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4" r:id="rId5"/>
    <p:sldId id="265" r:id="rId6"/>
    <p:sldId id="266" r:id="rId7"/>
    <p:sldId id="263" r:id="rId8"/>
    <p:sldId id="268" r:id="rId9"/>
    <p:sldId id="273" r:id="rId10"/>
    <p:sldId id="272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hyperlink" Target="http://www.taihuafood.cn/eBusiness/product_images/s/cn_s_3_1.gif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2" name="图片 68611" descr="秋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-15166975"/>
            <a:ext cx="10052050" cy="2225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3" name="文本框 68612"/>
          <p:cNvSpPr txBox="1"/>
          <p:nvPr/>
        </p:nvSpPr>
        <p:spPr>
          <a:xfrm>
            <a:off x="3065780" y="1082040"/>
            <a:ext cx="5912485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   </a:t>
            </a:r>
            <a:r>
              <a:rPr lang="zh-CN" alt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秋天的图画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4725" y="3851275"/>
            <a:ext cx="6069330" cy="914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3600" b="1">
                <a:solidFill>
                  <a:schemeClr val="accent4"/>
                </a:solidFill>
              </a:rPr>
              <a:t>                     </a:t>
            </a:r>
            <a:r>
              <a:rPr lang="zh-CN" altLang="en-US" sz="5400" b="1">
                <a:solidFill>
                  <a:schemeClr val="bg2">
                    <a:lumMod val="10000"/>
                  </a:schemeClr>
                </a:solidFill>
                <a:effectLst/>
                <a:uFillTx/>
              </a:rPr>
              <a:t>第二课时</a:t>
            </a:r>
            <a:endParaRPr lang="zh-CN" altLang="en-US" sz="5400" b="1">
              <a:solidFill>
                <a:schemeClr val="bg2">
                  <a:lumMod val="10000"/>
                </a:schemeClr>
              </a:solidFill>
              <a:effectLst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2160588" y="638175"/>
            <a:ext cx="8328025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6600" b="1">
                <a:latin typeface="Times New Roman" panose="02020603050405020304" pitchFamily="18" charset="0"/>
                <a:ea typeface="宋体" panose="02010600030101010101" pitchFamily="2" charset="-122"/>
              </a:rPr>
              <a:t>学习目标：</a:t>
            </a:r>
            <a:endParaRPr lang="zh-CN" altLang="en-US" sz="6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6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66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有感情地背诵课文。</a:t>
            </a:r>
            <a:endParaRPr lang="zh-CN" altLang="en-US" sz="6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66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6600" b="1">
                <a:latin typeface="Times New Roman" panose="02020603050405020304" pitchFamily="18" charset="0"/>
                <a:ea typeface="宋体" panose="02010600030101010101" pitchFamily="2" charset="-122"/>
              </a:rPr>
              <a:t>、会用一段话</a:t>
            </a:r>
            <a:r>
              <a:rPr lang="zh-CN" altLang="en-US" sz="66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写秋天的菜地。</a:t>
            </a:r>
            <a:endParaRPr lang="zh-CN" altLang="en-US" sz="66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75777" descr="cn_s_3_1">
            <a:hlinkClick r:id="rId1"/>
          </p:cNvPr>
          <p:cNvPicPr>
            <a:picLocks noChangeAspect="1"/>
          </p:cNvPicPr>
          <p:nvPr/>
        </p:nvPicPr>
        <p:blipFill>
          <a:blip r:embed="rId2">
            <a:lum bright="35999" contrast="-42000"/>
          </a:blip>
          <a:stretch>
            <a:fillRect/>
          </a:stretch>
        </p:blipFill>
        <p:spPr>
          <a:xfrm>
            <a:off x="6172200" y="152400"/>
            <a:ext cx="38100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75778" descr="fruit2102"/>
          <p:cNvPicPr>
            <a:picLocks noChangeAspect="1"/>
          </p:cNvPicPr>
          <p:nvPr/>
        </p:nvPicPr>
        <p:blipFill>
          <a:blip r:embed="rId3">
            <a:lum bright="53998" contrast="-66000"/>
          </a:blip>
          <a:stretch>
            <a:fillRect/>
          </a:stretch>
        </p:blipFill>
        <p:spPr>
          <a:xfrm>
            <a:off x="2133600" y="152400"/>
            <a:ext cx="3581400" cy="337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75781"/>
          <p:cNvSpPr txBox="1"/>
          <p:nvPr/>
        </p:nvSpPr>
        <p:spPr>
          <a:xfrm>
            <a:off x="3108325" y="2916238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文本框 75782"/>
          <p:cNvSpPr txBox="1"/>
          <p:nvPr/>
        </p:nvSpPr>
        <p:spPr>
          <a:xfrm>
            <a:off x="2209800" y="381000"/>
            <a:ext cx="3733800" cy="3931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6600" b="1" dirty="0">
                <a:latin typeface="Times New Roman" panose="02020603050405020304" pitchFamily="18" charset="0"/>
                <a:ea typeface="楷体_GB2312" pitchFamily="49" charset="-122"/>
              </a:rPr>
              <a:t>梨树挂起金黄的灯笼，</a:t>
            </a:r>
            <a:endParaRPr lang="zh-CN" altLang="en-US" sz="6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/>
            <a:endParaRPr lang="zh-CN" altLang="en-US" sz="5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矩形 75783"/>
          <p:cNvSpPr/>
          <p:nvPr/>
        </p:nvSpPr>
        <p:spPr>
          <a:xfrm>
            <a:off x="6324600" y="393700"/>
            <a:ext cx="3733800" cy="3108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6600" b="1" dirty="0">
                <a:latin typeface="Times New Roman" panose="02020603050405020304" pitchFamily="18" charset="0"/>
                <a:ea typeface="楷体_GB2312" pitchFamily="49" charset="-122"/>
              </a:rPr>
              <a:t>苹果露出红红的脸颊，</a:t>
            </a:r>
            <a:endParaRPr lang="zh-CN" altLang="en-US" sz="6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2" name="矩形 75784"/>
          <p:cNvSpPr/>
          <p:nvPr/>
        </p:nvSpPr>
        <p:spPr>
          <a:xfrm>
            <a:off x="2217738" y="3670300"/>
            <a:ext cx="3878262" cy="3108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6600" b="1" dirty="0">
                <a:latin typeface="Times New Roman" panose="02020603050405020304" pitchFamily="18" charset="0"/>
                <a:ea typeface="楷体_GB2312" pitchFamily="49" charset="-122"/>
              </a:rPr>
              <a:t>稻海翻起金色的波浪，</a:t>
            </a:r>
            <a:endParaRPr lang="zh-CN" altLang="en-US" sz="6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3" name="矩形 75785"/>
          <p:cNvSpPr/>
          <p:nvPr/>
        </p:nvSpPr>
        <p:spPr>
          <a:xfrm>
            <a:off x="6400800" y="3594100"/>
            <a:ext cx="3573463" cy="3108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6600" b="1" dirty="0">
                <a:latin typeface="Times New Roman" panose="02020603050405020304" pitchFamily="18" charset="0"/>
                <a:ea typeface="楷体_GB2312" pitchFamily="49" charset="-122"/>
              </a:rPr>
              <a:t>高粱举起燃烧的火把。</a:t>
            </a:r>
            <a:endParaRPr lang="zh-CN" altLang="en-US" sz="6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4344" name="图片 757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3657600"/>
            <a:ext cx="3581400" cy="299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757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3671888"/>
            <a:ext cx="3810000" cy="303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768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15362" name="图片 76802" descr="12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05" y="0"/>
            <a:ext cx="115893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4" name="图片 76803" descr="11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140075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图片 76804" descr="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263" y="3141663"/>
            <a:ext cx="3960812" cy="374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76805"/>
          <p:cNvSpPr txBox="1"/>
          <p:nvPr/>
        </p:nvSpPr>
        <p:spPr>
          <a:xfrm>
            <a:off x="2063750" y="279400"/>
            <a:ext cx="5056188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梨树挂起金黄的灯笼。</a:t>
            </a:r>
            <a:endParaRPr lang="zh-CN" altLang="en-US" sz="4000" b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366" name="直接连接符 76806"/>
          <p:cNvSpPr/>
          <p:nvPr/>
        </p:nvSpPr>
        <p:spPr>
          <a:xfrm>
            <a:off x="2206625" y="854075"/>
            <a:ext cx="410527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6808" name="组合 76807"/>
          <p:cNvGrpSpPr/>
          <p:nvPr/>
        </p:nvGrpSpPr>
        <p:grpSpPr>
          <a:xfrm>
            <a:off x="2206625" y="2079625"/>
            <a:ext cx="7562850" cy="701356"/>
            <a:chOff x="0" y="0"/>
            <a:chExt cx="11908" cy="1106"/>
          </a:xfrm>
        </p:grpSpPr>
        <p:sp>
          <p:nvSpPr>
            <p:cNvPr id="15368" name="文本框 76808"/>
            <p:cNvSpPr txBox="1"/>
            <p:nvPr/>
          </p:nvSpPr>
          <p:spPr>
            <a:xfrm>
              <a:off x="3970" y="0"/>
              <a:ext cx="7938" cy="11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buClr>
                  <a:srgbClr val="000000"/>
                </a:buClr>
              </a:pPr>
              <a:r>
                <a:rPr lang="zh-CN" altLang="en-US" sz="4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好像                       。</a:t>
              </a:r>
              <a:endPara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5369" name="直接连接符 76809"/>
            <p:cNvSpPr/>
            <p:nvPr/>
          </p:nvSpPr>
          <p:spPr>
            <a:xfrm>
              <a:off x="0" y="1021"/>
              <a:ext cx="40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0" name="直接连接符 76810"/>
            <p:cNvSpPr/>
            <p:nvPr/>
          </p:nvSpPr>
          <p:spPr>
            <a:xfrm>
              <a:off x="6011" y="907"/>
              <a:ext cx="4649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6812" name="文本框 76811"/>
          <p:cNvSpPr txBox="1"/>
          <p:nvPr/>
        </p:nvSpPr>
        <p:spPr>
          <a:xfrm>
            <a:off x="2495550" y="2079625"/>
            <a:ext cx="20177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梨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6813" name="文本框 76812"/>
          <p:cNvSpPr txBox="1"/>
          <p:nvPr/>
        </p:nvSpPr>
        <p:spPr>
          <a:xfrm>
            <a:off x="6096000" y="2079625"/>
            <a:ext cx="26654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金黄的灯笼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76814" name="组合 76813"/>
          <p:cNvGrpSpPr/>
          <p:nvPr/>
        </p:nvGrpSpPr>
        <p:grpSpPr>
          <a:xfrm>
            <a:off x="3935413" y="927100"/>
            <a:ext cx="2665412" cy="937260"/>
            <a:chOff x="0" y="0"/>
            <a:chExt cx="4196" cy="1475"/>
          </a:xfrm>
        </p:grpSpPr>
        <p:sp>
          <p:nvSpPr>
            <p:cNvPr id="15374" name="下箭头 76814"/>
            <p:cNvSpPr/>
            <p:nvPr/>
          </p:nvSpPr>
          <p:spPr>
            <a:xfrm>
              <a:off x="0" y="0"/>
              <a:ext cx="1247" cy="1475"/>
            </a:xfrm>
            <a:prstGeom prst="downArrow">
              <a:avLst>
                <a:gd name="adj1" fmla="val 50000"/>
                <a:gd name="adj2" fmla="val 29554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文本框 76815"/>
            <p:cNvSpPr txBox="1"/>
            <p:nvPr/>
          </p:nvSpPr>
          <p:spPr>
            <a:xfrm>
              <a:off x="1022" y="227"/>
              <a:ext cx="317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buClr>
                  <a:srgbClr val="000000"/>
                </a:buClr>
              </a:pPr>
              <a:r>
                <a:rPr lang="zh-CN" altLang="en-US" b="1" dirty="0">
                  <a:latin typeface="Arial" panose="020B0604020202020204" pitchFamily="34" charset="0"/>
                  <a:ea typeface="楷体" panose="02010609060101010101" pitchFamily="49" charset="-122"/>
                </a:rPr>
                <a:t>（变比喻句）</a:t>
              </a:r>
              <a:endParaRPr lang="zh-CN" altLang="en-US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2" grpId="0" bldLvl="0"/>
      <p:bldP spid="7681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内容占位符 77825" descr="12121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-71120" y="-2447925"/>
            <a:ext cx="12334240" cy="9224645"/>
          </a:xfrm>
        </p:spPr>
      </p:pic>
      <p:pic>
        <p:nvPicPr>
          <p:cNvPr id="16386" name="内容占位符 77826" descr="红苹果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81280" y="3068955"/>
            <a:ext cx="12334240" cy="3806825"/>
          </a:xfrm>
        </p:spPr>
      </p:pic>
      <p:sp>
        <p:nvSpPr>
          <p:cNvPr id="16387" name="文本框 77827"/>
          <p:cNvSpPr txBox="1"/>
          <p:nvPr/>
        </p:nvSpPr>
        <p:spPr>
          <a:xfrm>
            <a:off x="2063750" y="44450"/>
            <a:ext cx="5056188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苹果露出红红的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脸颊</a:t>
            </a:r>
            <a:r>
              <a:rPr lang="zh-CN" altLang="en-US" sz="3600" b="1" dirty="0">
                <a:solidFill>
                  <a:srgbClr val="A5002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A5002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6388" name="直接连接符 77828"/>
          <p:cNvSpPr/>
          <p:nvPr/>
        </p:nvSpPr>
        <p:spPr>
          <a:xfrm>
            <a:off x="2206625" y="620713"/>
            <a:ext cx="41052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7830" name="组合 77829"/>
          <p:cNvGrpSpPr/>
          <p:nvPr/>
        </p:nvGrpSpPr>
        <p:grpSpPr>
          <a:xfrm>
            <a:off x="2206625" y="1844675"/>
            <a:ext cx="7562850" cy="701039"/>
            <a:chOff x="0" y="0"/>
            <a:chExt cx="11908" cy="1103"/>
          </a:xfrm>
        </p:grpSpPr>
        <p:sp>
          <p:nvSpPr>
            <p:cNvPr id="16390" name="文本框 77830"/>
            <p:cNvSpPr txBox="1"/>
            <p:nvPr/>
          </p:nvSpPr>
          <p:spPr>
            <a:xfrm>
              <a:off x="3970" y="0"/>
              <a:ext cx="7938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buClr>
                  <a:srgbClr val="000000"/>
                </a:buClr>
              </a:pPr>
              <a:r>
                <a:rPr lang="zh-CN" altLang="en-US" sz="4000" b="1" dirty="0">
                  <a:latin typeface="Arial" panose="020B0604020202020204" pitchFamily="34" charset="0"/>
                  <a:ea typeface="楷体" panose="02010609060101010101" pitchFamily="49" charset="-122"/>
                </a:rPr>
                <a:t>好像                       。</a:t>
              </a:r>
              <a:endPara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sp>
          <p:nvSpPr>
            <p:cNvPr id="16391" name="直接连接符 77831"/>
            <p:cNvSpPr/>
            <p:nvPr/>
          </p:nvSpPr>
          <p:spPr>
            <a:xfrm>
              <a:off x="0" y="1021"/>
              <a:ext cx="40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2" name="直接连接符 77832"/>
            <p:cNvSpPr/>
            <p:nvPr/>
          </p:nvSpPr>
          <p:spPr>
            <a:xfrm>
              <a:off x="6011" y="907"/>
              <a:ext cx="4649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77834" name="文本框 77833"/>
          <p:cNvSpPr txBox="1"/>
          <p:nvPr/>
        </p:nvSpPr>
        <p:spPr>
          <a:xfrm>
            <a:off x="3071813" y="1844675"/>
            <a:ext cx="1439862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苹果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7835" name="文本框 77834"/>
          <p:cNvSpPr txBox="1"/>
          <p:nvPr/>
        </p:nvSpPr>
        <p:spPr>
          <a:xfrm>
            <a:off x="6096000" y="1844675"/>
            <a:ext cx="26654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红红的脸颊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77836" name="组合 77835"/>
          <p:cNvGrpSpPr/>
          <p:nvPr/>
        </p:nvGrpSpPr>
        <p:grpSpPr>
          <a:xfrm>
            <a:off x="3935413" y="692150"/>
            <a:ext cx="2665412" cy="937260"/>
            <a:chOff x="0" y="0"/>
            <a:chExt cx="4196" cy="1475"/>
          </a:xfrm>
        </p:grpSpPr>
        <p:sp>
          <p:nvSpPr>
            <p:cNvPr id="16396" name="下箭头 77836"/>
            <p:cNvSpPr/>
            <p:nvPr/>
          </p:nvSpPr>
          <p:spPr>
            <a:xfrm>
              <a:off x="0" y="0"/>
              <a:ext cx="1247" cy="1475"/>
            </a:xfrm>
            <a:prstGeom prst="downArrow">
              <a:avLst>
                <a:gd name="adj1" fmla="val 50000"/>
                <a:gd name="adj2" fmla="val 29554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文本框 77837"/>
            <p:cNvSpPr txBox="1"/>
            <p:nvPr/>
          </p:nvSpPr>
          <p:spPr>
            <a:xfrm>
              <a:off x="1022" y="227"/>
              <a:ext cx="317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buClr>
                  <a:srgbClr val="000000"/>
                </a:buClr>
              </a:pPr>
              <a:r>
                <a:rPr lang="zh-CN" altLang="en-US" b="1" dirty="0">
                  <a:latin typeface="Arial" panose="020B0604020202020204" pitchFamily="34" charset="0"/>
                  <a:ea typeface="楷体" panose="02010609060101010101" pitchFamily="49" charset="-122"/>
                </a:rPr>
                <a:t>（变比喻句）</a:t>
              </a:r>
              <a:endParaRPr lang="zh-CN" altLang="en-US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 bldLvl="0"/>
      <p:bldP spid="7783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图片 71681" descr="秋天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98320" y="182880"/>
            <a:ext cx="8039100" cy="649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文本框 71682"/>
          <p:cNvSpPr txBox="1"/>
          <p:nvPr/>
        </p:nvSpPr>
        <p:spPr>
          <a:xfrm>
            <a:off x="6366510" y="713105"/>
            <a:ext cx="6857365" cy="3017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秋天来啦，秋天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来啦，山野就是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美丽的图画。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2990" y="1150620"/>
            <a:ext cx="5205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 descr="秋天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0463" y="3429000"/>
            <a:ext cx="4427537" cy="314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5" name="图片 74754" descr="秋天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429000"/>
            <a:ext cx="4716463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6" name="文本框 74755"/>
          <p:cNvSpPr txBox="1"/>
          <p:nvPr/>
        </p:nvSpPr>
        <p:spPr>
          <a:xfrm>
            <a:off x="1524000" y="333375"/>
            <a:ext cx="828198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谁使秋天这样美丽</a:t>
            </a:r>
            <a:r>
              <a:rPr lang="en-US" altLang="zh-CN" sz="54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5400" b="1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1283335" y="1114743"/>
            <a:ext cx="9144000" cy="411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看</a:t>
            </a:r>
            <a:r>
              <a:rPr lang="en-US" altLang="zh-CN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蓝天上的大雁作出了回答</a:t>
            </a:r>
            <a:r>
              <a:rPr lang="en-US" altLang="zh-CN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它们排成一个大大的“人”字</a:t>
            </a:r>
            <a:r>
              <a:rPr lang="en-US" altLang="zh-CN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好象在说</a:t>
            </a:r>
            <a:r>
              <a:rPr lang="en-US" altLang="zh-CN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sz="4800" b="1" dirty="0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勤劳的人们画出秋天的图画</a:t>
            </a:r>
            <a:r>
              <a:rPr lang="en-US" altLang="zh-CN" sz="4800" b="1">
                <a:solidFill>
                  <a:srgbClr val="CC66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4800" b="1">
              <a:solidFill>
                <a:srgbClr val="CC66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endParaRPr lang="en-US" altLang="zh-CN" sz="4800" b="1" dirty="0">
              <a:solidFill>
                <a:srgbClr val="CC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720090" y="1570355"/>
            <a:ext cx="1971675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 b="1">
                <a:sym typeface="+mn-ea"/>
              </a:rPr>
              <a:t>秋天的菜地就是美丽的图画，</a:t>
            </a:r>
            <a:endParaRPr lang="zh-CN" altLang="en-US" sz="6000" b="1">
              <a:sym typeface="+mn-ea"/>
            </a:endParaRPr>
          </a:p>
          <a:p>
            <a:r>
              <a:rPr lang="zh-CN" altLang="en-US" sz="6000" b="1">
                <a:sym typeface="+mn-ea"/>
              </a:rPr>
              <a:t>我会用一段话写下来</a:t>
            </a:r>
            <a:r>
              <a:rPr lang="zh-CN" altLang="en-US" b="1">
                <a:sym typeface="+mn-ea"/>
              </a:rPr>
              <a:t>。</a:t>
            </a:r>
            <a:endParaRPr lang="zh-CN" altLang="en-US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63491"/>
          <p:cNvSpPr/>
          <p:nvPr/>
        </p:nvSpPr>
        <p:spPr>
          <a:xfrm>
            <a:off x="2495550" y="2492375"/>
            <a:ext cx="4897438" cy="13684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bg2">
                  <a:lumMod val="10000"/>
                </a:schemeClr>
              </a:solidFill>
              <a:effectLst>
                <a:outerShdw dist="125724" dir="18900000" algn="ctr" rotWithShape="0">
                  <a:srgbClr val="000099"/>
                </a:outerShdw>
              </a:effectLst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7645" y="2937510"/>
            <a:ext cx="6636385" cy="48145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115" y="-366395"/>
            <a:ext cx="6625590" cy="4227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485" y="-528955"/>
            <a:ext cx="5871845" cy="45192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105" y="3861435"/>
            <a:ext cx="5944870" cy="3890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</Words>
  <Application>WPS 演示</Application>
  <PresentationFormat>宽屏</PresentationFormat>
  <Paragraphs>49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Calibri</vt:lpstr>
      <vt:lpstr>微软雅黑</vt:lpstr>
      <vt:lpstr>Calibri Light</vt:lpstr>
      <vt:lpstr>楷体_GB2312</vt:lpstr>
      <vt:lpstr>楷体</vt:lpstr>
      <vt:lpstr>黑体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</dc:creator>
  <cp:lastModifiedBy>ta</cp:lastModifiedBy>
  <cp:revision>3</cp:revision>
  <dcterms:created xsi:type="dcterms:W3CDTF">2016-08-27T07:29:00Z</dcterms:created>
  <dcterms:modified xsi:type="dcterms:W3CDTF">2016-08-27T07:56:22Z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