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03" r:id="rId3"/>
    <p:sldId id="504" r:id="rId4"/>
    <p:sldId id="505" r:id="rId5"/>
    <p:sldId id="506" r:id="rId6"/>
    <p:sldId id="507" r:id="rId7"/>
    <p:sldId id="536" r:id="rId8"/>
    <p:sldId id="291" r:id="rId9"/>
    <p:sldId id="510" r:id="rId10"/>
    <p:sldId id="511" r:id="rId11"/>
    <p:sldId id="512" r:id="rId12"/>
    <p:sldId id="513" r:id="rId13"/>
    <p:sldId id="556" r:id="rId14"/>
    <p:sldId id="571" r:id="rId15"/>
    <p:sldId id="573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34004" y="2781764"/>
            <a:ext cx="63198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这儿真美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3" name="图片 12" descr="http://p5.so.qhimgs1.com/bdr/_240_/t01aa4b2ea54c8c811b.jp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962" y="1960006"/>
            <a:ext cx="4321922" cy="320849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grpSp>
        <p:nvGrpSpPr>
          <p:cNvPr id="24" name="组合 23"/>
          <p:cNvGrpSpPr/>
          <p:nvPr/>
        </p:nvGrpSpPr>
        <p:grpSpPr>
          <a:xfrm>
            <a:off x="184509" y="206733"/>
            <a:ext cx="2375806" cy="1115717"/>
            <a:chOff x="851778" y="206733"/>
            <a:chExt cx="2375806" cy="1115717"/>
          </a:xfrm>
        </p:grpSpPr>
        <p:grpSp>
          <p:nvGrpSpPr>
            <p:cNvPr id="25" name="组合 24"/>
            <p:cNvGrpSpPr/>
            <p:nvPr/>
          </p:nvGrpSpPr>
          <p:grpSpPr>
            <a:xfrm>
              <a:off x="1636915" y="567600"/>
              <a:ext cx="1590669" cy="679269"/>
              <a:chOff x="2548149" y="2511380"/>
              <a:chExt cx="1590669" cy="679269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575653" y="2511380"/>
                <a:ext cx="12600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2576133" y="3190649"/>
                <a:ext cx="12600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3"/>
              <p:cNvSpPr txBox="1">
                <a:spLocks noChangeArrowheads="1"/>
              </p:cNvSpPr>
              <p:nvPr/>
            </p:nvSpPr>
            <p:spPr bwMode="auto">
              <a:xfrm>
                <a:off x="2548149" y="2542905"/>
                <a:ext cx="1411090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习 作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778" y="206733"/>
              <a:ext cx="900074" cy="111571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0228" y="1166473"/>
            <a:ext cx="10619740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                                          </a:t>
            </a:r>
            <a:r>
              <a:rPr lang="en-US" altLang="zh-CN" sz="2800" b="1" smtClean="0">
                <a:solidFill>
                  <a:srgbClr val="0000FF"/>
                </a:solidFill>
              </a:rPr>
              <a:t>           </a:t>
            </a:r>
            <a:r>
              <a:rPr lang="zh-CN" altLang="zh-CN" sz="2800" b="1" smtClean="0">
                <a:solidFill>
                  <a:srgbClr val="0000FF"/>
                </a:solidFill>
              </a:rPr>
              <a:t>迷人</a:t>
            </a:r>
            <a:r>
              <a:rPr lang="zh-CN" altLang="zh-CN" sz="2800" b="1" dirty="0">
                <a:solidFill>
                  <a:srgbClr val="0000FF"/>
                </a:solidFill>
              </a:rPr>
              <a:t>的小溪</a:t>
            </a:r>
            <a:endParaRPr lang="zh-CN" altLang="zh-CN" sz="2800" dirty="0">
              <a:solidFill>
                <a:srgbClr val="0000FF"/>
              </a:solidFill>
            </a:endParaRPr>
          </a:p>
          <a:p>
            <a:r>
              <a:rPr lang="en-US" altLang="zh-CN" sz="2800"/>
              <a:t>        </a:t>
            </a:r>
            <a:r>
              <a:rPr lang="en-US" altLang="zh-CN" sz="2800" smtClean="0"/>
              <a:t> </a:t>
            </a:r>
            <a:r>
              <a:rPr lang="zh-CN" altLang="zh-CN" sz="2800" smtClean="0"/>
              <a:t>我</a:t>
            </a:r>
            <a:r>
              <a:rPr lang="zh-CN" altLang="zh-CN" sz="2800" dirty="0"/>
              <a:t>的家乡有许多美丽的景物，我最喜欢的地方是雾渡河。那是家乡附近的一条小溪。</a:t>
            </a:r>
            <a:endParaRPr lang="zh-CN" altLang="zh-CN" sz="2800" dirty="0"/>
          </a:p>
          <a:p>
            <a:r>
              <a:rPr lang="en-US" altLang="zh-CN" sz="2800"/>
              <a:t>        </a:t>
            </a:r>
            <a:r>
              <a:rPr lang="en-US" altLang="zh-CN" sz="2800" smtClean="0"/>
              <a:t> </a:t>
            </a:r>
            <a:r>
              <a:rPr lang="zh-CN" altLang="zh-CN" sz="2800" smtClean="0"/>
              <a:t>那</a:t>
            </a:r>
            <a:r>
              <a:rPr lang="zh-CN" altLang="zh-CN" sz="2800" dirty="0"/>
              <a:t>条小溪就像一条长长的闪亮的丝带，弯弯曲曲地延伸到远方。小溪里面有许多鱼，那些小鱼儿非常可爱</a:t>
            </a:r>
            <a:r>
              <a:rPr lang="en-US" altLang="zh-CN" sz="2800" dirty="0"/>
              <a:t>!</a:t>
            </a:r>
            <a:r>
              <a:rPr lang="zh-CN" altLang="zh-CN" sz="2800" dirty="0"/>
              <a:t>鱼儿们游来游去，这边吐一点儿泡泡，那边吐一点儿泡泡，尾巴随着身子左右摆动，</a:t>
            </a:r>
            <a:r>
              <a:rPr lang="zh-CN" altLang="zh-CN" sz="2800"/>
              <a:t>可爱</a:t>
            </a:r>
            <a:r>
              <a:rPr lang="zh-CN" altLang="zh-CN" sz="2800" smtClean="0"/>
              <a:t>极了</a:t>
            </a:r>
            <a:r>
              <a:rPr lang="zh-CN" altLang="en-US" sz="2800" smtClean="0"/>
              <a:t>！</a:t>
            </a:r>
            <a:r>
              <a:rPr lang="zh-CN" altLang="zh-CN" sz="2800" smtClean="0"/>
              <a:t>小溪</a:t>
            </a:r>
            <a:r>
              <a:rPr lang="zh-CN" altLang="en-US" sz="2800" smtClean="0"/>
              <a:t>的两边，</a:t>
            </a:r>
            <a:r>
              <a:rPr lang="zh-CN" altLang="zh-CN" sz="2800" smtClean="0"/>
              <a:t>绿</a:t>
            </a:r>
            <a:r>
              <a:rPr lang="zh-CN" altLang="en-US" sz="2800" smtClean="0"/>
              <a:t>茸茸</a:t>
            </a:r>
            <a:r>
              <a:rPr lang="zh-CN" altLang="zh-CN" sz="2800" smtClean="0"/>
              <a:t>的</a:t>
            </a:r>
            <a:r>
              <a:rPr lang="zh-CN" altLang="zh-CN" sz="2800" dirty="0"/>
              <a:t>草地上藏着五颜六色的野花，真像一条绣满了七色</a:t>
            </a:r>
            <a:r>
              <a:rPr lang="zh-CN" altLang="zh-CN" sz="2800"/>
              <a:t>花朵</a:t>
            </a:r>
            <a:r>
              <a:rPr lang="zh-CN" altLang="zh-CN" sz="2800" smtClean="0"/>
              <a:t>的</a:t>
            </a:r>
            <a:r>
              <a:rPr lang="zh-CN" altLang="en-US" sz="2800" smtClean="0"/>
              <a:t>大花毯！</a:t>
            </a:r>
            <a:endParaRPr lang="zh-CN" altLang="zh-CN" sz="2800" dirty="0"/>
          </a:p>
          <a:p>
            <a:r>
              <a:rPr lang="en-US" altLang="zh-CN" sz="2800"/>
              <a:t>        </a:t>
            </a:r>
            <a:r>
              <a:rPr lang="en-US" altLang="zh-CN" sz="2800" smtClean="0"/>
              <a:t> </a:t>
            </a:r>
            <a:r>
              <a:rPr lang="zh-CN" altLang="zh-CN" sz="2800" smtClean="0"/>
              <a:t>小溪</a:t>
            </a:r>
            <a:r>
              <a:rPr lang="zh-CN" altLang="zh-CN" sz="2800" dirty="0"/>
              <a:t>边有一排</a:t>
            </a:r>
            <a:r>
              <a:rPr lang="zh-CN" altLang="zh-CN" sz="2800"/>
              <a:t>柳树</a:t>
            </a:r>
            <a:r>
              <a:rPr lang="zh-CN" altLang="zh-CN" sz="2800" smtClean="0"/>
              <a:t>。</a:t>
            </a:r>
            <a:r>
              <a:rPr lang="zh-CN" altLang="en-US" sz="2800" smtClean="0"/>
              <a:t>春天一到，</a:t>
            </a:r>
            <a:r>
              <a:rPr lang="zh-CN" altLang="zh-CN" sz="2800" smtClean="0"/>
              <a:t>柳树</a:t>
            </a:r>
            <a:r>
              <a:rPr lang="zh-CN" altLang="en-US" sz="2800" smtClean="0"/>
              <a:t>长出柔软</a:t>
            </a:r>
            <a:r>
              <a:rPr lang="zh-CN" altLang="zh-CN" sz="2800" smtClean="0"/>
              <a:t>的枝条，</a:t>
            </a:r>
            <a:r>
              <a:rPr lang="zh-CN" altLang="zh-CN" sz="2800" dirty="0"/>
              <a:t>一阵风儿吹来，柳树姑娘就随风舞动，似乎在对着溪水梳理自己的</a:t>
            </a:r>
            <a:r>
              <a:rPr lang="zh-CN" altLang="zh-CN" sz="2800"/>
              <a:t>头发</a:t>
            </a:r>
            <a:r>
              <a:rPr lang="zh-CN" altLang="zh-CN" sz="2800" smtClean="0"/>
              <a:t>呢</a:t>
            </a:r>
            <a:r>
              <a:rPr lang="zh-CN" altLang="en-US" sz="2800" smtClean="0"/>
              <a:t>！</a:t>
            </a:r>
            <a:r>
              <a:rPr lang="zh-CN" altLang="zh-CN" sz="2800" smtClean="0"/>
              <a:t>火红</a:t>
            </a:r>
            <a:r>
              <a:rPr lang="zh-CN" altLang="zh-CN" sz="2800" dirty="0"/>
              <a:t>的杜鹃花在小溪边的草地上竞相开放，远远看去，就像一片红色的云霞。</a:t>
            </a:r>
            <a:endParaRPr lang="zh-CN" altLang="zh-CN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1123" y="857933"/>
            <a:ext cx="10619740" cy="550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smtClean="0"/>
              <a:t>         </a:t>
            </a:r>
            <a:r>
              <a:rPr lang="zh-CN" altLang="zh-CN" sz="3200" smtClean="0"/>
              <a:t>夏天的时候，小朋友们最喜欢来到这里。他们在小溪里捡漂亮的石头，在石缝里抓小鱼，在荷叶上捉蜻蜓</a:t>
            </a:r>
            <a:r>
              <a:rPr lang="en-US" altLang="zh-CN" sz="3200" smtClean="0"/>
              <a:t>……</a:t>
            </a:r>
            <a:r>
              <a:rPr lang="zh-CN" altLang="zh-CN" sz="3200" smtClean="0"/>
              <a:t>玩累了，就在树阴下乘凉，把荷叶当成帽子戴在头上</a:t>
            </a:r>
            <a:r>
              <a:rPr lang="zh-CN" altLang="en-US" sz="3200" smtClean="0"/>
              <a:t>遮挡</a:t>
            </a:r>
            <a:r>
              <a:rPr lang="zh-CN" altLang="zh-CN" sz="3200" smtClean="0"/>
              <a:t>太阳，真是惬意极了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en-US" altLang="zh-CN" sz="3200" smtClean="0"/>
              <a:t>         </a:t>
            </a:r>
            <a:r>
              <a:rPr lang="zh-CN" altLang="zh-CN" sz="3200" smtClean="0"/>
              <a:t>每到夜晚</a:t>
            </a:r>
            <a:r>
              <a:rPr lang="zh-CN" altLang="zh-CN" sz="3200" dirty="0"/>
              <a:t>，小青蛙、小蝈蝈等小动物会在小溪边开音乐会。小青蛙呱呱呱地高声唱着，小蝈蝈则在草丛中弹琴伴奏</a:t>
            </a:r>
            <a:r>
              <a:rPr lang="en-US" altLang="zh-CN" sz="3200" dirty="0"/>
              <a:t>……</a:t>
            </a:r>
            <a:r>
              <a:rPr lang="zh-CN" altLang="zh-CN" sz="3200" dirty="0"/>
              <a:t>音乐会带给小溪</a:t>
            </a:r>
            <a:r>
              <a:rPr lang="zh-CN" altLang="zh-CN" sz="3200"/>
              <a:t>无穷的</a:t>
            </a:r>
            <a:r>
              <a:rPr lang="zh-CN" altLang="zh-CN" sz="3200" smtClean="0"/>
              <a:t>欢乐</a:t>
            </a:r>
            <a:r>
              <a:rPr lang="zh-CN" altLang="en-US" sz="3200" smtClean="0"/>
              <a:t>。</a:t>
            </a:r>
            <a:endParaRPr lang="zh-CN" altLang="zh-CN" sz="3200" dirty="0"/>
          </a:p>
          <a:p>
            <a:r>
              <a:rPr lang="en-US" altLang="zh-CN" sz="3200" smtClean="0"/>
              <a:t>         </a:t>
            </a:r>
            <a:r>
              <a:rPr lang="zh-CN" altLang="zh-CN" sz="3200" smtClean="0"/>
              <a:t>每当</a:t>
            </a:r>
            <a:r>
              <a:rPr lang="zh-CN" altLang="zh-CN" sz="3200" dirty="0"/>
              <a:t>我走到小溪边，小鱼儿总是那么快活，溪水总是那么清澈。如果下过几阵蒙蒙细雨，小溪里的水涨了，鱼儿就更</a:t>
            </a:r>
            <a:r>
              <a:rPr lang="zh-CN" altLang="zh-CN" sz="3200"/>
              <a:t>快活</a:t>
            </a:r>
            <a:r>
              <a:rPr lang="zh-CN" altLang="zh-CN" sz="3200" smtClean="0"/>
              <a:t>了</a:t>
            </a:r>
            <a:r>
              <a:rPr lang="zh-CN" altLang="en-US" sz="3200" smtClean="0"/>
              <a:t>。</a:t>
            </a:r>
            <a:endParaRPr lang="zh-CN" altLang="zh-CN" sz="3200" dirty="0"/>
          </a:p>
          <a:p>
            <a:r>
              <a:rPr lang="en-US" altLang="zh-CN" sz="3200" dirty="0"/>
              <a:t>         </a:t>
            </a:r>
            <a:r>
              <a:rPr lang="zh-CN" altLang="zh-CN" sz="3200" dirty="0"/>
              <a:t>我喜爱家乡的</a:t>
            </a:r>
            <a:r>
              <a:rPr lang="zh-CN" altLang="zh-CN" sz="3200"/>
              <a:t>小溪</a:t>
            </a:r>
            <a:r>
              <a:rPr lang="en-US" altLang="zh-CN" sz="3200" smtClean="0"/>
              <a:t>!</a:t>
            </a:r>
            <a:endParaRPr lang="zh-CN" altLang="zh-CN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zh-CN"/>
              <a:t>这儿真美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/>
              <a:t>明朗的天空湛蓝湛蓝的，好像用清水洗过的蓝宝石一样。白云好似一群群绵羊，在天空中自由自在地奔跑，一只鸟儿叼了一只小虫子，另一只鸟在追着它，它们好像在抢虫子吃呢！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/>
              <a:t>小河清澈见底，在阳光的照耀下，河面闪闪发光，宛如一条透明的蓝带子。螃蟹一声令下，有两只小鱼便开始赛跑。旁边一只小鱼在无聊地吐着泡泡，另一只小鱼静悄悄地躲在一块石头下面，好像在和胖螃蟹捉迷藏呢！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河边粗壮的杨树，像一个个威武的士兵。绿油油的草丛里，盛开着五颜六色的野花，一只只漂亮的蝴蝶在花丛中飞舞。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大自然真美呀！</a:t>
            </a:r>
            <a:endParaRPr lang="zh-CN" altLang="en-US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57785"/>
            <a:ext cx="10515600" cy="1325563"/>
          </a:xfrm>
        </p:spPr>
        <p:txBody>
          <a:bodyPr>
            <a:normAutofit/>
          </a:bodyPr>
          <a:p>
            <a:pPr algn="ctr"/>
            <a:r>
              <a:rPr lang="zh-CN" altLang="zh-CN"/>
              <a:t>这儿真美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3060" y="840105"/>
            <a:ext cx="11298555" cy="5822950"/>
          </a:xfrm>
        </p:spPr>
        <p:txBody>
          <a:bodyPr>
            <a:normAutofit fontScale="80000"/>
          </a:bodyPr>
          <a:p>
            <a:pPr marL="0" indent="0">
              <a:buNone/>
            </a:pPr>
            <a:r>
              <a:rPr lang="en-US" altLang="zh-CN"/>
              <a:t>       </a:t>
            </a:r>
            <a:r>
              <a:rPr lang="en-US" altLang="zh-CN" sz="3200"/>
              <a:t> 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          </a:t>
            </a:r>
            <a:r>
              <a:rPr lang="zh-CN" altLang="en-US" sz="4000"/>
              <a:t>春天，万物复苏，葱绿的小草给大地披上了一条绿地毯；盛开的野花给大地穿上了一件花衣服。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　　近处，大树上有一群小猴子在玩耍，它们一会儿把尾巴吊在树上荡秋千，一会儿又从这棵树跳到那棵树，可开心了。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　　小河清澈见底，如同一条透明的蓝绸子。河水里有几条小蝌蚪，它们在水里追逐嬉戏。不一会儿，青蛙妈妈来了，它呱呱呱地叫着，好像在说：“孩子们，快回家吧！”一下子，小蝌蚪们全都不见了，他们跟着妈妈回家了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　　</a:t>
            </a:r>
            <a:r>
              <a:rPr lang="zh-CN" altLang="en-US" sz="4000">
                <a:sym typeface="+mn-ea"/>
              </a:rPr>
              <a:t>远处，一棵棵苍松高大挺拔，好像一个个士兵在站岗放哨，时刻保卫着我们的祖国。</a:t>
            </a:r>
            <a:endParaRPr lang="zh-CN" altLang="en-US" sz="4000"/>
          </a:p>
          <a:p>
            <a:pPr marL="0" indent="0">
              <a:buNone/>
            </a:pPr>
            <a:endParaRPr lang="zh-CN" altLang="en-US" sz="400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85140" y="252730"/>
            <a:ext cx="1123696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3200">
                <a:sym typeface="+mn-ea"/>
              </a:rPr>
              <a:t>        </a:t>
            </a:r>
            <a:r>
              <a:rPr lang="zh-CN" altLang="en-US" sz="4000">
                <a:sym typeface="+mn-ea"/>
              </a:rPr>
              <a:t>连绵起伏的山峦，雄伟壮观。山顶上空有一只盘旋的金雕，他一会儿展翅飞翔，一会儿翻筋斗。不一会儿，他饿了，低头望望地面，发现了猎物，一个俯冲，把猎物叼走了。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碧蓝的天上，飘着几朵白云，仿佛一朵朵盛开的白牡丹。天上有几只小鸟在自由快乐地飞翔着，还唧唧喳喳的唱着歌，好像在欢迎我们的到来。</a:t>
            </a:r>
            <a:endParaRPr lang="zh-CN" altLang="en-US" sz="4000"/>
          </a:p>
          <a:p>
            <a:pPr marL="0" indent="0">
              <a:buNone/>
            </a:pPr>
            <a:r>
              <a:rPr lang="zh-CN" altLang="en-US" sz="4000">
                <a:sym typeface="+mn-ea"/>
              </a:rPr>
              <a:t>　　啊，这里真美呀！</a:t>
            </a:r>
            <a:endParaRPr lang="zh-CN" altLang="en-US" sz="400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028603" y="1003538"/>
            <a:ext cx="9969364" cy="476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我们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周围有许多美丽的地方，你发现了吗？仔细观察，把身边的美景介绍给别人吧！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写的时候，试着运用从课文中学到的方法，围绕一个意思写，并尽可能用上最近学到的描写景物的词语。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005117" y="893542"/>
            <a:ext cx="10613635" cy="476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</a:rPr>
              <a:t>有序表达。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lnSpc>
                <a:spcPts val="5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      </a:t>
            </a:r>
            <a:r>
              <a:rPr lang="en-US" altLang="zh-CN" sz="3200" b="1" smtClean="0">
                <a:solidFill>
                  <a:srgbClr val="FF0000"/>
                </a:solidFill>
              </a:rPr>
              <a:t> </a:t>
            </a:r>
            <a:r>
              <a:rPr lang="zh-CN" altLang="en-US" sz="3200" b="1" smtClean="0">
                <a:solidFill>
                  <a:srgbClr val="0000FF"/>
                </a:solidFill>
              </a:rPr>
              <a:t>景物</a:t>
            </a:r>
            <a:r>
              <a:rPr lang="zh-CN" altLang="en-US" sz="3200" b="1" dirty="0">
                <a:solidFill>
                  <a:srgbClr val="0000FF"/>
                </a:solidFill>
              </a:rPr>
              <a:t>描写一定要有顺序，有了顺序文章才有条理。因此，观察时要认真，不能东看一眼，西瞧一下，必须按一定的顺序，或从上至下，或由远及近，或由外到内，或先整体后局部，并注意动静结合。</a:t>
            </a:r>
            <a:endParaRPr lang="zh-CN" altLang="zh-CN" sz="3200" dirty="0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82388" y="1160061"/>
            <a:ext cx="10481481" cy="40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抓住特点。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不同的景物有不同的特点，即使是同样的风景，观察的时间不同，角度不同，看到的也不同。比如，同是山，有的以山景为主，有的以奇石闻名，描写的时候就应当抓住其不同的特点，写出景物的独特之美。</a:t>
            </a:r>
            <a:endParaRPr lang="zh-CN" altLang="zh-CN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879973" y="434490"/>
            <a:ext cx="10570547" cy="50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展开想象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        </a:t>
            </a:r>
            <a:r>
              <a:rPr lang="en-US" altLang="zh-CN" smtClean="0">
                <a:solidFill>
                  <a:srgbClr val="FF0000"/>
                </a:solidFill>
              </a:rPr>
              <a:t> </a:t>
            </a:r>
            <a:r>
              <a:rPr lang="zh-CN" altLang="en-US" smtClean="0">
                <a:solidFill>
                  <a:srgbClr val="0000FF"/>
                </a:solidFill>
              </a:rPr>
              <a:t>写景</a:t>
            </a:r>
            <a:r>
              <a:rPr lang="zh-CN" altLang="en-US" dirty="0">
                <a:solidFill>
                  <a:srgbClr val="0000FF"/>
                </a:solidFill>
              </a:rPr>
              <a:t>的时候，如果只描写景物的外在特征是不够的，还要写出景物的内在特征。而内在特征有时难以描绘，则需要借助想象和联想，同时运用比喻、夸张、排比、拟人等修辞手法。这样，文章才会有光彩，才能给读者以美的享受。</a:t>
            </a:r>
            <a:endParaRPr lang="zh-CN" altLang="zh-CN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838784" y="343835"/>
            <a:ext cx="10981607" cy="474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融情于景。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en-US" altLang="zh-CN" sz="36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0000FF"/>
                </a:solidFill>
                <a:latin typeface="+mj-ea"/>
              </a:rPr>
              <a:t>写景</a:t>
            </a:r>
            <a:r>
              <a:rPr lang="zh-CN" altLang="en-US" b="1" dirty="0">
                <a:solidFill>
                  <a:srgbClr val="0000FF"/>
                </a:solidFill>
                <a:latin typeface="+mj-ea"/>
              </a:rPr>
              <a:t>的目的是为了抒发感情，所以，我们要边观察、边欣赏、边联想、边思考，将自己对景物的感受融进文字里。</a:t>
            </a:r>
            <a:endParaRPr lang="zh-CN" altLang="zh-CN" dirty="0">
              <a:solidFill>
                <a:srgbClr val="0000FF"/>
              </a:solidFill>
              <a:latin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42502" y="1532577"/>
            <a:ext cx="10305756" cy="36625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                           </a:t>
            </a:r>
            <a:r>
              <a:rPr lang="en-US" altLang="zh-CN" sz="3200" b="1" smtClean="0">
                <a:solidFill>
                  <a:srgbClr val="FF0000"/>
                </a:solidFill>
              </a:rPr>
              <a:t>       </a:t>
            </a:r>
            <a:r>
              <a:rPr lang="zh-CN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好</a:t>
            </a:r>
            <a:r>
              <a:rPr lang="en-US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词</a:t>
            </a:r>
            <a:endParaRPr lang="en-US" altLang="zh-CN" sz="40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fontAlgn="t">
              <a:lnSpc>
                <a:spcPct val="150000"/>
              </a:lnSpc>
            </a:pPr>
            <a:r>
              <a:rPr lang="zh-CN" altLang="zh-CN" sz="3200" dirty="0">
                <a:solidFill>
                  <a:srgbClr val="0000FF"/>
                </a:solidFill>
              </a:rPr>
              <a:t>描写山</a:t>
            </a:r>
            <a:r>
              <a:rPr lang="zh-CN" altLang="en-US" sz="3200" dirty="0">
                <a:solidFill>
                  <a:srgbClr val="0000FF"/>
                </a:solidFill>
              </a:rPr>
              <a:t>：</a:t>
            </a:r>
            <a:r>
              <a:rPr lang="zh-CN" altLang="zh-CN" sz="3200" dirty="0"/>
              <a:t>山清水秀</a:t>
            </a:r>
            <a:r>
              <a:rPr lang="en-US" altLang="zh-CN" sz="3200" dirty="0"/>
              <a:t>      </a:t>
            </a:r>
            <a:r>
              <a:rPr lang="zh-CN" altLang="zh-CN" sz="3200"/>
              <a:t>连绵不断</a:t>
            </a:r>
            <a:r>
              <a:rPr lang="en-US" altLang="zh-CN" sz="3200"/>
              <a:t>  </a:t>
            </a:r>
            <a:r>
              <a:rPr lang="en-US" altLang="zh-CN" sz="3200" smtClean="0"/>
              <a:t>  </a:t>
            </a:r>
            <a:r>
              <a:rPr lang="zh-CN" altLang="zh-CN" sz="3200" dirty="0"/>
              <a:t>层峦</a:t>
            </a:r>
            <a:r>
              <a:rPr lang="zh-CN" altLang="zh-CN" sz="3200"/>
              <a:t>叠翠</a:t>
            </a:r>
            <a:r>
              <a:rPr lang="en-US" altLang="zh-CN" sz="3200"/>
              <a:t>   </a:t>
            </a:r>
            <a:r>
              <a:rPr lang="en-US" altLang="zh-CN" sz="3200" smtClean="0"/>
              <a:t> </a:t>
            </a:r>
            <a:r>
              <a:rPr lang="zh-CN" altLang="zh-CN" sz="3200" smtClean="0"/>
              <a:t>云雾</a:t>
            </a:r>
            <a:r>
              <a:rPr lang="zh-CN" altLang="zh-CN" sz="3200" dirty="0"/>
              <a:t>缭绕</a:t>
            </a:r>
            <a:endParaRPr lang="zh-CN" altLang="zh-CN" sz="3200" dirty="0"/>
          </a:p>
          <a:p>
            <a:pPr fontAlgn="t">
              <a:lnSpc>
                <a:spcPct val="150000"/>
              </a:lnSpc>
            </a:pPr>
            <a:r>
              <a:rPr lang="zh-CN" altLang="zh-CN" sz="3200" dirty="0">
                <a:solidFill>
                  <a:srgbClr val="0000FF"/>
                </a:solidFill>
              </a:rPr>
              <a:t>描写水</a:t>
            </a:r>
            <a:r>
              <a:rPr lang="zh-CN" altLang="en-US" sz="3200" dirty="0">
                <a:solidFill>
                  <a:srgbClr val="0000FF"/>
                </a:solidFill>
              </a:rPr>
              <a:t>：</a:t>
            </a:r>
            <a:r>
              <a:rPr lang="zh-CN" altLang="zh-CN" sz="3200"/>
              <a:t>水平如镜</a:t>
            </a:r>
            <a:r>
              <a:rPr lang="en-US" altLang="zh-CN" sz="3200"/>
              <a:t>     </a:t>
            </a:r>
            <a:r>
              <a:rPr lang="en-US" altLang="zh-CN" sz="3200" smtClean="0"/>
              <a:t> </a:t>
            </a:r>
            <a:r>
              <a:rPr lang="zh-CN" altLang="zh-CN" sz="3200" smtClean="0"/>
              <a:t>浩浩荡荡</a:t>
            </a:r>
            <a:r>
              <a:rPr lang="en-US" altLang="zh-CN" sz="3200" smtClean="0"/>
              <a:t>    </a:t>
            </a:r>
            <a:r>
              <a:rPr lang="zh-CN" altLang="zh-CN" sz="3200" smtClean="0"/>
              <a:t>波光粼粼</a:t>
            </a:r>
            <a:r>
              <a:rPr lang="en-US" altLang="zh-CN" sz="3200" smtClean="0"/>
              <a:t>     </a:t>
            </a:r>
            <a:r>
              <a:rPr lang="zh-CN" altLang="zh-CN" sz="3200" dirty="0"/>
              <a:t>水天一色</a:t>
            </a:r>
            <a:endParaRPr lang="zh-CN" altLang="zh-CN" sz="3200" dirty="0"/>
          </a:p>
          <a:p>
            <a:pPr fontAlgn="t">
              <a:lnSpc>
                <a:spcPct val="150000"/>
              </a:lnSpc>
            </a:pPr>
            <a:r>
              <a:rPr lang="zh-CN" altLang="zh-CN" sz="3200" dirty="0">
                <a:solidFill>
                  <a:srgbClr val="0000FF"/>
                </a:solidFill>
              </a:rPr>
              <a:t>描写树木</a:t>
            </a:r>
            <a:r>
              <a:rPr lang="zh-CN" altLang="en-US" sz="3200" dirty="0">
                <a:solidFill>
                  <a:srgbClr val="0000FF"/>
                </a:solidFill>
              </a:rPr>
              <a:t>：</a:t>
            </a:r>
            <a:r>
              <a:rPr lang="zh-CN" altLang="zh-CN" sz="3200"/>
              <a:t>郁郁葱葱</a:t>
            </a:r>
            <a:r>
              <a:rPr lang="en-US" altLang="zh-CN" sz="3200"/>
              <a:t>  </a:t>
            </a:r>
            <a:r>
              <a:rPr lang="en-US" altLang="zh-CN" sz="3200" smtClean="0"/>
              <a:t> </a:t>
            </a:r>
            <a:r>
              <a:rPr lang="zh-CN" altLang="zh-CN" sz="3200" smtClean="0"/>
              <a:t>枝繁叶茂</a:t>
            </a:r>
            <a:r>
              <a:rPr lang="en-US" altLang="zh-CN" sz="3200" smtClean="0"/>
              <a:t>    </a:t>
            </a:r>
            <a:r>
              <a:rPr lang="zh-CN" altLang="zh-CN" sz="3200" smtClean="0"/>
              <a:t>绿树成荫</a:t>
            </a:r>
            <a:r>
              <a:rPr lang="en-US" altLang="zh-CN" sz="3200" smtClean="0"/>
              <a:t>   </a:t>
            </a:r>
            <a:r>
              <a:rPr lang="zh-CN" altLang="zh-CN" sz="3200" dirty="0"/>
              <a:t>苍翠欲滴</a:t>
            </a:r>
            <a:endParaRPr lang="zh-CN" altLang="zh-CN" sz="3200" dirty="0"/>
          </a:p>
          <a:p>
            <a:pPr fontAlgn="t">
              <a:lnSpc>
                <a:spcPct val="150000"/>
              </a:lnSpc>
            </a:pPr>
            <a:r>
              <a:rPr lang="zh-CN" altLang="zh-CN" sz="3200" dirty="0">
                <a:solidFill>
                  <a:srgbClr val="0000FF"/>
                </a:solidFill>
              </a:rPr>
              <a:t>描写花草</a:t>
            </a:r>
            <a:r>
              <a:rPr lang="zh-CN" altLang="en-US" sz="3200">
                <a:solidFill>
                  <a:srgbClr val="0000FF"/>
                </a:solidFill>
              </a:rPr>
              <a:t>：</a:t>
            </a:r>
            <a:r>
              <a:rPr lang="zh-CN" altLang="zh-CN" sz="3200" smtClean="0"/>
              <a:t>繁花似锦</a:t>
            </a:r>
            <a:r>
              <a:rPr lang="en-US" altLang="zh-CN" sz="3200" smtClean="0"/>
              <a:t>   </a:t>
            </a:r>
            <a:r>
              <a:rPr lang="zh-CN" altLang="zh-CN" sz="3200"/>
              <a:t>绿草如茵</a:t>
            </a:r>
            <a:r>
              <a:rPr lang="en-US" altLang="zh-CN" sz="3200"/>
              <a:t>  </a:t>
            </a:r>
            <a:r>
              <a:rPr lang="en-US" altLang="zh-CN" sz="3200" smtClean="0"/>
              <a:t>  </a:t>
            </a:r>
            <a:r>
              <a:rPr lang="zh-CN" altLang="zh-CN" sz="3200" smtClean="0"/>
              <a:t>争奇斗艳</a:t>
            </a:r>
            <a:r>
              <a:rPr lang="en-US" altLang="zh-CN" sz="3200" smtClean="0"/>
              <a:t>   </a:t>
            </a:r>
            <a:r>
              <a:rPr lang="zh-CN" altLang="zh-CN" sz="3200" smtClean="0"/>
              <a:t>婀娜多姿</a:t>
            </a:r>
            <a:endParaRPr lang="zh-CN" altLang="zh-CN" sz="3200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736" y="167675"/>
            <a:ext cx="3200332" cy="1193655"/>
            <a:chOff x="72736" y="167675"/>
            <a:chExt cx="3200332" cy="1193655"/>
          </a:xfrm>
        </p:grpSpPr>
        <p:grpSp>
          <p:nvGrpSpPr>
            <p:cNvPr id="18" name="组合 17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日积月累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6130" y="1437256"/>
            <a:ext cx="10619740" cy="37240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/>
              <a:t>                                   </a:t>
            </a:r>
            <a:r>
              <a:rPr lang="en-US" altLang="zh-CN" sz="3200" b="1" smtClean="0"/>
              <a:t>      </a:t>
            </a:r>
            <a:r>
              <a:rPr lang="zh-CN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好</a:t>
            </a:r>
            <a:r>
              <a:rPr lang="en-US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zh-CN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开</a:t>
            </a:r>
            <a:r>
              <a:rPr lang="en-US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zh-CN" altLang="zh-CN" sz="4000" b="1" smtClean="0">
                <a:solidFill>
                  <a:srgbClr val="FF0000"/>
                </a:solidFill>
                <a:latin typeface="+mj-ea"/>
                <a:ea typeface="+mj-ea"/>
              </a:rPr>
              <a:t>头</a:t>
            </a:r>
            <a:endParaRPr lang="zh-CN" altLang="zh-CN" sz="4000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zh-CN" sz="2800" dirty="0">
                <a:solidFill>
                  <a:srgbClr val="0000FF"/>
                </a:solidFill>
              </a:rPr>
              <a:t>◆</a:t>
            </a:r>
            <a:r>
              <a:rPr lang="zh-CN" altLang="zh-CN" sz="2800" b="1" dirty="0"/>
              <a:t>《我爱家乡的环岛路》开头</a:t>
            </a:r>
            <a:r>
              <a:rPr lang="en-US" altLang="zh-CN" sz="2800" b="1" dirty="0"/>
              <a:t>(</a:t>
            </a:r>
            <a:r>
              <a:rPr lang="zh-CN" altLang="zh-CN" sz="2800" b="1" dirty="0"/>
              <a:t>由歌声开头，引出美丽的厦门</a:t>
            </a:r>
            <a:r>
              <a:rPr lang="en-US" altLang="zh-CN" sz="2800" b="1" dirty="0"/>
              <a:t>)</a:t>
            </a:r>
            <a:endParaRPr lang="zh-CN" altLang="zh-CN" sz="2800" dirty="0"/>
          </a:p>
          <a:p>
            <a:r>
              <a:rPr lang="en-US" altLang="zh-CN" sz="2800"/>
              <a:t>      </a:t>
            </a:r>
            <a:r>
              <a:rPr lang="en-US" altLang="zh-CN" sz="2800" smtClean="0"/>
              <a:t> </a:t>
            </a:r>
            <a:r>
              <a:rPr lang="zh-CN" altLang="zh-CN" sz="2800" smtClean="0">
                <a:solidFill>
                  <a:srgbClr val="0000FF"/>
                </a:solidFill>
              </a:rPr>
              <a:t>“</a:t>
            </a:r>
            <a:r>
              <a:rPr lang="zh-CN" altLang="zh-CN" sz="2800" dirty="0">
                <a:solidFill>
                  <a:srgbClr val="0000FF"/>
                </a:solidFill>
              </a:rPr>
              <a:t>鼓浪屿四周海茫茫，海水鼓起</a:t>
            </a:r>
            <a:r>
              <a:rPr lang="zh-CN" altLang="zh-CN" sz="2800">
                <a:solidFill>
                  <a:srgbClr val="0000FF"/>
                </a:solidFill>
              </a:rPr>
              <a:t>波浪</a:t>
            </a:r>
            <a:r>
              <a:rPr lang="en-US" altLang="zh-CN" sz="2800" smtClean="0">
                <a:solidFill>
                  <a:srgbClr val="0000FF"/>
                </a:solidFill>
              </a:rPr>
              <a:t>.....</a:t>
            </a:r>
            <a:r>
              <a:rPr lang="zh-CN" altLang="en-US" sz="2800" smtClean="0">
                <a:solidFill>
                  <a:srgbClr val="0000FF"/>
                </a:solidFill>
              </a:rPr>
              <a:t>”</a:t>
            </a:r>
            <a:r>
              <a:rPr lang="zh-CN" altLang="zh-CN" sz="2800" smtClean="0">
                <a:solidFill>
                  <a:srgbClr val="0000FF"/>
                </a:solidFill>
              </a:rPr>
              <a:t>当</a:t>
            </a:r>
            <a:r>
              <a:rPr lang="zh-CN" altLang="zh-CN" sz="2800" dirty="0">
                <a:solidFill>
                  <a:srgbClr val="0000FF"/>
                </a:solidFill>
              </a:rPr>
              <a:t>耳边响起这悦耳熟悉的旋律，我总会情不自禁地想起我的家乡——厦门。在厦门岛的东部有一条绚丽多彩的公路——环岛路，是我最爱去的地方。</a:t>
            </a:r>
            <a:endParaRPr lang="zh-CN" altLang="zh-CN" sz="2800" dirty="0">
              <a:solidFill>
                <a:srgbClr val="0000FF"/>
              </a:solidFill>
            </a:endParaRPr>
          </a:p>
          <a:p>
            <a:r>
              <a:rPr lang="en-US" altLang="zh-CN" sz="2800" b="1" dirty="0"/>
              <a:t>  </a:t>
            </a:r>
            <a:r>
              <a:rPr lang="zh-CN" altLang="zh-CN" sz="2800" b="1" dirty="0">
                <a:solidFill>
                  <a:srgbClr val="0000FF"/>
                </a:solidFill>
              </a:rPr>
              <a:t>◆</a:t>
            </a:r>
            <a:r>
              <a:rPr lang="zh-CN" altLang="zh-CN" sz="2800" b="1" dirty="0"/>
              <a:t>《美丽的遗爱湖公园》开头</a:t>
            </a:r>
            <a:r>
              <a:rPr lang="en-US" altLang="zh-CN" sz="2800" b="1" dirty="0"/>
              <a:t>(</a:t>
            </a:r>
            <a:r>
              <a:rPr lang="zh-CN" altLang="zh-CN" sz="2800" b="1" dirty="0"/>
              <a:t>比喻式开头</a:t>
            </a:r>
            <a:r>
              <a:rPr lang="en-US" altLang="zh-CN" sz="2800" b="1" dirty="0"/>
              <a:t>)</a:t>
            </a:r>
            <a:br>
              <a:rPr lang="en-US" altLang="zh-CN" sz="2800" dirty="0"/>
            </a:br>
            <a:r>
              <a:rPr lang="en-US" altLang="zh-CN" sz="2800" dirty="0"/>
              <a:t>  </a:t>
            </a:r>
            <a:r>
              <a:rPr lang="en-US" altLang="zh-CN" sz="2800">
                <a:solidFill>
                  <a:srgbClr val="0000FF"/>
                </a:solidFill>
              </a:rPr>
              <a:t>     </a:t>
            </a:r>
            <a:r>
              <a:rPr lang="en-US" altLang="zh-CN" sz="2800" smtClean="0">
                <a:solidFill>
                  <a:srgbClr val="0000FF"/>
                </a:solidFill>
              </a:rPr>
              <a:t>  </a:t>
            </a:r>
            <a:r>
              <a:rPr lang="zh-CN" altLang="en-US" sz="2800" smtClean="0">
                <a:solidFill>
                  <a:srgbClr val="0000FF"/>
                </a:solidFill>
              </a:rPr>
              <a:t>距离</a:t>
            </a:r>
            <a:r>
              <a:rPr lang="zh-CN" altLang="zh-CN" sz="2800" dirty="0">
                <a:solidFill>
                  <a:srgbClr val="0000FF"/>
                </a:solidFill>
              </a:rPr>
              <a:t>我家不远，有一座美丽的公园。那里一年四季，风景如画。走进公园，就像走进了一幅美丽的山水画</a:t>
            </a:r>
            <a:r>
              <a:rPr lang="zh-CN" altLang="zh-CN" sz="2800">
                <a:solidFill>
                  <a:srgbClr val="0000FF"/>
                </a:solidFill>
              </a:rPr>
              <a:t>中</a:t>
            </a:r>
            <a:r>
              <a:rPr lang="zh-CN" altLang="zh-CN" sz="2800" smtClean="0">
                <a:solidFill>
                  <a:srgbClr val="0000FF"/>
                </a:solidFill>
              </a:rPr>
              <a:t>。</a:t>
            </a:r>
            <a:r>
              <a:rPr lang="en-US" altLang="zh-CN" sz="2800" b="1" smtClean="0"/>
              <a:t>                        </a:t>
            </a:r>
            <a:endParaRPr lang="zh-CN" altLang="zh-CN" sz="2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0183" y="1190121"/>
            <a:ext cx="10673231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                                    </a:t>
            </a:r>
            <a:r>
              <a:rPr lang="zh-CN" altLang="zh-CN" sz="4000" b="1" smtClean="0">
                <a:solidFill>
                  <a:srgbClr val="FF0000"/>
                </a:solidFill>
              </a:rPr>
              <a:t>好</a:t>
            </a:r>
            <a:r>
              <a:rPr lang="en-US" altLang="zh-CN" sz="4000" b="1" smtClean="0">
                <a:solidFill>
                  <a:srgbClr val="FF0000"/>
                </a:solidFill>
              </a:rPr>
              <a:t>  </a:t>
            </a:r>
            <a:r>
              <a:rPr lang="zh-CN" altLang="zh-CN" sz="4000" b="1" smtClean="0">
                <a:solidFill>
                  <a:srgbClr val="FF0000"/>
                </a:solidFill>
              </a:rPr>
              <a:t>结</a:t>
            </a:r>
            <a:r>
              <a:rPr lang="en-US" altLang="zh-CN" sz="4000" b="1" smtClean="0">
                <a:solidFill>
                  <a:srgbClr val="FF0000"/>
                </a:solidFill>
              </a:rPr>
              <a:t>  </a:t>
            </a:r>
            <a:r>
              <a:rPr lang="zh-CN" altLang="zh-CN" sz="4000" b="1" smtClean="0">
                <a:solidFill>
                  <a:srgbClr val="FF0000"/>
                </a:solidFill>
              </a:rPr>
              <a:t>尾</a:t>
            </a:r>
            <a:endParaRPr lang="zh-CN" altLang="zh-CN" sz="4000" dirty="0">
              <a:solidFill>
                <a:srgbClr val="FF0000"/>
              </a:solidFill>
            </a:endParaRPr>
          </a:p>
          <a:p>
            <a:r>
              <a:rPr lang="zh-CN" altLang="zh-CN" sz="3200" dirty="0">
                <a:solidFill>
                  <a:srgbClr val="0000FF"/>
                </a:solidFill>
              </a:rPr>
              <a:t>◆</a:t>
            </a:r>
            <a:r>
              <a:rPr lang="zh-CN" altLang="zh-CN" sz="3200" b="1" dirty="0"/>
              <a:t>《美丽的西湖》结尾（引用名句，耐人寻味）</a:t>
            </a:r>
            <a:endParaRPr lang="zh-CN" altLang="zh-CN" sz="3200" dirty="0"/>
          </a:p>
          <a:p>
            <a:r>
              <a:rPr lang="en-US" altLang="zh-CN" sz="3200">
                <a:solidFill>
                  <a:srgbClr val="0000FF"/>
                </a:solidFill>
              </a:rPr>
              <a:t>     </a:t>
            </a:r>
            <a:r>
              <a:rPr lang="en-US" altLang="zh-CN" sz="3200" smtClean="0">
                <a:solidFill>
                  <a:srgbClr val="0000FF"/>
                </a:solidFill>
              </a:rPr>
              <a:t>  </a:t>
            </a:r>
            <a:r>
              <a:rPr lang="zh-CN" altLang="zh-CN" sz="3200" smtClean="0">
                <a:solidFill>
                  <a:srgbClr val="0000FF"/>
                </a:solidFill>
              </a:rPr>
              <a:t>“</a:t>
            </a:r>
            <a:r>
              <a:rPr lang="zh-CN" altLang="zh-CN" sz="3200" dirty="0">
                <a:solidFill>
                  <a:srgbClr val="0000FF"/>
                </a:solidFill>
              </a:rPr>
              <a:t>欲把西湖比西子，淡妆浓抹总相宜。”美丽的西湖，让我难忘，让我留恋。</a:t>
            </a:r>
            <a:endParaRPr lang="zh-CN" altLang="zh-CN" sz="3200" dirty="0">
              <a:solidFill>
                <a:srgbClr val="0000FF"/>
              </a:solidFill>
            </a:endParaRPr>
          </a:p>
          <a:p>
            <a:r>
              <a:rPr lang="zh-CN" altLang="zh-CN" sz="3200" dirty="0">
                <a:solidFill>
                  <a:srgbClr val="0000FF"/>
                </a:solidFill>
              </a:rPr>
              <a:t>◆</a:t>
            </a:r>
            <a:r>
              <a:rPr lang="zh-CN" altLang="zh-CN" sz="3200" b="1" dirty="0"/>
              <a:t>《水乡乌镇》结尾</a:t>
            </a:r>
            <a:r>
              <a:rPr lang="en-US" altLang="zh-CN" sz="3200" b="1" dirty="0"/>
              <a:t>(</a:t>
            </a:r>
            <a:r>
              <a:rPr lang="zh-CN" altLang="zh-CN" sz="3200" b="1" dirty="0"/>
              <a:t>排比句式，抒发赞美之情</a:t>
            </a:r>
            <a:r>
              <a:rPr lang="en-US" altLang="zh-CN" sz="3200" b="1" dirty="0"/>
              <a:t>)</a:t>
            </a:r>
            <a:endParaRPr lang="zh-CN" altLang="zh-CN" sz="3200" dirty="0"/>
          </a:p>
          <a:p>
            <a:r>
              <a:rPr lang="en-US" altLang="zh-CN" sz="3200"/>
              <a:t>        </a:t>
            </a:r>
            <a:r>
              <a:rPr lang="en-US" altLang="zh-CN" sz="3200" smtClean="0"/>
              <a:t> </a:t>
            </a:r>
            <a:r>
              <a:rPr lang="zh-CN" altLang="zh-CN" sz="3200" smtClean="0">
                <a:solidFill>
                  <a:srgbClr val="0000FF"/>
                </a:solidFill>
              </a:rPr>
              <a:t>这</a:t>
            </a:r>
            <a:r>
              <a:rPr lang="zh-CN" altLang="zh-CN" sz="3200" dirty="0">
                <a:solidFill>
                  <a:srgbClr val="0000FF"/>
                </a:solidFill>
              </a:rPr>
              <a:t>就是</a:t>
            </a:r>
            <a:r>
              <a:rPr lang="zh-CN" altLang="zh-CN" sz="3200">
                <a:solidFill>
                  <a:srgbClr val="0000FF"/>
                </a:solidFill>
              </a:rPr>
              <a:t>江南</a:t>
            </a:r>
            <a:r>
              <a:rPr lang="zh-CN" altLang="zh-CN" sz="3200" smtClean="0">
                <a:solidFill>
                  <a:srgbClr val="0000FF"/>
                </a:solidFill>
              </a:rPr>
              <a:t>水乡—— 乌镇</a:t>
            </a:r>
            <a:r>
              <a:rPr lang="zh-CN" altLang="zh-CN" sz="3200" dirty="0">
                <a:solidFill>
                  <a:srgbClr val="0000FF"/>
                </a:solidFill>
              </a:rPr>
              <a:t>的美。它的美印在蓝花布上；它的美飘散在黄酒的醇香中；它的美，也流淌在我的笔端</a:t>
            </a:r>
            <a:r>
              <a:rPr lang="zh-CN" altLang="zh-CN" sz="3200">
                <a:solidFill>
                  <a:srgbClr val="0000FF"/>
                </a:solidFill>
              </a:rPr>
              <a:t>，</a:t>
            </a:r>
            <a:r>
              <a:rPr lang="zh-CN" altLang="zh-CN" sz="3200" smtClean="0">
                <a:solidFill>
                  <a:srgbClr val="0000FF"/>
                </a:solidFill>
              </a:rPr>
              <a:t>写</a:t>
            </a:r>
            <a:r>
              <a:rPr lang="zh-CN" altLang="en-US" sz="3200" smtClean="0">
                <a:solidFill>
                  <a:srgbClr val="0000FF"/>
                </a:solidFill>
              </a:rPr>
              <a:t>入</a:t>
            </a:r>
            <a:r>
              <a:rPr lang="zh-CN" altLang="zh-CN" sz="3200" smtClean="0">
                <a:solidFill>
                  <a:srgbClr val="0000FF"/>
                </a:solidFill>
              </a:rPr>
              <a:t>这</a:t>
            </a:r>
            <a:r>
              <a:rPr lang="zh-CN" altLang="zh-CN" sz="3200" dirty="0">
                <a:solidFill>
                  <a:srgbClr val="0000FF"/>
                </a:solidFill>
              </a:rPr>
              <a:t>篇文章里。</a:t>
            </a:r>
            <a:endParaRPr lang="zh-CN" altLang="zh-CN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2437</Words>
  <Application>WPS 演示</Application>
  <PresentationFormat>宽屏</PresentationFormat>
  <Paragraphs>92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Calibri Light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这儿真美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162</cp:revision>
  <dcterms:created xsi:type="dcterms:W3CDTF">2018-03-12T14:29:00Z</dcterms:created>
  <dcterms:modified xsi:type="dcterms:W3CDTF">2018-08-24T02:34:20Z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