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333" r:id="rId4"/>
    <p:sldId id="264" r:id="rId5"/>
    <p:sldId id="287" r:id="rId6"/>
    <p:sldId id="288" r:id="rId7"/>
    <p:sldId id="289" r:id="rId8"/>
    <p:sldId id="290" r:id="rId9"/>
    <p:sldId id="265" r:id="rId10"/>
    <p:sldId id="330" r:id="rId11"/>
    <p:sldId id="267" r:id="rId12"/>
    <p:sldId id="266" r:id="rId13"/>
    <p:sldId id="258" r:id="rId14"/>
    <p:sldId id="259" r:id="rId15"/>
    <p:sldId id="268" r:id="rId16"/>
    <p:sldId id="269" r:id="rId17"/>
    <p:sldId id="277" r:id="rId18"/>
    <p:sldId id="270" r:id="rId19"/>
    <p:sldId id="271" r:id="rId20"/>
    <p:sldId id="272" r:id="rId21"/>
    <p:sldId id="276" r:id="rId22"/>
    <p:sldId id="273" r:id="rId23"/>
    <p:sldId id="331" r:id="rId24"/>
    <p:sldId id="358" r:id="rId25"/>
    <p:sldId id="359" r:id="rId26"/>
    <p:sldId id="260" r:id="rId27"/>
    <p:sldId id="274" r:id="rId28"/>
    <p:sldId id="275" r:id="rId29"/>
    <p:sldId id="336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8BEE"/>
    <a:srgbClr val="3333FF"/>
    <a:srgbClr val="66FF33"/>
    <a:srgbClr val="00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5" name="副标题 13314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标题，媒体剪辑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媒体占位符 2"/>
          <p:cNvSpPr>
            <a:spLocks noGrp="1"/>
          </p:cNvSpPr>
          <p:nvPr>
            <p:ph type="media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2" name="日期占位符 12291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页脚占位符 12292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4" name="灯片编号占位符 12293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image" Target="../media/image9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Relationship Id="rId3" Type="http://schemas.openxmlformats.org/officeDocument/2006/relationships/image" Target="../media/image21.wmf"/><Relationship Id="rId2" Type="http://schemas.openxmlformats.org/officeDocument/2006/relationships/image" Target="../media/image20.png"/><Relationship Id="rId1" Type="http://schemas.openxmlformats.org/officeDocument/2006/relationships/audio" Target="../media/audio6.wa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5" name="图片 20484" descr="课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矩形 20487"/>
          <p:cNvSpPr/>
          <p:nvPr/>
        </p:nvSpPr>
        <p:spPr>
          <a:xfrm>
            <a:off x="838200" y="1447800"/>
            <a:ext cx="6934200" cy="3962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小马过河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5025" y="5321300"/>
            <a:ext cx="2732405" cy="645160"/>
          </a:xfrm>
          <a:prstGeom prst="rect">
            <a:avLst/>
          </a:prstGeom>
          <a:gradFill>
            <a:gsLst>
              <a:gs pos="0">
                <a:srgbClr val="14CD68"/>
              </a:gs>
              <a:gs pos="59000">
                <a:srgbClr val="FFFF00">
                  <a:alpha val="43000"/>
                </a:srgbClr>
              </a:gs>
            </a:gsLst>
            <a:lin ang="5400000" scaled="0"/>
          </a:gradFill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 wrap="none" rtlCol="0">
            <a:spAutoFit/>
          </a:bodyPr>
          <a:p>
            <a:r>
              <a:rPr lang="zh-CN" altLang="zh-CN" sz="3600" b="1">
                <a:solidFill>
                  <a:srgbClr val="7030A0"/>
                </a:solidFill>
              </a:rPr>
              <a:t>东区  谢采红</a:t>
            </a:r>
            <a:endParaRPr lang="zh-CN" altLang="zh-CN" sz="36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24579" descr=")2MI}4QHL64PPK$_NNWD$T4"/>
          <p:cNvPicPr>
            <a:picLocks noChangeAspect="1"/>
          </p:cNvPicPr>
          <p:nvPr/>
        </p:nvPicPr>
        <p:blipFill>
          <a:blip r:embed="rId1"/>
          <a:srcRect l="6091" t="80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1" name="图片 22530" descr="1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矩形 22531"/>
          <p:cNvSpPr/>
          <p:nvPr/>
        </p:nvSpPr>
        <p:spPr>
          <a:xfrm rot="10799693" flipV="1">
            <a:off x="608013" y="1295400"/>
            <a:ext cx="6856412" cy="508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马棚里住着一匹老马和一匹小马。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b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b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　</a:t>
            </a:r>
            <a:r>
              <a:rPr lang="en-US" altLang="zh-CN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  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有一天，老马对小马说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：“你已经长大了，能帮妈妈做点事吗？”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</a:t>
            </a:r>
            <a:r>
              <a:rPr lang="zh-CN" altLang="en-US" sz="32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连蹦带跳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地说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：“怎么不能？我很愿意帮妈妈做事。”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老马高兴地说：“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那好啊，你把这半口袋麦子驮到磨坊去吧。”</a:t>
            </a:r>
            <a:b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br>
            <a:br>
              <a:rPr lang="zh-CN" altLang="en-US" sz="3200" dirty="0">
                <a:latin typeface="Arial" panose="020B0604020202020204" pitchFamily="34" charset="0"/>
              </a:rPr>
            </a:b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 descr="6492569d07762a00f08e1fa63ccd7f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175" descr="Y%}UK9VC}%N0DF{@D5D7C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6492569d07762a00f08e1fa63ccd7f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0" y="-609600"/>
            <a:ext cx="10591800" cy="767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1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685800"/>
            <a:ext cx="10591800" cy="714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8198"/>
          <p:cNvSpPr/>
          <p:nvPr/>
        </p:nvSpPr>
        <p:spPr>
          <a:xfrm>
            <a:off x="914400" y="762000"/>
            <a:ext cx="7086600" cy="5877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       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驮起口袋，嗒嗒嗒往磨坊跑去。跑着跑着，一条小河挡住了去路，河水哗哗地流着。小马为难了，心想：我能不能过去呢？如果妈妈在身边，问问她，那多好啊！他向四周望望，看见一头老牛在河边吃草。小马跑过去，问道：“牛伯伯，这条河，我能趟过去吗？”老牛说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“水很浅，刚没小腿，能过去。”</a:t>
            </a:r>
            <a:b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b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8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　　</a:t>
            </a:r>
            <a:br>
              <a:rPr lang="zh-CN" altLang="en-US" sz="28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br>
            <a:endParaRPr lang="zh-CN" altLang="en-US" sz="28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6" name="图片 25605" descr="$4TY(XL8]@]M(S3ZCJ}78O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9" name="图片 26628" descr="1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26627"/>
          <p:cNvSpPr/>
          <p:nvPr/>
        </p:nvSpPr>
        <p:spPr>
          <a:xfrm>
            <a:off x="381000" y="990600"/>
            <a:ext cx="69342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小马听了老牛的话，立刻跑到河边，准备趟过去。突然从树上跳下一只松鼠，拦住他大叫</a:t>
            </a:r>
            <a:r>
              <a:rPr lang="zh-CN" altLang="en-US" sz="3200" u="sng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：“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小马！别过河，别过河，河水会淹死你的！</a:t>
            </a:r>
            <a:r>
              <a:rPr lang="zh-CN" altLang="en-US" sz="3200" u="sng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小马吃惊地问：“水很深吗？”松鼠认真地说</a:t>
            </a:r>
            <a:r>
              <a:rPr lang="zh-CN" altLang="en-US" sz="3200" u="sng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：“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当然啦！昨天，我的一个伙伴就是在这条河里淹死的！</a:t>
            </a:r>
            <a:r>
              <a:rPr lang="zh-CN" altLang="en-US" sz="3200" u="sng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小马连忙收住脚步，不知道怎么办才好。他叹了口气，自言自语道：“唉，还是回家问问妈妈吧！”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矩形 35843"/>
          <p:cNvSpPr/>
          <p:nvPr/>
        </p:nvSpPr>
        <p:spPr>
          <a:xfrm rot="5400000">
            <a:off x="2171700" y="647700"/>
            <a:ext cx="4572000" cy="58674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9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8" name="图片 28677" descr="1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矩形 28676"/>
          <p:cNvSpPr/>
          <p:nvPr/>
        </p:nvSpPr>
        <p:spPr>
          <a:xfrm>
            <a:off x="838200" y="1447800"/>
            <a:ext cx="6019800" cy="430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小马甩甩尾巴，跑回家去问妈妈。妈妈说：“河水到底是深是浅呢？ 你仔细想过他们的话吗？” 小马低下了头，说：“我</a:t>
            </a:r>
            <a:r>
              <a:rPr lang="en-US" altLang="zh-CN" sz="320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我没想过。”妈妈亲切地对小马说：“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孩子，光听别人说，不能了解河水究竟有多深。你去试一试，就会明白了。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”</a:t>
            </a:r>
            <a:br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b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$W9XH}Q65O9)ZR$X~NHTKG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1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30722"/>
          <p:cNvSpPr/>
          <p:nvPr/>
        </p:nvSpPr>
        <p:spPr>
          <a:xfrm>
            <a:off x="1219200" y="1600200"/>
            <a:ext cx="48768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小马跑到河边，试着往前趟</a:t>
            </a:r>
            <a:r>
              <a:rPr lang="en-US" altLang="zh-CN" sz="320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原来，河水既不像老牛说的那样浅，也不像松鼠说的那样深。</a:t>
            </a: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他顺利地过了河，把麦子送到了磨坊。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拦路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云形标注 21508"/>
          <p:cNvSpPr/>
          <p:nvPr/>
        </p:nvSpPr>
        <p:spPr>
          <a:xfrm>
            <a:off x="2500630" y="290195"/>
            <a:ext cx="5105400" cy="1752600"/>
          </a:xfrm>
          <a:prstGeom prst="cloudCallout">
            <a:avLst>
              <a:gd name="adj1" fmla="val -57648"/>
              <a:gd name="adj2" fmla="val 434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sz="4800" b="1" dirty="0">
                <a:solidFill>
                  <a:srgbClr val="7030A0"/>
                </a:solidFill>
                <a:latin typeface="Arial" panose="020B0604020202020204" pitchFamily="34" charset="0"/>
              </a:rPr>
              <a:t>课前预习</a:t>
            </a:r>
            <a:endParaRPr lang="zh-CN" sz="4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838200" y="2286000"/>
            <a:ext cx="7430770" cy="25533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</a:rPr>
              <a:t>在文中画出要求会认得字和会写的字。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</a:rPr>
              <a:t>画出不理解的词语和不懂的句子。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3.</a:t>
            </a:r>
            <a:r>
              <a:rPr lang="zh-CN" altLang="en-US" sz="3200" dirty="0">
                <a:latin typeface="Arial" panose="020B0604020202020204" pitchFamily="34" charset="0"/>
              </a:rPr>
              <a:t>给课文划分自然段。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  <p:bldP spid="21511" grpId="0"/>
      <p:bldP spid="21511" grpId="1"/>
      <p:bldP spid="21511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1" name="图片 34820" descr="Y%}UK9VC}%N0DF{@D5D7C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0"/>
            <a:ext cx="4114800" cy="307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图片 34821" descr="$4TY(XL8]@]M(S3ZCJ}78O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0175"/>
            <a:ext cx="3810000" cy="291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图片 34822" descr="$W9XH}Q65O9)ZR$X~NHTKG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930650"/>
            <a:ext cx="4114800" cy="292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矩形 34823"/>
          <p:cNvSpPr/>
          <p:nvPr/>
        </p:nvSpPr>
        <p:spPr>
          <a:xfrm rot="5400000">
            <a:off x="2247900" y="3390900"/>
            <a:ext cx="4038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谁能说说？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25" name="图片 34824" descr=")2MI}4QHL64PPK$_NNWD$T4"/>
          <p:cNvPicPr>
            <a:picLocks noChangeAspect="1"/>
          </p:cNvPicPr>
          <p:nvPr/>
        </p:nvPicPr>
        <p:blipFill>
          <a:blip r:embed="rId4"/>
          <a:srcRect l="6091" t="8038"/>
          <a:stretch>
            <a:fillRect/>
          </a:stretch>
        </p:blipFill>
        <p:spPr>
          <a:xfrm>
            <a:off x="0" y="0"/>
            <a:ext cx="38100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u=2438753956,1873879819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31746"/>
          <p:cNvSpPr/>
          <p:nvPr/>
        </p:nvSpPr>
        <p:spPr>
          <a:xfrm>
            <a:off x="685800" y="152400"/>
            <a:ext cx="7543800" cy="1905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8" name="图片 31747" descr="68%Y1%Y3K9G@$L[][AVV}E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7000"/>
            <a:ext cx="3429000" cy="222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ZJ0A7@T`@OYUO04EAXEDJE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495800"/>
            <a:ext cx="28194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PU(GPS104(NORM`J}@O$5}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590800"/>
            <a:ext cx="2819400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文本框 31750"/>
          <p:cNvSpPr txBox="1"/>
          <p:nvPr/>
        </p:nvSpPr>
        <p:spPr>
          <a:xfrm>
            <a:off x="3581400" y="2667000"/>
            <a:ext cx="26828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为什么同一条河大家的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说法却不一样呢？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小马过河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33020"/>
            <a:ext cx="9239885" cy="7018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84655" y="621030"/>
            <a:ext cx="3383280" cy="829945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p>
            <a:r>
              <a:rPr lang="zh-CN" altLang="en-US" sz="4800" i="1">
                <a:solidFill>
                  <a:srgbClr val="7030A0"/>
                </a:solidFill>
              </a:rPr>
              <a:t>我来演一演</a:t>
            </a:r>
            <a:endParaRPr lang="zh-CN" altLang="en-US" sz="4800" i="1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431" name="Slider2O.WAV">
            <a:hlinkClick r:id="" action="ppaction://media"/>
          </p:cNvPr>
          <p:cNvPicPr>
            <a:picLocks noRot="1" noChangeAspect="1"/>
          </p:cNvPicPr>
          <p:nvPr>
            <a:wavAudioFile r:embed="rId1" name="Slider2O.WAV"/>
          </p:nvPr>
        </p:nvPicPr>
        <p:blipFill>
          <a:blip r:embed="rId2"/>
          <a:stretch>
            <a:fillRect/>
          </a:stretch>
        </p:blipFill>
        <p:spPr>
          <a:xfrm>
            <a:off x="1676400" y="2286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文本占位符 16394" descr="NA01441_"/>
          <p:cNvPicPr>
            <a:picLocks noChangeAspect="1"/>
          </p:cNvPicPr>
          <p:nvPr>
            <p:ph type="body" sz="half" idx="2"/>
          </p:nvPr>
        </p:nvPicPr>
        <p:blipFill>
          <a:blip r:embed="rId3"/>
          <a:stretch>
            <a:fillRect/>
          </a:stretch>
        </p:blipFill>
        <p:spPr>
          <a:xfrm>
            <a:off x="3362325" y="2438400"/>
            <a:ext cx="2209800" cy="2933700"/>
          </a:xfrm>
        </p:spPr>
      </p:pic>
      <p:pic>
        <p:nvPicPr>
          <p:cNvPr id="16394" name="图片 16393" descr="NA01441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0713"/>
            <a:ext cx="32766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媒体占位符 16388" descr="AG00044_"/>
          <p:cNvPicPr>
            <a:picLocks noGrp="1" noChangeAspect="1"/>
          </p:cNvPicPr>
          <p:nvPr>
            <p:ph type="media" sz="half" idx="1"/>
          </p:nvPr>
        </p:nvPicPr>
        <p:blipFill>
          <a:blip r:embed="rId4"/>
          <a:stretch>
            <a:fillRect/>
          </a:stretch>
        </p:blipFill>
        <p:spPr>
          <a:xfrm>
            <a:off x="1066800" y="3500438"/>
            <a:ext cx="3581400" cy="2697162"/>
          </a:xfrm>
        </p:spPr>
      </p:pic>
      <p:pic>
        <p:nvPicPr>
          <p:cNvPr id="16393" name="图片 16392" descr="BD13721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4572000"/>
            <a:ext cx="241935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7" name="任意多边形 16396"/>
          <p:cNvSpPr/>
          <p:nvPr/>
        </p:nvSpPr>
        <p:spPr>
          <a:xfrm>
            <a:off x="838200" y="5994400"/>
            <a:ext cx="7924800" cy="482600"/>
          </a:xfrm>
          <a:custGeom>
            <a:avLst/>
            <a:gdLst/>
            <a:ahLst/>
            <a:cxnLst/>
            <a:pathLst>
              <a:path w="4992" h="304">
                <a:moveTo>
                  <a:pt x="0" y="208"/>
                </a:moveTo>
                <a:cubicBezTo>
                  <a:pt x="496" y="236"/>
                  <a:pt x="992" y="264"/>
                  <a:pt x="1296" y="256"/>
                </a:cubicBezTo>
                <a:cubicBezTo>
                  <a:pt x="1600" y="248"/>
                  <a:pt x="1616" y="160"/>
                  <a:pt x="1824" y="160"/>
                </a:cubicBezTo>
                <a:cubicBezTo>
                  <a:pt x="2032" y="160"/>
                  <a:pt x="2352" y="256"/>
                  <a:pt x="2544" y="256"/>
                </a:cubicBezTo>
                <a:cubicBezTo>
                  <a:pt x="2736" y="256"/>
                  <a:pt x="2768" y="152"/>
                  <a:pt x="2976" y="160"/>
                </a:cubicBezTo>
                <a:cubicBezTo>
                  <a:pt x="3184" y="168"/>
                  <a:pt x="3616" y="304"/>
                  <a:pt x="3792" y="304"/>
                </a:cubicBezTo>
                <a:cubicBezTo>
                  <a:pt x="3968" y="304"/>
                  <a:pt x="3912" y="176"/>
                  <a:pt x="4032" y="160"/>
                </a:cubicBezTo>
                <a:cubicBezTo>
                  <a:pt x="4152" y="144"/>
                  <a:pt x="4400" y="232"/>
                  <a:pt x="4512" y="208"/>
                </a:cubicBezTo>
                <a:cubicBezTo>
                  <a:pt x="4624" y="184"/>
                  <a:pt x="4624" y="0"/>
                  <a:pt x="4704" y="16"/>
                </a:cubicBezTo>
                <a:cubicBezTo>
                  <a:pt x="4784" y="32"/>
                  <a:pt x="4944" y="256"/>
                  <a:pt x="4992" y="304"/>
                </a:cubicBez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98" name="任意多边形 16397"/>
          <p:cNvSpPr/>
          <p:nvPr/>
        </p:nvSpPr>
        <p:spPr>
          <a:xfrm>
            <a:off x="457200" y="5867400"/>
            <a:ext cx="8178800" cy="698500"/>
          </a:xfrm>
          <a:custGeom>
            <a:avLst/>
            <a:gdLst/>
            <a:ahLst/>
            <a:cxnLst/>
            <a:pathLst>
              <a:path w="5152" h="440">
                <a:moveTo>
                  <a:pt x="0" y="384"/>
                </a:moveTo>
                <a:cubicBezTo>
                  <a:pt x="104" y="348"/>
                  <a:pt x="208" y="312"/>
                  <a:pt x="336" y="288"/>
                </a:cubicBezTo>
                <a:cubicBezTo>
                  <a:pt x="464" y="264"/>
                  <a:pt x="616" y="224"/>
                  <a:pt x="768" y="240"/>
                </a:cubicBezTo>
                <a:cubicBezTo>
                  <a:pt x="920" y="256"/>
                  <a:pt x="912" y="384"/>
                  <a:pt x="1248" y="384"/>
                </a:cubicBezTo>
                <a:cubicBezTo>
                  <a:pt x="1584" y="384"/>
                  <a:pt x="2392" y="232"/>
                  <a:pt x="2784" y="240"/>
                </a:cubicBezTo>
                <a:cubicBezTo>
                  <a:pt x="3176" y="248"/>
                  <a:pt x="3304" y="440"/>
                  <a:pt x="3600" y="432"/>
                </a:cubicBezTo>
                <a:cubicBezTo>
                  <a:pt x="3896" y="424"/>
                  <a:pt x="4336" y="248"/>
                  <a:pt x="4560" y="192"/>
                </a:cubicBezTo>
                <a:cubicBezTo>
                  <a:pt x="4784" y="136"/>
                  <a:pt x="4848" y="128"/>
                  <a:pt x="4944" y="96"/>
                </a:cubicBezTo>
                <a:cubicBezTo>
                  <a:pt x="5040" y="64"/>
                  <a:pt x="5120" y="0"/>
                  <a:pt x="5136" y="0"/>
                </a:cubicBezTo>
                <a:cubicBezTo>
                  <a:pt x="5152" y="0"/>
                  <a:pt x="5096" y="48"/>
                  <a:pt x="5040" y="96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0" name="任意多边形 16399"/>
          <p:cNvSpPr/>
          <p:nvPr/>
        </p:nvSpPr>
        <p:spPr>
          <a:xfrm>
            <a:off x="609600" y="5638800"/>
            <a:ext cx="8001000" cy="723900"/>
          </a:xfrm>
          <a:custGeom>
            <a:avLst/>
            <a:gdLst/>
            <a:ahLst/>
            <a:cxnLst/>
            <a:pathLst>
              <a:path w="5040" h="456">
                <a:moveTo>
                  <a:pt x="0" y="440"/>
                </a:moveTo>
                <a:cubicBezTo>
                  <a:pt x="168" y="376"/>
                  <a:pt x="336" y="312"/>
                  <a:pt x="528" y="296"/>
                </a:cubicBezTo>
                <a:cubicBezTo>
                  <a:pt x="720" y="280"/>
                  <a:pt x="992" y="336"/>
                  <a:pt x="1152" y="344"/>
                </a:cubicBezTo>
                <a:cubicBezTo>
                  <a:pt x="1312" y="352"/>
                  <a:pt x="1392" y="344"/>
                  <a:pt x="1488" y="344"/>
                </a:cubicBezTo>
                <a:cubicBezTo>
                  <a:pt x="1584" y="344"/>
                  <a:pt x="1608" y="344"/>
                  <a:pt x="1728" y="344"/>
                </a:cubicBezTo>
                <a:cubicBezTo>
                  <a:pt x="1848" y="344"/>
                  <a:pt x="2016" y="352"/>
                  <a:pt x="2208" y="344"/>
                </a:cubicBezTo>
                <a:cubicBezTo>
                  <a:pt x="2400" y="336"/>
                  <a:pt x="2752" y="304"/>
                  <a:pt x="2880" y="296"/>
                </a:cubicBezTo>
                <a:cubicBezTo>
                  <a:pt x="3008" y="288"/>
                  <a:pt x="2880" y="272"/>
                  <a:pt x="2976" y="296"/>
                </a:cubicBezTo>
                <a:cubicBezTo>
                  <a:pt x="3072" y="320"/>
                  <a:pt x="3280" y="424"/>
                  <a:pt x="3456" y="440"/>
                </a:cubicBezTo>
                <a:cubicBezTo>
                  <a:pt x="3632" y="456"/>
                  <a:pt x="3808" y="448"/>
                  <a:pt x="4032" y="392"/>
                </a:cubicBezTo>
                <a:cubicBezTo>
                  <a:pt x="4256" y="336"/>
                  <a:pt x="4656" y="168"/>
                  <a:pt x="4800" y="104"/>
                </a:cubicBezTo>
                <a:cubicBezTo>
                  <a:pt x="4944" y="40"/>
                  <a:pt x="4856" y="16"/>
                  <a:pt x="4896" y="8"/>
                </a:cubicBezTo>
                <a:cubicBezTo>
                  <a:pt x="4936" y="0"/>
                  <a:pt x="4988" y="28"/>
                  <a:pt x="5040" y="56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1" name="任意多边形 16400"/>
          <p:cNvSpPr/>
          <p:nvPr/>
        </p:nvSpPr>
        <p:spPr>
          <a:xfrm>
            <a:off x="609600" y="6134100"/>
            <a:ext cx="8153400" cy="647700"/>
          </a:xfrm>
          <a:custGeom>
            <a:avLst/>
            <a:gdLst/>
            <a:ahLst/>
            <a:cxnLst/>
            <a:pathLst>
              <a:path w="5136" h="408">
                <a:moveTo>
                  <a:pt x="0" y="408"/>
                </a:moveTo>
                <a:cubicBezTo>
                  <a:pt x="112" y="344"/>
                  <a:pt x="224" y="280"/>
                  <a:pt x="384" y="264"/>
                </a:cubicBezTo>
                <a:cubicBezTo>
                  <a:pt x="544" y="248"/>
                  <a:pt x="672" y="312"/>
                  <a:pt x="960" y="312"/>
                </a:cubicBezTo>
                <a:cubicBezTo>
                  <a:pt x="1248" y="312"/>
                  <a:pt x="1776" y="264"/>
                  <a:pt x="2112" y="264"/>
                </a:cubicBezTo>
                <a:cubicBezTo>
                  <a:pt x="2448" y="264"/>
                  <a:pt x="2752" y="296"/>
                  <a:pt x="2976" y="312"/>
                </a:cubicBezTo>
                <a:cubicBezTo>
                  <a:pt x="3200" y="328"/>
                  <a:pt x="3184" y="376"/>
                  <a:pt x="3456" y="360"/>
                </a:cubicBezTo>
                <a:cubicBezTo>
                  <a:pt x="3728" y="344"/>
                  <a:pt x="4384" y="272"/>
                  <a:pt x="4608" y="216"/>
                </a:cubicBezTo>
                <a:cubicBezTo>
                  <a:pt x="4832" y="160"/>
                  <a:pt x="4712" y="48"/>
                  <a:pt x="4800" y="24"/>
                </a:cubicBezTo>
                <a:cubicBezTo>
                  <a:pt x="4888" y="0"/>
                  <a:pt x="5080" y="72"/>
                  <a:pt x="5136" y="72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3" name="直接连接符 16402"/>
          <p:cNvSpPr/>
          <p:nvPr/>
        </p:nvSpPr>
        <p:spPr>
          <a:xfrm>
            <a:off x="0" y="6858000"/>
            <a:ext cx="91440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4" name="任意多边形 16403"/>
          <p:cNvSpPr/>
          <p:nvPr/>
        </p:nvSpPr>
        <p:spPr>
          <a:xfrm>
            <a:off x="533400" y="6248400"/>
            <a:ext cx="7772400" cy="622300"/>
          </a:xfrm>
          <a:custGeom>
            <a:avLst/>
            <a:gdLst/>
            <a:ahLst/>
            <a:cxnLst/>
            <a:pathLst>
              <a:path w="4896" h="392">
                <a:moveTo>
                  <a:pt x="0" y="240"/>
                </a:moveTo>
                <a:cubicBezTo>
                  <a:pt x="168" y="172"/>
                  <a:pt x="336" y="104"/>
                  <a:pt x="720" y="96"/>
                </a:cubicBezTo>
                <a:cubicBezTo>
                  <a:pt x="1104" y="88"/>
                  <a:pt x="1968" y="192"/>
                  <a:pt x="2304" y="192"/>
                </a:cubicBezTo>
                <a:cubicBezTo>
                  <a:pt x="2640" y="192"/>
                  <a:pt x="2480" y="120"/>
                  <a:pt x="2736" y="96"/>
                </a:cubicBezTo>
                <a:cubicBezTo>
                  <a:pt x="2992" y="72"/>
                  <a:pt x="3536" y="0"/>
                  <a:pt x="3840" y="48"/>
                </a:cubicBezTo>
                <a:cubicBezTo>
                  <a:pt x="4144" y="96"/>
                  <a:pt x="4384" y="392"/>
                  <a:pt x="4560" y="384"/>
                </a:cubicBezTo>
                <a:cubicBezTo>
                  <a:pt x="4736" y="376"/>
                  <a:pt x="4840" y="64"/>
                  <a:pt x="4896" y="0"/>
                </a:cubicBezTo>
              </a:path>
            </a:pathLst>
          </a:custGeom>
          <a:noFill/>
          <a:ln w="952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05" name="任意多边形 16404"/>
          <p:cNvSpPr/>
          <p:nvPr/>
        </p:nvSpPr>
        <p:spPr>
          <a:xfrm>
            <a:off x="457200" y="6019800"/>
            <a:ext cx="8153400" cy="838200"/>
          </a:xfrm>
          <a:custGeom>
            <a:avLst/>
            <a:gdLst/>
            <a:ahLst/>
            <a:cxnLst/>
            <a:pathLst>
              <a:path w="5136" h="528">
                <a:moveTo>
                  <a:pt x="0" y="288"/>
                </a:moveTo>
                <a:lnTo>
                  <a:pt x="1152" y="96"/>
                </a:lnTo>
                <a:lnTo>
                  <a:pt x="2400" y="144"/>
                </a:lnTo>
                <a:lnTo>
                  <a:pt x="3168" y="144"/>
                </a:lnTo>
                <a:lnTo>
                  <a:pt x="4224" y="0"/>
                </a:lnTo>
                <a:lnTo>
                  <a:pt x="4848" y="48"/>
                </a:lnTo>
                <a:lnTo>
                  <a:pt x="4848" y="288"/>
                </a:lnTo>
                <a:lnTo>
                  <a:pt x="5136" y="336"/>
                </a:lnTo>
                <a:lnTo>
                  <a:pt x="4800" y="528"/>
                </a:lnTo>
                <a:lnTo>
                  <a:pt x="2448" y="480"/>
                </a:lnTo>
                <a:lnTo>
                  <a:pt x="1632" y="480"/>
                </a:lnTo>
                <a:lnTo>
                  <a:pt x="384" y="528"/>
                </a:lnTo>
                <a:lnTo>
                  <a:pt x="576" y="240"/>
                </a:lnTo>
                <a:lnTo>
                  <a:pt x="0" y="288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7" name="任意多边形 16406"/>
          <p:cNvSpPr/>
          <p:nvPr/>
        </p:nvSpPr>
        <p:spPr>
          <a:xfrm>
            <a:off x="228600" y="6477000"/>
            <a:ext cx="1511300" cy="76200"/>
          </a:xfrm>
          <a:custGeom>
            <a:avLst/>
            <a:gdLst/>
            <a:ahLst/>
            <a:cxnLst/>
            <a:pathLst>
              <a:path w="952" h="48">
                <a:moveTo>
                  <a:pt x="0" y="48"/>
                </a:moveTo>
                <a:cubicBezTo>
                  <a:pt x="116" y="24"/>
                  <a:pt x="232" y="0"/>
                  <a:pt x="384" y="0"/>
                </a:cubicBezTo>
                <a:cubicBezTo>
                  <a:pt x="536" y="0"/>
                  <a:pt x="872" y="48"/>
                  <a:pt x="912" y="48"/>
                </a:cubicBezTo>
                <a:cubicBezTo>
                  <a:pt x="952" y="48"/>
                  <a:pt x="664" y="8"/>
                  <a:pt x="624" y="0"/>
                </a:cubicBez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9" name="任意多边形 16408"/>
          <p:cNvSpPr/>
          <p:nvPr/>
        </p:nvSpPr>
        <p:spPr>
          <a:xfrm>
            <a:off x="-76200" y="5827713"/>
            <a:ext cx="9296400" cy="1106487"/>
          </a:xfrm>
          <a:custGeom>
            <a:avLst/>
            <a:gdLst/>
            <a:ahLst/>
            <a:cxnLst/>
            <a:pathLst>
              <a:path w="5856" h="697">
                <a:moveTo>
                  <a:pt x="273" y="198"/>
                </a:moveTo>
                <a:cubicBezTo>
                  <a:pt x="365" y="194"/>
                  <a:pt x="457" y="195"/>
                  <a:pt x="549" y="186"/>
                </a:cubicBezTo>
                <a:cubicBezTo>
                  <a:pt x="579" y="183"/>
                  <a:pt x="637" y="161"/>
                  <a:pt x="637" y="161"/>
                </a:cubicBezTo>
                <a:cubicBezTo>
                  <a:pt x="1250" y="63"/>
                  <a:pt x="1342" y="0"/>
                  <a:pt x="1814" y="23"/>
                </a:cubicBezTo>
                <a:cubicBezTo>
                  <a:pt x="1922" y="58"/>
                  <a:pt x="2040" y="54"/>
                  <a:pt x="2152" y="73"/>
                </a:cubicBezTo>
                <a:cubicBezTo>
                  <a:pt x="2162" y="104"/>
                  <a:pt x="2178" y="170"/>
                  <a:pt x="2227" y="161"/>
                </a:cubicBezTo>
                <a:cubicBezTo>
                  <a:pt x="2239" y="159"/>
                  <a:pt x="2244" y="144"/>
                  <a:pt x="2252" y="136"/>
                </a:cubicBezTo>
                <a:lnTo>
                  <a:pt x="1728" y="217"/>
                </a:lnTo>
                <a:lnTo>
                  <a:pt x="1728" y="313"/>
                </a:lnTo>
                <a:lnTo>
                  <a:pt x="4656" y="217"/>
                </a:lnTo>
                <a:lnTo>
                  <a:pt x="5856" y="169"/>
                </a:lnTo>
                <a:lnTo>
                  <a:pt x="5856" y="697"/>
                </a:lnTo>
                <a:lnTo>
                  <a:pt x="0" y="697"/>
                </a:lnTo>
                <a:lnTo>
                  <a:pt x="48" y="313"/>
                </a:lnTo>
                <a:lnTo>
                  <a:pt x="48" y="169"/>
                </a:lnTo>
                <a:lnTo>
                  <a:pt x="273" y="198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10" name="任意多边形 16409"/>
          <p:cNvSpPr/>
          <p:nvPr/>
        </p:nvSpPr>
        <p:spPr>
          <a:xfrm>
            <a:off x="-20637" y="6300788"/>
            <a:ext cx="41275" cy="39687"/>
          </a:xfrm>
          <a:custGeom>
            <a:avLst/>
            <a:gdLst/>
            <a:ahLst/>
            <a:cxnLst/>
            <a:pathLst>
              <a:path w="26" h="25">
                <a:moveTo>
                  <a:pt x="26" y="25"/>
                </a:moveTo>
                <a:cubicBezTo>
                  <a:pt x="17" y="17"/>
                  <a:pt x="0" y="0"/>
                  <a:pt x="0" y="0"/>
                </a:cubicBezTo>
                <a:cubicBezTo>
                  <a:pt x="0" y="0"/>
                  <a:pt x="17" y="17"/>
                  <a:pt x="26" y="25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11" name="任意多边形 16410"/>
          <p:cNvSpPr/>
          <p:nvPr/>
        </p:nvSpPr>
        <p:spPr>
          <a:xfrm>
            <a:off x="-368300" y="6053138"/>
            <a:ext cx="9667875" cy="1023937"/>
          </a:xfrm>
          <a:custGeom>
            <a:avLst/>
            <a:gdLst/>
            <a:ahLst/>
            <a:cxnLst/>
            <a:pathLst>
              <a:path w="6090" h="645">
                <a:moveTo>
                  <a:pt x="307" y="206"/>
                </a:moveTo>
                <a:cubicBezTo>
                  <a:pt x="422" y="218"/>
                  <a:pt x="532" y="199"/>
                  <a:pt x="645" y="219"/>
                </a:cubicBezTo>
                <a:cubicBezTo>
                  <a:pt x="699" y="215"/>
                  <a:pt x="754" y="214"/>
                  <a:pt x="808" y="206"/>
                </a:cubicBezTo>
                <a:cubicBezTo>
                  <a:pt x="893" y="194"/>
                  <a:pt x="973" y="157"/>
                  <a:pt x="1058" y="144"/>
                </a:cubicBezTo>
                <a:cubicBezTo>
                  <a:pt x="1116" y="135"/>
                  <a:pt x="1264" y="121"/>
                  <a:pt x="1309" y="106"/>
                </a:cubicBezTo>
                <a:cubicBezTo>
                  <a:pt x="1384" y="81"/>
                  <a:pt x="1431" y="68"/>
                  <a:pt x="1509" y="56"/>
                </a:cubicBezTo>
                <a:cubicBezTo>
                  <a:pt x="1530" y="59"/>
                  <a:pt x="1676" y="73"/>
                  <a:pt x="1697" y="94"/>
                </a:cubicBezTo>
                <a:cubicBezTo>
                  <a:pt x="1708" y="105"/>
                  <a:pt x="1672" y="111"/>
                  <a:pt x="1659" y="119"/>
                </a:cubicBezTo>
                <a:cubicBezTo>
                  <a:pt x="1594" y="319"/>
                  <a:pt x="1924" y="240"/>
                  <a:pt x="2023" y="244"/>
                </a:cubicBezTo>
                <a:cubicBezTo>
                  <a:pt x="2119" y="248"/>
                  <a:pt x="2215" y="253"/>
                  <a:pt x="2311" y="257"/>
                </a:cubicBezTo>
                <a:cubicBezTo>
                  <a:pt x="2452" y="207"/>
                  <a:pt x="2604" y="282"/>
                  <a:pt x="2749" y="244"/>
                </a:cubicBezTo>
                <a:cubicBezTo>
                  <a:pt x="2883" y="248"/>
                  <a:pt x="3016" y="260"/>
                  <a:pt x="3150" y="257"/>
                </a:cubicBezTo>
                <a:cubicBezTo>
                  <a:pt x="3205" y="256"/>
                  <a:pt x="3312" y="232"/>
                  <a:pt x="3312" y="232"/>
                </a:cubicBezTo>
                <a:cubicBezTo>
                  <a:pt x="3725" y="254"/>
                  <a:pt x="4140" y="227"/>
                  <a:pt x="4552" y="194"/>
                </a:cubicBezTo>
                <a:cubicBezTo>
                  <a:pt x="4656" y="198"/>
                  <a:pt x="4761" y="206"/>
                  <a:pt x="4865" y="206"/>
                </a:cubicBezTo>
                <a:cubicBezTo>
                  <a:pt x="4924" y="206"/>
                  <a:pt x="4981" y="185"/>
                  <a:pt x="5040" y="181"/>
                </a:cubicBezTo>
                <a:cubicBezTo>
                  <a:pt x="5119" y="175"/>
                  <a:pt x="5199" y="173"/>
                  <a:pt x="5278" y="169"/>
                </a:cubicBezTo>
                <a:cubicBezTo>
                  <a:pt x="6024" y="184"/>
                  <a:pt x="5811" y="0"/>
                  <a:pt x="5929" y="294"/>
                </a:cubicBezTo>
                <a:cubicBezTo>
                  <a:pt x="5943" y="253"/>
                  <a:pt x="5934" y="197"/>
                  <a:pt x="5967" y="169"/>
                </a:cubicBezTo>
                <a:cubicBezTo>
                  <a:pt x="5983" y="155"/>
                  <a:pt x="6009" y="177"/>
                  <a:pt x="6030" y="181"/>
                </a:cubicBezTo>
                <a:cubicBezTo>
                  <a:pt x="6026" y="306"/>
                  <a:pt x="6090" y="455"/>
                  <a:pt x="6017" y="557"/>
                </a:cubicBezTo>
                <a:cubicBezTo>
                  <a:pt x="5966" y="629"/>
                  <a:pt x="5842" y="566"/>
                  <a:pt x="5754" y="570"/>
                </a:cubicBezTo>
                <a:cubicBezTo>
                  <a:pt x="5646" y="575"/>
                  <a:pt x="5537" y="578"/>
                  <a:pt x="5429" y="582"/>
                </a:cubicBezTo>
                <a:cubicBezTo>
                  <a:pt x="4764" y="645"/>
                  <a:pt x="4110" y="639"/>
                  <a:pt x="3438" y="645"/>
                </a:cubicBezTo>
                <a:cubicBezTo>
                  <a:pt x="2553" y="641"/>
                  <a:pt x="1668" y="640"/>
                  <a:pt x="783" y="632"/>
                </a:cubicBezTo>
                <a:cubicBezTo>
                  <a:pt x="555" y="630"/>
                  <a:pt x="322" y="585"/>
                  <a:pt x="94" y="570"/>
                </a:cubicBezTo>
                <a:cubicBezTo>
                  <a:pt x="69" y="566"/>
                  <a:pt x="25" y="582"/>
                  <a:pt x="19" y="557"/>
                </a:cubicBezTo>
                <a:cubicBezTo>
                  <a:pt x="0" y="480"/>
                  <a:pt x="26" y="398"/>
                  <a:pt x="32" y="319"/>
                </a:cubicBezTo>
                <a:cubicBezTo>
                  <a:pt x="38" y="234"/>
                  <a:pt x="47" y="160"/>
                  <a:pt x="132" y="131"/>
                </a:cubicBezTo>
                <a:cubicBezTo>
                  <a:pt x="157" y="135"/>
                  <a:pt x="185" y="131"/>
                  <a:pt x="207" y="144"/>
                </a:cubicBezTo>
                <a:cubicBezTo>
                  <a:pt x="218" y="150"/>
                  <a:pt x="210" y="172"/>
                  <a:pt x="219" y="181"/>
                </a:cubicBezTo>
                <a:cubicBezTo>
                  <a:pt x="230" y="192"/>
                  <a:pt x="319" y="206"/>
                  <a:pt x="320" y="206"/>
                </a:cubicBezTo>
                <a:cubicBezTo>
                  <a:pt x="328" y="215"/>
                  <a:pt x="345" y="244"/>
                  <a:pt x="345" y="232"/>
                </a:cubicBezTo>
                <a:cubicBezTo>
                  <a:pt x="345" y="217"/>
                  <a:pt x="333" y="203"/>
                  <a:pt x="320" y="194"/>
                </a:cubicBezTo>
                <a:cubicBezTo>
                  <a:pt x="315" y="191"/>
                  <a:pt x="311" y="202"/>
                  <a:pt x="307" y="206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12" name="任意多边形 16411"/>
          <p:cNvSpPr/>
          <p:nvPr/>
        </p:nvSpPr>
        <p:spPr>
          <a:xfrm>
            <a:off x="112713" y="6184900"/>
            <a:ext cx="7367587" cy="444500"/>
          </a:xfrm>
          <a:custGeom>
            <a:avLst/>
            <a:gdLst/>
            <a:ahLst/>
            <a:cxnLst/>
            <a:pathLst>
              <a:path w="4641" h="336">
                <a:moveTo>
                  <a:pt x="42" y="98"/>
                </a:moveTo>
                <a:cubicBezTo>
                  <a:pt x="218" y="129"/>
                  <a:pt x="427" y="83"/>
                  <a:pt x="605" y="73"/>
                </a:cubicBezTo>
                <a:cubicBezTo>
                  <a:pt x="835" y="0"/>
                  <a:pt x="1092" y="70"/>
                  <a:pt x="1331" y="86"/>
                </a:cubicBezTo>
                <a:cubicBezTo>
                  <a:pt x="1376" y="75"/>
                  <a:pt x="1409" y="59"/>
                  <a:pt x="1457" y="86"/>
                </a:cubicBezTo>
                <a:cubicBezTo>
                  <a:pt x="1468" y="92"/>
                  <a:pt x="1482" y="122"/>
                  <a:pt x="1469" y="123"/>
                </a:cubicBezTo>
                <a:cubicBezTo>
                  <a:pt x="1385" y="127"/>
                  <a:pt x="1219" y="98"/>
                  <a:pt x="1219" y="98"/>
                </a:cubicBezTo>
                <a:cubicBezTo>
                  <a:pt x="1165" y="102"/>
                  <a:pt x="1108" y="94"/>
                  <a:pt x="1056" y="111"/>
                </a:cubicBezTo>
                <a:cubicBezTo>
                  <a:pt x="1028" y="120"/>
                  <a:pt x="1114" y="123"/>
                  <a:pt x="1144" y="123"/>
                </a:cubicBezTo>
                <a:cubicBezTo>
                  <a:pt x="1223" y="123"/>
                  <a:pt x="1303" y="115"/>
                  <a:pt x="1382" y="111"/>
                </a:cubicBezTo>
                <a:cubicBezTo>
                  <a:pt x="1729" y="132"/>
                  <a:pt x="1985" y="142"/>
                  <a:pt x="2371" y="149"/>
                </a:cubicBezTo>
                <a:cubicBezTo>
                  <a:pt x="2650" y="168"/>
                  <a:pt x="2930" y="173"/>
                  <a:pt x="3210" y="186"/>
                </a:cubicBezTo>
                <a:cubicBezTo>
                  <a:pt x="3285" y="194"/>
                  <a:pt x="3362" y="192"/>
                  <a:pt x="3435" y="211"/>
                </a:cubicBezTo>
                <a:cubicBezTo>
                  <a:pt x="3489" y="225"/>
                  <a:pt x="3530" y="276"/>
                  <a:pt x="3585" y="286"/>
                </a:cubicBezTo>
                <a:cubicBezTo>
                  <a:pt x="3708" y="309"/>
                  <a:pt x="3836" y="303"/>
                  <a:pt x="3961" y="311"/>
                </a:cubicBezTo>
                <a:cubicBezTo>
                  <a:pt x="4123" y="270"/>
                  <a:pt x="4287" y="288"/>
                  <a:pt x="4449" y="249"/>
                </a:cubicBezTo>
                <a:cubicBezTo>
                  <a:pt x="4503" y="257"/>
                  <a:pt x="4565" y="246"/>
                  <a:pt x="4612" y="274"/>
                </a:cubicBezTo>
                <a:cubicBezTo>
                  <a:pt x="4641" y="291"/>
                  <a:pt x="4545" y="283"/>
                  <a:pt x="4512" y="286"/>
                </a:cubicBezTo>
                <a:cubicBezTo>
                  <a:pt x="4454" y="291"/>
                  <a:pt x="4395" y="294"/>
                  <a:pt x="4337" y="299"/>
                </a:cubicBezTo>
                <a:cubicBezTo>
                  <a:pt x="4182" y="313"/>
                  <a:pt x="4028" y="326"/>
                  <a:pt x="3873" y="336"/>
                </a:cubicBezTo>
                <a:cubicBezTo>
                  <a:pt x="3514" y="327"/>
                  <a:pt x="3154" y="323"/>
                  <a:pt x="2796" y="299"/>
                </a:cubicBezTo>
                <a:cubicBezTo>
                  <a:pt x="2632" y="312"/>
                  <a:pt x="2486" y="292"/>
                  <a:pt x="2321" y="286"/>
                </a:cubicBezTo>
                <a:cubicBezTo>
                  <a:pt x="1961" y="272"/>
                  <a:pt x="1313" y="266"/>
                  <a:pt x="1018" y="261"/>
                </a:cubicBezTo>
                <a:cubicBezTo>
                  <a:pt x="925" y="252"/>
                  <a:pt x="879" y="270"/>
                  <a:pt x="831" y="199"/>
                </a:cubicBezTo>
                <a:cubicBezTo>
                  <a:pt x="606" y="214"/>
                  <a:pt x="431" y="221"/>
                  <a:pt x="204" y="199"/>
                </a:cubicBezTo>
                <a:cubicBezTo>
                  <a:pt x="187" y="191"/>
                  <a:pt x="171" y="181"/>
                  <a:pt x="154" y="174"/>
                </a:cubicBezTo>
                <a:cubicBezTo>
                  <a:pt x="138" y="168"/>
                  <a:pt x="117" y="172"/>
                  <a:pt x="104" y="161"/>
                </a:cubicBezTo>
                <a:cubicBezTo>
                  <a:pt x="94" y="153"/>
                  <a:pt x="100" y="134"/>
                  <a:pt x="92" y="123"/>
                </a:cubicBezTo>
                <a:cubicBezTo>
                  <a:pt x="70" y="95"/>
                  <a:pt x="47" y="67"/>
                  <a:pt x="17" y="48"/>
                </a:cubicBezTo>
                <a:cubicBezTo>
                  <a:pt x="0" y="37"/>
                  <a:pt x="45" y="79"/>
                  <a:pt x="54" y="98"/>
                </a:cubicBezTo>
                <a:cubicBezTo>
                  <a:pt x="56" y="102"/>
                  <a:pt x="46" y="98"/>
                  <a:pt x="42" y="9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13" name="任意多边形 16412"/>
          <p:cNvSpPr/>
          <p:nvPr/>
        </p:nvSpPr>
        <p:spPr>
          <a:xfrm>
            <a:off x="-228600" y="6315075"/>
            <a:ext cx="9448800" cy="549275"/>
          </a:xfrm>
          <a:custGeom>
            <a:avLst/>
            <a:gdLst/>
            <a:ahLst/>
            <a:cxnLst/>
            <a:pathLst>
              <a:path w="5584" h="346">
                <a:moveTo>
                  <a:pt x="0" y="204"/>
                </a:moveTo>
                <a:cubicBezTo>
                  <a:pt x="115" y="163"/>
                  <a:pt x="201" y="144"/>
                  <a:pt x="313" y="117"/>
                </a:cubicBezTo>
                <a:cubicBezTo>
                  <a:pt x="342" y="121"/>
                  <a:pt x="371" y="123"/>
                  <a:pt x="400" y="129"/>
                </a:cubicBezTo>
                <a:cubicBezTo>
                  <a:pt x="413" y="132"/>
                  <a:pt x="425" y="142"/>
                  <a:pt x="438" y="142"/>
                </a:cubicBezTo>
                <a:cubicBezTo>
                  <a:pt x="455" y="142"/>
                  <a:pt x="471" y="131"/>
                  <a:pt x="488" y="129"/>
                </a:cubicBezTo>
                <a:cubicBezTo>
                  <a:pt x="529" y="123"/>
                  <a:pt x="571" y="121"/>
                  <a:pt x="613" y="117"/>
                </a:cubicBezTo>
                <a:cubicBezTo>
                  <a:pt x="844" y="69"/>
                  <a:pt x="1091" y="94"/>
                  <a:pt x="1327" y="79"/>
                </a:cubicBezTo>
                <a:cubicBezTo>
                  <a:pt x="1511" y="89"/>
                  <a:pt x="1682" y="114"/>
                  <a:pt x="1865" y="129"/>
                </a:cubicBezTo>
                <a:cubicBezTo>
                  <a:pt x="2156" y="225"/>
                  <a:pt x="2454" y="233"/>
                  <a:pt x="2754" y="217"/>
                </a:cubicBezTo>
                <a:cubicBezTo>
                  <a:pt x="3056" y="178"/>
                  <a:pt x="2561" y="238"/>
                  <a:pt x="3268" y="192"/>
                </a:cubicBezTo>
                <a:cubicBezTo>
                  <a:pt x="3319" y="189"/>
                  <a:pt x="3367" y="171"/>
                  <a:pt x="3418" y="167"/>
                </a:cubicBezTo>
                <a:cubicBezTo>
                  <a:pt x="3568" y="155"/>
                  <a:pt x="3869" y="142"/>
                  <a:pt x="3869" y="142"/>
                </a:cubicBezTo>
                <a:cubicBezTo>
                  <a:pt x="4035" y="113"/>
                  <a:pt x="4203" y="108"/>
                  <a:pt x="4370" y="92"/>
                </a:cubicBezTo>
                <a:cubicBezTo>
                  <a:pt x="4525" y="53"/>
                  <a:pt x="4676" y="88"/>
                  <a:pt x="4833" y="67"/>
                </a:cubicBezTo>
                <a:cubicBezTo>
                  <a:pt x="5061" y="0"/>
                  <a:pt x="5316" y="34"/>
                  <a:pt x="5547" y="41"/>
                </a:cubicBezTo>
                <a:cubicBezTo>
                  <a:pt x="5490" y="127"/>
                  <a:pt x="5529" y="52"/>
                  <a:pt x="5559" y="67"/>
                </a:cubicBezTo>
                <a:cubicBezTo>
                  <a:pt x="5561" y="68"/>
                  <a:pt x="5584" y="141"/>
                  <a:pt x="5584" y="142"/>
                </a:cubicBezTo>
                <a:cubicBezTo>
                  <a:pt x="5328" y="268"/>
                  <a:pt x="5214" y="197"/>
                  <a:pt x="4821" y="204"/>
                </a:cubicBezTo>
                <a:cubicBezTo>
                  <a:pt x="4683" y="222"/>
                  <a:pt x="4545" y="238"/>
                  <a:pt x="4407" y="254"/>
                </a:cubicBezTo>
                <a:cubicBezTo>
                  <a:pt x="4288" y="284"/>
                  <a:pt x="4181" y="304"/>
                  <a:pt x="4057" y="317"/>
                </a:cubicBezTo>
                <a:cubicBezTo>
                  <a:pt x="3998" y="313"/>
                  <a:pt x="3939" y="315"/>
                  <a:pt x="3881" y="304"/>
                </a:cubicBezTo>
                <a:cubicBezTo>
                  <a:pt x="3854" y="299"/>
                  <a:pt x="3834" y="271"/>
                  <a:pt x="3806" y="267"/>
                </a:cubicBezTo>
                <a:cubicBezTo>
                  <a:pt x="3699" y="250"/>
                  <a:pt x="3589" y="250"/>
                  <a:pt x="3481" y="242"/>
                </a:cubicBezTo>
                <a:cubicBezTo>
                  <a:pt x="3088" y="269"/>
                  <a:pt x="2699" y="283"/>
                  <a:pt x="2304" y="292"/>
                </a:cubicBezTo>
                <a:cubicBezTo>
                  <a:pt x="1971" y="337"/>
                  <a:pt x="1605" y="323"/>
                  <a:pt x="1277" y="329"/>
                </a:cubicBezTo>
                <a:cubicBezTo>
                  <a:pt x="1248" y="325"/>
                  <a:pt x="1183" y="346"/>
                  <a:pt x="1189" y="317"/>
                </a:cubicBezTo>
                <a:cubicBezTo>
                  <a:pt x="1196" y="280"/>
                  <a:pt x="1255" y="282"/>
                  <a:pt x="1289" y="267"/>
                </a:cubicBezTo>
                <a:cubicBezTo>
                  <a:pt x="1347" y="241"/>
                  <a:pt x="1405" y="214"/>
                  <a:pt x="1465" y="192"/>
                </a:cubicBezTo>
                <a:cubicBezTo>
                  <a:pt x="1497" y="180"/>
                  <a:pt x="1599" y="168"/>
                  <a:pt x="1565" y="167"/>
                </a:cubicBezTo>
                <a:cubicBezTo>
                  <a:pt x="1423" y="161"/>
                  <a:pt x="1281" y="175"/>
                  <a:pt x="1139" y="179"/>
                </a:cubicBezTo>
                <a:cubicBezTo>
                  <a:pt x="781" y="241"/>
                  <a:pt x="355" y="212"/>
                  <a:pt x="25" y="217"/>
                </a:cubicBezTo>
                <a:cubicBezTo>
                  <a:pt x="54" y="234"/>
                  <a:pt x="86" y="246"/>
                  <a:pt x="112" y="267"/>
                </a:cubicBezTo>
                <a:cubicBezTo>
                  <a:pt x="124" y="276"/>
                  <a:pt x="148" y="293"/>
                  <a:pt x="137" y="304"/>
                </a:cubicBezTo>
                <a:cubicBezTo>
                  <a:pt x="126" y="315"/>
                  <a:pt x="111" y="289"/>
                  <a:pt x="100" y="279"/>
                </a:cubicBezTo>
                <a:cubicBezTo>
                  <a:pt x="13" y="204"/>
                  <a:pt x="90" y="249"/>
                  <a:pt x="0" y="20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17" name="下箭头 16416"/>
          <p:cNvSpPr/>
          <p:nvPr/>
        </p:nvSpPr>
        <p:spPr>
          <a:xfrm>
            <a:off x="6629400" y="4038600"/>
            <a:ext cx="76200" cy="1295400"/>
          </a:xfrm>
          <a:prstGeom prst="downArrow">
            <a:avLst>
              <a:gd name="adj1" fmla="val 50000"/>
              <a:gd name="adj2" fmla="val 4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19" name="文本框 16418"/>
          <p:cNvSpPr txBox="1"/>
          <p:nvPr/>
        </p:nvSpPr>
        <p:spPr>
          <a:xfrm>
            <a:off x="3048000" y="1600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高大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20" name="文本框 16419"/>
          <p:cNvSpPr txBox="1"/>
          <p:nvPr/>
        </p:nvSpPr>
        <p:spPr>
          <a:xfrm>
            <a:off x="6400800" y="3200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矮小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23" name="下箭头 16422"/>
          <p:cNvSpPr/>
          <p:nvPr/>
        </p:nvSpPr>
        <p:spPr>
          <a:xfrm>
            <a:off x="3429000" y="2286000"/>
            <a:ext cx="76200" cy="1219200"/>
          </a:xfrm>
          <a:prstGeom prst="downArrow">
            <a:avLst>
              <a:gd name="adj1" fmla="val 50000"/>
              <a:gd name="adj2" fmla="val 40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27" name="文本框 16426"/>
          <p:cNvSpPr txBox="1"/>
          <p:nvPr/>
        </p:nvSpPr>
        <p:spPr>
          <a:xfrm>
            <a:off x="3810000" y="16002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/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浅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28" name="文本框 16427"/>
          <p:cNvSpPr txBox="1"/>
          <p:nvPr/>
        </p:nvSpPr>
        <p:spPr>
          <a:xfrm>
            <a:off x="7162800" y="32004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/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深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6430" name="图片 16429" descr="j00957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400" y="5334000"/>
            <a:ext cx="1200150" cy="95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>
                <p:cTn id="4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31"/>
                </p:tgtEl>
              </p:cMediaNode>
            </p:audio>
          </p:childTnLst>
        </p:cTn>
      </p:par>
    </p:tnLst>
    <p:bldLst>
      <p:bldP spid="16419" grpId="0"/>
      <p:bldP spid="16420" grpId="0"/>
      <p:bldP spid="16427" grpId="0"/>
      <p:bldP spid="164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53" name="文本框 35852"/>
          <p:cNvSpPr txBox="1"/>
          <p:nvPr/>
        </p:nvSpPr>
        <p:spPr>
          <a:xfrm>
            <a:off x="179388" y="404813"/>
            <a:ext cx="8713787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/>
            <a:r>
              <a:rPr lang="en-US" altLang="zh-CN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因为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老牛</a:t>
            </a:r>
            <a:r>
              <a:rPr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(      )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所以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它觉得水很（    ）</a:t>
            </a:r>
            <a:endParaRPr lang="zh-CN" altLang="en-US" sz="44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fontAlgn="t"/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因为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松鼠 </a:t>
            </a:r>
            <a:r>
              <a:rPr lang="en-US" altLang="zh-CN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(     )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所以</a:t>
            </a:r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它觉得水很（    ）</a:t>
            </a:r>
            <a:endParaRPr lang="zh-CN" altLang="en-US" sz="44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fontAlgn="t"/>
            <a:endParaRPr lang="zh-CN" altLang="en-US" sz="44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fontAlgn="t"/>
            <a:r>
              <a:rPr lang="zh-C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原来河水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既不像</a:t>
            </a:r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老牛说的那样（     ），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也不像</a:t>
            </a:r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松鼠说的那样</a:t>
            </a:r>
            <a:r>
              <a:rPr lang="en-US" altLang="zh-CN" sz="48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(      )</a:t>
            </a:r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8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3703955" y="405130"/>
            <a:ext cx="1664335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高大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云形 2"/>
          <p:cNvSpPr/>
          <p:nvPr/>
        </p:nvSpPr>
        <p:spPr>
          <a:xfrm>
            <a:off x="1002665" y="1005840"/>
            <a:ext cx="1375410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云形 7"/>
          <p:cNvSpPr/>
          <p:nvPr/>
        </p:nvSpPr>
        <p:spPr>
          <a:xfrm>
            <a:off x="1127760" y="4401820"/>
            <a:ext cx="1454785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云形 8"/>
          <p:cNvSpPr/>
          <p:nvPr/>
        </p:nvSpPr>
        <p:spPr>
          <a:xfrm>
            <a:off x="3488690" y="1746885"/>
            <a:ext cx="1719580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矮小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云形 9"/>
          <p:cNvSpPr/>
          <p:nvPr/>
        </p:nvSpPr>
        <p:spPr>
          <a:xfrm>
            <a:off x="1002665" y="2346325"/>
            <a:ext cx="1289050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深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861695" y="5316220"/>
            <a:ext cx="1303020" cy="914400"/>
          </a:xfrm>
          <a:prstGeom prst="cloud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深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8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8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3" grpId="0"/>
      <p:bldP spid="2" grpId="0" bldLvl="0" animBg="1"/>
      <p:bldP spid="3" grpId="0" animBg="1"/>
      <p:bldP spid="9" grpId="0" animBg="1"/>
      <p:bldP spid="10" grpId="0" animBg="1"/>
      <p:bldP spid="8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7411" name="文本占位符 1741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7412" name="图片 17411" descr="6492569d07762a00f08e1fa63ccd7f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0" y="0"/>
            <a:ext cx="9601200" cy="695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304800" y="609600"/>
            <a:ext cx="861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　　</a:t>
            </a:r>
            <a:endParaRPr lang="zh-CN" altLang="en-US" sz="28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4" name="图片 17413" descr="2010926143455988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0" y="-53975"/>
            <a:ext cx="982980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矩形 17414"/>
          <p:cNvSpPr/>
          <p:nvPr/>
        </p:nvSpPr>
        <p:spPr>
          <a:xfrm>
            <a:off x="609600" y="762000"/>
            <a:ext cx="7162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学习完课文了，你懂得了什么？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609600" y="3048000"/>
            <a:ext cx="8351520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遇到事情不要光听别人说，要自己动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脑筋思考，并亲自去试试，才能找到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问题的答案。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1"/>
      <p:bldP spid="17417" grpId="2"/>
      <p:bldP spid="17417" grpId="3"/>
      <p:bldP spid="17417" grpId="4"/>
      <p:bldP spid="17417" grpId="5"/>
      <p:bldP spid="17417" grpId="6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2" name="图片 32771" descr="2008572120229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矩形 32774"/>
          <p:cNvSpPr/>
          <p:nvPr/>
        </p:nvSpPr>
        <p:spPr>
          <a:xfrm>
            <a:off x="3886200" y="838200"/>
            <a:ext cx="3676650" cy="4478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　  </a:t>
            </a:r>
            <a:r>
              <a:rPr lang="zh-CN" altLang="en-US" sz="3200" b="1" dirty="0">
                <a:latin typeface="Arial" panose="020B0604020202020204" pitchFamily="34" charset="0"/>
              </a:rPr>
              <a:t>想象，小马过了河，在回家的路上，又遇到松鼠、老牛，小马和他们说了什么呢？回到家里，见到妈妈，它会说些什么？其他同学评一评想象得怎么样。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2776" name="矩形 32775"/>
          <p:cNvSpPr/>
          <p:nvPr/>
        </p:nvSpPr>
        <p:spPr>
          <a:xfrm rot="5400000">
            <a:off x="-571500" y="1943100"/>
            <a:ext cx="3429000" cy="12192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说一说</a:t>
            </a:r>
            <a:endParaRPr lang="zh-CN" altLang="en-US" sz="3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/>
      <p:bldP spid="3277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6" name="图片 33795" descr="2008572120229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33796"/>
          <p:cNvSpPr txBox="1"/>
          <p:nvPr/>
        </p:nvSpPr>
        <p:spPr>
          <a:xfrm>
            <a:off x="2057400" y="1447800"/>
            <a:ext cx="915988" cy="2492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</a:rPr>
              <a:t>续编故事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4191000" y="533400"/>
            <a:ext cx="3575050" cy="56435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42900"/>
            <a:r>
              <a:rPr lang="en-US" altLang="zh-CN" dirty="0">
                <a:latin typeface="Arial" panose="020B0604020202020204" pitchFamily="34" charset="0"/>
              </a:rPr>
              <a:t>     </a:t>
            </a:r>
            <a:r>
              <a:rPr lang="zh-CN" altLang="en-US" sz="2800" dirty="0">
                <a:latin typeface="Arial" panose="020B0604020202020204" pitchFamily="34" charset="0"/>
              </a:rPr>
              <a:t>过了几天，下起了大雨。大雨一下就是几天几夜，河水涨了老高。外婆打电话来找老马，说自己家被水淹了，老马听了十分着急，对小马说：”孩子，你先给外婆送点东西吧。”小马驮起面飞快地向外婆家跑去。跑着跑着，一条大河挡住了去路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8" grpId="1"/>
      <p:bldP spid="33798" grpId="2"/>
      <p:bldP spid="33798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6" name="图片 33795" descr="2008572120229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3038475" y="1775460"/>
            <a:ext cx="3961130" cy="29864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60775" y="2484755"/>
            <a:ext cx="2716530" cy="1568450"/>
          </a:xfrm>
          <a:prstGeom prst="rect">
            <a:avLst/>
          </a:prstGeom>
          <a:solidFill>
            <a:schemeClr val="accent1"/>
          </a:solidFill>
          <a:effectLst>
            <a:glow rad="1905000">
              <a:schemeClr val="accent2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p>
            <a:r>
              <a:rPr lang="zh-CN" altLang="en-US" sz="4800" b="1" i="1">
                <a:solidFill>
                  <a:srgbClr val="FF0000"/>
                </a:solidFill>
              </a:rPr>
              <a:t>谢谢欣赏</a:t>
            </a:r>
            <a:endParaRPr lang="zh-CN" altLang="en-US" sz="4800" b="1" i="1">
              <a:solidFill>
                <a:srgbClr val="FF0000"/>
              </a:solidFill>
            </a:endParaRPr>
          </a:p>
          <a:p>
            <a:r>
              <a:rPr lang="zh-CN" altLang="en-US" sz="4800" b="1" i="1">
                <a:solidFill>
                  <a:srgbClr val="FF0000"/>
                </a:solidFill>
              </a:rPr>
              <a:t>再见</a:t>
            </a:r>
            <a:endParaRPr lang="zh-CN" altLang="en-US" sz="48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bldLvl="0" animBg="1"/>
      <p:bldP spid="5" grpId="9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拦路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u=529994914,1515124106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2286000" cy="192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云形标注 21508"/>
          <p:cNvSpPr/>
          <p:nvPr/>
        </p:nvSpPr>
        <p:spPr>
          <a:xfrm>
            <a:off x="2514600" y="304800"/>
            <a:ext cx="5105400" cy="1752600"/>
          </a:xfrm>
          <a:prstGeom prst="cloudCallout">
            <a:avLst>
              <a:gd name="adj1" fmla="val -57648"/>
              <a:gd name="adj2" fmla="val 434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2819400" y="914400"/>
            <a:ext cx="445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小朋友们，我是拦路虎，小心！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838200" y="2286000"/>
            <a:ext cx="7570788" cy="44180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马棚      连蹦带跳      驮      磨坊       </a:t>
            </a:r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</a:rPr>
              <a:t>为难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 </a:t>
            </a:r>
            <a:r>
              <a:rPr lang="zh-CN" altLang="en-US" sz="3200" dirty="0">
                <a:latin typeface="Arial" panose="020B0604020202020204" pitchFamily="34" charset="0"/>
              </a:rPr>
              <a:t>趟           浅           </a:t>
            </a:r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</a:rPr>
              <a:t>淹</a:t>
            </a:r>
            <a:r>
              <a:rPr lang="zh-CN" altLang="en-US" sz="3200" dirty="0">
                <a:latin typeface="Arial" panose="020B0604020202020204" pitchFamily="34" charset="0"/>
              </a:rPr>
              <a:t>没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 dirty="0">
                <a:latin typeface="Arial" panose="020B0604020202020204" pitchFamily="34" charset="0"/>
              </a:rPr>
              <a:t>立刻       吃惊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 深         连忙         叹气     究竟       顺利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4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8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/>
      <p:bldP spid="215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5300" y="32004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4"/>
                </a:solidFill>
              </a:rPr>
              <a:t>我会认的字</a:t>
            </a:r>
            <a:endParaRPr lang="zh-CN" altLang="en-US" sz="4000" b="1">
              <a:solidFill>
                <a:schemeClr val="accent4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" y="1017270"/>
            <a:ext cx="834517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朋</a:t>
            </a:r>
            <a:r>
              <a:rPr lang="en-US" altLang="zh-CN" sz="4400" b="1">
                <a:solidFill>
                  <a:srgbClr val="FF0000"/>
                </a:solidFill>
              </a:rPr>
              <a:t>---</a:t>
            </a:r>
            <a:r>
              <a:rPr lang="zh-CN" altLang="en-US" sz="4400" b="1">
                <a:solidFill>
                  <a:srgbClr val="FF0000"/>
                </a:solidFill>
              </a:rPr>
              <a:t>棚（马棚）  当</a:t>
            </a:r>
            <a:r>
              <a:rPr lang="en-US" altLang="zh-CN" sz="4400" b="1">
                <a:solidFill>
                  <a:srgbClr val="FF0000"/>
                </a:solidFill>
              </a:rPr>
              <a:t>---</a:t>
            </a:r>
            <a:r>
              <a:rPr lang="zh-CN" altLang="en-US" sz="4400" b="1">
                <a:solidFill>
                  <a:srgbClr val="FF0000"/>
                </a:solidFill>
              </a:rPr>
              <a:t>挡（挡住）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299970"/>
            <a:ext cx="81153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式</a:t>
            </a:r>
            <a:r>
              <a:rPr lang="en-US" altLang="zh-CN" sz="4000" b="1">
                <a:solidFill>
                  <a:srgbClr val="FF0000"/>
                </a:solidFill>
              </a:rPr>
              <a:t>---</a:t>
            </a:r>
            <a:r>
              <a:rPr lang="zh-CN" altLang="en-US" sz="4000" b="1">
                <a:solidFill>
                  <a:srgbClr val="FF0000"/>
                </a:solidFill>
              </a:rPr>
              <a:t>试（</a:t>
            </a:r>
            <a:r>
              <a:rPr lang="zh-CN" altLang="zh-CN" sz="4000" b="1">
                <a:solidFill>
                  <a:srgbClr val="FF0000"/>
                </a:solidFill>
              </a:rPr>
              <a:t>考试）  里</a:t>
            </a:r>
            <a:r>
              <a:rPr lang="en-US" altLang="zh-CN" sz="4000" b="1">
                <a:solidFill>
                  <a:srgbClr val="FF0000"/>
                </a:solidFill>
              </a:rPr>
              <a:t>---</a:t>
            </a:r>
            <a:r>
              <a:rPr lang="zh-CN" altLang="en-US" sz="4000" b="1">
                <a:solidFill>
                  <a:srgbClr val="FF0000"/>
                </a:solidFill>
              </a:rPr>
              <a:t>哩（说话哩）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300" y="3776980"/>
            <a:ext cx="79451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2060"/>
                </a:solidFill>
              </a:rPr>
              <a:t>驮</a:t>
            </a:r>
            <a:r>
              <a:rPr lang="zh-CN" altLang="en-US" sz="4400" b="1">
                <a:solidFill>
                  <a:srgbClr val="FF0000"/>
                </a:solidFill>
              </a:rPr>
              <a:t>着   </a:t>
            </a:r>
            <a:r>
              <a:rPr lang="zh-CN" altLang="en-US" sz="4400" b="1">
                <a:solidFill>
                  <a:schemeClr val="accent4">
                    <a:lumMod val="50000"/>
                  </a:schemeClr>
                </a:solidFill>
              </a:rPr>
              <a:t> 磨坊</a:t>
            </a:r>
            <a:r>
              <a:rPr lang="zh-CN" altLang="en-US" sz="4400" b="1">
                <a:solidFill>
                  <a:srgbClr val="FF0000"/>
                </a:solidFill>
              </a:rPr>
              <a:t>   </a:t>
            </a:r>
            <a:r>
              <a:rPr lang="zh-CN" altLang="en-US" sz="4400" b="1">
                <a:solidFill>
                  <a:schemeClr val="accent4">
                    <a:lumMod val="50000"/>
                  </a:schemeClr>
                </a:solidFill>
              </a:rPr>
              <a:t> 唉</a:t>
            </a:r>
            <a:r>
              <a:rPr lang="zh-CN" altLang="en-US" sz="4400" b="1">
                <a:solidFill>
                  <a:srgbClr val="FF0000"/>
                </a:solidFill>
              </a:rPr>
              <a:t>    马</a:t>
            </a:r>
            <a:r>
              <a:rPr lang="zh-CN" altLang="en-US" sz="4400" b="1">
                <a:solidFill>
                  <a:schemeClr val="accent4">
                    <a:lumMod val="50000"/>
                  </a:schemeClr>
                </a:solidFill>
              </a:rPr>
              <a:t>蹄</a:t>
            </a:r>
            <a:r>
              <a:rPr lang="zh-CN" altLang="en-US" sz="4400" b="1">
                <a:solidFill>
                  <a:srgbClr val="FF0000"/>
                </a:solidFill>
              </a:rPr>
              <a:t>    </a:t>
            </a:r>
            <a:r>
              <a:rPr lang="zh-CN" altLang="en-US" sz="4400" b="1">
                <a:solidFill>
                  <a:schemeClr val="accent4">
                    <a:lumMod val="50000"/>
                  </a:schemeClr>
                </a:solidFill>
              </a:rPr>
              <a:t>既</a:t>
            </a:r>
            <a:r>
              <a:rPr lang="zh-CN" altLang="en-US" sz="4400" b="1">
                <a:solidFill>
                  <a:srgbClr val="FF0000"/>
                </a:solidFill>
              </a:rPr>
              <a:t>然 </a:t>
            </a:r>
            <a:r>
              <a:rPr lang="zh-CN" altLang="en-US" sz="4000" b="1">
                <a:solidFill>
                  <a:srgbClr val="FF0000"/>
                </a:solidFill>
              </a:rPr>
              <a:t> 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3" grpId="2"/>
      <p:bldP spid="4" grpId="0"/>
      <p:bldP spid="4" grpId="1"/>
      <p:bldP spid="4" grpId="2"/>
      <p:bldP spid="4" grpId="3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56155" y="486410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</a:rPr>
              <a:t>我会写的字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520" y="1598930"/>
            <a:ext cx="6518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愿</a:t>
            </a:r>
            <a:r>
              <a:rPr lang="zh-CN" altLang="en-US" sz="4000">
                <a:solidFill>
                  <a:srgbClr val="FF0000"/>
                </a:solidFill>
              </a:rPr>
              <a:t> （原</a:t>
            </a:r>
            <a:r>
              <a:rPr lang="en-US" altLang="zh-CN" sz="4000">
                <a:solidFill>
                  <a:srgbClr val="FF0000"/>
                </a:solidFill>
              </a:rPr>
              <a:t>+</a:t>
            </a:r>
            <a:r>
              <a:rPr lang="zh-CN" altLang="en-US" sz="4000">
                <a:solidFill>
                  <a:srgbClr val="FF0000"/>
                </a:solidFill>
              </a:rPr>
              <a:t>心）（愿望  愿意）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565" y="3075940"/>
            <a:ext cx="649541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意  （</a:t>
            </a:r>
            <a:r>
              <a:rPr lang="zh-CN" altLang="en-US" sz="4000">
                <a:solidFill>
                  <a:srgbClr val="FF0000"/>
                </a:solidFill>
              </a:rPr>
              <a:t>音</a:t>
            </a:r>
            <a:r>
              <a:rPr lang="en-US" altLang="zh-CN" sz="4000">
                <a:solidFill>
                  <a:srgbClr val="FF0000"/>
                </a:solidFill>
              </a:rPr>
              <a:t>+</a:t>
            </a:r>
            <a:r>
              <a:rPr lang="zh-CN" altLang="en-US" sz="4000">
                <a:solidFill>
                  <a:srgbClr val="FF0000"/>
                </a:solidFill>
              </a:rPr>
              <a:t>心）（意思 故意）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5" y="4570095"/>
            <a:ext cx="635190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伯</a:t>
            </a:r>
            <a:r>
              <a:rPr lang="zh-CN" altLang="en-US" sz="4000">
                <a:solidFill>
                  <a:srgbClr val="FF0000"/>
                </a:solidFill>
              </a:rPr>
              <a:t>（亻</a:t>
            </a:r>
            <a:r>
              <a:rPr lang="en-US" altLang="zh-CN" sz="4000">
                <a:solidFill>
                  <a:srgbClr val="FF0000"/>
                </a:solidFill>
              </a:rPr>
              <a:t>+</a:t>
            </a:r>
            <a:r>
              <a:rPr lang="zh-CN" altLang="en-US" sz="4000">
                <a:solidFill>
                  <a:srgbClr val="FF0000"/>
                </a:solidFill>
              </a:rPr>
              <a:t>白） （伯伯 伯父）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890" y="1076960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y</a:t>
            </a:r>
            <a:r>
              <a:rPr lang="zh-CN" altLang="en-US" sz="2800"/>
              <a:t>υàn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963930" y="2553970"/>
            <a:ext cx="459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yì</a:t>
            </a:r>
            <a:endParaRPr lang="en-US" altLang="zh-CN" sz="2800"/>
          </a:p>
        </p:txBody>
      </p:sp>
      <p:sp>
        <p:nvSpPr>
          <p:cNvPr id="13" name="文本框 12"/>
          <p:cNvSpPr txBox="1"/>
          <p:nvPr/>
        </p:nvSpPr>
        <p:spPr>
          <a:xfrm>
            <a:off x="1339850" y="4048125"/>
            <a:ext cx="5778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bó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6" grpId="0"/>
      <p:bldP spid="12" grpId="0"/>
      <p:bldP spid="12" grpId="1"/>
      <p:bldP spid="7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49830" y="541655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我会写的字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982980" y="1988820"/>
            <a:ext cx="5059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该 （应该） （不该）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6525" y="3657600"/>
            <a:ext cx="5059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刻 （时刻） （刻苦）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4505" y="5410835"/>
            <a:ext cx="5059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麦 （麦苗） （小麦）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015" y="1612900"/>
            <a:ext cx="5899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gāi</a:t>
            </a:r>
            <a:endParaRPr lang="en-US" altLang="zh-CN" sz="240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8285" y="3074035"/>
            <a:ext cx="5048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kè</a:t>
            </a:r>
            <a:endParaRPr lang="en-US" altLang="zh-CN" sz="240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5460" y="5056505"/>
            <a:ext cx="674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mài</a:t>
            </a:r>
            <a:endParaRPr lang="en-US" altLang="zh-CN" sz="240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5" grpId="0"/>
      <p:bldP spid="8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63800" y="424815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我会写的字</a:t>
            </a:r>
            <a:endParaRPr lang="zh-CN" altLang="en-US" sz="4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5865" y="1689735"/>
            <a:ext cx="5059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突 （突然） （突出）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2445" y="3392805"/>
            <a:ext cx="50596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掉 （丢掉） （跑掉）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1910" y="1313180"/>
            <a:ext cx="470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chemeClr val="accent5">
                    <a:lumMod val="10000"/>
                  </a:schemeClr>
                </a:solidFill>
              </a:rPr>
              <a:t>tū</a:t>
            </a:r>
            <a:endParaRPr lang="en-US" altLang="zh-CN" sz="2400" b="1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2445" y="3059430"/>
            <a:ext cx="8089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chemeClr val="accent5">
                    <a:lumMod val="10000"/>
                  </a:schemeClr>
                </a:solidFill>
              </a:rPr>
              <a:t>diào</a:t>
            </a:r>
            <a:endParaRPr lang="en-US" altLang="zh-CN" sz="2400" b="1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6" grpId="0"/>
      <p:bldP spid="4" grpId="0"/>
      <p:bldP spid="4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炸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162"/>
            <a:ext cx="9144000" cy="688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u=640600052,148378883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7244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矩形 23555"/>
          <p:cNvSpPr/>
          <p:nvPr/>
        </p:nvSpPr>
        <p:spPr>
          <a:xfrm>
            <a:off x="304800" y="-242887"/>
            <a:ext cx="4184650" cy="2743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42900"/>
            <a:r>
              <a:rPr lang="en-US" altLang="zh-CN" sz="2800" dirty="0">
                <a:latin typeface="Arial" panose="020B0604020202020204" pitchFamily="34" charset="0"/>
              </a:rPr>
              <a:t>     </a:t>
            </a:r>
            <a:endParaRPr lang="en-US" altLang="zh-CN" dirty="0">
              <a:latin typeface="Arial" panose="020B0604020202020204" pitchFamily="34" charset="0"/>
            </a:endParaRPr>
          </a:p>
          <a:p>
            <a:pPr indent="342900" eaLnBrk="0" hangingPunct="0"/>
            <a:r>
              <a:rPr lang="zh-CN" altLang="en-US" sz="3200" dirty="0">
                <a:latin typeface="Arial" panose="020B0604020202020204" pitchFamily="34" charset="0"/>
              </a:rPr>
              <a:t>这到底是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3200" dirty="0">
                <a:latin typeface="Arial" panose="020B0604020202020204" pitchFamily="34" charset="0"/>
              </a:rPr>
              <a:t>什么呢？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r>
              <a:rPr lang="zh-CN" altLang="en-US" sz="3200" dirty="0">
                <a:latin typeface="Arial" panose="020B0604020202020204" pitchFamily="34" charset="0"/>
              </a:rPr>
              <a:t>你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3200" dirty="0">
                <a:latin typeface="Arial" panose="020B0604020202020204" pitchFamily="34" charset="0"/>
              </a:rPr>
              <a:t>人真不错。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椭圆形标注 23556"/>
          <p:cNvSpPr/>
          <p:nvPr/>
        </p:nvSpPr>
        <p:spPr>
          <a:xfrm>
            <a:off x="2743200" y="5105400"/>
            <a:ext cx="2743200" cy="9906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0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971800" y="5334000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我的读音是？？？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33400" y="2133600"/>
            <a:ext cx="709295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到底要不要买这本书呢，小明为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难</a:t>
            </a:r>
            <a:r>
              <a:rPr lang="zh-CN" altLang="en-US" sz="3200" dirty="0">
                <a:latin typeface="Arial" panose="020B0604020202020204" pitchFamily="34" charset="0"/>
              </a:rPr>
              <a:t>了。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有时候水会给我们带来灾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难</a:t>
            </a:r>
            <a:r>
              <a:rPr lang="zh-CN" altLang="en-US" sz="3200" dirty="0">
                <a:latin typeface="Arial" panose="020B0604020202020204" pitchFamily="34" charset="0"/>
              </a:rPr>
              <a:t>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3561" name="图片 23560" descr="u=3818480641,1207532434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438" y="0"/>
            <a:ext cx="944562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4" name="三十二角星 23563"/>
          <p:cNvSpPr/>
          <p:nvPr/>
        </p:nvSpPr>
        <p:spPr>
          <a:xfrm>
            <a:off x="6172200" y="0"/>
            <a:ext cx="1905000" cy="10668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三十二角星 1"/>
          <p:cNvSpPr/>
          <p:nvPr/>
        </p:nvSpPr>
        <p:spPr>
          <a:xfrm>
            <a:off x="6294755" y="2880360"/>
            <a:ext cx="1905000" cy="10668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难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/>
      <p:bldP spid="23564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炸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162"/>
            <a:ext cx="9144000" cy="688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u=640600052,148378883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7244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矩形 23555"/>
          <p:cNvSpPr/>
          <p:nvPr/>
        </p:nvSpPr>
        <p:spPr>
          <a:xfrm>
            <a:off x="304800" y="-255587"/>
            <a:ext cx="4591685" cy="2768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42900"/>
            <a:r>
              <a:rPr lang="en-US" altLang="zh-CN" sz="2800" dirty="0">
                <a:latin typeface="Arial" panose="020B0604020202020204" pitchFamily="34" charset="0"/>
              </a:rPr>
              <a:t>     </a:t>
            </a:r>
            <a:endParaRPr lang="en-US" altLang="zh-CN" dirty="0">
              <a:latin typeface="Arial" panose="020B0604020202020204" pitchFamily="34" charset="0"/>
            </a:endParaRPr>
          </a:p>
          <a:p>
            <a:pPr indent="342900" eaLnBrk="0" hangingPunct="0"/>
            <a:r>
              <a:rPr lang="zh-CN" altLang="en-US" sz="3200" dirty="0">
                <a:latin typeface="Arial" panose="020B0604020202020204" pitchFamily="34" charset="0"/>
              </a:rPr>
              <a:t>小明今天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没</a:t>
            </a:r>
            <a:r>
              <a:rPr lang="zh-CN" altLang="en-US" sz="3200" dirty="0">
                <a:latin typeface="Arial" panose="020B0604020202020204" pitchFamily="34" charset="0"/>
              </a:rPr>
              <a:t>有来上学。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r>
              <a:rPr lang="zh-CN" altLang="en-US" sz="3200" dirty="0">
                <a:latin typeface="Arial" panose="020B0604020202020204" pitchFamily="34" charset="0"/>
              </a:rPr>
              <a:t>水不深，刚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没</a:t>
            </a:r>
            <a:r>
              <a:rPr lang="zh-CN" altLang="en-US" sz="3200" dirty="0">
                <a:latin typeface="Arial" panose="020B0604020202020204" pitchFamily="34" charset="0"/>
              </a:rPr>
              <a:t>小腿。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sz="3200" dirty="0">
              <a:latin typeface="Arial" panose="020B0604020202020204" pitchFamily="34" charset="0"/>
            </a:endParaRPr>
          </a:p>
          <a:p>
            <a:pPr indent="34290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椭圆形标注 23556"/>
          <p:cNvSpPr/>
          <p:nvPr/>
        </p:nvSpPr>
        <p:spPr>
          <a:xfrm>
            <a:off x="2743200" y="5105400"/>
            <a:ext cx="2743200" cy="9906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0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971800" y="5334000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我的读音是？？？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3561" name="图片 23560" descr="u=3818480641,1207532434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438" y="0"/>
            <a:ext cx="944562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4" name="三十二角星 23563"/>
          <p:cNvSpPr/>
          <p:nvPr/>
        </p:nvSpPr>
        <p:spPr>
          <a:xfrm>
            <a:off x="6172200" y="0"/>
            <a:ext cx="1905000" cy="10668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/>
      <p:bldP spid="23564" grpId="0" bldLvl="0" animBg="1"/>
    </p:bld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1516</Words>
  <Application>WPS 演示</Application>
  <PresentationFormat>在屏幕上显示</PresentationFormat>
  <Paragraphs>164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楷体_GB2312</vt:lpstr>
      <vt:lpstr>新宋体</vt:lpstr>
      <vt:lpstr>Times New Roman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曲韵乾坤</cp:lastModifiedBy>
  <cp:revision>27</cp:revision>
  <dcterms:created xsi:type="dcterms:W3CDTF">2018-04-14T01:10:00Z</dcterms:created>
  <dcterms:modified xsi:type="dcterms:W3CDTF">2018-04-26T06:53:49Z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2052-10.1.0.7224</vt:lpwstr>
  </property>
</Properties>
</file>