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Default Extension="fntdata" ContentType="application/x-fontdata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Default Extension="wdp" ContentType="image/vnd.ms-photo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51"/>
  </p:notesMasterIdLst>
  <p:handoutMasterIdLst>
    <p:handoutMasterId r:id="rId52"/>
  </p:handoutMasterIdLst>
  <p:sldIdLst>
    <p:sldId id="1333" r:id="rId2"/>
    <p:sldId id="1317" r:id="rId3"/>
    <p:sldId id="1327" r:id="rId4"/>
    <p:sldId id="1328" r:id="rId5"/>
    <p:sldId id="1335" r:id="rId6"/>
    <p:sldId id="1334" r:id="rId7"/>
    <p:sldId id="1500" r:id="rId8"/>
    <p:sldId id="1467" r:id="rId9"/>
    <p:sldId id="1397" r:id="rId10"/>
    <p:sldId id="1395" r:id="rId11"/>
    <p:sldId id="1398" r:id="rId12"/>
    <p:sldId id="1399" r:id="rId13"/>
    <p:sldId id="1361" r:id="rId14"/>
    <p:sldId id="1371" r:id="rId15"/>
    <p:sldId id="1363" r:id="rId16"/>
    <p:sldId id="1501" r:id="rId17"/>
    <p:sldId id="1484" r:id="rId18"/>
    <p:sldId id="1483" r:id="rId19"/>
    <p:sldId id="1482" r:id="rId20"/>
    <p:sldId id="1477" r:id="rId21"/>
    <p:sldId id="1485" r:id="rId22"/>
    <p:sldId id="1478" r:id="rId23"/>
    <p:sldId id="1479" r:id="rId24"/>
    <p:sldId id="1480" r:id="rId25"/>
    <p:sldId id="1486" r:id="rId26"/>
    <p:sldId id="1470" r:id="rId27"/>
    <p:sldId id="1471" r:id="rId28"/>
    <p:sldId id="1472" r:id="rId29"/>
    <p:sldId id="1389" r:id="rId30"/>
    <p:sldId id="1390" r:id="rId31"/>
    <p:sldId id="1347" r:id="rId32"/>
    <p:sldId id="1348" r:id="rId33"/>
    <p:sldId id="1305" r:id="rId34"/>
    <p:sldId id="1306" r:id="rId35"/>
    <p:sldId id="1349" r:id="rId36"/>
    <p:sldId id="1473" r:id="rId37"/>
    <p:sldId id="1491" r:id="rId38"/>
    <p:sldId id="1492" r:id="rId39"/>
    <p:sldId id="1461" r:id="rId40"/>
    <p:sldId id="1504" r:id="rId41"/>
    <p:sldId id="1462" r:id="rId42"/>
    <p:sldId id="1464" r:id="rId43"/>
    <p:sldId id="1503" r:id="rId44"/>
    <p:sldId id="1494" r:id="rId45"/>
    <p:sldId id="1495" r:id="rId46"/>
    <p:sldId id="1496" r:id="rId47"/>
    <p:sldId id="1497" r:id="rId48"/>
    <p:sldId id="1498" r:id="rId49"/>
    <p:sldId id="1499" r:id="rId50"/>
  </p:sldIdLst>
  <p:sldSz cx="9144000" cy="5143500" type="screen16x9"/>
  <p:notesSz cx="6858000" cy="9144000"/>
  <p:embeddedFontLst>
    <p:embeddedFont>
      <p:font typeface="黑体" pitchFamily="49" charset="-122"/>
      <p:regular r:id="rId53"/>
    </p:embeddedFont>
    <p:embeddedFont>
      <p:font typeface="楷体" pitchFamily="49" charset="-122"/>
      <p:regular r:id="rId54"/>
    </p:embeddedFont>
    <p:embeddedFont>
      <p:font typeface="微软雅黑" pitchFamily="34" charset="-122"/>
      <p:regular r:id="rId55"/>
      <p:bold r:id="rId56"/>
    </p:embeddedFont>
    <p:embeddedFont>
      <p:font typeface="幼圆" pitchFamily="49" charset="-122"/>
      <p:regular r:id="rId57"/>
    </p:embeddedFont>
    <p:embeddedFont>
      <p:font typeface="Calibri" pitchFamily="34" charset="0"/>
      <p:regular r:id="rId58"/>
      <p:bold r:id="rId59"/>
      <p:italic r:id="rId60"/>
      <p:boldItalic r:id="rId61"/>
    </p:embeddedFont>
  </p:embeddedFont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162">
          <p15:clr>
            <a:srgbClr val="A4A3A4"/>
          </p15:clr>
        </p15:guide>
        <p15:guide id="2" pos="5759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27">
          <p15:clr>
            <a:srgbClr val="A4A3A4"/>
          </p15:clr>
        </p15:guide>
        <p15:guide id="2" pos="226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2" name="作者" initials="A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B050"/>
    <a:srgbClr val="CCFFCC"/>
    <a:srgbClr val="FFFFFF"/>
    <a:srgbClr val="FF0000"/>
    <a:srgbClr val="0000FF"/>
    <a:srgbClr val="FF00FF"/>
    <a:srgbClr val="0066FF"/>
    <a:srgbClr val="A38302"/>
    <a:srgbClr val="FEFCDE"/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C083E6E3-FA7D-4D7B-A595-EF9225AFEA82}" styleName="浅色样式 1 - 强调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1715" autoAdjust="0"/>
    <p:restoredTop sz="94667" autoAdjust="0"/>
  </p:normalViewPr>
  <p:slideViewPr>
    <p:cSldViewPr>
      <p:cViewPr>
        <p:scale>
          <a:sx n="100" d="100"/>
          <a:sy n="100" d="100"/>
        </p:scale>
        <p:origin x="-672" y="90"/>
      </p:cViewPr>
      <p:guideLst>
        <p:guide orient="horz" pos="3162"/>
        <p:guide pos="575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27"/>
        <p:guide pos="226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font" Target="fonts/font3.fntdata"/><Relationship Id="rId63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font" Target="fonts/font2.fntdata"/><Relationship Id="rId62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font" Target="fonts/font1.fntdata"/><Relationship Id="rId58" Type="http://schemas.openxmlformats.org/officeDocument/2006/relationships/font" Target="fonts/font6.fntdata"/><Relationship Id="rId66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font" Target="fonts/font5.fntdata"/><Relationship Id="rId61" Type="http://schemas.openxmlformats.org/officeDocument/2006/relationships/font" Target="fonts/font9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handoutMaster" Target="handoutMasters/handoutMaster1.xml"/><Relationship Id="rId60" Type="http://schemas.openxmlformats.org/officeDocument/2006/relationships/font" Target="fonts/font8.fntdata"/><Relationship Id="rId65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font" Target="fonts/font4.fntdata"/><Relationship Id="rId64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font" Target="fonts/font7.fntdata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NULL"/><Relationship Id="rId1" Type="http://schemas.openxmlformats.org/officeDocument/2006/relationships/image" Target="../media/image27.png"/><Relationship Id="rId6" Type="http://schemas.openxmlformats.org/officeDocument/2006/relationships/image" Target="NULL"/><Relationship Id="rId5" Type="http://schemas.openxmlformats.org/officeDocument/2006/relationships/image" Target="../media/image29.png"/><Relationship Id="rId4" Type="http://schemas.openxmlformats.org/officeDocument/2006/relationships/image" Target="NULL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1.png"/><Relationship Id="rId2" Type="http://schemas.openxmlformats.org/officeDocument/2006/relationships/image" Target="NULL"/><Relationship Id="rId1" Type="http://schemas.openxmlformats.org/officeDocument/2006/relationships/image" Target="../media/image261.png"/><Relationship Id="rId6" Type="http://schemas.openxmlformats.org/officeDocument/2006/relationships/image" Target="NULL"/><Relationship Id="rId5" Type="http://schemas.openxmlformats.org/officeDocument/2006/relationships/image" Target="../media/image281.png"/><Relationship Id="rId4" Type="http://schemas.openxmlformats.org/officeDocument/2006/relationships/image" Target="NUL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FFE6D6E-ADF5-450C-9BCC-D2576740C9A4}" type="doc">
      <dgm:prSet loTypeId="urn:microsoft.com/office/officeart/2005/8/layout/bList2#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560B475-A0C2-406B-8717-4124CF567C75}">
      <dgm:prSet/>
      <dgm:spPr/>
      <dgm:t>
        <a:bodyPr/>
        <a:lstStyle/>
        <a:p>
          <a:r>
            <a:rPr lang="en-US" b="1" dirty="0"/>
            <a:t>1</a:t>
          </a:r>
          <a:r>
            <a:rPr lang="en-US" b="1" dirty="0" smtClean="0"/>
            <a:t>.</a:t>
          </a:r>
          <a:r>
            <a:rPr lang="zh-CN" b="1" dirty="0" smtClean="0"/>
            <a:t>中心明确</a:t>
          </a:r>
          <a:endParaRPr lang="zh-CN" dirty="0"/>
        </a:p>
      </dgm:t>
    </dgm:pt>
    <dgm:pt modelId="{6AA79B07-8DCF-4666-B7AA-9607D9D11EB3}" type="parTrans" cxnId="{1C6FB4D7-5161-4007-B6F5-3E7D85E4841D}">
      <dgm:prSet/>
      <dgm:spPr/>
      <dgm:t>
        <a:bodyPr/>
        <a:lstStyle/>
        <a:p>
          <a:endParaRPr lang="zh-CN" altLang="en-US"/>
        </a:p>
      </dgm:t>
    </dgm:pt>
    <dgm:pt modelId="{36DD91FA-BCF8-44FF-99CA-7CD17EBE2EE6}" type="sibTrans" cxnId="{1C6FB4D7-5161-4007-B6F5-3E7D85E4841D}">
      <dgm:prSet/>
      <dgm:spPr/>
      <dgm:t>
        <a:bodyPr/>
        <a:lstStyle/>
        <a:p>
          <a:endParaRPr lang="zh-CN" altLang="en-US"/>
        </a:p>
      </dgm:t>
    </dgm:pt>
    <dgm:pt modelId="{9C233FAD-076B-4BAC-A383-9B9176905253}">
      <dgm:prSet custT="1"/>
      <dgm:spPr/>
      <dgm:t>
        <a:bodyPr/>
        <a:lstStyle/>
        <a:p>
          <a:r>
            <a:rPr lang="zh-CN" altLang="en-US" sz="2400" b="1" dirty="0" smtClean="0">
              <a:latin typeface="黑体" pitchFamily="49" charset="-122"/>
              <a:ea typeface="黑体" pitchFamily="49" charset="-122"/>
            </a:rPr>
            <a:t>小作者紧扣“乐”分段叙写，字里行间透出喜爱和快乐之情，使文章内容全面，中心明确。</a:t>
          </a:r>
          <a:endParaRPr lang="zh-CN" altLang="en-US" sz="2400" b="1" dirty="0">
            <a:latin typeface="黑体" pitchFamily="49" charset="-122"/>
            <a:ea typeface="黑体" pitchFamily="49" charset="-122"/>
          </a:endParaRPr>
        </a:p>
      </dgm:t>
    </dgm:pt>
    <dgm:pt modelId="{4C0FA46B-1E05-4484-8BCB-372BE7AA836D}" type="parTrans" cxnId="{087A8BC7-DDAE-4A6A-890B-8FA1C900F94F}">
      <dgm:prSet/>
      <dgm:spPr/>
      <dgm:t>
        <a:bodyPr/>
        <a:lstStyle/>
        <a:p>
          <a:endParaRPr lang="zh-CN" altLang="en-US"/>
        </a:p>
      </dgm:t>
    </dgm:pt>
    <dgm:pt modelId="{3BC728F3-395B-4C43-9E87-52812D1D6015}" type="sibTrans" cxnId="{087A8BC7-DDAE-4A6A-890B-8FA1C900F94F}">
      <dgm:prSet/>
      <dgm:spPr/>
      <dgm:t>
        <a:bodyPr/>
        <a:lstStyle/>
        <a:p>
          <a:endParaRPr lang="zh-CN" altLang="en-US"/>
        </a:p>
      </dgm:t>
    </dgm:pt>
    <dgm:pt modelId="{D11035C4-D766-4981-8DC9-525B8C329EEB}">
      <dgm:prSet/>
      <dgm:spPr/>
      <dgm:t>
        <a:bodyPr/>
        <a:lstStyle/>
        <a:p>
          <a:r>
            <a:rPr lang="en-US" b="1" dirty="0"/>
            <a:t>2. </a:t>
          </a:r>
          <a:r>
            <a:rPr lang="zh-CN" b="1" dirty="0" smtClean="0"/>
            <a:t>具体生动</a:t>
          </a:r>
          <a:endParaRPr lang="zh-CN" dirty="0"/>
        </a:p>
      </dgm:t>
    </dgm:pt>
    <dgm:pt modelId="{0AEE3A71-DFD5-4174-8A5E-763CE3959276}" type="parTrans" cxnId="{4E351FF5-5036-4F02-8A4C-2EC8CD56DE2E}">
      <dgm:prSet/>
      <dgm:spPr/>
      <dgm:t>
        <a:bodyPr/>
        <a:lstStyle/>
        <a:p>
          <a:endParaRPr lang="zh-CN" altLang="en-US"/>
        </a:p>
      </dgm:t>
    </dgm:pt>
    <dgm:pt modelId="{B1A6FDA0-46F5-4A09-B26C-F6A7744CBA5A}" type="sibTrans" cxnId="{4E351FF5-5036-4F02-8A4C-2EC8CD56DE2E}">
      <dgm:prSet/>
      <dgm:spPr/>
      <dgm:t>
        <a:bodyPr/>
        <a:lstStyle/>
        <a:p>
          <a:endParaRPr lang="zh-CN" altLang="en-US"/>
        </a:p>
      </dgm:t>
    </dgm:pt>
    <dgm:pt modelId="{D3F23B3E-58D8-4900-917E-3E861012725D}">
      <dgm:prSet custT="1"/>
      <dgm:spPr/>
      <dgm:t>
        <a:bodyPr/>
        <a:lstStyle/>
        <a:p>
          <a:r>
            <a:rPr lang="zh-CN" altLang="en-US" sz="2400" b="1" dirty="0" smtClean="0">
              <a:latin typeface="黑体" pitchFamily="49" charset="-122"/>
              <a:ea typeface="黑体" pitchFamily="49" charset="-122"/>
            </a:rPr>
            <a:t>作者用比喻、拟人、排比等修辞手法，把自己在书房中的“快乐”写得很具体，很生动。</a:t>
          </a:r>
          <a:endParaRPr lang="zh-CN" altLang="en-US" sz="2400" b="1" dirty="0">
            <a:latin typeface="黑体" pitchFamily="49" charset="-122"/>
            <a:ea typeface="黑体" pitchFamily="49" charset="-122"/>
          </a:endParaRPr>
        </a:p>
      </dgm:t>
    </dgm:pt>
    <dgm:pt modelId="{7D5AD6D1-CC13-40F4-A12F-E3E9A2ACA22A}" type="parTrans" cxnId="{3ECFD4BD-0D93-4BAF-80ED-7F976AED67B8}">
      <dgm:prSet/>
      <dgm:spPr/>
      <dgm:t>
        <a:bodyPr/>
        <a:lstStyle/>
        <a:p>
          <a:endParaRPr lang="zh-CN" altLang="en-US"/>
        </a:p>
      </dgm:t>
    </dgm:pt>
    <dgm:pt modelId="{266BB35F-4276-4469-A7A2-0AB3140E52BA}" type="sibTrans" cxnId="{3ECFD4BD-0D93-4BAF-80ED-7F976AED67B8}">
      <dgm:prSet/>
      <dgm:spPr/>
      <dgm:t>
        <a:bodyPr/>
        <a:lstStyle/>
        <a:p>
          <a:endParaRPr lang="zh-CN" altLang="en-US"/>
        </a:p>
      </dgm:t>
    </dgm:pt>
    <dgm:pt modelId="{654A359A-ABE7-480A-8405-CEF50AF12D7F}">
      <dgm:prSet/>
      <dgm:spPr/>
      <dgm:t>
        <a:bodyPr/>
        <a:lstStyle/>
        <a:p>
          <a:r>
            <a:rPr lang="en-US" altLang="zh-CN" b="1" dirty="0"/>
            <a:t>3</a:t>
          </a:r>
          <a:r>
            <a:rPr lang="en-US" altLang="zh-CN" b="1" dirty="0" smtClean="0"/>
            <a:t>.</a:t>
          </a:r>
          <a:r>
            <a:rPr lang="zh-CN" b="1" dirty="0" smtClean="0"/>
            <a:t>条理清晰</a:t>
          </a:r>
          <a:endParaRPr lang="zh-CN" dirty="0"/>
        </a:p>
      </dgm:t>
    </dgm:pt>
    <dgm:pt modelId="{CD1680B1-B15D-4EEC-BFD5-330871771A40}" type="parTrans" cxnId="{DEAFFD2E-5AC6-4D06-961E-CF6F7EAEF1A1}">
      <dgm:prSet/>
      <dgm:spPr/>
      <dgm:t>
        <a:bodyPr/>
        <a:lstStyle/>
        <a:p>
          <a:endParaRPr lang="zh-CN" altLang="en-US"/>
        </a:p>
      </dgm:t>
    </dgm:pt>
    <dgm:pt modelId="{12684EAF-7DCA-4E96-BCBC-BF4A3F1113EC}" type="sibTrans" cxnId="{DEAFFD2E-5AC6-4D06-961E-CF6F7EAEF1A1}">
      <dgm:prSet/>
      <dgm:spPr/>
      <dgm:t>
        <a:bodyPr/>
        <a:lstStyle/>
        <a:p>
          <a:endParaRPr lang="zh-CN" altLang="en-US"/>
        </a:p>
      </dgm:t>
    </dgm:pt>
    <dgm:pt modelId="{F1BD1735-E7D8-4BA9-B88D-3CE99986C56E}">
      <dgm:prSet custT="1"/>
      <dgm:spPr/>
      <dgm:t>
        <a:bodyPr/>
        <a:lstStyle/>
        <a:p>
          <a:r>
            <a:rPr lang="zh-CN" altLang="en-US" sz="2400" b="1" dirty="0" smtClean="0">
              <a:latin typeface="黑体" pitchFamily="49" charset="-122"/>
              <a:ea typeface="黑体" pitchFamily="49" charset="-122"/>
            </a:rPr>
            <a:t>文章按照书房的样子，书房里发生的“乐”事，“我”的感受去</a:t>
          </a:r>
          <a:r>
            <a:rPr lang="zh-CN" altLang="en-US" sz="2400" b="1" smtClean="0">
              <a:latin typeface="黑体" pitchFamily="49" charset="-122"/>
              <a:ea typeface="黑体" pitchFamily="49" charset="-122"/>
            </a:rPr>
            <a:t>安排文章内容，</a:t>
          </a:r>
          <a:r>
            <a:rPr lang="zh-CN" altLang="en-US" sz="2400" b="1" dirty="0" smtClean="0">
              <a:latin typeface="黑体" pitchFamily="49" charset="-122"/>
              <a:ea typeface="黑体" pitchFamily="49" charset="-122"/>
            </a:rPr>
            <a:t>条理清晰，重点突出。</a:t>
          </a:r>
          <a:endParaRPr lang="zh-CN" altLang="en-US" sz="2400" b="1" dirty="0">
            <a:latin typeface="黑体" pitchFamily="49" charset="-122"/>
            <a:ea typeface="黑体" pitchFamily="49" charset="-122"/>
          </a:endParaRPr>
        </a:p>
      </dgm:t>
    </dgm:pt>
    <dgm:pt modelId="{0359B205-1EE2-4D05-9169-50D5006AFB1F}" type="parTrans" cxnId="{AA54A4AA-C456-455B-BE65-4B42503FEC34}">
      <dgm:prSet/>
      <dgm:spPr/>
      <dgm:t>
        <a:bodyPr/>
        <a:lstStyle/>
        <a:p>
          <a:endParaRPr lang="zh-CN" altLang="en-US"/>
        </a:p>
      </dgm:t>
    </dgm:pt>
    <dgm:pt modelId="{88DB79A2-DF7D-48FD-9D3B-F5837F07850E}" type="sibTrans" cxnId="{AA54A4AA-C456-455B-BE65-4B42503FEC34}">
      <dgm:prSet/>
      <dgm:spPr/>
      <dgm:t>
        <a:bodyPr/>
        <a:lstStyle/>
        <a:p>
          <a:endParaRPr lang="zh-CN" altLang="en-US"/>
        </a:p>
      </dgm:t>
    </dgm:pt>
    <dgm:pt modelId="{FADB183D-A3F4-4CB9-A133-A49FF8045717}" type="pres">
      <dgm:prSet presAssocID="{AFFE6D6E-ADF5-450C-9BCC-D2576740C9A4}" presName="diagram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5638AC9-6869-4180-8F60-D96C8CE533F6}" type="pres">
      <dgm:prSet presAssocID="{1560B475-A0C2-406B-8717-4124CF567C75}" presName="compNode" presStyleCnt="0"/>
      <dgm:spPr/>
    </dgm:pt>
    <dgm:pt modelId="{39500EAF-69D8-4D72-B2AA-67133E3A04ED}" type="pres">
      <dgm:prSet presAssocID="{1560B475-A0C2-406B-8717-4124CF567C75}" presName="childRect" presStyleLbl="bgAcc1" presStyleIdx="0" presStyleCnt="3" custScaleY="182823" custLinFactNeighborY="-128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586A600-8DDB-4B46-A376-5C5045D0AA7A}" type="pres">
      <dgm:prSet presAssocID="{1560B475-A0C2-406B-8717-4124CF567C75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F1B8A9D-7321-4239-AD51-FEB84BC76224}" type="pres">
      <dgm:prSet presAssocID="{1560B475-A0C2-406B-8717-4124CF567C75}" presName="parentRect" presStyleLbl="alignNode1" presStyleIdx="0" presStyleCnt="3" custLinFactNeighborX="663" custLinFactNeighborY="68038"/>
      <dgm:spPr/>
      <dgm:t>
        <a:bodyPr/>
        <a:lstStyle/>
        <a:p>
          <a:endParaRPr lang="zh-CN" altLang="en-US"/>
        </a:p>
      </dgm:t>
    </dgm:pt>
    <dgm:pt modelId="{03F38066-A1ED-4D59-8465-830F02F69D80}" type="pres">
      <dgm:prSet presAssocID="{1560B475-A0C2-406B-8717-4124CF567C75}" presName="adorn" presStyleLbl="fgAccFollowNode1" presStyleIdx="0" presStyleCnt="3" custLinFactNeighborY="48030"/>
      <dgm:spPr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2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xmlns="" id="0" name="" descr="聊天"/>
        </a:ext>
      </dgm:extLst>
    </dgm:pt>
    <dgm:pt modelId="{0F8F3A15-1EC2-4C49-BE49-D5B03F7FCE5F}" type="pres">
      <dgm:prSet presAssocID="{36DD91FA-BCF8-44FF-99CA-7CD17EBE2EE6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3DF8D8B5-E62F-4C06-AD97-FCBE45801E6C}" type="pres">
      <dgm:prSet presAssocID="{D11035C4-D766-4981-8DC9-525B8C329EEB}" presName="compNode" presStyleCnt="0"/>
      <dgm:spPr/>
    </dgm:pt>
    <dgm:pt modelId="{11DFC98E-E12C-447B-948B-25DB3CD24C49}" type="pres">
      <dgm:prSet presAssocID="{D11035C4-D766-4981-8DC9-525B8C329EEB}" presName="childRect" presStyleLbl="bgAcc1" presStyleIdx="1" presStyleCnt="3" custScaleY="190791" custLinFactNeighborY="-128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B23690B9-877B-4CD3-B8BC-066CB4773D8A}" type="pres">
      <dgm:prSet presAssocID="{D11035C4-D766-4981-8DC9-525B8C329EEB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FBD13C-C1B2-439F-995D-463FBDC68A3B}" type="pres">
      <dgm:prSet presAssocID="{D11035C4-D766-4981-8DC9-525B8C329EEB}" presName="parentRect" presStyleLbl="alignNode1" presStyleIdx="1" presStyleCnt="3" custLinFactNeighborX="663" custLinFactNeighborY="68038"/>
      <dgm:spPr/>
      <dgm:t>
        <a:bodyPr/>
        <a:lstStyle/>
        <a:p>
          <a:endParaRPr lang="zh-CN" altLang="en-US"/>
        </a:p>
      </dgm:t>
    </dgm:pt>
    <dgm:pt modelId="{81B136B9-D847-4D29-B6D4-5A0179C465FE}" type="pres">
      <dgm:prSet presAssocID="{D11035C4-D766-4981-8DC9-525B8C329EEB}" presName="adorn" presStyleLbl="fgAccFollowNode1" presStyleIdx="1" presStyleCnt="3" custLinFactNeighborY="56519"/>
      <dgm:spPr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xmlns="" id="0" name="" descr="丘陵场景"/>
        </a:ext>
      </dgm:extLst>
    </dgm:pt>
    <dgm:pt modelId="{2C992BED-A3F7-473A-9B4E-ED31C6BFC31A}" type="pres">
      <dgm:prSet presAssocID="{B1A6FDA0-46F5-4A09-B26C-F6A7744CBA5A}" presName="sibTrans" presStyleLbl="sibTrans2D1" presStyleIdx="0" presStyleCnt="0"/>
      <dgm:spPr/>
      <dgm:t>
        <a:bodyPr/>
        <a:lstStyle/>
        <a:p>
          <a:endParaRPr lang="zh-CN" altLang="en-US"/>
        </a:p>
      </dgm:t>
    </dgm:pt>
    <dgm:pt modelId="{86ACBA5E-F861-463A-8488-8EA88F80234C}" type="pres">
      <dgm:prSet presAssocID="{654A359A-ABE7-480A-8405-CEF50AF12D7F}" presName="compNode" presStyleCnt="0"/>
      <dgm:spPr/>
    </dgm:pt>
    <dgm:pt modelId="{81CA3962-1DFE-422C-9862-437F9B0002F7}" type="pres">
      <dgm:prSet presAssocID="{654A359A-ABE7-480A-8405-CEF50AF12D7F}" presName="childRect" presStyleLbl="bgAcc1" presStyleIdx="2" presStyleCnt="3" custScaleY="182823" custLinFactNeighborY="-12861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47792FF-6DB6-4DAF-9816-54ECF397FE43}" type="pres">
      <dgm:prSet presAssocID="{654A359A-ABE7-480A-8405-CEF50AF12D7F}" presName="parentText" presStyleLbl="node1" presStyleIdx="0" presStyleCnt="0">
        <dgm:presLayoutVars>
          <dgm:chMax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89E8C87-DCA9-4A89-84FE-DEC559AA794B}" type="pres">
      <dgm:prSet presAssocID="{654A359A-ABE7-480A-8405-CEF50AF12D7F}" presName="parentRect" presStyleLbl="alignNode1" presStyleIdx="2" presStyleCnt="3" custLinFactNeighborX="663" custLinFactNeighborY="68038"/>
      <dgm:spPr/>
      <dgm:t>
        <a:bodyPr/>
        <a:lstStyle/>
        <a:p>
          <a:endParaRPr lang="zh-CN" altLang="en-US"/>
        </a:p>
      </dgm:t>
    </dgm:pt>
    <dgm:pt modelId="{C87FC5FB-CF3E-4344-8C19-E15AD9D6DBBC}" type="pres">
      <dgm:prSet presAssocID="{654A359A-ABE7-480A-8405-CEF50AF12D7F}" presName="adorn" presStyleLbl="fgAccFollowNode1" presStyleIdx="2" presStyleCnt="3" custLinFactNeighborY="48030"/>
      <dgm:spPr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xmlns="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rcRect/>
          <a:stretch>
            <a:fillRect/>
          </a:stretch>
        </a:blipFill>
      </dgm:spPr>
      <dgm:t>
        <a:bodyPr/>
        <a:lstStyle/>
        <a:p>
          <a:endParaRPr lang="zh-CN" altLang="en-US"/>
        </a:p>
      </dgm:t>
      <dgm:extLst>
        <a:ext uri="{E40237B7-FDA0-4F09-8148-C483321AD2D9}">
          <dgm14:cNvPr xmlns:dgm14="http://schemas.microsoft.com/office/drawing/2010/diagram" xmlns="" id="0" name="" descr="靶心"/>
        </a:ext>
      </dgm:extLst>
    </dgm:pt>
  </dgm:ptLst>
  <dgm:cxnLst>
    <dgm:cxn modelId="{4B2F415C-A499-461C-82CE-3F4611D830A7}" type="presOf" srcId="{654A359A-ABE7-480A-8405-CEF50AF12D7F}" destId="{289E8C87-DCA9-4A89-84FE-DEC559AA794B}" srcOrd="1" destOrd="0" presId="urn:microsoft.com/office/officeart/2005/8/layout/bList2#1"/>
    <dgm:cxn modelId="{F07F07F3-749B-435B-8EBB-35BD7D09F99D}" type="presOf" srcId="{B1A6FDA0-46F5-4A09-B26C-F6A7744CBA5A}" destId="{2C992BED-A3F7-473A-9B4E-ED31C6BFC31A}" srcOrd="0" destOrd="0" presId="urn:microsoft.com/office/officeart/2005/8/layout/bList2#1"/>
    <dgm:cxn modelId="{4E351FF5-5036-4F02-8A4C-2EC8CD56DE2E}" srcId="{AFFE6D6E-ADF5-450C-9BCC-D2576740C9A4}" destId="{D11035C4-D766-4981-8DC9-525B8C329EEB}" srcOrd="1" destOrd="0" parTransId="{0AEE3A71-DFD5-4174-8A5E-763CE3959276}" sibTransId="{B1A6FDA0-46F5-4A09-B26C-F6A7744CBA5A}"/>
    <dgm:cxn modelId="{AC0AA3F5-DA59-4708-8CE3-21944CD0C193}" type="presOf" srcId="{D3F23B3E-58D8-4900-917E-3E861012725D}" destId="{11DFC98E-E12C-447B-948B-25DB3CD24C49}" srcOrd="0" destOrd="0" presId="urn:microsoft.com/office/officeart/2005/8/layout/bList2#1"/>
    <dgm:cxn modelId="{8DDE1758-813E-49B3-B85A-7ADD44391458}" type="presOf" srcId="{9C233FAD-076B-4BAC-A383-9B9176905253}" destId="{39500EAF-69D8-4D72-B2AA-67133E3A04ED}" srcOrd="0" destOrd="0" presId="urn:microsoft.com/office/officeart/2005/8/layout/bList2#1"/>
    <dgm:cxn modelId="{96BD0702-3F4D-4BE9-9C48-54BDB3D3585F}" type="presOf" srcId="{F1BD1735-E7D8-4BA9-B88D-3CE99986C56E}" destId="{81CA3962-1DFE-422C-9862-437F9B0002F7}" srcOrd="0" destOrd="0" presId="urn:microsoft.com/office/officeart/2005/8/layout/bList2#1"/>
    <dgm:cxn modelId="{DEAFFD2E-5AC6-4D06-961E-CF6F7EAEF1A1}" srcId="{AFFE6D6E-ADF5-450C-9BCC-D2576740C9A4}" destId="{654A359A-ABE7-480A-8405-CEF50AF12D7F}" srcOrd="2" destOrd="0" parTransId="{CD1680B1-B15D-4EEC-BFD5-330871771A40}" sibTransId="{12684EAF-7DCA-4E96-BCBC-BF4A3F1113EC}"/>
    <dgm:cxn modelId="{69E9A59B-A9B9-4DDB-A3DD-F6A15A90F4C7}" type="presOf" srcId="{AFFE6D6E-ADF5-450C-9BCC-D2576740C9A4}" destId="{FADB183D-A3F4-4CB9-A133-A49FF8045717}" srcOrd="0" destOrd="0" presId="urn:microsoft.com/office/officeart/2005/8/layout/bList2#1"/>
    <dgm:cxn modelId="{8C381A9B-2F62-4B16-BADB-92EE960DB132}" type="presOf" srcId="{1560B475-A0C2-406B-8717-4124CF567C75}" destId="{3586A600-8DDB-4B46-A376-5C5045D0AA7A}" srcOrd="0" destOrd="0" presId="urn:microsoft.com/office/officeart/2005/8/layout/bList2#1"/>
    <dgm:cxn modelId="{AA54A4AA-C456-455B-BE65-4B42503FEC34}" srcId="{654A359A-ABE7-480A-8405-CEF50AF12D7F}" destId="{F1BD1735-E7D8-4BA9-B88D-3CE99986C56E}" srcOrd="0" destOrd="0" parTransId="{0359B205-1EE2-4D05-9169-50D5006AFB1F}" sibTransId="{88DB79A2-DF7D-48FD-9D3B-F5837F07850E}"/>
    <dgm:cxn modelId="{3ECFD4BD-0D93-4BAF-80ED-7F976AED67B8}" srcId="{D11035C4-D766-4981-8DC9-525B8C329EEB}" destId="{D3F23B3E-58D8-4900-917E-3E861012725D}" srcOrd="0" destOrd="0" parTransId="{7D5AD6D1-CC13-40F4-A12F-E3E9A2ACA22A}" sibTransId="{266BB35F-4276-4469-A7A2-0AB3140E52BA}"/>
    <dgm:cxn modelId="{720BF256-4849-4D11-8E83-5E202A539C6A}" type="presOf" srcId="{D11035C4-D766-4981-8DC9-525B8C329EEB}" destId="{B23690B9-877B-4CD3-B8BC-066CB4773D8A}" srcOrd="0" destOrd="0" presId="urn:microsoft.com/office/officeart/2005/8/layout/bList2#1"/>
    <dgm:cxn modelId="{087A8BC7-DDAE-4A6A-890B-8FA1C900F94F}" srcId="{1560B475-A0C2-406B-8717-4124CF567C75}" destId="{9C233FAD-076B-4BAC-A383-9B9176905253}" srcOrd="0" destOrd="0" parTransId="{4C0FA46B-1E05-4484-8BCB-372BE7AA836D}" sibTransId="{3BC728F3-395B-4C43-9E87-52812D1D6015}"/>
    <dgm:cxn modelId="{354B6655-2BAD-48B5-B43B-F80AF95F209F}" type="presOf" srcId="{654A359A-ABE7-480A-8405-CEF50AF12D7F}" destId="{747792FF-6DB6-4DAF-9816-54ECF397FE43}" srcOrd="0" destOrd="0" presId="urn:microsoft.com/office/officeart/2005/8/layout/bList2#1"/>
    <dgm:cxn modelId="{696922B0-5819-4D25-A740-E84A0F694CBC}" type="presOf" srcId="{D11035C4-D766-4981-8DC9-525B8C329EEB}" destId="{2FFBD13C-C1B2-439F-995D-463FBDC68A3B}" srcOrd="1" destOrd="0" presId="urn:microsoft.com/office/officeart/2005/8/layout/bList2#1"/>
    <dgm:cxn modelId="{20AADB58-9D39-440F-A8FA-AAD0FDCC0777}" type="presOf" srcId="{36DD91FA-BCF8-44FF-99CA-7CD17EBE2EE6}" destId="{0F8F3A15-1EC2-4C49-BE49-D5B03F7FCE5F}" srcOrd="0" destOrd="0" presId="urn:microsoft.com/office/officeart/2005/8/layout/bList2#1"/>
    <dgm:cxn modelId="{AF9DD20D-A3FE-4938-A142-D82533633060}" type="presOf" srcId="{1560B475-A0C2-406B-8717-4124CF567C75}" destId="{1F1B8A9D-7321-4239-AD51-FEB84BC76224}" srcOrd="1" destOrd="0" presId="urn:microsoft.com/office/officeart/2005/8/layout/bList2#1"/>
    <dgm:cxn modelId="{1C6FB4D7-5161-4007-B6F5-3E7D85E4841D}" srcId="{AFFE6D6E-ADF5-450C-9BCC-D2576740C9A4}" destId="{1560B475-A0C2-406B-8717-4124CF567C75}" srcOrd="0" destOrd="0" parTransId="{6AA79B07-8DCF-4666-B7AA-9607D9D11EB3}" sibTransId="{36DD91FA-BCF8-44FF-99CA-7CD17EBE2EE6}"/>
    <dgm:cxn modelId="{74B75B87-6FC9-47AC-9A17-69ADCBFAC92D}" type="presParOf" srcId="{FADB183D-A3F4-4CB9-A133-A49FF8045717}" destId="{35638AC9-6869-4180-8F60-D96C8CE533F6}" srcOrd="0" destOrd="0" presId="urn:microsoft.com/office/officeart/2005/8/layout/bList2#1"/>
    <dgm:cxn modelId="{DBF604CA-B5EB-4880-A349-EBE3AF78077E}" type="presParOf" srcId="{35638AC9-6869-4180-8F60-D96C8CE533F6}" destId="{39500EAF-69D8-4D72-B2AA-67133E3A04ED}" srcOrd="0" destOrd="0" presId="urn:microsoft.com/office/officeart/2005/8/layout/bList2#1"/>
    <dgm:cxn modelId="{E275EE69-DAF0-416F-BECF-E9901D702408}" type="presParOf" srcId="{35638AC9-6869-4180-8F60-D96C8CE533F6}" destId="{3586A600-8DDB-4B46-A376-5C5045D0AA7A}" srcOrd="1" destOrd="0" presId="urn:microsoft.com/office/officeart/2005/8/layout/bList2#1"/>
    <dgm:cxn modelId="{3C64E5C9-84D0-43FC-9C8B-DA8DDB9551F5}" type="presParOf" srcId="{35638AC9-6869-4180-8F60-D96C8CE533F6}" destId="{1F1B8A9D-7321-4239-AD51-FEB84BC76224}" srcOrd="2" destOrd="0" presId="urn:microsoft.com/office/officeart/2005/8/layout/bList2#1"/>
    <dgm:cxn modelId="{AC52346F-32AE-42A9-9255-C23A94C26711}" type="presParOf" srcId="{35638AC9-6869-4180-8F60-D96C8CE533F6}" destId="{03F38066-A1ED-4D59-8465-830F02F69D80}" srcOrd="3" destOrd="0" presId="urn:microsoft.com/office/officeart/2005/8/layout/bList2#1"/>
    <dgm:cxn modelId="{97313438-3C34-47CD-88DB-87DAFCD1297C}" type="presParOf" srcId="{FADB183D-A3F4-4CB9-A133-A49FF8045717}" destId="{0F8F3A15-1EC2-4C49-BE49-D5B03F7FCE5F}" srcOrd="1" destOrd="0" presId="urn:microsoft.com/office/officeart/2005/8/layout/bList2#1"/>
    <dgm:cxn modelId="{7AC3C26B-7FD3-4B43-BE51-298547B9EF7A}" type="presParOf" srcId="{FADB183D-A3F4-4CB9-A133-A49FF8045717}" destId="{3DF8D8B5-E62F-4C06-AD97-FCBE45801E6C}" srcOrd="2" destOrd="0" presId="urn:microsoft.com/office/officeart/2005/8/layout/bList2#1"/>
    <dgm:cxn modelId="{F02198C2-6767-4C86-9E6C-B2F1DC5DB92E}" type="presParOf" srcId="{3DF8D8B5-E62F-4C06-AD97-FCBE45801E6C}" destId="{11DFC98E-E12C-447B-948B-25DB3CD24C49}" srcOrd="0" destOrd="0" presId="urn:microsoft.com/office/officeart/2005/8/layout/bList2#1"/>
    <dgm:cxn modelId="{3EBA7A66-B5C4-4D05-86B9-06BB79B14E8A}" type="presParOf" srcId="{3DF8D8B5-E62F-4C06-AD97-FCBE45801E6C}" destId="{B23690B9-877B-4CD3-B8BC-066CB4773D8A}" srcOrd="1" destOrd="0" presId="urn:microsoft.com/office/officeart/2005/8/layout/bList2#1"/>
    <dgm:cxn modelId="{872DC231-89B7-4551-8C0B-B290F50A62C2}" type="presParOf" srcId="{3DF8D8B5-E62F-4C06-AD97-FCBE45801E6C}" destId="{2FFBD13C-C1B2-439F-995D-463FBDC68A3B}" srcOrd="2" destOrd="0" presId="urn:microsoft.com/office/officeart/2005/8/layout/bList2#1"/>
    <dgm:cxn modelId="{448EDEFA-2B3A-4D06-A36F-C0A321F0C885}" type="presParOf" srcId="{3DF8D8B5-E62F-4C06-AD97-FCBE45801E6C}" destId="{81B136B9-D847-4D29-B6D4-5A0179C465FE}" srcOrd="3" destOrd="0" presId="urn:microsoft.com/office/officeart/2005/8/layout/bList2#1"/>
    <dgm:cxn modelId="{B7CAA93C-4326-4FFF-BA9C-8B9F325C8E54}" type="presParOf" srcId="{FADB183D-A3F4-4CB9-A133-A49FF8045717}" destId="{2C992BED-A3F7-473A-9B4E-ED31C6BFC31A}" srcOrd="3" destOrd="0" presId="urn:microsoft.com/office/officeart/2005/8/layout/bList2#1"/>
    <dgm:cxn modelId="{AB162205-CB7F-4331-A256-C45157FB0059}" type="presParOf" srcId="{FADB183D-A3F4-4CB9-A133-A49FF8045717}" destId="{86ACBA5E-F861-463A-8488-8EA88F80234C}" srcOrd="4" destOrd="0" presId="urn:microsoft.com/office/officeart/2005/8/layout/bList2#1"/>
    <dgm:cxn modelId="{507664BC-68B8-4A66-8505-260507689FDB}" type="presParOf" srcId="{86ACBA5E-F861-463A-8488-8EA88F80234C}" destId="{81CA3962-1DFE-422C-9862-437F9B0002F7}" srcOrd="0" destOrd="0" presId="urn:microsoft.com/office/officeart/2005/8/layout/bList2#1"/>
    <dgm:cxn modelId="{9009BA03-7FFC-4371-8B3F-FCAD9DABEC1C}" type="presParOf" srcId="{86ACBA5E-F861-463A-8488-8EA88F80234C}" destId="{747792FF-6DB6-4DAF-9816-54ECF397FE43}" srcOrd="1" destOrd="0" presId="urn:microsoft.com/office/officeart/2005/8/layout/bList2#1"/>
    <dgm:cxn modelId="{67BACEF1-017D-4010-B5E7-236715F32276}" type="presParOf" srcId="{86ACBA5E-F861-463A-8488-8EA88F80234C}" destId="{289E8C87-DCA9-4A89-84FE-DEC559AA794B}" srcOrd="2" destOrd="0" presId="urn:microsoft.com/office/officeart/2005/8/layout/bList2#1"/>
    <dgm:cxn modelId="{FB6A234A-16B2-4F7A-8192-D4BDD64D30B5}" type="presParOf" srcId="{86ACBA5E-F861-463A-8488-8EA88F80234C}" destId="{C87FC5FB-CF3E-4344-8C19-E15AD9D6DBBC}" srcOrd="3" destOrd="0" presId="urn:microsoft.com/office/officeart/2005/8/layout/bList2#1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9500EAF-69D8-4D72-B2AA-67133E3A04ED}">
      <dsp:nvSpPr>
        <dsp:cNvPr id="0" name=""/>
        <dsp:cNvSpPr/>
      </dsp:nvSpPr>
      <dsp:spPr>
        <a:xfrm>
          <a:off x="5611" y="0"/>
          <a:ext cx="2423568" cy="330752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黑体" pitchFamily="49" charset="-122"/>
              <a:ea typeface="黑体" pitchFamily="49" charset="-122"/>
            </a:rPr>
            <a:t>小作者紧扣“乐”分段叙写，字里行间透出喜爱和快乐之情，使文章内容全面，中心明确。</a:t>
          </a:r>
          <a:endParaRPr lang="zh-CN" altLang="en-US" sz="2400" b="1" kern="1200" dirty="0">
            <a:latin typeface="黑体" pitchFamily="49" charset="-122"/>
            <a:ea typeface="黑体" pitchFamily="49" charset="-122"/>
          </a:endParaRPr>
        </a:p>
      </dsp:txBody>
      <dsp:txXfrm>
        <a:off x="62398" y="56787"/>
        <a:ext cx="2309994" cy="3250741"/>
      </dsp:txXfrm>
    </dsp:sp>
    <dsp:sp modelId="{1F1B8A9D-7321-4239-AD51-FEB84BC76224}">
      <dsp:nvSpPr>
        <dsp:cNvPr id="0" name=""/>
        <dsp:cNvSpPr/>
      </dsp:nvSpPr>
      <dsp:spPr>
        <a:xfrm>
          <a:off x="21679" y="2997211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1</a:t>
          </a:r>
          <a:r>
            <a:rPr lang="en-US" sz="2400" b="1" kern="1200" dirty="0" smtClean="0"/>
            <a:t>.</a:t>
          </a:r>
          <a:r>
            <a:rPr lang="zh-CN" sz="2400" b="1" kern="1200" dirty="0" smtClean="0"/>
            <a:t>中心明确</a:t>
          </a:r>
          <a:endParaRPr lang="zh-CN" sz="2400" kern="1200" dirty="0"/>
        </a:p>
      </dsp:txBody>
      <dsp:txXfrm>
        <a:off x="21679" y="2997211"/>
        <a:ext cx="1706738" cy="777931"/>
      </dsp:txXfrm>
    </dsp:sp>
    <dsp:sp modelId="{03F38066-A1ED-4D59-8465-830F02F69D80}">
      <dsp:nvSpPr>
        <dsp:cNvPr id="0" name=""/>
        <dsp:cNvSpPr/>
      </dsp:nvSpPr>
      <dsp:spPr>
        <a:xfrm>
          <a:off x="1780908" y="2926894"/>
          <a:ext cx="848248" cy="848248"/>
        </a:xfrm>
        <a:prstGeom prst="ellipse">
          <a:avLst/>
        </a:prstGeom>
        <a:blipFill>
          <a:blip xmlns:r="http://schemas.openxmlformats.org/officeDocument/2006/relationships" r:embed="rId1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2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DFC98E-E12C-447B-948B-25DB3CD24C49}">
      <dsp:nvSpPr>
        <dsp:cNvPr id="0" name=""/>
        <dsp:cNvSpPr/>
      </dsp:nvSpPr>
      <dsp:spPr>
        <a:xfrm>
          <a:off x="2839305" y="0"/>
          <a:ext cx="2423568" cy="3451681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黑体" pitchFamily="49" charset="-122"/>
              <a:ea typeface="黑体" pitchFamily="49" charset="-122"/>
            </a:rPr>
            <a:t>作者用比喻、拟人、排比等修辞手法，把自己在书房中的“快乐”写得很具体，很生动。</a:t>
          </a:r>
          <a:endParaRPr lang="zh-CN" altLang="en-US" sz="2400" b="1" kern="1200" dirty="0">
            <a:latin typeface="黑体" pitchFamily="49" charset="-122"/>
            <a:ea typeface="黑体" pitchFamily="49" charset="-122"/>
          </a:endParaRPr>
        </a:p>
      </dsp:txBody>
      <dsp:txXfrm>
        <a:off x="2896092" y="56787"/>
        <a:ext cx="2309994" cy="3394894"/>
      </dsp:txXfrm>
    </dsp:sp>
    <dsp:sp modelId="{2FFBD13C-C1B2-439F-995D-463FBDC68A3B}">
      <dsp:nvSpPr>
        <dsp:cNvPr id="0" name=""/>
        <dsp:cNvSpPr/>
      </dsp:nvSpPr>
      <dsp:spPr>
        <a:xfrm>
          <a:off x="2855374" y="2997211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400" b="1" kern="1200" dirty="0"/>
            <a:t>2. </a:t>
          </a:r>
          <a:r>
            <a:rPr lang="zh-CN" sz="2400" b="1" kern="1200" dirty="0" smtClean="0"/>
            <a:t>具体生动</a:t>
          </a:r>
          <a:endParaRPr lang="zh-CN" sz="2400" kern="1200" dirty="0"/>
        </a:p>
      </dsp:txBody>
      <dsp:txXfrm>
        <a:off x="2855374" y="2997211"/>
        <a:ext cx="1706738" cy="777931"/>
      </dsp:txXfrm>
    </dsp:sp>
    <dsp:sp modelId="{81B136B9-D847-4D29-B6D4-5A0179C465FE}">
      <dsp:nvSpPr>
        <dsp:cNvPr id="0" name=""/>
        <dsp:cNvSpPr/>
      </dsp:nvSpPr>
      <dsp:spPr>
        <a:xfrm>
          <a:off x="4614603" y="2926894"/>
          <a:ext cx="848248" cy="848248"/>
        </a:xfrm>
        <a:prstGeom prst="ellipse">
          <a:avLst/>
        </a:prstGeom>
        <a:blipFill>
          <a:blip xmlns:r="http://schemas.openxmlformats.org/officeDocument/2006/relationships"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4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1CA3962-1DFE-422C-9862-437F9B0002F7}">
      <dsp:nvSpPr>
        <dsp:cNvPr id="0" name=""/>
        <dsp:cNvSpPr/>
      </dsp:nvSpPr>
      <dsp:spPr>
        <a:xfrm>
          <a:off x="5673000" y="0"/>
          <a:ext cx="2423568" cy="3307528"/>
        </a:xfrm>
        <a:prstGeom prst="round2SameRect">
          <a:avLst>
            <a:gd name="adj1" fmla="val 8000"/>
            <a:gd name="adj2" fmla="val 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91440" rIns="30480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2400" b="1" kern="1200" dirty="0" smtClean="0">
              <a:latin typeface="黑体" pitchFamily="49" charset="-122"/>
              <a:ea typeface="黑体" pitchFamily="49" charset="-122"/>
            </a:rPr>
            <a:t>文章按照书房的样子，书房里发生的“乐”事，“我”的感受去</a:t>
          </a:r>
          <a:r>
            <a:rPr lang="zh-CN" altLang="en-US" sz="2400" b="1" kern="1200" smtClean="0">
              <a:latin typeface="黑体" pitchFamily="49" charset="-122"/>
              <a:ea typeface="黑体" pitchFamily="49" charset="-122"/>
            </a:rPr>
            <a:t>安排文章内容，</a:t>
          </a:r>
          <a:r>
            <a:rPr lang="zh-CN" altLang="en-US" sz="2400" b="1" kern="1200" dirty="0" smtClean="0">
              <a:latin typeface="黑体" pitchFamily="49" charset="-122"/>
              <a:ea typeface="黑体" pitchFamily="49" charset="-122"/>
            </a:rPr>
            <a:t>条理清晰，重点突出。</a:t>
          </a:r>
          <a:endParaRPr lang="zh-CN" altLang="en-US" sz="2400" b="1" kern="1200" dirty="0">
            <a:latin typeface="黑体" pitchFamily="49" charset="-122"/>
            <a:ea typeface="黑体" pitchFamily="49" charset="-122"/>
          </a:endParaRPr>
        </a:p>
      </dsp:txBody>
      <dsp:txXfrm>
        <a:off x="5729787" y="56787"/>
        <a:ext cx="2309994" cy="3250741"/>
      </dsp:txXfrm>
    </dsp:sp>
    <dsp:sp modelId="{289E8C87-DCA9-4A89-84FE-DEC559AA794B}">
      <dsp:nvSpPr>
        <dsp:cNvPr id="0" name=""/>
        <dsp:cNvSpPr/>
      </dsp:nvSpPr>
      <dsp:spPr>
        <a:xfrm>
          <a:off x="5689068" y="2997211"/>
          <a:ext cx="2423568" cy="77793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0" rIns="30480" bIns="0" numCol="1" spcCol="1270" anchor="ctr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400" b="1" kern="1200" dirty="0"/>
            <a:t>3</a:t>
          </a:r>
          <a:r>
            <a:rPr lang="en-US" altLang="zh-CN" sz="2400" b="1" kern="1200" dirty="0" smtClean="0"/>
            <a:t>.</a:t>
          </a:r>
          <a:r>
            <a:rPr lang="zh-CN" sz="2400" b="1" kern="1200" dirty="0" smtClean="0"/>
            <a:t>条理清晰</a:t>
          </a:r>
          <a:endParaRPr lang="zh-CN" sz="2400" kern="1200" dirty="0"/>
        </a:p>
      </dsp:txBody>
      <dsp:txXfrm>
        <a:off x="5689068" y="2997211"/>
        <a:ext cx="1706738" cy="777931"/>
      </dsp:txXfrm>
    </dsp:sp>
    <dsp:sp modelId="{C87FC5FB-CF3E-4344-8C19-E15AD9D6DBBC}">
      <dsp:nvSpPr>
        <dsp:cNvPr id="0" name=""/>
        <dsp:cNvSpPr/>
      </dsp:nvSpPr>
      <dsp:spPr>
        <a:xfrm>
          <a:off x="7448297" y="2926894"/>
          <a:ext cx="848248" cy="848248"/>
        </a:xfrm>
        <a:prstGeom prst="ellipse">
          <a:avLst/>
        </a:prstGeom>
        <a:blipFill>
          <a:blip xmlns:r="http://schemas.openxmlformats.org/officeDocument/2006/relationships" r:embed="rId5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="" xmlns:asvg="http://schemas.microsoft.com/office/drawing/2016/SVG/main" r:embed="rId6"/>
              </a:ext>
            </a:extLst>
          </a:blip>
          <a:srcRect/>
          <a:stretch>
            <a:fillRect/>
          </a:stretch>
        </a:blip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bList2#1">
  <dgm:title val=""/>
  <dgm:desc val=""/>
  <dgm:catLst>
    <dgm:cat type="list" pri="7000"/>
    <dgm:cat type="convert" pri="16000"/>
    <dgm:cat type="picture" pri="28000"/>
    <dgm:cat type="pictureconvert" pri="2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dir/>
      <dgm:animLvl val="lvl"/>
      <dgm:resizeHandles val="exact"/>
    </dgm:varLst>
    <dgm:choose name="Name0">
      <dgm:if name="Name1" axis="self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w" for="ch" ptType="sibTrans" refType="w" refFor="ch" refForName="compNode" op="equ" fact="0.08"/>
      <dgm:constr type="sp" refType="w" refFor="ch" refForName="compNode" op="equ" fact="0.16"/>
      <dgm:constr type="primFontSz" for="des" forName="parentText" op="equ" val="65"/>
      <dgm:constr type="primFontSz" for="des" forName="childRect" op="equ" val="65"/>
    </dgm:constrLst>
    <dgm:ruleLst/>
    <dgm:forEach name="nodesForEach" axis="ch" ptType="node">
      <dgm:layoutNode name="compNode">
        <dgm:alg type="composite">
          <dgm:param type="ar" val="0.943"/>
        </dgm:alg>
        <dgm:shape xmlns:r="http://schemas.openxmlformats.org/officeDocument/2006/relationships" r:blip="">
          <dgm:adjLst/>
        </dgm:shape>
        <dgm:presOf/>
        <dgm:choose name="Name3">
          <dgm:if name="Name4" axis="self" func="var" arg="dir" op="equ" val="norm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l" for="ch" forName="childRect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l" for="ch" forName="parentText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l" for="ch" forName="parentRect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r" for="ch" forName="adorn" refType="w"/>
            </dgm:constrLst>
          </dgm:if>
          <dgm:else name="Name5">
            <dgm:constrLst>
              <dgm:constr type="w" val="1"/>
              <dgm:constr type="h" refType="w" fact="1.06"/>
              <dgm:constr type="h" for="ch" forName="childRect" refType="h" fact="0.65"/>
              <dgm:constr type="w" for="ch" forName="childRect" refType="w" fact="0.923"/>
              <dgm:constr type="r" for="ch" forName="childRect" refType="w"/>
              <dgm:constr type="t" for="ch" forName="childRect"/>
              <dgm:constr type="w" for="ch" forName="parentText" refType="w" fact="0.65"/>
              <dgm:constr type="h" for="ch" forName="parentText" refType="h" refFor="ch" refForName="childRect" fact="0.43"/>
              <dgm:constr type="r" for="ch" forName="parentText" refType="w"/>
              <dgm:constr type="t" for="ch" forName="parentText" refType="h" refFor="ch" refForName="childRect"/>
              <dgm:constr type="w" for="ch" forName="parentRect" refType="w" fact="0.923"/>
              <dgm:constr type="h" for="ch" forName="parentRect" refType="h" refFor="ch" refForName="parentText"/>
              <dgm:constr type="r" for="ch" forName="parentRect" refType="w"/>
              <dgm:constr type="t" for="ch" forName="parentRect" refType="t" refFor="ch" refForName="parentText"/>
              <dgm:constr type="w" for="ch" forName="adorn" refType="w" refFor="ch" refForName="parentRect" fact="0.35"/>
              <dgm:constr type="h" for="ch" forName="adorn" refType="w" refFor="ch" refForName="parentRect" fact="0.35"/>
              <dgm:constr type="b" for="ch" forName="adorn" refType="h"/>
              <dgm:constr type="l" for="ch" forName="adorn"/>
            </dgm:constrLst>
          </dgm:else>
        </dgm:choose>
        <dgm:ruleLst/>
        <dgm:layoutNode name="childRect" styleLbl="bgAcc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ound2SameRect" r:blip="">
            <dgm:adjLst>
              <dgm:adj idx="1" val="0.08"/>
            </dgm:adjLst>
          </dgm:shape>
          <dgm:presOf axis="des" ptType="node"/>
          <dgm:constrLst>
            <dgm:constr type="secFontSz" refType="primFontSz"/>
            <dgm:constr type="tMarg" refType="primFontSz" fact="0.3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Text">
          <dgm:varLst>
            <dgm:chMax val="0"/>
            <dgm:bulletEnabled val="1"/>
          </dgm:varLst>
          <dgm:choose name="Name6">
            <dgm:if name="Name7" func="var" arg="dir" op="equ" val="norm">
              <dgm:alg type="tx">
                <dgm:param type="parTxLTRAlign" val="l"/>
                <dgm:param type="parTxRTLAlign" val="l"/>
              </dgm:alg>
            </dgm:if>
            <dgm:else name="Name8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ect" r:blip="" zOrderOff="1" hideGeom="1">
            <dgm:adjLst/>
          </dgm:shape>
          <dgm:presOf axis="self" ptType="node"/>
          <dgm:constrLst>
            <dgm:constr type="tMarg"/>
            <dgm:constr type="bMarg"/>
            <dgm:constr type="lMarg" refType="primFontSz" fact="0.3"/>
            <dgm:constr type="rMarg" refType="primFontSz" fact="0.1"/>
          </dgm:constrLst>
          <dgm:ruleLst>
            <dgm:rule type="primFontSz" val="5" fact="NaN" max="NaN"/>
          </dgm:ruleLst>
        </dgm:layoutNode>
        <dgm:layoutNode name="parentRect" styleLbl="alignNode1">
          <dgm:alg type="sp"/>
          <dgm:shape xmlns:r="http://schemas.openxmlformats.org/officeDocument/2006/relationships" type="rect" r:blip="">
            <dgm:adjLst/>
          </dgm:shape>
          <dgm:presOf axis="self" ptType="node"/>
          <dgm:constrLst/>
          <dgm:ruleLst/>
        </dgm:layoutNode>
        <dgm:layoutNode name="adorn" styleLbl="fgAccFollowNod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w" val="1"/>
            <dgm:constr type="h" refType="w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966288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  <a:pPr/>
              <a:t>2021/2/19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57132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microsoft.com/office/2007/relationships/hdphoto" Target="../media/hdphoto1.wdp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 userDrawn="1"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 xmlns="">
                  <a14:imgLayer r:embed="rId9">
                    <a14:imgEffect>
                      <a14:backgroundRemoval t="9524" b="100000" l="0" r="100000">
                        <a14:backgroundMark x1="21038" y1="78798" x2="21038" y2="78798"/>
                        <a14:backgroundMark x1="20000" y1="75113" x2="20000" y2="75113"/>
                        <a14:backgroundMark x1="26627" y1="67687" x2="26627" y2="67687"/>
                        <a14:backgroundMark x1="26786" y1="62415" x2="26786" y2="62415"/>
                        <a14:backgroundMark x1="29062" y1="71542" x2="29062" y2="71542"/>
                        <a14:backgroundMark x1="26267" y1="86678" x2="26267" y2="86678"/>
                        <a14:backgroundMark x1="30858" y1="85431" x2="30858" y2="85431"/>
                        <a14:backgroundMark x1="30339" y1="89172" x2="30339" y2="89172"/>
                        <a14:backgroundMark x1="30619" y1="87585" x2="30619" y2="87585"/>
                        <a14:backgroundMark x1="25030" y1="84694" x2="25030" y2="84694"/>
                        <a14:backgroundMark x1="24431" y1="89172" x2="24431" y2="89172"/>
                        <a14:backgroundMark x1="23313" y1="88209" x2="23313" y2="88209"/>
                        <a14:backgroundMark x1="19481" y1="87302" x2="19481" y2="87302"/>
                        <a14:backgroundMark x1="14691" y1="75567" x2="14691" y2="75567"/>
                        <a14:backgroundMark x1="14012" y1="82029" x2="14012" y2="82029"/>
                        <a14:backgroundMark x1="14172" y1="84977" x2="14172" y2="84977"/>
                        <a14:backgroundMark x1="10938" y1="78798" x2="10938" y2="78798"/>
                        <a14:backgroundMark x1="11896" y1="87925" x2="11896" y2="87925"/>
                        <a14:backgroundMark x1="11377" y1="83107" x2="11377" y2="83107"/>
                        <a14:backgroundMark x1="11657" y1="86678" x2="11657" y2="86678"/>
                        <a14:backgroundMark x1="27322" y1="79693" x2="27322" y2="79693"/>
                        <a14:backgroundMark x1="29235" y1="58495" x2="28051" y2="87379"/>
                        <a14:backgroundMark x1="26138" y1="70146" x2="22541" y2="89239"/>
                        <a14:backgroundMark x1="33743" y1="84709" x2="33743" y2="8470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0810" b="8389"/>
          <a:stretch/>
        </p:blipFill>
        <p:spPr>
          <a:xfrm>
            <a:off x="0" y="4587975"/>
            <a:ext cx="9144000" cy="55552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 userDrawn="1"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  <p:sp>
        <p:nvSpPr>
          <p:cNvPr id="9" name="矩形 8"/>
          <p:cNvSpPr/>
          <p:nvPr userDrawn="1"/>
        </p:nvSpPr>
        <p:spPr>
          <a:xfrm flipH="1">
            <a:off x="0" y="980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chemeClr val="accent5">
                  <a:lumMod val="60000"/>
                  <a:lumOff val="40000"/>
                </a:schemeClr>
              </a:gs>
              <a:gs pos="97000">
                <a:schemeClr val="bg1">
                  <a:alpha val="0"/>
                </a:schemeClr>
              </a:gs>
              <a:gs pos="70000">
                <a:schemeClr val="accent5">
                  <a:lumMod val="40000"/>
                  <a:lumOff val="60000"/>
                  <a:alpha val="76000"/>
                </a:scheme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文本框 10"/>
          <p:cNvSpPr txBox="1"/>
          <p:nvPr userDrawn="1"/>
        </p:nvSpPr>
        <p:spPr>
          <a:xfrm>
            <a:off x="34260" y="67578"/>
            <a:ext cx="1261884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zh-CN" altLang="en-US" sz="1200" dirty="0" smtClean="0">
                <a:latin typeface="黑体" pitchFamily="49" charset="-122"/>
                <a:ea typeface="黑体" pitchFamily="49" charset="-122"/>
              </a:rPr>
              <a:t>习作：我的乐园</a:t>
            </a:r>
            <a:endParaRPr kumimoji="1" lang="zh-CN" altLang="en-US" sz="1200" dirty="0">
              <a:latin typeface="黑体" pitchFamily="49" charset="-122"/>
              <a:ea typeface="黑体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p:transition spd="slow"/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microsoft.com/office/2007/relationships/hdphoto" Target="../media/hdphoto5.wdp"/><Relationship Id="rId4" Type="http://schemas.openxmlformats.org/officeDocument/2006/relationships/image" Target="../media/image20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4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4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5.xml"/><Relationship Id="rId4" Type="http://schemas.openxmlformats.org/officeDocument/2006/relationships/slide" Target="slide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hyperlink" Target="&#33539;&#25991;1&#65306;&#33457;&#22253;&#65292;&#25105;&#30340;&#20048;&#22253;.pptx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&#33539;&#25991;2&#65306;&#25105;&#30340;&#20048;&#22253;.pptx" TargetMode="Externa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6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Relationship Id="rId6" Type="http://schemas.openxmlformats.org/officeDocument/2006/relationships/slide" Target="slide39.xml"/><Relationship Id="rId5" Type="http://schemas.openxmlformats.org/officeDocument/2006/relationships/slide" Target="slide8.xm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4.xml"/><Relationship Id="rId4" Type="http://schemas.openxmlformats.org/officeDocument/2006/relationships/slide" Target="slide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611560" y="915566"/>
            <a:ext cx="7776864" cy="34163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600" b="1" smtClean="0">
                <a:latin typeface="黑体" pitchFamily="49" charset="-122"/>
                <a:ea typeface="黑体" pitchFamily="49" charset="-122"/>
              </a:rPr>
              <a:t>同学们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</a:rPr>
              <a:t>知道什么是“乐园”吗？“乐园”就是快乐的地方，“我的乐园”就是带给我快乐的地方，那么，</a:t>
            </a:r>
            <a:r>
              <a:rPr lang="zh-CN" altLang="en-US" sz="3600" b="1" dirty="0" smtClean="0">
                <a:latin typeface="黑体" pitchFamily="49" charset="-122"/>
                <a:ea typeface="黑体" pitchFamily="49" charset="-122"/>
                <a:sym typeface="宋体" panose="02010600030101010101" pitchFamily="2" charset="-122"/>
              </a:rPr>
              <a:t>你的乐园在哪儿呢？</a:t>
            </a:r>
            <a:endParaRPr lang="zh-CN" altLang="en-US" sz="36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椭圆 5"/>
          <p:cNvSpPr/>
          <p:nvPr/>
        </p:nvSpPr>
        <p:spPr>
          <a:xfrm>
            <a:off x="395536" y="1413396"/>
            <a:ext cx="3317305" cy="896540"/>
          </a:xfrm>
          <a:prstGeom prst="ellipse">
            <a:avLst/>
          </a:prstGeom>
          <a:solidFill>
            <a:srgbClr val="FFC000"/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47156" y="1578010"/>
            <a:ext cx="3232756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满是玩具的房间</a:t>
            </a:r>
          </a:p>
        </p:txBody>
      </p:sp>
      <p:sp>
        <p:nvSpPr>
          <p:cNvPr id="8" name="椭圆 7"/>
          <p:cNvSpPr/>
          <p:nvPr/>
        </p:nvSpPr>
        <p:spPr>
          <a:xfrm>
            <a:off x="2843808" y="483518"/>
            <a:ext cx="3512740" cy="896540"/>
          </a:xfrm>
          <a:prstGeom prst="ellipse">
            <a:avLst/>
          </a:prstGeom>
          <a:solidFill>
            <a:srgbClr val="92D050"/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3471281" y="602555"/>
            <a:ext cx="2252847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班级图书角</a:t>
            </a:r>
          </a:p>
        </p:txBody>
      </p:sp>
      <p:sp>
        <p:nvSpPr>
          <p:cNvPr id="10" name="六边形 9"/>
          <p:cNvSpPr/>
          <p:nvPr/>
        </p:nvSpPr>
        <p:spPr>
          <a:xfrm>
            <a:off x="3563888" y="1915838"/>
            <a:ext cx="2376264" cy="1282924"/>
          </a:xfrm>
          <a:prstGeom prst="hexagon">
            <a:avLst/>
          </a:prstGeom>
          <a:solidFill>
            <a:schemeClr val="accent2">
              <a:lumMod val="60000"/>
              <a:lumOff val="40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3597947" y="2174979"/>
            <a:ext cx="2342205" cy="68480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我的乐园</a:t>
            </a:r>
            <a:endParaRPr lang="zh-CN" altLang="en-US" sz="4000" dirty="0"/>
          </a:p>
        </p:txBody>
      </p:sp>
      <p:sp>
        <p:nvSpPr>
          <p:cNvPr id="12" name="椭圆 11"/>
          <p:cNvSpPr/>
          <p:nvPr/>
        </p:nvSpPr>
        <p:spPr>
          <a:xfrm>
            <a:off x="5744727" y="1413396"/>
            <a:ext cx="2898742" cy="896540"/>
          </a:xfrm>
          <a:prstGeom prst="ellipse">
            <a:avLst/>
          </a:prstGeom>
          <a:solidFill>
            <a:schemeClr val="accent1">
              <a:lumMod val="20000"/>
              <a:lumOff val="80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6114206" y="1578010"/>
            <a:ext cx="2274218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家里的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院子</a:t>
            </a:r>
          </a:p>
        </p:txBody>
      </p:sp>
      <p:sp>
        <p:nvSpPr>
          <p:cNvPr id="14" name="椭圆 13"/>
          <p:cNvSpPr/>
          <p:nvPr/>
        </p:nvSpPr>
        <p:spPr>
          <a:xfrm>
            <a:off x="5868144" y="2952997"/>
            <a:ext cx="3117564" cy="896540"/>
          </a:xfrm>
          <a:prstGeom prst="ellipse">
            <a:avLst/>
          </a:prstGeom>
          <a:solidFill>
            <a:schemeClr val="bg2">
              <a:lumMod val="90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5" name="椭圆 14"/>
          <p:cNvSpPr/>
          <p:nvPr/>
        </p:nvSpPr>
        <p:spPr>
          <a:xfrm>
            <a:off x="3353754" y="3673077"/>
            <a:ext cx="2874430" cy="896540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6" name="椭圆 15"/>
          <p:cNvSpPr/>
          <p:nvPr/>
        </p:nvSpPr>
        <p:spPr>
          <a:xfrm>
            <a:off x="179512" y="2952997"/>
            <a:ext cx="3895948" cy="89654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 w="3175">
            <a:solidFill>
              <a:schemeClr val="accent3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3200" noProof="1"/>
          </a:p>
        </p:txBody>
      </p:sp>
      <p:sp>
        <p:nvSpPr>
          <p:cNvPr id="17" name="文本框 16"/>
          <p:cNvSpPr txBox="1">
            <a:spLocks noChangeArrowheads="1"/>
          </p:cNvSpPr>
          <p:nvPr/>
        </p:nvSpPr>
        <p:spPr bwMode="auto">
          <a:xfrm>
            <a:off x="6194093" y="3147814"/>
            <a:ext cx="2634936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学校的篮球场</a:t>
            </a: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3707904" y="3882266"/>
            <a:ext cx="2269530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爷爷的菜地</a:t>
            </a:r>
          </a:p>
        </p:txBody>
      </p: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313413" y="3090178"/>
            <a:ext cx="3538507" cy="5616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村头小河边的草地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/>
      <p:bldP spid="8" grpId="0" bldLvl="0" animBg="1"/>
      <p:bldP spid="9" grpId="0"/>
      <p:bldP spid="12" grpId="0" bldLvl="0" animBg="1"/>
      <p:bldP spid="13" grpId="0"/>
      <p:bldP spid="14" grpId="0" bldLvl="0" animBg="1"/>
      <p:bldP spid="15" grpId="0" bldLvl="0" animBg="1"/>
      <p:bldP spid="16" grpId="0" bldLvl="0" animBg="1"/>
      <p:bldP spid="17" grpId="0"/>
      <p:bldP spid="18" grpId="0"/>
      <p:bldP spid="1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697022" y="575151"/>
            <a:ext cx="7920880" cy="9925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300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自由</a:t>
            </a:r>
            <a:r>
              <a:rPr lang="en-US" altLang="zh-CN" sz="3000" b="1" smtClean="0">
                <a:latin typeface="黑体" pitchFamily="49" charset="-122"/>
                <a:ea typeface="黑体" pitchFamily="49" charset="-122"/>
              </a:rPr>
              <a:t>讨论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：</a:t>
            </a:r>
            <a:r>
              <a:rPr lang="en-US" altLang="zh-CN" sz="3000" b="1" smtClean="0">
                <a:latin typeface="黑体" pitchFamily="49" charset="-122"/>
                <a:ea typeface="黑体" pitchFamily="49" charset="-122"/>
              </a:rPr>
              <a:t>为什么将这些地方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当</a:t>
            </a:r>
            <a:r>
              <a:rPr lang="en-US" altLang="zh-CN" sz="3000" b="1" smtClean="0">
                <a:latin typeface="黑体" pitchFamily="49" charset="-122"/>
                <a:ea typeface="黑体" pitchFamily="49" charset="-122"/>
              </a:rPr>
              <a:t>作是自己的乐园</a:t>
            </a:r>
            <a:r>
              <a:rPr lang="zh-CN" altLang="en-US" sz="3000" b="1" smtClean="0">
                <a:latin typeface="黑体" pitchFamily="49" charset="-122"/>
                <a:ea typeface="黑体" pitchFamily="49" charset="-122"/>
              </a:rPr>
              <a:t>？说出你的理由。</a:t>
            </a:r>
            <a:endParaRPr lang="zh-CN" altLang="en-US" sz="30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3419872" y="1635646"/>
            <a:ext cx="2475181" cy="684803"/>
          </a:xfrm>
          <a:prstGeom prst="rect">
            <a:avLst/>
          </a:prstGeom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 lIns="68580" tIns="34290" rIns="68580" bIns="34290">
            <a:spAutoFit/>
          </a:bodyPr>
          <a:lstStyle/>
          <a:p>
            <a:pPr algn="dist"/>
            <a:r>
              <a:rPr lang="zh-CN" altLang="en-US" sz="4000" b="1" dirty="0">
                <a:latin typeface="楷体" pitchFamily="49" charset="-122"/>
                <a:ea typeface="楷体" pitchFamily="49" charset="-122"/>
              </a:rPr>
              <a:t>水上乐园</a:t>
            </a:r>
          </a:p>
        </p:txBody>
      </p:sp>
      <p:cxnSp>
        <p:nvCxnSpPr>
          <p:cNvPr id="5" name="直接连接符 4"/>
          <p:cNvCxnSpPr/>
          <p:nvPr/>
        </p:nvCxnSpPr>
        <p:spPr>
          <a:xfrm flipH="1">
            <a:off x="2123728" y="2359265"/>
            <a:ext cx="2533734" cy="53395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圆角矩形 5"/>
          <p:cNvSpPr>
            <a:spLocks/>
          </p:cNvSpPr>
          <p:nvPr/>
        </p:nvSpPr>
        <p:spPr>
          <a:xfrm>
            <a:off x="179512" y="2875986"/>
            <a:ext cx="4104456" cy="2000020"/>
          </a:xfrm>
          <a:prstGeom prst="round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noAutofit/>
          </a:bodyPr>
          <a:lstStyle/>
          <a:p>
            <a:endParaRPr lang="zh-CN" altLang="en-US" sz="2800" b="1">
              <a:solidFill>
                <a:schemeClr val="dk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323528" y="2836986"/>
            <a:ext cx="4032448" cy="20390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有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湛蓝、清凉的水，有喷水的奥运五环，可以滑滑梯，有肚子能喷水的眼镜蛇</a:t>
            </a:r>
            <a:r>
              <a:rPr lang="en-US" altLang="zh-CN" sz="3200" b="1" dirty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8" name="直接连接符 7"/>
          <p:cNvCxnSpPr/>
          <p:nvPr/>
        </p:nvCxnSpPr>
        <p:spPr>
          <a:xfrm>
            <a:off x="4657462" y="2359265"/>
            <a:ext cx="391414" cy="644533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圆角矩形 11"/>
          <p:cNvSpPr/>
          <p:nvPr/>
        </p:nvSpPr>
        <p:spPr>
          <a:xfrm>
            <a:off x="4472903" y="2979340"/>
            <a:ext cx="1971305" cy="1731183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4499992" y="3046174"/>
            <a:ext cx="1944216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回顾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惊险</a:t>
            </a:r>
            <a:r>
              <a:rPr lang="zh-CN" altLang="en-US" sz="3200" b="1" dirty="0" smtClean="0">
                <a:latin typeface="楷体" pitchFamily="49" charset="-122"/>
                <a:ea typeface="楷体" pitchFamily="49" charset="-122"/>
              </a:rPr>
              <a:t>难忘的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冲浪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经历。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4657462" y="2359265"/>
            <a:ext cx="2578834" cy="63730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圆角矩形 21"/>
          <p:cNvSpPr/>
          <p:nvPr/>
        </p:nvSpPr>
        <p:spPr>
          <a:xfrm>
            <a:off x="6826632" y="3003797"/>
            <a:ext cx="1993840" cy="1727309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lIns="68580" tIns="34290" rIns="68580" bIns="34290" anchor="ctr"/>
          <a:lstStyle/>
          <a:p>
            <a:pPr algn="ctr">
              <a:defRPr/>
            </a:pPr>
            <a:endParaRPr lang="zh-CN" altLang="en-US" sz="2800" b="1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23" name="TextBox 22"/>
          <p:cNvSpPr txBox="1">
            <a:spLocks noChangeArrowheads="1"/>
          </p:cNvSpPr>
          <p:nvPr/>
        </p:nvSpPr>
        <p:spPr bwMode="auto">
          <a:xfrm>
            <a:off x="6876256" y="3065552"/>
            <a:ext cx="2160240" cy="1546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开心</a:t>
            </a:r>
            <a:r>
              <a:rPr lang="zh-CN" altLang="en-US" sz="3200" b="1" dirty="0">
                <a:latin typeface="楷体" pitchFamily="49" charset="-122"/>
                <a:ea typeface="楷体" pitchFamily="49" charset="-122"/>
              </a:rPr>
              <a:t>、难忘</a:t>
            </a:r>
            <a:r>
              <a:rPr lang="zh-CN" altLang="en-US" sz="3200" b="1">
                <a:latin typeface="楷体" pitchFamily="49" charset="-122"/>
                <a:ea typeface="楷体" pitchFamily="49" charset="-122"/>
              </a:rPr>
              <a:t>、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依依不舍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……</a:t>
            </a:r>
            <a:endParaRPr lang="en-US" altLang="zh-CN" sz="3200" b="1" dirty="0"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6" grpId="0" bldLvl="0" animBg="1"/>
      <p:bldP spid="7" grpId="0"/>
      <p:bldP spid="12" grpId="0" bldLvl="0" animBg="1"/>
      <p:bldP spid="13" grpId="0"/>
      <p:bldP spid="22" grpId="0" bldLvl="0" animBg="1"/>
      <p:bldP spid="2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extBox 6"/>
          <p:cNvSpPr txBox="1">
            <a:spLocks noChangeArrowheads="1"/>
          </p:cNvSpPr>
          <p:nvPr/>
        </p:nvSpPr>
        <p:spPr bwMode="auto">
          <a:xfrm>
            <a:off x="3779912" y="490786"/>
            <a:ext cx="1836080" cy="74635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4400" b="1" smtClean="0">
                <a:latin typeface="黑体" pitchFamily="49" charset="-122"/>
                <a:ea typeface="黑体" pitchFamily="49" charset="-122"/>
              </a:rPr>
              <a:t>审重点</a:t>
            </a:r>
            <a:endParaRPr lang="zh-CN" altLang="en-US" sz="4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395536" y="1389856"/>
            <a:ext cx="8455396" cy="3270126"/>
          </a:xfrm>
          <a:prstGeom prst="rect">
            <a:avLst/>
          </a:prstGeom>
          <a:noFill/>
          <a:ln w="12700">
            <a:solidFill>
              <a:srgbClr val="FF0000"/>
            </a:solidFill>
            <a:round/>
          </a:ln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“我的乐园”重点在于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”。它是通过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的活动表达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</a:t>
            </a: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的快乐之情。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既要有乐园样子的介绍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也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要有乐园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中自己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的活动的记述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zh-CN" altLang="en-US" sz="3200" b="1">
                <a:latin typeface="楷体" panose="02010609060101010101" pitchFamily="49" charset="-122"/>
                <a:ea typeface="楷体" panose="02010609060101010101" pitchFamily="49" charset="-122"/>
              </a:rPr>
              <a:t>还要</a:t>
            </a:r>
            <a:r>
              <a:rPr lang="zh-CN" altLang="en-US" sz="3200" b="1" smtClean="0">
                <a:latin typeface="楷体" panose="02010609060101010101" pitchFamily="49" charset="-122"/>
                <a:ea typeface="楷体" panose="02010609060101010101" pitchFamily="49" charset="-122"/>
              </a:rPr>
              <a:t>有在乐园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中欢乐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心情的抒发，多种表达方式融合在一起。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929651" y="771550"/>
            <a:ext cx="6264696" cy="3516347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40000"/>
              </a:lnSpc>
            </a:pPr>
            <a:r>
              <a:rPr lang="zh-CN" altLang="en-US" sz="40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根据</a:t>
            </a: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上面我们提到的“重点”，想一想：我们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可以</a:t>
            </a: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从哪</a:t>
            </a:r>
            <a:r>
              <a:rPr lang="zh-CN" altLang="en-US" sz="40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些</a:t>
            </a:r>
            <a:r>
              <a:rPr lang="zh-CN" altLang="en-US" sz="40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方面来介绍这个乐园呢？</a:t>
            </a:r>
            <a:endParaRPr lang="zh-CN" altLang="en-US" sz="40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1419622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pic179.nipic.com/file/20180828/5818563_182746088030_2.jpg"/>
          <p:cNvPicPr>
            <a:picLocks noChangeAspect="1" noChangeArrowheads="1"/>
          </p:cNvPicPr>
          <p:nvPr/>
        </p:nvPicPr>
        <p:blipFill>
          <a:blip r:embed="rId2" cstate="print"/>
          <a:srcRect b="3696"/>
          <a:stretch>
            <a:fillRect/>
          </a:stretch>
        </p:blipFill>
        <p:spPr bwMode="auto">
          <a:xfrm>
            <a:off x="2739618" y="1756767"/>
            <a:ext cx="3704590" cy="242633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3" name="矩形 2"/>
          <p:cNvSpPr/>
          <p:nvPr/>
        </p:nvSpPr>
        <p:spPr>
          <a:xfrm>
            <a:off x="2627784" y="660633"/>
            <a:ext cx="42646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dirty="0" smtClean="0">
                <a:ln w="0"/>
                <a:latin typeface="楷体" pitchFamily="49" charset="-122"/>
                <a:ea typeface="楷体" pitchFamily="49" charset="-122"/>
              </a:rPr>
              <a:t>班级的图书角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395535" y="1494532"/>
            <a:ext cx="2244242" cy="648071"/>
            <a:chOff x="1267640" y="627534"/>
            <a:chExt cx="2584279" cy="648071"/>
          </a:xfrm>
        </p:grpSpPr>
        <p:sp>
          <p:nvSpPr>
            <p:cNvPr id="4" name="矩形标注 3"/>
            <p:cNvSpPr/>
            <p:nvPr/>
          </p:nvSpPr>
          <p:spPr>
            <a:xfrm>
              <a:off x="1267640" y="627534"/>
              <a:ext cx="2584279" cy="648071"/>
            </a:xfrm>
            <a:prstGeom prst="wedgeRectCallout">
              <a:avLst>
                <a:gd name="adj1" fmla="val 54440"/>
                <a:gd name="adj2" fmla="val 102183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267642" y="689959"/>
              <a:ext cx="248754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3200" b="1" smtClean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我的</a:t>
              </a:r>
              <a:r>
                <a:rPr lang="zh-CN" altLang="en-US" sz="3200" b="1" dirty="0">
                  <a:solidFill>
                    <a:prstClr val="black"/>
                  </a:solidFill>
                  <a:latin typeface="楷体" pitchFamily="49" charset="-122"/>
                  <a:ea typeface="楷体" pitchFamily="49" charset="-122"/>
                </a:rPr>
                <a:t>活动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95537" y="3510756"/>
            <a:ext cx="1974974" cy="1077218"/>
            <a:chOff x="983928" y="563320"/>
            <a:chExt cx="1828210" cy="1538317"/>
          </a:xfrm>
        </p:grpSpPr>
        <p:sp>
          <p:nvSpPr>
            <p:cNvPr id="14" name="矩形标注 13"/>
            <p:cNvSpPr/>
            <p:nvPr/>
          </p:nvSpPr>
          <p:spPr>
            <a:xfrm>
              <a:off x="983928" y="580972"/>
              <a:ext cx="1828210" cy="1520665"/>
            </a:xfrm>
            <a:prstGeom prst="wedgeRectCallout">
              <a:avLst>
                <a:gd name="adj1" fmla="val 68637"/>
                <a:gd name="adj2" fmla="val -67371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1050584" y="563320"/>
              <a:ext cx="1696522" cy="1538317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</a:rPr>
                <a:t>图书角的位置</a:t>
              </a: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817630" y="3713703"/>
            <a:ext cx="1666471" cy="640546"/>
            <a:chOff x="1115616" y="627534"/>
            <a:chExt cx="2345404" cy="716969"/>
          </a:xfrm>
        </p:grpSpPr>
        <p:sp>
          <p:nvSpPr>
            <p:cNvPr id="17" name="矩形标注 16"/>
            <p:cNvSpPr/>
            <p:nvPr/>
          </p:nvSpPr>
          <p:spPr>
            <a:xfrm>
              <a:off x="1115616" y="627534"/>
              <a:ext cx="2345404" cy="585645"/>
            </a:xfrm>
            <a:prstGeom prst="wedgeRectCallout">
              <a:avLst>
                <a:gd name="adj1" fmla="val -75735"/>
                <a:gd name="adj2" fmla="val -58694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115616" y="689959"/>
              <a:ext cx="2345403" cy="65454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r>
                <a:rPr lang="en-US" altLang="zh-CN" dirty="0">
                  <a:solidFill>
                    <a:schemeClr val="tx1"/>
                  </a:solidFill>
                </a:rPr>
                <a:t>……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721367" y="1494532"/>
            <a:ext cx="2422633" cy="1077218"/>
            <a:chOff x="1046925" y="593076"/>
            <a:chExt cx="2601279" cy="1538611"/>
          </a:xfrm>
        </p:grpSpPr>
        <p:sp>
          <p:nvSpPr>
            <p:cNvPr id="25" name="矩形标注 24"/>
            <p:cNvSpPr/>
            <p:nvPr/>
          </p:nvSpPr>
          <p:spPr>
            <a:xfrm>
              <a:off x="1115616" y="627534"/>
              <a:ext cx="2345405" cy="1458872"/>
            </a:xfrm>
            <a:prstGeom prst="wedgeRectCallout">
              <a:avLst>
                <a:gd name="adj1" fmla="val -82600"/>
                <a:gd name="adj2" fmla="val 41230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1046925" y="593076"/>
              <a:ext cx="2601279" cy="1538611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r>
                <a:rPr lang="zh-CN" altLang="en-US" dirty="0">
                  <a:solidFill>
                    <a:schemeClr val="tx1"/>
                  </a:solidFill>
                </a:rPr>
                <a:t>图书角带来的快乐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6" y="1395658"/>
            <a:ext cx="3874567" cy="26123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3670831" y="539552"/>
            <a:ext cx="190928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ln w="0"/>
                <a:latin typeface="楷体" pitchFamily="49" charset="-122"/>
                <a:ea typeface="楷体" pitchFamily="49" charset="-122"/>
              </a:rPr>
              <a:t>花 园</a:t>
            </a:r>
            <a:endParaRPr lang="zh-CN" altLang="en-US" sz="4800" b="1" dirty="0">
              <a:ln w="0"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79512" y="1635646"/>
            <a:ext cx="1872208" cy="1066187"/>
            <a:chOff x="1698526" y="552746"/>
            <a:chExt cx="1872208" cy="1066187"/>
          </a:xfrm>
        </p:grpSpPr>
        <p:sp>
          <p:nvSpPr>
            <p:cNvPr id="4" name="矩形标注 3"/>
            <p:cNvSpPr/>
            <p:nvPr/>
          </p:nvSpPr>
          <p:spPr>
            <a:xfrm>
              <a:off x="1698526" y="552746"/>
              <a:ext cx="1872208" cy="1066187"/>
            </a:xfrm>
            <a:prstGeom prst="wedgeRectCallout">
              <a:avLst>
                <a:gd name="adj1" fmla="val 77179"/>
                <a:gd name="adj2" fmla="val 68631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710308" y="696762"/>
              <a:ext cx="1860426" cy="810002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r>
                <a:rPr lang="zh-CN" altLang="en-US" smtClean="0">
                  <a:solidFill>
                    <a:schemeClr val="tx1"/>
                  </a:solidFill>
                </a:rPr>
                <a:t>花园四季</a:t>
              </a:r>
              <a:r>
                <a:rPr lang="zh-CN" altLang="en-US">
                  <a:solidFill>
                    <a:schemeClr val="tx1"/>
                  </a:solidFill>
                </a:rPr>
                <a:t>的</a:t>
              </a:r>
              <a:r>
                <a:rPr lang="zh-CN" altLang="en-US" smtClean="0">
                  <a:solidFill>
                    <a:schemeClr val="tx1"/>
                  </a:solidFill>
                </a:rPr>
                <a:t>特点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8" name="矩形标注 7"/>
          <p:cNvSpPr/>
          <p:nvPr/>
        </p:nvSpPr>
        <p:spPr>
          <a:xfrm>
            <a:off x="6622701" y="1219187"/>
            <a:ext cx="2305275" cy="1163890"/>
          </a:xfrm>
          <a:prstGeom prst="wedgeRectCallout">
            <a:avLst>
              <a:gd name="adj1" fmla="val -68438"/>
              <a:gd name="adj2" fmla="val 7237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我在</a:t>
            </a:r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花园里的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活动</a:t>
            </a:r>
            <a:endParaRPr lang="zh-CN" altLang="en-US" sz="3200" b="1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6622701" y="2765182"/>
            <a:ext cx="1872208" cy="1288423"/>
          </a:xfrm>
          <a:prstGeom prst="wedgeRectCallout">
            <a:avLst>
              <a:gd name="adj1" fmla="val -69109"/>
              <a:gd name="adj2" fmla="val 4290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每次活动的</a:t>
            </a:r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心情</a:t>
            </a:r>
            <a:endParaRPr lang="zh-CN" altLang="en-US" sz="3200" b="1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7" name="矩形标注 16"/>
          <p:cNvSpPr/>
          <p:nvPr/>
        </p:nvSpPr>
        <p:spPr>
          <a:xfrm>
            <a:off x="4320839" y="4267319"/>
            <a:ext cx="1666471" cy="523220"/>
          </a:xfrm>
          <a:prstGeom prst="wedgeRectCallout">
            <a:avLst>
              <a:gd name="adj1" fmla="val -48300"/>
              <a:gd name="adj2" fmla="val -11148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b="1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4" grpId="0" animBg="1"/>
      <p:bldP spid="1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03814" y="1375402"/>
            <a:ext cx="4075733" cy="27085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3264074" y="539552"/>
            <a:ext cx="3205425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800" b="1" smtClean="0">
                <a:ln w="0"/>
                <a:latin typeface="楷体" pitchFamily="49" charset="-122"/>
                <a:ea typeface="楷体" pitchFamily="49" charset="-122"/>
              </a:rPr>
              <a:t>我的房间</a:t>
            </a:r>
            <a:endParaRPr lang="zh-CN" altLang="en-US" sz="4800" b="1" dirty="0">
              <a:ln w="0"/>
              <a:latin typeface="楷体" pitchFamily="49" charset="-122"/>
              <a:ea typeface="楷体" pitchFamily="49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35496" y="1635647"/>
            <a:ext cx="2292474" cy="747430"/>
            <a:chOff x="1638300" y="552746"/>
            <a:chExt cx="2292474" cy="1066187"/>
          </a:xfrm>
        </p:grpSpPr>
        <p:sp>
          <p:nvSpPr>
            <p:cNvPr id="4" name="矩形标注 3"/>
            <p:cNvSpPr/>
            <p:nvPr/>
          </p:nvSpPr>
          <p:spPr>
            <a:xfrm>
              <a:off x="1698526" y="552746"/>
              <a:ext cx="2160240" cy="1066187"/>
            </a:xfrm>
            <a:prstGeom prst="wedgeRectCallout">
              <a:avLst>
                <a:gd name="adj1" fmla="val 77179"/>
                <a:gd name="adj2" fmla="val 68631"/>
              </a:avLst>
            </a:prstGeom>
            <a:ln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 sz="3200" b="1">
                <a:solidFill>
                  <a:prstClr val="white"/>
                </a:solidFill>
                <a:latin typeface="楷体" pitchFamily="49" charset="-122"/>
                <a:ea typeface="楷体" pitchFamily="49" charset="-122"/>
              </a:endParaRPr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1638300" y="758179"/>
              <a:ext cx="2292474" cy="60341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 sz="3200" b="1">
                  <a:solidFill>
                    <a:prstClr val="white"/>
                  </a:solidFill>
                  <a:latin typeface="楷体" pitchFamily="49" charset="-122"/>
                  <a:ea typeface="楷体" pitchFamily="49" charset="-122"/>
                </a:defRPr>
              </a:lvl1pPr>
              <a:lvl2pPr>
                <a:defRPr>
                  <a:solidFill>
                    <a:schemeClr val="dk1"/>
                  </a:solidFill>
                </a:defRPr>
              </a:lvl2pPr>
              <a:lvl3pPr>
                <a:defRPr>
                  <a:solidFill>
                    <a:schemeClr val="dk1"/>
                  </a:solidFill>
                </a:defRPr>
              </a:lvl3pPr>
              <a:lvl4pPr>
                <a:defRPr>
                  <a:solidFill>
                    <a:schemeClr val="dk1"/>
                  </a:solidFill>
                </a:defRPr>
              </a:lvl4pPr>
              <a:lvl5pPr>
                <a:defRPr>
                  <a:solidFill>
                    <a:schemeClr val="dk1"/>
                  </a:solidFill>
                </a:defRPr>
              </a:lvl5pPr>
              <a:lvl6pPr>
                <a:defRPr>
                  <a:solidFill>
                    <a:schemeClr val="dk1"/>
                  </a:solidFill>
                </a:defRPr>
              </a:lvl6pPr>
              <a:lvl7pPr>
                <a:defRPr>
                  <a:solidFill>
                    <a:schemeClr val="dk1"/>
                  </a:solidFill>
                </a:defRPr>
              </a:lvl7pPr>
              <a:lvl8pPr>
                <a:defRPr>
                  <a:solidFill>
                    <a:schemeClr val="dk1"/>
                  </a:solidFill>
                </a:defRPr>
              </a:lvl8pPr>
              <a:lvl9pPr>
                <a:defRPr>
                  <a:solidFill>
                    <a:schemeClr val="dk1"/>
                  </a:solidFill>
                </a:defRPr>
              </a:lvl9pPr>
            </a:lstStyle>
            <a:p>
              <a:pPr algn="l"/>
              <a:r>
                <a:rPr lang="zh-CN" altLang="en-US">
                  <a:solidFill>
                    <a:schemeClr val="tx1"/>
                  </a:solidFill>
                </a:rPr>
                <a:t>房间的布置</a:t>
              </a:r>
            </a:p>
          </p:txBody>
        </p:sp>
      </p:grpSp>
      <p:sp>
        <p:nvSpPr>
          <p:cNvPr id="17" name="矩形标注 16"/>
          <p:cNvSpPr/>
          <p:nvPr/>
        </p:nvSpPr>
        <p:spPr>
          <a:xfrm>
            <a:off x="4117340" y="4305538"/>
            <a:ext cx="1666471" cy="523220"/>
          </a:xfrm>
          <a:prstGeom prst="wedgeRectCallout">
            <a:avLst>
              <a:gd name="adj1" fmla="val -48300"/>
              <a:gd name="adj2" fmla="val -111487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200" smtClean="0">
                <a:latin typeface="楷体" pitchFamily="49" charset="-122"/>
                <a:ea typeface="楷体" pitchFamily="49" charset="-122"/>
              </a:rPr>
              <a:t>……</a:t>
            </a:r>
            <a:endParaRPr lang="zh-CN" altLang="en-US" sz="3200" b="1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8" name="矩形标注 7"/>
          <p:cNvSpPr/>
          <p:nvPr/>
        </p:nvSpPr>
        <p:spPr>
          <a:xfrm>
            <a:off x="6936482" y="1219187"/>
            <a:ext cx="1872208" cy="771981"/>
          </a:xfrm>
          <a:prstGeom prst="wedgeRectCallout">
            <a:avLst>
              <a:gd name="adj1" fmla="val -68438"/>
              <a:gd name="adj2" fmla="val 72370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我的活动</a:t>
            </a:r>
            <a:endParaRPr lang="zh-CN" altLang="en-US" sz="3200" b="1">
              <a:solidFill>
                <a:prstClr val="white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4" name="矩形标注 13"/>
          <p:cNvSpPr/>
          <p:nvPr/>
        </p:nvSpPr>
        <p:spPr>
          <a:xfrm>
            <a:off x="6754934" y="2765183"/>
            <a:ext cx="2269780" cy="1174720"/>
          </a:xfrm>
          <a:prstGeom prst="wedgeRectCallout">
            <a:avLst>
              <a:gd name="adj1" fmla="val -59457"/>
              <a:gd name="adj2" fmla="val -18723"/>
            </a:avLst>
          </a:prstGeom>
          <a:ln/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房间带给我的快乐</a:t>
            </a:r>
            <a:endParaRPr lang="zh-CN" altLang="en-US" sz="3200" b="1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2203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8" grpId="0" animBg="1"/>
      <p:bldP spid="1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910483" y="1275606"/>
            <a:ext cx="5100107" cy="2285241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你</a:t>
            </a:r>
            <a:r>
              <a:rPr lang="zh-CN" altLang="en-US" sz="4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会怎样介绍乐园的样子呢？</a:t>
            </a:r>
            <a:endParaRPr lang="zh-CN" altLang="en-US" sz="4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973393"/>
            <a:ext cx="2177246" cy="28896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0386680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907704" y="1923678"/>
            <a:ext cx="2436410" cy="17727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屋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前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门前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的场地</a:t>
            </a:r>
            <a:endParaRPr lang="en-US" altLang="zh-CN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 屋</a:t>
            </a:r>
            <a:r>
              <a:rPr lang="zh-CN" altLang="en-US" sz="2800" b="1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后</a:t>
            </a:r>
          </a:p>
        </p:txBody>
      </p:sp>
      <p:sp>
        <p:nvSpPr>
          <p:cNvPr id="7" name="TextBox 4"/>
          <p:cNvSpPr txBox="1">
            <a:spLocks noChangeArrowheads="1"/>
          </p:cNvSpPr>
          <p:nvPr/>
        </p:nvSpPr>
        <p:spPr bwMode="auto">
          <a:xfrm>
            <a:off x="2123728" y="4002186"/>
            <a:ext cx="1831975" cy="585788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空间顺序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5220071" y="1980470"/>
            <a:ext cx="1872209" cy="177279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春雨过后</a:t>
            </a:r>
            <a:endParaRPr lang="en-US" altLang="zh-CN" sz="28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夏天傍晚</a:t>
            </a:r>
            <a:endParaRPr lang="en-US" altLang="zh-CN" sz="2800" b="1" dirty="0" smtClean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2800" b="1" dirty="0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秋天到了</a:t>
            </a:r>
            <a:endParaRPr lang="zh-CN" altLang="en-US" sz="2800" b="1" dirty="0">
              <a:solidFill>
                <a:schemeClr val="tx1"/>
              </a:solidFill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5138055" y="3956313"/>
            <a:ext cx="2036240" cy="5847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 eaLnBrk="1" hangingPunct="1"/>
            <a:r>
              <a:rPr lang="zh-CN" altLang="en-US" sz="32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时间顺序</a:t>
            </a:r>
          </a:p>
        </p:txBody>
      </p:sp>
      <p:sp>
        <p:nvSpPr>
          <p:cNvPr id="9" name="文本框 6"/>
          <p:cNvSpPr txBox="1"/>
          <p:nvPr/>
        </p:nvSpPr>
        <p:spPr>
          <a:xfrm>
            <a:off x="3265847" y="1001946"/>
            <a:ext cx="3538401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乡下人家</a:t>
            </a:r>
            <a:r>
              <a:rPr lang="en-US" altLang="zh-CN" sz="36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36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23527" y="411510"/>
            <a:ext cx="27161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回顾课文</a:t>
            </a:r>
            <a:endParaRPr lang="zh-CN" altLang="en-US" sz="44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5764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-92546"/>
            <a:ext cx="9164955" cy="5256584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-10795" y="4086820"/>
            <a:ext cx="9154795" cy="10772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仿照课文，请你运用空间顺序或时间顺序来写一写操场吧！</a:t>
            </a:r>
            <a:endParaRPr lang="zh-CN" altLang="en-US" sz="3200" b="1" dirty="0">
              <a:latin typeface="黑体" pitchFamily="49" charset="-122"/>
              <a:ea typeface="黑体" pitchFamily="49" charset="-122"/>
              <a:cs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908" y="4079974"/>
            <a:ext cx="5207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930823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 noChangeArrowheads="1"/>
          </p:cNvPicPr>
          <p:nvPr/>
        </p:nvPicPr>
        <p:blipFill>
          <a:blip r:embed="rId2" cstate="print"/>
          <a:srcRect t="3958" r="5083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文本框 2"/>
          <p:cNvSpPr txBox="1"/>
          <p:nvPr/>
        </p:nvSpPr>
        <p:spPr>
          <a:xfrm>
            <a:off x="-36512" y="-20538"/>
            <a:ext cx="2026096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游乐场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467544" y="740790"/>
            <a:ext cx="8064896" cy="3970318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just"/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操场的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种着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一棵棵挺拔的绿树，操场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endParaRPr lang="en-US" altLang="zh-CN" sz="2800" b="1" dirty="0" smtClean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just"/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是大理石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做成的升旗台，每周一的早上我们都要在那儿升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，国歌声中，升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手们把鲜红的国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升上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旗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杆。操场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一个宽大的主席台，主席台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排排矮矮的冬青树，忠实地守护操场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，旁边还有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一棵四季常绿的大榕树，就像一把绿绒</a:t>
            </a:r>
            <a:r>
              <a:rPr lang="zh-CN" altLang="en-US" sz="28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伞。</a:t>
            </a:r>
            <a:r>
              <a:rPr lang="zh-CN" altLang="en-US" sz="2800" b="1" u="sng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竹林边有一金黄色的沙坑，里面有我们喜欢的单双杠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r>
              <a:rPr lang="zh-CN" altLang="en-US" sz="2800" b="1" u="sng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一面白色的墙，墙上写着“好好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学习 天天向上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”。</a:t>
            </a:r>
          </a:p>
        </p:txBody>
      </p:sp>
      <p:sp>
        <p:nvSpPr>
          <p:cNvPr id="3" name="文本框 1"/>
          <p:cNvSpPr txBox="1"/>
          <p:nvPr/>
        </p:nvSpPr>
        <p:spPr>
          <a:xfrm>
            <a:off x="2411760" y="699542"/>
            <a:ext cx="1224136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四周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文本框 1"/>
          <p:cNvSpPr txBox="1"/>
          <p:nvPr/>
        </p:nvSpPr>
        <p:spPr>
          <a:xfrm>
            <a:off x="3511455" y="1976522"/>
            <a:ext cx="1276569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东面</a:t>
            </a:r>
          </a:p>
        </p:txBody>
      </p:sp>
      <p:sp>
        <p:nvSpPr>
          <p:cNvPr id="5" name="文本框 1"/>
          <p:cNvSpPr txBox="1"/>
          <p:nvPr/>
        </p:nvSpPr>
        <p:spPr>
          <a:xfrm>
            <a:off x="1547664" y="2408570"/>
            <a:ext cx="135502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东侧</a:t>
            </a:r>
          </a:p>
        </p:txBody>
      </p:sp>
      <p:sp>
        <p:nvSpPr>
          <p:cNvPr id="6" name="文本框 1"/>
          <p:cNvSpPr txBox="1"/>
          <p:nvPr/>
        </p:nvSpPr>
        <p:spPr>
          <a:xfrm>
            <a:off x="1115616" y="3272666"/>
            <a:ext cx="1355021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西面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文本框 1"/>
          <p:cNvSpPr txBox="1"/>
          <p:nvPr/>
        </p:nvSpPr>
        <p:spPr>
          <a:xfrm>
            <a:off x="3151432" y="3704714"/>
            <a:ext cx="1348560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南面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8" name="文本框 1"/>
          <p:cNvSpPr txBox="1"/>
          <p:nvPr/>
        </p:nvSpPr>
        <p:spPr>
          <a:xfrm>
            <a:off x="467544" y="1112426"/>
            <a:ext cx="1296144" cy="5232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中央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01192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451614"/>
            <a:ext cx="5040560" cy="2285241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你</a:t>
            </a:r>
            <a:r>
              <a:rPr lang="zh-CN" altLang="en-US" sz="48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最喜欢在乐园里干什么？</a:t>
            </a:r>
            <a:endParaRPr lang="zh-CN" altLang="en-US" sz="48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7" y="1032545"/>
            <a:ext cx="2353341" cy="31233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025742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29590" y="984082"/>
            <a:ext cx="800285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《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乡下人家</a:t>
            </a:r>
            <a:r>
              <a:rPr lang="en-US" altLang="zh-CN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》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一文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中还重点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写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了鸡鸭觅食的情景，作者是怎样写的？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99"/>
          <p:cNvSpPr txBox="1"/>
          <p:nvPr/>
        </p:nvSpPr>
        <p:spPr>
          <a:xfrm>
            <a:off x="529590" y="2058330"/>
            <a:ext cx="8199755" cy="230695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</a:ln>
        </p:spPr>
        <p:txBody>
          <a:bodyPr wrap="square">
            <a:spAutoFit/>
          </a:bodyPr>
          <a:lstStyle/>
          <a:p>
            <a:pPr indent="306070"/>
            <a:r>
              <a:rPr lang="zh-CN" altLang="en-US" sz="24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鸡，乡下人家照例总要养几只的。从他们的房前屋后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走过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，你肯定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会瞧见一只母鸡，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率领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一群小鸣，在竹林中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觅食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；或是瞧见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耸着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尾巴的雄鸡，在场地上大踏步地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走来走去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pPr indent="306070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　他们的屋后倘若有一条小河，那么在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石桥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旁边，在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绿树荫</a:t>
            </a:r>
            <a:r>
              <a:rPr lang="zh-CN" altLang="en-US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下</a:t>
            </a:r>
            <a:r>
              <a:rPr lang="zh-CN" altLang="en-US" sz="2400" b="1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，你会见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到一群鸭子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游戏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水中，不时地把头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扎到水下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去觅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食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。即使附近的石头上有妇女在捣衣，它们也从不吃惊。</a:t>
            </a:r>
          </a:p>
        </p:txBody>
      </p:sp>
      <p:sp>
        <p:nvSpPr>
          <p:cNvPr id="4" name="矩形 3"/>
          <p:cNvSpPr/>
          <p:nvPr/>
        </p:nvSpPr>
        <p:spPr>
          <a:xfrm>
            <a:off x="3868718" y="4379738"/>
            <a:ext cx="1808480" cy="583565"/>
          </a:xfrm>
          <a:prstGeom prst="rect">
            <a:avLst/>
          </a:prstGeom>
          <a:ln w="9525"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pPr algn="ctr">
              <a:defRPr/>
            </a:pPr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动作描写</a:t>
            </a:r>
          </a:p>
        </p:txBody>
      </p:sp>
      <p:sp>
        <p:nvSpPr>
          <p:cNvPr id="5" name="矩形 4"/>
          <p:cNvSpPr/>
          <p:nvPr/>
        </p:nvSpPr>
        <p:spPr>
          <a:xfrm>
            <a:off x="323527" y="339502"/>
            <a:ext cx="271618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4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210942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08519" y="-1637"/>
            <a:ext cx="9256748" cy="5145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0" y="3945979"/>
            <a:ext cx="9037212" cy="10772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 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通过描写动作，你来具体写一写你在自己的乐园玩耍时的情景吧！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908" y="4011910"/>
            <a:ext cx="5207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678682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9"/>
          <p:cNvSpPr txBox="1"/>
          <p:nvPr/>
        </p:nvSpPr>
        <p:spPr>
          <a:xfrm>
            <a:off x="593725" y="586740"/>
            <a:ext cx="8171815" cy="3869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吃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足了桑葚，手上粘粘的，嘴上红红的，要到小溪边洗一洗。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洗着洗着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，我们都会光着脚丫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走到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溪水里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嬉闹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，你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泼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我，我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撒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你，我们在水花中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尖叫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大笑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，欢声笑语漾满了小溪。玩儿足了，疯够了，我们就站在溪边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晾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衣服，这时也不闲着，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弯腰捡</a:t>
            </a:r>
            <a:r>
              <a:rPr lang="zh-CN" altLang="en-US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起小石子，打水漂儿比赛开始了</a:t>
            </a:r>
            <a:r>
              <a:rPr lang="en-US" altLang="zh-CN" sz="28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……</a:t>
            </a:r>
            <a:endParaRPr lang="zh-CN" altLang="en-US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35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19672" y="1203597"/>
            <a:ext cx="6900307" cy="2100575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4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怎样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描述这个乐园给你带来</a:t>
            </a:r>
            <a:r>
              <a:rPr lang="zh-CN" altLang="en-US" sz="4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的快乐呢？</a:t>
            </a:r>
            <a:endParaRPr lang="zh-CN" altLang="en-US" sz="44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1238156"/>
            <a:ext cx="1694180" cy="2248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588506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8" y="411510"/>
            <a:ext cx="237626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回顾课文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文本框 6"/>
          <p:cNvSpPr txBox="1"/>
          <p:nvPr/>
        </p:nvSpPr>
        <p:spPr>
          <a:xfrm>
            <a:off x="2483768" y="1203598"/>
            <a:ext cx="6408712" cy="154657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乡下人家，不论什么时候，不论什么季节，都有一道独特、迷人的风景。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文本框 6"/>
          <p:cNvSpPr txBox="1"/>
          <p:nvPr/>
        </p:nvSpPr>
        <p:spPr>
          <a:xfrm>
            <a:off x="251520" y="1302020"/>
            <a:ext cx="2234215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乡下人家</a:t>
            </a: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文本框 6"/>
          <p:cNvSpPr txBox="1"/>
          <p:nvPr/>
        </p:nvSpPr>
        <p:spPr>
          <a:xfrm>
            <a:off x="2483768" y="3163775"/>
            <a:ext cx="6264696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r>
              <a:rPr lang="zh-CN" altLang="en-US" sz="32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    小小的天窗是你唯一的慰藉。</a:t>
            </a:r>
            <a:endParaRPr lang="zh-CN" altLang="en-US" sz="32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文本框 6"/>
          <p:cNvSpPr txBox="1"/>
          <p:nvPr/>
        </p:nvSpPr>
        <p:spPr>
          <a:xfrm>
            <a:off x="251520" y="3102220"/>
            <a:ext cx="1946184" cy="50013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天窗</a:t>
            </a:r>
            <a:r>
              <a:rPr lang="en-US" altLang="zh-CN" sz="2800" b="1" noProof="1" smtClean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zh-CN" altLang="en-US" sz="2800" b="1" noProof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7414572" y="2408570"/>
            <a:ext cx="1261884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中心句</a:t>
            </a:r>
          </a:p>
        </p:txBody>
      </p:sp>
      <p:sp>
        <p:nvSpPr>
          <p:cNvPr id="27" name="矩形 26"/>
          <p:cNvSpPr/>
          <p:nvPr/>
        </p:nvSpPr>
        <p:spPr>
          <a:xfrm>
            <a:off x="7414572" y="3867894"/>
            <a:ext cx="1261884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中心句</a:t>
            </a:r>
          </a:p>
        </p:txBody>
      </p:sp>
      <p:sp>
        <p:nvSpPr>
          <p:cNvPr id="29" name="矩形 28"/>
          <p:cNvSpPr/>
          <p:nvPr/>
        </p:nvSpPr>
        <p:spPr>
          <a:xfrm>
            <a:off x="2483768" y="4227934"/>
            <a:ext cx="4134465" cy="5232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中心</a:t>
            </a:r>
            <a:r>
              <a:rPr lang="zh-CN" altLang="en-US" sz="2800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句表达出喜爱之情。</a:t>
            </a:r>
            <a:endParaRPr lang="zh-CN" altLang="en-US" sz="2800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5105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0" grpId="0"/>
      <p:bldP spid="18" grpId="0"/>
      <p:bldP spid="19" grpId="0"/>
      <p:bldP spid="20" grpId="0"/>
      <p:bldP spid="27" grpId="0"/>
      <p:bldP spid="2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50" y="-400050"/>
            <a:ext cx="9105900" cy="5543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矩形 2"/>
          <p:cNvSpPr/>
          <p:nvPr/>
        </p:nvSpPr>
        <p:spPr>
          <a:xfrm>
            <a:off x="19050" y="3945979"/>
            <a:ext cx="9124950" cy="1077218"/>
          </a:xfrm>
          <a:prstGeom prst="rect">
            <a:avLst/>
          </a:prstGeom>
          <a:solidFill>
            <a:schemeClr val="bg1">
              <a:alpha val="74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     请你也来写一写</a:t>
            </a:r>
            <a:r>
              <a:rPr lang="zh-CN" altLang="en-US" sz="3200" b="1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中心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句，表达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  <a:cs typeface="楷体" panose="02010609060101010101" pitchFamily="49" charset="-122"/>
              </a:rPr>
              <a:t>出你对自己乐园的喜爱之情吧！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2908" y="4011910"/>
            <a:ext cx="520700" cy="50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2649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99"/>
          <p:cNvSpPr txBox="1"/>
          <p:nvPr/>
        </p:nvSpPr>
        <p:spPr>
          <a:xfrm>
            <a:off x="593725" y="586740"/>
            <a:ext cx="8082731" cy="107721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秋天的果园，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、</a:t>
            </a:r>
            <a:r>
              <a:rPr lang="zh-CN" altLang="en-US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，是我的乐园，是大家的乐园，所以人人喜欢它！</a:t>
            </a:r>
          </a:p>
        </p:txBody>
      </p:sp>
      <p:sp>
        <p:nvSpPr>
          <p:cNvPr id="2" name="矩形 1"/>
          <p:cNvSpPr/>
          <p:nvPr/>
        </p:nvSpPr>
        <p:spPr>
          <a:xfrm>
            <a:off x="593725" y="1831273"/>
            <a:ext cx="813690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图书馆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是我成长路上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</a:t>
            </a:r>
            <a:r>
              <a:rPr lang="en-US" altLang="zh-CN" sz="3200" b="1" u="sng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是我的乐园，我愿在她知识的熏陶下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茁壮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成长。</a:t>
            </a:r>
            <a:endParaRPr lang="zh-CN" altLang="en-US" sz="32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93725" y="3075806"/>
            <a:ext cx="7992889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蚂蚁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山不仅让我玩得尽兴，吃得香甜，而且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还</a:t>
            </a:r>
            <a:r>
              <a:rPr lang="zh-CN" altLang="en-US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是我</a:t>
            </a:r>
            <a:r>
              <a:rPr lang="zh-CN" altLang="zh-CN" sz="32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力量</a:t>
            </a:r>
            <a:r>
              <a:rPr lang="zh-CN" altLang="zh-CN" sz="3200" b="1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的源泉。蚂蚁山真是我的乐园！我喜欢我的乐园！</a:t>
            </a:r>
          </a:p>
        </p:txBody>
      </p:sp>
      <p:sp>
        <p:nvSpPr>
          <p:cNvPr id="5" name="文本框 99"/>
          <p:cNvSpPr txBox="1"/>
          <p:nvPr/>
        </p:nvSpPr>
        <p:spPr>
          <a:xfrm>
            <a:off x="3887924" y="540573"/>
            <a:ext cx="237626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色彩繁多</a:t>
            </a:r>
          </a:p>
        </p:txBody>
      </p:sp>
      <p:sp>
        <p:nvSpPr>
          <p:cNvPr id="6" name="文本框 99"/>
          <p:cNvSpPr txBox="1"/>
          <p:nvPr/>
        </p:nvSpPr>
        <p:spPr>
          <a:xfrm>
            <a:off x="5868144" y="555526"/>
            <a:ext cx="2376264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果香扑鼻</a:t>
            </a:r>
          </a:p>
        </p:txBody>
      </p:sp>
      <p:sp>
        <p:nvSpPr>
          <p:cNvPr id="9" name="文本框 99"/>
          <p:cNvSpPr txBox="1"/>
          <p:nvPr/>
        </p:nvSpPr>
        <p:spPr>
          <a:xfrm>
            <a:off x="5472100" y="1805503"/>
            <a:ext cx="1908212" cy="5847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良师益友</a:t>
            </a:r>
            <a:endParaRPr lang="zh-CN" altLang="en-US" sz="32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250722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6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131840" y="1277577"/>
            <a:ext cx="4968552" cy="2506840"/>
          </a:xfrm>
          <a:prstGeom prst="rect">
            <a:avLst/>
          </a:prstGeom>
          <a:noFill/>
          <a:effectLst>
            <a:softEdge rad="127000"/>
          </a:effectLst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4400" b="1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关于</a:t>
            </a:r>
            <a:r>
              <a:rPr lang="zh-CN" altLang="en-US" sz="4400" b="1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这篇习作，你还有什么好的想法吗？</a:t>
            </a:r>
            <a:endParaRPr lang="zh-CN" altLang="en-US" sz="4400" b="1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233309"/>
            <a:ext cx="2171974" cy="288266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timgsa.baidu.com/timg?image&amp;quality=80&amp;size=b9999_10000&amp;sec=1576144332590&amp;di=b218d772756e02f7cf6ef10261b250ef&amp;imgtype=0&amp;src=http%3A%2F%2Fimg.jk51.com%2Fimg_jk51%2F314423339.jpe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9755" b="9755"/>
          <a:stretch/>
        </p:blipFill>
        <p:spPr bwMode="auto">
          <a:xfrm>
            <a:off x="-36512" y="0"/>
            <a:ext cx="9180512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-36512" y="-20538"/>
            <a:ext cx="1378024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海边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2"/>
          <p:cNvSpPr txBox="1"/>
          <p:nvPr/>
        </p:nvSpPr>
        <p:spPr>
          <a:xfrm>
            <a:off x="251520" y="752386"/>
            <a:ext cx="8693418" cy="521970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习作开头，我想通过猜谜语的方式引出乐园。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backgroundRemoval t="0" b="51625" l="1064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939414" y="476622"/>
            <a:ext cx="1204586" cy="1774841"/>
          </a:xfrm>
          <a:prstGeom prst="rect">
            <a:avLst/>
          </a:prstGeom>
        </p:spPr>
      </p:pic>
      <p:sp>
        <p:nvSpPr>
          <p:cNvPr id="4" name="文本框 2"/>
          <p:cNvSpPr txBox="1"/>
          <p:nvPr/>
        </p:nvSpPr>
        <p:spPr>
          <a:xfrm>
            <a:off x="236266" y="1844774"/>
            <a:ext cx="8738786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描写时，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我要运用比喻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、排比</a:t>
            </a:r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等修辞手法，</a:t>
            </a:r>
            <a:endParaRPr lang="en-US" altLang="zh-CN" sz="2800" b="1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让</a:t>
            </a:r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我的作文更生动！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 xmlns="">
                  <a14:imgLayer r:embed="rId5">
                    <a14:imgEffect>
                      <a14:backgroundRemoval t="0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968311" y="1689651"/>
            <a:ext cx="1269938" cy="10981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文本框 2"/>
          <p:cNvSpPr txBox="1"/>
          <p:nvPr/>
        </p:nvSpPr>
        <p:spPr>
          <a:xfrm>
            <a:off x="254546" y="3212926"/>
            <a:ext cx="8493918" cy="954107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我要按照一定的顺序来写，这样习作才能表</a:t>
            </a:r>
            <a:endParaRPr lang="en-US" altLang="zh-CN" sz="2800" b="1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达得清楚、有条理。</a:t>
            </a:r>
            <a:endParaRPr lang="zh-CN" altLang="en-US" sz="28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6290" b="53226" l="24663" r="74374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374" t="7096" r="24759" b="46452"/>
          <a:stretch>
            <a:fillRect/>
          </a:stretch>
        </p:blipFill>
        <p:spPr bwMode="auto">
          <a:xfrm>
            <a:off x="8044628" y="3212926"/>
            <a:ext cx="930424" cy="10150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219055" y="426869"/>
            <a:ext cx="2330450" cy="560705"/>
            <a:chOff x="292074" y="533430"/>
            <a:chExt cx="3107265" cy="747607"/>
          </a:xfrm>
        </p:grpSpPr>
        <p:sp>
          <p:nvSpPr>
            <p:cNvPr id="3" name="文本框 14"/>
            <p:cNvSpPr txBox="1"/>
            <p:nvPr/>
          </p:nvSpPr>
          <p:spPr>
            <a:xfrm>
              <a:off x="832247" y="533430"/>
              <a:ext cx="2567092" cy="747607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200" b="1" dirty="0" smtClean="0">
                  <a:solidFill>
                    <a:srgbClr val="875000"/>
                  </a:solidFill>
                  <a:latin typeface="幼圆" panose="02010509060101010101" pitchFamily="49" charset="-122"/>
                  <a:ea typeface="幼圆" panose="02010509060101010101" pitchFamily="49" charset="-122"/>
                </a:rPr>
                <a:t>写作提纲</a:t>
              </a:r>
              <a:endPara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endParaRPr>
            </a:p>
          </p:txBody>
        </p:sp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tretch>
              <a:fillRect/>
            </a:stretch>
          </p:blipFill>
          <p:spPr>
            <a:xfrm>
              <a:off x="292074" y="533430"/>
              <a:ext cx="540173" cy="672254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108457" y="1278532"/>
            <a:ext cx="6504305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想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要介绍你的乐园，不要</a:t>
            </a:r>
            <a:r>
              <a:rPr lang="zh-CN" altLang="en-US" sz="36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急于下笔，先好好构思，编写</a:t>
            </a:r>
            <a:r>
              <a:rPr lang="zh-CN" altLang="en-US" sz="3600" dirty="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好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写作提纲吧！</a:t>
            </a:r>
            <a:endParaRPr lang="zh-CN" altLang="en-US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4277" y="1446927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971600" y="1923202"/>
            <a:ext cx="7407355" cy="2862322"/>
          </a:xfrm>
          <a:prstGeom prst="rect">
            <a:avLst/>
          </a:prstGeom>
          <a:solidFill>
            <a:srgbClr val="00B050">
              <a:alpha val="10000"/>
            </a:srgbClr>
          </a:solidFill>
          <a:ln>
            <a:solidFill>
              <a:srgbClr val="92D050"/>
            </a:solidFill>
            <a:prstDash val="solid"/>
          </a:ln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1.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要介绍的乐园是什么？</a:t>
            </a:r>
          </a:p>
          <a:p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2.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它是什么样子的？</a:t>
            </a:r>
          </a:p>
          <a:p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3.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你在乐园里最爱做</a:t>
            </a:r>
            <a:r>
              <a:rPr lang="zh-CN" altLang="en-US" sz="3600" b="1">
                <a:latin typeface="楷体" pitchFamily="49" charset="-122"/>
                <a:ea typeface="楷体" pitchFamily="49" charset="-122"/>
              </a:rPr>
              <a:t>什么？</a:t>
            </a:r>
            <a:endParaRPr lang="en-US" altLang="zh-CN" sz="3600" b="1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600" b="1">
                <a:latin typeface="楷体" pitchFamily="49" charset="-122"/>
                <a:ea typeface="楷体" pitchFamily="49" charset="-122"/>
              </a:rPr>
              <a:t>4</a:t>
            </a:r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这个乐园给你带来了怎样的快乐？</a:t>
            </a:r>
          </a:p>
          <a:p>
            <a:r>
              <a:rPr lang="en-US" altLang="zh-CN" sz="3600" b="1" dirty="0">
                <a:latin typeface="楷体" pitchFamily="49" charset="-122"/>
                <a:ea typeface="楷体" pitchFamily="49" charset="-122"/>
              </a:rPr>
              <a:t>5.</a:t>
            </a:r>
            <a:r>
              <a:rPr lang="zh-CN" altLang="en-US" sz="3600" b="1" dirty="0">
                <a:latin typeface="楷体" pitchFamily="49" charset="-122"/>
                <a:ea typeface="楷体" pitchFamily="49" charset="-122"/>
              </a:rPr>
              <a:t>打算拟定什么题目？</a:t>
            </a:r>
          </a:p>
        </p:txBody>
      </p:sp>
      <p:sp>
        <p:nvSpPr>
          <p:cNvPr id="3" name="矩形 2"/>
          <p:cNvSpPr/>
          <p:nvPr/>
        </p:nvSpPr>
        <p:spPr>
          <a:xfrm>
            <a:off x="251520" y="483518"/>
            <a:ext cx="343053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latin typeface="黑体" panose="02010609060101010101" pitchFamily="49" charset="-122"/>
                <a:ea typeface="黑体" panose="02010609060101010101" pitchFamily="49" charset="-122"/>
              </a:rPr>
              <a:t>习作</a:t>
            </a:r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提纲要求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3193141" y="1133331"/>
            <a:ext cx="2964273" cy="64633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介绍我的乐园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907704" y="2118938"/>
            <a:ext cx="3713590" cy="1178421"/>
            <a:chOff x="2375755" y="2268825"/>
            <a:chExt cx="2526147" cy="1178421"/>
          </a:xfrm>
        </p:grpSpPr>
        <p:sp>
          <p:nvSpPr>
            <p:cNvPr id="4" name="云形 3"/>
            <p:cNvSpPr/>
            <p:nvPr/>
          </p:nvSpPr>
          <p:spPr>
            <a:xfrm>
              <a:off x="2375755" y="2268825"/>
              <a:ext cx="2526146" cy="1178421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99297" y="2518389"/>
              <a:ext cx="23026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我在图书角看书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395536" y="1491630"/>
            <a:ext cx="936104" cy="237626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/>
            </a:defPPr>
            <a:lvl1pPr algn="ctr">
              <a:defRPr>
                <a:solidFill>
                  <a:schemeClr val="lt1"/>
                </a:solidFill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sz="3600" b="1" spc="340" dirty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我的乐园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475656" y="915566"/>
            <a:ext cx="288032" cy="3528392"/>
          </a:xfrm>
          <a:prstGeom prst="leftBrace">
            <a:avLst/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907704" y="411510"/>
            <a:ext cx="4409286" cy="1311882"/>
            <a:chOff x="2375756" y="2056496"/>
            <a:chExt cx="2941213" cy="1311202"/>
          </a:xfrm>
        </p:grpSpPr>
        <p:sp>
          <p:nvSpPr>
            <p:cNvPr id="10" name="云形 9"/>
            <p:cNvSpPr/>
            <p:nvPr/>
          </p:nvSpPr>
          <p:spPr>
            <a:xfrm>
              <a:off x="2375756" y="2056496"/>
              <a:ext cx="2845146" cy="1311202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567127" y="2335672"/>
              <a:ext cx="2749842" cy="5844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班级图书角的样子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907704" y="3640738"/>
            <a:ext cx="3306090" cy="895067"/>
            <a:chOff x="2375756" y="2268826"/>
            <a:chExt cx="2867698" cy="895067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2657592" cy="895067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493733" y="2371805"/>
              <a:ext cx="274972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 smtClean="0">
                  <a:latin typeface="楷体" panose="02010609060101010101" pitchFamily="49" charset="-122"/>
                  <a:ea typeface="楷体" panose="02010609060101010101" pitchFamily="49" charset="-122"/>
                </a:rPr>
                <a:t>抒发快乐心情</a:t>
              </a:r>
              <a:endPara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32" name="左大括号 31"/>
          <p:cNvSpPr/>
          <p:nvPr/>
        </p:nvSpPr>
        <p:spPr>
          <a:xfrm rot="10800000" flipH="1">
            <a:off x="5868144" y="1823539"/>
            <a:ext cx="297904" cy="1436590"/>
          </a:xfrm>
          <a:prstGeom prst="leftBrace">
            <a:avLst>
              <a:gd name="adj1" fmla="val 8333"/>
              <a:gd name="adj2" fmla="val 44213"/>
            </a:avLst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6211386" y="2205482"/>
            <a:ext cx="254182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认识书中人物</a:t>
            </a:r>
            <a:endParaRPr lang="zh-CN" altLang="en-US" sz="2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211386" y="2847325"/>
            <a:ext cx="254182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懂得许多道理</a:t>
            </a:r>
            <a:endParaRPr lang="zh-CN" altLang="en-US" sz="2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6211386" y="1563638"/>
            <a:ext cx="2541827" cy="5386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9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进入神奇世界</a:t>
            </a:r>
            <a:endParaRPr lang="zh-CN" altLang="en-US" sz="29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18" grpId="0"/>
      <p:bldP spid="19" grpId="0"/>
      <p:bldP spid="20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60129" y="411510"/>
            <a:ext cx="3058016" cy="1053335"/>
            <a:chOff x="2375756" y="1882002"/>
            <a:chExt cx="3058016" cy="1053335"/>
          </a:xfrm>
        </p:grpSpPr>
        <p:sp>
          <p:nvSpPr>
            <p:cNvPr id="4" name="云形 3"/>
            <p:cNvSpPr/>
            <p:nvPr/>
          </p:nvSpPr>
          <p:spPr>
            <a:xfrm>
              <a:off x="2375756" y="1882002"/>
              <a:ext cx="3058016" cy="1053335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533829" y="2026018"/>
              <a:ext cx="2818688" cy="5835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房间的样子</a:t>
              </a: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611560" y="1491630"/>
            <a:ext cx="720080" cy="2308324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/>
            </a:defPPr>
            <a:lvl1pPr algn="ctr">
              <a:defRPr sz="3600" b="1" spc="34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我的乐园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403648" y="843558"/>
            <a:ext cx="288032" cy="3456384"/>
          </a:xfrm>
          <a:prstGeom prst="leftBrace">
            <a:avLst/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860129" y="1958334"/>
            <a:ext cx="3114280" cy="1134613"/>
            <a:chOff x="2098767" y="2336362"/>
            <a:chExt cx="3114280" cy="1134613"/>
          </a:xfrm>
        </p:grpSpPr>
        <p:sp>
          <p:nvSpPr>
            <p:cNvPr id="10" name="云形 9"/>
            <p:cNvSpPr/>
            <p:nvPr/>
          </p:nvSpPr>
          <p:spPr>
            <a:xfrm>
              <a:off x="2098767" y="2336362"/>
              <a:ext cx="3042272" cy="1134613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121093" y="2526161"/>
              <a:ext cx="3091954" cy="58477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在房间里做什么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860129" y="3586437"/>
            <a:ext cx="2544713" cy="929529"/>
            <a:chOff x="2375756" y="2268826"/>
            <a:chExt cx="1620180" cy="929529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929529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620544" y="2470774"/>
              <a:ext cx="1206416" cy="583565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快乐心情</a:t>
              </a:r>
            </a:p>
          </p:txBody>
        </p:sp>
      </p:grpSp>
      <p:sp>
        <p:nvSpPr>
          <p:cNvPr id="32" name="左大括号 31"/>
          <p:cNvSpPr/>
          <p:nvPr/>
        </p:nvSpPr>
        <p:spPr>
          <a:xfrm rot="10800000" flipH="1">
            <a:off x="5055221" y="1833914"/>
            <a:ext cx="297173" cy="1169884"/>
          </a:xfrm>
          <a:prstGeom prst="leftBrace">
            <a:avLst/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TextBox 17"/>
          <p:cNvSpPr txBox="1"/>
          <p:nvPr/>
        </p:nvSpPr>
        <p:spPr>
          <a:xfrm>
            <a:off x="5481362" y="1491630"/>
            <a:ext cx="36271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自己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在房间里</a:t>
            </a:r>
            <a:r>
              <a:rPr lang="zh-CN" altLang="en-US" sz="3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玩耍</a:t>
            </a:r>
            <a:endParaRPr lang="zh-CN" altLang="en-US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5481363" y="2477131"/>
            <a:ext cx="362714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和小伙伴在乐园里玩耍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2" grpId="0" animBg="1"/>
      <p:bldP spid="18" grpId="0"/>
      <p:bldP spid="19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1819689" y="420877"/>
            <a:ext cx="4258632" cy="1070753"/>
            <a:chOff x="2352578" y="1864823"/>
            <a:chExt cx="2449902" cy="1070753"/>
          </a:xfrm>
        </p:grpSpPr>
        <p:sp>
          <p:nvSpPr>
            <p:cNvPr id="4" name="云形 3"/>
            <p:cNvSpPr/>
            <p:nvPr/>
          </p:nvSpPr>
          <p:spPr>
            <a:xfrm>
              <a:off x="2375756" y="1864823"/>
              <a:ext cx="2419985" cy="1070753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TextBox 4"/>
            <p:cNvSpPr txBox="1"/>
            <p:nvPr/>
          </p:nvSpPr>
          <p:spPr>
            <a:xfrm>
              <a:off x="2352578" y="2008839"/>
              <a:ext cx="2449902" cy="581884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点明花园是我的乐园</a:t>
              </a:r>
            </a:p>
          </p:txBody>
        </p:sp>
      </p:grpSp>
      <p:sp>
        <p:nvSpPr>
          <p:cNvPr id="6" name="文本框 2"/>
          <p:cNvSpPr txBox="1"/>
          <p:nvPr/>
        </p:nvSpPr>
        <p:spPr>
          <a:xfrm>
            <a:off x="467544" y="699542"/>
            <a:ext cx="864096" cy="374620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>
            <a:defPPr>
              <a:defRPr lang="zh-CN"/>
            </a:defPPr>
            <a:lvl1pPr algn="ctr">
              <a:defRPr sz="3600" b="1" spc="340">
                <a:solidFill>
                  <a:schemeClr val="tx1"/>
                </a:solidFill>
                <a:latin typeface="楷体" pitchFamily="49" charset="-122"/>
                <a:ea typeface="楷体" pitchFamily="49" charset="-122"/>
              </a:defRPr>
            </a:lvl1pPr>
            <a:lvl2pPr>
              <a:defRPr>
                <a:solidFill>
                  <a:schemeClr val="lt1"/>
                </a:solidFill>
              </a:defRPr>
            </a:lvl2pPr>
            <a:lvl3pPr>
              <a:defRPr>
                <a:solidFill>
                  <a:schemeClr val="lt1"/>
                </a:solidFill>
              </a:defRPr>
            </a:lvl3pPr>
            <a:lvl4pPr>
              <a:defRPr>
                <a:solidFill>
                  <a:schemeClr val="lt1"/>
                </a:solidFill>
              </a:defRPr>
            </a:lvl4pPr>
            <a:lvl5pPr>
              <a:defRPr>
                <a:solidFill>
                  <a:schemeClr val="lt1"/>
                </a:solidFill>
              </a:defRPr>
            </a:lvl5pPr>
            <a:lvl6pPr>
              <a:defRPr>
                <a:solidFill>
                  <a:schemeClr val="lt1"/>
                </a:solidFill>
              </a:defRPr>
            </a:lvl6pPr>
            <a:lvl7pPr>
              <a:defRPr>
                <a:solidFill>
                  <a:schemeClr val="lt1"/>
                </a:solidFill>
              </a:defRPr>
            </a:lvl7pPr>
            <a:lvl8pPr>
              <a:defRPr>
                <a:solidFill>
                  <a:schemeClr val="lt1"/>
                </a:solidFill>
              </a:defRPr>
            </a:lvl8pPr>
            <a:lvl9pPr>
              <a:defRPr>
                <a:solidFill>
                  <a:schemeClr val="lt1"/>
                </a:solidFill>
              </a:defRPr>
            </a:lvl9pPr>
          </a:lstStyle>
          <a:p>
            <a:r>
              <a:rPr lang="zh-CN" altLang="en-US" dirty="0"/>
              <a:t>花园，我的乐园</a:t>
            </a:r>
          </a:p>
        </p:txBody>
      </p:sp>
      <p:sp>
        <p:nvSpPr>
          <p:cNvPr id="2" name="左大括号 1"/>
          <p:cNvSpPr/>
          <p:nvPr/>
        </p:nvSpPr>
        <p:spPr>
          <a:xfrm>
            <a:off x="1424976" y="699542"/>
            <a:ext cx="288032" cy="3746201"/>
          </a:xfrm>
          <a:prstGeom prst="leftBrace">
            <a:avLst/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1819689" y="1831380"/>
            <a:ext cx="3904440" cy="1478955"/>
            <a:chOff x="2098768" y="2336363"/>
            <a:chExt cx="2950154" cy="1008111"/>
          </a:xfrm>
        </p:grpSpPr>
        <p:sp>
          <p:nvSpPr>
            <p:cNvPr id="10" name="云形 9"/>
            <p:cNvSpPr/>
            <p:nvPr/>
          </p:nvSpPr>
          <p:spPr>
            <a:xfrm>
              <a:off x="2098768" y="2336363"/>
              <a:ext cx="2950154" cy="1008111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2600539" y="2336363"/>
              <a:ext cx="2135921" cy="91539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pPr algn="l"/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描写我</a:t>
              </a:r>
              <a:r>
                <a:rPr lang="zh-CN" altLang="en-US" sz="3200" b="1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在</a:t>
              </a:r>
              <a:r>
                <a:rPr lang="zh-CN" altLang="en-US" sz="3200" b="1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花园</a:t>
              </a:r>
              <a:endParaRPr lang="en-US" altLang="zh-CN" sz="32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endParaRPr>
            </a:p>
            <a:p>
              <a:pPr algn="l"/>
              <a:r>
                <a:rPr lang="zh-CN" altLang="en-US" sz="3200" b="1" smtClean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里</a:t>
              </a:r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做什么</a:t>
              </a: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691681" y="3650085"/>
            <a:ext cx="2174781" cy="1081905"/>
            <a:chOff x="2266023" y="2231604"/>
            <a:chExt cx="1864288" cy="703733"/>
          </a:xfrm>
        </p:grpSpPr>
        <p:sp>
          <p:nvSpPr>
            <p:cNvPr id="14" name="云形 13"/>
            <p:cNvSpPr/>
            <p:nvPr/>
          </p:nvSpPr>
          <p:spPr>
            <a:xfrm>
              <a:off x="2375756" y="2268826"/>
              <a:ext cx="1620180" cy="666511"/>
            </a:xfrm>
            <a:prstGeom prst="cloud">
              <a:avLst/>
            </a:prstGeom>
            <a:solidFill>
              <a:schemeClr val="accent3">
                <a:lumMod val="20000"/>
                <a:lumOff val="80000"/>
              </a:schemeClr>
            </a:solidFill>
            <a:ln>
              <a:noFill/>
            </a:ln>
            <a:effectLst>
              <a:outerShdw blurRad="50800" dist="38100" dir="5400000" algn="t" rotWithShape="0">
                <a:schemeClr val="bg1"/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2266023" y="2231604"/>
              <a:ext cx="1864288" cy="644286"/>
            </a:xfrm>
            <a:prstGeom prst="rect">
              <a:avLst/>
            </a:prstGeom>
            <a:noFill/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zh-CN"/>
              </a:defPPr>
              <a:lvl1pPr algn="ctr"/>
            </a:lstStyle>
            <a:p>
              <a:r>
                <a:rPr lang="zh-CN" altLang="en-US" sz="3200" b="1" dirty="0">
                  <a:solidFill>
                    <a:schemeClr val="tx1"/>
                  </a:solidFill>
                  <a:latin typeface="楷体" pitchFamily="49" charset="-122"/>
                  <a:ea typeface="楷体" pitchFamily="49" charset="-122"/>
                </a:rPr>
                <a:t>表达情感</a:t>
              </a:r>
            </a:p>
          </p:txBody>
        </p:sp>
      </p:grpSp>
      <p:sp>
        <p:nvSpPr>
          <p:cNvPr id="31" name="矩形 30"/>
          <p:cNvSpPr/>
          <p:nvPr/>
        </p:nvSpPr>
        <p:spPr>
          <a:xfrm>
            <a:off x="6421756" y="1445751"/>
            <a:ext cx="596638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春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夏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秋</a:t>
            </a:r>
            <a:endParaRPr lang="en-US" altLang="zh-CN" sz="3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冬</a:t>
            </a:r>
          </a:p>
        </p:txBody>
      </p:sp>
      <p:sp>
        <p:nvSpPr>
          <p:cNvPr id="32" name="左大括号 31"/>
          <p:cNvSpPr/>
          <p:nvPr/>
        </p:nvSpPr>
        <p:spPr>
          <a:xfrm rot="10800000" flipH="1">
            <a:off x="5868144" y="1859902"/>
            <a:ext cx="229577" cy="1233797"/>
          </a:xfrm>
          <a:prstGeom prst="leftBrace">
            <a:avLst/>
          </a:prstGeom>
          <a:ln w="34925">
            <a:solidFill>
              <a:schemeClr val="accent3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1" grpId="0"/>
      <p:bldP spid="32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51466" y="411510"/>
            <a:ext cx="835292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写之前，可以照样子填一填下面的表格。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aphicFrame>
        <p:nvGraphicFramePr>
          <p:cNvPr id="51" name="表格 5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53978645"/>
              </p:ext>
            </p:extLst>
          </p:nvPr>
        </p:nvGraphicFramePr>
        <p:xfrm>
          <a:off x="323528" y="1146244"/>
          <a:ext cx="1491415" cy="3821040"/>
        </p:xfrm>
        <a:graphic>
          <a:graphicData uri="http://schemas.openxmlformats.org/drawingml/2006/table">
            <a:tbl>
              <a:tblPr firstRow="1" bandRow="1"/>
              <a:tblGrid>
                <a:gridCol w="1491415"/>
              </a:tblGrid>
              <a:tr h="200157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</a:tr>
              <a:tr h="181947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70AD47">
                        <a:lumMod val="60000"/>
                        <a:lumOff val="40000"/>
                      </a:srgbClr>
                    </a:solidFill>
                  </a:tcPr>
                </a:tc>
              </a:tr>
            </a:tbl>
          </a:graphicData>
        </a:graphic>
      </p:graphicFrame>
      <p:graphicFrame>
        <p:nvGraphicFramePr>
          <p:cNvPr id="52" name="表格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724536906"/>
              </p:ext>
            </p:extLst>
          </p:nvPr>
        </p:nvGraphicFramePr>
        <p:xfrm>
          <a:off x="2526209" y="1131590"/>
          <a:ext cx="6336704" cy="3830424"/>
        </p:xfrm>
        <a:graphic>
          <a:graphicData uri="http://schemas.openxmlformats.org/drawingml/2006/table">
            <a:tbl>
              <a:tblPr firstRow="1" bandRow="1"/>
              <a:tblGrid>
                <a:gridCol w="1973783"/>
                <a:gridCol w="2274689"/>
                <a:gridCol w="2088232"/>
              </a:tblGrid>
              <a:tr h="201622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40000"/>
                        <a:lumOff val="6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lt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12700" cmpd="sng">
                      <a:solidFill>
                        <a:sysClr val="window" lastClr="FFFFFF"/>
                      </a:solidFill>
                    </a:lnT>
                    <a:lnB w="381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lumMod val="40000"/>
                        <a:lumOff val="60000"/>
                      </a:srgbClr>
                    </a:solidFill>
                  </a:tcPr>
                </a:tc>
              </a:tr>
              <a:tr h="181420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Calibri"/>
                        </a:defRPr>
                      </a:lvl9pPr>
                    </a:lstStyle>
                    <a:p>
                      <a:endParaRPr lang="zh-CN" altLang="en-US" dirty="0"/>
                    </a:p>
                  </a:txBody>
                  <a:tcPr>
                    <a:lnL w="12700" cmpd="sng">
                      <a:solidFill>
                        <a:sysClr val="window" lastClr="FFFFFF"/>
                      </a:solidFill>
                    </a:lnL>
                    <a:lnR w="12700" cmpd="sng">
                      <a:solidFill>
                        <a:sysClr val="window" lastClr="FFFFFF"/>
                      </a:solidFill>
                    </a:lnR>
                    <a:lnT w="38100" cmpd="sng">
                      <a:solidFill>
                        <a:sysClr val="window" lastClr="FFFFFF"/>
                      </a:solidFill>
                    </a:lnT>
                    <a:lnB w="12700" cmpd="sng">
                      <a:solidFill>
                        <a:sysClr val="window" lastClr="FFFFFF"/>
                      </a:solidFill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5B9BD5">
                        <a:tint val="40000"/>
                      </a:srgbClr>
                    </a:solidFill>
                  </a:tcPr>
                </a:tc>
              </a:tr>
            </a:tbl>
          </a:graphicData>
        </a:graphic>
      </p:graphicFrame>
      <p:sp>
        <p:nvSpPr>
          <p:cNvPr id="53" name="文本框 4"/>
          <p:cNvSpPr txBox="1"/>
          <p:nvPr/>
        </p:nvSpPr>
        <p:spPr>
          <a:xfrm>
            <a:off x="374783" y="1312257"/>
            <a:ext cx="136815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村头小河边的草地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54" name="直接箭头连接符 53"/>
          <p:cNvCxnSpPr/>
          <p:nvPr/>
        </p:nvCxnSpPr>
        <p:spPr>
          <a:xfrm>
            <a:off x="1835696" y="1936725"/>
            <a:ext cx="542738" cy="0"/>
          </a:xfrm>
          <a:prstGeom prst="straightConnector1">
            <a:avLst/>
          </a:prstGeom>
          <a:noFill/>
          <a:ln w="825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  <p:sp>
        <p:nvSpPr>
          <p:cNvPr id="55" name="文本框 74"/>
          <p:cNvSpPr txBox="1"/>
          <p:nvPr/>
        </p:nvSpPr>
        <p:spPr>
          <a:xfrm>
            <a:off x="2526209" y="1312257"/>
            <a:ext cx="190177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草地上有绿草、野花、昆虫、鹅群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6" name="文本框 76"/>
          <p:cNvSpPr txBox="1"/>
          <p:nvPr/>
        </p:nvSpPr>
        <p:spPr>
          <a:xfrm>
            <a:off x="4451175" y="1312257"/>
            <a:ext cx="235307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放风筝、看天空变化的晚霞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" name="文本框 77"/>
          <p:cNvSpPr txBox="1"/>
          <p:nvPr/>
        </p:nvSpPr>
        <p:spPr>
          <a:xfrm>
            <a:off x="6899049" y="1312257"/>
            <a:ext cx="1849415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在大自然中自由玩耍，多么快乐！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8" name="文本框 78"/>
          <p:cNvSpPr txBox="1"/>
          <p:nvPr/>
        </p:nvSpPr>
        <p:spPr>
          <a:xfrm>
            <a:off x="506484" y="3219932"/>
            <a:ext cx="110475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我的房间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9" name="文本框 79"/>
          <p:cNvSpPr txBox="1"/>
          <p:nvPr/>
        </p:nvSpPr>
        <p:spPr>
          <a:xfrm>
            <a:off x="2594046" y="3121680"/>
            <a:ext cx="189975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我的房间有床，小书架，花、书桌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0" name="文本框 80"/>
          <p:cNvSpPr txBox="1"/>
          <p:nvPr/>
        </p:nvSpPr>
        <p:spPr>
          <a:xfrm>
            <a:off x="4530007" y="3121680"/>
            <a:ext cx="227424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学习、睡觉、进行各种奇思妙想</a:t>
            </a:r>
            <a:r>
              <a:rPr lang="en-US" altLang="zh-CN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1" name="文本框 81"/>
          <p:cNvSpPr txBox="1"/>
          <p:nvPr/>
        </p:nvSpPr>
        <p:spPr>
          <a:xfrm>
            <a:off x="6912697" y="3121680"/>
            <a:ext cx="1835767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7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在自己的房间多么舒适、惬意！</a:t>
            </a:r>
            <a:endParaRPr lang="zh-CN" altLang="en-US" sz="27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cxnSp>
        <p:nvCxnSpPr>
          <p:cNvPr id="62" name="直接箭头连接符 61"/>
          <p:cNvCxnSpPr/>
          <p:nvPr/>
        </p:nvCxnSpPr>
        <p:spPr>
          <a:xfrm>
            <a:off x="1835696" y="3900556"/>
            <a:ext cx="542738" cy="0"/>
          </a:xfrm>
          <a:prstGeom prst="straightConnector1">
            <a:avLst/>
          </a:prstGeom>
          <a:noFill/>
          <a:ln w="82550" cap="flat" cmpd="sng" algn="ctr">
            <a:solidFill>
              <a:srgbClr val="FF0000"/>
            </a:solidFill>
            <a:prstDash val="solid"/>
            <a:miter lim="800000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xmlns="" val="407999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8" grpId="0"/>
      <p:bldP spid="59" grpId="0"/>
      <p:bldP spid="60" grpId="0"/>
      <p:bldP spid="61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55576" y="1779663"/>
            <a:ext cx="5542989" cy="68475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000" b="1" dirty="0">
                <a:latin typeface="楷体" panose="02010609060101010101" pitchFamily="49" charset="-122"/>
                <a:ea typeface="楷体" panose="02010609060101010101" pitchFamily="49" charset="-122"/>
              </a:rPr>
              <a:t>    快快写起来吧！</a:t>
            </a:r>
          </a:p>
        </p:txBody>
      </p:sp>
      <p:pic>
        <p:nvPicPr>
          <p:cNvPr id="15" name="图片 14" descr="234757-160Z616032990[1]"/>
          <p:cNvPicPr>
            <a:picLocks noChangeAspect="1"/>
          </p:cNvPicPr>
          <p:nvPr/>
        </p:nvPicPr>
        <p:blipFill>
          <a:blip r:embed="rId2">
            <a:clrChange>
              <a:clrFrom>
                <a:srgbClr val="FFFCF3">
                  <a:alpha val="100000"/>
                </a:srgbClr>
              </a:clrFrom>
              <a:clrTo>
                <a:srgbClr val="FFFCF3">
                  <a:alpha val="100000"/>
                  <a:alpha val="0"/>
                </a:srgbClr>
              </a:clrTo>
            </a:clrChange>
          </a:blip>
          <a:srcRect l="67163" t="48737"/>
          <a:stretch>
            <a:fillRect/>
          </a:stretch>
        </p:blipFill>
        <p:spPr>
          <a:xfrm>
            <a:off x="6156176" y="1541910"/>
            <a:ext cx="2085975" cy="3028315"/>
          </a:xfrm>
          <a:prstGeom prst="rect">
            <a:avLst/>
          </a:prstGeom>
          <a:effectLst>
            <a:innerShdw blurRad="63500" dist="50800">
              <a:prstClr val="black">
                <a:alpha val="50000"/>
              </a:prstClr>
            </a:innerShdw>
          </a:effectLst>
        </p:spPr>
      </p:pic>
    </p:spTree>
    <p:extLst>
      <p:ext uri="{BB962C8B-B14F-4D97-AF65-F5344CB8AC3E}">
        <p14:creationId xmlns:p14="http://schemas.microsoft.com/office/powerpoint/2010/main" xmlns="" val="32036600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5112" y="785922"/>
            <a:ext cx="8437368" cy="561692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写好之后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，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同桌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交换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一下，看看谁写的最好。</a:t>
            </a:r>
          </a:p>
        </p:txBody>
      </p:sp>
      <p:pic>
        <p:nvPicPr>
          <p:cNvPr id="4" name="图片 3" descr="QQ图片2018082217413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97796" y="1851670"/>
            <a:ext cx="7488832" cy="27723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309899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extBox 6"/>
          <p:cNvSpPr txBox="1"/>
          <p:nvPr/>
        </p:nvSpPr>
        <p:spPr>
          <a:xfrm>
            <a:off x="3027479" y="1050871"/>
            <a:ext cx="1832553" cy="584775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32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我的乐园</a:t>
            </a:r>
            <a:endParaRPr lang="zh-CN" altLang="en-US" sz="32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626" name="TextBox 7"/>
          <p:cNvSpPr txBox="1"/>
          <p:nvPr/>
        </p:nvSpPr>
        <p:spPr>
          <a:xfrm>
            <a:off x="265237" y="1552600"/>
            <a:ext cx="6949647" cy="353943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Aft>
                <a:spcPts val="0"/>
              </a:spcAft>
            </a:pPr>
            <a:r>
              <a:rPr lang="en-US" altLang="zh-CN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3200" b="1" u="sng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的书房是我的乐园！</a:t>
            </a:r>
          </a:p>
          <a:p>
            <a:pPr>
              <a:spcAft>
                <a:spcPts val="0"/>
              </a:spcAft>
            </a:pPr>
            <a:r>
              <a:rPr lang="en-US" altLang="zh-CN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家客厅的侧面，有一间小屋，</a:t>
            </a:r>
            <a:r>
              <a:rPr lang="zh-CN" altLang="zh-CN" sz="3200" b="1" u="sng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八九平方的样子，小屋靠门的那面墙做了个书柜，多个格子分开，里面存放各种不同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类型的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一百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多</a:t>
            </a:r>
            <a:r>
              <a:rPr lang="zh-CN" altLang="zh-CN" sz="3200" b="1" u="sng" dirty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本书。拐角处一个简单的电脑桌，一把木椅放在下面。</a:t>
            </a:r>
            <a:r>
              <a:rPr lang="zh-CN" altLang="zh-CN" sz="32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这就是我的书房，很</a:t>
            </a:r>
            <a:r>
              <a:rPr lang="zh-CN" altLang="zh-CN" sz="3200" b="1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紧凑</a:t>
            </a:r>
            <a:r>
              <a:rPr lang="zh-CN" altLang="zh-CN" sz="32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、</a:t>
            </a:r>
            <a:endParaRPr lang="zh-CN" altLang="en-US" sz="3200" b="1" dirty="0">
              <a:latin typeface="楷体" pitchFamily="49" charset="-122"/>
              <a:ea typeface="楷体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5237" y="785894"/>
            <a:ext cx="366860" cy="456338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781033" y="785922"/>
            <a:ext cx="214737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例文赏析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092280" y="1175784"/>
            <a:ext cx="0" cy="36282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7393956" y="1207327"/>
            <a:ext cx="164254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开头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扣题，交代了“我”的乐园是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书房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zh-CN" sz="2400" b="1" dirty="0"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7294563" y="3427323"/>
            <a:ext cx="184943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2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有序</a:t>
            </a:r>
            <a:r>
              <a:rPr lang="zh-CN" altLang="zh-CN" sz="24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介绍书房的布局，条理清楚。</a:t>
            </a:r>
            <a:endParaRPr lang="zh-CN" altLang="zh-CN" sz="24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33950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2" name="文本框 15">
            <a:hlinkClick r:id="rId4" action="ppaction://hlinksldjump"/>
          </p:cNvPr>
          <p:cNvSpPr txBox="1"/>
          <p:nvPr/>
        </p:nvSpPr>
        <p:spPr>
          <a:xfrm>
            <a:off x="263633" y="33950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smtClean="0">
                <a:solidFill>
                  <a:prstClr val="white"/>
                </a:solidFill>
                <a:ea typeface="黑体" panose="02010609060101010101" pitchFamily="49" charset="-122"/>
              </a:rPr>
              <a:t>第二课时</a:t>
            </a:r>
            <a:endParaRPr kumimoji="1" lang="zh-CN" altLang="en-US" sz="2000" dirty="0">
              <a:solidFill>
                <a:prstClr val="white"/>
              </a:solidFill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ttp://cms-bucket.nosdn.127.net/3c873d5627f842be9edbe1556d33a90820180530135614.png?imageView&amp;thumbnail=550x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文本框 2"/>
          <p:cNvSpPr txBox="1"/>
          <p:nvPr/>
        </p:nvSpPr>
        <p:spPr>
          <a:xfrm>
            <a:off x="0" y="794"/>
            <a:ext cx="1450032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沙坑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Box 7"/>
          <p:cNvSpPr txBox="1"/>
          <p:nvPr/>
        </p:nvSpPr>
        <p:spPr>
          <a:xfrm>
            <a:off x="265237" y="483518"/>
            <a:ext cx="6949647" cy="44012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Aft>
                <a:spcPts val="0"/>
              </a:spcAft>
            </a:pPr>
            <a:r>
              <a:rPr lang="zh-CN" altLang="zh-CN" sz="28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小巧</a:t>
            </a:r>
            <a:r>
              <a:rPr lang="zh-CN" altLang="zh-CN" sz="2800" b="1" dirty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，很简单，甚至可以说简陋，但它却是我的</a:t>
            </a:r>
            <a:r>
              <a:rPr lang="zh-CN" altLang="zh-CN" sz="2800" b="1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乐园</a:t>
            </a:r>
            <a:r>
              <a:rPr lang="zh-CN" altLang="zh-CN" sz="2800" b="1" smtClean="0"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endParaRPr lang="en-US" altLang="zh-CN" sz="2800" b="1" smtClean="0"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  <a:p>
            <a:r>
              <a:rPr lang="en-US" altLang="zh-CN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 </a:t>
            </a:r>
            <a:r>
              <a:rPr lang="zh-CN" altLang="zh-CN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总喜欢待在我的书房里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懒懒地坐下来</a:t>
            </a:r>
            <a:r>
              <a:rPr lang="zh-CN" altLang="en-US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看书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28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每打开一本书，一股油墨气息都会扑面而来，仿佛一缕杨柳风、一丝杏花雨，让人心旷神怡。有时读一本书，刚翻几页看不出头绪，像有一帘浓雾横在你面前，但只要</a:t>
            </a:r>
            <a:r>
              <a:rPr lang="zh-CN" altLang="zh-CN" sz="28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你</a:t>
            </a:r>
            <a:r>
              <a:rPr lang="zh-CN" altLang="zh-CN" sz="28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静心读下去，慢慢掀开它，眼前便是一个鸟语花香、山清水秀的画面。</a:t>
            </a:r>
            <a:r>
              <a:rPr lang="zh-CN" altLang="zh-CN" sz="28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好奇妙的世界</a:t>
            </a:r>
            <a:r>
              <a:rPr lang="en-US" altLang="zh-CN" sz="28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  <a:endParaRPr lang="zh-CN" altLang="en-US" sz="2800" b="1" dirty="0">
              <a:latin typeface="楷体" pitchFamily="49" charset="-122"/>
              <a:ea typeface="楷体" pitchFamily="49" charset="-122"/>
            </a:endParaRPr>
          </a:p>
        </p:txBody>
      </p:sp>
      <p:cxnSp>
        <p:nvCxnSpPr>
          <p:cNvPr id="7" name="直接连接符 6"/>
          <p:cNvCxnSpPr/>
          <p:nvPr/>
        </p:nvCxnSpPr>
        <p:spPr>
          <a:xfrm>
            <a:off x="7380312" y="555526"/>
            <a:ext cx="0" cy="417646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7559824" y="1779662"/>
            <a:ext cx="158417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描写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在书房读书时的奇妙感觉，突出了文章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中心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81251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07808" y="483518"/>
            <a:ext cx="6856479" cy="496751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zh-CN" sz="3200" b="1" smtClean="0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在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这个神奇的世界里，我认识</a:t>
            </a:r>
            <a:r>
              <a:rPr lang="zh-CN" altLang="en-US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了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许多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朋友</a:t>
            </a:r>
            <a:r>
              <a:rPr lang="en-US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3200" b="1">
                <a:solidFill>
                  <a:srgbClr val="000000"/>
                </a:solid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可以和曹操、刘备一起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煮酒论英雄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，讨论天下大势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可以去爬那高耸入云的雪山，体会保尔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·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柯察金的艰辛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还可以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跟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福尔摩斯一起去案发现场查明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真相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更可以走进油麻地小学，与桑桑、秃鹤、杜小康一起经历难忘的小学生活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……</a:t>
            </a:r>
          </a:p>
          <a:p>
            <a:pPr>
              <a:lnSpc>
                <a:spcPct val="110000"/>
              </a:lnSpc>
            </a:pPr>
            <a:endParaRPr lang="zh-CN" altLang="zh-CN" sz="3200" b="1" dirty="0">
              <a:solidFill>
                <a:srgbClr val="000000"/>
              </a:solidFill>
              <a:latin typeface="楷体" pitchFamily="49" charset="-122"/>
              <a:ea typeface="楷体" pitchFamily="49" charset="-122"/>
              <a:cs typeface="Calibri" panose="020F0502020204030204" pitchFamily="34" charset="0"/>
            </a:endParaRPr>
          </a:p>
        </p:txBody>
      </p:sp>
      <p:cxnSp>
        <p:nvCxnSpPr>
          <p:cNvPr id="4" name="直接连接符 3"/>
          <p:cNvCxnSpPr/>
          <p:nvPr/>
        </p:nvCxnSpPr>
        <p:spPr>
          <a:xfrm>
            <a:off x="7164288" y="699542"/>
            <a:ext cx="0" cy="385174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矩形 5"/>
          <p:cNvSpPr/>
          <p:nvPr/>
        </p:nvSpPr>
        <p:spPr>
          <a:xfrm>
            <a:off x="7242718" y="2047331"/>
            <a:ext cx="1883596" cy="25299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2400" b="1" smtClean="0"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用</a:t>
            </a:r>
            <a:r>
              <a:rPr lang="zh-CN" altLang="zh-CN" sz="2400" b="1" dirty="0">
                <a:latin typeface="黑体" pitchFamily="49" charset="-122"/>
                <a:ea typeface="黑体" pitchFamily="49" charset="-122"/>
              </a:rPr>
              <a:t>排比句写出了在书房里“我”的收获，把快乐写得很</a:t>
            </a:r>
            <a:r>
              <a:rPr lang="zh-CN" altLang="zh-CN" sz="2400" b="1">
                <a:latin typeface="黑体" pitchFamily="49" charset="-122"/>
                <a:ea typeface="黑体" pitchFamily="49" charset="-122"/>
              </a:rPr>
              <a:t>具体</a:t>
            </a:r>
            <a:r>
              <a:rPr lang="zh-CN" altLang="zh-CN" sz="2400" b="1" smtClean="0">
                <a:latin typeface="黑体" pitchFamily="49" charset="-122"/>
                <a:ea typeface="黑体" pitchFamily="49" charset="-122"/>
              </a:rPr>
              <a:t>！</a:t>
            </a:r>
            <a:endParaRPr lang="zh-CN" altLang="en-US" sz="2400" b="1" dirty="0"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323528" y="411510"/>
            <a:ext cx="7056784" cy="452431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在我的书房里，书籍助我成长。我学到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天对地</a:t>
            </a:r>
            <a:r>
              <a:rPr lang="zh-CN" altLang="en-US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，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雨对风，大陆对长空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的韵律之美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我学到了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“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大江东去浪淘尽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千古风流人物的气概</a:t>
            </a:r>
            <a:r>
              <a:rPr lang="en-US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;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我还学到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“</a:t>
            </a:r>
            <a:r>
              <a:rPr lang="zh-CN" altLang="en-US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一蓑烟雨任平生</a:t>
            </a:r>
            <a:r>
              <a:rPr lang="en-US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”</a:t>
            </a:r>
            <a:r>
              <a:rPr lang="zh-CN" altLang="zh-CN" sz="3200" b="1" u="sng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的乐观和洒脱。我也明白了做人不能骄傲，更不能自卑的道理</a:t>
            </a:r>
            <a:r>
              <a:rPr lang="zh-CN" altLang="zh-CN" sz="3200" b="1" u="sng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。</a:t>
            </a:r>
            <a:endParaRPr lang="en-US" altLang="zh-CN" sz="3200" b="1" smtClean="0">
              <a:uFill>
                <a:solidFill>
                  <a:srgbClr val="FF0000"/>
                </a:solidFill>
              </a:u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  <a:p>
            <a:r>
              <a:rPr lang="en-US" altLang="zh-CN" sz="3200" b="1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</a:t>
            </a:r>
            <a:r>
              <a:rPr lang="en-US" altLang="zh-CN" sz="3200" b="1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   </a:t>
            </a:r>
            <a:r>
              <a:rPr lang="zh-CN" altLang="zh-CN" sz="3200" b="1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这</a:t>
            </a:r>
            <a:r>
              <a:rPr lang="zh-CN" altLang="zh-CN" sz="3200" b="1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就是我的书房，我的快乐成长乐园</a:t>
            </a:r>
            <a:r>
              <a:rPr lang="en-US" altLang="zh-CN" sz="3200" b="1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  <a:endParaRPr lang="zh-CN" altLang="zh-CN" sz="3200" b="1" u="sng" dirty="0">
              <a:uFill>
                <a:solidFill>
                  <a:srgbClr val="FF0000"/>
                </a:solidFill>
              </a:u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  <p:cxnSp>
        <p:nvCxnSpPr>
          <p:cNvPr id="5" name="直接连接符 4"/>
          <p:cNvCxnSpPr/>
          <p:nvPr/>
        </p:nvCxnSpPr>
        <p:spPr>
          <a:xfrm>
            <a:off x="7380312" y="603777"/>
            <a:ext cx="0" cy="413978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7524328" y="915566"/>
            <a:ext cx="158417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10000"/>
              </a:lnSpc>
            </a:pPr>
            <a:r>
              <a:rPr lang="en-US" altLang="zh-CN" sz="2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24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总结</a:t>
            </a:r>
            <a:r>
              <a:rPr lang="zh-CN" altLang="zh-CN" sz="2400" b="1">
                <a:solidFill>
                  <a:prstClr val="black"/>
                </a:solidFill>
                <a:latin typeface="黑体" pitchFamily="49" charset="-122"/>
                <a:ea typeface="黑体" pitchFamily="49" charset="-122"/>
              </a:rPr>
              <a:t>全文，写出感受，突出文章主题。</a:t>
            </a:r>
            <a:endParaRPr lang="zh-CN" altLang="en-US" sz="2400" b="1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4">
            <a:hlinkClick r:id="rId2" action="ppaction://hlinkpres?slideindex=1&amp;slidetitle="/>
          </p:cNvPr>
          <p:cNvSpPr txBox="1"/>
          <p:nvPr/>
        </p:nvSpPr>
        <p:spPr>
          <a:xfrm>
            <a:off x="1475656" y="2499742"/>
            <a:ext cx="336763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更多例文一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3679296" y="2638490"/>
            <a:ext cx="335280" cy="472440"/>
          </a:xfrm>
          <a:prstGeom prst="rect">
            <a:avLst/>
          </a:prstGeom>
        </p:spPr>
      </p:pic>
      <p:sp>
        <p:nvSpPr>
          <p:cNvPr id="9" name="文本框 8">
            <a:hlinkClick r:id="rId4" action="ppaction://hlinkpres?slideindex=1&amp;slidetitle="/>
          </p:cNvPr>
          <p:cNvSpPr txBox="1"/>
          <p:nvPr/>
        </p:nvSpPr>
        <p:spPr>
          <a:xfrm>
            <a:off x="4963696" y="2557358"/>
            <a:ext cx="2654328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更多例文二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 rot="19057708">
            <a:off x="7167336" y="2624098"/>
            <a:ext cx="335280" cy="472440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755576" y="1203598"/>
            <a:ext cx="7848872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zh-CN" sz="3600" b="1" smtClean="0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这</a:t>
            </a:r>
            <a:r>
              <a:rPr lang="zh-CN" altLang="zh-CN" sz="3600" b="1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就是我的书房，我的快乐成长乐园</a:t>
            </a:r>
            <a:r>
              <a:rPr lang="en-US" altLang="zh-CN" sz="3600" b="1">
                <a:uFill>
                  <a:solidFill>
                    <a:srgbClr val="FF0000"/>
                  </a:solidFill>
                </a:uFill>
                <a:latin typeface="楷体" pitchFamily="49" charset="-122"/>
                <a:ea typeface="楷体" pitchFamily="49" charset="-122"/>
                <a:cs typeface="宋体" panose="02010600030101010101" pitchFamily="2" charset="-122"/>
              </a:rPr>
              <a:t>!</a:t>
            </a:r>
            <a:endParaRPr lang="zh-CN" altLang="zh-CN" sz="3600" b="1" u="sng" dirty="0">
              <a:uFill>
                <a:solidFill>
                  <a:srgbClr val="FF0000"/>
                </a:solidFill>
              </a:uFill>
              <a:latin typeface="楷体" pitchFamily="49" charset="-122"/>
              <a:ea typeface="楷体" pitchFamily="49" charset="-122"/>
              <a:cs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95299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图示 3">
            <a:extLst>
              <a:ext uri="{FF2B5EF4-FFF2-40B4-BE49-F238E27FC236}">
                <a16:creationId xmlns:a16="http://schemas.microsoft.com/office/drawing/2014/main" xmlns="" id="{3AD783B0-B245-466C-9600-B0B83FC697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xmlns="" val="1451757833"/>
              </p:ext>
            </p:extLst>
          </p:nvPr>
        </p:nvGraphicFramePr>
        <p:xfrm>
          <a:off x="419811" y="1028855"/>
          <a:ext cx="8302158" cy="37751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xmlns="" id="{158E89CF-6510-4CCE-8988-E78A01373B24}"/>
              </a:ext>
            </a:extLst>
          </p:cNvPr>
          <p:cNvSpPr/>
          <p:nvPr/>
        </p:nvSpPr>
        <p:spPr>
          <a:xfrm>
            <a:off x="3401339" y="463480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【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优点借鉴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】</a:t>
            </a:r>
          </a:p>
        </p:txBody>
      </p:sp>
    </p:spTree>
    <p:extLst>
      <p:ext uri="{BB962C8B-B14F-4D97-AF65-F5344CB8AC3E}">
        <p14:creationId xmlns:p14="http://schemas.microsoft.com/office/powerpoint/2010/main" xmlns="" val="16297751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0568207-036A-483E-A611-414AA42BF3C3}"/>
              </a:ext>
            </a:extLst>
          </p:cNvPr>
          <p:cNvSpPr txBox="1"/>
          <p:nvPr/>
        </p:nvSpPr>
        <p:spPr>
          <a:xfrm>
            <a:off x="3119621" y="1059582"/>
            <a:ext cx="5340811" cy="26530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>
              <a:lnSpc>
                <a:spcPct val="130000"/>
              </a:lnSpc>
            </a:pP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    下面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请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和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同桌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交换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作文，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根据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“评价标准”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相互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批改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3200" b="1" smtClean="0">
              <a:latin typeface="黑体" pitchFamily="49" charset="-122"/>
              <a:ea typeface="黑体" pitchFamily="49" charset="-122"/>
            </a:endParaRPr>
          </a:p>
          <a:p>
            <a:pPr lvl="0">
              <a:lnSpc>
                <a:spcPct val="130000"/>
              </a:lnSpc>
            </a:pPr>
            <a:r>
              <a:rPr lang="en-US" altLang="zh-CN" sz="3200" b="1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3200" b="1" smtClean="0">
                <a:latin typeface="黑体" pitchFamily="49" charset="-122"/>
                <a:ea typeface="黑体" pitchFamily="49" charset="-122"/>
              </a:rPr>
              <a:t>   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要</a:t>
            </a:r>
            <a:r>
              <a:rPr lang="zh-CN" altLang="en-US" sz="3200" b="1" dirty="0">
                <a:latin typeface="黑体" pitchFamily="49" charset="-122"/>
                <a:ea typeface="黑体" pitchFamily="49" charset="-122"/>
              </a:rPr>
              <a:t>使用作文评改符号，最后得出总分，并写出</a:t>
            </a:r>
            <a:r>
              <a:rPr lang="zh-CN" altLang="en-US" sz="3200" b="1">
                <a:latin typeface="黑体" pitchFamily="49" charset="-122"/>
                <a:ea typeface="黑体" pitchFamily="49" charset="-122"/>
              </a:rPr>
              <a:t>评价</a:t>
            </a:r>
            <a:r>
              <a:rPr lang="zh-CN" altLang="en-US" sz="3200" b="1" smtClean="0"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3200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55576" y="1233309"/>
            <a:ext cx="2171974" cy="28826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22103605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xmlns="" id="{A81C7FBC-45B9-46F9-A999-1DB4CE1A76E5}"/>
              </a:ext>
            </a:extLst>
          </p:cNvPr>
          <p:cNvSpPr/>
          <p:nvPr/>
        </p:nvSpPr>
        <p:spPr>
          <a:xfrm>
            <a:off x="1520995" y="483518"/>
            <a:ext cx="6939437" cy="4536504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/>
          <a:lstStyle/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没有错别字，语句通顺，表达流畅。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用词准确生动，意思表达清楚明确。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文章结构清晰，详略得当，重点突出。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开头能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点明</a:t>
            </a: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主题，结尾能恰当呼应、升华。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文章立意较好，符合主流价值观。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文章主旨明确，有真情实感，抒发手法多样。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语言生动有个性，恰当使用修辞手法。</a:t>
            </a:r>
          </a:p>
          <a:p>
            <a:pPr marL="342900" lvl="0" indent="-342900">
              <a:buFont typeface="+mj-lt"/>
              <a:buAutoNum type="arabicPeriod"/>
            </a:pPr>
            <a:r>
              <a:rPr lang="zh-CN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符合本次作文要求：</a:t>
            </a: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内容是我的乐园。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按照一定顺序介绍乐园的样子。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写出在乐园</a:t>
            </a:r>
            <a:r>
              <a:rPr lang="zh-CN" altLang="en-US" sz="2400" b="1">
                <a:latin typeface="黑体" panose="02010609060101010101" pitchFamily="49" charset="-122"/>
                <a:ea typeface="黑体" panose="02010609060101010101" pitchFamily="49" charset="-122"/>
              </a:rPr>
              <a:t>里</a:t>
            </a: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最爱做的</a:t>
            </a: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事情。</a:t>
            </a:r>
            <a:endParaRPr lang="en-US" altLang="zh-CN" sz="2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800100" lvl="1" indent="-457200">
              <a:buFont typeface="+mj-ea"/>
              <a:buAutoNum type="circleNumDbPlain"/>
            </a:pPr>
            <a:r>
              <a:rPr lang="zh-CN" altLang="en-US" sz="2400" b="1" dirty="0">
                <a:latin typeface="黑体" panose="02010609060101010101" pitchFamily="49" charset="-122"/>
                <a:ea typeface="黑体" panose="02010609060101010101" pitchFamily="49" charset="-122"/>
              </a:rPr>
              <a:t>能够写出乐园给自己带来的快乐。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31538545-A9CB-446C-9913-6A68198DCADC}"/>
              </a:ext>
            </a:extLst>
          </p:cNvPr>
          <p:cNvSpPr/>
          <p:nvPr/>
        </p:nvSpPr>
        <p:spPr>
          <a:xfrm>
            <a:off x="971600" y="483518"/>
            <a:ext cx="543410" cy="4536504"/>
          </a:xfrm>
          <a:prstGeom prst="rect">
            <a:avLst/>
          </a:prstGeom>
          <a:solidFill>
            <a:srgbClr val="00B05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eaVert"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3200" b="1" i="0" u="none" strike="noStrike" kern="1200" cap="none" spc="0" normalizeH="0" baseline="0" noProof="0" dirty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评  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  <a:cs typeface="+mn-cs"/>
              </a:rPr>
              <a:t>价   标   准</a:t>
            </a:r>
          </a:p>
        </p:txBody>
      </p:sp>
    </p:spTree>
    <p:extLst>
      <p:ext uri="{BB962C8B-B14F-4D97-AF65-F5344CB8AC3E}">
        <p14:creationId xmlns:p14="http://schemas.microsoft.com/office/powerpoint/2010/main" xmlns="" val="3490836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7BBB61-35FB-4E99-8090-555922CFD95B}"/>
              </a:ext>
            </a:extLst>
          </p:cNvPr>
          <p:cNvSpPr/>
          <p:nvPr/>
        </p:nvSpPr>
        <p:spPr>
          <a:xfrm>
            <a:off x="179512" y="1347614"/>
            <a:ext cx="871296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村里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的桑林是我们最爱去的地方，我们一个个钻到桑林里去找那好吃的桑葚。枝叶间的到处是一簇一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簇的桑葚。白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的、青的还没有熟，吃起来发酸、发涩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。那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颜色发红的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，发紫发黑</a:t>
            </a:r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的是熟透的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，味道非常鲜美。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89152B-4228-4D80-B8D1-BF92C2687CFE}"/>
              </a:ext>
            </a:extLst>
          </p:cNvPr>
          <p:cNvSpPr/>
          <p:nvPr/>
        </p:nvSpPr>
        <p:spPr>
          <a:xfrm>
            <a:off x="251208" y="563693"/>
            <a:ext cx="2160551" cy="567897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评改范例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1B9F11C6-7157-4411-A0A0-805F831F92C5}"/>
              </a:ext>
            </a:extLst>
          </p:cNvPr>
          <p:cNvSpPr txBox="1"/>
          <p:nvPr/>
        </p:nvSpPr>
        <p:spPr>
          <a:xfrm>
            <a:off x="2411760" y="492371"/>
            <a:ext cx="43993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下面是评改前的段落，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读一读，看看有什么问题吗？</a:t>
            </a: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xmlns="" id="{F462FA75-25DE-425D-8EA9-88F718F2EA5E}"/>
              </a:ext>
            </a:extLst>
          </p:cNvPr>
          <p:cNvSpPr/>
          <p:nvPr/>
        </p:nvSpPr>
        <p:spPr>
          <a:xfrm>
            <a:off x="323529" y="3335756"/>
            <a:ext cx="1361552" cy="442127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solidFill>
              <a:srgbClr val="FFC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800" b="1" dirty="0">
                <a:solidFill>
                  <a:schemeClr val="bg1"/>
                </a:solidFill>
              </a:rPr>
              <a:t>问题分析</a:t>
            </a: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xmlns="" id="{ED96414E-4FD0-4AA5-B7FF-AFDA91B97518}"/>
              </a:ext>
            </a:extLst>
          </p:cNvPr>
          <p:cNvSpPr txBox="1"/>
          <p:nvPr/>
        </p:nvSpPr>
        <p:spPr>
          <a:xfrm>
            <a:off x="323528" y="3777883"/>
            <a:ext cx="8424936" cy="954107"/>
          </a:xfrm>
          <a:prstGeom prst="rect">
            <a:avLst/>
          </a:prstGeom>
          <a:noFill/>
          <a:ln w="28575">
            <a:solidFill>
              <a:srgbClr val="FFC000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 smtClean="0">
                <a:latin typeface="黑体" pitchFamily="49" charset="-122"/>
                <a:ea typeface="黑体" pitchFamily="49" charset="-122"/>
              </a:rPr>
              <a:t>    没</a:t>
            </a:r>
            <a:r>
              <a:rPr lang="zh-CN" altLang="en-US" sz="2800" b="1" dirty="0" smtClean="0">
                <a:latin typeface="黑体" pitchFamily="49" charset="-122"/>
                <a:ea typeface="黑体" pitchFamily="49" charset="-122"/>
              </a:rPr>
              <a:t>能突出“乐”，对桑葚的描写不够细致，也没突显自己的心情。</a:t>
            </a:r>
            <a:endParaRPr lang="zh-CN" altLang="en-US" sz="2800" b="1" dirty="0"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38389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AF7BBB61-35FB-4E99-8090-555922CFD95B}"/>
              </a:ext>
            </a:extLst>
          </p:cNvPr>
          <p:cNvSpPr/>
          <p:nvPr/>
        </p:nvSpPr>
        <p:spPr>
          <a:xfrm>
            <a:off x="674818" y="1059583"/>
            <a:ext cx="8217661" cy="3108543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800" b="1" smtClean="0">
                <a:latin typeface="楷体" panose="02010609060101010101" pitchFamily="49" charset="-122"/>
                <a:ea typeface="楷体" panose="02010609060101010101" pitchFamily="49" charset="-122"/>
              </a:rPr>
              <a:t>    村里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的桑林是我们最爱去的地方，我们一个个钻到桑林里去找那好吃的桑葚。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枝叶间的到处是一簇一簇的白的、青的、红的、红得发紫的桑葚，很是可爱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r>
              <a:rPr lang="zh-CN" altLang="en-US" sz="28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白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的、青的还没有熟，吃起来发酸、发涩。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我总要挑那颜色发红的，最好是发紫发黑的摘，用手一触就会淌下汁来，含到口里，香甜的汁水让人陶醉</a:t>
            </a: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。这里充满了甜蜜和快乐。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xmlns="" id="{4289152B-4228-4D80-B8D1-BF92C2687CFE}"/>
              </a:ext>
            </a:extLst>
          </p:cNvPr>
          <p:cNvSpPr/>
          <p:nvPr/>
        </p:nvSpPr>
        <p:spPr>
          <a:xfrm>
            <a:off x="251208" y="366225"/>
            <a:ext cx="2160551" cy="621349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00B05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 dirty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评改范例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35A6EE0D-FF74-4A0E-855B-283855883BE1}"/>
              </a:ext>
            </a:extLst>
          </p:cNvPr>
          <p:cNvSpPr txBox="1"/>
          <p:nvPr/>
        </p:nvSpPr>
        <p:spPr>
          <a:xfrm>
            <a:off x="2483768" y="228585"/>
            <a:ext cx="65465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这是修改后的段落，和原段落对比一下，</a:t>
            </a:r>
            <a:endParaRPr lang="en-US" altLang="zh-CN" sz="2400" b="1" dirty="0">
              <a:latin typeface="黑体" pitchFamily="49" charset="-122"/>
              <a:ea typeface="黑体" pitchFamily="49" charset="-122"/>
            </a:endParaRPr>
          </a:p>
          <a:p>
            <a:r>
              <a:rPr lang="zh-CN" altLang="en-US" sz="2400" b="1" dirty="0">
                <a:latin typeface="黑体" pitchFamily="49" charset="-122"/>
                <a:ea typeface="黑体" pitchFamily="49" charset="-122"/>
              </a:rPr>
              <a:t>说说为什么这么修改。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xmlns="" id="{A31F37DD-1627-41B8-BB61-9C88A87A5C67}"/>
              </a:ext>
            </a:extLst>
          </p:cNvPr>
          <p:cNvSpPr/>
          <p:nvPr/>
        </p:nvSpPr>
        <p:spPr>
          <a:xfrm>
            <a:off x="303029" y="1059582"/>
            <a:ext cx="371789" cy="3108543"/>
          </a:xfrm>
          <a:prstGeom prst="rect">
            <a:avLst/>
          </a:prstGeom>
          <a:solidFill>
            <a:srgbClr val="C00000"/>
          </a:solidFill>
          <a:ln>
            <a:solidFill>
              <a:schemeClr val="accent6">
                <a:lumMod val="40000"/>
                <a:lumOff val="6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2800" dirty="0">
                <a:solidFill>
                  <a:prstClr val="white"/>
                </a:solidFill>
                <a:latin typeface="宋体" pitchFamily="2" charset="-122"/>
                <a:ea typeface="宋体" pitchFamily="2" charset="-122"/>
              </a:rPr>
              <a:t>评改后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xmlns="" id="{3186BB3D-C5A0-4D79-B186-2F261035445D}"/>
              </a:ext>
            </a:extLst>
          </p:cNvPr>
          <p:cNvSpPr txBox="1"/>
          <p:nvPr/>
        </p:nvSpPr>
        <p:spPr>
          <a:xfrm>
            <a:off x="0" y="4267660"/>
            <a:ext cx="9162079" cy="83099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 anchor="t">
            <a:spAutoFit/>
          </a:bodyPr>
          <a:lstStyle/>
          <a:p>
            <a:r>
              <a:rPr lang="zh-CN" altLang="en-US" sz="2400" b="1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    对</a:t>
            </a:r>
            <a:r>
              <a:rPr lang="zh-CN" altLang="en-US" sz="2400" b="1" dirty="0" smtClean="0">
                <a:solidFill>
                  <a:schemeClr val="tx1"/>
                </a:solidFill>
                <a:latin typeface="黑体" pitchFamily="49" charset="-122"/>
                <a:ea typeface="黑体" pitchFamily="49" charset="-122"/>
              </a:rPr>
              <a:t>桑葚的颜色、形状和味道进行了细致描写，并在结尾指出了“快乐”的主题。</a:t>
            </a:r>
            <a:endParaRPr lang="zh-CN" altLang="en-US" sz="2400" b="1" dirty="0">
              <a:solidFill>
                <a:schemeClr val="tx1"/>
              </a:solidFill>
              <a:latin typeface="黑体" pitchFamily="49" charset="-122"/>
              <a:ea typeface="黑体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531512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: 圆角 1">
            <a:extLst>
              <a:ext uri="{FF2B5EF4-FFF2-40B4-BE49-F238E27FC236}">
                <a16:creationId xmlns:a16="http://schemas.microsoft.com/office/drawing/2014/main" xmlns="" id="{80741CA3-BA9B-4011-8504-C5D2AD953DE7}"/>
              </a:ext>
            </a:extLst>
          </p:cNvPr>
          <p:cNvSpPr/>
          <p:nvPr/>
        </p:nvSpPr>
        <p:spPr>
          <a:xfrm>
            <a:off x="864158" y="657458"/>
            <a:ext cx="7174523" cy="3858507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>
            <a:solidFill>
              <a:srgbClr val="BC7D5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xmlns="" id="{20568207-036A-483E-A611-414AA42BF3C3}"/>
              </a:ext>
            </a:extLst>
          </p:cNvPr>
          <p:cNvSpPr txBox="1"/>
          <p:nvPr/>
        </p:nvSpPr>
        <p:spPr>
          <a:xfrm>
            <a:off x="2302854" y="882013"/>
            <a:ext cx="42971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zh-CN" altLang="en-US" sz="3200" b="1" dirty="0">
                <a:solidFill>
                  <a:srgbClr val="FFFFFF"/>
                </a:solidFill>
              </a:rPr>
              <a:t>技巧总结</a:t>
            </a: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xmlns="" id="{4C925F52-5EC7-49BB-A436-FB31AEEEAF56}"/>
              </a:ext>
            </a:extLst>
          </p:cNvPr>
          <p:cNvSpPr txBox="1"/>
          <p:nvPr/>
        </p:nvSpPr>
        <p:spPr>
          <a:xfrm>
            <a:off x="1213933" y="1733783"/>
            <a:ext cx="6742443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>
                <a:solidFill>
                  <a:srgbClr val="FFFFFF"/>
                </a:solidFill>
              </a:rPr>
              <a:t>选取好玩、好看、有意义的地点。</a:t>
            </a:r>
            <a:endParaRPr lang="en-US" altLang="zh-CN" sz="3200" b="1" dirty="0">
              <a:solidFill>
                <a:srgbClr val="FFFFFF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>
                <a:solidFill>
                  <a:srgbClr val="FFFFFF"/>
                </a:solidFill>
              </a:rPr>
              <a:t>介绍时要按照方位顺序。</a:t>
            </a:r>
            <a:endParaRPr lang="en-US" altLang="zh-CN" sz="3200" b="1" dirty="0">
              <a:solidFill>
                <a:srgbClr val="FFFFFF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3200" b="1" dirty="0" smtClean="0">
                <a:solidFill>
                  <a:srgbClr val="FFFFFF"/>
                </a:solidFill>
              </a:rPr>
              <a:t>要写出快乐的事情有哪些。</a:t>
            </a:r>
            <a:endParaRPr lang="en-US" altLang="zh-CN" sz="3200" b="1" dirty="0">
              <a:solidFill>
                <a:srgbClr val="FFFFFF"/>
              </a:solidFill>
            </a:endParaRPr>
          </a:p>
          <a:p>
            <a:pPr marL="342900" lvl="0" indent="-342900">
              <a:buFont typeface="Wingdings" panose="05000000000000000000" pitchFamily="2" charset="2"/>
              <a:buChar char="n"/>
            </a:pPr>
            <a:r>
              <a:rPr lang="zh-CN" altLang="en-US" sz="3200" b="1" dirty="0">
                <a:solidFill>
                  <a:srgbClr val="FFFFFF"/>
                </a:solidFill>
              </a:rPr>
              <a:t>要</a:t>
            </a:r>
            <a:r>
              <a:rPr lang="zh-CN" altLang="en-US" sz="3200" b="1" dirty="0" smtClean="0">
                <a:solidFill>
                  <a:srgbClr val="FFFFFF"/>
                </a:solidFill>
              </a:rPr>
              <a:t>指出快乐之处，并有所升华。</a:t>
            </a:r>
            <a:endParaRPr lang="zh-CN" altLang="en-US" sz="32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755308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colorTemperature colorTemp="72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9073" y="-12756"/>
            <a:ext cx="9261593" cy="522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文本框 2"/>
          <p:cNvSpPr txBox="1"/>
          <p:nvPr/>
        </p:nvSpPr>
        <p:spPr>
          <a:xfrm>
            <a:off x="-36512" y="-20538"/>
            <a:ext cx="1522040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菜园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http://pic179.nipic.com/file/20180828/5818563_182746088030_2.jpg"/>
          <p:cNvPicPr>
            <a:picLocks noChangeAspect="1" noChangeArrowheads="1"/>
          </p:cNvPicPr>
          <p:nvPr/>
        </p:nvPicPr>
        <p:blipFill>
          <a:blip r:embed="rId2" cstate="print"/>
          <a:srcRect b="3696"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-36512" y="-20538"/>
            <a:ext cx="2026096" cy="646331"/>
          </a:xfrm>
          <a:prstGeom prst="rect">
            <a:avLst/>
          </a:prstGeom>
          <a:ln>
            <a:solidFill>
              <a:srgbClr val="FFC00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图书馆</a:t>
            </a:r>
            <a:endParaRPr lang="zh-CN" altLang="en-US" sz="3600" b="1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 xmlns="">
                  <a14:imgLayer r:embed="rId3">
                    <a14:imgEffect>
                      <a14:sharpenSoften amount="25000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8935" b="2015"/>
          <a:stretch/>
        </p:blipFill>
        <p:spPr>
          <a:xfrm>
            <a:off x="0" y="0"/>
            <a:ext cx="9144000" cy="5164038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043608" y="843558"/>
            <a:ext cx="6886956" cy="1446550"/>
          </a:xfrm>
          <a:prstGeom prst="rect">
            <a:avLst/>
          </a:prstGeom>
          <a:solidFill>
            <a:schemeClr val="bg1">
              <a:alpha val="77000"/>
            </a:schemeClr>
          </a:solidFill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8800" b="1">
                <a:latin typeface="楷体" pitchFamily="49" charset="-122"/>
                <a:ea typeface="楷体" pitchFamily="49" charset="-122"/>
              </a:defRPr>
            </a:lvl1pPr>
          </a:lstStyle>
          <a:p>
            <a:r>
              <a:rPr lang="zh-CN" altLang="en-US" dirty="0"/>
              <a:t>我的乐园</a:t>
            </a:r>
          </a:p>
        </p:txBody>
      </p:sp>
      <p:sp>
        <p:nvSpPr>
          <p:cNvPr id="5" name="矩形 4"/>
          <p:cNvSpPr/>
          <p:nvPr/>
        </p:nvSpPr>
        <p:spPr>
          <a:xfrm flipH="1">
            <a:off x="-2540" y="85760"/>
            <a:ext cx="2987675" cy="252095"/>
          </a:xfrm>
          <a:prstGeom prst="rect">
            <a:avLst/>
          </a:prstGeom>
          <a:gradFill flip="none" rotWithShape="1">
            <a:gsLst>
              <a:gs pos="40000">
                <a:schemeClr val="bg1"/>
              </a:gs>
              <a:gs pos="99000">
                <a:schemeClr val="bg1">
                  <a:alpha val="0"/>
                </a:schemeClr>
              </a:gs>
              <a:gs pos="77000">
                <a:schemeClr val="bg1">
                  <a:alpha val="59000"/>
                </a:schemeClr>
              </a:gs>
            </a:gsLst>
            <a:lin ang="10800000" scaled="1"/>
            <a:tileRect/>
          </a:gra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6" name="文本框 2"/>
          <p:cNvSpPr txBox="1"/>
          <p:nvPr/>
        </p:nvSpPr>
        <p:spPr>
          <a:xfrm>
            <a:off x="98425" y="51470"/>
            <a:ext cx="1800493" cy="307777"/>
          </a:xfrm>
          <a:prstGeom prst="rect">
            <a:avLst/>
          </a:prstGeom>
          <a:noFill/>
          <a:effectLst/>
        </p:spPr>
        <p:txBody>
          <a:bodyPr wrap="none" rtlCol="0" anchor="t">
            <a:spAutoFit/>
          </a:bodyPr>
          <a:lstStyle/>
          <a:p>
            <a:r>
              <a:rPr kumimoji="1"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语文  </a:t>
            </a:r>
            <a:r>
              <a:rPr kumimoji="1" lang="zh-CN" altLang="en-US" sz="1400" dirty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四年级  </a:t>
            </a:r>
            <a:r>
              <a:rPr kumimoji="1" lang="zh-CN" altLang="en-US" sz="1400" dirty="0" smtClean="0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下册</a:t>
            </a:r>
            <a:endParaRPr lang="zh-CN" altLang="en-US" sz="14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238670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262897" y="4630648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9" name="文本框 15">
            <a:hlinkClick r:id="rId5" action="ppaction://hlinksldjump"/>
          </p:cNvPr>
          <p:cNvSpPr txBox="1"/>
          <p:nvPr/>
        </p:nvSpPr>
        <p:spPr>
          <a:xfrm>
            <a:off x="7275010" y="4227934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  <a:ea typeface="黑体" panose="02010609060101010101" pitchFamily="49" charset="-122"/>
              </a:rPr>
              <a:t>第一课时</a:t>
            </a:r>
          </a:p>
        </p:txBody>
      </p:sp>
      <p:sp>
        <p:nvSpPr>
          <p:cNvPr id="10" name="文本框 14">
            <a:hlinkClick r:id="rId6" action="ppaction://hlinksldjump"/>
          </p:cNvPr>
          <p:cNvSpPr txBox="1"/>
          <p:nvPr/>
        </p:nvSpPr>
        <p:spPr>
          <a:xfrm>
            <a:off x="7275010" y="4619912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  <a:ea typeface="黑体" panose="02010609060101010101" pitchFamily="49" charset="-122"/>
              </a:rPr>
              <a:t>第二课时</a:t>
            </a:r>
          </a:p>
        </p:txBody>
      </p:sp>
    </p:spTree>
    <p:extLst>
      <p:ext uri="{BB962C8B-B14F-4D97-AF65-F5344CB8AC3E}">
        <p14:creationId xmlns:p14="http://schemas.microsoft.com/office/powerpoint/2010/main" xmlns="" val="28798397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2155" y="1158050"/>
            <a:ext cx="366860" cy="456339"/>
          </a:xfrm>
          <a:prstGeom prst="rect">
            <a:avLst/>
          </a:prstGeom>
        </p:spPr>
      </p:pic>
      <p:sp>
        <p:nvSpPr>
          <p:cNvPr id="9" name="文本框 14"/>
          <p:cNvSpPr txBox="1"/>
          <p:nvPr/>
        </p:nvSpPr>
        <p:spPr>
          <a:xfrm>
            <a:off x="660303" y="1086148"/>
            <a:ext cx="2003356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审题指导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784920" y="1647840"/>
            <a:ext cx="7848872" cy="17866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b="1" dirty="0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    你的乐园是什么样子的？你最喜欢在那儿干什么？这个乐园给你带来了怎样的快乐？把你的乐园介绍给同学们</a:t>
            </a:r>
            <a:r>
              <a:rPr lang="zh-CN" altLang="en-US" sz="3200" b="1" smtClean="0">
                <a:solidFill>
                  <a:prstClr val="black"/>
                </a:solidFill>
                <a:latin typeface="黑体" pitchFamily="49" charset="-122"/>
                <a:ea typeface="黑体" pitchFamily="49" charset="-122"/>
                <a:sym typeface="+mn-ea"/>
              </a:rPr>
              <a:t>吧。</a:t>
            </a:r>
            <a:endParaRPr lang="zh-CN" altLang="en-US" dirty="0">
              <a:solidFill>
                <a:prstClr val="black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11560" y="3808080"/>
            <a:ext cx="6192688" cy="707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4000" b="1" dirty="0" smtClean="0">
                <a:solidFill>
                  <a:prstClr val="black"/>
                </a:solidFill>
                <a:latin typeface="宋体" pitchFamily="2" charset="-122"/>
                <a:ea typeface="宋体" pitchFamily="2" charset="-122"/>
                <a:sym typeface="+mn-ea"/>
              </a:rPr>
              <a:t>把自己的乐园介绍给同学。</a:t>
            </a:r>
            <a:endParaRPr lang="zh-CN" altLang="en-US" sz="1800" dirty="0">
              <a:latin typeface="宋体" pitchFamily="2" charset="-122"/>
              <a:ea typeface="宋体" pitchFamily="2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7031428" y="3741158"/>
            <a:ext cx="2088230" cy="730908"/>
            <a:chOff x="2098769" y="2336363"/>
            <a:chExt cx="1418841" cy="730908"/>
          </a:xfrm>
        </p:grpSpPr>
        <p:sp>
          <p:nvSpPr>
            <p:cNvPr id="11" name="云形 10"/>
            <p:cNvSpPr/>
            <p:nvPr/>
          </p:nvSpPr>
          <p:spPr>
            <a:xfrm>
              <a:off x="2098769" y="2336363"/>
              <a:ext cx="1418841" cy="730908"/>
            </a:xfrm>
            <a:prstGeom prst="cloud">
              <a:avLst/>
            </a:prstGeom>
            <a:solidFill>
              <a:schemeClr val="accent6">
                <a:lumMod val="40000"/>
                <a:lumOff val="60000"/>
              </a:schemeClr>
            </a:solidFill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2335412" y="2357963"/>
              <a:ext cx="103542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b="1" dirty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记叙</a:t>
              </a:r>
              <a:r>
                <a:rPr lang="zh-CN" altLang="en-US" sz="3200" b="1" dirty="0" smtClean="0">
                  <a:solidFill>
                    <a:prstClr val="black"/>
                  </a:solidFill>
                  <a:latin typeface="黑体" pitchFamily="49" charset="-122"/>
                  <a:ea typeface="黑体" pitchFamily="49" charset="-122"/>
                </a:rPr>
                <a:t>文</a:t>
              </a:r>
              <a:endParaRPr lang="zh-CN" altLang="en-US" sz="3200" b="1" dirty="0">
                <a:solidFill>
                  <a:prstClr val="black"/>
                </a:solidFill>
                <a:latin typeface="黑体" pitchFamily="49" charset="-122"/>
                <a:ea typeface="黑体" pitchFamily="49" charset="-122"/>
              </a:endParaRPr>
            </a:p>
          </p:txBody>
        </p:sp>
      </p:grpSp>
      <p:pic>
        <p:nvPicPr>
          <p:cNvPr id="13" name="图片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83423" y="566262"/>
            <a:ext cx="1629583" cy="37863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5">
            <a:hlinkClick r:id="rId4" action="ppaction://hlinksldjump"/>
          </p:cNvPr>
          <p:cNvSpPr txBox="1"/>
          <p:nvPr/>
        </p:nvSpPr>
        <p:spPr>
          <a:xfrm>
            <a:off x="395536" y="555526"/>
            <a:ext cx="123148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kumimoji="1" lang="zh-CN" altLang="en-US" sz="2000" dirty="0">
                <a:solidFill>
                  <a:prstClr val="white"/>
                </a:solidFill>
                <a:ea typeface="黑体" panose="02010609060101010101" pitchFamily="49" charset="-122"/>
              </a:rPr>
              <a:t>第一课时</a:t>
            </a:r>
          </a:p>
        </p:txBody>
      </p:sp>
    </p:spTree>
    <p:extLst>
      <p:ext uri="{BB962C8B-B14F-4D97-AF65-F5344CB8AC3E}">
        <p14:creationId xmlns:p14="http://schemas.microsoft.com/office/powerpoint/2010/main" xmlns="" val="1616445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>
            <a:spLocks noChangeArrowheads="1"/>
          </p:cNvSpPr>
          <p:nvPr/>
        </p:nvSpPr>
        <p:spPr bwMode="auto">
          <a:xfrm>
            <a:off x="2699792" y="1635646"/>
            <a:ext cx="5691401" cy="13003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80" tIns="34290" rIns="68580" bIns="34290">
            <a:spAutoFit/>
          </a:bodyPr>
          <a:lstStyle/>
          <a:p>
            <a:r>
              <a:rPr lang="en-US" altLang="zh-CN" sz="4000">
                <a:latin typeface="黑体" pitchFamily="49" charset="-122"/>
                <a:ea typeface="黑体" pitchFamily="49" charset="-122"/>
              </a:rPr>
              <a:t> </a:t>
            </a:r>
            <a:r>
              <a:rPr lang="en-US" altLang="zh-CN" sz="4000" smtClean="0">
                <a:latin typeface="黑体" pitchFamily="49" charset="-122"/>
                <a:ea typeface="黑体" pitchFamily="49" charset="-122"/>
              </a:rPr>
              <a:t>   哪些地方可以是自己的</a:t>
            </a:r>
            <a:r>
              <a:rPr lang="en-US" altLang="zh-CN" sz="4000" dirty="0">
                <a:latin typeface="黑体" pitchFamily="49" charset="-122"/>
                <a:ea typeface="黑体" pitchFamily="49" charset="-122"/>
              </a:rPr>
              <a:t>“乐园”?</a:t>
            </a:r>
            <a:endParaRPr lang="zh-CN" altLang="en-US" sz="4000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1560" y="1275606"/>
            <a:ext cx="1694180" cy="2248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grpFill/>
        <a:ln>
          <a:noFill/>
        </a:ln>
        <a:effectLst>
          <a:outerShdw blurRad="444500" dist="254000" dir="8100000" algn="tr" rotWithShape="0">
            <a:prstClr val="black">
              <a:alpha val="50000"/>
            </a:prstClr>
          </a:outerShdw>
        </a:effectLst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2176</Words>
  <Application>Microsoft Office PowerPoint</Application>
  <PresentationFormat>全屏显示(16:9)</PresentationFormat>
  <Paragraphs>195</Paragraphs>
  <Slides>49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9" baseType="lpstr">
      <vt:lpstr>Arial</vt:lpstr>
      <vt:lpstr>宋体</vt:lpstr>
      <vt:lpstr>黑体</vt:lpstr>
      <vt:lpstr>楷体</vt:lpstr>
      <vt:lpstr>Times New Roman</vt:lpstr>
      <vt:lpstr>微软雅黑</vt:lpstr>
      <vt:lpstr>幼圆</vt:lpstr>
      <vt:lpstr>Calibri</vt:lpstr>
      <vt:lpstr>Wingdings</vt:lpstr>
      <vt:lpstr>1_Office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/>
  <cp:revision>143</cp:revision>
  <dcterms:created xsi:type="dcterms:W3CDTF">2017-03-17T02:28:00Z</dcterms:created>
  <dcterms:modified xsi:type="dcterms:W3CDTF">2021-02-19T03:21:08Z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2052-11.1.0.9098</vt:lpwstr>
  </property>
</Properties>
</file>