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6" r:id="rId4"/>
    <p:sldId id="266" r:id="rId5"/>
    <p:sldId id="259" r:id="rId6"/>
    <p:sldId id="267" r:id="rId7"/>
    <p:sldId id="265" r:id="rId8"/>
    <p:sldId id="269" r:id="rId9"/>
    <p:sldId id="274" r:id="rId10"/>
    <p:sldId id="271" r:id="rId11"/>
    <p:sldId id="272" r:id="rId12"/>
    <p:sldId id="276" r:id="rId13"/>
    <p:sldId id="270" r:id="rId14"/>
    <p:sldId id="273" r:id="rId15"/>
    <p:sldId id="277" r:id="rId16"/>
    <p:sldId id="275" r:id="rId17"/>
    <p:sldId id="278" r:id="rId18"/>
    <p:sldId id="281" r:id="rId19"/>
    <p:sldId id="279" r:id="rId20"/>
    <p:sldId id="280" r:id="rId21"/>
    <p:sldId id="263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5" d="100"/>
          <a:sy n="45" d="100"/>
        </p:scale>
        <p:origin x="-114" y="-10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8-29T15:22:39.957" idx="1">
    <p:pos x="1479" y="818"/>
    <p:text>
</p:tex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algn="l" eaLnBrk="1" hangingPunct="1"/>
            <a:endParaRPr lang="en-US" altLang="zh-CN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r>
              <a:rPr lang="zh-CN" altLang="en-US" sz="1400" dirty="0"/>
              <a:t>绿色圃中小学教育网|http://www.lspjy.com绿色圃中小学教育网</a:t>
            </a:r>
            <a:r>
              <a:rPr lang="en-US" altLang="zh-CN" sz="1400" dirty="0"/>
              <a:t>|http://www.lspjy.com</a:t>
            </a:r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plus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 eaLnBrk="1" hangingPunct="1"/>
            <a:endParaRPr lang="en-US" altLang="zh-CN" sz="1400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plu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 eaLnBrk="1" hangingPunct="1"/>
            <a:endParaRPr lang="en-US" altLang="zh-CN" sz="1400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plu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 eaLnBrk="1" hangingPunct="1"/>
            <a:endParaRPr lang="en-US" altLang="zh-CN" sz="1400" dirty="0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plu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 eaLnBrk="1" hangingPunct="1"/>
            <a:endParaRPr lang="en-US" altLang="zh-CN" sz="1400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plu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 eaLnBrk="1" hangingPunct="1"/>
            <a:endParaRPr lang="en-US" altLang="zh-CN" sz="1400" dirty="0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plu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 eaLnBrk="1" hangingPunct="1"/>
            <a:endParaRPr lang="en-US" altLang="zh-CN" sz="1400" dirty="0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plu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 eaLnBrk="1" hangingPunct="1"/>
            <a:endParaRPr lang="en-US" altLang="zh-CN" sz="1400" dirty="0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plu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 eaLnBrk="1" hangingPunct="1"/>
            <a:endParaRPr lang="en-US" altLang="zh-CN" sz="1400" dirty="0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 eaLnBrk="1" hangingPunct="1"/>
            <a:endParaRPr lang="en-US" altLang="zh-CN" sz="1400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plu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 eaLnBrk="1" hangingPunct="1"/>
            <a:endParaRPr lang="en-US" altLang="zh-CN" sz="1400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l" eaLnBrk="1" hangingPunct="1"/>
            <a:endParaRPr lang="en-US" altLang="zh-CN" sz="14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r>
              <a:rPr lang="zh-CN" altLang="en-US" sz="1400" dirty="0"/>
              <a:t>绿色圃中小学教育网|http://www.lspjy.com绿色圃中小学教育网</a:t>
            </a:r>
            <a:r>
              <a:rPr lang="en-US" altLang="zh-CN" sz="1400" dirty="0"/>
              <a:t>|http://www.lspjy.com</a:t>
            </a:r>
            <a:endParaRPr lang="en-US" altLang="zh-CN" sz="1400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plus/>
  </p:transition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hyperlink" Target="c.exe" TargetMode="External"/><Relationship Id="rId4" Type="http://schemas.openxmlformats.org/officeDocument/2006/relationships/image" Target="../media/image16.png"/><Relationship Id="rId3" Type="http://schemas.openxmlformats.org/officeDocument/2006/relationships/hyperlink" Target="s.exe" TargetMode="External"/><Relationship Id="rId2" Type="http://schemas.openxmlformats.org/officeDocument/2006/relationships/image" Target="../media/image15.png"/><Relationship Id="rId1" Type="http://schemas.openxmlformats.org/officeDocument/2006/relationships/hyperlink" Target="z.exe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0181826b1a0e47478a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670" y="14605"/>
            <a:ext cx="12165965" cy="68002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t01a6f980eb8d5ad530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-46990" y="11430"/>
            <a:ext cx="12286615" cy="6835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1185" y="2983230"/>
            <a:ext cx="1413510" cy="315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/>
              <a:t>c</a:t>
            </a:r>
            <a:endParaRPr lang="en-US" altLang="zh-CN" sz="19900"/>
          </a:p>
        </p:txBody>
      </p:sp>
      <p:sp>
        <p:nvSpPr>
          <p:cNvPr id="6" name="左大括号 5"/>
          <p:cNvSpPr/>
          <p:nvPr/>
        </p:nvSpPr>
        <p:spPr>
          <a:xfrm>
            <a:off x="2004695" y="2676525"/>
            <a:ext cx="1055370" cy="3763645"/>
          </a:xfrm>
          <a:prstGeom prst="leftBrac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060065" y="2496820"/>
            <a:ext cx="818515" cy="419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>
                <a:latin typeface="Comic Sans MS" panose="030F0702030302020204" charset="0"/>
              </a:rPr>
              <a:t>a</a:t>
            </a:r>
            <a:endParaRPr lang="en-US" altLang="zh-CN" sz="6600">
              <a:latin typeface="Comic Sans MS" panose="030F0702030302020204" charset="0"/>
            </a:endParaRPr>
          </a:p>
          <a:p>
            <a:r>
              <a:rPr lang="en-US" altLang="zh-CN" sz="6600"/>
              <a:t>e</a:t>
            </a:r>
            <a:endParaRPr lang="en-US" altLang="zh-CN" sz="6600"/>
          </a:p>
          <a:p>
            <a:r>
              <a:rPr lang="en-US" altLang="zh-CN" sz="6600"/>
              <a:t>i</a:t>
            </a:r>
            <a:endParaRPr lang="en-US" altLang="zh-CN" sz="6600"/>
          </a:p>
          <a:p>
            <a:r>
              <a:rPr lang="en-US" altLang="zh-CN" sz="6600"/>
              <a:t>u</a:t>
            </a:r>
            <a:endParaRPr lang="en-US" altLang="zh-CN" sz="660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3707130" y="3187700"/>
            <a:ext cx="100457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3707130" y="4183380"/>
            <a:ext cx="100457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3707130" y="5102860"/>
            <a:ext cx="100457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3707130" y="6134100"/>
            <a:ext cx="100457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984115" y="2863850"/>
            <a:ext cx="1089660" cy="3822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/>
              <a:t>c</a:t>
            </a:r>
            <a:r>
              <a:rPr lang="en-US" altLang="zh-CN" sz="6000">
                <a:latin typeface="Comic Sans MS" panose="030F0702030302020204" charset="0"/>
              </a:rPr>
              <a:t>a</a:t>
            </a:r>
            <a:endParaRPr lang="en-US" altLang="zh-CN" sz="6000">
              <a:latin typeface="Comic Sans MS" panose="030F0702030302020204" charset="0"/>
            </a:endParaRPr>
          </a:p>
          <a:p>
            <a:r>
              <a:rPr lang="en-US" altLang="zh-CN" sz="6000"/>
              <a:t>ce</a:t>
            </a:r>
            <a:endParaRPr lang="en-US" altLang="zh-CN" sz="6000"/>
          </a:p>
          <a:p>
            <a:r>
              <a:rPr lang="en-US" altLang="zh-CN" sz="6000"/>
              <a:t>ci</a:t>
            </a:r>
            <a:endParaRPr lang="en-US" altLang="zh-CN" sz="6000"/>
          </a:p>
          <a:p>
            <a:r>
              <a:rPr lang="en-US" altLang="zh-CN" sz="6000"/>
              <a:t>cu</a:t>
            </a:r>
            <a:endParaRPr lang="en-US" altLang="zh-CN" sz="6000"/>
          </a:p>
        </p:txBody>
      </p:sp>
      <p:sp>
        <p:nvSpPr>
          <p:cNvPr id="13" name="文本框 12"/>
          <p:cNvSpPr txBox="1"/>
          <p:nvPr/>
        </p:nvSpPr>
        <p:spPr>
          <a:xfrm>
            <a:off x="6073775" y="3187700"/>
            <a:ext cx="2187575" cy="2621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600" b="1">
                <a:cs typeface="Arial" panose="020B0604020202020204" pitchFamily="34" charset="0"/>
              </a:rPr>
              <a:t>→</a:t>
            </a:r>
            <a:endParaRPr lang="zh-CN" altLang="en-US" sz="16600" b="1"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82000" y="2653665"/>
            <a:ext cx="357505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ym typeface="+mn-ea"/>
              </a:rPr>
              <a:t>标上声调组成音节</a:t>
            </a:r>
            <a:endParaRPr lang="zh-CN" altLang="en-US" sz="3200" b="1"/>
          </a:p>
          <a:p>
            <a:endParaRPr lang="zh-CN" altLang="en-US" sz="3200"/>
          </a:p>
        </p:txBody>
      </p:sp>
      <p:sp>
        <p:nvSpPr>
          <p:cNvPr id="16" name="文本框 15"/>
          <p:cNvSpPr txBox="1"/>
          <p:nvPr/>
        </p:nvSpPr>
        <p:spPr>
          <a:xfrm>
            <a:off x="8382000" y="3232785"/>
            <a:ext cx="3857625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/>
              <a:t>c</a:t>
            </a:r>
            <a:r>
              <a:rPr lang="en-US" altLang="zh-CN" sz="5400">
                <a:cs typeface="Comic Sans MS" panose="030F0702030302020204" charset="0"/>
              </a:rPr>
              <a:t>ā</a:t>
            </a:r>
            <a:r>
              <a:rPr lang="en-US" altLang="zh-CN" sz="5400"/>
              <a:t> </a:t>
            </a:r>
            <a:r>
              <a:rPr lang="en-US" altLang="zh-CN" sz="5400">
                <a:sym typeface="+mn-ea"/>
              </a:rPr>
              <a:t>c</a:t>
            </a:r>
            <a:r>
              <a:rPr lang="en-US" altLang="zh-CN" sz="5400">
                <a:cs typeface="Comic Sans MS" panose="030F0702030302020204" charset="0"/>
                <a:sym typeface="+mn-ea"/>
              </a:rPr>
              <a:t>ā</a:t>
            </a:r>
            <a:r>
              <a:rPr lang="en-US" altLang="zh-CN" sz="5400"/>
              <a:t>  c</a:t>
            </a:r>
            <a:r>
              <a:rPr lang="en-US" altLang="zh-CN" sz="5400">
                <a:latin typeface="楷体" panose="02010609060101010101" charset="-122"/>
                <a:cs typeface="楷体" panose="02010609060101010101" charset="-122"/>
              </a:rPr>
              <a:t>ǎ</a:t>
            </a:r>
            <a:r>
              <a:rPr lang="en-US" altLang="zh-CN" sz="5400">
                <a:sym typeface="+mn-ea"/>
              </a:rPr>
              <a:t>c</a:t>
            </a:r>
            <a:r>
              <a:rPr lang="en-US" altLang="zh-CN" sz="5400">
                <a:cs typeface="Comic Sans MS" panose="030F0702030302020204" charset="0"/>
                <a:sym typeface="+mn-ea"/>
              </a:rPr>
              <a:t>ā</a:t>
            </a:r>
            <a:r>
              <a:rPr lang="en-US" altLang="zh-CN" sz="5400"/>
              <a:t> </a:t>
            </a:r>
            <a:endParaRPr lang="en-US" altLang="zh-CN" sz="5400">
              <a:cs typeface="Comic Sans MS" panose="030F0702030302020204" charset="0"/>
            </a:endParaRPr>
          </a:p>
          <a:p>
            <a:r>
              <a:rPr lang="en-US" altLang="zh-CN" sz="5400"/>
              <a:t>cē </a:t>
            </a:r>
            <a:r>
              <a:rPr lang="en-US" altLang="zh-CN" sz="5400">
                <a:sym typeface="+mn-ea"/>
              </a:rPr>
              <a:t>cé cě cè </a:t>
            </a:r>
            <a:endParaRPr lang="en-US" altLang="zh-CN" sz="5400"/>
          </a:p>
          <a:p>
            <a:r>
              <a:rPr lang="en-US" altLang="zh-CN" sz="5400"/>
              <a:t>cī  cí   cǐ  cì</a:t>
            </a:r>
            <a:endParaRPr lang="en-US" altLang="zh-CN" sz="5400"/>
          </a:p>
          <a:p>
            <a:r>
              <a:rPr lang="en-US" altLang="zh-CN" sz="5400"/>
              <a:t>cū cú  </a:t>
            </a:r>
            <a:r>
              <a:rPr lang="en-US" altLang="zh-CN" sz="5400">
                <a:sym typeface="+mn-ea"/>
              </a:rPr>
              <a:t>cǔ </a:t>
            </a:r>
            <a:r>
              <a:rPr lang="en-US" altLang="zh-CN" sz="5400"/>
              <a:t> cù</a:t>
            </a:r>
            <a:endParaRPr lang="en-US" altLang="zh-CN" sz="5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3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-42545" y="-94615"/>
            <a:ext cx="12235180" cy="6962775"/>
          </a:xfrm>
          <a:prstGeom prst="rect">
            <a:avLst/>
          </a:prstGeom>
        </p:spPr>
      </p:pic>
      <p:pic>
        <p:nvPicPr>
          <p:cNvPr id="5" name="图片 4" descr="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6505" y="894715"/>
            <a:ext cx="4071620" cy="29597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8200" y="4156710"/>
            <a:ext cx="8367395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春蚕吐丝，</a:t>
            </a:r>
            <a:r>
              <a:rPr lang="en-US" altLang="zh-CN" sz="115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sss</a:t>
            </a:r>
            <a:endParaRPr lang="en-US" altLang="zh-CN" sz="115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02425" y="688340"/>
            <a:ext cx="2319655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endParaRPr lang="en-US" altLang="zh-CN" sz="13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69150" y="2882900"/>
            <a:ext cx="384683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>
                <a:solidFill>
                  <a:srgbClr val="FF0000"/>
                </a:solidFill>
                <a:latin typeface="Arial" panose="020B0604020202020204" pitchFamily="34" charset="0"/>
              </a:rPr>
              <a:t>si</a:t>
            </a:r>
            <a:endParaRPr lang="en-US" altLang="zh-CN" sz="9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78ebff0b-3b4b-4695-93b7-4b5f62312ce6_09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-11430" y="48895"/>
            <a:ext cx="12174855" cy="6800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88235" y="1780540"/>
            <a:ext cx="7311390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>
                <a:latin typeface="Arial" panose="020B0604020202020204" pitchFamily="34" charset="0"/>
              </a:rPr>
              <a:t>sī sí sǐ sì</a:t>
            </a:r>
            <a:endParaRPr lang="en-US" altLang="zh-CN" sz="13800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52140" y="1101090"/>
            <a:ext cx="40735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整体认读音节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t01a6f980eb8d5ad530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-46990" y="11430"/>
            <a:ext cx="12286615" cy="6835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1185" y="2983230"/>
            <a:ext cx="1413510" cy="315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/>
              <a:t>s</a:t>
            </a:r>
            <a:endParaRPr lang="en-US" altLang="zh-CN" sz="19900"/>
          </a:p>
        </p:txBody>
      </p:sp>
      <p:sp>
        <p:nvSpPr>
          <p:cNvPr id="6" name="左大括号 5"/>
          <p:cNvSpPr/>
          <p:nvPr/>
        </p:nvSpPr>
        <p:spPr>
          <a:xfrm>
            <a:off x="2004695" y="2676525"/>
            <a:ext cx="1055370" cy="3763645"/>
          </a:xfrm>
          <a:prstGeom prst="leftBrac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060065" y="2496820"/>
            <a:ext cx="818515" cy="419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>
                <a:latin typeface="Comic Sans MS" panose="030F0702030302020204" charset="0"/>
              </a:rPr>
              <a:t>a</a:t>
            </a:r>
            <a:endParaRPr lang="en-US" altLang="zh-CN" sz="6600">
              <a:latin typeface="Comic Sans MS" panose="030F0702030302020204" charset="0"/>
            </a:endParaRPr>
          </a:p>
          <a:p>
            <a:r>
              <a:rPr lang="en-US" altLang="zh-CN" sz="6600"/>
              <a:t>e</a:t>
            </a:r>
            <a:endParaRPr lang="en-US" altLang="zh-CN" sz="6600"/>
          </a:p>
          <a:p>
            <a:r>
              <a:rPr lang="en-US" altLang="zh-CN" sz="6600"/>
              <a:t>i</a:t>
            </a:r>
            <a:endParaRPr lang="en-US" altLang="zh-CN" sz="6600"/>
          </a:p>
          <a:p>
            <a:r>
              <a:rPr lang="en-US" altLang="zh-CN" sz="6600"/>
              <a:t>u</a:t>
            </a:r>
            <a:endParaRPr lang="en-US" altLang="zh-CN" sz="660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3707130" y="3187700"/>
            <a:ext cx="100457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3707130" y="4183380"/>
            <a:ext cx="100457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3707130" y="5102860"/>
            <a:ext cx="100457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3707130" y="6134100"/>
            <a:ext cx="100457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984115" y="2863850"/>
            <a:ext cx="1089660" cy="3822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/>
              <a:t>s</a:t>
            </a:r>
            <a:r>
              <a:rPr lang="en-US" altLang="zh-CN" sz="6000">
                <a:latin typeface="Comic Sans MS" panose="030F0702030302020204" charset="0"/>
              </a:rPr>
              <a:t>a</a:t>
            </a:r>
            <a:endParaRPr lang="en-US" altLang="zh-CN" sz="6000">
              <a:latin typeface="Comic Sans MS" panose="030F0702030302020204" charset="0"/>
            </a:endParaRPr>
          </a:p>
          <a:p>
            <a:r>
              <a:rPr lang="en-US" altLang="zh-CN" sz="6000"/>
              <a:t>se</a:t>
            </a:r>
            <a:endParaRPr lang="en-US" altLang="zh-CN" sz="6000"/>
          </a:p>
          <a:p>
            <a:r>
              <a:rPr lang="en-US" altLang="zh-CN" sz="6000"/>
              <a:t>si</a:t>
            </a:r>
            <a:endParaRPr lang="en-US" altLang="zh-CN" sz="6000"/>
          </a:p>
          <a:p>
            <a:r>
              <a:rPr lang="en-US" altLang="zh-CN" sz="6000"/>
              <a:t>su</a:t>
            </a:r>
            <a:endParaRPr lang="en-US" altLang="zh-CN" sz="6000"/>
          </a:p>
        </p:txBody>
      </p:sp>
      <p:sp>
        <p:nvSpPr>
          <p:cNvPr id="13" name="文本框 12"/>
          <p:cNvSpPr txBox="1"/>
          <p:nvPr/>
        </p:nvSpPr>
        <p:spPr>
          <a:xfrm>
            <a:off x="6073775" y="3187700"/>
            <a:ext cx="2187575" cy="2621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600" b="1">
                <a:cs typeface="Arial" panose="020B0604020202020204" pitchFamily="34" charset="0"/>
              </a:rPr>
              <a:t>→</a:t>
            </a:r>
            <a:endParaRPr lang="zh-CN" altLang="en-US" sz="16600" b="1"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82000" y="2653665"/>
            <a:ext cx="357505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ym typeface="+mn-ea"/>
              </a:rPr>
              <a:t>标上声调组成音节</a:t>
            </a:r>
            <a:endParaRPr lang="zh-CN" altLang="en-US" sz="3200" b="1"/>
          </a:p>
          <a:p>
            <a:endParaRPr lang="zh-CN" altLang="en-US" sz="3200"/>
          </a:p>
        </p:txBody>
      </p:sp>
      <p:sp>
        <p:nvSpPr>
          <p:cNvPr id="16" name="文本框 15"/>
          <p:cNvSpPr txBox="1"/>
          <p:nvPr/>
        </p:nvSpPr>
        <p:spPr>
          <a:xfrm>
            <a:off x="8382000" y="3232785"/>
            <a:ext cx="3857625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/>
              <a:t>s</a:t>
            </a:r>
            <a:r>
              <a:rPr lang="en-US" altLang="zh-CN" sz="5400">
                <a:cs typeface="Comic Sans MS" panose="030F0702030302020204" charset="0"/>
              </a:rPr>
              <a:t>ā</a:t>
            </a:r>
            <a:r>
              <a:rPr lang="en-US" altLang="zh-CN" sz="5400"/>
              <a:t> </a:t>
            </a:r>
            <a:r>
              <a:rPr lang="en-US" altLang="zh-CN" sz="5400">
                <a:sym typeface="+mn-ea"/>
              </a:rPr>
              <a:t>s</a:t>
            </a:r>
            <a:r>
              <a:rPr lang="en-US" altLang="zh-CN" sz="5400">
                <a:cs typeface="Comic Sans MS" panose="030F0702030302020204" charset="0"/>
                <a:sym typeface="+mn-ea"/>
              </a:rPr>
              <a:t>á</a:t>
            </a:r>
            <a:r>
              <a:rPr lang="en-US" altLang="zh-CN" sz="5400"/>
              <a:t>  s</a:t>
            </a:r>
            <a:r>
              <a:rPr lang="en-US" altLang="zh-CN" sz="5400">
                <a:latin typeface="Comic Sans MS" panose="030F0702030302020204" charset="0"/>
                <a:cs typeface="Comic Sans MS" panose="030F0702030302020204" charset="0"/>
              </a:rPr>
              <a:t>ǎ</a:t>
            </a:r>
            <a:r>
              <a:rPr lang="en-US" altLang="zh-CN" sz="5400"/>
              <a:t> s</a:t>
            </a:r>
            <a:r>
              <a:rPr lang="en-US" altLang="zh-CN" sz="5400">
                <a:cs typeface="Comic Sans MS" panose="030F0702030302020204" charset="0"/>
              </a:rPr>
              <a:t>à</a:t>
            </a:r>
            <a:endParaRPr lang="en-US" altLang="zh-CN" sz="5400">
              <a:cs typeface="Comic Sans MS" panose="030F0702030302020204" charset="0"/>
            </a:endParaRPr>
          </a:p>
          <a:p>
            <a:r>
              <a:rPr lang="en-US" altLang="zh-CN" sz="5400"/>
              <a:t>sē  </a:t>
            </a:r>
            <a:r>
              <a:rPr lang="en-US" altLang="zh-CN" sz="5400">
                <a:sym typeface="+mn-ea"/>
              </a:rPr>
              <a:t>sé sě sè</a:t>
            </a:r>
            <a:endParaRPr lang="en-US" altLang="zh-CN" sz="5400"/>
          </a:p>
          <a:p>
            <a:r>
              <a:rPr lang="en-US" altLang="zh-CN" sz="5400"/>
              <a:t>sī  </a:t>
            </a:r>
            <a:r>
              <a:rPr lang="en-US" altLang="zh-CN" sz="5400">
                <a:sym typeface="+mn-ea"/>
              </a:rPr>
              <a:t>sí</a:t>
            </a:r>
            <a:r>
              <a:rPr lang="en-US" altLang="zh-CN" sz="5400"/>
              <a:t>   sǐ  sì</a:t>
            </a:r>
            <a:endParaRPr lang="en-US" altLang="zh-CN" sz="5400"/>
          </a:p>
          <a:p>
            <a:r>
              <a:rPr lang="en-US" altLang="zh-CN" sz="5400"/>
              <a:t>sū sú  </a:t>
            </a:r>
            <a:r>
              <a:rPr lang="en-US" altLang="zh-CN" sz="5400">
                <a:sym typeface="+mn-ea"/>
              </a:rPr>
              <a:t>sǔ </a:t>
            </a:r>
            <a:r>
              <a:rPr lang="en-US" altLang="zh-CN" sz="5400"/>
              <a:t>sù</a:t>
            </a:r>
            <a:endParaRPr lang="en-US" altLang="zh-CN" sz="5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012030708111611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-1270" y="-19050"/>
            <a:ext cx="12124055" cy="69176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20745" y="709295"/>
            <a:ext cx="661924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/>
              <a:t>三拼音节：</a:t>
            </a:r>
            <a:endParaRPr lang="zh-CN" altLang="en-US" sz="6000" b="1"/>
          </a:p>
        </p:txBody>
      </p:sp>
      <p:sp>
        <p:nvSpPr>
          <p:cNvPr id="6" name="文本框 5"/>
          <p:cNvSpPr txBox="1"/>
          <p:nvPr/>
        </p:nvSpPr>
        <p:spPr>
          <a:xfrm>
            <a:off x="1709420" y="1699260"/>
            <a:ext cx="9008745" cy="2567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/>
              <a:t>zuō  </a:t>
            </a:r>
            <a:r>
              <a:rPr lang="en-US" altLang="zh-CN" sz="5400">
                <a:sym typeface="+mn-ea"/>
              </a:rPr>
              <a:t>zuó  zuǒ  zuò</a:t>
            </a:r>
            <a:endParaRPr lang="en-US" altLang="zh-CN" sz="5400">
              <a:sym typeface="+mn-ea"/>
            </a:endParaRPr>
          </a:p>
          <a:p>
            <a:r>
              <a:rPr lang="en-US" altLang="zh-CN" sz="5400">
                <a:sym typeface="+mn-ea"/>
              </a:rPr>
              <a:t>cuō  cuó  cuǒ  cuò</a:t>
            </a:r>
            <a:endParaRPr lang="en-US" altLang="zh-CN" sz="5400"/>
          </a:p>
          <a:p>
            <a:r>
              <a:rPr lang="en-US" altLang="zh-CN" sz="5400">
                <a:sym typeface="+mn-ea"/>
              </a:rPr>
              <a:t>suō  suǒ</a:t>
            </a:r>
            <a:endParaRPr lang="en-US" altLang="zh-CN" sz="5400"/>
          </a:p>
        </p:txBody>
      </p:sp>
      <p:sp>
        <p:nvSpPr>
          <p:cNvPr id="8" name="文本框 7"/>
          <p:cNvSpPr txBox="1"/>
          <p:nvPr/>
        </p:nvSpPr>
        <p:spPr>
          <a:xfrm>
            <a:off x="2147570" y="4867910"/>
            <a:ext cx="753872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solidFill>
                  <a:srgbClr val="00B0F0"/>
                </a:solidFill>
              </a:rPr>
              <a:t>声轻，介快，韵母响</a:t>
            </a:r>
            <a:endParaRPr lang="zh-CN" altLang="en-US" sz="540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6" descr="E:\work\新课标配套课件全集\小学全集\mxy\小学语文\图片\xie_z.png">
            <a:hlinkClick r:id="rId1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33800" y="2362200"/>
            <a:ext cx="1349375" cy="243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18" descr="E:\work\新课标配套课件全集\小学全集\mxy\小学语文\图片\xie_s.png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10400" y="2362200"/>
            <a:ext cx="1050925" cy="242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Rectangle 19"/>
          <p:cNvSpPr>
            <a:spLocks noChangeArrowheads="1"/>
          </p:cNvSpPr>
          <p:nvPr/>
        </p:nvSpPr>
        <p:spPr bwMode="auto">
          <a:xfrm>
            <a:off x="2640013" y="5086350"/>
            <a:ext cx="717550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/>
            <a:r>
              <a:rPr lang="zh-CN" altLang="en-US" sz="3600" b="1" strike="noStrike" noProof="1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+mn-cs"/>
              </a:rPr>
              <a:t>小2ｚ，半圆ｃ，半个8字就是ｓ</a:t>
            </a:r>
            <a:r>
              <a:rPr lang="zh-CN" altLang="en-US" sz="3600" strike="noStrike" noProof="1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+mn-cs"/>
              </a:rPr>
              <a:t>。 </a:t>
            </a:r>
            <a:endParaRPr lang="zh-CN" altLang="en-US" sz="3600" strike="noStrike" noProof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246" name="Picture 17" descr="E:\work\新课标配套课件全集\小学全集\mxy\小学语文\图片\xie_c.png">
            <a:hlinkClick r:id="rId5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34000" y="2414588"/>
            <a:ext cx="1349375" cy="2297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094161" y="1411294"/>
            <a:ext cx="2249805" cy="9144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auto"/>
            <a:r>
              <a:rPr lang="zh-CN" altLang="en-US" sz="5400" b="1" strike="noStrike" cap="none" spc="0" noProof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cs typeface="+mn-cs"/>
              </a:rPr>
              <a:t>写一写</a:t>
            </a:r>
            <a:endParaRPr lang="zh-CN" altLang="en-US" sz="5400" b="1" strike="noStrike" cap="none" spc="0" noProof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992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992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46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19467" name="矩形 19466"/>
          <p:cNvSpPr/>
          <p:nvPr/>
        </p:nvSpPr>
        <p:spPr>
          <a:xfrm>
            <a:off x="1919288" y="6453188"/>
            <a:ext cx="61976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100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74825" y="836613"/>
            <a:ext cx="8569325" cy="5097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文本框 1"/>
          <p:cNvSpPr txBox="1"/>
          <p:nvPr/>
        </p:nvSpPr>
        <p:spPr>
          <a:xfrm>
            <a:off x="3692525" y="4005263"/>
            <a:ext cx="469519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4000" dirty="0">
                <a:solidFill>
                  <a:srgbClr val="41AD46"/>
                </a:solidFill>
                <a:latin typeface="Calibri" panose="020F0502020204030204" charset="0"/>
                <a:ea typeface="宋体" panose="02010600030101010101" pitchFamily="2" charset="-122"/>
              </a:rPr>
              <a:t>做               擦           洒</a:t>
            </a:r>
            <a:endParaRPr lang="zh-CN" altLang="en-US" sz="4000" dirty="0">
              <a:solidFill>
                <a:srgbClr val="41AD46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4579" name="文本框 17"/>
          <p:cNvSpPr txBox="1"/>
          <p:nvPr/>
        </p:nvSpPr>
        <p:spPr>
          <a:xfrm>
            <a:off x="5016500" y="1341438"/>
            <a:ext cx="2722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4000" dirty="0">
                <a:solidFill>
                  <a:srgbClr val="FFFF99"/>
                </a:solidFill>
                <a:latin typeface="Calibri" panose="020F0502020204030204" charset="0"/>
                <a:ea typeface="宋体" panose="02010600030101010101" pitchFamily="2" charset="-122"/>
              </a:rPr>
              <a:t>认一认生字</a:t>
            </a:r>
            <a:endParaRPr lang="zh-CN" altLang="en-US" sz="4000" dirty="0">
              <a:solidFill>
                <a:srgbClr val="FFFF99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4580" name="文本框 4"/>
          <p:cNvSpPr txBox="1"/>
          <p:nvPr/>
        </p:nvSpPr>
        <p:spPr>
          <a:xfrm>
            <a:off x="3503613" y="3297238"/>
            <a:ext cx="91567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4000" err="1">
                <a:solidFill>
                  <a:srgbClr val="00B0F0"/>
                </a:solidFill>
                <a:latin typeface="Calibri" panose="020F0502020204030204" charset="0"/>
                <a:ea typeface="宋体" panose="02010600030101010101" pitchFamily="2" charset="-122"/>
              </a:rPr>
              <a:t>zuò</a:t>
            </a:r>
            <a:endParaRPr lang="zh-CN" altLang="en-US" sz="4000" dirty="0">
              <a:solidFill>
                <a:srgbClr val="00B0F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4581" name="文本框 5"/>
          <p:cNvSpPr txBox="1"/>
          <p:nvPr/>
        </p:nvSpPr>
        <p:spPr>
          <a:xfrm>
            <a:off x="6024563" y="3297238"/>
            <a:ext cx="64071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4000" err="1">
                <a:solidFill>
                  <a:srgbClr val="00B0F0"/>
                </a:solidFill>
                <a:latin typeface="Calibri" panose="020F0502020204030204" charset="0"/>
                <a:ea typeface="宋体" panose="02010600030101010101" pitchFamily="2" charset="-122"/>
              </a:rPr>
              <a:t>cā</a:t>
            </a:r>
            <a:endParaRPr lang="zh-CN" altLang="en-US" sz="4000" dirty="0">
              <a:solidFill>
                <a:srgbClr val="00B0F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4582" name="文本框 6"/>
          <p:cNvSpPr txBox="1"/>
          <p:nvPr/>
        </p:nvSpPr>
        <p:spPr>
          <a:xfrm>
            <a:off x="7766050" y="3297238"/>
            <a:ext cx="6248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4000" err="1">
                <a:solidFill>
                  <a:srgbClr val="00B0F0"/>
                </a:solidFill>
                <a:latin typeface="Calibri" panose="020F0502020204030204" charset="0"/>
                <a:ea typeface="宋体" panose="02010600030101010101" pitchFamily="2" charset="-122"/>
              </a:rPr>
              <a:t>sǎ</a:t>
            </a:r>
            <a:endParaRPr lang="zh-CN" altLang="en-US" sz="4000" dirty="0">
              <a:solidFill>
                <a:srgbClr val="00B0F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992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992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58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24587" name="矩形 24586"/>
          <p:cNvSpPr/>
          <p:nvPr/>
        </p:nvSpPr>
        <p:spPr>
          <a:xfrm>
            <a:off x="3503613" y="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lang="en-US" altLang="zh-CN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0116191832037351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10795" y="24765"/>
            <a:ext cx="12198985" cy="60782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57170" y="648970"/>
            <a:ext cx="4046855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学</a:t>
            </a:r>
            <a:endParaRPr lang="zh-CN" altLang="en-US" sz="60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60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学生</a:t>
            </a:r>
            <a:endParaRPr lang="zh-CN" altLang="en-US" sz="60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60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我是小学生</a:t>
            </a:r>
            <a:endParaRPr lang="zh-CN" altLang="en-US" sz="60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23940" y="380365"/>
            <a:ext cx="154178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cs typeface="Arial" panose="020B0604020202020204" pitchFamily="34" charset="0"/>
              </a:rPr>
              <a:t>→</a:t>
            </a:r>
            <a:endParaRPr lang="zh-CN" altLang="en-US" sz="8000"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123940" y="1252855"/>
            <a:ext cx="924560" cy="131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8000">
                <a:cs typeface="Arial" panose="020B0604020202020204" pitchFamily="34" charset="0"/>
                <a:sym typeface="+mn-ea"/>
              </a:rPr>
              <a:t>→</a:t>
            </a:r>
            <a:endParaRPr lang="zh-CN" altLang="en-US" sz="8000"/>
          </a:p>
        </p:txBody>
      </p:sp>
      <p:sp>
        <p:nvSpPr>
          <p:cNvPr id="8" name="文本框 7"/>
          <p:cNvSpPr txBox="1"/>
          <p:nvPr/>
        </p:nvSpPr>
        <p:spPr>
          <a:xfrm>
            <a:off x="6804025" y="2281555"/>
            <a:ext cx="1198880" cy="13106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8000">
                <a:cs typeface="Arial" panose="020B0604020202020204" pitchFamily="34" charset="0"/>
                <a:sym typeface="+mn-ea"/>
              </a:rPr>
              <a:t>→</a:t>
            </a:r>
            <a:endParaRPr lang="zh-CN" altLang="en-US" sz="8000"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04480" y="135255"/>
            <a:ext cx="2375535" cy="304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cap="small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rPr>
              <a:t> ììììì</a:t>
            </a:r>
            <a:endParaRPr lang="en-US" altLang="zh-CN" sz="3200" b="1" cap="small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5400" b="1" cap="small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rPr>
              <a:t>字</a:t>
            </a:r>
            <a:endParaRPr lang="en-US" altLang="zh-CN" sz="4000" b="1" cap="small" baseline="30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ea typeface="楷体" panose="02010609060101010101" charset="-122"/>
            </a:endParaRPr>
          </a:p>
          <a:p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词语</a:t>
            </a:r>
            <a:endParaRPr lang="zh-CN" altLang="en-US" sz="5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句子</a:t>
            </a:r>
            <a:endParaRPr lang="zh-CN" altLang="en-US" sz="5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zcs歌谣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441325" y="-15875"/>
            <a:ext cx="11210290" cy="686498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t01fc96d808fa9b9551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658495" y="558800"/>
            <a:ext cx="10604500" cy="59988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t0154a0cf517511f250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-4445" y="-26670"/>
            <a:ext cx="12183745" cy="6854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4160" y="1045845"/>
            <a:ext cx="693039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欢迎来到拼音王国</a:t>
            </a:r>
            <a:r>
              <a:rPr lang="zh-CN" altLang="en-US" sz="6600"/>
              <a:t>！</a:t>
            </a:r>
            <a:endParaRPr lang="zh-CN" altLang="en-US" sz="6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2063750" y="0"/>
            <a:ext cx="82296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endParaRPr lang="zh-CN" altLang="zh-CN" dirty="0"/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xfrm>
            <a:off x="1992313" y="1916113"/>
            <a:ext cx="8229600" cy="4525962"/>
          </a:xfrm>
        </p:spPr>
        <p:txBody>
          <a:bodyPr vert="horz" wrap="square" lIns="91440" tIns="45720" rIns="91440" bIns="45720" anchor="t"/>
          <a:lstStyle/>
          <a:p>
            <a:pPr eaLnBrk="1" hangingPunct="1"/>
            <a:endParaRPr lang="zh-CN" altLang="zh-CN" dirty="0"/>
          </a:p>
        </p:txBody>
      </p:sp>
      <p:pic>
        <p:nvPicPr>
          <p:cNvPr id="13316" name="Picture 4" descr="21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05" y="0"/>
            <a:ext cx="12216130" cy="691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20" descr="12S314625250-21V5"/>
          <p:cNvPicPr>
            <a:picLocks noChangeAspect="1"/>
          </p:cNvPicPr>
          <p:nvPr/>
        </p:nvPicPr>
        <p:blipFill>
          <a:blip r:embed="rId2" cstate="print">
            <a:lum bright="6000" contrast="-12000"/>
          </a:blip>
          <a:stretch>
            <a:fillRect/>
          </a:stretch>
        </p:blipFill>
        <p:spPr>
          <a:xfrm>
            <a:off x="3575050" y="1362393"/>
            <a:ext cx="4681538" cy="4681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Text Box 5"/>
          <p:cNvSpPr txBox="1"/>
          <p:nvPr/>
        </p:nvSpPr>
        <p:spPr>
          <a:xfrm>
            <a:off x="4799013" y="1773238"/>
            <a:ext cx="1801812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20000">
                <a:solidFill>
                  <a:srgbClr val="1F007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20000">
              <a:solidFill>
                <a:srgbClr val="1F007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0" name="Text Box 6"/>
          <p:cNvSpPr txBox="1"/>
          <p:nvPr/>
        </p:nvSpPr>
        <p:spPr>
          <a:xfrm>
            <a:off x="5087938" y="2349500"/>
            <a:ext cx="1801812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200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2000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1" name="Text Box 7"/>
          <p:cNvSpPr txBox="1"/>
          <p:nvPr/>
        </p:nvSpPr>
        <p:spPr>
          <a:xfrm>
            <a:off x="4872038" y="1989138"/>
            <a:ext cx="1801812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20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</a:t>
            </a:r>
            <a:endParaRPr lang="en-US" altLang="zh-CN" sz="200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2" name="Text Box 8"/>
          <p:cNvSpPr txBox="1"/>
          <p:nvPr/>
        </p:nvSpPr>
        <p:spPr>
          <a:xfrm>
            <a:off x="5087938" y="1916113"/>
            <a:ext cx="1801812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200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</a:t>
            </a:r>
            <a:endParaRPr lang="en-US" altLang="zh-CN" sz="200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3" name="Text Box 9"/>
          <p:cNvSpPr txBox="1"/>
          <p:nvPr/>
        </p:nvSpPr>
        <p:spPr>
          <a:xfrm>
            <a:off x="5303838" y="1989138"/>
            <a:ext cx="1801812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2000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</a:t>
            </a:r>
            <a:endParaRPr lang="en-US" altLang="zh-CN" sz="20000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4" name="Text Box 10"/>
          <p:cNvSpPr txBox="1"/>
          <p:nvPr/>
        </p:nvSpPr>
        <p:spPr>
          <a:xfrm>
            <a:off x="5519738" y="2205038"/>
            <a:ext cx="1801812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200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endParaRPr lang="en-US" altLang="zh-CN" sz="2000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5" name="Text Box 11"/>
          <p:cNvSpPr txBox="1"/>
          <p:nvPr/>
        </p:nvSpPr>
        <p:spPr>
          <a:xfrm>
            <a:off x="5519738" y="2420938"/>
            <a:ext cx="2160587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200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</a:t>
            </a:r>
            <a:endParaRPr lang="en-US" altLang="zh-CN" sz="2000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6" name="Text Box 12"/>
          <p:cNvSpPr txBox="1"/>
          <p:nvPr/>
        </p:nvSpPr>
        <p:spPr>
          <a:xfrm>
            <a:off x="5735638" y="2349500"/>
            <a:ext cx="2160587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20000">
                <a:solidFill>
                  <a:srgbClr val="CC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20000">
              <a:solidFill>
                <a:srgbClr val="CC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7" name="Text Box 13"/>
          <p:cNvSpPr txBox="1"/>
          <p:nvPr/>
        </p:nvSpPr>
        <p:spPr>
          <a:xfrm>
            <a:off x="5519738" y="2060575"/>
            <a:ext cx="2160587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20000">
                <a:solidFill>
                  <a:srgbClr val="0066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sz="20000">
              <a:solidFill>
                <a:srgbClr val="0066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8" name="Text Box 14"/>
          <p:cNvSpPr txBox="1"/>
          <p:nvPr/>
        </p:nvSpPr>
        <p:spPr>
          <a:xfrm>
            <a:off x="5735638" y="2276475"/>
            <a:ext cx="2160587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2000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</a:t>
            </a:r>
            <a:endParaRPr lang="en-US" altLang="zh-CN" sz="2000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9" name="Text Box 15"/>
          <p:cNvSpPr txBox="1"/>
          <p:nvPr/>
        </p:nvSpPr>
        <p:spPr>
          <a:xfrm>
            <a:off x="5951538" y="2852738"/>
            <a:ext cx="2160587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2000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endParaRPr lang="en-US" altLang="zh-CN" sz="20000">
              <a:solidFill>
                <a:srgbClr val="00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0" name="Text Box 16"/>
          <p:cNvSpPr txBox="1"/>
          <p:nvPr/>
        </p:nvSpPr>
        <p:spPr>
          <a:xfrm>
            <a:off x="5159375" y="2133600"/>
            <a:ext cx="2160588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200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endParaRPr lang="en-US" altLang="zh-CN" sz="20000">
              <a:solidFill>
                <a:srgbClr val="1C1C1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1" name="Text Box 17"/>
          <p:cNvSpPr txBox="1"/>
          <p:nvPr/>
        </p:nvSpPr>
        <p:spPr>
          <a:xfrm>
            <a:off x="5591175" y="2060575"/>
            <a:ext cx="2160588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20000">
                <a:solidFill>
                  <a:srgbClr val="8000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endParaRPr lang="en-US" altLang="zh-CN" sz="20000">
              <a:solidFill>
                <a:srgbClr val="80008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2" name="Text Box 18"/>
          <p:cNvSpPr txBox="1"/>
          <p:nvPr/>
        </p:nvSpPr>
        <p:spPr>
          <a:xfrm>
            <a:off x="6096000" y="2636838"/>
            <a:ext cx="2160588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2000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</a:t>
            </a:r>
            <a:endParaRPr lang="en-US" altLang="zh-CN" sz="20000">
              <a:solidFill>
                <a:srgbClr val="00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3" name="Text Box 19"/>
          <p:cNvSpPr txBox="1"/>
          <p:nvPr/>
        </p:nvSpPr>
        <p:spPr>
          <a:xfrm>
            <a:off x="5448300" y="2205038"/>
            <a:ext cx="2160588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20000">
                <a:latin typeface="Arial" panose="020B0604020202020204" pitchFamily="34" charset="0"/>
                <a:ea typeface="宋体" panose="02010600030101010101" pitchFamily="2" charset="-122"/>
              </a:rPr>
              <a:t>h</a:t>
            </a:r>
            <a:endParaRPr lang="en-US" altLang="zh-CN" sz="20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3" name="灯片编号占位符 22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  <p:sp>
        <p:nvSpPr>
          <p:cNvPr id="13334" name="页脚占位符 23"/>
          <p:cNvSpPr txBox="1"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eaLnBrk="1" hangingPunct="1"/>
            <a:endParaRPr lang="en-US" altLang="zh-CN" sz="140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7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2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7" dur="2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2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7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2" dur="2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7" dur="2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52" dur="2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57" dur="2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62" dur="2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67" dur="20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2" dur="20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7" dur="20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1" grpId="0"/>
      <p:bldP spid="26632" grpId="0"/>
      <p:bldP spid="26633" grpId="0"/>
      <p:bldP spid="26634" grpId="0"/>
      <p:bldP spid="26635" grpId="0"/>
      <p:bldP spid="26636" grpId="0"/>
      <p:bldP spid="26637" grpId="0"/>
      <p:bldP spid="26638" grpId="0"/>
      <p:bldP spid="26639" grpId="0"/>
      <p:bldP spid="26640" grpId="0"/>
      <p:bldP spid="26641" grpId="0"/>
      <p:bldP spid="26642" grpId="0"/>
      <p:bldP spid="266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ZCS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t="25015"/>
          <a:stretch>
            <a:fillRect/>
          </a:stretch>
        </p:blipFill>
        <p:spPr>
          <a:xfrm>
            <a:off x="647065" y="1934845"/>
            <a:ext cx="10581640" cy="4705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08985" y="-673100"/>
            <a:ext cx="6237605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>
                <a:solidFill>
                  <a:srgbClr val="FF0000"/>
                </a:solidFill>
                <a:latin typeface="Arial" panose="020B0604020202020204" pitchFamily="34" charset="0"/>
              </a:rPr>
              <a:t>7.zcs</a:t>
            </a:r>
            <a:endParaRPr lang="en-US" altLang="zh-CN" sz="199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 descr="Z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831215" y="659130"/>
            <a:ext cx="4544695" cy="381127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eaLnBrk="1" hangingPunct="1"/>
            <a:endParaRPr lang="en-US" altLang="zh-CN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2615565" y="4469765"/>
            <a:ext cx="7342505" cy="13633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8800" b="1" dirty="0">
                <a:solidFill>
                  <a:schemeClr val="accent2"/>
                </a:solidFill>
                <a:sym typeface="+mn-ea"/>
              </a:rPr>
              <a:t>像个小２ </a:t>
            </a:r>
            <a:r>
              <a:rPr lang="en-US" altLang="zh-CN" sz="8800" b="1" dirty="0">
                <a:solidFill>
                  <a:schemeClr val="accent2"/>
                </a:solidFill>
                <a:sym typeface="+mn-ea"/>
              </a:rPr>
              <a:t>z z z</a:t>
            </a:r>
            <a:r>
              <a:rPr lang="en-US" altLang="zh-CN" b="1" dirty="0">
                <a:solidFill>
                  <a:schemeClr val="accent2"/>
                </a:solidFill>
                <a:sym typeface="+mn-ea"/>
              </a:rPr>
              <a:t> </a:t>
            </a:r>
            <a:endParaRPr lang="zh-CN" altLang="en-US" b="1"/>
          </a:p>
        </p:txBody>
      </p:sp>
      <p:sp>
        <p:nvSpPr>
          <p:cNvPr id="7" name="文本框 6"/>
          <p:cNvSpPr txBox="1"/>
          <p:nvPr/>
        </p:nvSpPr>
        <p:spPr>
          <a:xfrm>
            <a:off x="6179820" y="1254125"/>
            <a:ext cx="4186555" cy="2621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>
                <a:solidFill>
                  <a:srgbClr val="FF0000"/>
                </a:solidFill>
              </a:rPr>
              <a:t>zi</a:t>
            </a:r>
            <a:endParaRPr lang="en-US" altLang="zh-CN" sz="16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78ebff0b-3b4b-4695-93b7-4b5f62312ce6_09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-11430" y="48895"/>
            <a:ext cx="12174855" cy="68148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88235" y="1780540"/>
            <a:ext cx="7311390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>
                <a:latin typeface="Arial" panose="020B0604020202020204" pitchFamily="34" charset="0"/>
              </a:rPr>
              <a:t>zī </a:t>
            </a:r>
            <a:r>
              <a:rPr lang="en-US" altLang="zh-CN" sz="13800">
                <a:latin typeface="Arial" panose="020B0604020202020204" pitchFamily="34" charset="0"/>
                <a:sym typeface="+mn-ea"/>
              </a:rPr>
              <a:t>zí</a:t>
            </a:r>
            <a:r>
              <a:rPr lang="en-US" altLang="zh-CN" sz="13800">
                <a:latin typeface="Arial" panose="020B0604020202020204" pitchFamily="34" charset="0"/>
              </a:rPr>
              <a:t> zǐ zì</a:t>
            </a:r>
            <a:endParaRPr lang="en-US" altLang="zh-CN" sz="13800"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24985" y="1090930"/>
            <a:ext cx="2934970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ym typeface="+mn-ea"/>
              </a:rPr>
              <a:t>整体认读音节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t01a6f980eb8d5ad530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-46990" y="11430"/>
            <a:ext cx="12286615" cy="6835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1185" y="2983230"/>
            <a:ext cx="1413510" cy="315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/>
              <a:t>z</a:t>
            </a:r>
            <a:endParaRPr lang="en-US" altLang="zh-CN" sz="19900"/>
          </a:p>
        </p:txBody>
      </p:sp>
      <p:sp>
        <p:nvSpPr>
          <p:cNvPr id="6" name="左大括号 5"/>
          <p:cNvSpPr/>
          <p:nvPr/>
        </p:nvSpPr>
        <p:spPr>
          <a:xfrm>
            <a:off x="2004695" y="2676525"/>
            <a:ext cx="1055370" cy="3763645"/>
          </a:xfrm>
          <a:prstGeom prst="leftBrac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060065" y="2496820"/>
            <a:ext cx="818515" cy="419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>
                <a:latin typeface="Comic Sans MS" panose="030F0702030302020204" charset="0"/>
              </a:rPr>
              <a:t>a</a:t>
            </a:r>
            <a:endParaRPr lang="en-US" altLang="zh-CN" sz="6600">
              <a:latin typeface="Comic Sans MS" panose="030F0702030302020204" charset="0"/>
            </a:endParaRPr>
          </a:p>
          <a:p>
            <a:r>
              <a:rPr lang="en-US" altLang="zh-CN" sz="6600"/>
              <a:t>e</a:t>
            </a:r>
            <a:endParaRPr lang="en-US" altLang="zh-CN" sz="6600"/>
          </a:p>
          <a:p>
            <a:r>
              <a:rPr lang="en-US" altLang="zh-CN" sz="6600"/>
              <a:t>i</a:t>
            </a:r>
            <a:endParaRPr lang="en-US" altLang="zh-CN" sz="6600"/>
          </a:p>
          <a:p>
            <a:r>
              <a:rPr lang="en-US" altLang="zh-CN" sz="6600"/>
              <a:t>u</a:t>
            </a:r>
            <a:endParaRPr lang="en-US" altLang="zh-CN" sz="660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3707130" y="3187700"/>
            <a:ext cx="100457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3707130" y="4183380"/>
            <a:ext cx="100457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3707130" y="5102860"/>
            <a:ext cx="100457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3707130" y="6134100"/>
            <a:ext cx="100457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984115" y="2863850"/>
            <a:ext cx="1089660" cy="3822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/>
              <a:t>z</a:t>
            </a:r>
            <a:r>
              <a:rPr lang="en-US" altLang="zh-CN" sz="6000">
                <a:latin typeface="Comic Sans MS" panose="030F0702030302020204" charset="0"/>
              </a:rPr>
              <a:t>a</a:t>
            </a:r>
            <a:endParaRPr lang="en-US" altLang="zh-CN" sz="6000">
              <a:latin typeface="Comic Sans MS" panose="030F0702030302020204" charset="0"/>
            </a:endParaRPr>
          </a:p>
          <a:p>
            <a:r>
              <a:rPr lang="en-US" altLang="zh-CN" sz="6000"/>
              <a:t>ze</a:t>
            </a:r>
            <a:endParaRPr lang="en-US" altLang="zh-CN" sz="6000"/>
          </a:p>
          <a:p>
            <a:r>
              <a:rPr lang="en-US" altLang="zh-CN" sz="6000"/>
              <a:t>zi</a:t>
            </a:r>
            <a:endParaRPr lang="en-US" altLang="zh-CN" sz="6000"/>
          </a:p>
          <a:p>
            <a:r>
              <a:rPr lang="en-US" altLang="zh-CN" sz="6000"/>
              <a:t>zu</a:t>
            </a:r>
            <a:endParaRPr lang="en-US" altLang="zh-CN" sz="6000"/>
          </a:p>
        </p:txBody>
      </p:sp>
      <p:sp>
        <p:nvSpPr>
          <p:cNvPr id="13" name="文本框 12"/>
          <p:cNvSpPr txBox="1"/>
          <p:nvPr/>
        </p:nvSpPr>
        <p:spPr>
          <a:xfrm>
            <a:off x="6073775" y="3187700"/>
            <a:ext cx="2187575" cy="2621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600" b="1">
                <a:cs typeface="Arial" panose="020B0604020202020204" pitchFamily="34" charset="0"/>
              </a:rPr>
              <a:t>→</a:t>
            </a:r>
            <a:endParaRPr lang="zh-CN" altLang="en-US" sz="16600" b="1"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82000" y="2653665"/>
            <a:ext cx="357505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ym typeface="+mn-ea"/>
              </a:rPr>
              <a:t>标上声调组成音节</a:t>
            </a:r>
            <a:endParaRPr lang="zh-CN" altLang="en-US" sz="3200" b="1"/>
          </a:p>
          <a:p>
            <a:endParaRPr lang="zh-CN" altLang="en-US" sz="3200"/>
          </a:p>
        </p:txBody>
      </p:sp>
      <p:sp>
        <p:nvSpPr>
          <p:cNvPr id="16" name="文本框 15"/>
          <p:cNvSpPr txBox="1"/>
          <p:nvPr/>
        </p:nvSpPr>
        <p:spPr>
          <a:xfrm>
            <a:off x="8382000" y="3232785"/>
            <a:ext cx="3857625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/>
              <a:t>z</a:t>
            </a:r>
            <a:r>
              <a:rPr lang="en-US" altLang="zh-CN" sz="5400">
                <a:cs typeface="Comic Sans MS" panose="030F0702030302020204" charset="0"/>
              </a:rPr>
              <a:t>ā</a:t>
            </a:r>
            <a:r>
              <a:rPr lang="en-US" altLang="zh-CN" sz="5400"/>
              <a:t>  z</a:t>
            </a:r>
            <a:r>
              <a:rPr lang="en-US" altLang="zh-CN" sz="5400">
                <a:cs typeface="Comic Sans MS" panose="030F0702030302020204" charset="0"/>
              </a:rPr>
              <a:t>á</a:t>
            </a:r>
            <a:r>
              <a:rPr lang="en-US" altLang="zh-CN" sz="5400"/>
              <a:t> z</a:t>
            </a:r>
            <a:r>
              <a:rPr lang="en-US" altLang="zh-CN" sz="5400">
                <a:latin typeface="Comic Sans MS" panose="030F0702030302020204" charset="0"/>
                <a:cs typeface="Comic Sans MS" panose="030F0702030302020204" charset="0"/>
              </a:rPr>
              <a:t>ǎ </a:t>
            </a:r>
            <a:r>
              <a:rPr lang="en-US" altLang="zh-CN" sz="5400">
                <a:sym typeface="+mn-ea"/>
              </a:rPr>
              <a:t>z</a:t>
            </a:r>
            <a:r>
              <a:rPr lang="en-US" altLang="zh-CN" sz="5400">
                <a:cs typeface="Comic Sans MS" panose="030F0702030302020204" charset="0"/>
                <a:sym typeface="+mn-ea"/>
              </a:rPr>
              <a:t>ā</a:t>
            </a:r>
            <a:r>
              <a:rPr lang="en-US" altLang="zh-CN" sz="5400"/>
              <a:t> </a:t>
            </a:r>
            <a:endParaRPr lang="en-US" altLang="zh-CN" sz="5400">
              <a:cs typeface="Comic Sans MS" panose="030F0702030302020204" charset="0"/>
            </a:endParaRPr>
          </a:p>
          <a:p>
            <a:r>
              <a:rPr lang="en-US" altLang="zh-CN" sz="5400"/>
              <a:t>zē zé  </a:t>
            </a:r>
            <a:r>
              <a:rPr lang="en-US" altLang="zh-CN" sz="5400">
                <a:sym typeface="+mn-ea"/>
              </a:rPr>
              <a:t>zě  zè</a:t>
            </a:r>
            <a:endParaRPr lang="en-US" altLang="zh-CN" sz="5400"/>
          </a:p>
          <a:p>
            <a:r>
              <a:rPr lang="en-US" altLang="zh-CN" sz="5400"/>
              <a:t>zī  </a:t>
            </a:r>
            <a:r>
              <a:rPr lang="en-US" altLang="zh-CN" sz="5400">
                <a:sym typeface="+mn-ea"/>
              </a:rPr>
              <a:t>zí</a:t>
            </a:r>
            <a:r>
              <a:rPr lang="en-US" altLang="zh-CN" sz="5400"/>
              <a:t>   zǐ  zì</a:t>
            </a:r>
            <a:endParaRPr lang="en-US" altLang="zh-CN" sz="5400"/>
          </a:p>
          <a:p>
            <a:r>
              <a:rPr lang="en-US" altLang="zh-CN" sz="5400"/>
              <a:t>zū zú  zǔ </a:t>
            </a:r>
            <a:r>
              <a:rPr lang="en-US" altLang="zh-CN" sz="5400">
                <a:sym typeface="+mn-ea"/>
              </a:rPr>
              <a:t>zù</a:t>
            </a:r>
            <a:endParaRPr lang="en-US" altLang="zh-CN" sz="5400"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10911135966f7fff0211d43ca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-1270" y="-11430"/>
            <a:ext cx="12194540" cy="6880860"/>
          </a:xfrm>
          <a:prstGeom prst="rect">
            <a:avLst/>
          </a:prstGeom>
        </p:spPr>
      </p:pic>
      <p:pic>
        <p:nvPicPr>
          <p:cNvPr id="5" name="图片 4" descr="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7710" y="227965"/>
            <a:ext cx="4657090" cy="42500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36335" y="-547370"/>
            <a:ext cx="2857500" cy="315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>
                <a:solidFill>
                  <a:srgbClr val="FF0000"/>
                </a:solidFill>
              </a:rPr>
              <a:t>c</a:t>
            </a:r>
            <a:endParaRPr lang="en-US" altLang="zh-CN" sz="199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85435" y="4665345"/>
            <a:ext cx="5732780" cy="1097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zh-CN" altLang="en-US" sz="66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半个圆圈</a:t>
            </a:r>
            <a:r>
              <a:rPr lang="en-US" altLang="zh-CN" sz="66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c c c</a:t>
            </a:r>
            <a:r>
              <a:rPr lang="en-US" altLang="zh-CN" sz="60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 sz="6000"/>
          </a:p>
        </p:txBody>
      </p:sp>
      <p:sp>
        <p:nvSpPr>
          <p:cNvPr id="8" name="文本框 7"/>
          <p:cNvSpPr txBox="1"/>
          <p:nvPr/>
        </p:nvSpPr>
        <p:spPr>
          <a:xfrm>
            <a:off x="7212965" y="2629535"/>
            <a:ext cx="3804285" cy="185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rgbClr val="FF0000"/>
                </a:solidFill>
              </a:rPr>
              <a:t>ci</a:t>
            </a:r>
            <a:endParaRPr lang="en-US" altLang="zh-CN" sz="115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78ebff0b-3b4b-4695-93b7-4b5f62312ce6_09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-11430" y="48895"/>
            <a:ext cx="12174855" cy="68148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88235" y="1780540"/>
            <a:ext cx="7311390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>
                <a:latin typeface="Arial" panose="020B0604020202020204" pitchFamily="34" charset="0"/>
              </a:rPr>
              <a:t>cī cí cǐ cì</a:t>
            </a:r>
            <a:endParaRPr lang="en-US" altLang="zh-CN" sz="13800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95775" y="1005840"/>
            <a:ext cx="232791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ym typeface="+mn-ea"/>
              </a:rPr>
              <a:t>整体认读音节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00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00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557</Words>
  <Application>WPS 演示</Application>
  <PresentationFormat>自定义</PresentationFormat>
  <Paragraphs>177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楷体</vt:lpstr>
      <vt:lpstr>Comic Sans MS</vt:lpstr>
      <vt:lpstr>Times New Roman</vt:lpstr>
      <vt:lpstr>Calibri</vt:lpstr>
      <vt:lpstr>华文新魏</vt:lpstr>
      <vt:lpstr>华文楷体</vt:lpstr>
      <vt:lpstr>Candara</vt:lpstr>
      <vt:lpstr>Calibri Light</vt:lpstr>
      <vt:lpstr>微软雅黑</vt:lpstr>
      <vt:lpstr>Office 主题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2016-09-29T12:34:00Z</dcterms:created>
  <dcterms:modified xsi:type="dcterms:W3CDTF">2016-10-06T10:07:26Z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