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6" d="100"/>
          <a:sy n="66" d="100"/>
        </p:scale>
        <p:origin x="-93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PropertyBag">
  <ax:ocxPr ax:name="URL" ax:value="D:\系统文件夹\Desktop\61701杨玉琴\中国黄山之天都峰(1) 00_00_00-00_02_33_合并文件.avi"/>
  <ax:ocxPr ax:name="rate" ax:value="1"/>
  <ax:ocxPr ax:name="balance" ax:value="0"/>
  <ax:ocxPr ax:name="currentPosition" ax:value="0"/>
  <ax:ocxPr ax:name="defaultFrame" ax:value=""/>
  <ax:ocxPr ax:name="playCount" ax:value="1"/>
  <ax:ocxPr ax:name="autoStart" ax:value="0"/>
  <ax:ocxPr ax:name="currentMarker" ax:value="0"/>
  <ax:ocxPr ax:name="invokeURLs" ax:value="-1"/>
  <ax:ocxPr ax:name="baseURL" ax:value=""/>
  <ax:ocxPr ax:name="volume" ax:value="50"/>
  <ax:ocxPr ax:name="mute" ax:value="0"/>
  <ax:ocxPr ax:name="uiMode" ax:value="full"/>
  <ax:ocxPr ax:name="stretchToFit" ax:value="0"/>
  <ax:ocxPr ax:name="windowlessVideo" ax:value="0"/>
  <ax:ocxPr ax:name="enabled" ax:value="-1"/>
  <ax:ocxPr ax:name="enableContextMenu" ax:value="-1"/>
  <ax:ocxPr ax:name="fullScreen" ax:value="0"/>
  <ax:ocxPr ax:name="SAMIStyle" ax:value=""/>
  <ax:ocxPr ax:name="SAMILang" ax:value=""/>
  <ax:ocxPr ax:name="SAMIFilename" ax:value=""/>
  <ax:ocxPr ax:name="captioningID" ax:value=""/>
  <ax:ocxPr ax:name="enableErrorDialogs" ax:value="0"/>
  <ax:ocxPr ax:name="_cx" ax:value="7197"/>
  <ax:ocxPr ax:name="_cy" ax:value="4604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2D253-BC11-4BC0-BDA5-E0D19A035DF0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0AECA-36C9-4B84-B00B-BD876E205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4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0AECA-36C9-4B84-B00B-BD876E2053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334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28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34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6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29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6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1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35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6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408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30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3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B8FAC-E811-4F62-BD3A-58E8FA5E15BD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6A4EB-6C64-48E8-BC87-5FB05E15D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79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现代教育教育\现代教育技术\背景图片\u=1650681268,1181349488&amp;fm=1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6" y="4588"/>
            <a:ext cx="9170127" cy="685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113644" y="2318544"/>
            <a:ext cx="4608512" cy="923330"/>
          </a:xfrm>
          <a:prstGeom prst="rect">
            <a:avLst/>
          </a:prstGeom>
          <a:noFill/>
          <a:effectLst>
            <a:innerShdw blurRad="63500" dist="50800" dir="2700000">
              <a:prstClr val="black">
                <a:alpha val="50000"/>
              </a:prstClr>
            </a:innerShdw>
            <a:reflection blurRad="6350" stA="50000" endA="300" endPos="55500" dist="101600" dir="5400000" sy="-100000" algn="bl" rotWithShape="0"/>
          </a:effectLst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</a:rPr>
              <a:t>爬天都峰</a:t>
            </a:r>
            <a:endParaRPr lang="zh-CN" altLang="en-US" sz="5400" b="1" dirty="0">
              <a:ln w="1143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4208" y="5229200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dirty="0" smtClean="0"/>
              <a:t>61701</a:t>
            </a:r>
            <a:r>
              <a:rPr lang="zh-CN" altLang="en-US" dirty="0" smtClean="0"/>
              <a:t>杨</a:t>
            </a:r>
            <a:r>
              <a:rPr lang="zh-CN" altLang="en-US" dirty="0"/>
              <a:t>玉琴</a:t>
            </a:r>
            <a:endParaRPr lang="en-US" altLang="zh-CN" dirty="0"/>
          </a:p>
          <a:p>
            <a:r>
              <a:rPr lang="en-US" altLang="zh-CN" dirty="0"/>
              <a:t>                                                      </a:t>
            </a:r>
            <a:r>
              <a:rPr lang="zh-CN" altLang="en-US" dirty="0"/>
              <a:t>三年级（上）</a:t>
            </a:r>
          </a:p>
        </p:txBody>
      </p:sp>
    </p:spTree>
    <p:extLst>
      <p:ext uri="{BB962C8B-B14F-4D97-AF65-F5344CB8AC3E}">
        <p14:creationId xmlns:p14="http://schemas.microsoft.com/office/powerpoint/2010/main" val="170101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杨玉琴\功用美图\PPT课件及素材图\儿童ppt素材图片\http_imgload21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" y="-199020"/>
            <a:ext cx="9144000" cy="726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979711" y="2722545"/>
            <a:ext cx="5400601" cy="92333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教学目标</a:t>
            </a:r>
            <a:endParaRPr lang="zh-CN" altLang="en-U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9813" y="5291393"/>
            <a:ext cx="6264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所用媒体： 视频： 黄山天都峰     </a:t>
            </a:r>
            <a:endParaRPr lang="zh-CN" altLang="en-US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060848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能分角色流利地进行朗读。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能把握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课文的主要内容，体会“我”和老爷爷如何在相互鼓舞下，坚定信心战胜困难的。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6296" y="4061115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能自我理解、把握课文的中心内容 。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学会自我战胜困难 ，不轻易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放弃。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学会自我激励以及鼓励他人。</a:t>
            </a:r>
            <a:endParaRPr lang="en-US" altLang="zh-CN" sz="2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3496" y="1436876"/>
            <a:ext cx="17315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知识与技能</a:t>
            </a:r>
            <a:endParaRPr lang="zh-CN" alt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496" y="3431293"/>
            <a:ext cx="265970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</a:rPr>
              <a:t>情感态度与价值观</a:t>
            </a:r>
            <a:endParaRPr lang="zh-CN" altLang="en-US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27301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6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40" accel="10000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6" grpId="0"/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现代教育教育\现代教育技术\背景图片\u=3160149388,2965445771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52278" y="1302583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认识天都峰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8717" y="2020198"/>
            <a:ext cx="1039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WindowsMediaPlayer1" r:id="rId2" imgW="2591162" imgH="1657581"/>
        </mc:Choice>
        <mc:Fallback>
          <p:control name="WindowsMediaPlayer1" r:id="rId2" imgW="2591162" imgH="1657581">
            <p:pic>
              <p:nvPicPr>
                <p:cNvPr id="0" name="WindowsMediaPlayer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89263" y="3427413"/>
                  <a:ext cx="2590800" cy="165735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653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:\现代教育教育\现代教育技术\背景图片\http_imgload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35"/>
            <a:ext cx="9144000" cy="684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朗读课文，思考问题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3707904" y="1382043"/>
            <a:ext cx="4978896" cy="452596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课文按照什么顺序写的？“我”的心情如何？</a:t>
            </a:r>
            <a:endParaRPr lang="en-US" altLang="zh-CN" dirty="0" smtClean="0"/>
          </a:p>
        </p:txBody>
      </p:sp>
      <p:pic>
        <p:nvPicPr>
          <p:cNvPr id="1026" name="Picture 2" descr="H:\现代教育教育\现代教育技术\插图\20120325175015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21507"/>
            <a:ext cx="2911922" cy="220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现代教育教育\现代教育技术\插图\u=352695628,1084170684&amp;fm=21&amp;gp=0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1670">
            <a:off x="273373" y="3839857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H:\现代教育教育\现代教育技术\插图\u=352695628,1084170684&amp;fm=21&amp;gp=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04836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现代教育教育\现代教育技术\插图\u=352695628,1084170684&amp;fm=21&amp;gp=0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0133">
            <a:off x="2568129" y="3839857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80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儿童歌谣 - 小朋友想一想_clip_纯音频文件_纯音频输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H:\现代教育教育\现代教育技术\背景图片\http_imgload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79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现代教育教育\现代教育技术\天都峰图片\0e2442a7d933c895a988df06d11373f0830200d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6672"/>
            <a:ext cx="4771954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现代教育教育\现代教育技术\天都峰图片\1541309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57"/>
            <a:ext cx="4355976" cy="686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:\现代教育教育\现代教育技术\天都峰图片\838ba61ea8d3fd1fbeee2362304e251f94ca5f8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109"/>
            <a:ext cx="762000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:\现代教育教育\现代教育技术\天都峰图片\u=3079346647,1240779653&amp;fm=23&amp;gp=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54" y="3959668"/>
            <a:ext cx="45053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:\现代教育教育\现代教育技术\天都峰图片\u=203076503,370164304&amp;fm=23&amp;gp=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57"/>
            <a:ext cx="9144000" cy="686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331640" y="2513118"/>
            <a:ext cx="66838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/>
              <a:t>看完这组图后</a:t>
            </a:r>
            <a:r>
              <a:rPr lang="zh-CN" altLang="en-US" sz="4400" b="1" dirty="0" smtClean="0"/>
              <a:t>，如果是你在爬，你有什么感觉</a:t>
            </a:r>
            <a:r>
              <a:rPr lang="zh-CN" altLang="en-US" sz="4400" b="1" dirty="0"/>
              <a:t>？</a:t>
            </a:r>
          </a:p>
        </p:txBody>
      </p:sp>
      <p:sp>
        <p:nvSpPr>
          <p:cNvPr id="10" name="流程图: 合并 9">
            <a:hlinkClick r:id="rId8" action="ppaction://hlinksldjump"/>
          </p:cNvPr>
          <p:cNvSpPr/>
          <p:nvPr/>
        </p:nvSpPr>
        <p:spPr>
          <a:xfrm>
            <a:off x="3995936" y="5932625"/>
            <a:ext cx="1152128" cy="792088"/>
          </a:xfrm>
          <a:prstGeom prst="flowChartMer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6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:\现代教育教育\现代教育技术\背景图片\u=859813915,2788243753&amp;fm=23&amp;gp=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209549" y="3284984"/>
            <a:ext cx="1133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终于</a:t>
            </a:r>
          </a:p>
        </p:txBody>
      </p:sp>
      <p:sp>
        <p:nvSpPr>
          <p:cNvPr id="10" name="云形标注 9"/>
          <p:cNvSpPr/>
          <p:nvPr/>
        </p:nvSpPr>
        <p:spPr>
          <a:xfrm>
            <a:off x="4476919" y="3122943"/>
            <a:ext cx="3520424" cy="1944216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你体会到什么？</a:t>
            </a:r>
            <a:endParaRPr lang="zh-CN" alt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3143604" y="133541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奋力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31840" y="2059495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一会儿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</a:t>
            </a:r>
            <a:r>
              <a:rPr lang="zh-CN" altLang="en-US" sz="3200" dirty="0" smtClean="0">
                <a:solidFill>
                  <a:srgbClr val="FF0000"/>
                </a:solidFill>
              </a:rPr>
              <a:t>一会儿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流程图: 合并 2">
            <a:hlinkClick r:id="rId2" action="ppaction://hlinksldjump"/>
          </p:cNvPr>
          <p:cNvSpPr/>
          <p:nvPr/>
        </p:nvSpPr>
        <p:spPr>
          <a:xfrm>
            <a:off x="3776451" y="5932625"/>
            <a:ext cx="1152128" cy="792088"/>
          </a:xfrm>
          <a:prstGeom prst="flowChartMer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2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现代教育教育\现代教育技术\背景图片\u=1462200801,4078585886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44179" y="2186513"/>
            <a:ext cx="1656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鼓励和受鼓舞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324433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我</a:t>
            </a:r>
            <a:endParaRPr lang="zh-CN" altLang="en-US" sz="3200" dirty="0"/>
          </a:p>
        </p:txBody>
      </p:sp>
      <p:cxnSp>
        <p:nvCxnSpPr>
          <p:cNvPr id="7" name="直接箭头连接符 6"/>
          <p:cNvCxnSpPr/>
          <p:nvPr/>
        </p:nvCxnSpPr>
        <p:spPr>
          <a:xfrm>
            <a:off x="2591780" y="3536721"/>
            <a:ext cx="3312368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475656" y="324433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爷爷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462074" y="3918226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</a:t>
            </a:r>
            <a:r>
              <a:rPr lang="zh-CN" altLang="en-US" sz="3200" dirty="0" smtClean="0"/>
              <a:t>道谢</a:t>
            </a:r>
            <a:endParaRPr lang="zh-CN" altLang="en-US" sz="3200" dirty="0"/>
          </a:p>
        </p:txBody>
      </p:sp>
      <p:sp>
        <p:nvSpPr>
          <p:cNvPr id="11" name="流程图: 合并 10">
            <a:hlinkClick r:id="rId3" action="ppaction://hlinksldjump"/>
          </p:cNvPr>
          <p:cNvSpPr/>
          <p:nvPr/>
        </p:nvSpPr>
        <p:spPr>
          <a:xfrm>
            <a:off x="3776451" y="5932625"/>
            <a:ext cx="1152128" cy="792088"/>
          </a:xfrm>
          <a:prstGeom prst="flowChartMer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569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现代教育教育\现代教育技术\背景图片\u=1846345449,2057575854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" y="-3173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122468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爬天都峰</a:t>
            </a:r>
            <a:r>
              <a:rPr lang="zh-CN" altLang="zh-CN" sz="2800" dirty="0" smtClean="0"/>
              <a:t>之前</a:t>
            </a:r>
            <a:r>
              <a:rPr lang="en-US" altLang="zh-CN" sz="2800" dirty="0" smtClean="0"/>
              <a:t> 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478248"/>
            <a:ext cx="738664" cy="21347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/>
              <a:t>爬</a:t>
            </a:r>
            <a:r>
              <a:rPr lang="zh-CN" altLang="en-US" sz="3600" dirty="0" smtClean="0"/>
              <a:t>天都峰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475656" y="3096253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hlinkClick r:id="rId3" action="ppaction://hlinksldjump"/>
              </a:rPr>
              <a:t>爬天都峰</a:t>
            </a:r>
            <a:r>
              <a:rPr lang="zh-CN" altLang="en-US" sz="2800" dirty="0" smtClean="0">
                <a:hlinkClick r:id="rId3" action="ppaction://hlinksldjump"/>
              </a:rPr>
              <a:t>时  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475656" y="5122631"/>
            <a:ext cx="3369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hlinkClick r:id="rId4" action="ppaction://hlinksldjump"/>
              </a:rPr>
              <a:t>爬上了</a:t>
            </a:r>
            <a:r>
              <a:rPr lang="zh-CN" altLang="zh-CN" sz="2800" dirty="0" smtClean="0">
                <a:hlinkClick r:id="rId4" action="ppaction://hlinksldjump"/>
              </a:rPr>
              <a:t>天都峰</a:t>
            </a:r>
            <a:r>
              <a:rPr lang="zh-CN" altLang="en-US" sz="2800" dirty="0" smtClean="0">
                <a:hlinkClick r:id="rId4" action="ppaction://hlinksldjump"/>
              </a:rPr>
              <a:t>之后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836722" y="309625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我 </a:t>
            </a:r>
            <a:endParaRPr lang="zh-CN" altLang="en-US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4048" y="126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害怕</a:t>
            </a:r>
            <a:r>
              <a:rPr lang="zh-CN" altLang="en-US" sz="2800" dirty="0"/>
              <a:t>、</a:t>
            </a:r>
            <a:r>
              <a:rPr lang="zh-CN" altLang="en-US" sz="2800" dirty="0" smtClean="0"/>
              <a:t>退缩 </a:t>
            </a:r>
            <a:endParaRPr lang="zh-CN" alt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132852" y="2982416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树立信心、</a:t>
            </a:r>
            <a:r>
              <a:rPr lang="zh-CN" altLang="zh-CN" sz="2800" dirty="0" smtClean="0"/>
              <a:t>鼓起勇气</a:t>
            </a:r>
            <a:r>
              <a:rPr lang="zh-CN" altLang="en-US" sz="2800" dirty="0" smtClean="0"/>
              <a:t>、相互鼓励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137225" y="5060126"/>
            <a:ext cx="2304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/>
              <a:t>战胜天险</a:t>
            </a:r>
            <a:r>
              <a:rPr lang="zh-CN" altLang="en-US" sz="2800" dirty="0" smtClean="0"/>
              <a:t>、从别人身上吸取力量</a:t>
            </a:r>
            <a:endParaRPr lang="zh-CN" altLang="en-US" sz="2800" dirty="0"/>
          </a:p>
        </p:txBody>
      </p:sp>
      <p:sp>
        <p:nvSpPr>
          <p:cNvPr id="3" name="左大括号 2"/>
          <p:cNvSpPr/>
          <p:nvPr/>
        </p:nvSpPr>
        <p:spPr>
          <a:xfrm>
            <a:off x="1213579" y="1426304"/>
            <a:ext cx="72008" cy="397862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大括号 3"/>
          <p:cNvSpPr/>
          <p:nvPr/>
        </p:nvSpPr>
        <p:spPr>
          <a:xfrm>
            <a:off x="7384121" y="1425493"/>
            <a:ext cx="452601" cy="424023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3995936" y="1268640"/>
            <a:ext cx="792088" cy="47926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4655599" y="5166591"/>
            <a:ext cx="396044" cy="47926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3779912" y="3118233"/>
            <a:ext cx="896505" cy="47926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37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3" grpId="0" animBg="1"/>
      <p:bldP spid="4" grpId="0" animBg="1"/>
      <p:bldP spid="15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现代教育教育\现代教育技术\背景图片\u=3160149388,2965445771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23728" y="1916832"/>
            <a:ext cx="532859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/>
              <a:t>谢谢！</a:t>
            </a:r>
            <a:endParaRPr lang="zh-CN" altLang="en-US" sz="13800" b="1" dirty="0"/>
          </a:p>
        </p:txBody>
      </p:sp>
    </p:spTree>
    <p:extLst>
      <p:ext uri="{BB962C8B-B14F-4D97-AF65-F5344CB8AC3E}">
        <p14:creationId xmlns:p14="http://schemas.microsoft.com/office/powerpoint/2010/main" val="163385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190</Words>
  <Application>Microsoft Office PowerPoint</Application>
  <PresentationFormat>全屏显示(4:3)</PresentationFormat>
  <Paragraphs>38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PowerPoint 演示文稿</vt:lpstr>
      <vt:lpstr>PowerPoint 演示文稿</vt:lpstr>
      <vt:lpstr>PowerPoint 演示文稿</vt:lpstr>
      <vt:lpstr>朗读课文，思考问题</vt:lpstr>
      <vt:lpstr>PowerPoint 演示文稿</vt:lpstr>
      <vt:lpstr> 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SkyUN.Org</dc:creator>
  <cp:lastModifiedBy>Minster</cp:lastModifiedBy>
  <cp:revision>58</cp:revision>
  <dcterms:created xsi:type="dcterms:W3CDTF">2014-11-25T06:28:27Z</dcterms:created>
  <dcterms:modified xsi:type="dcterms:W3CDTF">2014-12-06T16:02:04Z</dcterms:modified>
</cp:coreProperties>
</file>