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84B8DBD-E7F0-4125-8964-79ACC335AD2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2012-10-3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img6.photo.163.com/rizzio/1498994/34510198.gif" TargetMode="External"/><Relationship Id="rId3" Type="http://schemas.openxmlformats.org/officeDocument/2006/relationships/image" Target="../media/image23.wmf"/><Relationship Id="rId7" Type="http://schemas.openxmlformats.org/officeDocument/2006/relationships/image" Target="../media/image26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baidu.com/ir?u=http://njxwjy.njenet.net.cn/school/jxpt_4/jx_sc/xx/xxsx4/jpg/xs405006.jpg&amp;f=http://njxwjy.njenet.net.cn/school/jxpt_4/jx_sc/xx/xxsx4/xxsx_4.htm&amp;c=baidu" TargetMode="External"/><Relationship Id="rId5" Type="http://schemas.openxmlformats.org/officeDocument/2006/relationships/image" Target="../media/image25.gif"/><Relationship Id="rId10" Type="http://schemas.openxmlformats.org/officeDocument/2006/relationships/image" Target="../media/image28.gif"/><Relationship Id="rId4" Type="http://schemas.openxmlformats.org/officeDocument/2006/relationships/image" Target="../media/image24.wmf"/><Relationship Id="rId9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0.gif"/><Relationship Id="rId7" Type="http://schemas.openxmlformats.org/officeDocument/2006/relationships/image" Target="../media/image34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10" Type="http://schemas.openxmlformats.org/officeDocument/2006/relationships/image" Target="../media/image37.gif"/><Relationship Id="rId4" Type="http://schemas.openxmlformats.org/officeDocument/2006/relationships/image" Target="../media/image31.gif"/><Relationship Id="rId9" Type="http://schemas.openxmlformats.org/officeDocument/2006/relationships/image" Target="../media/image3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skg\&#30005;&#23376;&#35762;&#31295;&#21644;&#35838;&#20214;\xbwq.MP3" TargetMode="Externa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hawang.com/pic/html/zmbz/sjqg/20050606115054(82).htm" TargetMode="External"/><Relationship Id="rId2" Type="http://schemas.openxmlformats.org/officeDocument/2006/relationships/hyperlink" Target="http://www.hahawang.com/pic/html/zmbz/sjqg/20040713155221(2)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skg\&#30005;&#23376;&#35762;&#31295;&#21644;&#35838;&#20214;\chzhg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E:\E\&#23828;&#29233;&#33805;\&#23828;&#29233;&#33805;1\&#20843;\&#29486;&#32473;&#29233;&#20029;&#19997;.mp3" TargetMode="External"/><Relationship Id="rId2" Type="http://schemas.openxmlformats.org/officeDocument/2006/relationships/slideLayout" Target="../slideLayouts/slideLayout12.xml"/><Relationship Id="rId1" Type="http://schemas.openxmlformats.org/officeDocument/2006/relationships/video" Target="123456.mpg" TargetMode="Externa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Picture 2" descr="japan213"/>
          <p:cNvPicPr>
            <a:picLocks noChangeAspect="1" noChangeArrowheads="1"/>
          </p:cNvPicPr>
          <p:nvPr/>
        </p:nvPicPr>
        <p:blipFill>
          <a:blip r:embed="rId2" cstate="print">
            <a:lum brigh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8899" name="Text Box 3"/>
          <p:cNvSpPr txBox="1">
            <a:spLocks noChangeArrowheads="1"/>
          </p:cNvSpPr>
          <p:nvPr/>
        </p:nvSpPr>
        <p:spPr bwMode="auto">
          <a:xfrm>
            <a:off x="1371600" y="1905000"/>
            <a:ext cx="6477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990000"/>
                </a:solidFill>
                <a:latin typeface="Times New Roman" pitchFamily="18" charset="0"/>
                <a:ea typeface="黑体" pitchFamily="49" charset="-122"/>
              </a:rPr>
              <a:t>大自然的语言</a:t>
            </a:r>
          </a:p>
        </p:txBody>
      </p:sp>
      <p:sp>
        <p:nvSpPr>
          <p:cNvPr id="208900" name="Text Box 4"/>
          <p:cNvSpPr txBox="1">
            <a:spLocks noChangeArrowheads="1"/>
          </p:cNvSpPr>
          <p:nvPr/>
        </p:nvSpPr>
        <p:spPr bwMode="auto">
          <a:xfrm>
            <a:off x="6248400" y="3352800"/>
            <a:ext cx="1905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solidFill>
                  <a:srgbClr val="990000"/>
                </a:solidFill>
                <a:latin typeface="Times New Roman" pitchFamily="18" charset="0"/>
                <a:ea typeface="华文行楷" pitchFamily="2" charset="-122"/>
              </a:rPr>
              <a:t>戴巴棣</a:t>
            </a:r>
            <a:endParaRPr lang="zh-CN" altLang="en-US" sz="4400" b="1" dirty="0">
              <a:solidFill>
                <a:srgbClr val="990000"/>
              </a:solidFill>
              <a:latin typeface="Times New Roman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2" descr="蚂蚁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43200000">
            <a:off x="2195513" y="2852738"/>
            <a:ext cx="1143000" cy="1143000"/>
          </a:xfrm>
          <a:prstGeom prst="rect">
            <a:avLst/>
          </a:prstGeom>
          <a:noFill/>
        </p:spPr>
      </p:pic>
      <p:sp>
        <p:nvSpPr>
          <p:cNvPr id="218115" name="Text Box 3"/>
          <p:cNvSpPr txBox="1">
            <a:spLocks noChangeArrowheads="1"/>
          </p:cNvSpPr>
          <p:nvPr/>
        </p:nvSpPr>
        <p:spPr bwMode="auto">
          <a:xfrm>
            <a:off x="685800" y="228600"/>
            <a:ext cx="7696200" cy="576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latin typeface="Times New Roman" pitchFamily="18" charset="0"/>
                <a:ea typeface="华文新魏" pitchFamily="2" charset="-122"/>
              </a:rPr>
              <a:t>    </a:t>
            </a:r>
            <a:r>
              <a:rPr lang="zh-CN" altLang="en-US" sz="4800">
                <a:latin typeface="Times New Roman" pitchFamily="18" charset="0"/>
                <a:ea typeface="华文新魏" pitchFamily="2" charset="-122"/>
              </a:rPr>
              <a:t>麻雀囤食要落雪。</a:t>
            </a:r>
          </a:p>
          <a:p>
            <a:pPr>
              <a:spcBef>
                <a:spcPct val="50000"/>
              </a:spcBef>
            </a:pPr>
            <a:r>
              <a:rPr lang="zh-CN" altLang="en-US" sz="4800">
                <a:latin typeface="Times New Roman" pitchFamily="18" charset="0"/>
                <a:ea typeface="华文新魏" pitchFamily="2" charset="-122"/>
              </a:rPr>
              <a:t>　</a:t>
            </a:r>
          </a:p>
          <a:p>
            <a:pPr>
              <a:spcBef>
                <a:spcPct val="50000"/>
              </a:spcBef>
            </a:pPr>
            <a:r>
              <a:rPr lang="zh-CN" altLang="en-US" sz="4800">
                <a:latin typeface="Times New Roman" pitchFamily="18" charset="0"/>
                <a:ea typeface="华文新魏" pitchFamily="2" charset="-122"/>
              </a:rPr>
              <a:t>   蚂蚁垒窝要落雨。</a:t>
            </a:r>
          </a:p>
          <a:p>
            <a:pPr>
              <a:spcBef>
                <a:spcPct val="50000"/>
              </a:spcBef>
            </a:pPr>
            <a:r>
              <a:rPr lang="zh-CN" altLang="en-US" sz="4800">
                <a:latin typeface="Times New Roman" pitchFamily="18" charset="0"/>
                <a:ea typeface="华文新魏" pitchFamily="2" charset="-122"/>
              </a:rPr>
              <a:t>   鱼跳水，有雨来。</a:t>
            </a:r>
          </a:p>
          <a:p>
            <a:pPr>
              <a:spcBef>
                <a:spcPct val="50000"/>
              </a:spcBef>
            </a:pPr>
            <a:r>
              <a:rPr lang="zh-CN" altLang="en-US" sz="4800">
                <a:latin typeface="Times New Roman" pitchFamily="18" charset="0"/>
                <a:ea typeface="华文新魏" pitchFamily="2" charset="-122"/>
              </a:rPr>
              <a:t>   燕子低飞要落雨。</a:t>
            </a:r>
          </a:p>
          <a:p>
            <a:pPr>
              <a:spcBef>
                <a:spcPct val="50000"/>
              </a:spcBef>
            </a:pPr>
            <a:endParaRPr lang="en-US" altLang="zh-CN">
              <a:latin typeface="Times New Roman" pitchFamily="18" charset="0"/>
            </a:endParaRPr>
          </a:p>
        </p:txBody>
      </p:sp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0" y="685800"/>
            <a:ext cx="762000" cy="5030788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Times New Roman" pitchFamily="18" charset="0"/>
                <a:ea typeface="华文琥珀" pitchFamily="2" charset="-122"/>
              </a:rPr>
              <a:t>古代农谚选粹</a:t>
            </a:r>
          </a:p>
          <a:p>
            <a:pPr>
              <a:spcBef>
                <a:spcPct val="50000"/>
              </a:spcBef>
            </a:pPr>
            <a:endParaRPr lang="en-US" altLang="zh-CN">
              <a:solidFill>
                <a:srgbClr val="FF0000"/>
              </a:solidFill>
              <a:latin typeface="Times New Roman" pitchFamily="18" charset="0"/>
              <a:ea typeface="华文琥珀" pitchFamily="2" charset="-122"/>
            </a:endParaRPr>
          </a:p>
        </p:txBody>
      </p:sp>
      <p:sp>
        <p:nvSpPr>
          <p:cNvPr id="218117" name="Line 5"/>
          <p:cNvSpPr>
            <a:spLocks noChangeShapeType="1"/>
          </p:cNvSpPr>
          <p:nvPr/>
        </p:nvSpPr>
        <p:spPr bwMode="auto">
          <a:xfrm>
            <a:off x="3352800" y="1676400"/>
            <a:ext cx="18288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pic>
        <p:nvPicPr>
          <p:cNvPr id="218118" name="Picture 6" descr="NA01598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4821238"/>
            <a:ext cx="1673225" cy="2036762"/>
          </a:xfrm>
          <a:prstGeom prst="rect">
            <a:avLst/>
          </a:prstGeom>
          <a:noFill/>
        </p:spPr>
      </p:pic>
      <p:pic>
        <p:nvPicPr>
          <p:cNvPr id="218119" name="Picture 7" descr="j00792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743200"/>
            <a:ext cx="1370013" cy="1352550"/>
          </a:xfrm>
          <a:prstGeom prst="rect">
            <a:avLst/>
          </a:prstGeom>
          <a:noFill/>
        </p:spPr>
      </p:pic>
      <p:sp>
        <p:nvSpPr>
          <p:cNvPr id="218120" name="Line 8"/>
          <p:cNvSpPr>
            <a:spLocks noChangeShapeType="1"/>
          </p:cNvSpPr>
          <p:nvPr/>
        </p:nvSpPr>
        <p:spPr bwMode="auto">
          <a:xfrm>
            <a:off x="3810000" y="3505200"/>
            <a:ext cx="18288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218121" name="Line 9"/>
          <p:cNvSpPr>
            <a:spLocks noChangeShapeType="1"/>
          </p:cNvSpPr>
          <p:nvPr/>
        </p:nvSpPr>
        <p:spPr bwMode="auto">
          <a:xfrm>
            <a:off x="3505200" y="6019800"/>
            <a:ext cx="18288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pic>
        <p:nvPicPr>
          <p:cNvPr id="218122" name="Picture 10" descr="AG00180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250" y="3716338"/>
            <a:ext cx="2378075" cy="1131887"/>
          </a:xfrm>
          <a:prstGeom prst="rect">
            <a:avLst/>
          </a:prstGeom>
          <a:noFill/>
        </p:spPr>
      </p:pic>
      <p:pic>
        <p:nvPicPr>
          <p:cNvPr id="218123" name="Picture 11" descr="xs40500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350" y="5516563"/>
            <a:ext cx="1493838" cy="1076325"/>
          </a:xfrm>
          <a:prstGeom prst="rect">
            <a:avLst/>
          </a:prstGeom>
          <a:noFill/>
        </p:spPr>
      </p:pic>
      <p:pic>
        <p:nvPicPr>
          <p:cNvPr id="218124" name="Picture 12" descr="34510198">
            <a:hlinkClick r:id="rId8"/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19250" y="836613"/>
            <a:ext cx="1511300" cy="1511300"/>
          </a:xfrm>
          <a:prstGeom prst="rect">
            <a:avLst/>
          </a:prstGeom>
          <a:noFill/>
        </p:spPr>
      </p:pic>
      <p:pic>
        <p:nvPicPr>
          <p:cNvPr id="218125" name="Picture 13" descr="snowman2.gif (7573 bytes)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35600" y="908050"/>
            <a:ext cx="1271588" cy="15843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Picture 2" descr="BD1533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0863"/>
          </a:xfrm>
          <a:prstGeom prst="rect">
            <a:avLst/>
          </a:prstGeom>
          <a:noFill/>
        </p:spPr>
      </p:pic>
      <p:sp>
        <p:nvSpPr>
          <p:cNvPr id="219139" name="Text Box 3"/>
          <p:cNvSpPr txBox="1">
            <a:spLocks noChangeArrowheads="1"/>
          </p:cNvSpPr>
          <p:nvPr/>
        </p:nvSpPr>
        <p:spPr bwMode="auto">
          <a:xfrm>
            <a:off x="0" y="685800"/>
            <a:ext cx="762000" cy="5030788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Times New Roman" pitchFamily="18" charset="0"/>
                <a:ea typeface="华文琥珀" pitchFamily="2" charset="-122"/>
              </a:rPr>
              <a:t>古代农谚选粹</a:t>
            </a: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  <a:latin typeface="Times New Roman" pitchFamily="18" charset="0"/>
              <a:ea typeface="华文琥珀" pitchFamily="2" charset="-122"/>
            </a:endParaRPr>
          </a:p>
        </p:txBody>
      </p:sp>
      <p:sp>
        <p:nvSpPr>
          <p:cNvPr id="219140" name="Text Box 4"/>
          <p:cNvSpPr txBox="1">
            <a:spLocks noChangeArrowheads="1"/>
          </p:cNvSpPr>
          <p:nvPr/>
        </p:nvSpPr>
        <p:spPr bwMode="auto">
          <a:xfrm>
            <a:off x="1258888" y="188913"/>
            <a:ext cx="7620000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latin typeface="Times New Roman" pitchFamily="18" charset="0"/>
                <a:ea typeface="华文新魏" pitchFamily="2" charset="-122"/>
              </a:rPr>
              <a:t>癞蛤蟆出洞，下雨靠得稳。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Times New Roman" pitchFamily="18" charset="0"/>
                <a:ea typeface="华文新魏" pitchFamily="2" charset="-122"/>
              </a:rPr>
              <a:t>龟背潮，下雨兆。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Times New Roman" pitchFamily="18" charset="0"/>
                <a:ea typeface="华文新魏" pitchFamily="2" charset="-122"/>
              </a:rPr>
              <a:t>蚯蚓爬上路，雨水乱如麻。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Times New Roman" pitchFamily="18" charset="0"/>
                <a:ea typeface="华文新魏" pitchFamily="2" charset="-122"/>
              </a:rPr>
              <a:t>泥鳅静，天气睛。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Times New Roman" pitchFamily="18" charset="0"/>
                <a:ea typeface="华文新魏" pitchFamily="2" charset="-122"/>
              </a:rPr>
              <a:t>猪衔草，寒潮到。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latin typeface="Times New Roman" pitchFamily="18" charset="0"/>
                <a:ea typeface="华文新魏" pitchFamily="2" charset="-122"/>
              </a:rPr>
              <a:t>鸡迟宿，鸭欢叫，风雨不久到。</a:t>
            </a:r>
          </a:p>
          <a:p>
            <a:pPr>
              <a:spcBef>
                <a:spcPct val="50000"/>
              </a:spcBef>
            </a:pPr>
            <a:endParaRPr lang="en-US" altLang="zh-CN" sz="4000" dirty="0">
              <a:latin typeface="Times New Roman" pitchFamily="18" charset="0"/>
              <a:ea typeface="华文新魏" pitchFamily="2" charset="-122"/>
            </a:endParaRPr>
          </a:p>
        </p:txBody>
      </p:sp>
      <p:pic>
        <p:nvPicPr>
          <p:cNvPr id="219141" name="Picture 5" descr="AG00434_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836613"/>
            <a:ext cx="2819400" cy="2025650"/>
          </a:xfrm>
          <a:prstGeom prst="rect">
            <a:avLst/>
          </a:prstGeom>
          <a:noFill/>
        </p:spPr>
      </p:pic>
      <p:pic>
        <p:nvPicPr>
          <p:cNvPr id="219142" name="Picture 6" descr="AG00433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5229225"/>
            <a:ext cx="1463675" cy="1154113"/>
          </a:xfrm>
          <a:prstGeom prst="rect">
            <a:avLst/>
          </a:prstGeom>
          <a:noFill/>
        </p:spPr>
      </p:pic>
      <p:pic>
        <p:nvPicPr>
          <p:cNvPr id="219143" name="Picture 7" descr="frog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-242888"/>
            <a:ext cx="2486025" cy="1676401"/>
          </a:xfrm>
          <a:prstGeom prst="rect">
            <a:avLst/>
          </a:prstGeom>
          <a:noFill/>
        </p:spPr>
      </p:pic>
      <p:pic>
        <p:nvPicPr>
          <p:cNvPr id="219144" name="Picture 8" descr="turtle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063" y="1196975"/>
            <a:ext cx="1257300" cy="552450"/>
          </a:xfrm>
          <a:prstGeom prst="rect">
            <a:avLst/>
          </a:prstGeom>
          <a:noFill/>
        </p:spPr>
      </p:pic>
      <p:pic>
        <p:nvPicPr>
          <p:cNvPr id="219145" name="Picture 9" descr="1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1500" y="3714750"/>
            <a:ext cx="1441450" cy="1133475"/>
          </a:xfrm>
          <a:prstGeom prst="rect">
            <a:avLst/>
          </a:prstGeom>
          <a:noFill/>
        </p:spPr>
      </p:pic>
      <p:pic>
        <p:nvPicPr>
          <p:cNvPr id="219146" name="Picture 10" descr="ZW_00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125" y="4365625"/>
            <a:ext cx="649288" cy="487363"/>
          </a:xfrm>
          <a:prstGeom prst="rect">
            <a:avLst/>
          </a:prstGeom>
          <a:noFill/>
        </p:spPr>
      </p:pic>
      <p:pic>
        <p:nvPicPr>
          <p:cNvPr id="219147" name="Picture 11" descr="anm-015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475" y="5589588"/>
            <a:ext cx="1066800" cy="952500"/>
          </a:xfrm>
          <a:prstGeom prst="rect">
            <a:avLst/>
          </a:prstGeom>
          <a:noFill/>
        </p:spPr>
      </p:pic>
      <p:pic>
        <p:nvPicPr>
          <p:cNvPr id="219148" name="Picture 12" descr="duck5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7900" y="5516563"/>
            <a:ext cx="1295400" cy="8302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曲院风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-4762"/>
            <a:ext cx="4724400" cy="3505200"/>
          </a:xfrm>
          <a:prstGeom prst="rect">
            <a:avLst/>
          </a:prstGeom>
          <a:noFill/>
        </p:spPr>
      </p:pic>
      <p:pic>
        <p:nvPicPr>
          <p:cNvPr id="11267" name="Picture 3" descr="1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505200"/>
            <a:ext cx="4724400" cy="2947988"/>
          </a:xfrm>
          <a:prstGeom prst="rect">
            <a:avLst/>
          </a:prstGeom>
          <a:noFill/>
        </p:spPr>
      </p:pic>
      <p:pic>
        <p:nvPicPr>
          <p:cNvPr id="11268" name="Picture 4" descr="F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5200"/>
            <a:ext cx="4419600" cy="2947988"/>
          </a:xfrm>
          <a:prstGeom prst="rect">
            <a:avLst/>
          </a:prstGeom>
          <a:noFill/>
        </p:spPr>
      </p:pic>
      <p:pic>
        <p:nvPicPr>
          <p:cNvPr id="11269" name="Picture 5" descr="Sf1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427538" cy="3500438"/>
          </a:xfrm>
          <a:prstGeom prst="rect">
            <a:avLst/>
          </a:prstGeom>
          <a:noFill/>
        </p:spPr>
      </p:pic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733800" y="2895600"/>
            <a:ext cx="1447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66FF33"/>
                </a:solidFill>
                <a:latin typeface="Arial" charset="0"/>
              </a:rPr>
              <a:t>  </a:t>
            </a:r>
            <a:endParaRPr lang="zh-CN" altLang="en-US" sz="36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9156" y="363314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“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花香鸟语、草长莺飞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”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这些自然现象都是大自然的语言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Picture 2" descr="japan213"/>
          <p:cNvPicPr>
            <a:picLocks noChangeAspect="1" noChangeArrowheads="1"/>
          </p:cNvPicPr>
          <p:nvPr/>
        </p:nvPicPr>
        <p:blipFill>
          <a:blip r:embed="rId2" cstate="print">
            <a:lum brigh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3162730"/>
            <a:ext cx="724108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1</a:t>
            </a:r>
            <a:r>
              <a:rPr lang="zh-CN" altLang="en-US" sz="4400" dirty="0" smtClean="0">
                <a:solidFill>
                  <a:srgbClr val="FF0000"/>
                </a:solidFill>
              </a:rPr>
              <a:t>、不爱学习的人看不懂。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endParaRPr lang="en-US" altLang="zh-CN" sz="4400" dirty="0" smtClean="0">
              <a:solidFill>
                <a:srgbClr val="FF0000"/>
              </a:solidFill>
            </a:endParaRPr>
          </a:p>
          <a:p>
            <a:r>
              <a:rPr lang="en-US" altLang="zh-CN" sz="4400" dirty="0" smtClean="0">
                <a:solidFill>
                  <a:srgbClr val="FF0000"/>
                </a:solidFill>
              </a:rPr>
              <a:t>2</a:t>
            </a:r>
            <a:r>
              <a:rPr lang="zh-CN" altLang="en-US" sz="4400" dirty="0" smtClean="0">
                <a:solidFill>
                  <a:srgbClr val="FF0000"/>
                </a:solidFill>
              </a:rPr>
              <a:t>、粗心大意的人永远看不见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159361"/>
            <a:ext cx="86485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为什么有人看不懂大自然的语言？</a:t>
            </a:r>
            <a:endParaRPr lang="zh-CN" alt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Picture 2" descr="japan213"/>
          <p:cNvPicPr>
            <a:picLocks noChangeAspect="1" noChangeArrowheads="1"/>
          </p:cNvPicPr>
          <p:nvPr/>
        </p:nvPicPr>
        <p:blipFill>
          <a:blip r:embed="rId2" cstate="print">
            <a:lum brigh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3162730"/>
            <a:ext cx="667682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1</a:t>
            </a:r>
            <a:r>
              <a:rPr lang="zh-CN" altLang="en-US" sz="4400" dirty="0" smtClean="0">
                <a:solidFill>
                  <a:srgbClr val="FF0000"/>
                </a:solidFill>
              </a:rPr>
              <a:t>、做一个热爱学习的人。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endParaRPr lang="en-US" altLang="zh-CN" sz="4400" dirty="0" smtClean="0">
              <a:solidFill>
                <a:srgbClr val="FF0000"/>
              </a:solidFill>
            </a:endParaRPr>
          </a:p>
          <a:p>
            <a:r>
              <a:rPr lang="en-US" altLang="zh-CN" sz="4400" dirty="0" smtClean="0">
                <a:solidFill>
                  <a:srgbClr val="FF0000"/>
                </a:solidFill>
              </a:rPr>
              <a:t>2</a:t>
            </a:r>
            <a:r>
              <a:rPr lang="zh-CN" altLang="en-US" sz="4400" dirty="0" smtClean="0">
                <a:solidFill>
                  <a:srgbClr val="FF0000"/>
                </a:solidFill>
              </a:rPr>
              <a:t>、做一个专心致志的人。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159361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我们要做怎样的孩子呢？</a:t>
            </a:r>
            <a:endParaRPr lang="zh-CN" alt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R_0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471639" y="1874587"/>
            <a:ext cx="695801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0"/>
              </a:spcBef>
              <a:buFontTx/>
              <a:buNone/>
            </a:pPr>
            <a:r>
              <a:rPr lang="zh-CN" altLang="en-US" sz="4000" b="1" dirty="0" smtClean="0">
                <a:solidFill>
                  <a:srgbClr val="FF3300"/>
                </a:solidFill>
              </a:rPr>
              <a:t>诗歌特点：</a:t>
            </a:r>
            <a:endParaRPr lang="en-US" altLang="zh-CN" sz="4000" b="1" dirty="0" smtClean="0">
              <a:solidFill>
                <a:srgbClr val="FF3300"/>
              </a:solidFill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endParaRPr lang="en-US" altLang="zh-CN" sz="4000" b="1" dirty="0" smtClean="0">
              <a:solidFill>
                <a:srgbClr val="FF3300"/>
              </a:solidFill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zh-CN" sz="4000" b="1" dirty="0" smtClean="0">
                <a:solidFill>
                  <a:srgbClr val="FF3300"/>
                </a:solidFill>
              </a:rPr>
              <a:t>1</a:t>
            </a:r>
            <a:r>
              <a:rPr lang="zh-CN" altLang="en-US" sz="4000" b="1" dirty="0" smtClean="0">
                <a:solidFill>
                  <a:srgbClr val="FF3300"/>
                </a:solidFill>
              </a:rPr>
              <a:t>、结构特别美。</a:t>
            </a:r>
            <a:endParaRPr lang="en-US" altLang="zh-CN" sz="4000" b="1" dirty="0" smtClean="0">
              <a:solidFill>
                <a:srgbClr val="FF3300"/>
              </a:solidFill>
            </a:endParaRPr>
          </a:p>
          <a:p>
            <a:pPr eaLnBrk="0" hangingPunct="0">
              <a:spcBef>
                <a:spcPct val="0"/>
              </a:spcBef>
              <a:buFontTx/>
              <a:buNone/>
            </a:pPr>
            <a:r>
              <a:rPr lang="en-US" altLang="zh-CN" sz="4000" b="1" dirty="0" smtClean="0">
                <a:solidFill>
                  <a:srgbClr val="FF3300"/>
                </a:solidFill>
              </a:rPr>
              <a:t>2</a:t>
            </a:r>
            <a:r>
              <a:rPr lang="zh-CN" altLang="en-US" sz="4000" b="1" dirty="0" smtClean="0">
                <a:solidFill>
                  <a:srgbClr val="FF3300"/>
                </a:solidFill>
              </a:rPr>
              <a:t>、音韵特别美。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714348" y="838200"/>
            <a:ext cx="7651750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FF3300"/>
                </a:solidFill>
                <a:latin typeface="Tahoma" pitchFamily="34" charset="0"/>
              </a:rPr>
              <a:t>小结：</a:t>
            </a:r>
            <a:r>
              <a:rPr lang="zh-CN" altLang="en-US" sz="3600" b="1" dirty="0">
                <a:solidFill>
                  <a:schemeClr val="tx2"/>
                </a:solidFill>
                <a:latin typeface="Tahoma" pitchFamily="34" charset="0"/>
              </a:rPr>
              <a:t/>
            </a:r>
            <a:br>
              <a:rPr lang="zh-CN" altLang="en-US" sz="3600" b="1" dirty="0">
                <a:solidFill>
                  <a:schemeClr val="tx2"/>
                </a:solidFill>
                <a:latin typeface="Tahoma" pitchFamily="34" charset="0"/>
              </a:rPr>
            </a:br>
            <a:r>
              <a:rPr lang="zh-CN" altLang="en-US" sz="3600" b="1" dirty="0">
                <a:solidFill>
                  <a:schemeClr val="tx2"/>
                </a:solidFill>
                <a:latin typeface="Tahoma" pitchFamily="34" charset="0"/>
              </a:rPr>
              <a:t>       </a:t>
            </a:r>
          </a:p>
          <a:p>
            <a:r>
              <a:rPr lang="en-US" altLang="zh-CN" sz="4400" b="1" dirty="0" smtClean="0">
                <a:solidFill>
                  <a:srgbClr val="3333FF"/>
                </a:solidFill>
                <a:latin typeface="Tahoma" pitchFamily="34" charset="0"/>
              </a:rPr>
              <a:t>1</a:t>
            </a:r>
            <a:r>
              <a:rPr lang="zh-CN" altLang="en-US" sz="4400" b="1" dirty="0" smtClean="0">
                <a:solidFill>
                  <a:srgbClr val="3333FF"/>
                </a:solidFill>
                <a:latin typeface="Tahoma" pitchFamily="34" charset="0"/>
              </a:rPr>
              <a:t>、什么是“大自然的语言”？</a:t>
            </a:r>
            <a:endParaRPr lang="en-US" altLang="zh-CN" sz="4400" b="1" dirty="0" smtClean="0">
              <a:solidFill>
                <a:srgbClr val="3333FF"/>
              </a:solidFill>
              <a:latin typeface="Tahoma" pitchFamily="34" charset="0"/>
            </a:endParaRPr>
          </a:p>
          <a:p>
            <a:endParaRPr lang="en-US" altLang="zh-CN" sz="4400" b="1" dirty="0" smtClean="0">
              <a:solidFill>
                <a:srgbClr val="3333FF"/>
              </a:solidFill>
              <a:latin typeface="Tahoma" pitchFamily="34" charset="0"/>
            </a:endParaRPr>
          </a:p>
          <a:p>
            <a:r>
              <a:rPr lang="en-US" altLang="zh-CN" sz="4400" b="1" dirty="0" smtClean="0">
                <a:solidFill>
                  <a:srgbClr val="3333FF"/>
                </a:solidFill>
                <a:latin typeface="Tahoma" pitchFamily="34" charset="0"/>
              </a:rPr>
              <a:t>2</a:t>
            </a:r>
            <a:r>
              <a:rPr lang="zh-CN" altLang="en-US" sz="4400" b="1" dirty="0" smtClean="0">
                <a:solidFill>
                  <a:srgbClr val="3333FF"/>
                </a:solidFill>
                <a:latin typeface="Tahoma" pitchFamily="34" charset="0"/>
              </a:rPr>
              <a:t>、我们要做一个怎样的人？</a:t>
            </a:r>
            <a:endParaRPr lang="en-US" altLang="zh-CN" sz="4400" b="1" dirty="0" smtClean="0">
              <a:solidFill>
                <a:srgbClr val="3333FF"/>
              </a:solidFill>
              <a:latin typeface="Tahoma" pitchFamily="34" charset="0"/>
            </a:endParaRPr>
          </a:p>
          <a:p>
            <a:endParaRPr lang="en-US" altLang="zh-CN" sz="4400" b="1" dirty="0" smtClean="0">
              <a:solidFill>
                <a:srgbClr val="3333FF"/>
              </a:solidFill>
              <a:latin typeface="Tahoma" pitchFamily="34" charset="0"/>
            </a:endParaRPr>
          </a:p>
          <a:p>
            <a:r>
              <a:rPr lang="en-US" altLang="zh-CN" sz="4400" b="1" dirty="0" smtClean="0">
                <a:solidFill>
                  <a:srgbClr val="3333FF"/>
                </a:solidFill>
                <a:latin typeface="Tahoma" pitchFamily="34" charset="0"/>
              </a:rPr>
              <a:t>3</a:t>
            </a:r>
            <a:r>
              <a:rPr lang="zh-CN" altLang="en-US" sz="4400" b="1" dirty="0" smtClean="0">
                <a:solidFill>
                  <a:srgbClr val="3333FF"/>
                </a:solidFill>
                <a:latin typeface="Tahoma" pitchFamily="34" charset="0"/>
              </a:rPr>
              <a:t>、诗歌有哪些“美”的地方？</a:t>
            </a:r>
            <a:r>
              <a:rPr lang="zh-CN" altLang="en-US" sz="4400" b="1" dirty="0">
                <a:solidFill>
                  <a:srgbClr val="3333FF"/>
                </a:solidFill>
                <a:latin typeface="Tahoma" pitchFamily="34" charset="0"/>
              </a:rPr>
              <a:t/>
            </a:r>
            <a:br>
              <a:rPr lang="zh-CN" altLang="en-US" sz="4400" b="1" dirty="0">
                <a:solidFill>
                  <a:srgbClr val="3333FF"/>
                </a:solidFill>
                <a:latin typeface="Tahoma" pitchFamily="34" charset="0"/>
              </a:rPr>
            </a:br>
            <a:endParaRPr lang="zh-CN" altLang="en-US" sz="4400" b="1" dirty="0">
              <a:solidFill>
                <a:srgbClr val="3333FF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FF3300"/>
                </a:solidFill>
                <a:latin typeface="Tahoma" pitchFamily="34" charset="0"/>
                <a:ea typeface="+mn-ea"/>
                <a:cs typeface="+mn-cs"/>
              </a:rPr>
              <a:t>读一读，记一记。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60623"/>
            <a:ext cx="8229600" cy="4525963"/>
          </a:xfrm>
        </p:spPr>
        <p:txBody>
          <a:bodyPr/>
          <a:lstStyle/>
          <a:p>
            <a:r>
              <a:rPr lang="zh-CN" altLang="en-US" dirty="0"/>
              <a:t>自然  </a:t>
            </a:r>
            <a:r>
              <a:rPr lang="zh-CN" altLang="en-US" dirty="0" smtClean="0"/>
              <a:t>   然</a:t>
            </a:r>
            <a:r>
              <a:rPr lang="zh-CN" altLang="en-US" dirty="0"/>
              <a:t>后   </a:t>
            </a:r>
            <a:r>
              <a:rPr lang="zh-CN" altLang="en-US" dirty="0" smtClean="0"/>
              <a:t> 语</a:t>
            </a:r>
            <a:r>
              <a:rPr lang="zh-CN" altLang="en-US" dirty="0"/>
              <a:t>言   </a:t>
            </a:r>
            <a:r>
              <a:rPr lang="zh-CN" altLang="en-US" dirty="0" smtClean="0"/>
              <a:t> 语</a:t>
            </a:r>
            <a:r>
              <a:rPr lang="zh-CN" altLang="en-US" dirty="0"/>
              <a:t>文    以</a:t>
            </a:r>
            <a:r>
              <a:rPr lang="zh-CN" altLang="en-US" dirty="0" smtClean="0"/>
              <a:t>为    意外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  <a:p>
            <a:r>
              <a:rPr lang="zh-CN" altLang="en-US" dirty="0"/>
              <a:t>以后    告诉   </a:t>
            </a:r>
            <a:r>
              <a:rPr lang="zh-CN" altLang="en-US" dirty="0" smtClean="0"/>
              <a:t>  告</a:t>
            </a:r>
            <a:r>
              <a:rPr lang="zh-CN" altLang="en-US" dirty="0"/>
              <a:t>知   </a:t>
            </a:r>
            <a:r>
              <a:rPr lang="zh-CN" altLang="en-US" dirty="0" smtClean="0"/>
              <a:t> 诉</a:t>
            </a:r>
            <a:r>
              <a:rPr lang="zh-CN" altLang="en-US" dirty="0"/>
              <a:t>说    </a:t>
            </a:r>
            <a:r>
              <a:rPr lang="zh-CN" altLang="en-US" dirty="0" smtClean="0"/>
              <a:t>粗心    意见 </a:t>
            </a:r>
            <a:endParaRPr lang="zh-CN" altLang="en-US" dirty="0"/>
          </a:p>
          <a:p>
            <a:pPr>
              <a:buFontTx/>
              <a:buNone/>
            </a:pPr>
            <a:r>
              <a:rPr lang="zh-CN" altLang="en-US" dirty="0"/>
              <a:t>    </a:t>
            </a:r>
          </a:p>
          <a:p>
            <a:r>
              <a:rPr lang="zh-CN" altLang="en-US" dirty="0"/>
              <a:t>粗心大</a:t>
            </a:r>
            <a:r>
              <a:rPr lang="zh-CN" altLang="en-US" dirty="0" smtClean="0"/>
              <a:t>意         自以为</a:t>
            </a:r>
            <a:r>
              <a:rPr lang="zh-CN" altLang="en-US" smtClean="0"/>
              <a:t>是            意</a:t>
            </a:r>
            <a:r>
              <a:rPr lang="zh-CN" altLang="en-US" dirty="0"/>
              <a:t>气风发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xbwq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204803" name="Picture 3" descr="春暖花开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04" name="Text Box 4"/>
          <p:cNvSpPr txBox="1">
            <a:spLocks noChangeArrowheads="1"/>
          </p:cNvSpPr>
          <p:nvPr/>
        </p:nvSpPr>
        <p:spPr bwMode="auto">
          <a:xfrm>
            <a:off x="457200" y="381000"/>
            <a:ext cx="6324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33CC"/>
                </a:solidFill>
                <a:latin typeface="Times New Roman" pitchFamily="18" charset="0"/>
                <a:ea typeface="华文行楷" pitchFamily="2" charset="-122"/>
              </a:rPr>
              <a:t>草长莺飞   百花盛开</a:t>
            </a:r>
          </a:p>
        </p:txBody>
      </p:sp>
      <p:pic>
        <p:nvPicPr>
          <p:cNvPr id="204805" name="Picture 5" descr="小蜜蜂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1447800"/>
            <a:ext cx="576263" cy="631825"/>
          </a:xfrm>
          <a:prstGeom prst="rect">
            <a:avLst/>
          </a:prstGeom>
          <a:noFill/>
        </p:spPr>
      </p:pic>
      <p:pic>
        <p:nvPicPr>
          <p:cNvPr id="204806" name="Picture 6" descr="小蜜蜂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4495800"/>
            <a:ext cx="682625" cy="784225"/>
          </a:xfrm>
          <a:prstGeom prst="rect">
            <a:avLst/>
          </a:prstGeom>
          <a:noFill/>
        </p:spPr>
      </p:pic>
      <p:pic>
        <p:nvPicPr>
          <p:cNvPr id="204807" name="Picture 7" descr="小蜜蜂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3200400"/>
            <a:ext cx="508000" cy="555625"/>
          </a:xfrm>
          <a:prstGeom prst="rect">
            <a:avLst/>
          </a:prstGeom>
          <a:noFill/>
        </p:spPr>
      </p:pic>
      <p:pic>
        <p:nvPicPr>
          <p:cNvPr id="204808" name="Picture 8" descr="花蝴蝶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3429000"/>
            <a:ext cx="1439863" cy="1235075"/>
          </a:xfrm>
          <a:prstGeom prst="rect">
            <a:avLst/>
          </a:prstGeom>
          <a:noFill/>
        </p:spPr>
      </p:pic>
      <p:pic>
        <p:nvPicPr>
          <p:cNvPr id="204809" name="Picture 9" descr="振翅的蝴蝶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34200" y="3581400"/>
            <a:ext cx="1028700" cy="914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48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0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10800" cy="6929438"/>
          </a:xfrm>
          <a:prstGeom prst="rect">
            <a:avLst/>
          </a:prstGeom>
          <a:noFill/>
        </p:spPr>
      </p:pic>
      <p:sp>
        <p:nvSpPr>
          <p:cNvPr id="195587" name="WordArt 3"/>
          <p:cNvSpPr>
            <a:spLocks noChangeArrowheads="1" noChangeShapeType="1" noTextEdit="1"/>
          </p:cNvSpPr>
          <p:nvPr/>
        </p:nvSpPr>
        <p:spPr bwMode="auto">
          <a:xfrm>
            <a:off x="228600" y="0"/>
            <a:ext cx="4267200" cy="1371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ea typeface="楷体_GB2312"/>
              </a:rPr>
              <a:t>接天莲叶无穷碧</a:t>
            </a:r>
          </a:p>
        </p:txBody>
      </p:sp>
      <p:sp>
        <p:nvSpPr>
          <p:cNvPr id="195588" name="WordArt 4"/>
          <p:cNvSpPr>
            <a:spLocks noChangeArrowheads="1" noChangeShapeType="1" noTextEdit="1"/>
          </p:cNvSpPr>
          <p:nvPr/>
        </p:nvSpPr>
        <p:spPr bwMode="auto">
          <a:xfrm>
            <a:off x="5257800" y="4114800"/>
            <a:ext cx="3886200" cy="2362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a typeface="楷体_GB2312"/>
              </a:rPr>
              <a:t>映日荷花别样红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AutoShape 2" descr="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96611" name="AutoShape 3" descr="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96612" name="AutoShape 4" descr="ml0082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96613" name="AutoShape 5" descr="ml0082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pic>
        <p:nvPicPr>
          <p:cNvPr id="196614" name="Picture 6" descr="1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196615" name="WordArt 7"/>
          <p:cNvSpPr>
            <a:spLocks noChangeArrowheads="1" noChangeShapeType="1" noTextEdit="1"/>
          </p:cNvSpPr>
          <p:nvPr/>
        </p:nvSpPr>
        <p:spPr bwMode="auto">
          <a:xfrm>
            <a:off x="0" y="5638800"/>
            <a:ext cx="4333875" cy="9334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/>
                <a:ea typeface="黑体"/>
              </a:rPr>
              <a:t>霜叶红于二月花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chzhg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  <p:pic>
        <p:nvPicPr>
          <p:cNvPr id="203779" name="Picture 3" descr="千里冰峰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3780" name="Text Box 4"/>
          <p:cNvSpPr txBox="1">
            <a:spLocks noChangeArrowheads="1"/>
          </p:cNvSpPr>
          <p:nvPr/>
        </p:nvSpPr>
        <p:spPr bwMode="auto">
          <a:xfrm>
            <a:off x="304800" y="0"/>
            <a:ext cx="3810000" cy="260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千里冰封</a:t>
            </a:r>
          </a:p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万里雪飘</a:t>
            </a:r>
          </a:p>
        </p:txBody>
      </p:sp>
      <p:pic>
        <p:nvPicPr>
          <p:cNvPr id="203781" name="Picture 5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7162800" y="152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82" name="Picture 6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3962400" y="3200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83" name="Picture 7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7543800" y="205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84" name="Picture 8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3505200" y="121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85" name="Picture 9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5029200" y="3429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86" name="Picture 10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7239000" y="4648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87" name="Picture 11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7391400" y="3581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88" name="Picture 12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6096000" y="2895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89" name="Picture 13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5791200" y="53340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0" name="Picture 14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12954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1" name="Picture 15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6172200" y="1371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2" name="Picture 16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5410200" y="3886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3" name="Picture 17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3733800" y="5257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4" name="Picture 18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5029200" y="2057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5" name="Picture 19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7848600" y="609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6" name="Picture 20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4419600" y="2971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7" name="Picture 21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6553200" y="4114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8" name="Picture 22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6629400" y="609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799" name="Picture 23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4648200" y="121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0" name="Picture 24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3733800" y="426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1" name="Picture 25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1828800" y="4800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2" name="Picture 26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4800600" y="4800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3" name="Picture 27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4953000" y="53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4" name="Picture 28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1905000" y="5562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5" name="Picture 29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2209800" y="914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6" name="Picture 30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66294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7" name="Picture 31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2743200" y="2895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8" name="Picture 32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762000" y="129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09" name="Picture 33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6019800" y="2286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10" name="Picture 34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1905000" y="3581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11" name="Picture 35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3352800" y="2667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12" name="Picture 36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2819400" y="1524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13" name="Picture 37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1676400" y="838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14" name="Picture 38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1295400" y="4800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15" name="Picture 39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1828800" y="2971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3816" name="Picture 40" descr="雪花"/>
          <p:cNvPicPr>
            <a:picLocks noChangeAspect="1" noChangeArrowheads="1"/>
          </p:cNvPicPr>
          <p:nvPr/>
        </p:nvPicPr>
        <p:blipFill>
          <a:blip r:embed="rId5" cstate="print">
            <a:lum bright="54000" contrast="-8000"/>
          </a:blip>
          <a:srcRect/>
          <a:stretch>
            <a:fillRect/>
          </a:stretch>
        </p:blipFill>
        <p:spPr bwMode="auto">
          <a:xfrm>
            <a:off x="3962400" y="762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37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037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2037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203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2037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3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3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20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0" dur="500"/>
                                        <p:tgtEl>
                                          <p:spTgt spid="2037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8"/>
                                            </p:cond>
                                          </p:stCondLst>
                                        </p:cTn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2037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20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6"/>
                                            </p:cond>
                                          </p:stCondLst>
                                        </p:cTn>
                                        <p:tgtEl>
                                          <p:spTgt spid="20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2037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20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7" dur="500"/>
                                        <p:tgtEl>
                                          <p:spTgt spid="2037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5"/>
                                            </p:cond>
                                          </p:stCondLst>
                                        </p:cTn>
                                        <p:tgtEl>
                                          <p:spTgt spid="20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1" dur="500"/>
                                        <p:tgtEl>
                                          <p:spTgt spid="2037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9"/>
                                            </p:cond>
                                          </p:stCondLst>
                                        </p:cTn>
                                        <p:tgtEl>
                                          <p:spTgt spid="20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5" dur="500"/>
                                        <p:tgtEl>
                                          <p:spTgt spid="2037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3"/>
                                            </p:cond>
                                          </p:stCondLst>
                                        </p:cTn>
                                        <p:tgtEl>
                                          <p:spTgt spid="20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9" dur="500"/>
                                        <p:tgtEl>
                                          <p:spTgt spid="2037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7"/>
                                            </p:cond>
                                          </p:stCondLst>
                                        </p:cTn>
                                        <p:tgtEl>
                                          <p:spTgt spid="20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1"/>
                                            </p:cond>
                                          </p:stCondLst>
                                        </p:cTn>
                                        <p:tgtEl>
                                          <p:spTgt spid="20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6"/>
                                            </p:cond>
                                          </p:stCondLst>
                                        </p:cTn>
                                        <p:tgtEl>
                                          <p:spTgt spid="20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1"/>
                                            </p:cond>
                                          </p:stCondLst>
                                        </p:cTn>
                                        <p:tgtEl>
                                          <p:spTgt spid="20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6"/>
                                            </p:cond>
                                          </p:stCondLst>
                                        </p:cTn>
                                        <p:tgtEl>
                                          <p:spTgt spid="20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3" dur="500"/>
                                        <p:tgtEl>
                                          <p:spTgt spid="2038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1"/>
                                            </p:cond>
                                          </p:stCondLst>
                                        </p:cTn>
                                        <p:tgtEl>
                                          <p:spTgt spid="20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7" dur="500"/>
                                        <p:tgtEl>
                                          <p:spTgt spid="2038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5"/>
                                            </p:cond>
                                          </p:stCondLst>
                                        </p:cTn>
                                        <p:tgtEl>
                                          <p:spTgt spid="20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1" dur="500"/>
                                        <p:tgtEl>
                                          <p:spTgt spid="2038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9"/>
                                            </p:cond>
                                          </p:stCondLst>
                                        </p:cTn>
                                        <p:tgtEl>
                                          <p:spTgt spid="20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5" dur="500"/>
                                        <p:tgtEl>
                                          <p:spTgt spid="2038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3"/>
                                            </p:cond>
                                          </p:stCondLst>
                                        </p:cTn>
                                        <p:tgtEl>
                                          <p:spTgt spid="20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0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03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7"/>
                                            </p:cond>
                                          </p:stCondLst>
                                        </p:cTn>
                                        <p:tgtEl>
                                          <p:spTgt spid="20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0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0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2"/>
                                            </p:cond>
                                          </p:stCondLst>
                                        </p:cTn>
                                        <p:tgtEl>
                                          <p:spTgt spid="20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3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0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0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7"/>
                                            </p:cond>
                                          </p:stCondLst>
                                        </p:cTn>
                                        <p:tgtEl>
                                          <p:spTgt spid="20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0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0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2"/>
                                            </p:cond>
                                          </p:stCondLst>
                                        </p:cTn>
                                        <p:tgtEl>
                                          <p:spTgt spid="20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9" dur="500"/>
                                        <p:tgtEl>
                                          <p:spTgt spid="2038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7"/>
                                            </p:cond>
                                          </p:stCondLst>
                                        </p:cTn>
                                        <p:tgtEl>
                                          <p:spTgt spid="20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3" dur="500"/>
                                        <p:tgtEl>
                                          <p:spTgt spid="2038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1"/>
                                            </p:cond>
                                          </p:stCondLst>
                                        </p:cTn>
                                        <p:tgtEl>
                                          <p:spTgt spid="20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7" dur="500"/>
                                        <p:tgtEl>
                                          <p:spTgt spid="2038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5"/>
                                            </p:cond>
                                          </p:stCondLst>
                                        </p:cTn>
                                        <p:tgtEl>
                                          <p:spTgt spid="20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1" dur="500"/>
                                        <p:tgtEl>
                                          <p:spTgt spid="2038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9"/>
                                            </p:cond>
                                          </p:stCondLst>
                                        </p:cTn>
                                        <p:tgtEl>
                                          <p:spTgt spid="20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5" dur="500"/>
                                        <p:tgtEl>
                                          <p:spTgt spid="2038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3"/>
                                            </p:cond>
                                          </p:stCondLst>
                                        </p:cTn>
                                        <p:tgtEl>
                                          <p:spTgt spid="20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67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0" fill="hold"/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3778"/>
                </p:tgtEl>
              </p:cMediaNode>
            </p:audio>
          </p:childTnLst>
        </p:cTn>
      </p:par>
    </p:tnLst>
    <p:bldLst>
      <p:bldP spid="20378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06852" name="Picture 4" descr="FR_03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6853" name="WordArt 5"/>
          <p:cNvSpPr>
            <a:spLocks noChangeArrowheads="1" noChangeShapeType="1" noTextEdit="1"/>
          </p:cNvSpPr>
          <p:nvPr/>
        </p:nvSpPr>
        <p:spPr bwMode="auto">
          <a:xfrm>
            <a:off x="762000" y="990600"/>
            <a:ext cx="5181600" cy="1447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ea typeface="华文行楷"/>
              </a:rPr>
              <a:t>生活处处都是大自然的语言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33FF"/>
              </a:solidFill>
              <a:ea typeface="华文行楷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11188" y="0"/>
            <a:ext cx="8153400" cy="6858000"/>
            <a:chOff x="624" y="0"/>
            <a:chExt cx="5136" cy="4320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4272" y="0"/>
              <a:ext cx="1488" cy="1440"/>
              <a:chOff x="4272" y="0"/>
              <a:chExt cx="1488" cy="1440"/>
            </a:xfrm>
          </p:grpSpPr>
          <p:pic>
            <p:nvPicPr>
              <p:cNvPr id="206856" name="Picture 8" descr="杨柳依依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272" y="0"/>
                <a:ext cx="1488" cy="1440"/>
              </a:xfrm>
              <a:prstGeom prst="rect">
                <a:avLst/>
              </a:prstGeom>
              <a:noFill/>
            </p:spPr>
          </p:pic>
          <p:sp>
            <p:nvSpPr>
              <p:cNvPr id="206857" name="Text Box 9"/>
              <p:cNvSpPr txBox="1">
                <a:spLocks noChangeArrowheads="1"/>
              </p:cNvSpPr>
              <p:nvPr/>
            </p:nvSpPr>
            <p:spPr bwMode="auto">
              <a:xfrm>
                <a:off x="5376" y="0"/>
                <a:ext cx="38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3600">
                  <a:latin typeface="Times New Roman" pitchFamily="18" charset="0"/>
                  <a:ea typeface="华文行楷" pitchFamily="2" charset="-122"/>
                </a:endParaRPr>
              </a:p>
            </p:txBody>
          </p:sp>
        </p:grp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3888" y="1440"/>
              <a:ext cx="1440" cy="1369"/>
              <a:chOff x="3888" y="1440"/>
              <a:chExt cx="1440" cy="1369"/>
            </a:xfrm>
          </p:grpSpPr>
          <p:pic>
            <p:nvPicPr>
              <p:cNvPr id="206859" name="Picture 11" descr="p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888" y="1440"/>
                <a:ext cx="1392" cy="1369"/>
              </a:xfrm>
              <a:prstGeom prst="rect">
                <a:avLst/>
              </a:prstGeom>
              <a:noFill/>
            </p:spPr>
          </p:pic>
          <p:sp>
            <p:nvSpPr>
              <p:cNvPr id="206860" name="Text Box 12"/>
              <p:cNvSpPr txBox="1">
                <a:spLocks noChangeArrowheads="1"/>
              </p:cNvSpPr>
              <p:nvPr/>
            </p:nvSpPr>
            <p:spPr bwMode="auto">
              <a:xfrm>
                <a:off x="4848" y="1536"/>
                <a:ext cx="480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3600">
                  <a:solidFill>
                    <a:srgbClr val="FF99FF"/>
                  </a:solidFill>
                  <a:latin typeface="Times New Roman" pitchFamily="18" charset="0"/>
                  <a:ea typeface="华文行楷" pitchFamily="2" charset="-122"/>
                </a:endParaRPr>
              </a:p>
            </p:txBody>
          </p:sp>
        </p:grpSp>
        <p:grpSp>
          <p:nvGrpSpPr>
            <p:cNvPr id="5" name="Group 13"/>
            <p:cNvGrpSpPr>
              <a:grpSpLocks/>
            </p:cNvGrpSpPr>
            <p:nvPr/>
          </p:nvGrpSpPr>
          <p:grpSpPr bwMode="auto">
            <a:xfrm>
              <a:off x="2544" y="2688"/>
              <a:ext cx="1488" cy="1378"/>
              <a:chOff x="2544" y="2688"/>
              <a:chExt cx="1488" cy="1378"/>
            </a:xfrm>
          </p:grpSpPr>
          <p:pic>
            <p:nvPicPr>
              <p:cNvPr id="206862" name="Picture 14" descr="枫叶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2544" y="2688"/>
                <a:ext cx="1488" cy="1378"/>
              </a:xfrm>
              <a:prstGeom prst="rect">
                <a:avLst/>
              </a:prstGeom>
              <a:noFill/>
            </p:spPr>
          </p:pic>
          <p:sp>
            <p:nvSpPr>
              <p:cNvPr id="206863" name="Text Box 15"/>
              <p:cNvSpPr txBox="1">
                <a:spLocks noChangeArrowheads="1"/>
              </p:cNvSpPr>
              <p:nvPr/>
            </p:nvSpPr>
            <p:spPr bwMode="auto">
              <a:xfrm>
                <a:off x="3600" y="2832"/>
                <a:ext cx="43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3600">
                  <a:solidFill>
                    <a:srgbClr val="FF5050"/>
                  </a:solidFill>
                  <a:latin typeface="Times New Roman" pitchFamily="18" charset="0"/>
                  <a:ea typeface="华文行楷" pitchFamily="2" charset="-122"/>
                </a:endParaRPr>
              </a:p>
            </p:txBody>
          </p:sp>
        </p:grpSp>
        <p:grpSp>
          <p:nvGrpSpPr>
            <p:cNvPr id="6" name="Group 16"/>
            <p:cNvGrpSpPr>
              <a:grpSpLocks/>
            </p:cNvGrpSpPr>
            <p:nvPr/>
          </p:nvGrpSpPr>
          <p:grpSpPr bwMode="auto">
            <a:xfrm>
              <a:off x="624" y="2898"/>
              <a:ext cx="1872" cy="1422"/>
              <a:chOff x="624" y="2898"/>
              <a:chExt cx="1872" cy="1422"/>
            </a:xfrm>
          </p:grpSpPr>
          <p:pic>
            <p:nvPicPr>
              <p:cNvPr id="206865" name="Picture 17" descr="梅花 副本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24" y="2898"/>
                <a:ext cx="1872" cy="1422"/>
              </a:xfrm>
              <a:prstGeom prst="rect">
                <a:avLst/>
              </a:prstGeom>
              <a:noFill/>
            </p:spPr>
          </p:pic>
          <p:sp>
            <p:nvSpPr>
              <p:cNvPr id="206866" name="Text Box 18"/>
              <p:cNvSpPr txBox="1">
                <a:spLocks noChangeArrowheads="1"/>
              </p:cNvSpPr>
              <p:nvPr/>
            </p:nvSpPr>
            <p:spPr bwMode="auto">
              <a:xfrm>
                <a:off x="1920" y="2976"/>
                <a:ext cx="43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3600">
                  <a:solidFill>
                    <a:schemeClr val="bg1"/>
                  </a:solidFill>
                  <a:latin typeface="Times New Roman" pitchFamily="18" charset="0"/>
                  <a:ea typeface="华文行楷" pitchFamily="2" charset="-122"/>
                </a:endParaRPr>
              </a:p>
            </p:txBody>
          </p:sp>
        </p:grpSp>
      </p:grpSp>
      <p:sp>
        <p:nvSpPr>
          <p:cNvPr id="206867" name="Text Box 19"/>
          <p:cNvSpPr txBox="1">
            <a:spLocks noChangeArrowheads="1"/>
          </p:cNvSpPr>
          <p:nvPr/>
        </p:nvSpPr>
        <p:spPr bwMode="auto">
          <a:xfrm>
            <a:off x="1239838" y="4445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06868" name="Text Box 20"/>
          <p:cNvSpPr txBox="1">
            <a:spLocks noChangeArrowheads="1"/>
          </p:cNvSpPr>
          <p:nvPr/>
        </p:nvSpPr>
        <p:spPr bwMode="auto">
          <a:xfrm>
            <a:off x="2700338" y="4868863"/>
            <a:ext cx="67151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</a:rPr>
              <a:t>冬梅</a:t>
            </a:r>
          </a:p>
        </p:txBody>
      </p:sp>
      <p:sp>
        <p:nvSpPr>
          <p:cNvPr id="206869" name="Text Box 21"/>
          <p:cNvSpPr txBox="1">
            <a:spLocks noChangeArrowheads="1"/>
          </p:cNvSpPr>
          <p:nvPr/>
        </p:nvSpPr>
        <p:spPr bwMode="auto">
          <a:xfrm>
            <a:off x="5148263" y="4508500"/>
            <a:ext cx="67151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</a:rPr>
              <a:t>秋枫</a:t>
            </a:r>
          </a:p>
        </p:txBody>
      </p:sp>
      <p:sp>
        <p:nvSpPr>
          <p:cNvPr id="206870" name="Text Box 22"/>
          <p:cNvSpPr txBox="1">
            <a:spLocks noChangeArrowheads="1"/>
          </p:cNvSpPr>
          <p:nvPr/>
        </p:nvSpPr>
        <p:spPr bwMode="auto">
          <a:xfrm>
            <a:off x="7092950" y="2565400"/>
            <a:ext cx="671513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chemeClr val="accent1"/>
                </a:solidFill>
              </a:rPr>
              <a:t>夏荷</a:t>
            </a:r>
          </a:p>
        </p:txBody>
      </p:sp>
      <p:sp>
        <p:nvSpPr>
          <p:cNvPr id="206871" name="Text Box 23"/>
          <p:cNvSpPr txBox="1">
            <a:spLocks noChangeArrowheads="1"/>
          </p:cNvSpPr>
          <p:nvPr/>
        </p:nvSpPr>
        <p:spPr bwMode="auto">
          <a:xfrm>
            <a:off x="7885113" y="188913"/>
            <a:ext cx="671512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3333FF"/>
                </a:solidFill>
              </a:rPr>
              <a:t>春柳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6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3" grpId="0" animBg="1"/>
      <p:bldP spid="206868" grpId="0"/>
      <p:bldP spid="206870" grpId="0"/>
      <p:bldP spid="20687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1676400" y="2049463"/>
            <a:ext cx="304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kumimoji="0" lang="zh-CN" altLang="zh-CN" sz="1800">
              <a:latin typeface="Arial" charset="0"/>
            </a:endParaRPr>
          </a:p>
        </p:txBody>
      </p:sp>
      <p:pic>
        <p:nvPicPr>
          <p:cNvPr id="10243" name="123456.mpg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14346" y="0"/>
            <a:ext cx="9144000" cy="6862763"/>
          </a:xfrm>
          <a:ln/>
        </p:spPr>
      </p:pic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3327400" y="5589588"/>
            <a:ext cx="1022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endParaRPr lang="en-US" altLang="zh-CN" sz="3600" b="1" dirty="0"/>
          </a:p>
          <a:p>
            <a:pPr>
              <a:spcBef>
                <a:spcPct val="0"/>
              </a:spcBef>
              <a:buFontTx/>
              <a:buNone/>
            </a:pPr>
            <a:endParaRPr lang="en-US" altLang="zh-CN" sz="3600" b="1" dirty="0">
              <a:solidFill>
                <a:schemeClr val="tx2"/>
              </a:solidFill>
            </a:endParaRPr>
          </a:p>
        </p:txBody>
      </p:sp>
      <p:sp>
        <p:nvSpPr>
          <p:cNvPr id="10254" name="Oval 1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795963" y="6092825"/>
            <a:ext cx="1081087" cy="4318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WordArt 4" descr="窄竖线"/>
          <p:cNvSpPr>
            <a:spLocks noChangeArrowheads="1" noChangeShapeType="1" noTextEdit="1"/>
          </p:cNvSpPr>
          <p:nvPr/>
        </p:nvSpPr>
        <p:spPr bwMode="auto">
          <a:xfrm>
            <a:off x="1905000" y="533400"/>
            <a:ext cx="5181600" cy="12192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/>
                <a:ea typeface="宋体"/>
              </a:rPr>
              <a:t>你们认识这些词语吗？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066800" y="2284413"/>
            <a:ext cx="723900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语言    化石   告诉   发现 </a:t>
            </a:r>
          </a:p>
          <a:p>
            <a:endParaRPr lang="zh-CN" altLang="en-US" sz="1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说话    人们   镶嵌   山巅</a:t>
            </a:r>
          </a:p>
          <a:p>
            <a:endParaRPr lang="zh-CN" altLang="en-US" sz="1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汪洋    那是   这是   蝌蚪</a:t>
            </a:r>
          </a:p>
          <a:p>
            <a:r>
              <a:rPr lang="zh-CN" altLang="en-US" sz="1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逗号    粗心大意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2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24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Picture 2" descr="PIC0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40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根据课文填空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、蝌蚪在水中游告诉我们（         ）。</a:t>
            </a:r>
            <a:endParaRPr lang="en-US" altLang="zh-CN" sz="2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24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、鱼鳞 上的圈圈告诉我们（        ）。</a:t>
            </a:r>
            <a:endParaRPr lang="en-US" altLang="zh-CN" sz="2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sz="24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、喜马拉雅山巅的三叶虫化石告诉我们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         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4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、（          ）告诉我们（          ）。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Text Box 2"/>
          <p:cNvSpPr txBox="1">
            <a:spLocks noChangeArrowheads="1"/>
          </p:cNvSpPr>
          <p:nvPr/>
        </p:nvSpPr>
        <p:spPr bwMode="auto">
          <a:xfrm>
            <a:off x="827088" y="0"/>
            <a:ext cx="8497887" cy="411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latin typeface="Times New Roman" pitchFamily="18" charset="0"/>
                <a:ea typeface="华文新魏" pitchFamily="2" charset="-122"/>
              </a:rPr>
              <a:t>　雨中闻蝉叫，预告晴天到。</a:t>
            </a:r>
          </a:p>
          <a:p>
            <a:pPr>
              <a:spcBef>
                <a:spcPct val="50000"/>
              </a:spcBef>
            </a:pPr>
            <a:r>
              <a:rPr lang="zh-CN" altLang="en-US" sz="4800">
                <a:latin typeface="Times New Roman" pitchFamily="18" charset="0"/>
                <a:ea typeface="华文新魏" pitchFamily="2" charset="-122"/>
              </a:rPr>
              <a:t>　</a:t>
            </a:r>
          </a:p>
          <a:p>
            <a:pPr>
              <a:spcBef>
                <a:spcPct val="50000"/>
              </a:spcBef>
            </a:pPr>
            <a:endParaRPr lang="zh-CN" altLang="en-US" sz="4800">
              <a:latin typeface="Times New Roman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>
                <a:latin typeface="Times New Roman" pitchFamily="18" charset="0"/>
                <a:ea typeface="华文新魏" pitchFamily="2" charset="-122"/>
              </a:rPr>
              <a:t>   早蚯闻蝉叫，晚蚯迎雨场。</a:t>
            </a:r>
          </a:p>
        </p:txBody>
      </p:sp>
      <p:sp>
        <p:nvSpPr>
          <p:cNvPr id="217091" name="Text Box 3"/>
          <p:cNvSpPr txBox="1">
            <a:spLocks noChangeArrowheads="1"/>
          </p:cNvSpPr>
          <p:nvPr/>
        </p:nvSpPr>
        <p:spPr bwMode="auto">
          <a:xfrm>
            <a:off x="0" y="685800"/>
            <a:ext cx="762000" cy="5030788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latin typeface="Times New Roman" pitchFamily="18" charset="0"/>
                <a:ea typeface="华文琥珀" pitchFamily="2" charset="-122"/>
              </a:rPr>
              <a:t>古代农谚选粹</a:t>
            </a:r>
          </a:p>
          <a:p>
            <a:pPr>
              <a:spcBef>
                <a:spcPct val="50000"/>
              </a:spcBef>
            </a:pPr>
            <a:endParaRPr lang="en-US" altLang="zh-CN">
              <a:solidFill>
                <a:srgbClr val="FF0000"/>
              </a:solidFill>
              <a:latin typeface="Times New Roman" pitchFamily="18" charset="0"/>
              <a:ea typeface="华文琥珀" pitchFamily="2" charset="-122"/>
            </a:endParaRPr>
          </a:p>
        </p:txBody>
      </p:sp>
      <p:pic>
        <p:nvPicPr>
          <p:cNvPr id="217092" name="Picture 4" descr="BD07377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4495800"/>
            <a:ext cx="1447800" cy="1195388"/>
          </a:xfrm>
          <a:prstGeom prst="rect">
            <a:avLst/>
          </a:prstGeom>
          <a:noFill/>
        </p:spPr>
      </p:pic>
      <p:pic>
        <p:nvPicPr>
          <p:cNvPr id="217093" name="Picture 5" descr="AN04200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762000"/>
            <a:ext cx="1071563" cy="2081213"/>
          </a:xfrm>
          <a:prstGeom prst="rect">
            <a:avLst/>
          </a:prstGeom>
          <a:noFill/>
        </p:spPr>
      </p:pic>
      <p:pic>
        <p:nvPicPr>
          <p:cNvPr id="217094" name="Picture 6" descr="BD05214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1371600"/>
            <a:ext cx="1447800" cy="1423988"/>
          </a:xfrm>
          <a:prstGeom prst="rect">
            <a:avLst/>
          </a:prstGeom>
          <a:noFill/>
        </p:spPr>
      </p:pic>
      <p:sp>
        <p:nvSpPr>
          <p:cNvPr id="217095" name="Line 7"/>
          <p:cNvSpPr>
            <a:spLocks noChangeShapeType="1"/>
          </p:cNvSpPr>
          <p:nvPr/>
        </p:nvSpPr>
        <p:spPr bwMode="auto">
          <a:xfrm>
            <a:off x="3124200" y="1981200"/>
            <a:ext cx="19812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  <p:pic>
        <p:nvPicPr>
          <p:cNvPr id="217096" name="Picture 8" descr="NA00572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4437063"/>
            <a:ext cx="1741488" cy="1866900"/>
          </a:xfrm>
          <a:prstGeom prst="rect">
            <a:avLst/>
          </a:prstGeom>
          <a:noFill/>
        </p:spPr>
      </p:pic>
      <p:sp>
        <p:nvSpPr>
          <p:cNvPr id="217097" name="Line 9"/>
          <p:cNvSpPr>
            <a:spLocks noChangeShapeType="1"/>
          </p:cNvSpPr>
          <p:nvPr/>
        </p:nvSpPr>
        <p:spPr bwMode="auto">
          <a:xfrm>
            <a:off x="3200400" y="5105400"/>
            <a:ext cx="1981200" cy="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271</Words>
  <Application>Microsoft Office PowerPoint</Application>
  <PresentationFormat>全屏显示(4:3)</PresentationFormat>
  <Paragraphs>72</Paragraphs>
  <Slides>17</Slides>
  <Notes>0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读一读，记一记。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tian deyong</cp:lastModifiedBy>
  <cp:revision>22</cp:revision>
  <dcterms:created xsi:type="dcterms:W3CDTF">2012-10-02T01:41:37Z</dcterms:created>
  <dcterms:modified xsi:type="dcterms:W3CDTF">2012-10-03T02:14:46Z</dcterms:modified>
</cp:coreProperties>
</file>