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27"/>
  </p:notesMasterIdLst>
  <p:sldIdLst>
    <p:sldId id="294" r:id="rId5"/>
    <p:sldId id="256" r:id="rId6"/>
    <p:sldId id="434" r:id="rId7"/>
    <p:sldId id="381" r:id="rId8"/>
    <p:sldId id="435" r:id="rId9"/>
    <p:sldId id="380" r:id="rId10"/>
    <p:sldId id="402" r:id="rId11"/>
    <p:sldId id="379" r:id="rId12"/>
    <p:sldId id="324" r:id="rId13"/>
    <p:sldId id="325" r:id="rId14"/>
    <p:sldId id="404" r:id="rId15"/>
    <p:sldId id="437" r:id="rId16"/>
    <p:sldId id="440" r:id="rId17"/>
    <p:sldId id="441" r:id="rId18"/>
    <p:sldId id="442" r:id="rId19"/>
    <p:sldId id="443" r:id="rId20"/>
    <p:sldId id="382" r:id="rId21"/>
    <p:sldId id="444" r:id="rId22"/>
    <p:sldId id="445" r:id="rId23"/>
    <p:sldId id="446" r:id="rId24"/>
    <p:sldId id="447" r:id="rId25"/>
    <p:sldId id="448" r:id="rId2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A5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94"/>
        <p:guide pos="384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756"/>
            <a:ext cx="9144000" cy="2388436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3299"/>
            <a:ext cx="9144000" cy="165634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5105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215"/>
            <a:ext cx="10972800" cy="1143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35"/>
            <a:ext cx="2743200" cy="585357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35"/>
            <a:ext cx="8070573" cy="585357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3251" name="副标题 53250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5325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ln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32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32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>
              <a:spcBef>
                <a:spcPct val="0"/>
              </a:spcBef>
            </a:pPr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600200"/>
            <a:ext cx="557995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228600"/>
            <a:ext cx="284691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228600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6284"/>
            <a:ext cx="2844800" cy="476251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1348FD-F053-4817-81F3-FD24C1C42D32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6284"/>
            <a:ext cx="3860800" cy="476251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6284"/>
            <a:ext cx="2844800" cy="476251"/>
          </a:xfrm>
          <a:prstGeom prst="rect">
            <a:avLst/>
          </a:prstGeo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337"/>
            <a:ext cx="10515600" cy="2853736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91071"/>
            <a:ext cx="10515600" cy="150071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51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215"/>
            <a:ext cx="10972800" cy="1143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760"/>
            <a:ext cx="5376672" cy="452754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760"/>
            <a:ext cx="5376672" cy="452754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253"/>
            <a:ext cx="10515600" cy="132602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9061"/>
            <a:ext cx="4873575" cy="824200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510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6312"/>
            <a:ext cx="4873575" cy="352551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9061"/>
            <a:ext cx="4897576" cy="824200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510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6312"/>
            <a:ext cx="4897576" cy="352551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360"/>
            <a:ext cx="3932237" cy="160076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771"/>
            <a:ext cx="6172200" cy="487533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8120"/>
            <a:ext cx="3932237" cy="38129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300" indent="0">
              <a:buNone/>
              <a:defRPr sz="755"/>
            </a:lvl8pPr>
            <a:lvl9pPr marL="2745105" indent="0">
              <a:buNone/>
              <a:defRPr sz="7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360"/>
            <a:ext cx="4165349" cy="160076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361"/>
            <a:ext cx="6172200" cy="540574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510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8120"/>
            <a:ext cx="4165349" cy="3812923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5"/>
            </a:lvl2pPr>
            <a:lvl3pPr marL="685800" indent="0">
              <a:buNone/>
              <a:defRPr sz="1200"/>
            </a:lvl3pPr>
            <a:lvl4pPr marL="1028700" indent="0">
              <a:buNone/>
              <a:defRPr sz="1055"/>
            </a:lvl4pPr>
            <a:lvl5pPr marL="1371600" indent="0">
              <a:buNone/>
              <a:defRPr sz="1055"/>
            </a:lvl5pPr>
            <a:lvl6pPr marL="1714500" indent="0">
              <a:buNone/>
              <a:defRPr sz="1055"/>
            </a:lvl6pPr>
            <a:lvl7pPr marL="2057400" indent="0">
              <a:buNone/>
              <a:defRPr sz="1055"/>
            </a:lvl7pPr>
            <a:lvl8pPr marL="2400300" indent="0">
              <a:buNone/>
              <a:defRPr sz="1055"/>
            </a:lvl8pPr>
            <a:lvl9pPr marL="2745105" indent="0">
              <a:buNone/>
              <a:defRPr sz="1055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609600" y="1538288"/>
            <a:ext cx="10972800" cy="4591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571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pic>
        <p:nvPicPr>
          <p:cNvPr id="2" name="图片 2" descr="拓普教育（彩）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4965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2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511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6505" lvl="5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3705" lvl="6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30905" lvl="7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8105" lvl="8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510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230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950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52225"/>
          <p:cNvSpPr>
            <a:spLocks noGrp="1" noRot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52226"/>
          <p:cNvSpPr>
            <a:spLocks noGrp="1" noRot="1"/>
          </p:cNvSpPr>
          <p:nvPr>
            <p:ph type="body"/>
          </p:nvPr>
        </p:nvSpPr>
        <p:spPr>
          <a:xfrm>
            <a:off x="402167" y="1600200"/>
            <a:ext cx="11387667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28" name="日期占位符 52227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9" name="页脚占位符 522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30" name="灯片编号占位符 522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itchFamily="18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18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36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440000">
            <a:off x="1025525" y="1839913"/>
            <a:ext cx="4721225" cy="421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397000" y="542925"/>
            <a:ext cx="2427288" cy="14462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蝴蝶</a:t>
            </a:r>
            <a:endParaRPr lang="zh-CN" altLang="en-US" sz="8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0" y="2949575"/>
            <a:ext cx="3521075" cy="268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429500" y="542925"/>
            <a:ext cx="3549650" cy="14462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小毛虫</a:t>
            </a:r>
            <a:endParaRPr lang="zh-CN" altLang="en-US" sz="8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07670" y="1934845"/>
            <a:ext cx="11603038" cy="5000625"/>
          </a:xfrm>
        </p:spPr>
        <p:txBody>
          <a:bodyPr/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一条小毛虫趴在一片叶子上,用新奇的目光打量着周围的一切:大大小小的昆虫又是唱,又是跳,跑的跑,飞的飞……到处生机勃勃。只有它,这个可怜的小毛虫,既不会唱,也不会跑,更不会飞。</a:t>
            </a:r>
            <a:endParaRPr lang="en-US" altLang="zh-CN" sz="40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5830" y="1055370"/>
            <a:ext cx="74999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noProof="1">
                <a:ln w="22225">
                  <a:solidFill>
                    <a:schemeClr val="accent2"/>
                  </a:solidFill>
                  <a:prstDash val="solid"/>
                </a:ln>
                <a:latin typeface="+mj-ea"/>
                <a:ea typeface="+mj-ea"/>
                <a:cs typeface="楷体" panose="02010609060101010101" charset="-122"/>
              </a:rPr>
              <a:t>这是一只怎样的小毛虫？</a:t>
            </a:r>
            <a:endParaRPr lang="zh-CN" altLang="en-US" sz="4000" b="1" noProof="1">
              <a:ln w="22225">
                <a:solidFill>
                  <a:schemeClr val="accent2"/>
                </a:solidFill>
                <a:prstDash val="solid"/>
              </a:ln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7200" y="1056005"/>
            <a:ext cx="4883150" cy="58261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这是一只</a:t>
            </a:r>
            <a:r>
              <a:rPr lang="en-US" altLang="zh-CN" sz="3200" b="1" u="sng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的小毛虫。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40" y="157480"/>
            <a:ext cx="400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2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71500" y="1955800"/>
            <a:ext cx="11290300" cy="5000625"/>
          </a:xfrm>
        </p:spPr>
        <p:txBody>
          <a:bodyPr/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一条小毛虫趴在一片叶子上,用新奇的目光打量着周围的一切:大大小小的昆虫又是唱,又是跳,跑的跑,飞的飞……到处生机勃勃。只有它,这个</a:t>
            </a: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可怜</a:t>
            </a:r>
            <a:r>
              <a:rPr lang="en-US" altLang="zh-CN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的小毛虫,</a:t>
            </a:r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既不会唱,也不会跑,更不会飞</a:t>
            </a:r>
            <a:r>
              <a:rPr lang="en-US" altLang="zh-CN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40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635" indent="0" fontAlgn="base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00785" y="1115060"/>
            <a:ext cx="74999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noProof="1">
                <a:ln w="22225">
                  <a:solidFill>
                    <a:schemeClr val="accent2"/>
                  </a:solidFill>
                  <a:prstDash val="solid"/>
                </a:ln>
                <a:latin typeface="+mj-ea"/>
                <a:ea typeface="+mj-ea"/>
                <a:cs typeface="楷体" panose="02010609060101010101" charset="-122"/>
              </a:rPr>
              <a:t>这是一只怎样的小毛虫？</a:t>
            </a:r>
            <a:endParaRPr lang="zh-CN" altLang="en-US" sz="4000" b="1" noProof="1">
              <a:ln w="22225">
                <a:solidFill>
                  <a:schemeClr val="accent2"/>
                </a:solidFill>
                <a:prstDash val="solid"/>
              </a:ln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8650" y="1114425"/>
            <a:ext cx="4883150" cy="584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这是一只</a:t>
            </a:r>
            <a:r>
              <a:rPr lang="en-US" altLang="zh-CN" sz="3200" b="1" u="sng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的小毛虫。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01088" y="1083628"/>
            <a:ext cx="998538" cy="584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可怜</a:t>
            </a:r>
            <a:endParaRPr lang="zh-CN" altLang="en-US" noProof="1"/>
          </a:p>
        </p:txBody>
      </p:sp>
      <p:sp>
        <p:nvSpPr>
          <p:cNvPr id="5" name="文本框 4"/>
          <p:cNvSpPr txBox="1"/>
          <p:nvPr/>
        </p:nvSpPr>
        <p:spPr>
          <a:xfrm>
            <a:off x="701675" y="5781675"/>
            <a:ext cx="10830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FF"/>
                </a:solidFill>
                <a:latin typeface="Calibri" panose="020F0502020204030204" charset="0"/>
              </a:rPr>
              <a:t>朗读指导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charset="0"/>
              </a:rPr>
              <a:t>：语速较慢，语气稍微低沉，读出小毛虫的可怜。</a:t>
            </a:r>
            <a:endParaRPr lang="zh-CN" altLang="en-US" sz="3600" b="1" dirty="0">
              <a:solidFill>
                <a:srgbClr val="0000FF"/>
              </a:solidFill>
              <a:latin typeface="Calibri" panose="020F0502020204030204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851275" y="5001895"/>
            <a:ext cx="7060565" cy="636270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文本框 36"/>
          <p:cNvSpPr txBox="1"/>
          <p:nvPr/>
        </p:nvSpPr>
        <p:spPr>
          <a:xfrm rot="-5350866">
            <a:off x="7808384" y="17483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2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3" name="文本框 16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4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5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6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7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21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文本框 22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0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1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2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3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4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5" name="文本框 51"/>
          <p:cNvSpPr txBox="1"/>
          <p:nvPr/>
        </p:nvSpPr>
        <p:spPr>
          <a:xfrm rot="-5350866">
            <a:off x="7787217" y="45720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6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7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8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09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0" name="文本框 33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1" name="文本框 34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2" name="文本框 35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3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4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5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6" name="文本框 39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7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8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19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0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1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2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3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4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5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6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7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8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29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0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1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2" name="文本框 47"/>
          <p:cNvSpPr txBox="1"/>
          <p:nvPr/>
        </p:nvSpPr>
        <p:spPr>
          <a:xfrm rot="-3456638">
            <a:off x="8974667" y="45148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3" name="文本框 56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4" name="文本框 57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5" name="文本框 58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6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7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8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39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0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1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2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3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4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5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6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7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8" name="文本框 36"/>
          <p:cNvSpPr txBox="1"/>
          <p:nvPr/>
        </p:nvSpPr>
        <p:spPr>
          <a:xfrm rot="2810103">
            <a:off x="5077884" y="2307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49" name="文本框 37"/>
          <p:cNvSpPr txBox="1"/>
          <p:nvPr/>
        </p:nvSpPr>
        <p:spPr>
          <a:xfrm rot="4010103">
            <a:off x="5077884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0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1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2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3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4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5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6" name="文本框 32"/>
          <p:cNvSpPr txBox="1"/>
          <p:nvPr/>
        </p:nvSpPr>
        <p:spPr>
          <a:xfrm rot="5400000">
            <a:off x="1515533" y="4298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7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8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59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0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1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2" name="文本框 47"/>
          <p:cNvSpPr txBox="1"/>
          <p:nvPr/>
        </p:nvSpPr>
        <p:spPr>
          <a:xfrm rot="5220000">
            <a:off x="929217" y="38565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3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4" name="文本框 50"/>
          <p:cNvSpPr txBox="1"/>
          <p:nvPr/>
        </p:nvSpPr>
        <p:spPr>
          <a:xfrm rot="4020000">
            <a:off x="4929717" y="4483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5" name="文本框 51"/>
          <p:cNvSpPr txBox="1"/>
          <p:nvPr/>
        </p:nvSpPr>
        <p:spPr>
          <a:xfrm rot="4020000">
            <a:off x="5422900" y="4768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6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7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8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69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0" name="文本框 45"/>
          <p:cNvSpPr txBox="1"/>
          <p:nvPr/>
        </p:nvSpPr>
        <p:spPr>
          <a:xfrm rot="2810103">
            <a:off x="2967567" y="203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1" name="文本框 46"/>
          <p:cNvSpPr txBox="1"/>
          <p:nvPr/>
        </p:nvSpPr>
        <p:spPr>
          <a:xfrm rot="2810103">
            <a:off x="3460751" y="2324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2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3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4" name="文本框 50"/>
          <p:cNvSpPr txBox="1"/>
          <p:nvPr/>
        </p:nvSpPr>
        <p:spPr>
          <a:xfrm rot="2810103">
            <a:off x="4093633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5" name="文本框 51"/>
          <p:cNvSpPr txBox="1"/>
          <p:nvPr/>
        </p:nvSpPr>
        <p:spPr>
          <a:xfrm rot="2810103">
            <a:off x="4586817" y="3488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6" name="文本框 32"/>
          <p:cNvSpPr txBox="1"/>
          <p:nvPr/>
        </p:nvSpPr>
        <p:spPr>
          <a:xfrm rot="5400000">
            <a:off x="6328833" y="490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7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8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79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0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1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2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3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4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16485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102784" y="1509184"/>
            <a:ext cx="9889067" cy="3507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小毛虫费了九牛二虎之力，才挪动了一点点。当它笨拙地从一片叶子爬到另一片叶子上时，它觉得自己仿佛周游了整个世界。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976284" y="2508251"/>
            <a:ext cx="121496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1200151" y="5253567"/>
            <a:ext cx="1027218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小毛虫动作笨拙，更突出了它的可怜。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230" y="229870"/>
            <a:ext cx="506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5" name="矩形: 圆角 2"/>
          <p:cNvSpPr/>
          <p:nvPr/>
        </p:nvSpPr>
        <p:spPr>
          <a:xfrm>
            <a:off x="9330479" y="1779271"/>
            <a:ext cx="121496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: 圆角 2"/>
          <p:cNvSpPr/>
          <p:nvPr/>
        </p:nvSpPr>
        <p:spPr>
          <a:xfrm>
            <a:off x="5012690" y="1672590"/>
            <a:ext cx="3312795" cy="655955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725295" y="4941570"/>
            <a:ext cx="2210435" cy="698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9" grpId="0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4"/>
          <p:cNvPicPr>
            <a:picLocks noChangeAspect="1"/>
          </p:cNvPicPr>
          <p:nvPr/>
        </p:nvPicPr>
        <p:blipFill>
          <a:blip r:embed="rId1"/>
          <a:srcRect b="2468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7033"/>
            <a:ext cx="12192000" cy="26881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6"/>
          <p:cNvSpPr txBox="1"/>
          <p:nvPr/>
        </p:nvSpPr>
        <p:spPr>
          <a:xfrm>
            <a:off x="1102784" y="1221317"/>
            <a:ext cx="9218083" cy="179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尽管如此，它并不悲观失望，也不羡慕任何人。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115051" y="1384300"/>
            <a:ext cx="271991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1227667" y="2230967"/>
            <a:ext cx="3236384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000251" y="3143251"/>
            <a:ext cx="8763000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这是一只：乐观自信、积极向上</a:t>
            </a:r>
            <a:endParaRPr lang="zh-CN" altLang="en-US" sz="426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855" y="229870"/>
            <a:ext cx="602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334433" y="1016000"/>
            <a:ext cx="11330517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不悲观失望，也不羡慕任何人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912284" y="2952751"/>
            <a:ext cx="10464800" cy="265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它懂得：每个人都有自己该做的事情。它，一条小小的毛虫，眼前最要紧的是学会抽丝纺织，为自己编织一间牢固的茧屋。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6"/>
          <p:cNvSpPr txBox="1"/>
          <p:nvPr/>
        </p:nvSpPr>
        <p:spPr>
          <a:xfrm>
            <a:off x="912284" y="2952751"/>
            <a:ext cx="10464800" cy="265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它懂得：每个人都有自己该做的事情。它，一条小小的毛虫，</a:t>
            </a:r>
            <a:r>
              <a:rPr lang="zh-CN" altLang="en-US" sz="4265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眼前最要紧的是学会抽丝纺织，为自己编织一间牢固的茧屋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4"/>
          <p:cNvSpPr/>
          <p:nvPr/>
        </p:nvSpPr>
        <p:spPr>
          <a:xfrm>
            <a:off x="46778" y="353484"/>
            <a:ext cx="11330517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小毛虫是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自己觉得最要紧的事情呢？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你觉得它还是一只怎样的小毛虫？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912284" y="2667000"/>
            <a:ext cx="10464800" cy="265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小毛虫一刻也没有迟疑，尽心竭力地工作着。它织啊，织啊，最后把自己从头到脚裹进了温暖的茧屋里。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762000" y="5429251"/>
            <a:ext cx="11144251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这是一只：不怕困难，为了实现目标不懈努力</a:t>
            </a:r>
            <a:endParaRPr lang="zh-CN" altLang="en-US" sz="426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3725333" y="2815167"/>
            <a:ext cx="390736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920567" y="2813051"/>
            <a:ext cx="2400300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4660" y="0"/>
            <a:ext cx="4117340" cy="2745105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2" name="文本框 1"/>
          <p:cNvSpPr txBox="1"/>
          <p:nvPr/>
        </p:nvSpPr>
        <p:spPr>
          <a:xfrm>
            <a:off x="78740" y="118745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723900" y="836084"/>
            <a:ext cx="1036743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小毛虫在茧屋里学到了什么呢？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719667" y="2137833"/>
            <a:ext cx="10657417" cy="265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“万事万物都有自己的规律！”小毛虫听到一个声音在回答，“你要耐心等待，以后会明白的。”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446867" y="2264833"/>
            <a:ext cx="603461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7344833" y="3151717"/>
            <a:ext cx="278341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4"/>
          <p:cNvSpPr/>
          <p:nvPr/>
        </p:nvSpPr>
        <p:spPr>
          <a:xfrm>
            <a:off x="1623484" y="4972051"/>
            <a:ext cx="8568267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你是怎样理解这段话的呢？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365" y="198755"/>
            <a:ext cx="640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5" grpId="0" bldLvl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4845" y="723900"/>
            <a:ext cx="10290810" cy="5631180"/>
          </a:xfrm>
          <a:prstGeom prst="rect">
            <a:avLst/>
          </a:prstGeom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508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fontAlgn="base"/>
            <a:r>
              <a:rPr lang="zh-CN" altLang="en-US" sz="7200" b="1" strike="noStrike" noProof="1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比如禾苗的生长规律是：春天播种秋天成熟。</a:t>
            </a:r>
            <a:endParaRPr lang="zh-CN" altLang="en-US" sz="7200" b="1" strike="noStrike" noProof="1">
              <a:solidFill>
                <a:srgbClr val="000000"/>
              </a:solidFill>
              <a:latin typeface="+mj-ea"/>
              <a:ea typeface="+mj-ea"/>
              <a:cs typeface="楷体" panose="02010609060101010101" charset="-122"/>
            </a:endParaRPr>
          </a:p>
          <a:p>
            <a:pPr fontAlgn="base"/>
            <a:r>
              <a:rPr lang="zh-CN" altLang="en-US" sz="7200" b="1" strike="noStrike" noProof="1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太阳的规律是：东升西落。</a:t>
            </a:r>
            <a:endParaRPr lang="zh-CN" altLang="en-US" sz="7200" b="1" strike="noStrike" noProof="1">
              <a:solidFill>
                <a:srgbClr val="000000"/>
              </a:solidFill>
              <a:latin typeface="+mj-ea"/>
              <a:ea typeface="+mj-ea"/>
              <a:cs typeface="楷体" panose="02010609060101010101" charset="-122"/>
            </a:endParaRPr>
          </a:p>
          <a:p>
            <a:pPr fontAlgn="base"/>
            <a:r>
              <a:rPr lang="zh-CN" altLang="en-US" sz="7200" b="1" strike="noStrike" noProof="1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小毛虫变成蝴蝶也是成长的规律。</a:t>
            </a:r>
            <a:endParaRPr lang="zh-CN" altLang="en-US" sz="7200" b="1" strike="noStrike" noProof="1">
              <a:solidFill>
                <a:srgbClr val="000000"/>
              </a:solidFill>
              <a:latin typeface="+mj-ea"/>
              <a:ea typeface="+mj-ea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7808384" y="17483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14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19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20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7787217" y="45720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31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32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33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7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8974667" y="45148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54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5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6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5077884" y="2307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5077884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515533" y="4298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929217" y="38565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4929717" y="4483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5422900" y="4768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967567" y="203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3460751" y="2324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4093633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4586817" y="3488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6328833" y="490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665" dirty="0">
                <a:solidFill>
                  <a:srgbClr val="C8F6F3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665" dirty="0">
              <a:solidFill>
                <a:srgbClr val="C8F6F3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0" y="994833"/>
            <a:ext cx="2207684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1" name="矩形 4"/>
          <p:cNvSpPr/>
          <p:nvPr/>
        </p:nvSpPr>
        <p:spPr>
          <a:xfrm>
            <a:off x="719667" y="933451"/>
            <a:ext cx="10367433" cy="945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小毛虫是怎样变成蝴蝶的呢？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719667" y="2137833"/>
            <a:ext cx="10847917" cy="4890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    时辰到了，它清醒了过来，再也不是以前那条笨手笨脚的小毛虫。它灵巧地从茧子里挣脱出来，惊奇地发现自己身上生出了一对轻盈的翅膀，上面布满色彩斑斓的花纹。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942292" y="4302761"/>
            <a:ext cx="1151467" cy="656167"/>
          </a:xfrm>
          <a:prstGeom prst="roundRect">
            <a:avLst/>
          </a:prstGeom>
          <a:noFill/>
          <a:ln w="50800" cmpd="thinThick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480" y="220345"/>
            <a:ext cx="339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7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rcRect b="6523"/>
          <a:stretch>
            <a:fillRect/>
          </a:stretch>
        </p:blipFill>
        <p:spPr>
          <a:xfrm>
            <a:off x="0" y="-2116"/>
            <a:ext cx="12192000" cy="68601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58458" y="5554980"/>
            <a:ext cx="3551238" cy="11080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b="1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破茧成蝶</a:t>
            </a:r>
            <a:endParaRPr lang="zh-CN" altLang="en-US" sz="6600" b="1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2091024" y="2888400"/>
            <a:ext cx="8229600" cy="857250"/>
          </a:xfrm>
          <a:prstGeom prst="rect">
            <a:avLst/>
          </a:prstGeom>
        </p:spPr>
        <p:txBody>
          <a:bodyPr anchor="ctr"/>
          <a:p>
            <a:pPr defTabSz="914400" fontAlgn="base">
              <a:buNone/>
            </a:pPr>
            <a:r>
              <a:rPr lang="en-US" altLang="zh-CN" sz="4000" b="1" strike="noStrike" kern="120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22.</a:t>
            </a:r>
            <a:r>
              <a:rPr lang="zh-CN" altLang="zh-CN" sz="4000" b="1" strike="noStrike" kern="120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小毛虫</a:t>
            </a:r>
            <a:endParaRPr lang="zh-CN" altLang="zh-CN" sz="4000" b="1" strike="noStrike" kern="120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7170" name="文本框 1"/>
          <p:cNvSpPr txBox="1"/>
          <p:nvPr/>
        </p:nvSpPr>
        <p:spPr>
          <a:xfrm>
            <a:off x="0" y="71438"/>
            <a:ext cx="5184775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人教版语文二年级下册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4"/>
          <p:cNvSpPr/>
          <p:nvPr/>
        </p:nvSpPr>
        <p:spPr>
          <a:xfrm>
            <a:off x="1619251" y="2095500"/>
            <a:ext cx="8834967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学了这篇课文，你明白了什么道理呢？跟大家说一说吧！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4"/>
          <p:cNvSpPr/>
          <p:nvPr/>
        </p:nvSpPr>
        <p:spPr>
          <a:xfrm>
            <a:off x="581660" y="857250"/>
            <a:ext cx="107308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6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小毛虫的故事让我明白，我们千万不要因为自己暂时不如别人而自卑，要明白自己该干什么，并为心中的目标去努力，这样才会成功。</a:t>
            </a:r>
            <a:endParaRPr lang="zh-CN" altLang="en-US" sz="6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27"/>
          <p:cNvGrpSpPr/>
          <p:nvPr/>
        </p:nvGrpSpPr>
        <p:grpSpPr>
          <a:xfrm>
            <a:off x="4624917" y="452967"/>
            <a:ext cx="2535767" cy="747184"/>
            <a:chOff x="2414672" y="257447"/>
            <a:chExt cx="1819492" cy="494475"/>
          </a:xfrm>
        </p:grpSpPr>
        <p:sp>
          <p:nvSpPr>
            <p:cNvPr id="3" name="矩形: 圆角 28"/>
            <p:cNvSpPr/>
            <p:nvPr/>
          </p:nvSpPr>
          <p:spPr bwMode="auto">
            <a:xfrm rot="21177325">
              <a:off x="2414672" y="257447"/>
              <a:ext cx="564984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043445" y="267253"/>
              <a:ext cx="566502" cy="47066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会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21188383">
              <a:off x="3667661" y="279859"/>
              <a:ext cx="566503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认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5123" name="TextBox 11"/>
          <p:cNvSpPr txBox="1"/>
          <p:nvPr/>
        </p:nvSpPr>
        <p:spPr>
          <a:xfrm>
            <a:off x="571500" y="190500"/>
            <a:ext cx="28575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735" b="1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学情诊断</a:t>
            </a:r>
            <a:endParaRPr lang="zh-CN" altLang="en-US" sz="3735" b="1" dirty="0">
              <a:solidFill>
                <a:srgbClr val="00B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5295900" y="1658621"/>
            <a:ext cx="1905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挪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动</a:t>
            </a:r>
            <a:endParaRPr lang="zh-CN" altLang="en-US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9670" y="1658621"/>
            <a:ext cx="166158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昆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虫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123"/>
          <p:cNvSpPr/>
          <p:nvPr/>
        </p:nvSpPr>
        <p:spPr>
          <a:xfrm>
            <a:off x="3185583" y="202755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可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怜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124"/>
          <p:cNvSpPr/>
          <p:nvPr/>
        </p:nvSpPr>
        <p:spPr>
          <a:xfrm>
            <a:off x="7672494" y="1658621"/>
            <a:ext cx="140716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仿佛</a:t>
            </a:r>
            <a:endParaRPr lang="zh-CN" altLang="en-US" sz="3735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3000" y="2857500"/>
            <a:ext cx="14816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尽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管</a:t>
            </a:r>
            <a:endParaRPr lang="zh-CN" altLang="en-US" sz="4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5583" y="2857500"/>
            <a:ext cx="140716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任何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4630" y="2857500"/>
            <a:ext cx="1906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纺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织</a:t>
            </a:r>
            <a:endParaRPr lang="zh-CN" altLang="en-US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000" y="447611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竭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力</a:t>
            </a:r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85583" y="447611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规律</a:t>
            </a:r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35295" y="447611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等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待</a:t>
            </a:r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62216" y="447611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愉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快</a:t>
            </a:r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32291" y="4476116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绒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毛</a:t>
            </a:r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562216" y="322707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挣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脱</a:t>
            </a:r>
            <a:endParaRPr lang="zh-CN" altLang="en-US" sz="100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81050" y="2038350"/>
            <a:ext cx="2344738" cy="2184400"/>
          </a:xfrm>
        </p:spPr>
        <p:txBody>
          <a:bodyPr anchor="t"/>
          <a:p>
            <a:pPr marL="0" indent="0">
              <a:buNone/>
            </a:pPr>
            <a:r>
              <a:rPr lang="zh-CN" altLang="en-US" sz="16600">
                <a:latin typeface="楷体" panose="02010609060101010101" charset="-122"/>
                <a:ea typeface="楷体" panose="02010609060101010101" charset="-122"/>
              </a:rPr>
              <a:t>尽</a:t>
            </a:r>
            <a:endParaRPr lang="zh-CN" altLang="en-US" sz="1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279775" y="1628775"/>
            <a:ext cx="358775" cy="3600450"/>
          </a:xfrm>
          <a:prstGeom prst="leftBrac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3767138" y="723900"/>
            <a:ext cx="158369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8800" b="1">
                <a:latin typeface="Calibri" panose="020F0502020204030204" charset="0"/>
                <a:ea typeface="宋体" panose="02010600030101010101" pitchFamily="2" charset="-122"/>
              </a:rPr>
              <a:t>ǐ</a:t>
            </a:r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8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06838" y="4060825"/>
            <a:ext cx="1873250" cy="1444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jìn</a:t>
            </a:r>
            <a:endParaRPr lang="en-US" altLang="zh-CN" sz="8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1925" y="1154113"/>
            <a:ext cx="1712913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尽管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6038" y="3921125"/>
            <a:ext cx="3243262" cy="22145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尽力 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尽心竭力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2" grpId="0" build="p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AutoShape 2" descr="http://img0.imgtn.bdimg.com/it/u=2066069079,998990049&amp;fm=27&amp;gp=0.jpg"/>
          <p:cNvSpPr>
            <a:spLocks noChangeAspect="1"/>
          </p:cNvSpPr>
          <p:nvPr/>
        </p:nvSpPr>
        <p:spPr>
          <a:xfrm>
            <a:off x="192617" y="-192616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6147" name="AutoShape 4" descr="http://img4.imgtn.bdimg.com/it/u=4079225164,3904002928&amp;fm=27&amp;gp=0.jpg"/>
          <p:cNvSpPr>
            <a:spLocks noChangeAspect="1"/>
          </p:cNvSpPr>
          <p:nvPr/>
        </p:nvSpPr>
        <p:spPr>
          <a:xfrm>
            <a:off x="192617" y="-192616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Calibri" panose="020F0502020204030204" charset="0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857251" y="857251"/>
            <a:ext cx="2286000" cy="1828800"/>
            <a:chOff x="857224" y="642924"/>
            <a:chExt cx="1762128" cy="1371603"/>
          </a:xfrm>
        </p:grpSpPr>
        <p:pic>
          <p:nvPicPr>
            <p:cNvPr id="6191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7224" y="642924"/>
              <a:ext cx="1762128" cy="1371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2" name="TextBox 5"/>
            <p:cNvSpPr txBox="1"/>
            <p:nvPr/>
          </p:nvSpPr>
          <p:spPr>
            <a:xfrm>
              <a:off x="1285852" y="1071552"/>
              <a:ext cx="714380" cy="807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昆</a:t>
              </a:r>
              <a:endParaRPr lang="zh-CN" altLang="en-US" sz="6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3333751" y="857251"/>
            <a:ext cx="2190749" cy="1828800"/>
            <a:chOff x="857224" y="642924"/>
            <a:chExt cx="1762128" cy="1371603"/>
          </a:xfrm>
        </p:grpSpPr>
        <p:pic>
          <p:nvPicPr>
            <p:cNvPr id="6189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7224" y="642924"/>
              <a:ext cx="1762128" cy="1371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TextBox 9"/>
            <p:cNvSpPr txBox="1"/>
            <p:nvPr/>
          </p:nvSpPr>
          <p:spPr>
            <a:xfrm>
              <a:off x="1285852" y="1071552"/>
              <a:ext cx="714380" cy="807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怜</a:t>
              </a:r>
              <a:endParaRPr lang="zh-CN" altLang="en-US" sz="6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5619751" y="857251"/>
            <a:ext cx="2095500" cy="1828800"/>
            <a:chOff x="857224" y="642924"/>
            <a:chExt cx="1762128" cy="1371603"/>
          </a:xfrm>
        </p:grpSpPr>
        <p:pic>
          <p:nvPicPr>
            <p:cNvPr id="6187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7224" y="642924"/>
              <a:ext cx="1762128" cy="1371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TextBox 12"/>
            <p:cNvSpPr txBox="1"/>
            <p:nvPr/>
          </p:nvSpPr>
          <p:spPr>
            <a:xfrm>
              <a:off x="1285852" y="1071552"/>
              <a:ext cx="714380" cy="807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挪</a:t>
              </a:r>
              <a:endParaRPr lang="zh-CN" altLang="en-US" sz="6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7715251" y="857251"/>
            <a:ext cx="2190749" cy="1828800"/>
            <a:chOff x="857224" y="642924"/>
            <a:chExt cx="1762128" cy="1371603"/>
          </a:xfrm>
        </p:grpSpPr>
        <p:pic>
          <p:nvPicPr>
            <p:cNvPr id="6185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7224" y="642924"/>
              <a:ext cx="1762128" cy="1371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6" name="TextBox 15"/>
            <p:cNvSpPr txBox="1"/>
            <p:nvPr/>
          </p:nvSpPr>
          <p:spPr>
            <a:xfrm>
              <a:off x="1285852" y="1071552"/>
              <a:ext cx="714380" cy="807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仿</a:t>
              </a:r>
              <a:endParaRPr lang="zh-CN" altLang="en-US" sz="6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6" name="组合 27"/>
          <p:cNvGrpSpPr/>
          <p:nvPr/>
        </p:nvGrpSpPr>
        <p:grpSpPr>
          <a:xfrm>
            <a:off x="9810751" y="952500"/>
            <a:ext cx="2000249" cy="1828800"/>
            <a:chOff x="857224" y="642924"/>
            <a:chExt cx="1762128" cy="1371603"/>
          </a:xfrm>
        </p:grpSpPr>
        <p:pic>
          <p:nvPicPr>
            <p:cNvPr id="6183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7224" y="642924"/>
              <a:ext cx="1762128" cy="1371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TextBox 29"/>
            <p:cNvSpPr txBox="1"/>
            <p:nvPr/>
          </p:nvSpPr>
          <p:spPr>
            <a:xfrm>
              <a:off x="1285852" y="1071552"/>
              <a:ext cx="714380" cy="807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佛</a:t>
              </a:r>
              <a:endParaRPr lang="zh-CN" altLang="en-US" sz="6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7" name="组合 31"/>
          <p:cNvGrpSpPr/>
          <p:nvPr/>
        </p:nvGrpSpPr>
        <p:grpSpPr>
          <a:xfrm>
            <a:off x="1047751" y="2762251"/>
            <a:ext cx="2190749" cy="1905000"/>
            <a:chOff x="785786" y="2071684"/>
            <a:chExt cx="1643074" cy="1428760"/>
          </a:xfrm>
        </p:grpSpPr>
        <p:pic>
          <p:nvPicPr>
            <p:cNvPr id="6181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071684"/>
              <a:ext cx="1643074" cy="14287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2" name="TextBox 30"/>
            <p:cNvSpPr txBox="1"/>
            <p:nvPr/>
          </p:nvSpPr>
          <p:spPr>
            <a:xfrm>
              <a:off x="1214414" y="2428874"/>
              <a:ext cx="571504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latin typeface="华文新魏" pitchFamily="2" charset="-122"/>
                  <a:ea typeface="华文新魏" pitchFamily="2" charset="-122"/>
                </a:rPr>
                <a:t>任</a:t>
              </a:r>
              <a:endParaRPr lang="zh-CN" altLang="en-US" sz="64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8" name="组合 32"/>
          <p:cNvGrpSpPr/>
          <p:nvPr/>
        </p:nvGrpSpPr>
        <p:grpSpPr>
          <a:xfrm>
            <a:off x="3619500" y="2857500"/>
            <a:ext cx="2190751" cy="1905000"/>
            <a:chOff x="785786" y="2071684"/>
            <a:chExt cx="1643074" cy="1428760"/>
          </a:xfrm>
        </p:grpSpPr>
        <p:pic>
          <p:nvPicPr>
            <p:cNvPr id="6179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071684"/>
              <a:ext cx="1643074" cy="14287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0" name="TextBox 34"/>
            <p:cNvSpPr txBox="1"/>
            <p:nvPr/>
          </p:nvSpPr>
          <p:spPr>
            <a:xfrm>
              <a:off x="1214414" y="2428874"/>
              <a:ext cx="571504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latin typeface="华文新魏" pitchFamily="2" charset="-122"/>
                  <a:ea typeface="华文新魏" pitchFamily="2" charset="-122"/>
                </a:rPr>
                <a:t>何</a:t>
              </a:r>
              <a:endParaRPr lang="zh-CN" altLang="en-US" sz="64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9" name="组合 35"/>
          <p:cNvGrpSpPr/>
          <p:nvPr/>
        </p:nvGrpSpPr>
        <p:grpSpPr>
          <a:xfrm>
            <a:off x="5619751" y="2762251"/>
            <a:ext cx="2190749" cy="1905000"/>
            <a:chOff x="785786" y="2071684"/>
            <a:chExt cx="1643074" cy="1428760"/>
          </a:xfrm>
        </p:grpSpPr>
        <p:pic>
          <p:nvPicPr>
            <p:cNvPr id="617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071684"/>
              <a:ext cx="1643074" cy="14287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8" name="TextBox 37"/>
            <p:cNvSpPr txBox="1"/>
            <p:nvPr/>
          </p:nvSpPr>
          <p:spPr>
            <a:xfrm>
              <a:off x="1214414" y="2428874"/>
              <a:ext cx="571504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latin typeface="华文新魏" pitchFamily="2" charset="-122"/>
                  <a:ea typeface="华文新魏" pitchFamily="2" charset="-122"/>
                </a:rPr>
                <a:t>纺</a:t>
              </a:r>
              <a:endParaRPr lang="zh-CN" altLang="en-US" sz="64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0" name="组合 38"/>
          <p:cNvGrpSpPr/>
          <p:nvPr/>
        </p:nvGrpSpPr>
        <p:grpSpPr>
          <a:xfrm>
            <a:off x="10001251" y="2857500"/>
            <a:ext cx="2190749" cy="1905000"/>
            <a:chOff x="785786" y="2071684"/>
            <a:chExt cx="1643074" cy="1428760"/>
          </a:xfrm>
        </p:grpSpPr>
        <p:pic>
          <p:nvPicPr>
            <p:cNvPr id="6175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071684"/>
              <a:ext cx="1643074" cy="14287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6" name="TextBox 40"/>
            <p:cNvSpPr txBox="1"/>
            <p:nvPr/>
          </p:nvSpPr>
          <p:spPr>
            <a:xfrm>
              <a:off x="1214414" y="2428874"/>
              <a:ext cx="571504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latin typeface="华文新魏" pitchFamily="2" charset="-122"/>
                  <a:ea typeface="华文新魏" pitchFamily="2" charset="-122"/>
                </a:rPr>
                <a:t>规</a:t>
              </a:r>
              <a:endParaRPr lang="zh-CN" altLang="en-US" sz="64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1" name="组合 41"/>
          <p:cNvGrpSpPr/>
          <p:nvPr/>
        </p:nvGrpSpPr>
        <p:grpSpPr>
          <a:xfrm>
            <a:off x="7715251" y="2857500"/>
            <a:ext cx="2190749" cy="1905000"/>
            <a:chOff x="785786" y="2071684"/>
            <a:chExt cx="1643074" cy="1428760"/>
          </a:xfrm>
        </p:grpSpPr>
        <p:pic>
          <p:nvPicPr>
            <p:cNvPr id="6173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2071684"/>
              <a:ext cx="1643074" cy="14287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4" name="TextBox 43"/>
            <p:cNvSpPr txBox="1"/>
            <p:nvPr/>
          </p:nvSpPr>
          <p:spPr>
            <a:xfrm>
              <a:off x="1214414" y="2428874"/>
              <a:ext cx="571504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latin typeface="华文新魏" pitchFamily="2" charset="-122"/>
                  <a:ea typeface="华文新魏" pitchFamily="2" charset="-122"/>
                </a:rPr>
                <a:t>竭</a:t>
              </a:r>
              <a:endParaRPr lang="zh-CN" altLang="en-US" sz="64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2" name="组合 46"/>
          <p:cNvGrpSpPr/>
          <p:nvPr/>
        </p:nvGrpSpPr>
        <p:grpSpPr>
          <a:xfrm>
            <a:off x="1619251" y="4857751"/>
            <a:ext cx="1708149" cy="1714500"/>
            <a:chOff x="1000100" y="3643321"/>
            <a:chExt cx="1281113" cy="1285884"/>
          </a:xfrm>
        </p:grpSpPr>
        <p:pic>
          <p:nvPicPr>
            <p:cNvPr id="6171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643321"/>
              <a:ext cx="1281113" cy="1285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2" name="TextBox 45"/>
            <p:cNvSpPr txBox="1"/>
            <p:nvPr/>
          </p:nvSpPr>
          <p:spPr>
            <a:xfrm>
              <a:off x="1214414" y="3929072"/>
              <a:ext cx="714380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solidFill>
                    <a:srgbClr val="002060"/>
                  </a:solidFill>
                  <a:latin typeface="华文新魏" pitchFamily="2" charset="-122"/>
                  <a:ea typeface="华文新魏" pitchFamily="2" charset="-122"/>
                </a:rPr>
                <a:t>率</a:t>
              </a:r>
              <a:endParaRPr lang="zh-CN" altLang="en-US" sz="6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3" name="组合 47"/>
          <p:cNvGrpSpPr/>
          <p:nvPr/>
        </p:nvGrpSpPr>
        <p:grpSpPr>
          <a:xfrm>
            <a:off x="3810000" y="4857751"/>
            <a:ext cx="1708151" cy="1714500"/>
            <a:chOff x="1000100" y="3643321"/>
            <a:chExt cx="1281113" cy="1285884"/>
          </a:xfrm>
        </p:grpSpPr>
        <p:pic>
          <p:nvPicPr>
            <p:cNvPr id="6169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643321"/>
              <a:ext cx="1281113" cy="1285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0" name="TextBox 49"/>
            <p:cNvSpPr txBox="1"/>
            <p:nvPr/>
          </p:nvSpPr>
          <p:spPr>
            <a:xfrm>
              <a:off x="1214414" y="3929072"/>
              <a:ext cx="714380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solidFill>
                    <a:srgbClr val="002060"/>
                  </a:solidFill>
                  <a:latin typeface="华文新魏" pitchFamily="2" charset="-122"/>
                  <a:ea typeface="华文新魏" pitchFamily="2" charset="-122"/>
                </a:rPr>
                <a:t>待</a:t>
              </a:r>
              <a:endParaRPr lang="zh-CN" altLang="en-US" sz="6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4" name="组合 50"/>
          <p:cNvGrpSpPr/>
          <p:nvPr/>
        </p:nvGrpSpPr>
        <p:grpSpPr>
          <a:xfrm>
            <a:off x="5810251" y="4857751"/>
            <a:ext cx="1708149" cy="1714500"/>
            <a:chOff x="1000100" y="3643321"/>
            <a:chExt cx="1281113" cy="1285884"/>
          </a:xfrm>
        </p:grpSpPr>
        <p:pic>
          <p:nvPicPr>
            <p:cNvPr id="6167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643321"/>
              <a:ext cx="1281113" cy="1285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8" name="TextBox 52"/>
            <p:cNvSpPr txBox="1"/>
            <p:nvPr/>
          </p:nvSpPr>
          <p:spPr>
            <a:xfrm>
              <a:off x="1214414" y="3929072"/>
              <a:ext cx="714380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solidFill>
                    <a:srgbClr val="002060"/>
                  </a:solidFill>
                  <a:latin typeface="华文新魏" pitchFamily="2" charset="-122"/>
                  <a:ea typeface="华文新魏" pitchFamily="2" charset="-122"/>
                </a:rPr>
                <a:t>挣</a:t>
              </a:r>
              <a:endParaRPr lang="zh-CN" altLang="en-US" sz="6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5" name="组合 53"/>
          <p:cNvGrpSpPr/>
          <p:nvPr/>
        </p:nvGrpSpPr>
        <p:grpSpPr>
          <a:xfrm>
            <a:off x="8001000" y="4857751"/>
            <a:ext cx="1708151" cy="1714500"/>
            <a:chOff x="1000100" y="3643321"/>
            <a:chExt cx="1281113" cy="1285884"/>
          </a:xfrm>
        </p:grpSpPr>
        <p:pic>
          <p:nvPicPr>
            <p:cNvPr id="6165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643321"/>
              <a:ext cx="1281113" cy="1285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6" name="TextBox 55"/>
            <p:cNvSpPr txBox="1"/>
            <p:nvPr/>
          </p:nvSpPr>
          <p:spPr>
            <a:xfrm>
              <a:off x="1214414" y="3929072"/>
              <a:ext cx="714380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solidFill>
                    <a:srgbClr val="002060"/>
                  </a:solidFill>
                  <a:latin typeface="华文新魏" pitchFamily="2" charset="-122"/>
                  <a:ea typeface="华文新魏" pitchFamily="2" charset="-122"/>
                </a:rPr>
                <a:t>愉</a:t>
              </a:r>
              <a:endParaRPr lang="zh-CN" altLang="en-US" sz="6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6" name="组合 56"/>
          <p:cNvGrpSpPr/>
          <p:nvPr/>
        </p:nvGrpSpPr>
        <p:grpSpPr>
          <a:xfrm>
            <a:off x="10096500" y="4857751"/>
            <a:ext cx="1708151" cy="1714500"/>
            <a:chOff x="1000100" y="3643321"/>
            <a:chExt cx="1281113" cy="1285884"/>
          </a:xfrm>
        </p:grpSpPr>
        <p:pic>
          <p:nvPicPr>
            <p:cNvPr id="6163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3643321"/>
              <a:ext cx="1281113" cy="1285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4" name="TextBox 58"/>
            <p:cNvSpPr txBox="1"/>
            <p:nvPr/>
          </p:nvSpPr>
          <p:spPr>
            <a:xfrm>
              <a:off x="1214414" y="3929072"/>
              <a:ext cx="714380" cy="8072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6400" dirty="0">
                  <a:solidFill>
                    <a:srgbClr val="002060"/>
                  </a:solidFill>
                  <a:latin typeface="华文新魏" pitchFamily="2" charset="-122"/>
                  <a:ea typeface="华文新魏" pitchFamily="2" charset="-122"/>
                </a:rPr>
                <a:t>绒</a:t>
              </a:r>
              <a:endParaRPr lang="zh-CN" altLang="en-US" sz="6400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57258E-6 C 0.00208 -0.00092 0.00469 7.57258E-6 0.00608 -0.00247 C 0.00746 -0.00494 0.0066 -0.00988 0.00746 -0.01327 C 0.00816 -0.01575 0.00955 -0.01698 0.01059 -0.01883 C 0.01441 -0.0457 0.02083 -0.05528 0.03177 -0.07257 C 0.03871 -0.08369 0.04462 -0.09512 0.05295 -0.10222 C 0.05799 -0.11117 0.06302 -0.11735 0.06962 -0.12106 C 0.07292 -0.12507 0.07691 -0.12785 0.08021 -0.13187 C 0.08194 -0.13403 0.08316 -0.13773 0.0849 -0.1399 C 0.09306 -0.14947 0.10087 -0.15256 0.10903 -0.16429 C 0.11007 -0.168 0.11059 -0.17232 0.11215 -0.1751 C 0.11319 -0.17696 0.11528 -0.17665 0.11667 -0.17788 C 0.13125 -0.19116 0.14566 -0.19641 0.16215 -0.19919 C 0.18594 -0.19827 0.20972 -0.19919 0.23333 -0.19672 C 0.23472 -0.19641 0.23524 -0.18931 0.23628 -0.19116 C 0.24392 -0.20475 0.23628 -0.22297 0.25451 -0.22884 C 0.26094 -0.23687 0.27726 -0.23965 0.27726 -0.23965 C 0.28542 -0.24459 0.2934 -0.24552 0.30156 -0.25046 C 0.30677 -0.25663 0.31059 -0.25849 0.31667 -0.26127 C 0.35104 -0.26034 0.38524 -0.26003 0.41944 -0.25849 C 0.42118 -0.25849 0.42378 -0.2588 0.42396 -0.25602 C 0.42674 -0.21957 0.42344 -0.21247 0.40903 -0.19919 C 0.40556 -0.21772 0.40781 -0.22081 0.41649 -0.22884 C 0.41927 -0.23131 0.42118 -0.23594 0.42396 -0.23718 C 0.46996 -0.25509 0.51875 -0.25633 0.56493 -0.26683 C 0.59479 -0.28319 0.62847 -0.27486 0.65903 -0.2693 C 0.66615 -0.26652 0.66753 -0.26528 0.66962 -0.25324 C 0.6691 -0.24953 0.66788 -0.23872 0.66823 -0.24243 C 0.67049 -0.26528 0.67153 -0.28289 0.6849 -0.28814 C 0.69722 -0.30543 0.68385 -0.28937 0.69844 -0.29894 C 0.70017 -0.30018 0.70121 -0.30327 0.70295 -0.3045 C 0.71215 -0.3113 0.7059 -0.30296 0.71337 -0.30975 C 0.7191 -0.3147 0.72413 -0.31964 0.73003 -0.32334 C 0.73906 -0.33848 0.74896 -0.35423 0.76059 -0.36102 C 0.76771 -0.37059 0.77292 -0.37646 0.7816 -0.37986 C 0.78889 -0.39221 0.78021 -0.37986 0.79687 -0.38789 C 0.82014 -0.39962 0.78889 -0.39283 0.81823 -0.41229 C 0.82344 -0.41568 0.82917 -0.41414 0.8349 -0.41507 C 0.88264 -0.43638 0.90035 -0.4339 0.95885 -0.4339 " pathEditMode="relative" ptsTypes="ffffffffffffffffffffffffffffffffffffff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02594E-6 C 0.00938 -0.01328 0.02726 -0.04509 0.04097 -0.05127 C 0.05087 -0.0701 0.06406 -0.07782 0.07726 -0.08647 C 0.08629 -0.09234 0.09375 -0.09913 0.10313 -0.10253 C 0.12517 -0.12569 0.11441 -0.1189 0.1349 -0.12662 C 0.14201 -0.1365 0.14774 -0.13558 0.15608 -0.14021 C 0.16129 -0.14299 0.16597 -0.14824 0.17118 -0.15102 C 0.18976 -0.16059 0.19167 -0.15905 0.21059 -0.16183 C 0.2184 -0.16862 0.22726 -0.17109 0.2349 -0.17789 C 0.24861 -0.18993 0.23576 -0.18406 0.25156 -0.1887 C 0.26007 -0.19981 0.27292 -0.20753 0.28333 -0.21031 C 0.29254 -0.21587 0.30087 -0.21896 0.31059 -0.22112 C 0.31476 -0.2239 0.3184 -0.22977 0.32274 -0.23193 C 0.34271 -0.24212 0.36424 -0.24645 0.3849 -0.25077 C 0.39201 -0.24984 0.39913 -0.25015 0.40608 -0.24799 C 0.41389 -0.24552 0.40972 -0.2412 0.41667 -0.23996 C 0.43125 -0.23749 0.44601 -0.23656 0.46059 -0.23471 C 0.47257 -0.2273 0.46788 -0.21062 0.48333 -0.20506 C 0.51285 -0.19456 0.54323 -0.19333 0.57274 -0.18345 C 0.61372 -0.19456 0.6566 -0.18252 0.69844 -0.18623 C 0.70417 -0.19271 0.71372 -0.21031 0.71372 -0.21031 C 0.71476 -0.21402 0.71545 -0.21773 0.71667 -0.22112 C 0.71754 -0.22329 0.7191 -0.22421 0.71979 -0.22637 C 0.72257 -0.23471 0.72257 -0.2449 0.72569 -0.25355 C 0.72969 -0.27795 0.73281 -0.27424 0.7349 -0.29926 C 0.73542 -0.31439 0.73472 -0.32983 0.73646 -0.34497 C 0.73715 -0.35145 0.74045 -0.35577 0.74236 -0.36133 C 0.74913 -0.38017 0.74844 -0.40673 0.75764 -0.4231 C 0.76354 -0.4336 0.77986 -0.44256 0.78785 -0.4475 C 0.79566 -0.46047 0.78507 -0.44441 0.79705 -0.45553 C 0.8059 -0.46356 0.79219 -0.46109 0.80608 -0.46109 " pathEditMode="relative" ptsTypes="ffffffffffffffffffffffffffffff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1.16739E-6 C 0.00973 -0.01822 0.0099 -0.04262 0.01511 -0.06485 C 0.02067 -0.08832 0.02778 -0.11427 0.03785 -0.13218 C 0.04081 -0.14731 0.05348 -0.1785 0.06216 -0.18869 C 0.06702 -0.20043 0.06997 -0.20383 0.07726 -0.21031 C 0.08994 -0.2063 0.09532 -0.19456 0.10452 -0.17789 C 0.10643 -0.17449 0.10886 -0.17109 0.1106 -0.16708 C 0.11164 -0.16461 0.11181 -0.15936 0.11355 -0.15905 C 0.13768 -0.15565 0.16199 -0.15719 0.18629 -0.15627 C 0.21094 -0.15349 0.23612 -0.15009 0.2606 -0.15905 C 0.26719 -0.1714 0.27501 -0.17603 0.28334 -0.18344 C 0.29063 -0.18993 0.29653 -0.19858 0.30452 -0.20228 C 0.31771 -0.22452 0.32431 -0.21896 0.34549 -0.22112 C 0.37587 -0.23996 0.32605 -0.22792 0.41355 -0.23193 C 0.4264 -0.23718 0.43803 -0.23842 0.45157 -0.23996 C 0.4698 -0.24676 0.48699 -0.2588 0.50452 -0.26961 C 0.5099 -0.27301 0.51563 -0.27548 0.52119 -0.27764 C 0.52379 -0.27857 0.5264 -0.27918 0.52883 -0.28011 C 0.53299 -0.28227 0.53699 -0.28505 0.54098 -0.28845 C 0.54306 -0.28999 0.5448 -0.29215 0.54688 -0.29339 C 0.55799 -0.29987 0.5691 -0.30605 0.58021 -0.31254 C 0.58994 -0.32983 0.59775 -0.34991 0.60765 -0.36658 C 0.61112 -0.38697 0.61702 -0.41383 0.62726 -0.42588 C 0.63056 -0.43514 0.629 -0.43175 0.63178 -0.43669 " pathEditMode="relative" ptsTypes="fffffffffffffffffffffff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6504E-6 C 0.07812 -0.03119 0.15625 -0.06238 0.23784 -0.13465 C 0.31944 -0.20692 0.44739 -0.41136 0.48923 -0.43391 C 0.53107 -0.45645 0.51006 -0.36288 0.48923 -0.2693 " pathEditMode="relative" ptsTypes="aaaA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63187E-6 C 0.02708 -0.00803 -0.00938 0.00617 0.01666 -0.01637 C 0.02361 -0.02286 0.03107 -0.02842 0.03784 -0.03521 C 0.04948 -0.04664 0.05885 -0.0627 0.06979 -0.07567 C 0.075 -0.09945 0.08524 -0.10748 0.09705 -0.11859 C 0.11823 -0.13898 0.12673 -0.14886 0.15156 -0.15627 C 0.1592 -0.16183 0.16666 -0.16708 0.1743 -0.17264 C 0.19514 -0.18777 0.18298 -0.16986 0.19843 -0.18345 C 0.20816 -0.1921 0.21684 -0.20383 0.22725 -0.21063 C 0.23819 -0.22483 0.25034 -0.24089 0.26371 -0.24522 C 0.27153 -0.25448 0.27465 -0.25757 0.28333 -0.26158 C 0.29305 -0.27456 0.30642 -0.28104 0.3151 -0.29648 C 0.31944 -0.3042 0.32482 -0.30945 0.32882 -0.3181 C 0.33212 -0.3249 0.33472 -0.33262 0.33784 -0.33972 C 0.34253 -0.36381 0.34982 -0.38666 0.35607 -0.40982 C 0.35694 -0.41785 0.35868 -0.42588 0.3592 -0.43391 C 0.36232 -0.47777 0.35816 -0.45368 0.36215 -0.47437 C 0.36302 -0.49568 0.36441 -0.54324 0.3743 -0.56084 C 0.37587 -0.56887 0.37673 -0.57721 0.37882 -0.58493 C 0.37986 -0.58864 0.3809 -0.59204 0.38177 -0.59574 C 0.38246 -0.59914 0.38212 -0.60346 0.38333 -0.60655 C 0.38576 -0.61273 0.38993 -0.61643 0.39253 -0.62261 C 0.39566 -0.63033 0.39878 -0.63805 0.40312 -0.64423 C 0.40451 -0.64639 0.40764 -0.64979 0.40764 -0.64979 " pathEditMode="relative" ptsTypes="fffffffffffffffffffffffA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1.05621E-6 C -0.01787 -0.01668 -0.03767 -0.02193 -0.05746 -0.02965 C -0.07274 -0.03582 -0.08732 -0.04756 -0.10277 -0.05405 C -0.13697 -0.06825 -0.171 -0.07906 -0.2059 -0.08369 C -0.23333 -0.09697 -0.26249 -0.10037 -0.29062 -0.10778 C -0.30676 -0.11211 -0.33923 -0.11859 -0.33923 -0.11859 C -0.35416 -0.12662 -0.3677 -0.1294 -0.38315 -0.13218 C -0.41267 -0.1467 -0.4019 -0.1433 -0.45885 -0.13496 C -0.46492 -0.13403 -0.46978 -0.12477 -0.47551 -0.12137 C -0.49131 -0.09481 -0.5276 -0.09975 -0.54531 -0.09975 " pathEditMode="relative" ptsTypes="fffffffffA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17665E-7 C -0.00625 -0.01421 -0.01181 -0.02316 -0.02136 -0.02965 C -0.03351 -0.04787 -0.04306 -0.05188 -0.05764 -0.06208 C -0.10625 -0.09574 -0.07344 -0.07505 -0.10469 -0.09975 C -0.10972 -0.10377 -0.11458 -0.10747 -0.11979 -0.11056 C -0.12379 -0.11303 -0.12813 -0.11334 -0.13195 -0.11612 C -0.14271 -0.12353 -0.15174 -0.13805 -0.16215 -0.14577 C -0.17118 -0.15256 -0.18021 -0.15874 -0.18941 -0.16461 C -0.20625 -0.17511 -0.22327 -0.18221 -0.24097 -0.1887 C -0.24514 -0.19024 -0.24896 -0.19457 -0.25313 -0.19673 C -0.26163 -0.20105 -0.27014 -0.20537 -0.27882 -0.20754 C -0.31007 -0.21587 -0.34132 -0.22668 -0.37274 -0.23193 C -0.38073 -0.23564 -0.38889 -0.23688 -0.39705 -0.23996 C -0.41181 -0.25108 -0.42761 -0.25571 -0.44236 -0.26683 C -0.45052 -0.2727 -0.46268 -0.28104 -0.47136 -0.2832 C -0.47934 -0.28505 -0.4875 -0.28474 -0.49549 -0.28567 C -0.50452 -0.28814 -0.51389 -0.28691 -0.52274 -0.29123 C -0.55608 -0.30791 -0.55278 -0.31625 -0.5849 -0.32088 C -0.61493 -0.34157 -0.62847 -0.33014 -0.67274 -0.33169 C -0.70035 -0.33014 -0.71511 -0.32767 -0.73941 -0.32366 C -0.74149 -0.32273 -0.74549 -0.32088 -0.74549 -0.32088 " pathEditMode="relative" ptsTypes="ffffffffffffffffffff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1.60593E-6 C 0.01876 -0.02316 0.00018 -0.06887 -0.01058 -0.09172 C -0.01822 -0.12477 -0.03854 -0.13589 -0.05451 -0.15349 C -0.06128 -0.1609 -0.0677 -0.16986 -0.0743 -0.17789 C -0.07673 -0.18036 -0.08749 -0.18561 -0.09235 -0.18839 C -0.10294 -0.19456 -0.11163 -0.20229 -0.12274 -0.20507 C -0.12621 -0.20754 -0.12968 -0.21062 -0.1335 -0.21279 C -0.13732 -0.21526 -0.14166 -0.21526 -0.14548 -0.21804 C -0.15433 -0.22452 -0.16649 -0.23842 -0.1743 -0.24768 C -0.17812 -0.25232 -0.18142 -0.25849 -0.18489 -0.26405 C -0.18697 -0.26745 -0.18871 -0.27208 -0.19097 -0.27486 C -0.21492 -0.30636 -0.25034 -0.34342 -0.27899 -0.35825 C -0.2986 -0.36875 -0.31788 -0.38172 -0.33784 -0.39067 C -0.34548 -0.39407 -0.35294 -0.39839 -0.36058 -0.40179 C -0.36458 -0.40364 -0.37274 -0.40673 -0.37274 -0.40673 C -0.38524 -0.41816 -0.39982 -0.42403 -0.41371 -0.42835 C -0.43749 -0.44287 -0.46284 -0.45244 -0.48784 -0.45522 C -0.50485 -0.46448 -0.52187 -0.4651 -0.53958 -0.46881 C -0.57413 -0.4861 -0.6111 -0.50062 -0.64704 -0.50649 C -0.65156 -0.50865 -0.65624 -0.50988 -0.66058 -0.51235 C -0.66423 -0.51421 -0.66753 -0.51853 -0.67117 -0.52007 C -0.67864 -0.52378 -0.69392 -0.52841 -0.69392 -0.52841 C -0.70972 -0.542 -0.72638 -0.54694 -0.74392 -0.54972 C -0.76058 -0.55806 -0.77048 -0.55868 -0.7894 -0.56053 C -0.79149 -0.56146 -0.7934 -0.56208 -0.79548 -0.563 C -0.79704 -0.56362 -0.79999 -0.56578 -0.79999 -0.56578 " pathEditMode="relative" ptsTypes="fffffffffffffffffffffffffA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8.64731E-8 C 0.00468 -0.02563 0.01354 -0.03459 0.02256 -0.05652 C 0.02638 -0.06547 0.02795 -0.07721 0.03177 -0.08617 C 0.0401 -0.10624 0.05 -0.12415 0.05902 -0.14299 C 0.06284 -0.15102 0.06406 -0.16214 0.06805 -0.16986 C 0.08402 -0.20074 0.10277 -0.2202 0.12118 -0.24521 C 0.146 -0.27888 0.17118 -0.311 0.19687 -0.34219 C 0.21441 -0.3635 0.2085 -0.35053 0.2302 -0.36659 C 0.26197 -0.39006 0.28975 -0.41445 0.32413 -0.42588 C 0.35885 -0.4509 0.32343 -0.42218 0.34843 -0.44997 C 0.35329 -0.45522 0.3585 -0.45924 0.36354 -0.46356 C 0.36597 -0.46572 0.36875 -0.46665 0.37118 -0.46912 C 0.37934 -0.47777 0.39149 -0.49321 0.4 -0.50402 C 0.41614 -0.5244 0.44218 -0.52718 0.46059 -0.53366 C 0.46822 -0.53644 0.48697 -0.54664 0.49531 -0.54725 C 0.52968 -0.54941 0.56406 -0.5488 0.59843 -0.54972 C 0.60399 -0.55312 0.60156 -0.55127 0.6059 -0.55528 " pathEditMode="relative" ptsTypes="ffffffffffffffffA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9.26498E-7 C 0.01546 -0.01421 0.02188 -0.04571 0.03334 -0.06763 C 0.03698 -0.07443 0.04184 -0.07937 0.04549 -0.08616 C 0.0665 -0.12662 0.08629 -0.16986 0.10764 -0.21032 C 0.12118 -0.23564 0.13612 -0.25664 0.15157 -0.27733 C 0.16441 -0.29463 0.17605 -0.3181 0.18941 -0.33447 C 0.22813 -0.3811 0.21164 -0.35763 0.24393 -0.38511 C 0.26875 -0.40642 0.29167 -0.43051 0.31823 -0.44441 C 0.33559 -0.46356 0.354 -0.47931 0.37118 -0.49846 C 0.3816 -0.51019 0.39184 -0.53088 0.40313 -0.53644 C 0.42118 -0.55775 0.43802 -0.56486 0.45921 -0.57412 C 0.46372 -0.57566 0.46823 -0.57814 0.47275 -0.57937 C 0.4757 -0.5803 0.47882 -0.58091 0.48177 -0.58215 C 0.48334 -0.58277 0.48646 -0.58462 0.48646 -0.58462 " pathEditMode="relative" ptsTypes="fffffffffffff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6424 C -0.01997 0.07659 -0.0099 0.07381 -0.02743 0.07721 C -0.04636 0.08987 -0.0665 0.08431 -0.08629 0.08462 C -0.11476 0.09604 -0.14288 0.10006 -0.1717 0.09543 C -0.19827 0.10068 -0.22466 0.09388 -0.25122 0.09172 C -0.30695 0.10191 -0.37049 0.07474 -0.42344 0.06084 C -0.44427 0.05744 -0.43663 0.0596 -0.44618 0.05682 " pathEditMode="relative" rAng="550456740" ptsTypes="ffffffA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5.74429E-7 C 0.01007 -0.05405 -0.01477 -0.07536 -0.03629 -0.0945 C -0.06234 -0.11767 -0.03404 -0.09883 -0.06234 -0.11859 C -0.08352 -0.13342 -0.07744 -0.13064 -0.09393 -0.13496 C -0.10504 -0.14083 -0.11633 -0.14454 -0.12727 -0.15102 C -0.14098 -0.15905 -0.15383 -0.17017 -0.16824 -0.17542 C -0.19393 -0.18468 -0.22102 -0.18746 -0.24706 -0.19426 C -0.26772 -0.20785 -0.29011 -0.21804 -0.31216 -0.22391 C -0.32345 -0.23132 -0.33386 -0.24336 -0.3455 -0.24799 C -0.38925 -0.28691 -0.43977 -0.29525 -0.48786 -0.30204 C -0.49532 -0.30729 -0.49984 -0.31285 -0.50765 -0.31532 C -0.51893 -0.32366 -0.52883 -0.32767 -0.54098 -0.33169 C -0.54498 -0.33447 -0.54879 -0.33786 -0.55296 -0.33972 C -0.57275 -0.34929 -0.55765 -0.33786 -0.56668 -0.34497 " pathEditMode="relative" ptsTypes="fffffffffffffA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09389E-6 C 0.07447 -0.09234 0.16024 -0.13465 0.24843 -0.1643 C 0.27291 -0.17264 0.29808 -0.17325 0.32274 -0.18036 C 0.33801 -0.18993 0.35468 -0.19271 0.36979 -0.20198 C 0.38489 -0.21124 0.39791 -0.22267 0.41371 -0.23162 C 0.41909 -0.23471 0.42933 -0.23965 0.43489 -0.24243 C 0.44288 -0.24645 0.45902 -0.25324 0.45902 -0.25324 C 0.47083 -0.26714 0.48437 -0.27424 0.49704 -0.28567 C 0.53055 -0.31594 0.56562 -0.33879 0.60156 -0.35825 C 0.61423 -0.36504 0.6243 -0.38295 0.63645 -0.38789 C 0.64218 -0.395 0.64461 -0.40117 0.65156 -0.40426 C 0.6559 -0.4092 0.66163 -0.41136 0.6651 -0.41754 " pathEditMode="relative" ptsTypes="fffffffffffA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74429E-7 C 0.00989 0.00525 0.01892 -0.0176 0.02725 -0.0244 C 0.03455 -0.03027 0.04305 -0.03119 0.05 -0.03799 C 0.06389 -0.05158 0.0776 -0.06084 0.09236 -0.07011 C 0.10955 -0.08092 0.10555 -0.08493 0.12569 -0.0945 C 0.13212 -0.09759 0.13889 -0.0979 0.14548 -0.09975 C 0.17413 -0.11674 0.20208 -0.12353 0.23177 -0.13218 C 0.27274 -0.14423 0.31475 -0.16306 0.35607 -0.16986 C 0.36666 -0.1748 0.37743 -0.17758 0.38784 -0.18345 C 0.39705 -0.1887 0.40677 -0.19333 0.4151 -0.20229 C 0.41771 -0.20507 0.41996 -0.20815 0.42274 -0.21032 C 0.44514 -0.2273 0.46771 -0.24151 0.49097 -0.25355 C 0.4967 -0.25633 0.50191 -0.2622 0.50764 -0.26436 C 0.52187 -0.26992 0.53854 -0.2693 0.55312 -0.27239 C 0.55607 -0.27424 0.55937 -0.27486 0.56215 -0.27764 C 0.56337 -0.27888 0.5651 -0.2832 0.5651 -0.2832 " pathEditMode="relative" ptsTypes="fffffffffffffffA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5874E-6 C 0.02032 -0.00988 0.03872 -0.02563 0.05903 -0.0349 C 0.06632 -0.0383 0.08646 -0.03984 0.0908 -0.04046 C 0.10174 -0.04571 0.1132 -0.04602 0.12413 -0.05127 C 0.13004 -0.05405 0.13507 -0.06146 0.1408 -0.06455 C 0.14913 -0.06918 0.15816 -0.06918 0.16667 -0.07258 C 0.18264 -0.08524 0.19983 -0.08956 0.21667 -0.09697 C 0.22847 -0.10222 0.23941 -0.11365 0.25139 -0.11581 C 0.28889 -0.12261 0.32604 -0.13743 0.36354 -0.14268 C 0.38212 -0.14886 0.40104 -0.1504 0.41962 -0.15627 C 0.43768 -0.18005 0.41476 -0.15195 0.43177 -0.16708 C 0.43403 -0.16893 0.43559 -0.17295 0.43785 -0.17511 C 0.43924 -0.17665 0.44097 -0.17665 0.44236 -0.17789 C 0.44445 -0.17943 0.44636 -0.1819 0.44844 -0.18314 C 0.45087 -0.18468 0.45608 -0.18592 0.45608 -0.18592 " pathEditMode="relative" ptsTypes="ffffffffffffffA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"/>
          <p:cNvSpPr txBox="1"/>
          <p:nvPr/>
        </p:nvSpPr>
        <p:spPr>
          <a:xfrm>
            <a:off x="1674494" y="534669"/>
            <a:ext cx="4143375" cy="56311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8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怜  愉 </a:t>
            </a:r>
            <a:endParaRPr lang="zh-CN" altLang="en-US" sz="80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挪  挣</a:t>
            </a:r>
            <a:r>
              <a:rPr lang="zh-CN" altLang="en-US" sz="8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 </a:t>
            </a:r>
            <a:endParaRPr lang="zh-CN" altLang="en-US" sz="8000" b="1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纺  绒</a:t>
            </a:r>
            <a:endParaRPr lang="zh-CN" altLang="en-US" sz="80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7138" y="1217613"/>
            <a:ext cx="36274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心情</a:t>
            </a:r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有关</a:t>
            </a:r>
            <a:endParaRPr lang="zh-CN" altLang="en-US" sz="5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7138" y="3121025"/>
            <a:ext cx="3627437" cy="920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与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动作</a:t>
            </a:r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有关</a:t>
            </a:r>
            <a:endParaRPr lang="zh-CN" altLang="en-US" sz="5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7138" y="4891088"/>
            <a:ext cx="4316412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与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丝织品</a:t>
            </a:r>
            <a:r>
              <a:rPr lang="zh-CN" altLang="en-US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有关</a:t>
            </a:r>
            <a:endParaRPr lang="zh-CN" altLang="en-US" sz="5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"/>
          <p:cNvSpPr txBox="1"/>
          <p:nvPr/>
        </p:nvSpPr>
        <p:spPr>
          <a:xfrm>
            <a:off x="4004310" y="59054"/>
            <a:ext cx="1019238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9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打量 </a:t>
            </a:r>
            <a:endParaRPr lang="zh-CN" altLang="en-US" sz="96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事情</a:t>
            </a:r>
            <a:endParaRPr lang="zh-CN" altLang="en-US" sz="96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明白</a:t>
            </a:r>
            <a:endParaRPr lang="zh-CN" altLang="en-US" sz="96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935" y="468630"/>
            <a:ext cx="2487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轻声字</a:t>
            </a:r>
            <a:endParaRPr lang="zh-CN" altLang="en-US" sz="5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"/>
          <p:cNvSpPr txBox="1"/>
          <p:nvPr/>
        </p:nvSpPr>
        <p:spPr>
          <a:xfrm>
            <a:off x="477838" y="1028700"/>
            <a:ext cx="11745912" cy="4660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生机勃勃 尽心竭力 与世隔绝 色彩斑斓   笨手笨脚 </a:t>
            </a:r>
            <a:endParaRPr lang="zh-CN" altLang="en-US" sz="6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九牛二虎之力</a:t>
            </a:r>
            <a:endParaRPr lang="zh-CN" altLang="en-US" sz="6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14450" y="1288098"/>
            <a:ext cx="10972800" cy="1106488"/>
          </a:xfrm>
        </p:spPr>
        <p:txBody>
          <a:bodyPr/>
          <a:p>
            <a:pPr marL="635" indent="0" fontAlgn="base">
              <a:buNone/>
            </a:pP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小毛虫经历了哪三个变化？</a:t>
            </a: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35" indent="0" fontAlgn="base">
              <a:buNone/>
            </a:pPr>
            <a:endParaRPr lang="zh-CN" altLang="en-US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93850" y="2887028"/>
            <a:ext cx="7829550" cy="9223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小毛虫</a:t>
            </a:r>
            <a:r>
              <a:rPr lang="en-US" altLang="zh-CN" sz="5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茧</a:t>
            </a:r>
            <a:r>
              <a:rPr lang="en-US" altLang="zh-CN" sz="5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蝴蝶</a:t>
            </a:r>
            <a:endParaRPr lang="zh-CN" altLang="en-US" sz="5400" b="1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4472940"/>
            <a:ext cx="1764028" cy="13455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8064"/>
          <a:stretch>
            <a:fillRect/>
          </a:stretch>
        </p:blipFill>
        <p:spPr>
          <a:xfrm>
            <a:off x="4346575" y="4301490"/>
            <a:ext cx="1826260" cy="1688463"/>
          </a:xfrm>
          <a:prstGeom prst="ellipse">
            <a:avLst/>
          </a:prstGeom>
          <a:effectLst>
            <a:softEdge rad="1778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60000">
            <a:off x="7383145" y="4545329"/>
            <a:ext cx="1480185" cy="1321435"/>
          </a:xfrm>
          <a:prstGeom prst="rect">
            <a:avLst/>
          </a:prstGeom>
          <a:effectLst>
            <a:softEdge rad="1778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拓普教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砖雕艺术">
  <a:themeElements>
    <a:clrScheme name="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50505"/>
      </a:accent4>
      <a:accent5>
        <a:srgbClr val="FFFFCA"/>
      </a:accent5>
      <a:accent6>
        <a:srgbClr val="E5B75B"/>
      </a:accent6>
      <a:hlink>
        <a:srgbClr val="0066FF"/>
      </a:hlink>
      <a:folHlink>
        <a:srgbClr val="CC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2114</Words>
  <Application>WPS 演示</Application>
  <PresentationFormat/>
  <Paragraphs>579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Wingdings 2</vt:lpstr>
      <vt:lpstr>Calibri</vt:lpstr>
      <vt:lpstr>楷体</vt:lpstr>
      <vt:lpstr>微软雅黑</vt:lpstr>
      <vt:lpstr>黑体</vt:lpstr>
      <vt:lpstr>华文行楷</vt:lpstr>
      <vt:lpstr>华文新魏</vt:lpstr>
      <vt:lpstr>Arial Unicode MS</vt:lpstr>
      <vt:lpstr>楷体_GB2312</vt:lpstr>
      <vt:lpstr>新宋体</vt:lpstr>
      <vt:lpstr>Wingdings</vt:lpstr>
      <vt:lpstr>拓普教育</vt:lpstr>
      <vt:lpstr>砖雕艺术</vt:lpstr>
      <vt:lpstr>Office 主题​​</vt:lpstr>
      <vt:lpstr>PowerPoint 演示文稿</vt:lpstr>
      <vt:lpstr>22.小毛虫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Cathy</cp:lastModifiedBy>
  <cp:revision>212</cp:revision>
  <dcterms:created xsi:type="dcterms:W3CDTF">2017-05-01T00:48:00Z</dcterms:created>
  <dcterms:modified xsi:type="dcterms:W3CDTF">2020-05-10T12:38:29Z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