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60" r:id="rId5"/>
    <p:sldId id="262" r:id="rId6"/>
    <p:sldId id="263" r:id="rId7"/>
    <p:sldId id="264" r:id="rId8"/>
    <p:sldId id="265" r:id="rId9"/>
    <p:sldId id="269" r:id="rId10"/>
    <p:sldId id="266" r:id="rId11"/>
    <p:sldId id="268" r:id="rId12"/>
    <p:sldId id="267" r:id="rId13"/>
    <p:sldId id="270" r:id="rId14"/>
    <p:sldId id="261" r:id="rId15"/>
    <p:sldId id="256" r:id="rId16"/>
    <p:sldId id="272" r:id="rId17"/>
    <p:sldId id="279" r:id="rId18"/>
    <p:sldId id="274" r:id="rId19"/>
    <p:sldId id="275" r:id="rId20"/>
    <p:sldId id="276" r:id="rId21"/>
    <p:sldId id="278" r:id="rId22"/>
    <p:sldId id="27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8000"/>
    <a:srgbClr val="CC9900"/>
    <a:srgbClr val="450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8" autoAdjust="0"/>
    <p:restoredTop sz="94694" autoAdjust="0"/>
  </p:normalViewPr>
  <p:slideViewPr>
    <p:cSldViewPr>
      <p:cViewPr varScale="1">
        <p:scale>
          <a:sx n="84" d="100"/>
          <a:sy n="84" d="100"/>
        </p:scale>
        <p:origin x="-112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media" Target="../media/media1.wma"/><Relationship Id="rId4" Type="http://schemas.openxmlformats.org/officeDocument/2006/relationships/audio" Target="NULL" TargetMode="External"/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5.jpeg"/><Relationship Id="rId4" Type="http://schemas.openxmlformats.org/officeDocument/2006/relationships/slide" Target="slide14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691680" y="2452442"/>
            <a:ext cx="63367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 smtClean="0">
                <a:solidFill>
                  <a:srgbClr val="FF0000"/>
                </a:solidFill>
                <a:latin typeface="华康方圆体W7" pitchFamily="81" charset="-122"/>
                <a:ea typeface="华康方圆体W7" pitchFamily="81" charset="-122"/>
              </a:rPr>
              <a:t>10 </a:t>
            </a:r>
            <a:r>
              <a:rPr lang="zh-CN" altLang="zh-CN" sz="6000" b="1" dirty="0">
                <a:solidFill>
                  <a:srgbClr val="FF0000"/>
                </a:solidFill>
                <a:latin typeface="华康方圆体W7" pitchFamily="81" charset="-122"/>
                <a:ea typeface="华康方圆体W7" pitchFamily="81" charset="-122"/>
              </a:rPr>
              <a:t>沙滩上的童话</a:t>
            </a:r>
            <a:endParaRPr lang="zh-CN" altLang="zh-CN" sz="6000" b="1" dirty="0">
              <a:solidFill>
                <a:srgbClr val="FF0000"/>
              </a:solidFill>
              <a:latin typeface="华康方圆体W7" pitchFamily="81" charset="-122"/>
              <a:ea typeface="华康方圆体W7" pitchFamily="81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467544" y="638174"/>
            <a:ext cx="5303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</a:t>
            </a:r>
            <a:r>
              <a:rPr lang="zh-CN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编教材</a:t>
            </a:r>
            <a:r>
              <a:rPr lang="zh-CN" altLang="en-US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二</a:t>
            </a:r>
            <a:r>
              <a:rPr lang="zh-CN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年级</a:t>
            </a:r>
            <a:r>
              <a:rPr lang="zh-CN" altLang="en-US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下</a:t>
            </a:r>
            <a:r>
              <a:rPr lang="zh-CN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册第</a:t>
            </a:r>
            <a:r>
              <a:rPr lang="zh-CN" altLang="en-US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四</a:t>
            </a:r>
            <a:r>
              <a:rPr lang="zh-CN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单元</a:t>
            </a:r>
            <a:endParaRPr lang="zh-CN" altLang="zh-CN" sz="2400" b="1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9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60273"/>
            <a:ext cx="1201738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806765"/>
            <a:ext cx="1058862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836712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我们欢呼着胜利，欢呼着炸死了魔王，欢呼着救出了公主。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3284984"/>
            <a:ext cx="69127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公主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被我们救出来了，救出来了！在这儿，在这儿！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836712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欢呼着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胜利，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欢呼着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炸死了魔王，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欢呼着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救出了公主。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3284984"/>
            <a:ext cx="69127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公主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被我们</a:t>
            </a:r>
            <a:r>
              <a:rPr lang="zh-CN" altLang="zh-CN" sz="40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救出来了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b="1" dirty="0">
                <a:solidFill>
                  <a:srgbClr val="4504F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救出来了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40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在这儿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b="1" dirty="0">
                <a:solidFill>
                  <a:srgbClr val="4504F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在这儿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上凸带形 5">
            <a:hlinkClick r:id="rId1" action="ppaction://hlinksldjump"/>
          </p:cNvPr>
          <p:cNvSpPr/>
          <p:nvPr/>
        </p:nvSpPr>
        <p:spPr>
          <a:xfrm>
            <a:off x="7596336" y="5754797"/>
            <a:ext cx="792088" cy="288032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8031" y="158443"/>
            <a:ext cx="867645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在沙滩上，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城堡周围（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围墙，围墙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上干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树枝，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我们的树。 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707" y="1958041"/>
            <a:ext cx="85067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地道，从地下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上火药，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把城堡（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出了被困的公主。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3569" y="158443"/>
            <a:ext cx="828092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垒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958041"/>
            <a:ext cx="85067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9449" y="3140968"/>
            <a:ext cx="4987923" cy="3717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8032" y="908720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建造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攻下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公主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驾驶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飞机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攻打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魔窟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炸死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魔王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趴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在沙滩上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望着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抱住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6077" y="3140968"/>
            <a:ext cx="4987923" cy="3717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2551" y="3513202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挖地道、炸城堡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973" y="4567480"/>
            <a:ext cx="327525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40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魔王</a:t>
            </a:r>
            <a:endParaRPr lang="en-US" altLang="zh-CN" sz="4000" b="1" dirty="0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4000" b="1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endParaRPr lang="zh-CN" altLang="en-US" sz="4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404664"/>
            <a:ext cx="928903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◇在一片沙漠里，有……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◇从前，有一座大山……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堡垒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凶狠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凶恶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攻打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进攻火药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炸药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合力  合作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713" y="3282797"/>
            <a:ext cx="5007287" cy="3575203"/>
          </a:xfrm>
          <a:prstGeom prst="rect">
            <a:avLst/>
          </a:prstGeom>
        </p:spPr>
      </p:pic>
      <p:sp>
        <p:nvSpPr>
          <p:cNvPr id="8" name="上凸带形 7">
            <a:hlinkClick r:id="rId2" action="ppaction://hlinksldjump"/>
          </p:cNvPr>
          <p:cNvSpPr/>
          <p:nvPr/>
        </p:nvSpPr>
        <p:spPr>
          <a:xfrm>
            <a:off x="3131840" y="6309320"/>
            <a:ext cx="792088" cy="288032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302" y="435641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646" y="1628800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78" y="1659777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302" y="1659777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31785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78" y="435641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4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814" y="404664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22" y="476672"/>
            <a:ext cx="1103570" cy="112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429" y="2996135"/>
            <a:ext cx="6551571" cy="3874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" y="2996135"/>
            <a:ext cx="2563664" cy="3758678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971600" y="476672"/>
            <a:ext cx="75008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补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围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鼓掌.wma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>
                  <p14:trim st="2000.000000" end="19582.0000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452320" y="224333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 bwMode="auto">
          <a:xfrm>
            <a:off x="5220072" y="1340768"/>
            <a:ext cx="2536825" cy="2846388"/>
            <a:chOff x="3003" y="428"/>
            <a:chExt cx="2236" cy="2459"/>
          </a:xfrm>
        </p:grpSpPr>
        <p:grpSp>
          <p:nvGrpSpPr>
            <p:cNvPr id="4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6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8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Group 6"/>
          <p:cNvGrpSpPr/>
          <p:nvPr/>
        </p:nvGrpSpPr>
        <p:grpSpPr bwMode="auto">
          <a:xfrm>
            <a:off x="1763688" y="1350728"/>
            <a:ext cx="2536825" cy="2846388"/>
            <a:chOff x="3003" y="428"/>
            <a:chExt cx="2236" cy="2459"/>
          </a:xfrm>
        </p:grpSpPr>
        <p:grpSp>
          <p:nvGrpSpPr>
            <p:cNvPr id="11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13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15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6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5364088" y="1340768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763390" y="1430834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55195" y="4437112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上紧下松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10917" y="4437112"/>
            <a:ext cx="36218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横折钩不能内收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 bwMode="auto">
          <a:xfrm>
            <a:off x="3187303" y="1376406"/>
            <a:ext cx="2536825" cy="2846388"/>
            <a:chOff x="3003" y="428"/>
            <a:chExt cx="2236" cy="2459"/>
          </a:xfrm>
        </p:grpSpPr>
        <p:grpSp>
          <p:nvGrpSpPr>
            <p:cNvPr id="3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5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7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8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275558" y="1412776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4936" y="4509120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上紧下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，大小合适。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83608" y="766445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国字框，写方正。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/>
          <p:cNvGrpSpPr/>
          <p:nvPr/>
        </p:nvGrpSpPr>
        <p:grpSpPr bwMode="auto">
          <a:xfrm>
            <a:off x="1603127" y="1376406"/>
            <a:ext cx="2536825" cy="2846388"/>
            <a:chOff x="3003" y="428"/>
            <a:chExt cx="2236" cy="2459"/>
          </a:xfrm>
        </p:grpSpPr>
        <p:grpSp>
          <p:nvGrpSpPr>
            <p:cNvPr id="11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13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15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6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7" name="Group 6"/>
          <p:cNvGrpSpPr/>
          <p:nvPr/>
        </p:nvGrpSpPr>
        <p:grpSpPr bwMode="auto">
          <a:xfrm>
            <a:off x="5131519" y="1374700"/>
            <a:ext cx="2536825" cy="2846388"/>
            <a:chOff x="3003" y="428"/>
            <a:chExt cx="2236" cy="2459"/>
          </a:xfrm>
        </p:grpSpPr>
        <p:grpSp>
          <p:nvGrpSpPr>
            <p:cNvPr id="18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20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22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5147766" y="1358826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1619672" y="1421160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07704" y="4509120"/>
            <a:ext cx="24296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窄右宽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2731" y="4509120"/>
            <a:ext cx="24296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5075758" y="1358766"/>
            <a:ext cx="31686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衤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 bwMode="auto">
          <a:xfrm>
            <a:off x="5076055" y="388805"/>
            <a:ext cx="2536825" cy="2846388"/>
            <a:chOff x="3003" y="428"/>
            <a:chExt cx="2236" cy="2459"/>
          </a:xfrm>
        </p:grpSpPr>
        <p:grpSp>
          <p:nvGrpSpPr>
            <p:cNvPr id="4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6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8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Group 6"/>
          <p:cNvGrpSpPr/>
          <p:nvPr/>
        </p:nvGrpSpPr>
        <p:grpSpPr bwMode="auto">
          <a:xfrm>
            <a:off x="1530350" y="404664"/>
            <a:ext cx="2536825" cy="2846388"/>
            <a:chOff x="3003" y="428"/>
            <a:chExt cx="2236" cy="2459"/>
          </a:xfrm>
        </p:grpSpPr>
        <p:grpSp>
          <p:nvGrpSpPr>
            <p:cNvPr id="11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13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15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6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7" name="Group 6"/>
          <p:cNvGrpSpPr/>
          <p:nvPr/>
        </p:nvGrpSpPr>
        <p:grpSpPr bwMode="auto">
          <a:xfrm>
            <a:off x="5076056" y="3429000"/>
            <a:ext cx="2536825" cy="2846388"/>
            <a:chOff x="3003" y="428"/>
            <a:chExt cx="2236" cy="2459"/>
          </a:xfrm>
        </p:grpSpPr>
        <p:grpSp>
          <p:nvGrpSpPr>
            <p:cNvPr id="18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20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22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grpSp>
        <p:nvGrpSpPr>
          <p:cNvPr id="24" name="Group 6"/>
          <p:cNvGrpSpPr/>
          <p:nvPr/>
        </p:nvGrpSpPr>
        <p:grpSpPr bwMode="auto">
          <a:xfrm>
            <a:off x="1531119" y="3429000"/>
            <a:ext cx="2536825" cy="2846388"/>
            <a:chOff x="3003" y="428"/>
            <a:chExt cx="2236" cy="2459"/>
          </a:xfrm>
        </p:grpSpPr>
        <p:grpSp>
          <p:nvGrpSpPr>
            <p:cNvPr id="25" name="Group 7"/>
            <p:cNvGrpSpPr/>
            <p:nvPr/>
          </p:nvGrpSpPr>
          <p:grpSpPr bwMode="auto">
            <a:xfrm>
              <a:off x="3003" y="663"/>
              <a:ext cx="2236" cy="2224"/>
              <a:chOff x="1371" y="480"/>
              <a:chExt cx="3583" cy="3360"/>
            </a:xfrm>
          </p:grpSpPr>
          <p:grpSp>
            <p:nvGrpSpPr>
              <p:cNvPr id="27" name="Group 8"/>
              <p:cNvGrpSpPr/>
              <p:nvPr/>
            </p:nvGrpSpPr>
            <p:grpSpPr bwMode="auto">
              <a:xfrm>
                <a:off x="1371" y="501"/>
                <a:ext cx="3583" cy="3339"/>
                <a:chOff x="1111" y="754"/>
                <a:chExt cx="3583" cy="3339"/>
              </a:xfrm>
            </p:grpSpPr>
            <p:sp>
              <p:nvSpPr>
                <p:cNvPr id="29" name="Rectangle 9"/>
                <p:cNvSpPr>
                  <a:spLocks noChangeArrowheads="1"/>
                </p:cNvSpPr>
                <p:nvPr/>
              </p:nvSpPr>
              <p:spPr bwMode="auto">
                <a:xfrm>
                  <a:off x="1111" y="754"/>
                  <a:ext cx="3583" cy="3339"/>
                </a:xfrm>
                <a:prstGeom prst="rect">
                  <a:avLst/>
                </a:prstGeom>
                <a:noFill/>
                <a:ln w="57150">
                  <a:solidFill>
                    <a:srgbClr val="FF0066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zh-CN" sz="280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30" name="Line 10"/>
                <p:cNvSpPr>
                  <a:spLocks noChangeShapeType="1"/>
                </p:cNvSpPr>
                <p:nvPr/>
              </p:nvSpPr>
              <p:spPr bwMode="auto">
                <a:xfrm>
                  <a:off x="1111" y="2432"/>
                  <a:ext cx="3583" cy="0"/>
                </a:xfrm>
                <a:prstGeom prst="line">
                  <a:avLst/>
                </a:prstGeom>
                <a:noFill/>
                <a:ln w="57150">
                  <a:solidFill>
                    <a:srgbClr val="FF0066"/>
                  </a:solidFill>
                  <a:prstDash val="dash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Line 11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0" cy="3356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3032" y="428"/>
              <a:ext cx="116" cy="2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5000"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506468" y="422722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"/>
          <p:cNvSpPr txBox="1">
            <a:spLocks noChangeArrowheads="1"/>
          </p:cNvSpPr>
          <p:nvPr/>
        </p:nvSpPr>
        <p:spPr bwMode="auto">
          <a:xfrm>
            <a:off x="5076056" y="404664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"/>
          <p:cNvSpPr txBox="1">
            <a:spLocks noChangeArrowheads="1"/>
          </p:cNvSpPr>
          <p:nvPr/>
        </p:nvSpPr>
        <p:spPr bwMode="auto">
          <a:xfrm>
            <a:off x="1475656" y="3375050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"/>
          <p:cNvSpPr txBox="1">
            <a:spLocks noChangeArrowheads="1"/>
          </p:cNvSpPr>
          <p:nvPr/>
        </p:nvSpPr>
        <p:spPr bwMode="auto">
          <a:xfrm>
            <a:off x="5003750" y="3447058"/>
            <a:ext cx="31686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r>
              <a:rPr lang="en-US" altLang="zh-CN" sz="18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18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1560" y="1164882"/>
            <a:ext cx="738664" cy="5288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竖弯钩都从竖中线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起笔</a:t>
            </a:r>
            <a:endParaRPr lang="zh-CN" altLang="en-US" sz="3600" dirty="0"/>
          </a:p>
        </p:txBody>
      </p:sp>
      <p:sp>
        <p:nvSpPr>
          <p:cNvPr id="36" name="上凸带形 35">
            <a:hlinkClick r:id="rId1" action="ppaction://hlinksldjump"/>
          </p:cNvPr>
          <p:cNvSpPr/>
          <p:nvPr/>
        </p:nvSpPr>
        <p:spPr>
          <a:xfrm>
            <a:off x="7812360" y="6021288"/>
            <a:ext cx="792088" cy="288032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720" y="404664"/>
            <a:ext cx="686609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波（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1935.7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—）：原名王金波。河北冀州市人。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1961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年毕业于北京师范学院中文系。历任首都师范大学教授，中国作协儿童文学委员会委员，北京作家协会理事、儿童文学创作委员会主任。作品曾获国家图书奖及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工程奖、中国作协全国优秀儿童文学奖、宋庆龄儿童文学奖及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1992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年国际安徒生奖提名等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主要作品有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《金波儿童诗选》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、童话集《小树叶童话》、《白城堡》、《苹果小人的奇遇》、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《乌丢丢的奇遇》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2201543" cy="3237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hlinkClick r:id="rId1" action="ppaction://hlinksldjump"/>
          </p:cNvPr>
          <p:cNvSpPr/>
          <p:nvPr/>
        </p:nvSpPr>
        <p:spPr>
          <a:xfrm>
            <a:off x="611560" y="908720"/>
            <a:ext cx="2376264" cy="889811"/>
          </a:xfrm>
          <a:prstGeom prst="cloud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55576" y="980728"/>
            <a:ext cx="212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识记生字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 9">
            <a:hlinkClick r:id="rId2" action="ppaction://hlinksldjump"/>
          </p:cNvPr>
          <p:cNvSpPr/>
          <p:nvPr/>
        </p:nvSpPr>
        <p:spPr>
          <a:xfrm>
            <a:off x="611560" y="2251157"/>
            <a:ext cx="2376264" cy="889811"/>
          </a:xfrm>
          <a:prstGeom prst="cloud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55576" y="2348880"/>
            <a:ext cx="212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读好对话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云形 11">
            <a:hlinkClick r:id="rId3" action="ppaction://hlinksldjump"/>
          </p:cNvPr>
          <p:cNvSpPr/>
          <p:nvPr/>
        </p:nvSpPr>
        <p:spPr>
          <a:xfrm>
            <a:off x="611560" y="3619309"/>
            <a:ext cx="2376264" cy="889811"/>
          </a:xfrm>
          <a:prstGeom prst="cloud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55576" y="3717032"/>
            <a:ext cx="212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创编故事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 13">
            <a:hlinkClick r:id="rId4" action="ppaction://hlinksldjump"/>
          </p:cNvPr>
          <p:cNvSpPr/>
          <p:nvPr/>
        </p:nvSpPr>
        <p:spPr>
          <a:xfrm>
            <a:off x="611560" y="4915453"/>
            <a:ext cx="2376264" cy="889811"/>
          </a:xfrm>
          <a:prstGeom prst="cloud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5013176"/>
            <a:ext cx="212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学写生字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75856" y="908720"/>
            <a:ext cx="5322735" cy="5184577"/>
          </a:xfrm>
          <a:prstGeom prst="rect">
            <a:avLst/>
          </a:prstGeom>
        </p:spPr>
      </p:pic>
      <p:sp>
        <p:nvSpPr>
          <p:cNvPr id="16" name="上凸带形 15">
            <a:hlinkClick r:id="rId6" action="ppaction://hlinksldjump"/>
          </p:cNvPr>
          <p:cNvSpPr/>
          <p:nvPr/>
        </p:nvSpPr>
        <p:spPr>
          <a:xfrm>
            <a:off x="7812360" y="6093296"/>
            <a:ext cx="792088" cy="288032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2080" y="260648"/>
            <a:ext cx="3024336" cy="37240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99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牵牛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牵牛，爬高楼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高楼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高，爬树梢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长，爬东墙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墙滑，爬篱笆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篱笆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细，不敢爬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在地上吹喇叭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滴答！滴滴答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89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520" y="133469"/>
            <a:ext cx="838842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36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螳螂，穿绿袄</a:t>
            </a:r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，举</a:t>
            </a:r>
            <a:r>
              <a:rPr lang="zh-CN" altLang="zh-CN" sz="36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着两把大镰刀</a:t>
            </a:r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36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去割麦子</a:t>
            </a:r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</a:t>
            </a:r>
            <a:r>
              <a:rPr lang="zh-CN" altLang="zh-CN" sz="36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去割青草</a:t>
            </a:r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 smtClean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r>
              <a:rPr lang="zh-CN" altLang="zh-CN" sz="36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着镰刀捉害虫</a:t>
            </a:r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，苍蝇</a:t>
            </a:r>
            <a:r>
              <a:rPr lang="zh-CN" altLang="zh-CN" sz="36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蚊子跑不了</a:t>
            </a:r>
            <a:r>
              <a:rPr lang="zh-CN" altLang="zh-CN" sz="3600" b="1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3600" b="1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小螳螂</a:t>
            </a:r>
            <a:endParaRPr lang="zh-CN" altLang="zh-CN" sz="4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" y="0"/>
            <a:ext cx="3362696" cy="28290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581128"/>
            <a:ext cx="5400600" cy="2970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6975"/>
            <a:ext cx="3203848" cy="24323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737" y="0"/>
            <a:ext cx="3028959" cy="28290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696" y="0"/>
            <a:ext cx="2736304" cy="28290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581128"/>
            <a:ext cx="2513875" cy="227687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95536" y="3276273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公主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勇士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堡垒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魔窟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魔王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899592" y="2829035"/>
            <a:ext cx="3744416" cy="599965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267744" y="2829033"/>
            <a:ext cx="5649425" cy="599966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1259632" y="2829035"/>
            <a:ext cx="1656184" cy="59996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95927" y="2794553"/>
            <a:ext cx="1872208" cy="634446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051992" y="3837148"/>
            <a:ext cx="3744416" cy="74398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940152" y="3837148"/>
            <a:ext cx="2697480" cy="74398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644008" y="3861048"/>
            <a:ext cx="2304256" cy="715927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775848" y="3428999"/>
            <a:ext cx="324544" cy="1147976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411760" y="-27384"/>
            <a:ext cx="15397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堡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560" y="1025441"/>
            <a:ext cx="8567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堡垒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凶狠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凶恶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攻打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进攻火药 炸药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合力 合作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2690336"/>
            <a:ext cx="903649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这是一头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的狼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地对小羊说：“我要吃了你！”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明在上学路上捡到一个钱包，他把钱包交给了警察。老师很（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）他的做法，（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）他是个拾金不昧的好孩子。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2609617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凶恶          凶狠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560" y="4265801"/>
            <a:ext cx="7226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476672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狠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</a:t>
            </a:r>
            <a:endParaRPr lang="zh-CN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239143"/>
            <a:ext cx="6750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latin typeface="+mn-ea"/>
              </a:rPr>
              <a:t>zhōu</a:t>
            </a:r>
            <a:r>
              <a:rPr lang="en-US" altLang="zh-CN" sz="3600" b="1" dirty="0" smtClean="0">
                <a:latin typeface="+mn-ea"/>
              </a:rPr>
              <a:t>   </a:t>
            </a:r>
            <a:r>
              <a:rPr lang="en-US" altLang="zh-CN" sz="3600" b="1" dirty="0" err="1" smtClean="0">
                <a:latin typeface="+mn-ea"/>
              </a:rPr>
              <a:t>chā</a:t>
            </a:r>
            <a:r>
              <a:rPr lang="en-US" altLang="zh-CN" sz="3600" b="1" dirty="0" smtClean="0">
                <a:latin typeface="+mn-ea"/>
              </a:rPr>
              <a:t>   </a:t>
            </a:r>
            <a:r>
              <a:rPr lang="en-US" altLang="zh-CN" sz="3600" b="1" dirty="0" err="1" smtClean="0">
                <a:latin typeface="+mn-ea"/>
              </a:rPr>
              <a:t>chōnɡ</a:t>
            </a:r>
            <a:r>
              <a:rPr lang="en-US" altLang="zh-CN" sz="3600" b="1" dirty="0" smtClean="0">
                <a:latin typeface="+mn-ea"/>
              </a:rPr>
              <a:t>  </a:t>
            </a:r>
            <a:r>
              <a:rPr lang="en-US" altLang="zh-CN" sz="3600" b="1" dirty="0" err="1" smtClean="0">
                <a:latin typeface="+mn-ea"/>
              </a:rPr>
              <a:t>shānɡ</a:t>
            </a:r>
            <a:endParaRPr lang="zh-CN" altLang="en-US" sz="3600" dirty="0">
              <a:latin typeface="+mn-ea"/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899592" y="1029490"/>
            <a:ext cx="216024" cy="23927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899592" y="2132856"/>
            <a:ext cx="216024" cy="23927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899592" y="3212976"/>
            <a:ext cx="216024" cy="23927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角星 9"/>
          <p:cNvSpPr/>
          <p:nvPr/>
        </p:nvSpPr>
        <p:spPr>
          <a:xfrm>
            <a:off x="899592" y="4293096"/>
            <a:ext cx="216024" cy="23927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1600" y="3574757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latin typeface="+mn-ea"/>
              </a:rPr>
              <a:t>xiōnɡ</a:t>
            </a:r>
            <a:r>
              <a:rPr lang="en-US" altLang="zh-CN" sz="3600" b="1" dirty="0" smtClean="0">
                <a:latin typeface="+mn-ea"/>
              </a:rPr>
              <a:t>  </a:t>
            </a:r>
            <a:r>
              <a:rPr lang="en-US" altLang="zh-CN" sz="3600" b="1" dirty="0" err="1" smtClean="0">
                <a:latin typeface="+mn-ea"/>
              </a:rPr>
              <a:t>chōnɡ</a:t>
            </a:r>
            <a:r>
              <a:rPr lang="en-US" altLang="zh-CN" sz="3600" b="1" dirty="0" smtClean="0">
                <a:latin typeface="+mn-ea"/>
              </a:rPr>
              <a:t>  </a:t>
            </a:r>
            <a:r>
              <a:rPr lang="en-US" altLang="zh-CN" sz="3600" b="1" dirty="0" err="1" smtClean="0">
                <a:latin typeface="+mn-ea"/>
              </a:rPr>
              <a:t>ɡōnɡ</a:t>
            </a:r>
            <a:r>
              <a:rPr lang="en-US" altLang="zh-CN" sz="3600" b="1" dirty="0" smtClean="0">
                <a:latin typeface="+mn-ea"/>
              </a:rPr>
              <a:t>  </a:t>
            </a:r>
            <a:r>
              <a:rPr lang="en-US" altLang="zh-CN" sz="3600" b="1" dirty="0" err="1" smtClean="0">
                <a:latin typeface="+mn-ea"/>
              </a:rPr>
              <a:t>shānɡ</a:t>
            </a:r>
            <a:r>
              <a:rPr lang="en-US" altLang="zh-CN" sz="3600" b="1" dirty="0" smtClean="0">
                <a:latin typeface="+mn-ea"/>
              </a:rPr>
              <a:t>  </a:t>
            </a:r>
            <a:r>
              <a:rPr lang="en-US" altLang="zh-CN" sz="3600" b="1" dirty="0" err="1" smtClean="0">
                <a:latin typeface="+mn-ea"/>
              </a:rPr>
              <a:t>hōnɡ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7624" y="1342509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latin typeface="+mn-ea"/>
              </a:rPr>
              <a:t>zàn</a:t>
            </a:r>
            <a:r>
              <a:rPr lang="en-US" altLang="zh-CN" sz="3600" b="1" dirty="0" smtClean="0">
                <a:latin typeface="+mn-ea"/>
              </a:rPr>
              <a:t>    </a:t>
            </a:r>
            <a:r>
              <a:rPr lang="en-US" altLang="zh-CN" sz="3600" b="1" dirty="0" err="1" smtClean="0">
                <a:latin typeface="+mn-ea"/>
              </a:rPr>
              <a:t>sǐ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7624" y="2420888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latin typeface="+mn-ea"/>
              </a:rPr>
              <a:t>hěn</a:t>
            </a:r>
            <a:r>
              <a:rPr lang="en-US" altLang="zh-CN" sz="3600" b="1" dirty="0" smtClean="0">
                <a:latin typeface="+mn-ea"/>
              </a:rPr>
              <a:t>    </a:t>
            </a:r>
            <a:r>
              <a:rPr lang="en-US" altLang="zh-CN" sz="3600" b="1" dirty="0" err="1" smtClean="0">
                <a:latin typeface="+mn-ea"/>
              </a:rPr>
              <a:t>zàn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19672" y="4883676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</a:t>
            </a:r>
            <a:r>
              <a:rPr lang="zh-CN" altLang="zh-CN" sz="4000" b="1" dirty="0">
                <a:latin typeface="+mn-ea"/>
              </a:rPr>
              <a:t>à</a:t>
            </a:r>
            <a:r>
              <a:rPr lang="en-US" altLang="zh-CN" sz="4000" b="1" dirty="0" err="1" smtClean="0">
                <a:latin typeface="+mn-ea"/>
              </a:rPr>
              <a:t>nɡ</a:t>
            </a:r>
            <a:r>
              <a:rPr lang="en-US" altLang="zh-CN" sz="4000" b="1" dirty="0" smtClean="0">
                <a:latin typeface="+mn-ea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重量</a:t>
            </a:r>
            <a:r>
              <a:rPr lang="en-US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sz="4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4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li</a:t>
            </a:r>
            <a:r>
              <a:rPr lang="zh-CN" altLang="zh-CN" sz="4000" b="1" dirty="0">
                <a:latin typeface="+mn-ea"/>
                <a:cs typeface="Arial Unicode MS" pitchFamily="34" charset="-122"/>
              </a:rPr>
              <a:t>á</a:t>
            </a:r>
            <a:r>
              <a:rPr lang="en-US" altLang="zh-CN" sz="4000" b="1" dirty="0" err="1" smtClean="0">
                <a:latin typeface="+mn-ea"/>
              </a:rPr>
              <a:t>nɡ</a:t>
            </a:r>
            <a:r>
              <a:rPr lang="en-US" altLang="zh-CN" sz="4000" b="1" dirty="0" smtClean="0">
                <a:latin typeface="+mn-ea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量一量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商量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7336" y="476672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我们一起商量怎样攻下那座城堡。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628800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挖呀，挖呀，我们终于挖到了城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堡下面，然后合力用手往上一抬，就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城堡给轰塌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3945250"/>
            <a:ext cx="89322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有人反驳：“那时候还没有飞机呢！”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3768" y="476672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商量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736" y="2865130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3" y="4005064"/>
            <a:ext cx="15225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5328" y="5085184"/>
            <a:ext cx="68739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我的办法得到了大家的赞赏。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6096" y="5104891"/>
            <a:ext cx="14371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3848" y="2204864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733253"/>
            <a:ext cx="1080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733253"/>
            <a:ext cx="1163034" cy="1229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28710"/>
            <a:ext cx="84772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928815"/>
            <a:ext cx="885714" cy="838095"/>
          </a:xfrm>
          <a:prstGeom prst="rect">
            <a:avLst/>
          </a:prstGeom>
        </p:spPr>
      </p:pic>
      <p:sp>
        <p:nvSpPr>
          <p:cNvPr id="8" name="加号 7"/>
          <p:cNvSpPr/>
          <p:nvPr/>
        </p:nvSpPr>
        <p:spPr>
          <a:xfrm>
            <a:off x="5652120" y="1117393"/>
            <a:ext cx="504056" cy="432048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236296" y="665401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四周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2588711"/>
            <a:ext cx="1080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4316903"/>
            <a:ext cx="1080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88711"/>
            <a:ext cx="1019018" cy="11288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19435"/>
            <a:ext cx="1008112" cy="10674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554" y="4316903"/>
            <a:ext cx="1088670" cy="120032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90" y="4448888"/>
            <a:ext cx="1028727" cy="708304"/>
          </a:xfrm>
          <a:prstGeom prst="rect">
            <a:avLst/>
          </a:prstGeom>
        </p:spPr>
      </p:pic>
      <p:sp>
        <p:nvSpPr>
          <p:cNvPr id="16" name="加号 15"/>
          <p:cNvSpPr/>
          <p:nvPr/>
        </p:nvSpPr>
        <p:spPr>
          <a:xfrm>
            <a:off x="5724128" y="4581128"/>
            <a:ext cx="504056" cy="432048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03" y="4383940"/>
            <a:ext cx="762000" cy="8382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236296" y="3833753"/>
            <a:ext cx="1512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充足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充实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6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7582" y="476672"/>
            <a:ext cx="75008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   句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   合   </a:t>
            </a:r>
            <a:r>
              <a:rPr lang="zh-CN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7624" y="2852936"/>
            <a:ext cx="73417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堡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驾 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凶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狠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驳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轰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上凸带形 5">
            <a:hlinkClick r:id="rId1" action="ppaction://hlinksldjump"/>
          </p:cNvPr>
          <p:cNvSpPr/>
          <p:nvPr/>
        </p:nvSpPr>
        <p:spPr>
          <a:xfrm>
            <a:off x="7596336" y="5754797"/>
            <a:ext cx="792088" cy="288032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88031" y="404664"/>
            <a:ext cx="867645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在沙滩上，我们垒起城堡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城堡周围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筑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起围墙，围墙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插上干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树枝，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我们的树。 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022" y="1534140"/>
            <a:ext cx="8746639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990600" algn="l"/>
              </a:tabLst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不知道谁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说了一句：“这城堡里住着一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个凶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狠的魔王。”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990600" algn="l"/>
              </a:tabLst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有人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接着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补充：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“他抢去了美丽的公主！”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990600" algn="l"/>
              </a:tabLst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第三个小伙伴说：“你们快听，公主在城堡里哭呢！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990600" algn="l"/>
              </a:tabLst>
            </a:pPr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032" y="4365104"/>
            <a:ext cx="8604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990600" algn="l"/>
              </a:tabLst>
            </a:pPr>
            <a:r>
              <a:rPr lang="en-US" alt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伙伴说：“我驾驶飞机去轰炸。”</a:t>
            </a:r>
            <a:endParaRPr lang="zh-CN" altLang="zh-CN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990600" algn="l"/>
              </a:tabLst>
            </a:pPr>
            <a:r>
              <a:rPr lang="en-US" alt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有人反驳：“那时候还没有飞机呢！”</a:t>
            </a:r>
            <a:endParaRPr lang="en-US" altLang="zh-CN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990600" algn="l"/>
              </a:tabLst>
            </a:pPr>
            <a:r>
              <a:rPr lang="zh-CN" alt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我说：“挖地道，从地下装上火药，把城堡炸平。”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1673</Words>
  <Application>WPS 演示</Application>
  <PresentationFormat>全屏显示(4:3)</PresentationFormat>
  <Paragraphs>175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华康方圆体W7</vt:lpstr>
      <vt:lpstr>方正姚体</vt:lpstr>
      <vt:lpstr>华文新魏</vt:lpstr>
      <vt:lpstr>楷体</vt:lpstr>
      <vt:lpstr>Arial Unicode MS</vt:lpstr>
      <vt:lpstr>微软雅黑</vt:lpstr>
      <vt:lpstr>Arial Unicode MS</vt:lpstr>
      <vt:lpstr>Times New Roman</vt:lpstr>
      <vt:lpstr>楷体_GB2312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爽哥哥</cp:lastModifiedBy>
  <cp:revision>65</cp:revision>
  <dcterms:created xsi:type="dcterms:W3CDTF">2017-12-24T00:21:00Z</dcterms:created>
  <dcterms:modified xsi:type="dcterms:W3CDTF">2018-02-19T04:52:42Z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