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  <p:sldMasterId id="2147483675" r:id="rId4"/>
  </p:sldMasterIdLst>
  <p:notesMasterIdLst>
    <p:notesMasterId r:id="rId7"/>
  </p:notesMasterIdLst>
  <p:sldIdLst>
    <p:sldId id="303" r:id="rId5"/>
    <p:sldId id="318" r:id="rId6"/>
    <p:sldId id="257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311" r:id="rId17"/>
    <p:sldId id="312" r:id="rId18"/>
    <p:sldId id="313" r:id="rId19"/>
    <p:sldId id="314" r:id="rId20"/>
    <p:sldId id="315" r:id="rId21"/>
    <p:sldId id="316" r:id="rId22"/>
    <p:sldId id="309" r:id="rId23"/>
    <p:sldId id="305" r:id="rId24"/>
    <p:sldId id="308" r:id="rId25"/>
    <p:sldId id="317" r:id="rId26"/>
    <p:sldId id="320" r:id="rId27"/>
    <p:sldId id="321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81" r:id="rId38"/>
    <p:sldId id="331" r:id="rId39"/>
    <p:sldId id="335" r:id="rId40"/>
    <p:sldId id="382" r:id="rId41"/>
    <p:sldId id="338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68" d="100"/>
          <a:sy n="68" d="100"/>
        </p:scale>
        <p:origin x="-1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37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37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5458" y="135660"/>
            <a:ext cx="1757142" cy="553296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5458" y="135660"/>
            <a:ext cx="1757142" cy="553296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596" y="714356"/>
            <a:ext cx="8286808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5458" y="135660"/>
            <a:ext cx="1757142" cy="553296"/>
          </a:xfrm>
          <a:prstGeom prst="rect">
            <a:avLst/>
          </a:prstGeom>
          <a:noFill/>
        </p:spPr>
      </p:pic>
      <p:cxnSp>
        <p:nvCxnSpPr>
          <p:cNvPr id="12" name="直接连接符 11"/>
          <p:cNvCxnSpPr/>
          <p:nvPr userDrawn="1"/>
        </p:nvCxnSpPr>
        <p:spPr>
          <a:xfrm>
            <a:off x="428596" y="6356370"/>
            <a:ext cx="828680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jpe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jpe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w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audio" Target="../media/audio1.wav"/><Relationship Id="rId3" Type="http://schemas.openxmlformats.org/officeDocument/2006/relationships/image" Target="../media/image5.jpeg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2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3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2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3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2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3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2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3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2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3.wav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3.wav"/><Relationship Id="rId2" Type="http://schemas.microsoft.com/office/2007/relationships/hdphoto" Target="../media/hdphoto3.wdp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audio" Target="../media/audio4.wav"/><Relationship Id="rId1" Type="http://schemas.openxmlformats.org/officeDocument/2006/relationships/image" Target="../media/image2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audio" Target="../media/audio1.wav"/><Relationship Id="rId1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audio" Target="../media/audio3.wav"/><Relationship Id="rId2" Type="http://schemas.openxmlformats.org/officeDocument/2006/relationships/audio" Target="../media/audio5.wav"/><Relationship Id="rId1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audio" Target="../media/audio6.wav"/><Relationship Id="rId1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154951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ingLiU-ExtB" pitchFamily="18" charset="-120"/>
                <a:ea typeface="MingLiU-ExtB" pitchFamily="18" charset="-120"/>
              </a:rPr>
              <a:t>22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狼牙</a:t>
            </a:r>
            <a:r>
              <a:rPr kumimoji="1" lang="zh-CN" altLang="en-US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山五壮士</a:t>
            </a:r>
            <a:endParaRPr kumimoji="1" lang="zh-CN" altLang="en-US" sz="4800" b="1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1763688" y="1988842"/>
            <a:ext cx="5184576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137" y="2078281"/>
            <a:ext cx="1185699" cy="16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38"/>
          <a:stretch>
            <a:fillRect/>
          </a:stretch>
        </p:blipFill>
        <p:spPr bwMode="auto">
          <a:xfrm>
            <a:off x="1835696" y="2276872"/>
            <a:ext cx="4680520" cy="3808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岖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3568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qū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3820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写法：“山”偏上；“区”外框方正，竖折的竖在竖中线上。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组词：崎岖</a:t>
            </a:r>
            <a:endParaRPr lang="zh-CN" altLang="en-US" sz="3600" dirty="0"/>
          </a:p>
        </p:txBody>
      </p:sp>
      <p:pic>
        <p:nvPicPr>
          <p:cNvPr id="8194" name="Picture 2" descr="http://i01.pic.sogou.com/1ca8d787ea9d545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936" y="4365104"/>
            <a:ext cx="2374105" cy="157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尸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shī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166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写法：注意横折不宜过宽，撇不宜偏斜。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组词：尸体  尸骸  僵尸</a:t>
            </a:r>
            <a:endParaRPr lang="zh-CN" altLang="en-US" sz="3600" dirty="0"/>
          </a:p>
        </p:txBody>
      </p:sp>
      <p:pic>
        <p:nvPicPr>
          <p:cNvPr id="13" name="Picture 2" descr="f:\program files\360se6\User Data\temp\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1088"/>
            <a:ext cx="2223407" cy="178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8650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斩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zhǎn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454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写法：左部提画左伸右缩，右部竖画向下长伸。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04586" y="4725143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组词：斩断   斩除    </a:t>
            </a:r>
            <a:endParaRPr lang="zh-CN" altLang="en-US" sz="3600" dirty="0"/>
          </a:p>
        </p:txBody>
      </p:sp>
      <p:pic>
        <p:nvPicPr>
          <p:cNvPr id="13" name="Picture 2" descr="f:\program files\360se6\User Data\temp\1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853" y="4090355"/>
            <a:ext cx="2554542" cy="191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坠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zhuì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382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写法：上部左窄右宽，撇捺伸展；末笔横画拉长。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427416" y="4675022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组词：坠落  坠马  下坠</a:t>
            </a:r>
            <a:endParaRPr lang="zh-CN" altLang="en-US" sz="3600" dirty="0"/>
          </a:p>
        </p:txBody>
      </p:sp>
      <p:pic>
        <p:nvPicPr>
          <p:cNvPr id="10242" name="Picture 2" descr="http://i02.pic.sogou.com/77df4f154b7d01a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08684"/>
            <a:ext cx="2330912" cy="157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雹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báo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526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写法：上部略扁略大；下部撇短，末笔伸展包上。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</a:t>
            </a:r>
            <a:r>
              <a:rPr lang="zh-CN" altLang="en-US" sz="3600" dirty="0"/>
              <a:t>冰雹  </a:t>
            </a:r>
            <a:r>
              <a:rPr lang="zh-CN" altLang="en-US" sz="3600" dirty="0" smtClean="0"/>
              <a:t>雹子  雹灾</a:t>
            </a:r>
            <a:endParaRPr lang="zh-CN" altLang="en-US" sz="3600" dirty="0"/>
          </a:p>
        </p:txBody>
      </p:sp>
      <p:pic>
        <p:nvPicPr>
          <p:cNvPr id="9218" name="Picture 2" descr="http://i02.pictn.sogoucdn.com/013e4e39618e2dd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207" y="4168258"/>
            <a:ext cx="2502512" cy="176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仇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chóu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382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写法：左窄右宽。右部横折弯钩伸展。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323528" y="4675022"/>
            <a:ext cx="5944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组词：仇人  冤仇   仇家</a:t>
            </a:r>
            <a:endParaRPr lang="zh-CN" altLang="en-US" sz="3600" dirty="0"/>
          </a:p>
        </p:txBody>
      </p:sp>
      <p:pic>
        <p:nvPicPr>
          <p:cNvPr id="7170" name="Picture 2" descr="http://img01.sogoucdn.com/app/a/100520093/ac75323d6b6de243-503c0c74be6ae02f-2fe5c78fb08b9041348f3c5dcb5f635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312" y="3939446"/>
            <a:ext cx="1322251" cy="194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恨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hèn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166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写法：“忄”要挺直；右部末笔略顿出捺角。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672879" y="4790365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组词：悔恨  恨意  怨恨</a:t>
            </a:r>
            <a:endParaRPr lang="zh-CN" altLang="en-US" sz="3600" dirty="0"/>
          </a:p>
        </p:txBody>
      </p:sp>
      <p:pic>
        <p:nvPicPr>
          <p:cNvPr id="13" name="Picture 2" descr="f:\program files\360se6\User Data\temp\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1088"/>
            <a:ext cx="2223407" cy="178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眺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tiào</a:t>
            </a:r>
            <a:r>
              <a:rPr lang="en-US" altLang="zh-CN" sz="5400" dirty="0" smtClean="0"/>
              <a:t> 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166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写法：“兆”以中部为主笔，两侧笔画相呼应。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672879" y="4790365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</a:t>
            </a:r>
            <a:r>
              <a:rPr lang="zh-CN" altLang="en-US" sz="3600" dirty="0"/>
              <a:t>眺望  </a:t>
            </a:r>
            <a:r>
              <a:rPr lang="zh-CN" altLang="en-US" sz="3600" dirty="0" smtClean="0"/>
              <a:t>远眺 </a:t>
            </a:r>
            <a:endParaRPr lang="zh-CN" altLang="en-US" sz="3600" dirty="0"/>
          </a:p>
        </p:txBody>
      </p:sp>
      <p:pic>
        <p:nvPicPr>
          <p:cNvPr id="13" name="Picture 2" descr="f:\program files\360se6\User Data\temp\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1088"/>
            <a:ext cx="2223407" cy="178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多音字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868659" y="2852936"/>
            <a:ext cx="102900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 smtClean="0"/>
              <a:t>葛</a:t>
            </a:r>
            <a:endParaRPr lang="zh-CN" altLang="en-US" sz="4800" b="1" dirty="0"/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 flipV="1">
            <a:off x="1633626" y="2783797"/>
            <a:ext cx="1063462" cy="47854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800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2699792" y="2276872"/>
            <a:ext cx="453650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dirty="0" err="1" smtClean="0"/>
              <a:t>gě</a:t>
            </a:r>
            <a:r>
              <a:rPr lang="en-US" altLang="zh-CN" sz="4800" dirty="0" smtClean="0"/>
              <a:t> </a:t>
            </a:r>
            <a:r>
              <a:rPr lang="en-US" altLang="zh-CN" sz="4800" dirty="0" smtClean="0">
                <a:latin typeface="黑体" panose="02010600030101010101" charset="-122"/>
                <a:ea typeface="黑体" panose="02010600030101010101" charset="-122"/>
              </a:rPr>
              <a:t>(</a:t>
            </a:r>
            <a:r>
              <a:rPr lang="zh-CN" altLang="en-US" sz="4800" dirty="0" smtClean="0">
                <a:latin typeface="黑体" panose="02010600030101010101" charset="-122"/>
                <a:ea typeface="黑体" panose="02010600030101010101" charset="-122"/>
              </a:rPr>
              <a:t>姓葛</a:t>
            </a:r>
            <a:r>
              <a:rPr lang="en-US" altLang="zh-CN" sz="4800" dirty="0" smtClean="0">
                <a:latin typeface="黑体" panose="02010600030101010101" charset="-122"/>
                <a:ea typeface="黑体" panose="02010600030101010101" charset="-122"/>
              </a:rPr>
              <a:t>)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2771800" y="3573996"/>
            <a:ext cx="3600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dirty="0" err="1" smtClean="0"/>
              <a:t>gé</a:t>
            </a:r>
            <a:r>
              <a:rPr lang="en-US" altLang="zh-CN" sz="4800" dirty="0" smtClean="0"/>
              <a:t> </a:t>
            </a:r>
            <a:r>
              <a:rPr lang="en-US" altLang="zh-CN" sz="4800" dirty="0" smtClean="0">
                <a:latin typeface="黑体" panose="02010600030101010101" charset="-122"/>
                <a:ea typeface="黑体" panose="02010600030101010101" charset="-122"/>
              </a:rPr>
              <a:t>(</a:t>
            </a:r>
            <a:r>
              <a:rPr lang="zh-CN" altLang="en-US" sz="4800" dirty="0" smtClean="0">
                <a:latin typeface="黑体" panose="02010600030101010101" charset="-122"/>
                <a:ea typeface="黑体" panose="02010600030101010101" charset="-122"/>
              </a:rPr>
              <a:t>瓜葛</a:t>
            </a:r>
            <a:r>
              <a:rPr lang="en-US" altLang="zh-CN" sz="4800" dirty="0" smtClean="0">
                <a:latin typeface="黑体" panose="02010600030101010101" charset="-122"/>
                <a:ea typeface="黑体" panose="02010600030101010101" charset="-122"/>
              </a:rPr>
              <a:t>)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2" name="Line 23"/>
          <p:cNvSpPr>
            <a:spLocks noChangeShapeType="1"/>
          </p:cNvSpPr>
          <p:nvPr/>
        </p:nvSpPr>
        <p:spPr bwMode="auto">
          <a:xfrm>
            <a:off x="1668387" y="3262337"/>
            <a:ext cx="1028701" cy="748732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800"/>
          </a:p>
        </p:txBody>
      </p:sp>
      <p:pic>
        <p:nvPicPr>
          <p:cNvPr id="21" name="Picture 12" descr="D:\Backup\我的文档\My Pictures\图片59.wm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60044" y="4365104"/>
            <a:ext cx="1746848" cy="1610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多音字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868659" y="2852936"/>
            <a:ext cx="102900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 smtClean="0"/>
              <a:t>喷</a:t>
            </a:r>
            <a:endParaRPr lang="zh-CN" altLang="en-US" sz="4800" b="1" dirty="0"/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 flipV="1">
            <a:off x="1633626" y="2783797"/>
            <a:ext cx="1063462" cy="47854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800"/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2699792" y="2276872"/>
            <a:ext cx="453650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dirty="0" err="1" smtClean="0">
                <a:latin typeface="黑体" panose="02010600030101010101" charset="-122"/>
                <a:ea typeface="黑体" panose="02010600030101010101" charset="-122"/>
              </a:rPr>
              <a:t>pèn</a:t>
            </a:r>
            <a:r>
              <a:rPr lang="en-US" altLang="zh-CN" sz="4800" dirty="0" smtClean="0">
                <a:latin typeface="黑体" panose="02010600030101010101" charset="-122"/>
                <a:ea typeface="黑体" panose="02010600030101010101" charset="-122"/>
              </a:rPr>
              <a:t>(</a:t>
            </a:r>
            <a:r>
              <a:rPr lang="zh-CN" altLang="en-US" sz="4800" dirty="0" smtClean="0">
                <a:latin typeface="黑体" panose="02010600030101010101" charset="-122"/>
                <a:ea typeface="黑体" panose="02010600030101010101" charset="-122"/>
              </a:rPr>
              <a:t>喷香</a:t>
            </a:r>
            <a:r>
              <a:rPr lang="en-US" altLang="zh-CN" sz="4800" dirty="0" smtClean="0">
                <a:latin typeface="黑体" panose="02010600030101010101" charset="-122"/>
                <a:ea typeface="黑体" panose="02010600030101010101" charset="-122"/>
              </a:rPr>
              <a:t>)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2771800" y="3573996"/>
            <a:ext cx="3600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 dirty="0" err="1" smtClean="0">
                <a:latin typeface="黑体" panose="02010600030101010101" charset="-122"/>
                <a:ea typeface="黑体" panose="02010600030101010101" charset="-122"/>
              </a:rPr>
              <a:t>pēn</a:t>
            </a:r>
            <a:r>
              <a:rPr lang="en-US" altLang="zh-CN" sz="4800" dirty="0" smtClean="0">
                <a:latin typeface="黑体" panose="02010600030101010101" charset="-122"/>
                <a:ea typeface="黑体" panose="02010600030101010101" charset="-122"/>
              </a:rPr>
              <a:t>(</a:t>
            </a:r>
            <a:r>
              <a:rPr lang="zh-CN" altLang="en-US" sz="4800" dirty="0" smtClean="0">
                <a:latin typeface="黑体" panose="02010600030101010101" charset="-122"/>
                <a:ea typeface="黑体" panose="02010600030101010101" charset="-122"/>
              </a:rPr>
              <a:t>喷出</a:t>
            </a:r>
            <a:r>
              <a:rPr lang="en-US" altLang="zh-CN" sz="4800" dirty="0" smtClean="0">
                <a:latin typeface="黑体" panose="02010600030101010101" charset="-122"/>
                <a:ea typeface="黑体" panose="02010600030101010101" charset="-122"/>
              </a:rPr>
              <a:t>)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2" name="Line 23"/>
          <p:cNvSpPr>
            <a:spLocks noChangeShapeType="1"/>
          </p:cNvSpPr>
          <p:nvPr/>
        </p:nvSpPr>
        <p:spPr bwMode="auto">
          <a:xfrm>
            <a:off x="1668387" y="3262337"/>
            <a:ext cx="1028701" cy="748732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800"/>
          </a:p>
        </p:txBody>
      </p:sp>
      <p:pic>
        <p:nvPicPr>
          <p:cNvPr id="21" name="Picture 12" descr="D:\Backup\我的文档\My Pictures\图片59.wm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60044" y="4365104"/>
            <a:ext cx="1746848" cy="1610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7839" y="836712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solidFill>
                    <a:prstClr val="black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资料宝袋</a:t>
              </a:r>
              <a:endPara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8" name="TextBox 5"/>
          <p:cNvSpPr txBox="1"/>
          <p:nvPr/>
        </p:nvSpPr>
        <p:spPr>
          <a:xfrm>
            <a:off x="1179816" y="1484784"/>
            <a:ext cx="1087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pic>
        <p:nvPicPr>
          <p:cNvPr id="102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027" b="100000" l="1016" r="100000">
                        <a14:foregroundMark x1="35394" y1="47700" x2="35394" y2="47700"/>
                        <a14:foregroundMark x1="34801" y1="52179" x2="34801" y2="52179"/>
                        <a14:foregroundMark x1="41660" y1="47700" x2="41660" y2="47700"/>
                        <a14:foregroundMark x1="42252" y1="53027" x2="42252" y2="53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689" y="548680"/>
            <a:ext cx="1545311" cy="108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31133" y="1659846"/>
            <a:ext cx="564732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狼牙山坐落在河北省保定市易县西部的太行山东麓，属太行山脉，距县城</a:t>
            </a: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45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公里，因其奇峰林立，峥嵘险峻，状若狼牙而得名。狼牙山是河北省级爱国主义教育基地，又是一座国家级森林公园。因“狼牙山五壮士”的事迹而闻名。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83" y="2636912"/>
            <a:ext cx="2167888" cy="2088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976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词语释义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75829"/>
            <a:ext cx="842493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00CC"/>
                </a:solidFill>
              </a:rPr>
              <a:t>全神贯注：贯注，精神、精力集中。全部精力集中在一点，形容注意力高度集中。</a:t>
            </a:r>
            <a:endParaRPr lang="zh-CN" altLang="zh-CN" sz="3200" dirty="0">
              <a:solidFill>
                <a:srgbClr val="0000CC"/>
              </a:solidFill>
            </a:endParaRPr>
          </a:p>
          <a:p>
            <a:r>
              <a:rPr lang="zh-CN" altLang="zh-CN" sz="3200" dirty="0">
                <a:solidFill>
                  <a:srgbClr val="0000CC"/>
                </a:solidFill>
              </a:rPr>
              <a:t>居高临下：处在高处，俯视下面。形容处于有利的地位。</a:t>
            </a:r>
            <a:r>
              <a:rPr lang="en-US" altLang="zh-CN" sz="3200" dirty="0">
                <a:solidFill>
                  <a:srgbClr val="0000CC"/>
                </a:solidFill>
              </a:rPr>
              <a:t>                </a:t>
            </a:r>
            <a:endParaRPr lang="zh-CN" altLang="zh-CN" sz="3200" dirty="0">
              <a:solidFill>
                <a:srgbClr val="0000CC"/>
              </a:solidFill>
            </a:endParaRPr>
          </a:p>
          <a:p>
            <a:r>
              <a:rPr lang="zh-CN" altLang="zh-CN" sz="3200" dirty="0">
                <a:solidFill>
                  <a:srgbClr val="0000CC"/>
                </a:solidFill>
              </a:rPr>
              <a:t>惊天动地</a:t>
            </a:r>
            <a:r>
              <a:rPr lang="en-US" altLang="zh-CN" sz="3200" dirty="0">
                <a:solidFill>
                  <a:srgbClr val="0000CC"/>
                </a:solidFill>
              </a:rPr>
              <a:t>:    </a:t>
            </a:r>
            <a:r>
              <a:rPr lang="zh-CN" altLang="zh-CN" sz="3200" dirty="0">
                <a:solidFill>
                  <a:srgbClr val="0000CC"/>
                </a:solidFill>
              </a:rPr>
              <a:t>使天地惊动。形容某个事件的声势或意义极大。</a:t>
            </a:r>
            <a:endParaRPr lang="zh-CN" altLang="zh-CN" sz="3200" dirty="0">
              <a:solidFill>
                <a:srgbClr val="0000CC"/>
              </a:solidFill>
            </a:endParaRPr>
          </a:p>
          <a:p>
            <a:r>
              <a:rPr lang="zh-CN" altLang="zh-CN" sz="3200" dirty="0">
                <a:solidFill>
                  <a:srgbClr val="0000CC"/>
                </a:solidFill>
              </a:rPr>
              <a:t>横七竖八</a:t>
            </a:r>
            <a:r>
              <a:rPr lang="en-US" altLang="zh-CN" sz="3200" dirty="0">
                <a:solidFill>
                  <a:srgbClr val="0000CC"/>
                </a:solidFill>
              </a:rPr>
              <a:t>:</a:t>
            </a:r>
            <a:r>
              <a:rPr lang="zh-CN" altLang="zh-CN" sz="3200" dirty="0">
                <a:solidFill>
                  <a:srgbClr val="0000CC"/>
                </a:solidFill>
              </a:rPr>
              <a:t>有的横，有的竖，杂乱无章。形容纵横杂乱。</a:t>
            </a:r>
            <a:endParaRPr lang="zh-CN" altLang="zh-CN" sz="3200" dirty="0">
              <a:solidFill>
                <a:srgbClr val="0000CC"/>
              </a:solidFill>
            </a:endParaRPr>
          </a:p>
          <a:p>
            <a:r>
              <a:rPr lang="zh-CN" altLang="zh-CN" sz="3200" dirty="0">
                <a:solidFill>
                  <a:srgbClr val="0000CC"/>
                </a:solidFill>
              </a:rPr>
              <a:t>斩钉截铁</a:t>
            </a:r>
            <a:r>
              <a:rPr lang="en-US" altLang="zh-CN" sz="3200" dirty="0">
                <a:solidFill>
                  <a:srgbClr val="0000CC"/>
                </a:solidFill>
              </a:rPr>
              <a:t>:</a:t>
            </a:r>
            <a:r>
              <a:rPr lang="zh-CN" altLang="zh-CN" sz="3200" dirty="0">
                <a:solidFill>
                  <a:srgbClr val="0000CC"/>
                </a:solidFill>
              </a:rPr>
              <a:t>形容说话或行动坚决果断，毫不犹豫</a:t>
            </a:r>
            <a:r>
              <a:rPr lang="zh-CN" altLang="zh-CN" sz="3200" dirty="0" smtClean="0">
                <a:solidFill>
                  <a:srgbClr val="0000CC"/>
                </a:solidFill>
              </a:rPr>
              <a:t>。</a:t>
            </a:r>
            <a:endParaRPr lang="zh-CN" altLang="en-US" sz="3200" b="1" dirty="0" smtClean="0">
              <a:solidFill>
                <a:srgbClr val="0000CC"/>
              </a:solidFill>
            </a:endParaRPr>
          </a:p>
          <a:p>
            <a:br>
              <a:rPr lang="zh-CN" altLang="en-US" sz="3200" b="1" dirty="0" smtClean="0">
                <a:solidFill>
                  <a:srgbClr val="0000CC"/>
                </a:solidFill>
              </a:rPr>
            </a:br>
            <a:r>
              <a:rPr lang="zh-CN" altLang="en-US" sz="3200" b="1" dirty="0" smtClean="0">
                <a:solidFill>
                  <a:srgbClr val="0000CC"/>
                </a:solidFill>
              </a:rPr>
              <a:t> </a:t>
            </a:r>
            <a:br>
              <a:rPr lang="zh-CN" altLang="en-US" sz="3200" b="1" dirty="0" smtClean="0">
                <a:solidFill>
                  <a:srgbClr val="0000CC"/>
                </a:solidFill>
              </a:rPr>
            </a:br>
            <a:endParaRPr lang="zh-CN" altLang="en-US" sz="3200" b="1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976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词语释义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566698"/>
            <a:ext cx="921702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00CC"/>
                </a:solidFill>
              </a:rPr>
              <a:t>粉身碎骨</a:t>
            </a:r>
            <a:r>
              <a:rPr lang="en-US" altLang="zh-CN" sz="3200" dirty="0">
                <a:solidFill>
                  <a:srgbClr val="0000CC"/>
                </a:solidFill>
              </a:rPr>
              <a:t>:</a:t>
            </a:r>
            <a:r>
              <a:rPr lang="zh-CN" altLang="zh-CN" sz="3200" dirty="0">
                <a:solidFill>
                  <a:srgbClr val="0000CC"/>
                </a:solidFill>
              </a:rPr>
              <a:t>比喻为了某种目的或遭到什么危险</a:t>
            </a:r>
            <a:r>
              <a:rPr lang="zh-CN" altLang="zh-CN" sz="3200" dirty="0" smtClean="0">
                <a:solidFill>
                  <a:srgbClr val="0000CC"/>
                </a:solidFill>
              </a:rPr>
              <a:t>而</a:t>
            </a:r>
            <a:endParaRPr lang="en-US" altLang="zh-CN" sz="3200" dirty="0" smtClean="0">
              <a:solidFill>
                <a:srgbClr val="0000CC"/>
              </a:solidFill>
            </a:endParaRPr>
          </a:p>
          <a:p>
            <a:r>
              <a:rPr lang="zh-CN" altLang="zh-CN" sz="3200" dirty="0" smtClean="0">
                <a:solidFill>
                  <a:srgbClr val="0000CC"/>
                </a:solidFill>
              </a:rPr>
              <a:t>丧失</a:t>
            </a:r>
            <a:r>
              <a:rPr lang="zh-CN" altLang="zh-CN" sz="3200" dirty="0">
                <a:solidFill>
                  <a:srgbClr val="0000CC"/>
                </a:solidFill>
              </a:rPr>
              <a:t>生命。</a:t>
            </a:r>
            <a:endParaRPr lang="zh-CN" altLang="zh-CN" sz="3200" dirty="0">
              <a:solidFill>
                <a:srgbClr val="0000CC"/>
              </a:solidFill>
            </a:endParaRPr>
          </a:p>
          <a:p>
            <a:r>
              <a:rPr lang="zh-CN" altLang="zh-CN" sz="3200" dirty="0">
                <a:solidFill>
                  <a:srgbClr val="0000CC"/>
                </a:solidFill>
              </a:rPr>
              <a:t>坚强不屈 ：屈，屈服。坚韧、刚毅，毫</a:t>
            </a:r>
            <a:r>
              <a:rPr lang="zh-CN" altLang="zh-CN" sz="3200" dirty="0" smtClean="0">
                <a:solidFill>
                  <a:srgbClr val="0000CC"/>
                </a:solidFill>
              </a:rPr>
              <a:t>不屈</a:t>
            </a:r>
            <a:r>
              <a:rPr lang="zh-CN" altLang="zh-CN" sz="3200" dirty="0">
                <a:solidFill>
                  <a:srgbClr val="0000CC"/>
                </a:solidFill>
              </a:rPr>
              <a:t>服。</a:t>
            </a:r>
            <a:r>
              <a:rPr lang="en-US" altLang="zh-CN" sz="3200" dirty="0">
                <a:solidFill>
                  <a:srgbClr val="0000CC"/>
                </a:solidFill>
              </a:rPr>
              <a:t> </a:t>
            </a:r>
            <a:endParaRPr lang="zh-CN" altLang="zh-CN" sz="3200" dirty="0">
              <a:solidFill>
                <a:srgbClr val="0000CC"/>
              </a:solidFill>
            </a:endParaRPr>
          </a:p>
          <a:p>
            <a:r>
              <a:rPr lang="zh-CN" altLang="zh-CN" sz="3200" dirty="0" smtClean="0">
                <a:solidFill>
                  <a:srgbClr val="0000CC"/>
                </a:solidFill>
              </a:rPr>
              <a:t>气壮山河</a:t>
            </a:r>
            <a:r>
              <a:rPr lang="zh-CN" altLang="zh-CN" sz="3200" dirty="0">
                <a:solidFill>
                  <a:srgbClr val="0000CC"/>
                </a:solidFill>
              </a:rPr>
              <a:t>：气，气概；壮，使壮丽；山河，</a:t>
            </a:r>
            <a:r>
              <a:rPr lang="zh-CN" altLang="zh-CN" sz="3200" dirty="0" smtClean="0">
                <a:solidFill>
                  <a:srgbClr val="0000CC"/>
                </a:solidFill>
              </a:rPr>
              <a:t>高</a:t>
            </a:r>
            <a:endParaRPr lang="en-US" altLang="zh-CN" sz="3200" dirty="0" smtClean="0">
              <a:solidFill>
                <a:srgbClr val="0000CC"/>
              </a:solidFill>
            </a:endParaRPr>
          </a:p>
          <a:p>
            <a:r>
              <a:rPr lang="zh-CN" altLang="zh-CN" sz="3200" dirty="0" smtClean="0">
                <a:solidFill>
                  <a:srgbClr val="0000CC"/>
                </a:solidFill>
              </a:rPr>
              <a:t>山</a:t>
            </a:r>
            <a:r>
              <a:rPr lang="zh-CN" altLang="zh-CN" sz="3200" dirty="0">
                <a:solidFill>
                  <a:srgbClr val="0000CC"/>
                </a:solidFill>
              </a:rPr>
              <a:t>和大河。形容气概豪迈，使祖国山河因而</a:t>
            </a:r>
            <a:r>
              <a:rPr lang="zh-CN" altLang="zh-CN" sz="3200" dirty="0" smtClean="0">
                <a:solidFill>
                  <a:srgbClr val="0000CC"/>
                </a:solidFill>
              </a:rPr>
              <a:t>更</a:t>
            </a:r>
            <a:endParaRPr lang="en-US" altLang="zh-CN" sz="3200" dirty="0" smtClean="0">
              <a:solidFill>
                <a:srgbClr val="0000CC"/>
              </a:solidFill>
            </a:endParaRPr>
          </a:p>
          <a:p>
            <a:r>
              <a:rPr lang="zh-CN" altLang="zh-CN" sz="3200" dirty="0" smtClean="0">
                <a:solidFill>
                  <a:srgbClr val="0000CC"/>
                </a:solidFill>
              </a:rPr>
              <a:t>加</a:t>
            </a:r>
            <a:r>
              <a:rPr lang="zh-CN" altLang="zh-CN" sz="3200" dirty="0">
                <a:solidFill>
                  <a:srgbClr val="0000CC"/>
                </a:solidFill>
              </a:rPr>
              <a:t>壮丽。</a:t>
            </a:r>
            <a:endParaRPr lang="zh-CN" altLang="zh-CN" sz="3200" dirty="0">
              <a:solidFill>
                <a:srgbClr val="0000CC"/>
              </a:solidFill>
            </a:endParaRPr>
          </a:p>
          <a:p>
            <a:r>
              <a:rPr lang="zh-CN" altLang="zh-CN" sz="3200" dirty="0">
                <a:solidFill>
                  <a:srgbClr val="0000CC"/>
                </a:solidFill>
              </a:rPr>
              <a:t>昂首挺胸</a:t>
            </a:r>
            <a:r>
              <a:rPr lang="en-US" altLang="zh-CN" sz="3200" dirty="0">
                <a:solidFill>
                  <a:srgbClr val="0000CC"/>
                </a:solidFill>
              </a:rPr>
              <a:t>:</a:t>
            </a:r>
            <a:r>
              <a:rPr lang="zh-CN" altLang="zh-CN" sz="3200" dirty="0">
                <a:solidFill>
                  <a:srgbClr val="0000CC"/>
                </a:solidFill>
              </a:rPr>
              <a:t>抬起头，挺起胸膛。形容斗志高</a:t>
            </a:r>
            <a:r>
              <a:rPr lang="zh-CN" altLang="zh-CN" sz="3200" dirty="0" smtClean="0">
                <a:solidFill>
                  <a:srgbClr val="0000CC"/>
                </a:solidFill>
              </a:rPr>
              <a:t>，</a:t>
            </a:r>
            <a:endParaRPr lang="en-US" altLang="zh-CN" sz="3200" dirty="0" smtClean="0">
              <a:solidFill>
                <a:srgbClr val="0000CC"/>
              </a:solidFill>
            </a:endParaRPr>
          </a:p>
          <a:p>
            <a:r>
              <a:rPr lang="zh-CN" altLang="zh-CN" sz="3200" dirty="0" smtClean="0">
                <a:solidFill>
                  <a:srgbClr val="0000CC"/>
                </a:solidFill>
              </a:rPr>
              <a:t>士气旺</a:t>
            </a:r>
            <a:r>
              <a:rPr lang="zh-CN" altLang="en-US" sz="3200" dirty="0" smtClean="0">
                <a:solidFill>
                  <a:srgbClr val="0000CC"/>
                </a:solidFill>
              </a:rPr>
              <a:t>。</a:t>
            </a:r>
            <a:endParaRPr lang="zh-CN" altLang="zh-CN" sz="3200" dirty="0">
              <a:solidFill>
                <a:srgbClr val="0000CC"/>
              </a:solidFill>
            </a:endParaRPr>
          </a:p>
          <a:p>
            <a:br>
              <a:rPr lang="zh-CN" altLang="en-US" sz="3200" b="1" dirty="0" smtClean="0">
                <a:solidFill>
                  <a:srgbClr val="0000CC"/>
                </a:solidFill>
              </a:rPr>
            </a:br>
            <a:r>
              <a:rPr lang="zh-CN" altLang="en-US" sz="3200" b="1" dirty="0" smtClean="0">
                <a:solidFill>
                  <a:srgbClr val="0000CC"/>
                </a:solidFill>
              </a:rPr>
              <a:t> </a:t>
            </a:r>
            <a:br>
              <a:rPr lang="zh-CN" altLang="en-US" sz="3200" b="1" dirty="0" smtClean="0">
                <a:solidFill>
                  <a:srgbClr val="0000CC"/>
                </a:solidFill>
              </a:rPr>
            </a:br>
            <a:endParaRPr lang="zh-CN" altLang="en-US" sz="3200" b="1" dirty="0" smtClean="0">
              <a:solidFill>
                <a:srgbClr val="0000CC"/>
              </a:solidFill>
            </a:endParaRPr>
          </a:p>
        </p:txBody>
      </p:sp>
      <p:pic>
        <p:nvPicPr>
          <p:cNvPr id="8" name="Picture 2" descr="http://i03.pictn.sogoucdn.com/aedecec35c3f683d"/>
          <p:cNvPicPr>
            <a:picLocks noChangeAspect="1" noChangeArrowheads="1"/>
          </p:cNvPicPr>
          <p:nvPr/>
        </p:nvPicPr>
        <p:blipFill>
          <a:blip r:embed="rId1" cstate="print"/>
          <a:srcRect l="3199" r="30538" b="4491"/>
          <a:stretch>
            <a:fillRect/>
          </a:stretch>
        </p:blipFill>
        <p:spPr bwMode="auto">
          <a:xfrm>
            <a:off x="5891001" y="4725144"/>
            <a:ext cx="2425415" cy="172819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1691680" y="1196752"/>
            <a:ext cx="6984776" cy="4248472"/>
          </a:xfrm>
          <a:prstGeom prst="rightArrow">
            <a:avLst>
              <a:gd name="adj1" fmla="val 78697"/>
              <a:gd name="adj2" fmla="val 312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课文第</a:t>
            </a:r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自然段写了什么内容？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“集中兵力，大举进犯”说明了什么？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1763688" y="1556792"/>
            <a:ext cx="6336704" cy="3600400"/>
          </a:xfrm>
          <a:prstGeom prst="round2Diag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段写日寇大举进犯，七连六班战士接受了掩护任务。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endParaRPr lang="en-US" altLang="zh-CN" sz="36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rPr>
              <a:t> “集中兵力，大举进犯”说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明了敌人兵力很强，形势很严峻。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1691680" y="1196752"/>
            <a:ext cx="6984776" cy="4248472"/>
          </a:xfrm>
          <a:prstGeom prst="rightArrow">
            <a:avLst>
              <a:gd name="adj1" fmla="val 78697"/>
              <a:gd name="adj2" fmla="val 3121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课文第</a:t>
            </a:r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自然段内容又写了什么？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“一次又一次”说明了什么？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1907704" y="1556792"/>
            <a:ext cx="6192688" cy="3600400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段写了五壮士诱敌上山，痛击敌人。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endParaRPr lang="en-US" altLang="zh-CN" sz="36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“一次又一次”说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明了敌人进攻频繁，表现了五壮士的英勇。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1691680" y="1196752"/>
            <a:ext cx="6984776" cy="4248472"/>
          </a:xfrm>
          <a:prstGeom prst="rightArrow">
            <a:avLst>
              <a:gd name="adj1" fmla="val 78697"/>
              <a:gd name="adj2" fmla="val 3121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课文第</a:t>
            </a:r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自然段内容又写了什么？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把敌人引上绝路表现了什么？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1907704" y="1556792"/>
            <a:ext cx="6192688" cy="3600400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段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rPr>
              <a:t>写了五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壮士为了保护群众和部队主力把敌人引上绝路。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6.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把敌人引上绝路表现了他们为了人民不怕牺牲的崇高精神。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1691680" y="1196752"/>
            <a:ext cx="6984776" cy="4248472"/>
          </a:xfrm>
          <a:prstGeom prst="rightArrow">
            <a:avLst>
              <a:gd name="adj1" fmla="val 78697"/>
              <a:gd name="adj2" fmla="val 3121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课文第</a:t>
            </a:r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自然段内容写了什么？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8.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“石头像雹子一样”这句话是什么写法，表现了什么？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1907704" y="1556792"/>
            <a:ext cx="6192688" cy="3600400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段写了五壮士把敌人引到山顶，英勇歼敌。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endParaRPr lang="en-US" altLang="zh-CN" sz="36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8.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石头像雹子一样”这句话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是比喻手法，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表现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了战士英勇杀敌的决心。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7544" y="90872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字词乐园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认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071563" y="2021037"/>
            <a:ext cx="871537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800" dirty="0" err="1"/>
              <a:t>kòu</a:t>
            </a:r>
            <a:r>
              <a:rPr lang="en-US" altLang="zh-CN" sz="4800" dirty="0"/>
              <a:t>  </a:t>
            </a:r>
            <a:r>
              <a:rPr lang="en-US" altLang="zh-CN" sz="4800" dirty="0" err="1">
                <a:latin typeface="+mn-lt"/>
              </a:rPr>
              <a:t>g</a:t>
            </a:r>
            <a:r>
              <a:rPr lang="en-US" altLang="zh-CN" sz="4800" dirty="0" err="1"/>
              <a:t>ě</a:t>
            </a:r>
            <a:r>
              <a:rPr lang="en-US" altLang="zh-CN" sz="4800" dirty="0"/>
              <a:t>   </a:t>
            </a:r>
            <a:r>
              <a:rPr lang="en-US" altLang="zh-CN" sz="4800" dirty="0" err="1"/>
              <a:t>hǒu</a:t>
            </a:r>
            <a:r>
              <a:rPr lang="en-US" altLang="zh-CN" sz="4800" dirty="0"/>
              <a:t>  </a:t>
            </a:r>
            <a:r>
              <a:rPr lang="en-US" altLang="zh-CN" sz="4800" dirty="0" err="1"/>
              <a:t>lūn</a:t>
            </a:r>
            <a:r>
              <a:rPr lang="en-US" altLang="zh-CN" sz="4800" dirty="0"/>
              <a:t> </a:t>
            </a:r>
            <a:r>
              <a:rPr lang="en-US" altLang="zh-CN" sz="4800" dirty="0" smtClean="0"/>
              <a:t>  </a:t>
            </a:r>
            <a:r>
              <a:rPr lang="en-US" altLang="zh-CN" sz="4800" dirty="0" err="1" smtClean="0"/>
              <a:t>běng</a:t>
            </a:r>
            <a:endParaRPr lang="zh-CN" altLang="en-US" sz="4800" dirty="0"/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1214438" y="3032274"/>
            <a:ext cx="614362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黑体" panose="02010600030101010101" charset="-122"/>
                <a:ea typeface="黑体" panose="02010600030101010101" charset="-122"/>
              </a:rPr>
              <a:t>寇  </a:t>
            </a:r>
            <a:r>
              <a:rPr lang="zh-CN" altLang="en-US" sz="4800" dirty="0" smtClean="0">
                <a:latin typeface="黑体" panose="02010600030101010101" charset="-122"/>
                <a:ea typeface="黑体" panose="02010600030101010101" charset="-122"/>
              </a:rPr>
              <a:t>葛  吼  抡  绷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1214439" y="5047009"/>
            <a:ext cx="6093866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黑体" panose="02010600030101010101" charset="-122"/>
                <a:ea typeface="黑体" panose="02010600030101010101" charset="-122"/>
              </a:rPr>
              <a:t>崎  </a:t>
            </a:r>
            <a:r>
              <a:rPr lang="zh-CN" altLang="en-US" sz="4800" dirty="0" smtClean="0">
                <a:latin typeface="黑体" panose="02010600030101010101" charset="-122"/>
                <a:ea typeface="黑体" panose="02010600030101010101" charset="-122"/>
              </a:rPr>
              <a:t>岖  尸  斩  嗖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14438" y="4046884"/>
            <a:ext cx="8215312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 dirty="0" err="1"/>
              <a:t>qí</a:t>
            </a:r>
            <a:r>
              <a:rPr lang="en-US" altLang="zh-CN" sz="4800" dirty="0"/>
              <a:t>   </a:t>
            </a:r>
            <a:r>
              <a:rPr lang="zh-CN" altLang="en-US" sz="4800" dirty="0"/>
              <a:t> </a:t>
            </a:r>
            <a:r>
              <a:rPr lang="zh-CN" altLang="en-US" sz="4800" dirty="0" smtClean="0"/>
              <a:t> </a:t>
            </a:r>
            <a:r>
              <a:rPr lang="en-US" altLang="zh-CN" sz="4800" dirty="0" err="1" smtClean="0"/>
              <a:t>qū</a:t>
            </a:r>
            <a:r>
              <a:rPr lang="en-US" altLang="zh-CN" sz="4800" dirty="0" smtClean="0"/>
              <a:t>    </a:t>
            </a:r>
            <a:r>
              <a:rPr lang="en-US" altLang="zh-CN" sz="4800" dirty="0" err="1"/>
              <a:t>shī</a:t>
            </a:r>
            <a:r>
              <a:rPr lang="en-US" altLang="zh-CN" sz="4800" dirty="0"/>
              <a:t> </a:t>
            </a:r>
            <a:r>
              <a:rPr lang="en-US" altLang="zh-CN" sz="4800" dirty="0" smtClean="0"/>
              <a:t> </a:t>
            </a:r>
            <a:r>
              <a:rPr lang="en-US" altLang="zh-CN" sz="4800" dirty="0" err="1" smtClean="0"/>
              <a:t>zh</a:t>
            </a:r>
            <a:r>
              <a:rPr lang="en-US" altLang="zh-CN" sz="5400" dirty="0" err="1" smtClean="0">
                <a:latin typeface="黑体" panose="02010600030101010101" charset="-122"/>
              </a:rPr>
              <a:t>ǎ</a:t>
            </a:r>
            <a:r>
              <a:rPr lang="en-US" altLang="zh-CN" sz="4800" dirty="0" err="1" smtClean="0"/>
              <a:t>n</a:t>
            </a:r>
            <a:r>
              <a:rPr lang="en-US" altLang="zh-CN" sz="4800" dirty="0" smtClean="0"/>
              <a:t>  </a:t>
            </a:r>
            <a:r>
              <a:rPr lang="en-US" altLang="zh-CN" sz="4800" dirty="0" err="1"/>
              <a:t>sōu</a:t>
            </a:r>
            <a:endParaRPr lang="en-US" altLang="zh-CN" sz="4800" dirty="0"/>
          </a:p>
        </p:txBody>
      </p:sp>
      <p:sp>
        <p:nvSpPr>
          <p:cNvPr id="1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1691680" y="1196752"/>
            <a:ext cx="6984776" cy="4248472"/>
          </a:xfrm>
          <a:prstGeom prst="rightArrow">
            <a:avLst>
              <a:gd name="adj1" fmla="val 78697"/>
              <a:gd name="adj2" fmla="val 3121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9.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课文第</a:t>
            </a:r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6-9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自然段内容又写了什么？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10.</a:t>
            </a:r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“战士们昂首挺胸，相继从悬崖往下跳”说明了什么？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90872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课文详解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48478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337" l="0" r="100000">
                        <a14:foregroundMark x1="17443" y1="37530" x2="17443" y2="37530"/>
                        <a14:foregroundMark x1="21507" y1="63438" x2="21507" y2="63438"/>
                        <a14:foregroundMark x1="70787" y1="62712" x2="70787" y2="62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5368"/>
            <a:ext cx="2882906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19776" y="1507689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1907704" y="1556792"/>
            <a:ext cx="6192688" cy="3600400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9.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6-9</a:t>
            </a:r>
            <a:r>
              <a:rPr lang="zh-CN" altLang="en-US" sz="36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段写了五壮士英勇跳下悬崖。</a:t>
            </a:r>
            <a:endParaRPr lang="en-US" altLang="zh-CN" sz="36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10.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“战士们昂首挺胸，相继从悬崖往下跳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”表现了战士们面对死亡毫不畏惧的大无畏精神。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83671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图解结构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41277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F:\七彩课堂插图板式封面\排版用图标、页眉页脚\标题图（终-排版用）共29个\图解结构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108" y="764704"/>
            <a:ext cx="236836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0665" y="5157192"/>
            <a:ext cx="4112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爱国爱民、英勇无畏</a:t>
            </a:r>
            <a:endParaRPr lang="en-US" altLang="zh-CN" sz="3200" b="1" dirty="0" smtClean="0">
              <a:solidFill>
                <a:srgbClr val="FF0000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95736" y="2060848"/>
            <a:ext cx="3528392" cy="2880320"/>
            <a:chOff x="2195736" y="1412776"/>
            <a:chExt cx="3528392" cy="288032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195736" y="4293096"/>
              <a:ext cx="352839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2915816" y="1418530"/>
              <a:ext cx="1224136" cy="2874566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139952" y="1418530"/>
              <a:ext cx="93610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076056" y="1412776"/>
              <a:ext cx="288032" cy="288032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835849" y="4551511"/>
            <a:ext cx="1639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</a:rPr>
              <a:t>接受任务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32499" y="3778587"/>
            <a:ext cx="1639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</a:rPr>
              <a:t>诱敌上山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48017" y="2751311"/>
            <a:ext cx="1639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</a:rPr>
              <a:t>引上绝路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60338" y="1676945"/>
            <a:ext cx="1639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</a:rPr>
              <a:t>峰顶歼敌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17482" y="1900545"/>
            <a:ext cx="553998" cy="14344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</a:rPr>
              <a:t>壮烈跳崖</a:t>
            </a:r>
            <a:endParaRPr lang="zh-CN" altLang="en-US" sz="2400" b="1" dirty="0">
              <a:solidFill>
                <a:prstClr val="black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39247" y="981914"/>
            <a:ext cx="32620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狼</a:t>
            </a:r>
            <a:r>
              <a:rPr lang="zh-CN" altLang="en-US" sz="3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牙山五壮士</a:t>
            </a:r>
            <a:endParaRPr lang="zh-CN" altLang="en-US" sz="3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467544" y="147903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63" b="96973" l="0" r="100000">
                        <a14:foregroundMark x1="44539" y1="48426" x2="44539" y2="48426"/>
                        <a14:foregroundMark x1="44539" y1="43705" x2="44539" y2="43705"/>
                        <a14:foregroundMark x1="37257" y1="45521" x2="37257" y2="45521"/>
                        <a14:foregroundMark x1="37257" y1="51211" x2="37257" y2="51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006" y="579033"/>
            <a:ext cx="2007994" cy="140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5"/>
          <p:cNvSpPr txBox="1"/>
          <p:nvPr/>
        </p:nvSpPr>
        <p:spPr>
          <a:xfrm>
            <a:off x="819776" y="148478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742" y="2276872"/>
            <a:ext cx="642851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600" b="1" dirty="0" smtClean="0">
              <a:solidFill>
                <a:prstClr val="black"/>
              </a:solidFill>
            </a:endParaRPr>
          </a:p>
          <a:p>
            <a:r>
              <a:rPr lang="en-US" altLang="zh-CN" sz="3600" b="1" dirty="0" smtClean="0">
                <a:solidFill>
                  <a:prstClr val="black"/>
                </a:solidFill>
              </a:rPr>
              <a:t>1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、课文主要讲述了一个什么故事？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endParaRPr lang="en-US" altLang="zh-CN" sz="3600" b="1" dirty="0">
              <a:solidFill>
                <a:prstClr val="black"/>
              </a:solidFill>
            </a:endParaRPr>
          </a:p>
          <a:p>
            <a:r>
              <a:rPr lang="en-US" altLang="zh-CN" sz="3600" b="1" dirty="0" smtClean="0">
                <a:solidFill>
                  <a:prstClr val="black"/>
                </a:solidFill>
              </a:rPr>
              <a:t>2</a:t>
            </a:r>
            <a:r>
              <a:rPr lang="zh-CN" altLang="en-US" sz="3600" b="1" dirty="0" smtClean="0">
                <a:solidFill>
                  <a:prstClr val="black"/>
                </a:solidFill>
              </a:rPr>
              <a:t>、读了故事后你有了怎样的体会？</a:t>
            </a:r>
            <a:endParaRPr lang="en-US" altLang="zh-CN" sz="3600" b="1" dirty="0" smtClean="0">
              <a:solidFill>
                <a:prstClr val="black"/>
              </a:solidFill>
            </a:endParaRPr>
          </a:p>
          <a:p>
            <a:endParaRPr lang="zh-CN" altLang="en-US" sz="36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83671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概括主题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41277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6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013176"/>
            <a:ext cx="1813185" cy="1267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折角形 1"/>
          <p:cNvSpPr/>
          <p:nvPr/>
        </p:nvSpPr>
        <p:spPr>
          <a:xfrm>
            <a:off x="1543761" y="1556792"/>
            <a:ext cx="5620528" cy="381642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       </a:t>
            </a:r>
            <a:endParaRPr lang="en-US" altLang="zh-CN" sz="3600" b="1" dirty="0" smtClean="0">
              <a:solidFill>
                <a:prstClr val="white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   本文记叙了抗日战争时期，八路军部队中七连六班的五个战士，为了掩护群众和连队转移，诱敌上山，英勇杀敌，最后英勇跳崖的故事。</a:t>
            </a:r>
            <a:endParaRPr lang="zh-CN" altLang="en-US" sz="36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83671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心灵</a:t>
            </a:r>
            <a:r>
              <a:rPr lang="zh-CN" altLang="en-US" sz="3000" b="1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感悟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41277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218" name="Picture 2" descr="F:\七彩课堂插图板式封面\排版用图标、页眉页脚\标题图（终-排版用）共29个\我会说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53136"/>
            <a:ext cx="2232249" cy="165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66163" y="1434504"/>
            <a:ext cx="1296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4" name="同侧圆角矩形 3"/>
          <p:cNvSpPr/>
          <p:nvPr/>
        </p:nvSpPr>
        <p:spPr>
          <a:xfrm>
            <a:off x="1763688" y="1628801"/>
            <a:ext cx="6192688" cy="410445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 smtClean="0">
                <a:solidFill>
                  <a:prstClr val="white"/>
                </a:solidFill>
              </a:rPr>
              <a:t>五壮士为部队和人民群众的安全舍生忘死同敌人搏斗，最后壮烈跳崖。这五位英雄的英雄行为值得我们赞扬和学习。我们都应该向他们一样热爱我们的祖国。</a:t>
            </a:r>
            <a:endParaRPr lang="zh-CN" altLang="en-US" sz="36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83671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写法点拨</a:t>
            </a:r>
            <a:endParaRPr lang="zh-CN" altLang="en-US" sz="3000" b="1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41277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70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822124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71893" y="1597884"/>
            <a:ext cx="1191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Clr>
                <a:srgbClr val="FF0000"/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5400" b="1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</a:t>
            </a:r>
            <a:endParaRPr lang="zh-CN" altLang="en-US" sz="5400" b="1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90972" y="2696146"/>
            <a:ext cx="7128792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</a:rPr>
              <a:t>   按事情发展的顺序记叙，就是按事情发生、发展到结束的过程进行叙述。如课文从接受任务到痛击敌人，然后诱敌上山，引上绝路，最后壮烈跳崖，就是这种顺序记叙。</a:t>
            </a:r>
            <a:endParaRPr lang="en-US" altLang="zh-CN" sz="3600" b="1" dirty="0" smtClean="0">
              <a:solidFill>
                <a:prstClr val="black"/>
              </a:solidFill>
            </a:endParaRPr>
          </a:p>
        </p:txBody>
      </p:sp>
      <p:sp>
        <p:nvSpPr>
          <p:cNvPr id="4" name="前凸带形 3"/>
          <p:cNvSpPr/>
          <p:nvPr/>
        </p:nvSpPr>
        <p:spPr>
          <a:xfrm>
            <a:off x="2699792" y="1412776"/>
            <a:ext cx="4032448" cy="1080120"/>
          </a:xfrm>
          <a:prstGeom prst="ribbon">
            <a:avLst>
              <a:gd name="adj1" fmla="val 16667"/>
              <a:gd name="adj2" fmla="val 6583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</a:rPr>
              <a:t>顺序记叙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00" y="764704"/>
            <a:ext cx="8028000" cy="5384625"/>
          </a:xfrm>
          <a:prstGeom prst="rect">
            <a:avLst/>
          </a:prstGeom>
        </p:spPr>
      </p:pic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467544" y="4937267"/>
            <a:ext cx="6856413" cy="1343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</a:rPr>
              <a:t>谢谢观赏！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32656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 dirty="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 dirty="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庙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miào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238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写法：“广”的撇应充分伸展；“由”上宽下窄。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611560" y="4725144"/>
            <a:ext cx="5654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组词：庙宇  庙堂  庙会</a:t>
            </a:r>
            <a:endParaRPr lang="zh-CN" altLang="en-US" sz="3600" dirty="0"/>
          </a:p>
        </p:txBody>
      </p:sp>
      <p:pic>
        <p:nvPicPr>
          <p:cNvPr id="2050" name="Picture 2" descr="http://i04.pic.sogou.com/89826276e896bcb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2"/>
          <a:stretch>
            <a:fillRect/>
          </a:stretch>
        </p:blipFill>
        <p:spPr bwMode="auto">
          <a:xfrm>
            <a:off x="5542434" y="4258088"/>
            <a:ext cx="2364630" cy="158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务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wù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2380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写法：上部第一笔撇起笔在竖中线上。横撇、捺伸展，覆盖下方。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组词：任务  务必  劳务</a:t>
            </a:r>
            <a:endParaRPr lang="zh-CN" altLang="en-US" sz="3600" dirty="0"/>
          </a:p>
        </p:txBody>
      </p:sp>
      <p:pic>
        <p:nvPicPr>
          <p:cNvPr id="13" name="Picture 2" descr="http://i03.pictn.sogoucdn.com/f2b4d7024dad15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91944"/>
            <a:ext cx="2933700" cy="2009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76071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葛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15616" y="1628800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gě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166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写法：上下等宽。“艹”横稍长，“日”宜扁。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组词：葛布  葛巾  葛履</a:t>
            </a:r>
            <a:endParaRPr lang="zh-CN" altLang="en-US" sz="3600" dirty="0"/>
          </a:p>
        </p:txBody>
      </p:sp>
      <p:pic>
        <p:nvPicPr>
          <p:cNvPr id="16" name="Picture 2" descr="f:\program files\360se6\User Data\temp\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015" y="4155866"/>
            <a:ext cx="2223407" cy="1784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9289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吼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hǒu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4540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写法：“口”略小；“子”略窄，横变为提，提在“口”下面；最后一笔竖弯钩偏上。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941168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组词：吼叫  大吼  狂吼</a:t>
            </a:r>
            <a:endParaRPr lang="zh-CN" altLang="en-US" sz="3600" dirty="0"/>
          </a:p>
        </p:txBody>
      </p:sp>
      <p:pic>
        <p:nvPicPr>
          <p:cNvPr id="3074" name="Picture 2" descr="http://i02.pic.sogou.com/b75d63cbd430f9d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574247"/>
            <a:ext cx="2304256" cy="151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8650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腔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1560" y="162880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qiāng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5260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写法：左窄右宽。“月”撇画长；右下部“工”上横短，下横长。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39552" y="4725144"/>
            <a:ext cx="5760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组词</a:t>
            </a:r>
            <a:r>
              <a:rPr lang="zh-CN" altLang="en-US" sz="3600" dirty="0" smtClean="0"/>
              <a:t>：口腔  腔调  胸腔</a:t>
            </a:r>
            <a:endParaRPr lang="zh-CN" altLang="en-US" sz="3600" dirty="0"/>
          </a:p>
        </p:txBody>
      </p:sp>
      <p:pic>
        <p:nvPicPr>
          <p:cNvPr id="4098" name="Picture 2" descr="http://i01.pictn.sogoucdn.com/5276aa77a0287d5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15"/>
          <a:stretch>
            <a:fillRect/>
          </a:stretch>
        </p:blipFill>
        <p:spPr bwMode="auto">
          <a:xfrm>
            <a:off x="6156176" y="3757984"/>
            <a:ext cx="2133600" cy="2580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zh-CN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7416" y="908825"/>
            <a:ext cx="2256668" cy="571008"/>
            <a:chOff x="386506" y="1792176"/>
            <a:chExt cx="2256668" cy="571008"/>
          </a:xfrm>
        </p:grpSpPr>
        <p:cxnSp>
          <p:nvCxnSpPr>
            <p:cNvPr id="19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同侧圆角矩形 19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anose="02010800040101010101" pitchFamily="2" charset="-122"/>
                  <a:ea typeface="华文新魏" panose="02010800040101010101" pitchFamily="2" charset="-122"/>
                  <a:cs typeface="黑体" panose="02010600030101010101" charset="-122"/>
                </a:rPr>
                <a:t>字词乐园</a:t>
              </a:r>
              <a:endPara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27168" y="956613"/>
            <a:ext cx="15841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我会写</a:t>
            </a:r>
            <a:endParaRPr lang="zh-CN" altLang="en-US" sz="3200" b="1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6111" y="2548547"/>
            <a:ext cx="1440277" cy="141917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99592" y="2486506"/>
            <a:ext cx="14636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崎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3568" y="1628800"/>
            <a:ext cx="1711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err="1" smtClean="0"/>
              <a:t>qí</a:t>
            </a:r>
            <a:endParaRPr lang="en-US" altLang="zh-CN" sz="5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3006350" y="2162621"/>
            <a:ext cx="5454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写法：左部小而偏上，右部上小下大，“可”横稍长。</a:t>
            </a:r>
            <a:endParaRPr lang="zh-CN" alt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504586" y="4725143"/>
            <a:ext cx="522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组词：崎岖</a:t>
            </a:r>
            <a:endParaRPr lang="zh-CN" altLang="en-US" sz="3600" dirty="0"/>
          </a:p>
        </p:txBody>
      </p:sp>
      <p:pic>
        <p:nvPicPr>
          <p:cNvPr id="4" name="Picture 2" descr="http://i03.pic.sogou.com/96110bbcedeca7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031" y="4292217"/>
            <a:ext cx="2440857" cy="162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2129</Words>
  <Application>WPS 演示</Application>
  <PresentationFormat>全屏显示(4:3)</PresentationFormat>
  <Paragraphs>396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华文楷体</vt:lpstr>
      <vt:lpstr>Candara</vt:lpstr>
      <vt:lpstr>方正大标宋简体</vt:lpstr>
      <vt:lpstr>黑体</vt:lpstr>
      <vt:lpstr>MingLiU-ExtB</vt:lpstr>
      <vt:lpstr>华文新魏</vt:lpstr>
      <vt:lpstr>楷体</vt:lpstr>
      <vt:lpstr>华文仿宋</vt:lpstr>
      <vt:lpstr>微软雅黑</vt:lpstr>
      <vt:lpstr>Calibri</vt:lpstr>
      <vt:lpstr>MingLiU</vt:lpstr>
      <vt:lpstr>楷体_GB2312</vt:lpstr>
      <vt:lpstr>1_Office 主题</vt:lpstr>
      <vt:lpstr>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166</cp:revision>
  <dcterms:created xsi:type="dcterms:W3CDTF">2015-11-21T00:21:00Z</dcterms:created>
  <dcterms:modified xsi:type="dcterms:W3CDTF">2016-11-25T01:22:04Z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