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8"/>
  </p:handoutMasterIdLst>
  <p:sldIdLst>
    <p:sldId id="1249" r:id="rId3"/>
    <p:sldId id="523" r:id="rId5"/>
    <p:sldId id="1394" r:id="rId6"/>
    <p:sldId id="1396" r:id="rId7"/>
    <p:sldId id="1399" r:id="rId8"/>
    <p:sldId id="1477" r:id="rId9"/>
    <p:sldId id="1404" r:id="rId10"/>
    <p:sldId id="1402" r:id="rId11"/>
    <p:sldId id="1601" r:id="rId12"/>
    <p:sldId id="1835" r:id="rId13"/>
    <p:sldId id="1220" r:id="rId14"/>
    <p:sldId id="1080" r:id="rId15"/>
    <p:sldId id="1821" r:id="rId16"/>
    <p:sldId id="1822" r:id="rId17"/>
    <p:sldId id="1823" r:id="rId18"/>
    <p:sldId id="1824" r:id="rId19"/>
    <p:sldId id="1737" r:id="rId20"/>
    <p:sldId id="1633" r:id="rId21"/>
    <p:sldId id="1221" r:id="rId22"/>
    <p:sldId id="941" r:id="rId23"/>
    <p:sldId id="928" r:id="rId24"/>
    <p:sldId id="1634" r:id="rId25"/>
    <p:sldId id="1673" r:id="rId26"/>
    <p:sldId id="1675" r:id="rId27"/>
    <p:sldId id="1825" r:id="rId28"/>
    <p:sldId id="1826" r:id="rId29"/>
    <p:sldId id="1726" r:id="rId30"/>
    <p:sldId id="1727" r:id="rId31"/>
    <p:sldId id="1729" r:id="rId32"/>
    <p:sldId id="1728" r:id="rId33"/>
    <p:sldId id="1829" r:id="rId34"/>
    <p:sldId id="1818" r:id="rId35"/>
    <p:sldId id="1811" r:id="rId36"/>
    <p:sldId id="1830" r:id="rId37"/>
    <p:sldId id="1734" r:id="rId38"/>
    <p:sldId id="1812" r:id="rId39"/>
    <p:sldId id="1827" r:id="rId40"/>
    <p:sldId id="1828" r:id="rId41"/>
    <p:sldId id="1831" r:id="rId42"/>
    <p:sldId id="1813" r:id="rId43"/>
    <p:sldId id="1814" r:id="rId44"/>
    <p:sldId id="1817" r:id="rId45"/>
    <p:sldId id="1819" r:id="rId46"/>
    <p:sldId id="1833" r:id="rId47"/>
    <p:sldId id="1834" r:id="rId48"/>
    <p:sldId id="1816" r:id="rId49"/>
    <p:sldId id="1455" r:id="rId50"/>
    <p:sldId id="1815" r:id="rId51"/>
    <p:sldId id="1594" r:id="rId52"/>
    <p:sldId id="1736" r:id="rId53"/>
    <p:sldId id="1738" r:id="rId54"/>
    <p:sldId id="1024" r:id="rId55"/>
    <p:sldId id="1836" r:id="rId56"/>
    <p:sldId id="1008" r:id="rId57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63"/>
    </p:embeddedFont>
    <p:embeddedFont>
      <p:font typeface="黑体" panose="02010609060101010101" pitchFamily="49" charset="-122"/>
      <p:regular r:id="rId64"/>
    </p:embeddedFont>
    <p:embeddedFont>
      <p:font typeface="幼圆" panose="02010509060101010101" pitchFamily="49" charset="-122"/>
      <p:regular r:id="rId65"/>
    </p:embeddedFont>
    <p:embeddedFont>
      <p:font typeface="Calibri" panose="020F0502020204030204" charset="0"/>
      <p:regular r:id="rId66"/>
      <p:bold r:id="rId67"/>
      <p:italic r:id="rId68"/>
      <p:boldItalic r:id="rId6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FFFFFF"/>
    <a:srgbClr val="FF0000"/>
    <a:srgbClr val="00B050"/>
    <a:srgbClr val="A38302"/>
    <a:srgbClr val="FEFCDE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390" y="-90"/>
      </p:cViewPr>
      <p:guideLst>
        <p:guide orient="horz" pos="3239"/>
        <p:guide pos="151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376"/>
        <p:guide pos="221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9" Type="http://schemas.openxmlformats.org/officeDocument/2006/relationships/font" Target="fonts/font7.fntdata"/><Relationship Id="rId68" Type="http://schemas.openxmlformats.org/officeDocument/2006/relationships/font" Target="fonts/font6.fntdata"/><Relationship Id="rId67" Type="http://schemas.openxmlformats.org/officeDocument/2006/relationships/font" Target="fonts/font5.fntdata"/><Relationship Id="rId66" Type="http://schemas.openxmlformats.org/officeDocument/2006/relationships/font" Target="fonts/font4.fntdata"/><Relationship Id="rId65" Type="http://schemas.openxmlformats.org/officeDocument/2006/relationships/font" Target="fonts/font3.fntdata"/><Relationship Id="rId64" Type="http://schemas.openxmlformats.org/officeDocument/2006/relationships/font" Target="fonts/font2.fntdata"/><Relationship Id="rId63" Type="http://schemas.openxmlformats.org/officeDocument/2006/relationships/font" Target="fonts/font1.fntdata"/><Relationship Id="rId62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3.xml"/><Relationship Id="rId59" Type="http://schemas.openxmlformats.org/officeDocument/2006/relationships/presProps" Target="presProps.xml"/><Relationship Id="rId58" Type="http://schemas.openxmlformats.org/officeDocument/2006/relationships/handoutMaster" Target="handoutMasters/handoutMaster1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
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6" name="文本框 10"/>
          <p:cNvSpPr txBox="1"/>
          <p:nvPr userDrawn="1"/>
        </p:nvSpPr>
        <p:spPr>
          <a:xfrm>
            <a:off x="193237" y="92978"/>
            <a:ext cx="1175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sz="1200" b="0" dirty="0">
                <a:latin typeface="+mn-ea"/>
                <a:ea typeface="+mn-ea"/>
              </a:rPr>
              <a:t>9 </a:t>
            </a:r>
            <a:r>
              <a:rPr kumimoji="1" lang="en-US" sz="1200" b="0" dirty="0" smtClean="0">
                <a:latin typeface="+mn-ea"/>
                <a:ea typeface="+mn-ea"/>
              </a:rPr>
              <a:t>  </a:t>
            </a:r>
            <a:r>
              <a:rPr kumimoji="1" lang="zh-CN" altLang="en-US" sz="1200" b="0" dirty="0" smtClean="0">
                <a:latin typeface="+mn-ea"/>
                <a:ea typeface="+mn-ea"/>
              </a:rPr>
              <a:t>那个星期天</a:t>
            </a:r>
            <a:endParaRPr kumimoji="1" lang="zh-CN" altLang="en-US" sz="1200" b="0" dirty="0">
              <a:latin typeface="+mn-ea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/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hyperlink" Target="&#19971;&#24425;&#20845;&#19979;&#23383;&#35789;&#21548;&#20889;9&#37027;&#20010;&#26143;&#26399;&#22825;.mp4" TargetMode="Externa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slide" Target="slide20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hyperlink" Target="&#35838;&#25991;&#26391;&#35835;-9&#37027;&#20010;&#26143;&#26399;&#22825;.mp4" TargetMode="External"/><Relationship Id="rId2" Type="http://schemas.openxmlformats.org/officeDocument/2006/relationships/image" Target="../media/image5.png"/><Relationship Id="rId1" Type="http://schemas.openxmlformats.org/officeDocument/2006/relationships/hyperlink" Target="&#20845;&#19979;&#29983;&#23383;&#35270;&#39057;9&#37027;&#20010;&#26143;&#26399;&#22825;.mp4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5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01720" y="587375"/>
            <a:ext cx="5258435" cy="39693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</a:t>
            </a:r>
            <a:r>
              <a:rPr lang="en-US" altLang="zh-CN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你们曾经盼望过什么吗</a:t>
            </a:r>
            <a:r>
              <a:rPr lang="en-US" altLang="zh-CN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lang="zh-CN" altLang="en-US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当你盼望着某件事时</a:t>
            </a:r>
            <a:r>
              <a:rPr lang="en-US" altLang="zh-CN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你的心情是怎样的呢</a:t>
            </a:r>
            <a:r>
              <a:rPr lang="en-US" altLang="zh-CN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lang="zh-CN" altLang="en-US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下面我们就来看一看</a:t>
            </a:r>
            <a:r>
              <a:rPr lang="en-US" altLang="zh-CN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在今天要学的课文当中</a:t>
            </a:r>
            <a:r>
              <a:rPr lang="en-US" altLang="zh-CN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主人公的盼望是什么。</a:t>
            </a:r>
            <a:endParaRPr lang="en-US" altLang="zh-CN" sz="3600" b="1"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rcRect l="30943" r="52260" b="58008"/>
          <a:stretch>
            <a:fillRect/>
          </a:stretch>
        </p:blipFill>
        <p:spPr>
          <a:xfrm>
            <a:off x="587375" y="1106805"/>
            <a:ext cx="2506980" cy="29292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07915" y="322580"/>
            <a:ext cx="520065" cy="106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</a:rPr>
              <a:t>绿色圃中小学教育网 http://www.lspjy.com/</a:t>
            </a:r>
            <a:endParaRPr lang="zh-CN" altLang="en-US" sz="1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34915" y="449580"/>
            <a:ext cx="520065" cy="106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</a:rPr>
              <a:t>绿色圃中小学教育网 http://www.lspjy.com/</a:t>
            </a:r>
            <a:endParaRPr lang="zh-CN" altLang="en-US" sz="10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4970" y="15875"/>
            <a:ext cx="349440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4994" y="771550"/>
            <a:ext cx="42650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翻箱倒柜：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形容彻底地翻检、搜查。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本文是说母亲家务忙碌。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6444" y="2532142"/>
            <a:ext cx="4704080" cy="954107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他的钱包不知放哪去了，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翻箱倒柜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找了半天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，也没找到。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383" y="807368"/>
            <a:ext cx="3491086" cy="275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0493" y="1216571"/>
            <a:ext cx="8171874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自读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，用一句话概述课文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主要写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了一件什么事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576" y="2267753"/>
            <a:ext cx="73628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文章写了一个小男孩在某个星期天里等候母亲带他出去玩的经历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536936" y="436158"/>
            <a:ext cx="214737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846634" y="2571171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的心情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8840" y="627534"/>
            <a:ext cx="7863205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endParaRPr lang="en-US" altLang="zh-CN" sz="28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）这篇文章是以什么顺序来写的？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2594437"/>
            <a:ext cx="8263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）跟随着时间变化而变化的是</a:t>
            </a:r>
            <a:r>
              <a:rPr lang="zh-CN" altLang="en-US" sz="2800" u="sng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1475656" y="1821513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时间顺序，从早到晚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560" y="3560698"/>
            <a:ext cx="6109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）根据时间顺序，梳理文章脉络。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6012160" y="594137"/>
            <a:ext cx="2664296" cy="316835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987824" y="630585"/>
            <a:ext cx="2736304" cy="316835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79512" y="555526"/>
            <a:ext cx="2664296" cy="316835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4"/>
          <p:cNvSpPr txBox="1"/>
          <p:nvPr/>
        </p:nvSpPr>
        <p:spPr>
          <a:xfrm>
            <a:off x="467544" y="1086089"/>
            <a:ext cx="1808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自然段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467197" y="1761709"/>
            <a:ext cx="23766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概述我在那个星期天经历了一场盼望。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75856" y="1059582"/>
            <a:ext cx="21707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2-6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自然段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3275509" y="1635646"/>
            <a:ext cx="23766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细致描写我从满怀期望到最终彻底失望的过程。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6156350" y="1059582"/>
            <a:ext cx="1808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自然段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6156003" y="1735202"/>
            <a:ext cx="23766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我的情绪郁结到顶点以致情感爆发的样子。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2" grpId="0" animBg="1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672" y="2427734"/>
            <a:ext cx="610242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我还记得我的第一次盼望</a:t>
            </a:r>
            <a:r>
              <a:rPr lang="en-US" altLang="zh-CN" sz="24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。那是一个星期天，从早晨到下午，一直到天色昏暗下去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9592" y="1212471"/>
            <a:ext cx="8171874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课文主要写了“我”心情的变化，读读第一自然段，说说这一自然段有什么作用？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145" y="483258"/>
            <a:ext cx="2232660" cy="560705"/>
            <a:chOff x="236194" y="411510"/>
            <a:chExt cx="2976879" cy="747606"/>
          </a:xfrm>
        </p:grpSpPr>
        <p:sp>
          <p:nvSpPr>
            <p:cNvPr id="5" name="文本框 14"/>
            <p:cNvSpPr txBox="1"/>
            <p:nvPr/>
          </p:nvSpPr>
          <p:spPr>
            <a:xfrm>
              <a:off x="624814" y="411510"/>
              <a:ext cx="2588259" cy="74760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510146"/>
              <a:ext cx="441960" cy="550333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45" y="1689525"/>
            <a:ext cx="1259840" cy="1805940"/>
          </a:xfrm>
          <a:prstGeom prst="rect">
            <a:avLst/>
          </a:prstGeom>
        </p:spPr>
      </p:pic>
      <p:sp>
        <p:nvSpPr>
          <p:cNvPr id="8" name="文本框 4"/>
          <p:cNvSpPr txBox="1"/>
          <p:nvPr/>
        </p:nvSpPr>
        <p:spPr>
          <a:xfrm>
            <a:off x="1835696" y="3704431"/>
            <a:ext cx="5955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交代了故事发生的时间，引出下文。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555526"/>
            <a:ext cx="741682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那是一个星期天</a:t>
            </a:r>
            <a:r>
              <a:rPr lang="en-US" altLang="zh-CN" sz="24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，从早晨到下午，一直到天色昏暗下去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827584" y="1601393"/>
            <a:ext cx="7632848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如果把这句话改为“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那个星期天我从早等到晚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”，好不好？为什么？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7584" y="2997696"/>
            <a:ext cx="74888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不好，“从早晨到下午，一直到天色昏暗下去”，这里罗列了时间点，显得时间过得特别漫长，突出了等待过程的煎熬和“我”的期盼。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1331640" y="1779662"/>
            <a:ext cx="7307778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“我”的心情经历了怎样的变化呢？我们下节课再学习。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60" y="1415301"/>
            <a:ext cx="1259840" cy="1805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48310" y="861060"/>
            <a:ext cx="8045450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    </a:t>
            </a:r>
            <a:endParaRPr lang="zh-CN" altLang="en-US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546372" y="336550"/>
            <a:ext cx="1931035" cy="5619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17295" y="1337945"/>
            <a:ext cx="69551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一、给红色的字选择正确的读音，画</a:t>
            </a:r>
            <a:r>
              <a:rPr lang="en-US" altLang="zh-CN" sz="2400" b="1" dirty="0"/>
              <a:t>“</a:t>
            </a:r>
            <a:r>
              <a:rPr lang="en-US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r>
              <a:rPr lang="en-US" altLang="zh-CN" sz="2400" b="1" dirty="0"/>
              <a:t>”</a:t>
            </a:r>
            <a:r>
              <a:rPr lang="zh-CN" altLang="en-US" sz="2400" b="1" dirty="0"/>
              <a:t>。</a:t>
            </a:r>
            <a:endParaRPr lang="zh-CN" altLang="en-US" sz="2400" b="1" dirty="0"/>
          </a:p>
          <a:p>
            <a:endParaRPr lang="zh-CN" altLang="en-US" sz="2400" b="1" dirty="0"/>
          </a:p>
          <a:p>
            <a:r>
              <a:rPr lang="zh-CN" altLang="en-US" sz="2400" b="1" dirty="0"/>
              <a:t>明</a:t>
            </a:r>
            <a:r>
              <a:rPr lang="zh-CN" altLang="en-US" sz="2400" b="1" dirty="0">
                <a:solidFill>
                  <a:srgbClr val="FF0000"/>
                </a:solidFill>
              </a:rPr>
              <a:t>媚</a:t>
            </a:r>
            <a:r>
              <a:rPr lang="zh-CN" altLang="en-US" sz="2400" b="1" dirty="0"/>
              <a:t>(</a:t>
            </a:r>
            <a:r>
              <a:rPr lang="en-US" sz="24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mèi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</a:t>
            </a:r>
            <a:r>
              <a:rPr lang="en-US" sz="2400" dirty="0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méi</a:t>
            </a:r>
            <a:r>
              <a:rPr lang="zh-CN" altLang="en-US" sz="2400" b="1" dirty="0"/>
              <a:t>)　　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sym typeface="+mn-ea"/>
              </a:rPr>
              <a:t>蚁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sym typeface="+mn-ea"/>
              </a:rPr>
              <a:t>穴</a:t>
            </a:r>
            <a:r>
              <a:rPr lang="zh-CN" altLang="en-US" sz="2400" b="1" dirty="0"/>
              <a:t>(</a:t>
            </a:r>
            <a:r>
              <a:rPr lang="en-US" altLang="zh-CN" sz="2400" dirty="0" err="1">
                <a:latin typeface="黑体" panose="02010609060101010101" pitchFamily="49" charset="-122"/>
                <a:ea typeface="黑体" panose="02010609060101010101" pitchFamily="49" charset="-122"/>
              </a:rPr>
              <a:t>xuè</a:t>
            </a:r>
            <a:r>
              <a:rPr lang="zh-CN" altLang="en-US" sz="2400" b="1" dirty="0"/>
              <a:t>　</a:t>
            </a:r>
            <a:r>
              <a:rPr lang="en-US" sz="24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xué</a:t>
            </a:r>
            <a:r>
              <a:rPr lang="zh-CN" altLang="en-US" sz="2400" b="1" dirty="0"/>
              <a:t>)　　</a:t>
            </a:r>
            <a:endParaRPr lang="zh-CN" altLang="en-US" sz="2400" b="1" dirty="0"/>
          </a:p>
          <a:p>
            <a:endParaRPr lang="zh-CN" altLang="en-US" sz="2400" b="1" dirty="0"/>
          </a:p>
          <a:p>
            <a:r>
              <a:rPr kumimoji="1" lang="zh-CN" altLang="en-US" sz="2400" b="1" dirty="0">
                <a:latin typeface="+mn-ea"/>
                <a:sym typeface="+mn-ea"/>
              </a:rPr>
              <a:t>急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  <a:sym typeface="+mn-ea"/>
              </a:rPr>
              <a:t>遽</a:t>
            </a:r>
            <a:r>
              <a:rPr lang="zh-CN" altLang="en-US" sz="2400" b="1" dirty="0"/>
              <a:t>(</a:t>
            </a:r>
            <a:r>
              <a:rPr lang="en-US" sz="24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jū</a:t>
            </a:r>
            <a:r>
              <a:rPr lang="zh-CN" altLang="en-US" sz="2400" b="1" dirty="0"/>
              <a:t>　</a:t>
            </a:r>
            <a:r>
              <a:rPr lang="en-US" sz="24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jù</a:t>
            </a:r>
            <a:r>
              <a:rPr lang="zh-CN" altLang="en-US" sz="2400" b="1" dirty="0"/>
              <a:t>)             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sym typeface="+mn-ea"/>
              </a:rPr>
              <a:t>缥</a:t>
            </a:r>
            <a:r>
              <a:rPr lang="zh-CN" altLang="en-US" sz="2400" b="1" dirty="0">
                <a:latin typeface="+mn-ea"/>
                <a:sym typeface="+mn-ea"/>
              </a:rPr>
              <a:t>缈</a:t>
            </a:r>
            <a:r>
              <a:rPr lang="zh-CN" altLang="en-US" sz="2400" b="1" dirty="0"/>
              <a:t>(</a:t>
            </a:r>
            <a:r>
              <a:rPr lang="en-US" sz="24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piǎo</a:t>
            </a:r>
            <a:r>
              <a:rPr lang="zh-CN" altLang="en-US" sz="2400" b="1" dirty="0"/>
              <a:t>　</a:t>
            </a:r>
            <a:r>
              <a:rPr lang="zh-CN" altLang="en-US" sz="2400" dirty="0"/>
              <a:t>piāo</a:t>
            </a:r>
            <a:r>
              <a:rPr lang="zh-CN" altLang="en-US" sz="2400" b="1" dirty="0"/>
              <a:t>)  </a:t>
            </a:r>
            <a:endParaRPr lang="zh-CN" altLang="en-US" sz="2400" b="1" dirty="0"/>
          </a:p>
          <a:p>
            <a:endParaRPr lang="zh-CN" altLang="en-US" sz="2400" b="1" dirty="0"/>
          </a:p>
          <a:p>
            <a:endParaRPr lang="zh-CN" altLang="en-US" sz="2400" b="1" dirty="0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119630" y="2322195"/>
            <a:ext cx="534035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√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5565140" y="2239010"/>
            <a:ext cx="534035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√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653665" y="3032760"/>
            <a:ext cx="534035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√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5864860" y="3032760"/>
            <a:ext cx="534035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√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92431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621223" y="987574"/>
            <a:ext cx="8343265" cy="23098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填写反义词。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0002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漫长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——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 ）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孤独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——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 ）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惆怅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——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 ）  急遽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——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 ）</a:t>
            </a:r>
            <a:endParaRPr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692494" y="2142505"/>
            <a:ext cx="1203325" cy="484748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短暂</a:t>
            </a:r>
            <a:endParaRPr 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76870" y="2153300"/>
            <a:ext cx="1203325" cy="484748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热闹</a:t>
            </a:r>
            <a:endParaRPr 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2493" y="2717175"/>
            <a:ext cx="1203325" cy="484748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舒畅</a:t>
            </a:r>
            <a:endParaRPr 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76870" y="2717175"/>
            <a:ext cx="1203325" cy="484748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缓慢</a:t>
            </a:r>
            <a:endParaRPr 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338015" y="3936211"/>
            <a:ext cx="1398053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386" y="3985646"/>
            <a:ext cx="351070" cy="3801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51344" y="3919622"/>
            <a:ext cx="335134" cy="472337"/>
          </a:xfrm>
          <a:prstGeom prst="rect">
            <a:avLst/>
          </a:prstGeom>
        </p:spPr>
      </p:pic>
      <p:sp>
        <p:nvSpPr>
          <p:cNvPr id="3" name="矩形 20"/>
          <p:cNvSpPr/>
          <p:nvPr/>
        </p:nvSpPr>
        <p:spPr>
          <a:xfrm>
            <a:off x="431165" y="1085155"/>
            <a:ext cx="8282305" cy="253146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三、根据课文内容填空。</a:t>
            </a:r>
            <a:endParaRPr lang="zh-CN" altLang="en-US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那个星期天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的作者是（       ），课文按照（     ）顺序，从（   ）到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了作者在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某个星期天里等候母亲带他出去玩的经历。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72978" y="1563638"/>
            <a:ext cx="1568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史铁生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2555776" y="2058498"/>
            <a:ext cx="1568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时间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6022096" y="2058498"/>
            <a:ext cx="631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7874020" y="2055615"/>
            <a:ext cx="631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"/>
          <p:cNvPicPr>
            <a:picLocks noChangeAspect="1"/>
          </p:cNvPicPr>
          <p:nvPr/>
        </p:nvPicPr>
        <p:blipFill>
          <a:blip r:embed="rId1"/>
          <a:srcRect l="13933" t="705" r="10781"/>
          <a:stretch>
            <a:fillRect/>
          </a:stretch>
        </p:blipFill>
        <p:spPr>
          <a:xfrm>
            <a:off x="-36195" y="5080"/>
            <a:ext cx="9184640" cy="5133340"/>
          </a:xfrm>
          <a:prstGeom prst="rect">
            <a:avLst/>
          </a:prstGeom>
        </p:spPr>
      </p:pic>
      <p:sp>
        <p:nvSpPr>
          <p:cNvPr id="14" name="TextBox 48"/>
          <p:cNvSpPr txBox="1"/>
          <p:nvPr/>
        </p:nvSpPr>
        <p:spPr>
          <a:xfrm>
            <a:off x="1979712" y="910590"/>
            <a:ext cx="4896544" cy="1300356"/>
          </a:xfrm>
          <a:prstGeom prst="rect">
            <a:avLst/>
          </a:prstGeom>
          <a:solidFill>
            <a:schemeClr val="bg2"/>
          </a:solidFill>
          <a:ln w="19050">
            <a:noFill/>
          </a:ln>
          <a:effectLst>
            <a:softEdge rad="1397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5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9 </a:t>
            </a:r>
            <a:r>
              <a:rPr lang="en-US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 </a:t>
            </a:r>
            <a:r>
              <a:rPr lang="zh-CN" altLang="en-US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那个星期天</a:t>
            </a:r>
            <a:r>
              <a:rPr lang="zh-CN" altLang="zh-CN" sz="8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 </a:t>
            </a:r>
            <a:endParaRPr lang="zh-CN" altLang="zh-CN" sz="8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425055" y="4197985"/>
            <a:ext cx="1629410" cy="400050"/>
            <a:chOff x="11438" y="6658"/>
            <a:chExt cx="2566" cy="63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8" y="6679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文本框 15">
              <a:hlinkClick r:id="" action="ppaction://hlinkshowjump?jump=nextslide"/>
            </p:cNvPr>
            <p:cNvSpPr txBox="1"/>
            <p:nvPr/>
          </p:nvSpPr>
          <p:spPr>
            <a:xfrm>
              <a:off x="11457" y="6658"/>
              <a:ext cx="193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b="1" dirty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25055" y="4672330"/>
            <a:ext cx="1629410" cy="400050"/>
            <a:chOff x="11438" y="7275"/>
            <a:chExt cx="2566" cy="63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8" y="7292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文本框 14">
              <a:hlinkClick r:id="rId3" action="ppaction://hlinksldjump"/>
            </p:cNvPr>
            <p:cNvSpPr txBox="1"/>
            <p:nvPr/>
          </p:nvSpPr>
          <p:spPr>
            <a:xfrm>
              <a:off x="11457" y="7275"/>
              <a:ext cx="193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b="1" dirty="0">
                  <a:solidFill>
                    <a:schemeClr val="bg1"/>
                  </a:solidFill>
                </a:rPr>
                <a:t>第二课时</a:t>
              </a:r>
              <a:endParaRPr kumimoji="1"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36512" y="143071"/>
            <a:ext cx="2771800" cy="276999"/>
            <a:chOff x="-36512" y="143071"/>
            <a:chExt cx="2771800" cy="276999"/>
          </a:xfrm>
        </p:grpSpPr>
        <p:sp>
          <p:nvSpPr>
            <p:cNvPr id="9" name="矩形 8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"/>
            <p:cNvSpPr txBox="1"/>
            <p:nvPr/>
          </p:nvSpPr>
          <p:spPr>
            <a:xfrm>
              <a:off x="161281" y="143071"/>
              <a:ext cx="14943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</a:t>
              </a:r>
              <a:r>
                <a:rPr kumimoji="1" lang="zh-CN" altLang="en-US" sz="1200" b="1" dirty="0" smtClean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语文  六年级  下册</a:t>
              </a:r>
              <a:endParaRPr kumimoji="1" lang="zh-CN" altLang="en-US" sz="1200" b="1" dirty="0">
                <a:latin typeface="Heiti SC Light" panose="02000000000000000000" pitchFamily="2" charset="-128"/>
                <a:ea typeface="Heiti SC Light" panose="02000000000000000000" pitchFamily="2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</a:rPr>
              <a:t>第二课时</a:t>
            </a:r>
            <a:endParaRPr kumimoji="1"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6235" y="1498600"/>
            <a:ext cx="8431530" cy="1840230"/>
          </a:xfrm>
          <a:prstGeom prst="rect">
            <a:avLst/>
          </a:prstGeom>
          <a:solidFill>
            <a:schemeClr val="bg1">
              <a:alpha val="94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主人公盼望着出门玩耍，但他的愿望并没有实现，心情也不断变化，那么作者是怎样变化心情的呢？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429309" y="1347614"/>
            <a:ext cx="7381265" cy="26530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默读课文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，用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 ]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画出表现母亲行为的句子，用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）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画出表现出“我”的心情的关键语句，思考：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的心情经历了什么样的变化。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67" y="1771161"/>
            <a:ext cx="1259840" cy="180594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77145" y="483258"/>
            <a:ext cx="2232660" cy="560705"/>
            <a:chOff x="236194" y="411510"/>
            <a:chExt cx="2976879" cy="747606"/>
          </a:xfrm>
        </p:grpSpPr>
        <p:sp>
          <p:nvSpPr>
            <p:cNvPr id="7" name="文本框 14"/>
            <p:cNvSpPr txBox="1"/>
            <p:nvPr/>
          </p:nvSpPr>
          <p:spPr>
            <a:xfrm>
              <a:off x="624814" y="411510"/>
              <a:ext cx="2588259" cy="74760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510146"/>
              <a:ext cx="441960" cy="550333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3707904" y="4203095"/>
            <a:ext cx="199125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课后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第一题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683568" y="699542"/>
            <a:ext cx="7932054" cy="29731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那个星期天母亲答应带我出去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，去哪儿已经记不清了，可能是动物园，也可能是别的什么地方。总之她很久之前就答应了，就在那个星期天带我出去玩，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这不会错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一个人平生第一次盼一个日子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，都不会错。而且就在那天早晨母亲也还是这样答应的：去，当然去。我想到底是让我盼来了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2400" b="1" dirty="0">
                <a:latin typeface="+mj-ea"/>
                <a:ea typeface="+mj-ea"/>
              </a:rPr>
              <a:t> </a:t>
            </a:r>
            <a:endParaRPr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96237" y="1707654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这不会错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55976" y="2186103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都不会错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77669" y="2657293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我想到底是让我盼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3093" y="3132013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来了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线形标注 1 13"/>
          <p:cNvSpPr/>
          <p:nvPr/>
        </p:nvSpPr>
        <p:spPr>
          <a:xfrm>
            <a:off x="6084168" y="3593678"/>
            <a:ext cx="1624330" cy="778272"/>
          </a:xfrm>
          <a:prstGeom prst="borderCallout1">
            <a:avLst>
              <a:gd name="adj1" fmla="val 47447"/>
              <a:gd name="adj2" fmla="val -2775"/>
              <a:gd name="adj3" fmla="val -68327"/>
              <a:gd name="adj4" fmla="val -5356"/>
            </a:avLst>
          </a:prstGeom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满怀期待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65" y="676027"/>
            <a:ext cx="1259840" cy="18059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5656" y="2476312"/>
            <a:ext cx="3013075" cy="140779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母亲之前一直答应我去，但是却没有兑现，我一直期盼，以至于忘记了目的地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62307" y="2427734"/>
            <a:ext cx="3240360" cy="150495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我的期望越大，失望也越大，在那天期盼落空，所以这样的伤痛令我印象深刻，以至于忘记了具体信息。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1259632" y="843558"/>
            <a:ext cx="7207775" cy="1133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2800" dirty="0" err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为什么如此令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en-US" altLang="zh-CN" sz="2800" dirty="0" err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期待的一天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en-US" altLang="zh-CN" sz="2800" dirty="0" err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却记不清去哪儿了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539552" y="774681"/>
            <a:ext cx="7679706" cy="34532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j-ea"/>
                <a:ea typeface="+mj-ea"/>
              </a:rPr>
              <a:t>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起床，刷牙，吃饭，那是个春天的早晨，阳光明媚。走吗？等一会儿，等一会儿再走。我跑出去，站在街门口，等一会儿就等一会儿，我藏在大门后，藏了很久，我知道不会是那么简单的一会儿，我得不出声地多藏一会儿。母亲出来了，可我忘了吓唬她，她手里怎么提着菜篮？您说了去！等等，买完菜，买完菜就去。买完菜马上就去吗？嗯。</a:t>
            </a:r>
            <a:r>
              <a:rPr lang="en-US" altLang="zh-CN" sz="2400" b="1" dirty="0">
                <a:latin typeface="+mj-ea"/>
                <a:ea typeface="+mj-ea"/>
              </a:rPr>
              <a:t> </a:t>
            </a:r>
            <a:endParaRPr sz="24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29852" y="823466"/>
            <a:ext cx="32800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春天的早晨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阳光明媚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96136" y="162585"/>
            <a:ext cx="1614805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描写天气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45621" y="1307177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跑出去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站在街门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552" y="176884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28567" y="1779434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藏在大门后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20573" y="1347614"/>
            <a:ext cx="915923" cy="777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动作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描写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线形标注 1 13"/>
          <p:cNvSpPr/>
          <p:nvPr/>
        </p:nvSpPr>
        <p:spPr>
          <a:xfrm>
            <a:off x="4829852" y="3838798"/>
            <a:ext cx="1624330" cy="778272"/>
          </a:xfrm>
          <a:prstGeom prst="borderCallout1">
            <a:avLst>
              <a:gd name="adj1" fmla="val -8851"/>
              <a:gd name="adj2" fmla="val 49414"/>
              <a:gd name="adj3" fmla="val -216415"/>
              <a:gd name="adj4" fmla="val 9890"/>
            </a:avLst>
          </a:prstGeom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心情愉快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335" y="3177582"/>
            <a:ext cx="687028" cy="143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ldLvl="0" animBg="1"/>
      <p:bldP spid="4" grpId="0"/>
      <p:bldP spid="10" grpId="0"/>
      <p:bldP spid="12" grpId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7784" y="339502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这段时光不好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挨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/>
          </a:p>
        </p:txBody>
      </p:sp>
      <p:sp>
        <p:nvSpPr>
          <p:cNvPr id="3" name="文本框 6"/>
          <p:cNvSpPr txBox="1"/>
          <p:nvPr/>
        </p:nvSpPr>
        <p:spPr>
          <a:xfrm>
            <a:off x="983628" y="975023"/>
            <a:ext cx="6768752" cy="5730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+mj-ea"/>
                <a:ea typeface="+mj-ea"/>
              </a:rPr>
              <a:t>作者怎么来体现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“时光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+mj-ea"/>
                <a:ea typeface="+mj-ea"/>
              </a:rPr>
              <a:t>不好挨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”</a:t>
            </a:r>
            <a:r>
              <a:rPr lang="en-US" altLang="zh-CN" sz="2800" b="1" dirty="0" smtClean="0">
                <a:solidFill>
                  <a:srgbClr val="FF0000"/>
                </a:solidFill>
                <a:latin typeface="+mj-ea"/>
                <a:ea typeface="+mj-ea"/>
              </a:rPr>
              <a:t>?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1"/>
          <a:srcRect l="13933" t="705" r="10781"/>
          <a:stretch>
            <a:fillRect/>
          </a:stretch>
        </p:blipFill>
        <p:spPr>
          <a:xfrm>
            <a:off x="802987" y="1851670"/>
            <a:ext cx="3888432" cy="265171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3528" y="2977473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跳房子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633729" y="1548065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看云彩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900196" y="3291830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拨弄蚁穴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347864" y="1563638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翻看画报</a:t>
            </a:r>
            <a:endParaRPr lang="zh-CN" altLang="en-US" dirty="0"/>
          </a:p>
        </p:txBody>
      </p:sp>
      <p:sp>
        <p:nvSpPr>
          <p:cNvPr id="10" name="文本框 6"/>
          <p:cNvSpPr txBox="1"/>
          <p:nvPr/>
        </p:nvSpPr>
        <p:spPr>
          <a:xfrm>
            <a:off x="5148064" y="1851670"/>
            <a:ext cx="3174627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①通过“我”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动作，写“我”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焦急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又兴奋的心理。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16016" y="3147814"/>
            <a:ext cx="6118624" cy="972108"/>
            <a:chOff x="5267483" y="1365616"/>
            <a:chExt cx="6118624" cy="97210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91" r="-2645"/>
            <a:stretch>
              <a:fillRect/>
            </a:stretch>
          </p:blipFill>
          <p:spPr>
            <a:xfrm>
              <a:off x="5342541" y="1609016"/>
              <a:ext cx="4138321" cy="548688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5267483" y="1365616"/>
              <a:ext cx="6118624" cy="972108"/>
            </a:xfrm>
            <a:prstGeom prst="rect">
              <a:avLst/>
            </a:prstGeom>
            <a:noFill/>
            <a:effectLst>
              <a:softEdge rad="63500"/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一连串动作描写表达情感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827584" y="726078"/>
            <a:ext cx="7590171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我蹲在草丛里看她们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，想象她们的家，想象她们此刻在干什么，想象她们的兄弟姐妹和她们的父母，想象她们的声音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1619672" y="2499742"/>
            <a:ext cx="6192688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②通过“我”坐在草丛里看电影画报时的想象来表现“我”等待时的无聊与孤独。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827584" y="726078"/>
            <a:ext cx="7590171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去年的荒草丛里又有了绿色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，院子很大，空空落落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228184" y="1302721"/>
            <a:ext cx="165618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27584" y="1851670"/>
            <a:ext cx="165618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6"/>
          <p:cNvSpPr txBox="1"/>
          <p:nvPr/>
        </p:nvSpPr>
        <p:spPr>
          <a:xfrm>
            <a:off x="797099" y="2067694"/>
            <a:ext cx="7374123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③“我”独自等待时的寂寞。“空落落”的不仅仅是空无一人的院子，还有“我”孤寂的内心。等待的过程非常漫长而又孤独，但“我”依然没有放弃，一直耐心执着地等待着。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线形标注 1 11"/>
          <p:cNvSpPr/>
          <p:nvPr/>
        </p:nvSpPr>
        <p:spPr>
          <a:xfrm>
            <a:off x="5926685" y="4011910"/>
            <a:ext cx="1624330" cy="778272"/>
          </a:xfrm>
          <a:prstGeom prst="borderCallout1">
            <a:avLst>
              <a:gd name="adj1" fmla="val -8851"/>
              <a:gd name="adj2" fmla="val 49414"/>
              <a:gd name="adj3" fmla="val -30387"/>
              <a:gd name="adj4" fmla="val 20445"/>
            </a:avLst>
          </a:prstGeom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耐心等待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756667" y="123478"/>
            <a:ext cx="7416165" cy="3293209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母亲买菜回来却又翻箱倒柜忙开了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。走吧，您不是说买菜回来就走吗？好啦好啦，没看我正忙呢吗？真奇怪，该是我有理的事呀？不是吗，我不是一直在等着，母亲不是答应过了吗？整个上午我就跟在母亲腿底下：去吗？去吧，走吧，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怎么还不走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啊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走吧……我就这样念念叨叨地追在母亲的腿底下，看她做完一件事又去做一件事。我还没有她的腿高，那两条不停顿的腿至今都在我眼前晃动，她们不停下来，她们好几次绊在我身上，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我好几次差点绞在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它</a:t>
            </a:r>
            <a:r>
              <a:rPr lang="en-US" altLang="zh-CN" sz="20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们中间把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它</a:t>
            </a:r>
            <a:r>
              <a:rPr lang="en-US" altLang="zh-CN" sz="20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们碰倒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线形标注 1 7"/>
          <p:cNvSpPr/>
          <p:nvPr/>
        </p:nvSpPr>
        <p:spPr>
          <a:xfrm>
            <a:off x="5695568" y="3206080"/>
            <a:ext cx="1624330" cy="778272"/>
          </a:xfrm>
          <a:prstGeom prst="borderCallout1">
            <a:avLst>
              <a:gd name="adj1" fmla="val 25417"/>
              <a:gd name="adj2" fmla="val 743"/>
              <a:gd name="adj3" fmla="val 83432"/>
              <a:gd name="adj4" fmla="val -71619"/>
            </a:avLst>
          </a:prstGeom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心情急切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09979" y="973832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整个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1371630"/>
            <a:ext cx="30235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上午我就跟在母亲腿底下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80525" y="1773868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追在母亲的腿底下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51895" y="2567533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我好几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4729" y="2958118"/>
            <a:ext cx="3797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次差点绞在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它</a:t>
            </a:r>
            <a:r>
              <a:rPr lang="en-US" altLang="zh-CN" sz="20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们中间把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它</a:t>
            </a:r>
            <a:r>
              <a:rPr lang="en-US" altLang="zh-CN" sz="20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们碰倒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线形标注 1 13"/>
          <p:cNvSpPr/>
          <p:nvPr/>
        </p:nvSpPr>
        <p:spPr>
          <a:xfrm>
            <a:off x="2938234" y="3438813"/>
            <a:ext cx="1624330" cy="864096"/>
          </a:xfrm>
          <a:prstGeom prst="borderCallout1">
            <a:avLst>
              <a:gd name="adj1" fmla="val 47447"/>
              <a:gd name="adj2" fmla="val -2775"/>
              <a:gd name="adj3" fmla="val -16586"/>
              <a:gd name="adj4" fmla="val -24120"/>
            </a:avLst>
          </a:prstGeom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“我”紧跟着母亲，想要等母亲停下来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501767" y="2499742"/>
            <a:ext cx="173452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线形标注 1 15"/>
          <p:cNvSpPr/>
          <p:nvPr/>
        </p:nvSpPr>
        <p:spPr>
          <a:xfrm>
            <a:off x="8259827" y="1973923"/>
            <a:ext cx="812165" cy="1621293"/>
          </a:xfrm>
          <a:prstGeom prst="borderCallout1">
            <a:avLst>
              <a:gd name="adj1" fmla="val 36872"/>
              <a:gd name="adj2" fmla="val -1602"/>
              <a:gd name="adj3" fmla="val 30635"/>
              <a:gd name="adj4" fmla="val -140852"/>
            </a:avLst>
          </a:prstGeom>
          <a:solidFill>
            <a:srgbClr val="00B050"/>
          </a:solidFill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侧面表现出母亲的忙碌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42184" y="4302909"/>
            <a:ext cx="6840760" cy="608965"/>
          </a:xfrm>
          <a:prstGeom prst="rect">
            <a:avLst/>
          </a:prstGeom>
          <a:solidFill>
            <a:srgbClr val="FFFFFF"/>
          </a:solidFill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以孩子的视角来写，富有童趣，更加真实。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/>
      <p:bldP spid="4" grpId="0"/>
      <p:bldP spid="9" grpId="0"/>
      <p:bldP spid="10" grpId="0"/>
      <p:bldP spid="11" grpId="0"/>
      <p:bldP spid="14" grpId="0" bldLvl="0" animBg="1"/>
      <p:bldP spid="16" grpId="0" bldLvl="0" animBg="1"/>
      <p:bldP spid="1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23728" y="587057"/>
            <a:ext cx="4486026" cy="608965"/>
          </a:xfrm>
          <a:prstGeom prst="rect">
            <a:avLst/>
          </a:prstGeom>
          <a:noFill/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整个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上午“我”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的心情变化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40499" y="1796415"/>
            <a:ext cx="1246505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期盼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09754" y="1786890"/>
            <a:ext cx="101727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急切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2313979" y="2096135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3998634" y="2105660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6148744" y="2086610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774989" y="1796415"/>
            <a:ext cx="122301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愉快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10444" y="1796415"/>
            <a:ext cx="163830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耐心等待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69521" y="2931790"/>
            <a:ext cx="63802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“我”盼</a:t>
            </a:r>
            <a:r>
              <a:rPr lang="zh-CN" altLang="en-US" sz="2400" b="1" dirty="0"/>
              <a:t>着母亲兑现在礼拜天</a:t>
            </a:r>
            <a:r>
              <a:rPr lang="zh-CN" altLang="en-US" sz="2400" b="1" dirty="0" smtClean="0"/>
              <a:t>带“我”出去</a:t>
            </a:r>
            <a:r>
              <a:rPr lang="zh-CN" altLang="en-US" sz="2400" b="1" dirty="0"/>
              <a:t>玩的承诺</a:t>
            </a:r>
            <a:r>
              <a:rPr lang="zh-CN" altLang="en-US" sz="2400" b="1" dirty="0" smtClean="0"/>
              <a:t>，由开始</a:t>
            </a:r>
            <a:r>
              <a:rPr lang="zh-CN" altLang="en-US" sz="2400" b="1" dirty="0">
                <a:solidFill>
                  <a:srgbClr val="FF0000"/>
                </a:solidFill>
              </a:rPr>
              <a:t>盼望中的兴奋期待</a:t>
            </a:r>
            <a:r>
              <a:rPr lang="zh-CN" altLang="en-US" sz="2400" b="1" dirty="0"/>
              <a:t>，到后来由于母亲的一拖再拖而</a:t>
            </a:r>
            <a:r>
              <a:rPr lang="zh-CN" altLang="en-US" sz="2400" b="1" dirty="0" smtClean="0"/>
              <a:t>产生了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焦急</a:t>
            </a:r>
            <a:r>
              <a:rPr lang="zh-CN" altLang="en-US" sz="2400" b="1" dirty="0" smtClean="0"/>
              <a:t>心理。</a:t>
            </a:r>
            <a:endParaRPr lang="zh-CN" altLang="en-US" sz="2400" b="1" dirty="0"/>
          </a:p>
        </p:txBody>
      </p:sp>
      <p:sp>
        <p:nvSpPr>
          <p:cNvPr id="18" name="矩形 17"/>
          <p:cNvSpPr/>
          <p:nvPr/>
        </p:nvSpPr>
        <p:spPr>
          <a:xfrm>
            <a:off x="3233513" y="4203095"/>
            <a:ext cx="199125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课后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第一题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" grpId="0" animBg="1"/>
      <p:bldP spid="15" grpId="0" animBg="1"/>
      <p:bldP spid="16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059582"/>
            <a:ext cx="86764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24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史铁生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1951年生于北京。1967年毕业于清华附属中学，1969去延安地区插队落户。1972年因双腿瘫痪回到北京，在街道工厂工作，后因急性肾损伤，回家疗养。1979年后，相继有《我遥远的清平湾》《命若琴弦》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《我与地坛》《务虚笔记》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等小说与散文发表，并先后获多种全国文学大奖。1998年病情转为尿毒症，终至透析。此后有随笔集《病隙碎笔》，散文集《记忆与印象》，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长篇小说《我的丁一之旅》出版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本文选自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务虚笔记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2429" y="390236"/>
            <a:ext cx="1629583" cy="400110"/>
            <a:chOff x="160049" y="525491"/>
            <a:chExt cx="1629583" cy="40011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b="1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115616" y="831205"/>
            <a:ext cx="7444233" cy="29731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下午吧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母亲说，下午，睡醒午觉再去。去，母亲说，下午，准去。但这次怨我，怨我自己，我把午觉睡过了头。醒来我看见母亲在洗衣服。要是那时就走还不晚。我看看天，还不晚。还去吗？去。走吧？洗完衣服。这一次不能原谅。我不知道那堆衣服要洗多久，可母亲应该知道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29" b="95390" l="9929" r="897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2283718"/>
            <a:ext cx="2686050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826096" y="483518"/>
            <a:ext cx="7632848" cy="2012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我蹲在她身边</a:t>
            </a:r>
            <a:r>
              <a:rPr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，看着她洗。我一声不吭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，盼着。我想我再不离开半步，再不把觉睡过头，我想衣服一洗完我马上拉起她就走，决不许她再耽搁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我看着盆里的衣服和盆外的衣服，我看着太阳，看着光线，我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一声不吭。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86409" y="4211335"/>
            <a:ext cx="1991251" cy="4356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课后第二题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图片 3" descr="1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528" y="2623879"/>
            <a:ext cx="3477895" cy="18053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01423" y="3374876"/>
            <a:ext cx="4657521" cy="78105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想看看母亲还有多少衣服，看看天是不是晚了，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心里渐渐失落、失望，但仍心存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期盼。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79329" y="2459389"/>
            <a:ext cx="5402733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    从“我”的动作，你能猜出“我”当时的心理吗</a:t>
            </a:r>
            <a:r>
              <a:rPr lang="en-US" altLang="zh-CN" sz="2400" b="1" dirty="0" smtClean="0">
                <a:solidFill>
                  <a:srgbClr val="0000FF"/>
                </a:solidFill>
                <a:latin typeface="+mj-ea"/>
                <a:ea typeface="+mj-ea"/>
              </a:rPr>
              <a:t>?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14425" y="801167"/>
            <a:ext cx="7056784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我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感觉到周围的光线渐渐暗下去，渐渐地凉下去沉郁下去，越来越远越来越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缥缈。</a:t>
            </a:r>
            <a:endParaRPr lang="zh-CN" altLang="en-US" sz="2000" b="1" dirty="0"/>
          </a:p>
        </p:txBody>
      </p:sp>
      <p:sp>
        <p:nvSpPr>
          <p:cNvPr id="5" name="矩形 4"/>
          <p:cNvSpPr/>
          <p:nvPr/>
        </p:nvSpPr>
        <p:spPr>
          <a:xfrm>
            <a:off x="4263380" y="943298"/>
            <a:ext cx="2448272" cy="5115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778" y="339502"/>
            <a:ext cx="2350323" cy="461665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</a:rPr>
              <a:t>交代了天色渐晚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1350079" y="1593255"/>
            <a:ext cx="1061681" cy="5115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11760" y="1593255"/>
            <a:ext cx="1440160" cy="5115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82871" y="2241327"/>
            <a:ext cx="2286000" cy="1015663"/>
          </a:xfrm>
          <a:prstGeom prst="rect">
            <a:avLst/>
          </a:prstGeom>
          <a:solidFill>
            <a:srgbClr val="92D050"/>
          </a:solidFill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</a:rPr>
              <a:t>写出了随着希望一点点破灭，“我”的内心越来越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惆怅。</a:t>
            </a:r>
            <a:endParaRPr lang="zh-CN" altLang="en-US" sz="2000" b="1" dirty="0"/>
          </a:p>
        </p:txBody>
      </p:sp>
      <p:sp>
        <p:nvSpPr>
          <p:cNvPr id="10" name="矩形 9"/>
          <p:cNvSpPr/>
          <p:nvPr/>
        </p:nvSpPr>
        <p:spPr>
          <a:xfrm>
            <a:off x="4236343" y="1593255"/>
            <a:ext cx="1440160" cy="5115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76502" y="1593255"/>
            <a:ext cx="1775817" cy="5115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92016" y="2241327"/>
            <a:ext cx="2554015" cy="707886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prstClr val="black"/>
                </a:solidFill>
              </a:rPr>
              <a:t>表现</a:t>
            </a:r>
            <a:r>
              <a:rPr lang="zh-CN" altLang="en-US" sz="2000" b="1" dirty="0">
                <a:solidFill>
                  <a:prstClr val="black"/>
                </a:solidFill>
              </a:rPr>
              <a:t>了“我”完全沉浸在伤心失望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之中。</a:t>
            </a:r>
            <a:endParaRPr lang="zh-CN" altLang="en-US" sz="2000" b="1" dirty="0"/>
          </a:p>
        </p:txBody>
      </p:sp>
      <p:sp>
        <p:nvSpPr>
          <p:cNvPr id="13" name="线形标注 1 12"/>
          <p:cNvSpPr/>
          <p:nvPr/>
        </p:nvSpPr>
        <p:spPr>
          <a:xfrm>
            <a:off x="1144851" y="3450277"/>
            <a:ext cx="6894329" cy="814591"/>
          </a:xfrm>
          <a:prstGeom prst="borderCallout1">
            <a:avLst>
              <a:gd name="adj1" fmla="val 27569"/>
              <a:gd name="adj2" fmla="val 264"/>
              <a:gd name="adj3" fmla="val 27064"/>
              <a:gd name="adj4" fmla="val -25"/>
            </a:avLst>
          </a:prstGeom>
          <a:solidFill>
            <a:schemeClr val="accent2">
              <a:lumMod val="20000"/>
              <a:lumOff val="80000"/>
            </a:schemeClr>
          </a:solidFill>
          <a:effectLst>
            <a:glow rad="76200">
              <a:schemeClr val="accent1"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sz="2000" b="1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环境描写</a:t>
            </a:r>
            <a:r>
              <a:rPr sz="2000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，写出光线变暗，暗示时间的推移</a:t>
            </a:r>
            <a:r>
              <a:rPr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sz="2000" b="1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的期盼落空</a:t>
            </a:r>
            <a:r>
              <a:rPr sz="2000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sz="2000" b="1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同时也照应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sz="2000" b="1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的心情</a:t>
            </a:r>
            <a:r>
              <a:rPr sz="2000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，希望渐渐破灭的失落</a:t>
            </a:r>
            <a:r>
              <a:rPr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475656" y="1203598"/>
            <a:ext cx="3935095" cy="5730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en-US" altLang="zh-CN" sz="2800" dirty="0" err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明白了什么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?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7140" y="2294756"/>
            <a:ext cx="3259276" cy="78105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今天是没有希望再出去了。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 descr="1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9245" y="1914401"/>
            <a:ext cx="3477895" cy="18053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87624" y="3867894"/>
            <a:ext cx="6614870" cy="781050"/>
          </a:xfrm>
          <a:prstGeom prst="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“我”的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心情由之前的等待转变为期盼落空的失望。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2781" y="411510"/>
            <a:ext cx="58528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我一声不吭，忽然有点儿明白了。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429309" y="1131590"/>
            <a:ext cx="7381265" cy="26530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默读课文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，用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 ]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画出表现母亲行为的句子，用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）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画出表现出“我”的心情的关键语句，体会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心情的变化。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67" y="1555137"/>
            <a:ext cx="1259840" cy="1805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611560" y="555526"/>
            <a:ext cx="7848872" cy="2012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我现在还能感觉到那光线漫长而急遽的变化，孤独而惆怅的黄昏的到来，并且听得见母亲咔嚓咔嚓搓衣服的声音，那声音永无休止就像时光的脚步。那个星期天。就在那天。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73219" y="2067694"/>
            <a:ext cx="1614805" cy="503277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夸张、比喻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9469" y="2571750"/>
            <a:ext cx="6482304" cy="699522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dirty="0" smtClean="0">
                <a:latin typeface="+mn-ea"/>
              </a:rPr>
              <a:t>体现出等待</a:t>
            </a:r>
            <a:r>
              <a:rPr lang="zh-CN" altLang="en-US" sz="2000" b="1" dirty="0">
                <a:latin typeface="+mn-ea"/>
              </a:rPr>
              <a:t>中的孤独、时间的漫长及等待无果后的</a:t>
            </a:r>
            <a:r>
              <a:rPr lang="zh-CN" altLang="en-US" sz="2000" b="1" dirty="0" smtClean="0">
                <a:latin typeface="+mn-ea"/>
              </a:rPr>
              <a:t>悲伤。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8" y="3867879"/>
            <a:ext cx="7776864" cy="7921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虽然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等待时间很漫长，但是我却并不希望黑夜降临，希望白天能更长一点。体现</a:t>
            </a:r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出“我”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执着盼望的心情。 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683568" y="3295430"/>
            <a:ext cx="5256583" cy="5724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err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为什么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说</a:t>
            </a:r>
            <a:r>
              <a:rPr lang="en-US" altLang="zh-CN" sz="2400" dirty="0" err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光线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的变化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漫长而急遽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”?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331640" y="1995686"/>
            <a:ext cx="448673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610100" y="616967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漫长而急遽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20272" y="2703661"/>
            <a:ext cx="1991251" cy="4356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（课后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第二题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bldLvl="0" animBg="1"/>
      <p:bldP spid="9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827584" y="771550"/>
            <a:ext cx="7344816" cy="98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21030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母亲发现男孩儿蹲在那儿一动不动，发现他在哭，在不出声地流泪。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8" y="2234564"/>
            <a:ext cx="6264696" cy="1633329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en-US" sz="2400" b="1" dirty="0" smtClean="0">
                <a:latin typeface="+mn-ea"/>
              </a:rPr>
              <a:t>    “我”的</a:t>
            </a:r>
            <a:r>
              <a:rPr lang="zh-CN" altLang="en-US" sz="2400" b="1" dirty="0">
                <a:latin typeface="+mn-ea"/>
              </a:rPr>
              <a:t>情绪郁结到顶点</a:t>
            </a:r>
            <a:r>
              <a:rPr lang="zh-CN" altLang="en-US" sz="2400" b="1" dirty="0" smtClean="0">
                <a:latin typeface="+mn-ea"/>
              </a:rPr>
              <a:t>以致最后哭了出来，表现出“我”无比</a:t>
            </a:r>
            <a:r>
              <a:rPr lang="zh-CN" altLang="en-US" sz="2400" b="1" dirty="0">
                <a:latin typeface="+mn-ea"/>
              </a:rPr>
              <a:t>的悲伤、绝望的心情。那种极度地悲伤，无以言表。</a:t>
            </a:r>
            <a:endParaRPr lang="zh-CN" altLang="en-US" sz="24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23728" y="587057"/>
            <a:ext cx="4486026" cy="608965"/>
          </a:xfrm>
          <a:prstGeom prst="rect">
            <a:avLst/>
          </a:prstGeom>
          <a:noFill/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这一天“我”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的心情变化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40499" y="1796415"/>
            <a:ext cx="1246505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期盼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09754" y="1786890"/>
            <a:ext cx="101727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急切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2313979" y="2096135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3998634" y="2105660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6148744" y="2086610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774989" y="1796415"/>
            <a:ext cx="122301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愉快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10444" y="1796415"/>
            <a:ext cx="163830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耐心等待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7110173" y="2405380"/>
            <a:ext cx="0" cy="422522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601538" y="2827902"/>
            <a:ext cx="101727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失望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H="1" flipV="1">
            <a:off x="6077429" y="3142545"/>
            <a:ext cx="457332" cy="10161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5056365" y="2848223"/>
            <a:ext cx="101727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委屈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H="1" flipV="1">
            <a:off x="4584952" y="3154104"/>
            <a:ext cx="457332" cy="10161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3563888" y="2859782"/>
            <a:ext cx="101727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绝望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59148" y="4203094"/>
            <a:ext cx="199125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课后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第一题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" grpId="0" animBg="1"/>
      <p:bldP spid="15" grpId="0" animBg="1"/>
      <p:bldP spid="16" grpId="0" animBg="1"/>
      <p:bldP spid="18" grpId="0" animBg="1"/>
      <p:bldP spid="20" grpId="0" animBg="1"/>
      <p:bldP spid="2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683568" y="1297305"/>
            <a:ext cx="736282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文章写了一个小男孩在某个星期天里等候母亲带他出去玩的经历。一开始他既______又________,后来因为母亲一拖再拖而________,到最后因母亲没有兑现承诺而______、______乃至_______。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6586528" y="1708785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兴奋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1713221" y="3020695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绝望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683568" y="215900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满怀期待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6229023" y="215900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焦急万分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5554018" y="2576195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失望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6944033" y="2576195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委屈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03848" y="4203094"/>
            <a:ext cx="199125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课后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第一题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649095" y="1413882"/>
            <a:ext cx="6768752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 在这个星期天里，母亲没有兑现对“我”的承诺，那么她还是不是一位好母亲呢?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55" y="1413882"/>
            <a:ext cx="1259840" cy="1805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"/>
          <p:cNvGrpSpPr/>
          <p:nvPr/>
        </p:nvGrpSpPr>
        <p:grpSpPr>
          <a:xfrm>
            <a:off x="1776927" y="1936739"/>
            <a:ext cx="1029163" cy="1085656"/>
            <a:chOff x="2437" y="2032"/>
            <a:chExt cx="1244" cy="1264"/>
          </a:xfrm>
        </p:grpSpPr>
        <p:sp>
          <p:nvSpPr>
            <p:cNvPr id="7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5264247" y="1954902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4101959" y="1946647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983357" y="1954902"/>
            <a:ext cx="1029990" cy="1086515"/>
            <a:chOff x="2437" y="2032"/>
            <a:chExt cx="1245" cy="1265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" name="组合 7"/>
          <p:cNvGrpSpPr/>
          <p:nvPr/>
        </p:nvGrpSpPr>
        <p:grpSpPr>
          <a:xfrm>
            <a:off x="577556" y="1936739"/>
            <a:ext cx="1029163" cy="1085656"/>
            <a:chOff x="2437" y="2032"/>
            <a:chExt cx="1244" cy="1264"/>
          </a:xfrm>
        </p:grpSpPr>
        <p:sp>
          <p:nvSpPr>
            <p:cNvPr id="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1121876" y="3557849"/>
            <a:ext cx="1029163" cy="1085656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2" name="组合 7"/>
          <p:cNvGrpSpPr/>
          <p:nvPr/>
        </p:nvGrpSpPr>
        <p:grpSpPr>
          <a:xfrm>
            <a:off x="2275652" y="3549705"/>
            <a:ext cx="1029163" cy="1085656"/>
            <a:chOff x="2437" y="2032"/>
            <a:chExt cx="1244" cy="1264"/>
          </a:xfrm>
        </p:grpSpPr>
        <p:sp>
          <p:nvSpPr>
            <p:cNvPr id="2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0" name="组合 7"/>
          <p:cNvGrpSpPr/>
          <p:nvPr/>
        </p:nvGrpSpPr>
        <p:grpSpPr>
          <a:xfrm>
            <a:off x="6999221" y="3567994"/>
            <a:ext cx="1029163" cy="1085656"/>
            <a:chOff x="2437" y="2032"/>
            <a:chExt cx="1244" cy="1264"/>
          </a:xfrm>
        </p:grpSpPr>
        <p:sp>
          <p:nvSpPr>
            <p:cNvPr id="8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4" name="组合 7"/>
          <p:cNvGrpSpPr/>
          <p:nvPr/>
        </p:nvGrpSpPr>
        <p:grpSpPr>
          <a:xfrm>
            <a:off x="5810471" y="3559739"/>
            <a:ext cx="1029163" cy="1085656"/>
            <a:chOff x="2437" y="2032"/>
            <a:chExt cx="1244" cy="1264"/>
          </a:xfrm>
        </p:grpSpPr>
        <p:sp>
          <p:nvSpPr>
            <p:cNvPr id="8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8" name="组合 7"/>
          <p:cNvGrpSpPr/>
          <p:nvPr/>
        </p:nvGrpSpPr>
        <p:grpSpPr>
          <a:xfrm>
            <a:off x="4656683" y="3567994"/>
            <a:ext cx="1029990" cy="1086515"/>
            <a:chOff x="2437" y="2032"/>
            <a:chExt cx="1245" cy="1265"/>
          </a:xfrm>
        </p:grpSpPr>
        <p:sp>
          <p:nvSpPr>
            <p:cNvPr id="8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2" name="组合 7"/>
          <p:cNvGrpSpPr/>
          <p:nvPr/>
        </p:nvGrpSpPr>
        <p:grpSpPr>
          <a:xfrm>
            <a:off x="3472934" y="3567706"/>
            <a:ext cx="1029163" cy="1085656"/>
            <a:chOff x="2437" y="2032"/>
            <a:chExt cx="1244" cy="1264"/>
          </a:xfrm>
        </p:grpSpPr>
        <p:sp>
          <p:nvSpPr>
            <p:cNvPr id="1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416608" y="1938213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573111" y="1953358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媚</a:t>
            </a:r>
            <a:endParaRPr lang="zh-CN" altLang="en-US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983357" y="1971868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kumimoji="1"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蚁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4101577" y="194773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叨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5307427" y="194646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绊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463598" y="1940753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绞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7" name="组合 7"/>
          <p:cNvGrpSpPr/>
          <p:nvPr/>
        </p:nvGrpSpPr>
        <p:grpSpPr>
          <a:xfrm>
            <a:off x="7541377" y="1929214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" name="组合 1"/>
          <p:cNvGrpSpPr/>
          <p:nvPr/>
        </p:nvGrpSpPr>
        <p:grpSpPr>
          <a:xfrm>
            <a:off x="467544" y="915566"/>
            <a:ext cx="1545870" cy="504897"/>
            <a:chOff x="467544" y="523551"/>
            <a:chExt cx="1545870" cy="504897"/>
          </a:xfrm>
        </p:grpSpPr>
        <p:sp>
          <p:nvSpPr>
            <p:cNvPr id="67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678280" y="556111"/>
              <a:ext cx="335134" cy="472337"/>
            </a:xfrm>
            <a:prstGeom prst="rect">
              <a:avLst/>
            </a:prstGeom>
          </p:spPr>
        </p:pic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802678" y="1387625"/>
            <a:ext cx="10344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mèi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46298" y="1386935"/>
            <a:ext cx="576699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yǐ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55045" y="1387625"/>
            <a:ext cx="791059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dāo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72998" y="1387625"/>
            <a:ext cx="81775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bàn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98545" y="1387625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jiǎo</a:t>
            </a:r>
            <a:endParaRPr 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68110" y="1387625"/>
            <a:ext cx="818391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dān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7545822" y="1913448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耽</a:t>
            </a:r>
            <a:endParaRPr lang="zh-CN" altLang="en-US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96337" y="3011307"/>
            <a:ext cx="10344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róu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1" name="文本框 64"/>
          <p:cNvSpPr txBox="1"/>
          <p:nvPr/>
        </p:nvSpPr>
        <p:spPr>
          <a:xfrm>
            <a:off x="1121876" y="3546357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揉</a:t>
            </a:r>
            <a:endParaRPr lang="zh-CN" altLang="en-US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13449" y="3003798"/>
            <a:ext cx="10344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zhàn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7" name="文本框 64"/>
          <p:cNvSpPr txBox="1"/>
          <p:nvPr/>
        </p:nvSpPr>
        <p:spPr>
          <a:xfrm>
            <a:off x="2318197" y="3533939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绽</a:t>
            </a:r>
            <a:endParaRPr lang="zh-CN" altLang="en-US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64"/>
          <p:cNvSpPr txBox="1"/>
          <p:nvPr/>
        </p:nvSpPr>
        <p:spPr>
          <a:xfrm>
            <a:off x="3472934" y="3584960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搓</a:t>
            </a:r>
            <a:endParaRPr lang="zh-CN" altLang="en-US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文本框 64"/>
          <p:cNvSpPr txBox="1"/>
          <p:nvPr/>
        </p:nvSpPr>
        <p:spPr>
          <a:xfrm>
            <a:off x="4656683" y="3584960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kumimoji="1"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惶</a:t>
            </a:r>
            <a:endParaRPr kumimoji="1"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3" name="文本框 64"/>
          <p:cNvSpPr txBox="1"/>
          <p:nvPr/>
        </p:nvSpPr>
        <p:spPr>
          <a:xfrm>
            <a:off x="5810089" y="3560830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吻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64"/>
          <p:cNvSpPr txBox="1"/>
          <p:nvPr/>
        </p:nvSpPr>
        <p:spPr>
          <a:xfrm>
            <a:off x="7042401" y="3559560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偎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5" name="文本框 64"/>
          <p:cNvSpPr txBox="1"/>
          <p:nvPr/>
        </p:nvSpPr>
        <p:spPr>
          <a:xfrm>
            <a:off x="1823917" y="1939279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砖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3678718" y="3044732"/>
            <a:ext cx="10344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cuō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4656093" y="3054257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huánɡ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5946293" y="3030689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wěn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7074609" y="3046564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wēi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1763688" y="1387625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zhuān</a:t>
            </a:r>
            <a:endParaRPr 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1" name="文本框 14">
            <a:hlinkClick r:id="rId3" action="ppaction://hlinkfile"/>
          </p:cNvPr>
          <p:cNvSpPr txBox="1"/>
          <p:nvPr/>
        </p:nvSpPr>
        <p:spPr>
          <a:xfrm>
            <a:off x="653667" y="339502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2" name="图片 1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521029"/>
            <a:ext cx="351070" cy="380165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467239"/>
            <a:ext cx="335134" cy="472337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06258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5" grpId="0"/>
      <p:bldP spid="5" grpId="1"/>
      <p:bldP spid="20" grpId="0"/>
      <p:bldP spid="20" grpId="1"/>
      <p:bldP spid="26" grpId="0"/>
      <p:bldP spid="26" grpId="1"/>
      <p:bldP spid="116" grpId="0"/>
      <p:bldP spid="116" grpId="1"/>
      <p:bldP spid="117" grpId="0"/>
      <p:bldP spid="117" grpId="1"/>
      <p:bldP spid="118" grpId="0"/>
      <p:bldP spid="118" grpId="1"/>
      <p:bldP spid="119" grpId="0"/>
      <p:bldP spid="119" grpId="1"/>
      <p:bldP spid="120" grpId="0"/>
      <p:bldP spid="120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899591" y="555526"/>
            <a:ext cx="7800103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感到母亲惊惶地甩了甩手上的水，把我拉过去拉进她的怀里。我听见母亲在说，一边亲吻着我一边不停地说：“噢对不起，噢，对不起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2427734"/>
            <a:ext cx="7057345" cy="1512168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en-US" sz="2000" b="1" dirty="0" smtClean="0">
                <a:latin typeface="+mn-ea"/>
              </a:rPr>
              <a:t>    从</a:t>
            </a:r>
            <a:r>
              <a:rPr lang="zh-CN" altLang="en-US" sz="2000" b="1" dirty="0">
                <a:latin typeface="+mn-ea"/>
              </a:rPr>
              <a:t>这些动作和语言中，表现出母亲对自己没有兑现承诺而感到自责、不安，试图来安慰我。看出她对我的怜爱</a:t>
            </a:r>
            <a:r>
              <a:rPr lang="zh-CN" altLang="en-US" sz="2000" b="1" dirty="0" smtClean="0">
                <a:latin typeface="+mn-ea"/>
              </a:rPr>
              <a:t>。可以</a:t>
            </a:r>
            <a:r>
              <a:rPr lang="zh-CN" altLang="en-US" sz="2000" b="1" dirty="0">
                <a:latin typeface="+mn-ea"/>
              </a:rPr>
              <a:t>感受到母亲是爱自己的孩子的，但是迫于生计只能不停地劳作。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50307" y="607442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惊惶地甩了甩手上的水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5158" y="607442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把我拉过去拉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592" y="1091056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进她的怀里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85729" y="1090042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一边亲吻着我一边不停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8255" y="156363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地说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923928" y="3785144"/>
            <a:ext cx="6118624" cy="972108"/>
            <a:chOff x="5267483" y="1365616"/>
            <a:chExt cx="6118624" cy="97210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91" r="-2645"/>
            <a:stretch>
              <a:fillRect/>
            </a:stretch>
          </p:blipFill>
          <p:spPr>
            <a:xfrm>
              <a:off x="5342541" y="1609016"/>
              <a:ext cx="4138321" cy="548688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5267483" y="1365616"/>
              <a:ext cx="6118624" cy="972108"/>
            </a:xfrm>
            <a:prstGeom prst="rect">
              <a:avLst/>
            </a:prstGeom>
            <a:noFill/>
            <a:effectLst>
              <a:softEdge rad="63500"/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动作、语言描写表达情感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590214" y="768189"/>
            <a:ext cx="6870218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有些同学会产生疑问，既然“我”那么想出去，为什么不直截了当地拉着母亲出门呢?一定要等母亲停下来呢?从中你发现了什么?</a:t>
            </a:r>
            <a:endParaRPr lang="zh-CN" altLang="en-US" sz="24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17" y="768189"/>
            <a:ext cx="1259840" cy="18059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3900" y="2458084"/>
            <a:ext cx="5961380" cy="1121777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“我”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是个乖巧、懂事的孩子，体谅母亲的辛劳。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483518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结合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全文，说说“我”为什么对“第一次盼望”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记忆犹新？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37928" y="3840976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④</a:t>
            </a:r>
            <a:r>
              <a:rPr lang="zh-CN" altLang="en-US" sz="2400" b="1" dirty="0">
                <a:solidFill>
                  <a:srgbClr val="FF0000"/>
                </a:solidFill>
              </a:rPr>
              <a:t>母亲忙碌辛劳的身影，也在“我”的记忆中挥之不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去。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92636" y="1563638"/>
            <a:ext cx="5616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①第一次盼望对于孩子来说很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重要。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7468" y="2124106"/>
            <a:ext cx="68259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②盼望中兴奋期待、焦急无奈、失望委屈等心理感受，令“我”印象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深刻。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37928" y="3009980"/>
            <a:ext cx="66514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③母亲没有兑现承诺给幼小心灵带来的痛苦，令“我”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难以忘怀。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6752" y="627534"/>
            <a:ext cx="720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讨论：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文章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以孩子的视角，刻画了母亲的形象。你如何评价这位母亲？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3250" y="1995686"/>
            <a:ext cx="702513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这位母亲既有对孩子的疏忽，又有对孩子发自内心的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关爱。母亲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用话语敷衍孩子，最终没有遵守承诺，是她对孩子感受的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疏忽。但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从她始终没有拒绝孩子和看到孩子伤心难过时惊惶失措并且道歉，又体现了她对孩子的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6752" y="627534"/>
            <a:ext cx="720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讨论：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文章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以孩子的视角，刻画了母亲的形象。你如何评价这位母亲？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9431" y="1779662"/>
            <a:ext cx="7200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这是一位真实感人的母亲，她像大多数母亲一样，为生活而操劳，难免疏忽了孩子的感受，她答应了带孩子去玩，但又被生活琐事牵绊，不能兑现对孩子的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承诺。但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即使忙得不可开交，她也没有用呵斥和直接拒绝的方式去伤害孩子，而且对孩子满怀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歉意。她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的无奈令人心酸，她对孩子的爱又令人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331640" y="1564005"/>
            <a:ext cx="725209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《匆匆》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和《那个星期天》都表达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了作者的真实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感情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，它们在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表达情感的方式上有什么相同点和不同点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7904" y="4203095"/>
            <a:ext cx="199125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课后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第三题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23928" y="85498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小组交流</a:t>
            </a:r>
            <a:endParaRPr lang="zh-CN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47664" y="1419622"/>
          <a:ext cx="6096000" cy="21691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40160"/>
                <a:gridCol w="1728192"/>
                <a:gridCol w="2927648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相同点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不同点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85329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《</a:t>
                      </a:r>
                      <a:r>
                        <a:rPr lang="zh-CN" altLang="en-US" sz="1600" b="1" dirty="0" smtClean="0"/>
                        <a:t>匆匆</a:t>
                      </a:r>
                      <a:r>
                        <a:rPr lang="en-US" altLang="zh-CN" sz="1600" b="1" dirty="0" smtClean="0"/>
                        <a:t>》</a:t>
                      </a:r>
                      <a:endParaRPr lang="zh-CN" altLang="en-US" sz="1600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450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《</a:t>
                      </a:r>
                      <a:r>
                        <a:rPr lang="zh-CN" altLang="en-US" sz="1600" b="1" dirty="0" smtClean="0"/>
                        <a:t>那个星期天</a:t>
                      </a:r>
                      <a:r>
                        <a:rPr lang="en-US" altLang="zh-CN" sz="1600" b="1" dirty="0" smtClean="0"/>
                        <a:t>》</a:t>
                      </a:r>
                      <a:endParaRPr lang="zh-CN" altLang="en-US" sz="1600" b="1" dirty="0"/>
                    </a:p>
                  </a:txBody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987824" y="1876638"/>
            <a:ext cx="17281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都表达了对时光易逝的无奈、惋惜、惆怅的情感，都有对环境的描写</a:t>
            </a:r>
            <a:endParaRPr lang="zh-CN" altLang="en-US" sz="1100" dirty="0"/>
          </a:p>
        </p:txBody>
      </p:sp>
      <p:sp>
        <p:nvSpPr>
          <p:cNvPr id="5" name="矩形 4"/>
          <p:cNvSpPr/>
          <p:nvPr/>
        </p:nvSpPr>
        <p:spPr>
          <a:xfrm>
            <a:off x="4749130" y="1876638"/>
            <a:ext cx="31683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用了一连串有趣的问句，多处运用拟人等修辞手法</a:t>
            </a:r>
            <a:endParaRPr lang="zh-CN" altLang="en-US" sz="1100" dirty="0"/>
          </a:p>
        </p:txBody>
      </p:sp>
      <p:sp>
        <p:nvSpPr>
          <p:cNvPr id="7" name="矩形 6"/>
          <p:cNvSpPr/>
          <p:nvPr/>
        </p:nvSpPr>
        <p:spPr>
          <a:xfrm>
            <a:off x="4749130" y="2888972"/>
            <a:ext cx="28803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一系列细致的动作描写</a:t>
            </a:r>
            <a:endParaRPr lang="zh-CN" altLang="en-US" sz="1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19" name="圆角矩形 18"/>
          <p:cNvSpPr/>
          <p:nvPr/>
        </p:nvSpPr>
        <p:spPr>
          <a:xfrm>
            <a:off x="1026795" y="1171575"/>
            <a:ext cx="7362825" cy="339725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/>
              <a:t>焦急</a:t>
            </a:r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364172" y="1937295"/>
            <a:ext cx="553998" cy="1776448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</a:rPr>
              <a:t>那个星期天</a:t>
            </a:r>
            <a:endParaRPr lang="zh-CN" altLang="en-US" sz="2700" b="1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88551" y="1288868"/>
            <a:ext cx="358902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sz="27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时间变化</a:t>
            </a:r>
            <a:r>
              <a:rPr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endParaRPr lang="zh-CN" altLang="en-US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88305" y="1892759"/>
            <a:ext cx="151638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阳光明媚</a:t>
            </a:r>
            <a:endParaRPr lang="zh-CN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04787" y="2209165"/>
            <a:ext cx="553998" cy="1447165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</a:rPr>
              <a:t>主动沟通</a:t>
            </a:r>
            <a:endParaRPr lang="zh-CN" altLang="en-US" sz="2700" b="1" dirty="0">
              <a:solidFill>
                <a:srgbClr val="FF0000"/>
              </a:solidFill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051685" y="2134694"/>
            <a:ext cx="234950" cy="2286176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7"/>
          <p:cNvSpPr txBox="1"/>
          <p:nvPr/>
        </p:nvSpPr>
        <p:spPr>
          <a:xfrm>
            <a:off x="4294245" y="1295859"/>
            <a:ext cx="151638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sz="27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心情变化</a:t>
            </a:r>
            <a:endParaRPr sz="2700" b="1" dirty="0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 rot="10800000">
            <a:off x="6077584" y="1892759"/>
            <a:ext cx="249555" cy="2579546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30"/>
          <p:cNvSpPr txBox="1"/>
          <p:nvPr/>
        </p:nvSpPr>
        <p:spPr>
          <a:xfrm>
            <a:off x="6639220" y="2208893"/>
            <a:ext cx="553998" cy="1435008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</a:rPr>
              <a:t>细腻懂事</a:t>
            </a:r>
            <a:endParaRPr lang="zh-CN" altLang="en-US" sz="2700" b="1" dirty="0">
              <a:solidFill>
                <a:srgbClr val="FF0000"/>
              </a:solidFill>
            </a:endParaRPr>
          </a:p>
        </p:txBody>
      </p:sp>
      <p:sp>
        <p:nvSpPr>
          <p:cNvPr id="5" name="TextBox 27"/>
          <p:cNvSpPr txBox="1"/>
          <p:nvPr/>
        </p:nvSpPr>
        <p:spPr>
          <a:xfrm>
            <a:off x="2488305" y="2854784"/>
            <a:ext cx="1171575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暗下去 </a:t>
            </a:r>
            <a:endParaRPr lang="zh-CN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TextBox 27"/>
          <p:cNvSpPr txBox="1"/>
          <p:nvPr/>
        </p:nvSpPr>
        <p:spPr>
          <a:xfrm>
            <a:off x="2549900" y="3936824"/>
            <a:ext cx="82677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消逝</a:t>
            </a:r>
            <a:endParaRPr lang="zh-CN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4568565" y="1779729"/>
            <a:ext cx="647700" cy="37592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期盼</a:t>
            </a:r>
            <a:endParaRPr lang="zh-CN" sz="2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4568564" y="2155649"/>
            <a:ext cx="795523" cy="3759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愉快</a:t>
            </a:r>
            <a:endParaRPr lang="zh-CN" sz="2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TextBox 27"/>
          <p:cNvSpPr txBox="1"/>
          <p:nvPr/>
        </p:nvSpPr>
        <p:spPr>
          <a:xfrm>
            <a:off x="4568565" y="2588084"/>
            <a:ext cx="647700" cy="37592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等待</a:t>
            </a:r>
            <a:endParaRPr lang="zh-CN" sz="2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4568565" y="3011629"/>
            <a:ext cx="647700" cy="37592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执着</a:t>
            </a:r>
            <a:endParaRPr lang="zh-CN" sz="2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TextBox 27"/>
          <p:cNvSpPr txBox="1"/>
          <p:nvPr/>
        </p:nvSpPr>
        <p:spPr>
          <a:xfrm>
            <a:off x="4568565" y="3407869"/>
            <a:ext cx="647700" cy="37592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焦急</a:t>
            </a:r>
            <a:endParaRPr lang="zh-CN" sz="2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TextBox 27"/>
          <p:cNvSpPr txBox="1"/>
          <p:nvPr/>
        </p:nvSpPr>
        <p:spPr>
          <a:xfrm>
            <a:off x="4568565" y="3814904"/>
            <a:ext cx="647700" cy="37592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失望</a:t>
            </a:r>
            <a:endParaRPr lang="zh-CN" sz="2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4568565" y="4192729"/>
            <a:ext cx="647700" cy="37592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绝望</a:t>
            </a:r>
            <a:endParaRPr lang="zh-CN" sz="2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20" name="直接箭头连接符 19"/>
          <p:cNvCxnSpPr>
            <a:stCxn id="7" idx="3"/>
            <a:endCxn id="31" idx="1"/>
          </p:cNvCxnSpPr>
          <p:nvPr/>
        </p:nvCxnSpPr>
        <p:spPr>
          <a:xfrm>
            <a:off x="7193218" y="2926397"/>
            <a:ext cx="311569" cy="635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0270" y="1214120"/>
            <a:ext cx="736282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文章写了一个小男孩在某个星期天里等候母亲带他出去玩的经历。一开始他既______又________,后来因为母亲一拖再拖而________,到最后因母亲没有兑现承诺而______、______乃至_______。细腻而深婉地表现了主人公丰富而敏感的情感世界,以及孩童世界与成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</a:t>
            </a:r>
            <a:r>
              <a:rPr lang="en-US" altLang="zh-CN" sz="2800" b="1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世界存在的鸿沟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98945" y="158877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兴奋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72933" y="294767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绝望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0270" y="205359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满怀期待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41440" y="205359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焦急万分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46115" y="2481828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失望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56450" y="2481828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委屈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573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9" grpId="0"/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132" y="508665"/>
            <a:ext cx="2376264" cy="561692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176780" y="508635"/>
            <a:ext cx="6880860" cy="43859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可爱的（冰心）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除了宇宙，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最可爱的只有孩子。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和他说话不必思索，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态度不必矜持。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抬起头来说笑，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低下头去弄水。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任你深思也好，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微讴也好;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驴背山,山门下，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偶一回头望时，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总是活泼泼地，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笑嘻嘻地。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14681096-262c-4492-8717-130e58da711c_size113_w400_h583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1497330"/>
            <a:ext cx="1887220" cy="2750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4741004" y="211365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4778839" y="2014941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耽</a:t>
            </a:r>
            <a:endParaRPr lang="zh-CN" altLang="en-US" sz="10400" b="1" dirty="0" err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4869119" y="1131590"/>
            <a:ext cx="1420495" cy="16071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dān</a:t>
            </a:r>
            <a:endParaRPr lang="en-US" sz="5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943764" y="1750513"/>
            <a:ext cx="3148965" cy="691832"/>
          </a:xfrm>
          <a:prstGeom prst="borderCallout2">
            <a:avLst>
              <a:gd name="adj1" fmla="val 99980"/>
              <a:gd name="adj2" fmla="val 92469"/>
              <a:gd name="adj3" fmla="val 142660"/>
              <a:gd name="adj4" fmla="val 108257"/>
              <a:gd name="adj5" fmla="val 215236"/>
              <a:gd name="adj6" fmla="val 129019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这一笔是提。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35896" y="554509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42" name="TextBox 41"/>
          <p:cNvSpPr txBox="1"/>
          <p:nvPr/>
        </p:nvSpPr>
        <p:spPr>
          <a:xfrm>
            <a:off x="4090025" y="3795886"/>
            <a:ext cx="3028950" cy="991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耽误 耽搁  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12875" y="868045"/>
            <a:ext cx="655764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、仿写词语。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空空落落 (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(        )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翻箱倒柜 (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(        )   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63888" y="1730424"/>
            <a:ext cx="20393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整整齐齐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2875" y="2787774"/>
            <a:ext cx="1422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  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24128" y="1734234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纷纷扰扰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91880" y="2495386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翻天覆地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512" y="411568"/>
            <a:ext cx="2289105" cy="561692"/>
            <a:chOff x="179512" y="376643"/>
            <a:chExt cx="2289105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537269" y="376643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  <p:sp>
        <p:nvSpPr>
          <p:cNvPr id="12" name="文本框 6"/>
          <p:cNvSpPr txBox="1"/>
          <p:nvPr/>
        </p:nvSpPr>
        <p:spPr>
          <a:xfrm>
            <a:off x="5724127" y="2495385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摇头晃脑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864235" y="629285"/>
            <a:ext cx="7842250" cy="185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+mn-ea"/>
              </a:rPr>
              <a:t>二、仿写句子。</a:t>
            </a:r>
            <a:endParaRPr lang="zh-CN" altLang="en-US" sz="3200" b="1" dirty="0" smtClean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sz="2800" b="1" dirty="0" smtClean="0">
                <a:latin typeface="+mn-ea"/>
              </a:rPr>
              <a:t>       </a:t>
            </a:r>
            <a:r>
              <a:rPr sz="2800" b="1" dirty="0" err="1" smtClean="0">
                <a:latin typeface="+mn-ea"/>
              </a:rPr>
              <a:t>我感觉到周围的光线</a:t>
            </a:r>
            <a:r>
              <a:rPr sz="2800" b="1" dirty="0" err="1" smtClean="0">
                <a:solidFill>
                  <a:srgbClr val="FF0000"/>
                </a:solidFill>
                <a:latin typeface="+mn-ea"/>
              </a:rPr>
              <a:t>渐渐</a:t>
            </a:r>
            <a:r>
              <a:rPr sz="2800" b="1" dirty="0" err="1" smtClean="0">
                <a:latin typeface="+mn-ea"/>
              </a:rPr>
              <a:t>暗下去，</a:t>
            </a:r>
            <a:r>
              <a:rPr sz="2800" b="1" dirty="0" err="1" smtClean="0">
                <a:solidFill>
                  <a:srgbClr val="FF0000"/>
                </a:solidFill>
                <a:latin typeface="+mn-ea"/>
              </a:rPr>
              <a:t>渐渐</a:t>
            </a:r>
            <a:r>
              <a:rPr sz="2800" b="1" dirty="0" err="1" smtClean="0">
                <a:latin typeface="+mn-ea"/>
              </a:rPr>
              <a:t>地凉下去沉郁下去，</a:t>
            </a:r>
            <a:r>
              <a:rPr sz="2800" b="1" dirty="0" err="1" smtClean="0">
                <a:solidFill>
                  <a:srgbClr val="FF0000"/>
                </a:solidFill>
                <a:latin typeface="+mn-ea"/>
              </a:rPr>
              <a:t>越来越</a:t>
            </a:r>
            <a:r>
              <a:rPr sz="2800" b="1" dirty="0" err="1" smtClean="0">
                <a:latin typeface="+mn-ea"/>
              </a:rPr>
              <a:t>远</a:t>
            </a:r>
            <a:r>
              <a:rPr sz="2800" b="1" dirty="0" err="1" smtClean="0">
                <a:solidFill>
                  <a:srgbClr val="FF0000"/>
                </a:solidFill>
                <a:latin typeface="+mn-ea"/>
              </a:rPr>
              <a:t>越来越</a:t>
            </a:r>
            <a:r>
              <a:rPr sz="2800" b="1" dirty="0" err="1" smtClean="0">
                <a:latin typeface="+mn-ea"/>
              </a:rPr>
              <a:t>缥缈</a:t>
            </a:r>
            <a:r>
              <a:rPr lang="zh-CN" altLang="en-US" sz="2800" b="1" dirty="0" smtClean="0">
                <a:latin typeface="+mn-ea"/>
              </a:rPr>
              <a:t>。</a:t>
            </a:r>
            <a:endParaRPr lang="en-US" altLang="zh-CN" sz="2800" b="1" dirty="0">
              <a:latin typeface="+mj-ea"/>
              <a:ea typeface="+mj-ea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925102" y="2785383"/>
            <a:ext cx="7535329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感觉到会场里的气氛渐渐热起来，渐渐地活跃起来愉快起来，越来越热闹越来越欢腾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88082" y="1203598"/>
            <a:ext cx="80441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、王国维说：“以我观物，故物皆着我之色彩。”人的心情不同，对身边事物的感受也会有所不同。请你观看下图，分别描写心情“好”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与“不好”两种状态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下的景物。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57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35" y="1419622"/>
            <a:ext cx="776478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198055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881849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吻</a:t>
            </a:r>
            <a:endParaRPr lang="zh-CN" altLang="en-US" sz="10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39752" y="998498"/>
            <a:ext cx="1942465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wě</a:t>
            </a: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n</a:t>
            </a:r>
            <a:endParaRPr lang="en-US" altLang="zh-CN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 rot="21360000">
            <a:off x="2629305" y="2185794"/>
            <a:ext cx="807192" cy="1170089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509770" y="843558"/>
            <a:ext cx="3687445" cy="1315720"/>
          </a:xfrm>
          <a:prstGeom prst="borderCallout2">
            <a:avLst>
              <a:gd name="adj1" fmla="val 18750"/>
              <a:gd name="adj2" fmla="val 213"/>
              <a:gd name="adj3" fmla="val 18750"/>
              <a:gd name="adj4" fmla="val -16667"/>
              <a:gd name="adj5" fmla="val 123600"/>
              <a:gd name="adj6" fmla="val -28982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注意右半部分是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勿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，不要写成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匆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91680" y="3507854"/>
            <a:ext cx="3028950" cy="8483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口吻 亲吻  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34620" y="708660"/>
            <a:ext cx="268668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蚂蚁搬家</a:t>
            </a:r>
            <a:endParaRPr kumimoji="0" lang="zh-CN" altLang="en-US" sz="3600" b="1" i="0" u="none" strike="noStrike" kern="1200" cap="none" spc="0" normalizeH="0" baseline="0" noProof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7435" name="组合 74"/>
          <p:cNvGrpSpPr/>
          <p:nvPr/>
        </p:nvGrpSpPr>
        <p:grpSpPr>
          <a:xfrm>
            <a:off x="3581644" y="286316"/>
            <a:ext cx="2536199" cy="685630"/>
            <a:chOff x="3276634" y="438206"/>
            <a:chExt cx="2536791" cy="685782"/>
          </a:xfrm>
        </p:grpSpPr>
        <p:sp>
          <p:nvSpPr>
            <p:cNvPr id="74" name="矩形 73"/>
            <p:cNvSpPr/>
            <p:nvPr/>
          </p:nvSpPr>
          <p:spPr>
            <a:xfrm>
              <a:off x="3276634" y="438206"/>
              <a:ext cx="2514566" cy="68578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7437" name="组合 49"/>
            <p:cNvGrpSpPr/>
            <p:nvPr/>
          </p:nvGrpSpPr>
          <p:grpSpPr>
            <a:xfrm>
              <a:off x="3387725" y="573088"/>
              <a:ext cx="455613" cy="457200"/>
              <a:chOff x="631825" y="5181600"/>
              <a:chExt cx="1554163" cy="1552575"/>
            </a:xfrm>
          </p:grpSpPr>
          <p:sp>
            <p:nvSpPr>
              <p:cNvPr id="17438" name="Oval 10"/>
              <p:cNvSpPr/>
              <p:nvPr/>
            </p:nvSpPr>
            <p:spPr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39" name="Freeform 11"/>
              <p:cNvSpPr/>
              <p:nvPr/>
            </p:nvSpPr>
            <p:spPr>
              <a:xfrm>
                <a:off x="1468438" y="5353050"/>
                <a:ext cx="34925" cy="87313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0" name="Freeform 12"/>
              <p:cNvSpPr/>
              <p:nvPr/>
            </p:nvSpPr>
            <p:spPr>
              <a:xfrm>
                <a:off x="1471613" y="5410200"/>
                <a:ext cx="204788" cy="358775"/>
              </a:xfrm>
              <a:custGeom>
                <a:avLst/>
                <a:gdLst/>
                <a:ahLst/>
                <a:cxnLst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</a:cxnLst>
                <a:rect l="0" t="0" r="0" b="0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1" name="Freeform 13"/>
              <p:cNvSpPr/>
              <p:nvPr/>
            </p:nvSpPr>
            <p:spPr>
              <a:xfrm>
                <a:off x="1274763" y="5410200"/>
                <a:ext cx="200025" cy="355600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2" name="Freeform 14"/>
              <p:cNvSpPr/>
              <p:nvPr/>
            </p:nvSpPr>
            <p:spPr>
              <a:xfrm>
                <a:off x="1374775" y="5313363"/>
                <a:ext cx="125413" cy="53975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3" name="Freeform 15"/>
              <p:cNvSpPr/>
              <p:nvPr/>
            </p:nvSpPr>
            <p:spPr>
              <a:xfrm>
                <a:off x="1374775" y="5318125"/>
                <a:ext cx="125413" cy="1031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0"/>
                  </a:cxn>
                </a:cxnLst>
                <a:rect l="0" t="0" r="0" b="0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4" name="Rectangle 16"/>
              <p:cNvSpPr/>
              <p:nvPr/>
            </p:nvSpPr>
            <p:spPr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45" name="Rectangle 17"/>
              <p:cNvSpPr/>
              <p:nvPr/>
            </p:nvSpPr>
            <p:spPr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46" name="Rectangle 18"/>
              <p:cNvSpPr/>
              <p:nvPr/>
            </p:nvSpPr>
            <p:spPr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47" name="Rectangle 19"/>
              <p:cNvSpPr/>
              <p:nvPr/>
            </p:nvSpPr>
            <p:spPr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48" name="Rectangle 20"/>
              <p:cNvSpPr/>
              <p:nvPr/>
            </p:nvSpPr>
            <p:spPr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49" name="Rectangle 21"/>
              <p:cNvSpPr/>
              <p:nvPr/>
            </p:nvSpPr>
            <p:spPr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0" name="Rectangle 22"/>
              <p:cNvSpPr/>
              <p:nvPr/>
            </p:nvSpPr>
            <p:spPr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1" name="Rectangle 23"/>
              <p:cNvSpPr/>
              <p:nvPr/>
            </p:nvSpPr>
            <p:spPr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2" name="Rectangle 24"/>
              <p:cNvSpPr/>
              <p:nvPr/>
            </p:nvSpPr>
            <p:spPr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3" name="Rectangle 25"/>
              <p:cNvSpPr/>
              <p:nvPr/>
            </p:nvSpPr>
            <p:spPr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4" name="Rectangle 26"/>
              <p:cNvSpPr/>
              <p:nvPr/>
            </p:nvSpPr>
            <p:spPr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5" name="Rectangle 27"/>
              <p:cNvSpPr/>
              <p:nvPr/>
            </p:nvSpPr>
            <p:spPr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6" name="Rectangle 28"/>
              <p:cNvSpPr/>
              <p:nvPr/>
            </p:nvSpPr>
            <p:spPr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7" name="Rectangle 29"/>
              <p:cNvSpPr/>
              <p:nvPr/>
            </p:nvSpPr>
            <p:spPr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8" name="Rectangle 30"/>
              <p:cNvSpPr/>
              <p:nvPr/>
            </p:nvSpPr>
            <p:spPr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9" name="Rectangle 31"/>
              <p:cNvSpPr/>
              <p:nvPr/>
            </p:nvSpPr>
            <p:spPr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0" name="Rectangle 32"/>
              <p:cNvSpPr/>
              <p:nvPr/>
            </p:nvSpPr>
            <p:spPr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1" name="Rectangle 33"/>
              <p:cNvSpPr/>
              <p:nvPr/>
            </p:nvSpPr>
            <p:spPr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2" name="Rectangle 34"/>
              <p:cNvSpPr/>
              <p:nvPr/>
            </p:nvSpPr>
            <p:spPr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3" name="Rectangle 35"/>
              <p:cNvSpPr/>
              <p:nvPr/>
            </p:nvSpPr>
            <p:spPr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4" name="Rectangle 36"/>
              <p:cNvSpPr/>
              <p:nvPr/>
            </p:nvSpPr>
            <p:spPr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5" name="Rectangle 37"/>
              <p:cNvSpPr/>
              <p:nvPr/>
            </p:nvSpPr>
            <p:spPr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6" name="Rectangle 38"/>
              <p:cNvSpPr/>
              <p:nvPr/>
            </p:nvSpPr>
            <p:spPr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7" name="Rectangle 39"/>
              <p:cNvSpPr/>
              <p:nvPr/>
            </p:nvSpPr>
            <p:spPr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8" name="Freeform 40"/>
              <p:cNvSpPr/>
              <p:nvPr/>
            </p:nvSpPr>
            <p:spPr>
              <a:xfrm>
                <a:off x="1012825" y="5902325"/>
                <a:ext cx="530225" cy="215900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0"/>
                  </a:cxn>
                  <a:cxn ang="0">
                    <a:pos x="2147483647" y="0"/>
                  </a:cxn>
                  <a:cxn ang="0">
                    <a:pos x="2147483647" y="0"/>
                  </a:cxn>
                  <a:cxn ang="0">
                    <a:pos x="2147483647" y="0"/>
                  </a:cxn>
                  <a:cxn ang="0">
                    <a:pos x="0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9" name="Freeform 41"/>
              <p:cNvSpPr/>
              <p:nvPr/>
            </p:nvSpPr>
            <p:spPr>
              <a:xfrm>
                <a:off x="1425575" y="6034088"/>
                <a:ext cx="42863" cy="1222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0" y="0"/>
                  </a:cxn>
                </a:cxnLst>
                <a:rect l="0" t="0" r="0" b="0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70" name="TextBox 11"/>
            <p:cNvSpPr txBox="1"/>
            <p:nvPr/>
          </p:nvSpPr>
          <p:spPr>
            <a:xfrm>
              <a:off x="3876675" y="525500"/>
              <a:ext cx="1936750" cy="57480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62" tIns="34280" rIns="68562" bIns="34280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识字游戏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68905" y="1430020"/>
            <a:ext cx="1924685" cy="1435735"/>
            <a:chOff x="1929" y="4099"/>
            <a:chExt cx="3031" cy="2261"/>
          </a:xfrm>
        </p:grpSpPr>
        <p:sp>
          <p:nvSpPr>
            <p:cNvPr id="19" name="文本框 64"/>
            <p:cNvSpPr txBox="1"/>
            <p:nvPr/>
          </p:nvSpPr>
          <p:spPr>
            <a:xfrm>
              <a:off x="3366" y="4375"/>
              <a:ext cx="1594" cy="19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吓唬</a:t>
              </a:r>
              <a:endPara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" name="图片 19" descr="C:\Users\24273\Desktop\课件\9 那个星期天\蚂蚁.jpg蚂蚁"/>
            <p:cNvPicPr>
              <a:picLocks noChangeAspect="1"/>
            </p:cNvPicPr>
            <p:nvPr userDrawn="1"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-25669" t="5189" b="-11623"/>
            <a:stretch>
              <a:fillRect/>
            </a:stretch>
          </p:blipFill>
          <p:spPr>
            <a:xfrm rot="21420000" flipH="1">
              <a:off x="1929" y="4099"/>
              <a:ext cx="1596" cy="1282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1732915" y="2654300"/>
            <a:ext cx="2068195" cy="849630"/>
            <a:chOff x="1892" y="4288"/>
            <a:chExt cx="3257" cy="1338"/>
          </a:xfrm>
        </p:grpSpPr>
        <p:sp>
          <p:nvSpPr>
            <p:cNvPr id="22" name="文本框 64"/>
            <p:cNvSpPr txBox="1"/>
            <p:nvPr/>
          </p:nvSpPr>
          <p:spPr>
            <a:xfrm>
              <a:off x="3366" y="4375"/>
              <a:ext cx="178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耽搁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23" name="图片 22" descr="C:\Users\24273\Desktop\课件\9 那个星期天\蚂蚁.jpg蚂蚁"/>
            <p:cNvPicPr>
              <a:picLocks noChangeAspect="1"/>
            </p:cNvPicPr>
            <p:nvPr userDrawn="1"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-55397" t="8179" r="1803" b="-2926"/>
            <a:stretch>
              <a:fillRect/>
            </a:stretch>
          </p:blipFill>
          <p:spPr>
            <a:xfrm rot="21420000" flipH="1">
              <a:off x="1892" y="4288"/>
              <a:ext cx="2201" cy="1338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5048885" y="2462530"/>
            <a:ext cx="2626995" cy="640080"/>
            <a:chOff x="2097" y="4414"/>
            <a:chExt cx="4137" cy="1008"/>
          </a:xfrm>
        </p:grpSpPr>
        <p:sp>
          <p:nvSpPr>
            <p:cNvPr id="25" name="文本框 64"/>
            <p:cNvSpPr txBox="1"/>
            <p:nvPr/>
          </p:nvSpPr>
          <p:spPr>
            <a:xfrm>
              <a:off x="3645" y="4515"/>
              <a:ext cx="258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缥缈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" name="图片 25" descr="C:\Users\24273\Desktop\课件\9 那个星期天\蚂蚁.jpg蚂蚁"/>
            <p:cNvPicPr>
              <a:picLocks noChangeAspect="1"/>
            </p:cNvPicPr>
            <p:nvPr userDrawn="1"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-15379" t="10052" b="16523"/>
            <a:stretch>
              <a:fillRect/>
            </a:stretch>
          </p:blipFill>
          <p:spPr>
            <a:xfrm rot="21420000" flipH="1">
              <a:off x="2097" y="4414"/>
              <a:ext cx="1658" cy="1008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2880004" y="3658390"/>
            <a:ext cx="2312035" cy="717550"/>
            <a:chOff x="1767" y="4321"/>
            <a:chExt cx="3641" cy="1130"/>
          </a:xfrm>
        </p:grpSpPr>
        <p:sp>
          <p:nvSpPr>
            <p:cNvPr id="31" name="文本框 64"/>
            <p:cNvSpPr txBox="1"/>
            <p:nvPr/>
          </p:nvSpPr>
          <p:spPr>
            <a:xfrm>
              <a:off x="3366" y="4375"/>
              <a:ext cx="204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急遽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2" name="图片 31" descr="C:\Users\24273\Desktop\课件\9 那个星期天\蚂蚁.jpg蚂蚁"/>
            <p:cNvPicPr>
              <a:picLocks noChangeAspect="1"/>
            </p:cNvPicPr>
            <p:nvPr userDrawn="1"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-39945" t="1813" r="6138" b="-2510"/>
            <a:stretch>
              <a:fillRect/>
            </a:stretch>
          </p:blipFill>
          <p:spPr>
            <a:xfrm rot="21420000" flipH="1">
              <a:off x="1767" y="4321"/>
              <a:ext cx="2260" cy="1130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5214620" y="1301750"/>
            <a:ext cx="2372360" cy="910590"/>
            <a:chOff x="1253" y="4173"/>
            <a:chExt cx="3736" cy="1434"/>
          </a:xfrm>
        </p:grpSpPr>
        <p:sp>
          <p:nvSpPr>
            <p:cNvPr id="34" name="文本框 64"/>
            <p:cNvSpPr txBox="1"/>
            <p:nvPr/>
          </p:nvSpPr>
          <p:spPr>
            <a:xfrm>
              <a:off x="3366" y="4375"/>
              <a:ext cx="162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蚁穴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5" name="图片 34" descr="C:\Users\24273\Desktop\课件\9 那个星期天\蚂蚁.jpg蚂蚁"/>
            <p:cNvPicPr>
              <a:picLocks noChangeAspect="1"/>
            </p:cNvPicPr>
            <p:nvPr userDrawn="1"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-75306" t="2556" b="-17093"/>
            <a:stretch>
              <a:fillRect/>
            </a:stretch>
          </p:blipFill>
          <p:spPr>
            <a:xfrm rot="21420000" flipH="1">
              <a:off x="1253" y="4173"/>
              <a:ext cx="2868" cy="1434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300990" y="1398905"/>
            <a:ext cx="1803400" cy="836295"/>
            <a:chOff x="2091" y="4027"/>
            <a:chExt cx="2840" cy="1317"/>
          </a:xfrm>
        </p:grpSpPr>
        <p:sp>
          <p:nvSpPr>
            <p:cNvPr id="41" name="文本框 64"/>
            <p:cNvSpPr txBox="1"/>
            <p:nvPr/>
          </p:nvSpPr>
          <p:spPr>
            <a:xfrm>
              <a:off x="3366" y="4375"/>
              <a:ext cx="156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明媚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2" name="图片 41" descr="C:\Users\24273\Desktop\课件\9 那个星期天\蚂蚁.jpg蚂蚁"/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b="12310"/>
            <a:stretch>
              <a:fillRect/>
            </a:stretch>
          </p:blipFill>
          <p:spPr>
            <a:xfrm rot="21420000" flipH="1">
              <a:off x="2091" y="4027"/>
              <a:ext cx="1503" cy="1317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6200775" y="3609975"/>
            <a:ext cx="2505075" cy="728345"/>
            <a:chOff x="2371" y="4305"/>
            <a:chExt cx="3945" cy="1147"/>
          </a:xfrm>
        </p:grpSpPr>
        <p:sp>
          <p:nvSpPr>
            <p:cNvPr id="3" name="文本框 64"/>
            <p:cNvSpPr txBox="1"/>
            <p:nvPr/>
          </p:nvSpPr>
          <p:spPr>
            <a:xfrm>
              <a:off x="3931" y="4346"/>
              <a:ext cx="238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咔嚓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" name="图片 3" descr="C:\Users\24273\Desktop\课件\9 那个星期天\蚂蚁.jpg蚂蚁"/>
            <p:cNvPicPr>
              <a:picLocks noChangeAspect="1"/>
            </p:cNvPicPr>
            <p:nvPr userDrawn="1"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-26069" t="9960" r="-4420" b="-943"/>
            <a:stretch>
              <a:fillRect/>
            </a:stretch>
          </p:blipFill>
          <p:spPr>
            <a:xfrm rot="21420000" flipH="1">
              <a:off x="2371" y="4305"/>
              <a:ext cx="2294" cy="114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5196" y="498396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594995" y="1131570"/>
            <a:ext cx="426503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明媚：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明亮美好。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3688" y="1783397"/>
            <a:ext cx="4704080" cy="52197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的阳光下花朵盛开。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2306" y="2931790"/>
            <a:ext cx="48926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急遽：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极快地；匆忙，仓促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本文是说光线变化快。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751840" y="3977640"/>
            <a:ext cx="5392420" cy="52197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夏天来了，气温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上升。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084714fcec9017b9fa9b3f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128" y="836533"/>
            <a:ext cx="2216150" cy="30918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64970" y="15875"/>
            <a:ext cx="349440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01015" y="915566"/>
            <a:ext cx="53473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缥缈：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隐隐约约，若有若无。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1015" y="2549421"/>
            <a:ext cx="48926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惆怅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：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伤感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;愁闷;失意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5" name="图片 4" descr="b70112caf122f1d983838c68ef06215a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1280" y="572770"/>
            <a:ext cx="3744595" cy="24949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1015" y="3245381"/>
            <a:ext cx="59404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时光匆匆流逝，让人产生无限的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惆怅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07915" y="322580"/>
            <a:ext cx="520065" cy="106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</a:rPr>
              <a:t>绿色圃中小学教育网 http://www.lspjy.com/</a:t>
            </a:r>
            <a:endParaRPr lang="zh-CN" altLang="en-US" sz="1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34915" y="449580"/>
            <a:ext cx="520065" cy="106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</a:rPr>
              <a:t>绿色圃中小学教育网 http://www.lspjy.com/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5319</Words>
  <Application>WPS 演示</Application>
  <PresentationFormat>全屏显示(16:9)</PresentationFormat>
  <Paragraphs>587</Paragraphs>
  <Slides>54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72" baseType="lpstr">
      <vt:lpstr>Arial</vt:lpstr>
      <vt:lpstr>宋体</vt:lpstr>
      <vt:lpstr>Wingdings</vt:lpstr>
      <vt:lpstr>Times New Roman</vt:lpstr>
      <vt:lpstr>微软雅黑</vt:lpstr>
      <vt:lpstr>楷体</vt:lpstr>
      <vt:lpstr>Kaiti SC</vt:lpstr>
      <vt:lpstr>Heiti SC Light</vt:lpstr>
      <vt:lpstr>黑体</vt:lpstr>
      <vt:lpstr>幼圆</vt:lpstr>
      <vt:lpstr>华文楷体</vt:lpstr>
      <vt:lpstr>汉语拼音</vt:lpstr>
      <vt:lpstr>Vijaya</vt:lpstr>
      <vt:lpstr>Times New Roman</vt:lpstr>
      <vt:lpstr>Songti SC</vt:lpstr>
      <vt:lpstr>Calibri</vt:lpstr>
      <vt:lpstr>Xingkai SC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395</cp:revision>
  <dcterms:created xsi:type="dcterms:W3CDTF">2017-03-17T02:28:00Z</dcterms:created>
  <dcterms:modified xsi:type="dcterms:W3CDTF">2019-12-25T07:14:58Z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