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8" r:id="rId2"/>
    <p:sldId id="257" r:id="rId3"/>
    <p:sldId id="260" r:id="rId4"/>
    <p:sldId id="261" r:id="rId5"/>
    <p:sldId id="268" r:id="rId6"/>
    <p:sldId id="269" r:id="rId7"/>
    <p:sldId id="270" r:id="rId8"/>
    <p:sldId id="271" r:id="rId9"/>
    <p:sldId id="272" r:id="rId10"/>
    <p:sldId id="273" r:id="rId11"/>
    <p:sldId id="279" r:id="rId12"/>
    <p:sldId id="280" r:id="rId13"/>
    <p:sldId id="276" r:id="rId14"/>
    <p:sldId id="282" r:id="rId15"/>
    <p:sldId id="284" r:id="rId16"/>
    <p:sldId id="287" r:id="rId17"/>
    <p:sldId id="28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6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652E2-8034-4333-B8DA-E7CC3EA41520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5FCCF-70DB-4995-AC87-B58511C076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5FCCF-70DB-4995-AC87-B58511C0769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5FCCF-70DB-4995-AC87-B58511C0769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94C6-E3E6-4C2F-9094-0AABAB51A80E}" type="datetimeFigureOut">
              <a:rPr lang="zh-CN" altLang="en-US" smtClean="0"/>
              <a:pPr/>
              <a:t>2016/10/10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07598-8899-4676-A8E4-67ECF2AB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30011;&#39118;\&#39118;&#22768;2.mp3" TargetMode="External"/><Relationship Id="rId6" Type="http://schemas.openxmlformats.org/officeDocument/2006/relationships/slide" Target="slide17.xml"/><Relationship Id="rId5" Type="http://schemas.openxmlformats.org/officeDocument/2006/relationships/image" Target="../media/image10.gif"/><Relationship Id="rId10" Type="http://schemas.openxmlformats.org/officeDocument/2006/relationships/image" Target="../media/image13.pn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30011;&#39118;\&#36731;&#24555;&#30340;&#32972;&#26223;&#38899;&#20048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30011;&#39118;\&#39118;&#22768;1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714625" y="3214688"/>
            <a:ext cx="5616575" cy="10779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课件制作：黄德梅</a:t>
            </a:r>
          </a:p>
          <a:p>
            <a:r>
              <a:rPr lang="zh-CN" altLang="en-US" sz="3200" dirty="0">
                <a:solidFill>
                  <a:srgbClr val="C000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执教：黄德梅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625"/>
            <a:ext cx="914400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4" descr="songd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142875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矩形 8"/>
          <p:cNvSpPr>
            <a:spLocks noChangeArrowheads="1"/>
          </p:cNvSpPr>
          <p:nvPr/>
        </p:nvSpPr>
        <p:spPr bwMode="auto">
          <a:xfrm>
            <a:off x="0" y="836613"/>
            <a:ext cx="7572375" cy="1794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风来了，风把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吹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了，风藏在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     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里。</a:t>
            </a:r>
            <a:r>
              <a:rPr lang="en-US" altLang="zh-CN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endParaRPr lang="zh-CN" altLang="en-US" sz="40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00500" y="1000125"/>
            <a:ext cx="1730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雨丝  </a:t>
            </a:r>
            <a:endParaRPr lang="zh-CN" altLang="en-US" sz="40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857875" y="100012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斜</a:t>
            </a:r>
            <a:endParaRPr lang="zh-CN" altLang="en-US" sz="400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85938" y="1928813"/>
            <a:ext cx="27574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斜斜的雨丝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背景"/>
          <p:cNvPicPr>
            <a:picLocks noChangeAspect="1" noChangeArrowheads="1"/>
          </p:cNvPicPr>
          <p:nvPr/>
        </p:nvPicPr>
        <p:blipFill>
          <a:blip r:embed="rId4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6" descr="A3_06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15025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8" descr="2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5825" y="6400800"/>
            <a:ext cx="57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85984" y="357166"/>
            <a:ext cx="4500563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陈丹 说：“我也会画风了。” 说着，</a:t>
            </a:r>
            <a:r>
              <a:rPr lang="zh-CN" altLang="en-US" sz="32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她在大树旁边画了几棵弯弯的小树。</a:t>
            </a: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7127875" y="2143125"/>
            <a:ext cx="2016125" cy="3455988"/>
          </a:xfrm>
          <a:prstGeom prst="ellipse">
            <a:avLst/>
          </a:prstGeom>
          <a:noFill/>
          <a:ln w="3175" cmpd="sng" algn="ctr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75000">
                  <a:srgbClr val="01A78F"/>
                </a:gs>
                <a:gs pos="75000">
                  <a:srgbClr val="FF0000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  <a:tileRect/>
            </a:gradFill>
            <a:round/>
          </a:ln>
          <a:effectLst>
            <a:outerShdw blurRad="50800" dist="50800" dir="5400000" algn="ctr" rotWithShape="0">
              <a:srgbClr val="C00000"/>
            </a:outerShdw>
          </a:effectLst>
          <a:scene3d>
            <a:camera prst="legacyObliqueBottomLeft"/>
            <a:lightRig rig="legacyFlat3" dir="b"/>
          </a:scene3d>
          <a:sp3d extrusionH="125400" prstMaterial="legacyMatte">
            <a:bevelT w="6350" h="6350" prst="angle"/>
            <a:bevelB w="6350" h="6350" prst="angle"/>
            <a:extrusionClr>
              <a:srgbClr val="FF0000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0" name="流程图: 摘录 9"/>
          <p:cNvSpPr>
            <a:spLocks noChangeArrowheads="1"/>
          </p:cNvSpPr>
          <p:nvPr/>
        </p:nvSpPr>
        <p:spPr bwMode="auto">
          <a:xfrm>
            <a:off x="4929190" y="2428868"/>
            <a:ext cx="287337" cy="287338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1" name="流程图: 摘录 10"/>
          <p:cNvSpPr>
            <a:spLocks noChangeArrowheads="1"/>
          </p:cNvSpPr>
          <p:nvPr/>
        </p:nvSpPr>
        <p:spPr bwMode="auto">
          <a:xfrm>
            <a:off x="5357818" y="2428868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pic>
        <p:nvPicPr>
          <p:cNvPr id="19466" name="Picture 7" descr="xiaoy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750" y="0"/>
            <a:ext cx="14033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流程图: 摘录 10"/>
          <p:cNvSpPr>
            <a:spLocks noChangeArrowheads="1"/>
          </p:cNvSpPr>
          <p:nvPr/>
        </p:nvSpPr>
        <p:spPr bwMode="auto">
          <a:xfrm>
            <a:off x="5786446" y="2428868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pic>
        <p:nvPicPr>
          <p:cNvPr id="12" name="风声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501090" y="714356"/>
            <a:ext cx="304800" cy="304800"/>
          </a:xfrm>
          <a:prstGeom prst="rect">
            <a:avLst/>
          </a:prstGeom>
        </p:spPr>
      </p:pic>
      <p:sp>
        <p:nvSpPr>
          <p:cNvPr id="13" name="流程图: 摘录 10"/>
          <p:cNvSpPr>
            <a:spLocks noChangeArrowheads="1"/>
          </p:cNvSpPr>
          <p:nvPr/>
        </p:nvSpPr>
        <p:spPr bwMode="auto">
          <a:xfrm>
            <a:off x="2428860" y="3143248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4" name="流程图: 摘录 10"/>
          <p:cNvSpPr>
            <a:spLocks noChangeArrowheads="1"/>
          </p:cNvSpPr>
          <p:nvPr/>
        </p:nvSpPr>
        <p:spPr bwMode="auto">
          <a:xfrm>
            <a:off x="6143636" y="2428868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44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/>
      <p:bldP spid="8" grpId="0" animBg="1"/>
      <p:bldP spid="10" grpId="0" animBg="1"/>
      <p:bldP spid="11" grpId="0" animBg="1"/>
      <p:bldP spid="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矩形 8"/>
          <p:cNvSpPr>
            <a:spLocks noChangeArrowheads="1"/>
          </p:cNvSpPr>
          <p:nvPr/>
        </p:nvSpPr>
        <p:spPr bwMode="auto">
          <a:xfrm>
            <a:off x="0" y="1611313"/>
            <a:ext cx="7740650" cy="1794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风来了，风把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吹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了，风藏在</a:t>
            </a:r>
            <a:r>
              <a:rPr lang="zh-CN" altLang="en-US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            </a:t>
            </a:r>
            <a:r>
              <a:rPr lang="zh-CN" altLang="en-US" sz="40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里。</a:t>
            </a:r>
            <a:r>
              <a:rPr lang="en-US" altLang="zh-CN" sz="40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endParaRPr lang="zh-CN" altLang="en-US" sz="40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40200" y="1628775"/>
            <a:ext cx="14398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9900CC"/>
                </a:solidFill>
              </a:rPr>
              <a:t>小树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84888" y="162877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9900CC"/>
                </a:solidFill>
              </a:rPr>
              <a:t>弯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24075" y="2565400"/>
            <a:ext cx="33115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9900CC"/>
                </a:solidFill>
              </a:rPr>
              <a:t>弯弯的小树</a:t>
            </a:r>
          </a:p>
        </p:txBody>
      </p:sp>
      <p:pic>
        <p:nvPicPr>
          <p:cNvPr id="20487" name="Picture 7" descr="xiaoy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0"/>
            <a:ext cx="14033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14438" y="1071563"/>
            <a:ext cx="7072312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赵小艺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眨眨眼睛，想了想，说：“我能！”只见</a:t>
            </a:r>
            <a:r>
              <a:rPr lang="zh-CN" altLang="en-US" sz="32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她在房子前面画了一根旗杆（</a:t>
            </a:r>
            <a:r>
              <a:rPr lang="en-US" altLang="en-US" sz="3200" b="1" u="sng" dirty="0">
                <a:solidFill>
                  <a:schemeClr val="tx1"/>
                </a:solidFill>
              </a:rPr>
              <a:t>ɡ</a:t>
            </a:r>
            <a:r>
              <a:rPr lang="en-GB" altLang="zh-CN" sz="3200" b="1" dirty="0">
                <a:solidFill>
                  <a:schemeClr val="tx1"/>
                </a:solidFill>
                <a:latin typeface="+mj-ea"/>
              </a:rPr>
              <a:t>ā</a:t>
            </a:r>
            <a:r>
              <a:rPr lang="en-US" altLang="zh-CN" sz="3200" b="1" u="sng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n</a:t>
            </a:r>
            <a:r>
              <a:rPr lang="en-US" altLang="zh-CN" sz="32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32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，旗子在空中飘着</a:t>
            </a:r>
            <a:r>
              <a:rPr lang="zh-CN" altLang="en-US" sz="3200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987675" y="2565400"/>
            <a:ext cx="684213" cy="792163"/>
          </a:xfrm>
          <a:prstGeom prst="ellipse">
            <a:avLst/>
          </a:prstGeom>
          <a:noFill/>
          <a:ln w="9525" algn="ctr">
            <a:solidFill>
              <a:schemeClr val="accent2"/>
            </a:solidFill>
            <a:round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pic>
        <p:nvPicPr>
          <p:cNvPr id="21512" name="Picture 19" descr="chengd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620713"/>
            <a:ext cx="144780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285720" y="3571876"/>
            <a:ext cx="7715304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赵小艺笑着说：“我还能画！”</a:t>
            </a:r>
            <a:r>
              <a:rPr lang="zh-CN" altLang="en-US" sz="32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她画了个拿风车的小男孩。风车在呼呼地转。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0"/>
            <a:ext cx="4643437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9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321050"/>
            <a:ext cx="4716462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0" descr="0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5" name="Oval 6"/>
          <p:cNvSpPr>
            <a:spLocks noChangeArrowheads="1"/>
          </p:cNvSpPr>
          <p:nvPr/>
        </p:nvSpPr>
        <p:spPr bwMode="auto">
          <a:xfrm>
            <a:off x="1476375" y="549275"/>
            <a:ext cx="914400" cy="1008063"/>
          </a:xfrm>
          <a:prstGeom prst="ellipse">
            <a:avLst/>
          </a:prstGeom>
          <a:noFill/>
          <a:ln w="9525" algn="ctr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357313" y="714375"/>
            <a:ext cx="1071562" cy="116840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2" name="椭圆 7"/>
          <p:cNvSpPr>
            <a:spLocks noChangeArrowheads="1"/>
          </p:cNvSpPr>
          <p:nvPr/>
        </p:nvSpPr>
        <p:spPr bwMode="auto">
          <a:xfrm>
            <a:off x="8101013" y="1333500"/>
            <a:ext cx="1042987" cy="113665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3" name="椭圆 7"/>
          <p:cNvSpPr>
            <a:spLocks noChangeArrowheads="1"/>
          </p:cNvSpPr>
          <p:nvPr/>
        </p:nvSpPr>
        <p:spPr bwMode="auto">
          <a:xfrm>
            <a:off x="2214563" y="4286250"/>
            <a:ext cx="1008062" cy="113665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4" name="椭圆 7"/>
          <p:cNvSpPr>
            <a:spLocks noChangeArrowheads="1"/>
          </p:cNvSpPr>
          <p:nvPr/>
        </p:nvSpPr>
        <p:spPr bwMode="auto">
          <a:xfrm>
            <a:off x="4572000" y="4286250"/>
            <a:ext cx="2016125" cy="113665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428625" y="1857375"/>
            <a:ext cx="2224088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00CC"/>
                </a:solidFill>
              </a:rPr>
              <a:t>飘扬的旗子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857884" y="785794"/>
            <a:ext cx="2224087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00CC"/>
                </a:solidFill>
              </a:rPr>
              <a:t>弯弯的小树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4714875" y="3786188"/>
            <a:ext cx="2224088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00CC"/>
                </a:solidFill>
              </a:rPr>
              <a:t>斜斜的雨丝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214313" y="3714750"/>
            <a:ext cx="3040062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00CC"/>
                </a:solidFill>
              </a:rPr>
              <a:t>呼呼直转的风车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4" grpId="0" animBg="1"/>
      <p:bldP spid="22541" grpId="0"/>
      <p:bldP spid="225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1" descr="11"/>
          <p:cNvPicPr>
            <a:picLocks noChangeAspect="1" noChangeArrowheads="1"/>
          </p:cNvPicPr>
          <p:nvPr/>
        </p:nvPicPr>
        <p:blipFill>
          <a:blip r:embed="rId3" cstate="print"/>
          <a:srcRect l="40625" b="8333"/>
          <a:stretch>
            <a:fillRect/>
          </a:stretch>
        </p:blipFill>
        <p:spPr bwMode="auto">
          <a:xfrm>
            <a:off x="6215063" y="214313"/>
            <a:ext cx="26527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2" descr="letter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571500"/>
            <a:ext cx="32416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1714500" y="785813"/>
            <a:ext cx="3357563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我们也来画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357222" y="2714620"/>
            <a:ext cx="5857883" cy="9233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你想怎样画风？</a:t>
            </a:r>
            <a:endParaRPr lang="en-US" altLang="zh-CN" sz="5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轻快的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15272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2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7686" y="714356"/>
            <a:ext cx="45005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 生活中有很多事物也和风一样，是看不见，摸不着的，如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声音、气温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等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，你能像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宋涛、陈丹、赵小艺一样用画笔把他们画出来吗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？你会怎样画呢？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 descr="问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14357"/>
            <a:ext cx="4286248" cy="4429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85852" y="2428868"/>
            <a:ext cx="4786346" cy="18573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zh-CN" altLang="en-US" sz="5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谢谢大家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" name="风声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4572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4" descr="songd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125538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9" descr="chengd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4724400"/>
            <a:ext cx="14478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7" descr="xiaoy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4724400"/>
            <a:ext cx="14033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051050" y="1052513"/>
            <a:ext cx="29527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zh-CN" sz="4800" dirty="0" err="1">
                <a:solidFill>
                  <a:schemeClr val="tx1"/>
                </a:solidFill>
              </a:rPr>
              <a:t>sòn</a:t>
            </a:r>
            <a:r>
              <a:rPr lang="en-GB" altLang="en-US" sz="4800" dirty="0" err="1">
                <a:solidFill>
                  <a:schemeClr val="tx1"/>
                </a:solidFill>
              </a:rPr>
              <a:t>ɡ</a:t>
            </a:r>
            <a:r>
              <a:rPr lang="en-GB" altLang="zh-CN" sz="4800" dirty="0"/>
              <a:t>  </a:t>
            </a:r>
            <a:r>
              <a:rPr lang="en-GB" altLang="zh-CN" sz="4800" dirty="0" err="1">
                <a:solidFill>
                  <a:schemeClr val="tx1"/>
                </a:solidFill>
              </a:rPr>
              <a:t>t</a:t>
            </a:r>
            <a:r>
              <a:rPr lang="en-GB" altLang="zh-CN" sz="5400" dirty="0" err="1">
                <a:solidFill>
                  <a:schemeClr val="tx1"/>
                </a:solidFill>
                <a:latin typeface="+mj-ea"/>
                <a:ea typeface="+mj-ea"/>
              </a:rPr>
              <a:t>ā</a:t>
            </a:r>
            <a:r>
              <a:rPr lang="en-GB" altLang="zh-CN" sz="4800" dirty="0" err="1">
                <a:solidFill>
                  <a:schemeClr val="tx1"/>
                </a:solidFill>
              </a:rPr>
              <a:t>o</a:t>
            </a:r>
            <a:r>
              <a:rPr lang="en-GB" altLang="zh-CN" sz="4800" dirty="0">
                <a:solidFill>
                  <a:schemeClr val="tx1"/>
                </a:solidFill>
              </a:rPr>
              <a:t>  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42988" y="2924175"/>
            <a:ext cx="29527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zh-CN" sz="5400" b="0" dirty="0" err="1">
                <a:solidFill>
                  <a:schemeClr val="tx1"/>
                </a:solidFill>
              </a:rPr>
              <a:t>chén</a:t>
            </a:r>
            <a:r>
              <a:rPr lang="en-GB" altLang="zh-CN" sz="5400" b="0" dirty="0">
                <a:solidFill>
                  <a:schemeClr val="tx1"/>
                </a:solidFill>
              </a:rPr>
              <a:t>  </a:t>
            </a:r>
            <a:r>
              <a:rPr lang="en-GB" altLang="zh-CN" sz="5400" b="0" dirty="0" err="1">
                <a:solidFill>
                  <a:schemeClr val="tx1"/>
                </a:solidFill>
              </a:rPr>
              <a:t>d</a:t>
            </a:r>
            <a:r>
              <a:rPr lang="en-GB" altLang="zh-CN" sz="5400" dirty="0" err="1">
                <a:solidFill>
                  <a:schemeClr val="tx1"/>
                </a:solidFill>
                <a:latin typeface="+mj-ea"/>
                <a:ea typeface="+mj-ea"/>
              </a:rPr>
              <a:t>ā</a:t>
            </a:r>
            <a:r>
              <a:rPr lang="en-GB" altLang="zh-CN" sz="5400" b="0" dirty="0" err="1">
                <a:solidFill>
                  <a:schemeClr val="tx1"/>
                </a:solidFill>
              </a:rPr>
              <a:t>n</a:t>
            </a:r>
            <a:r>
              <a:rPr lang="en-GB" altLang="zh-CN" sz="5400" b="0" dirty="0">
                <a:solidFill>
                  <a:schemeClr val="tx1"/>
                </a:solidFill>
              </a:rPr>
              <a:t>          </a:t>
            </a:r>
            <a:endParaRPr lang="zh-CN" altLang="en-US" sz="5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52" name="Text Box 3"/>
          <p:cNvSpPr txBox="1">
            <a:spLocks noChangeArrowheads="1"/>
          </p:cNvSpPr>
          <p:nvPr/>
        </p:nvSpPr>
        <p:spPr bwMode="auto">
          <a:xfrm>
            <a:off x="6500826" y="3643314"/>
            <a:ext cx="122396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dirty="0">
                <a:solidFill>
                  <a:schemeClr val="tx1"/>
                </a:solidFill>
                <a:ea typeface="宋体" panose="02010600030101010101" pitchFamily="2" charset="-122"/>
              </a:rPr>
              <a:t>小</a:t>
            </a:r>
          </a:p>
        </p:txBody>
      </p:sp>
      <p:sp>
        <p:nvSpPr>
          <p:cNvPr id="6153" name="矩形 9"/>
          <p:cNvSpPr>
            <a:spLocks noChangeArrowheads="1"/>
          </p:cNvSpPr>
          <p:nvPr/>
        </p:nvSpPr>
        <p:spPr bwMode="auto">
          <a:xfrm>
            <a:off x="2357422" y="1628775"/>
            <a:ext cx="99061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GB" sz="5400" b="1" dirty="0">
                <a:solidFill>
                  <a:srgbClr val="FF0000"/>
                </a:solidFill>
                <a:ea typeface="宋体" panose="02010600030101010101" pitchFamily="2" charset="-122"/>
              </a:rPr>
              <a:t>宋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4" name="矩形 10"/>
          <p:cNvSpPr>
            <a:spLocks noChangeArrowheads="1"/>
          </p:cNvSpPr>
          <p:nvPr/>
        </p:nvSpPr>
        <p:spPr bwMode="auto">
          <a:xfrm>
            <a:off x="3643306" y="1643050"/>
            <a:ext cx="9207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GB" sz="5400" b="1" dirty="0">
                <a:solidFill>
                  <a:srgbClr val="FF0000"/>
                </a:solidFill>
                <a:ea typeface="宋体" panose="02010600030101010101" pitchFamily="2" charset="-122"/>
              </a:rPr>
              <a:t>涛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5" name="矩形 11"/>
          <p:cNvSpPr>
            <a:spLocks noChangeArrowheads="1"/>
          </p:cNvSpPr>
          <p:nvPr/>
        </p:nvSpPr>
        <p:spPr bwMode="auto">
          <a:xfrm>
            <a:off x="1476375" y="3716338"/>
            <a:ext cx="87716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宋体" panose="02010600030101010101" pitchFamily="2" charset="-122"/>
              </a:rPr>
              <a:t>陈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6" name="矩形 12"/>
          <p:cNvSpPr>
            <a:spLocks noChangeArrowheads="1"/>
          </p:cNvSpPr>
          <p:nvPr/>
        </p:nvSpPr>
        <p:spPr bwMode="auto">
          <a:xfrm>
            <a:off x="2857488" y="3714752"/>
            <a:ext cx="87716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宋体" panose="02010600030101010101" pitchFamily="2" charset="-122"/>
              </a:rPr>
              <a:t>丹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7" name="矩形 13"/>
          <p:cNvSpPr>
            <a:spLocks noChangeArrowheads="1"/>
          </p:cNvSpPr>
          <p:nvPr/>
        </p:nvSpPr>
        <p:spPr bwMode="auto">
          <a:xfrm>
            <a:off x="5715008" y="3643314"/>
            <a:ext cx="87716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宋体" panose="02010600030101010101" pitchFamily="2" charset="-122"/>
              </a:rPr>
              <a:t>赵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8" name="矩形 14"/>
          <p:cNvSpPr>
            <a:spLocks noChangeArrowheads="1"/>
          </p:cNvSpPr>
          <p:nvPr/>
        </p:nvSpPr>
        <p:spPr bwMode="auto">
          <a:xfrm>
            <a:off x="7429520" y="3643314"/>
            <a:ext cx="87716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宋体" panose="02010600030101010101" pitchFamily="2" charset="-122"/>
              </a:rPr>
              <a:t>艺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159" name="下箭头 1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643938" y="5357813"/>
            <a:ext cx="484187" cy="503237"/>
          </a:xfrm>
          <a:prstGeom prst="downArrow">
            <a:avLst>
              <a:gd name="adj1" fmla="val 50000"/>
              <a:gd name="adj2" fmla="val 49970"/>
            </a:avLst>
          </a:prstGeom>
          <a:solidFill>
            <a:schemeClr val="bg1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5357818" y="2928934"/>
            <a:ext cx="3097213" cy="9233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GB" altLang="zh-CN" sz="5400" dirty="0" err="1">
                <a:solidFill>
                  <a:schemeClr val="tx1"/>
                </a:solidFill>
              </a:rPr>
              <a:t>zh</a:t>
            </a:r>
            <a:r>
              <a:rPr lang="en-GB" altLang="en-US" sz="5400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GB" altLang="zh-CN" sz="5400" dirty="0" err="1">
                <a:solidFill>
                  <a:schemeClr val="tx1"/>
                </a:solidFill>
              </a:rPr>
              <a:t>o</a:t>
            </a:r>
            <a:r>
              <a:rPr lang="en-GB" altLang="zh-CN" sz="5400" b="0" dirty="0">
                <a:solidFill>
                  <a:schemeClr val="tx1"/>
                </a:solidFill>
              </a:rPr>
              <a:t>     </a:t>
            </a:r>
            <a:r>
              <a:rPr lang="en-GB" altLang="zh-CN" sz="5400" dirty="0" err="1">
                <a:solidFill>
                  <a:schemeClr val="tx1"/>
                </a:solidFill>
              </a:rPr>
              <a:t>yì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矩形 9"/>
          <p:cNvSpPr>
            <a:spLocks noChangeArrowheads="1"/>
          </p:cNvSpPr>
          <p:nvPr/>
        </p:nvSpPr>
        <p:spPr bwMode="auto">
          <a:xfrm>
            <a:off x="2339975" y="1628775"/>
            <a:ext cx="100806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GB" sz="6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宋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3316" name="矩形 10"/>
          <p:cNvSpPr>
            <a:spLocks noChangeArrowheads="1"/>
          </p:cNvSpPr>
          <p:nvPr/>
        </p:nvSpPr>
        <p:spPr bwMode="auto">
          <a:xfrm>
            <a:off x="3635375" y="1628775"/>
            <a:ext cx="92075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GB" sz="6000" dirty="0">
                <a:solidFill>
                  <a:srgbClr val="0070C0"/>
                </a:solidFill>
                <a:ea typeface="宋体" panose="02010600030101010101" pitchFamily="2" charset="-122"/>
              </a:rPr>
              <a:t>涛</a:t>
            </a:r>
            <a:endParaRPr lang="zh-CN" altLang="en-US" sz="6000" dirty="0">
              <a:solidFill>
                <a:srgbClr val="0070C0"/>
              </a:solidFill>
            </a:endParaRPr>
          </a:p>
        </p:txBody>
      </p:sp>
      <p:sp>
        <p:nvSpPr>
          <p:cNvPr id="13317" name="矩形 11"/>
          <p:cNvSpPr>
            <a:spLocks noChangeArrowheads="1"/>
          </p:cNvSpPr>
          <p:nvPr/>
        </p:nvSpPr>
        <p:spPr bwMode="auto">
          <a:xfrm>
            <a:off x="1476375" y="3716338"/>
            <a:ext cx="95410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陈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3318" name="矩形 12"/>
          <p:cNvSpPr>
            <a:spLocks noChangeArrowheads="1"/>
          </p:cNvSpPr>
          <p:nvPr/>
        </p:nvSpPr>
        <p:spPr bwMode="auto">
          <a:xfrm>
            <a:off x="2555875" y="3716338"/>
            <a:ext cx="95410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ea typeface="宋体" panose="02010600030101010101" pitchFamily="2" charset="-122"/>
              </a:rPr>
              <a:t>丹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3319" name="矩形 13"/>
          <p:cNvSpPr>
            <a:spLocks noChangeArrowheads="1"/>
          </p:cNvSpPr>
          <p:nvPr/>
        </p:nvSpPr>
        <p:spPr bwMode="auto">
          <a:xfrm>
            <a:off x="5580063" y="3644900"/>
            <a:ext cx="284244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ea typeface="宋体" panose="02010600030101010101" pitchFamily="2" charset="-122"/>
              </a:rPr>
              <a:t>赵 小 </a:t>
            </a:r>
            <a:r>
              <a:rPr lang="zh-CN" altLang="en-US" sz="6000" b="1" dirty="0">
                <a:solidFill>
                  <a:srgbClr val="0070C0"/>
                </a:solidFill>
              </a:rPr>
              <a:t>艺</a:t>
            </a:r>
            <a:endParaRPr lang="en-US" altLang="zh-CN" sz="6000" b="1" dirty="0">
              <a:solidFill>
                <a:srgbClr val="0070C0"/>
              </a:solidFill>
            </a:endParaRPr>
          </a:p>
        </p:txBody>
      </p:sp>
      <p:sp>
        <p:nvSpPr>
          <p:cNvPr id="13320" name="下箭头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422323" y="5750878"/>
            <a:ext cx="484187" cy="503237"/>
          </a:xfrm>
          <a:prstGeom prst="downArrow">
            <a:avLst>
              <a:gd name="adj1" fmla="val 50000"/>
              <a:gd name="adj2" fmla="val 49970"/>
            </a:avLst>
          </a:prstGeom>
          <a:solidFill>
            <a:schemeClr val="bg1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pic>
        <p:nvPicPr>
          <p:cNvPr id="13324" name="Picture 44" descr="songd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125538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7" descr="xiaoy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4652963"/>
            <a:ext cx="14033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9" descr="chengd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4581525"/>
            <a:ext cx="14478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1071538" y="2357430"/>
            <a:ext cx="7000892" cy="372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</a:t>
            </a:r>
            <a:r>
              <a:rPr lang="zh-CN" altLang="en-US" sz="4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4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涛、陈 丹、赵小艺画风的句</a:t>
            </a:r>
            <a:r>
              <a:rPr lang="zh-CN" altLang="en-US" sz="44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40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自己喜欢的、不同的符号画出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7200" dirty="0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  <p:sp>
        <p:nvSpPr>
          <p:cNvPr id="14340" name="Text Box 12"/>
          <p:cNvSpPr txBox="1">
            <a:spLocks noChangeArrowheads="1"/>
          </p:cNvSpPr>
          <p:nvPr/>
        </p:nvSpPr>
        <p:spPr bwMode="auto">
          <a:xfrm>
            <a:off x="2428875" y="1571625"/>
            <a:ext cx="4572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 smtClean="0">
                <a:solidFill>
                  <a:srgbClr val="660066"/>
                </a:solidFill>
                <a:latin typeface="华文中宋" pitchFamily="2" charset="-122"/>
                <a:ea typeface="华文中宋" pitchFamily="2" charset="-122"/>
              </a:rPr>
              <a:t>仔细读</a:t>
            </a:r>
            <a:r>
              <a:rPr lang="zh-CN" altLang="en-US" sz="4000" dirty="0">
                <a:solidFill>
                  <a:srgbClr val="660066"/>
                </a:solidFill>
                <a:latin typeface="华文中宋" pitchFamily="2" charset="-122"/>
                <a:ea typeface="华文中宋" pitchFamily="2" charset="-122"/>
              </a:rPr>
              <a:t>课文找一找</a:t>
            </a:r>
            <a:r>
              <a:rPr lang="en-US" altLang="zh-CN" sz="4000" dirty="0">
                <a:solidFill>
                  <a:srgbClr val="660066"/>
                </a:solidFill>
                <a:latin typeface="华文中宋" pitchFamily="2" charset="-122"/>
                <a:ea typeface="华文中宋" pitchFamily="2" charset="-122"/>
              </a:rPr>
              <a:t>:</a:t>
            </a:r>
            <a:endParaRPr lang="zh-CN" altLang="en-US" sz="4000" dirty="0">
              <a:solidFill>
                <a:srgbClr val="660066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50009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4" descr="songd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142875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142844" y="714356"/>
            <a:ext cx="7929618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宋涛 想了想，</a:t>
            </a:r>
            <a:r>
              <a:rPr lang="zh-CN" altLang="en-US" sz="44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他把画上的太阳擦去，画了几片乌云，又画了几条斜斜的雨丝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，说“下雨了，风把雨丝吹斜了。”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4" descr="songd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75" y="285750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375"/>
            <a:ext cx="44291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12" descr="61e607d162d9f2d3d1ea6b75a9ec8a136227cc4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571625"/>
            <a:ext cx="435768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背景"/>
          <p:cNvPicPr>
            <a:picLocks noChangeAspect="1" noChangeArrowheads="1"/>
          </p:cNvPicPr>
          <p:nvPr/>
        </p:nvPicPr>
        <p:blipFill>
          <a:blip r:embed="rId2" cstate="print"/>
          <a:srcRect l="2499" t="1111" r="17499" b="11111"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571500"/>
            <a:ext cx="6929438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</a:rPr>
              <a:t>宋涛 想了想，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</a:rPr>
              <a:t>他把画上的太阳擦去，画了几片乌云，又画了几条斜斜的雨丝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</a:rPr>
              <a:t>，说“下雨了，风把雨丝吹斜了。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</a:rPr>
              <a:t>”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流程图: 摘录 7"/>
          <p:cNvSpPr>
            <a:spLocks noChangeArrowheads="1"/>
          </p:cNvSpPr>
          <p:nvPr/>
        </p:nvSpPr>
        <p:spPr bwMode="auto">
          <a:xfrm>
            <a:off x="1142976" y="2928934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 dirty="0"/>
          </a:p>
        </p:txBody>
      </p:sp>
      <p:sp>
        <p:nvSpPr>
          <p:cNvPr id="10" name="流程图: 摘录 9"/>
          <p:cNvSpPr>
            <a:spLocks noChangeArrowheads="1"/>
          </p:cNvSpPr>
          <p:nvPr/>
        </p:nvSpPr>
        <p:spPr bwMode="auto">
          <a:xfrm>
            <a:off x="1571625" y="2928938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1" name="流程图: 摘录 10"/>
          <p:cNvSpPr>
            <a:spLocks noChangeArrowheads="1"/>
          </p:cNvSpPr>
          <p:nvPr/>
        </p:nvSpPr>
        <p:spPr bwMode="auto">
          <a:xfrm>
            <a:off x="2000250" y="2928938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3" name="流程图: 摘录 12"/>
          <p:cNvSpPr>
            <a:spLocks noChangeArrowheads="1"/>
          </p:cNvSpPr>
          <p:nvPr/>
        </p:nvSpPr>
        <p:spPr bwMode="auto">
          <a:xfrm>
            <a:off x="2000250" y="3786188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4" name="流程图: 摘录 13"/>
          <p:cNvSpPr>
            <a:spLocks noChangeArrowheads="1"/>
          </p:cNvSpPr>
          <p:nvPr/>
        </p:nvSpPr>
        <p:spPr bwMode="auto">
          <a:xfrm>
            <a:off x="2500313" y="3786188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5" name="流程图: 摘录 14"/>
          <p:cNvSpPr>
            <a:spLocks noChangeArrowheads="1"/>
          </p:cNvSpPr>
          <p:nvPr/>
        </p:nvSpPr>
        <p:spPr bwMode="auto">
          <a:xfrm>
            <a:off x="3000375" y="3786188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6" name="流程图: 摘录 15"/>
          <p:cNvSpPr>
            <a:spLocks noChangeArrowheads="1"/>
          </p:cNvSpPr>
          <p:nvPr/>
        </p:nvSpPr>
        <p:spPr bwMode="auto">
          <a:xfrm>
            <a:off x="214282" y="3786190"/>
            <a:ext cx="287337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17" name="流程图: 摘录 16"/>
          <p:cNvSpPr>
            <a:spLocks noChangeArrowheads="1"/>
          </p:cNvSpPr>
          <p:nvPr/>
        </p:nvSpPr>
        <p:spPr bwMode="auto">
          <a:xfrm>
            <a:off x="642910" y="3786190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pic>
        <p:nvPicPr>
          <p:cNvPr id="17421" name="Picture 44" descr="songd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0"/>
            <a:ext cx="11906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流程图: 摘录 18"/>
          <p:cNvSpPr>
            <a:spLocks noChangeArrowheads="1"/>
          </p:cNvSpPr>
          <p:nvPr/>
        </p:nvSpPr>
        <p:spPr bwMode="auto">
          <a:xfrm>
            <a:off x="1071538" y="3786190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  <p:sp>
        <p:nvSpPr>
          <p:cNvPr id="20" name="流程图: 摘录 19"/>
          <p:cNvSpPr>
            <a:spLocks noChangeArrowheads="1"/>
          </p:cNvSpPr>
          <p:nvPr/>
        </p:nvSpPr>
        <p:spPr bwMode="auto">
          <a:xfrm>
            <a:off x="1571604" y="3786190"/>
            <a:ext cx="287338" cy="287337"/>
          </a:xfrm>
          <a:prstGeom prst="flowChartExtract">
            <a:avLst/>
          </a:prstGeom>
          <a:solidFill>
            <a:srgbClr val="0000CC"/>
          </a:solidFill>
          <a:ln w="9525">
            <a:miter lim="800000"/>
          </a:ln>
          <a:scene3d>
            <a:camera prst="legacyObliqueBottomLef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>
            <a:spAutoFit/>
            <a:flatTx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438</Words>
  <Application>Microsoft Office PowerPoint</Application>
  <PresentationFormat>全屏显示(4:3)</PresentationFormat>
  <Paragraphs>42</Paragraphs>
  <Slides>17</Slides>
  <Notes>2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63</cp:revision>
  <dcterms:created xsi:type="dcterms:W3CDTF">2016-09-20T14:02:00Z</dcterms:created>
  <dcterms:modified xsi:type="dcterms:W3CDTF">2016-10-10T14:50:55Z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