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9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251520" y="155679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5400" dirty="0" smtClean="0">
                <a:solidFill>
                  <a:srgbClr val="FF0000"/>
                </a:solidFill>
              </a:rPr>
              <a:t>                    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M2U1  </a:t>
            </a:r>
          </a:p>
          <a:p>
            <a:pPr>
              <a:buNone/>
            </a:pPr>
            <a:r>
              <a:rPr lang="en-US" altLang="zh-CN" sz="5400" b="1" dirty="0" smtClean="0">
                <a:solidFill>
                  <a:srgbClr val="FF0000"/>
                </a:solidFill>
              </a:rPr>
              <a:t>                Vocabulary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四、重点词词形变换 </a:t>
            </a:r>
            <a:r>
              <a:rPr lang="zh-CN" altLang="zh-CN" sz="3200" dirty="0" smtClean="0">
                <a:solidFill>
                  <a:srgbClr val="FF0000"/>
                </a:solidFill>
              </a:rPr>
              <a:t/>
            </a:r>
            <a:br>
              <a:rPr lang="zh-CN" altLang="zh-CN" sz="3200" dirty="0" smtClean="0">
                <a:solidFill>
                  <a:srgbClr val="FF0000"/>
                </a:solidFill>
              </a:rPr>
            </a:b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dirty="0" smtClean="0"/>
              <a:t>1. He has studied Chinese</a:t>
            </a:r>
            <a:r>
              <a:rPr lang="zh-CN" altLang="zh-CN" u="sng" dirty="0" smtClean="0"/>
              <a:t>　　</a:t>
            </a:r>
            <a:r>
              <a:rPr lang="en-US" altLang="zh-CN" u="sng" dirty="0" smtClean="0"/>
              <a:t>_____</a:t>
            </a:r>
            <a:r>
              <a:rPr lang="en-US" altLang="zh-CN" dirty="0" smtClean="0"/>
              <a:t>for five years and visited many</a:t>
            </a:r>
            <a:r>
              <a:rPr lang="en-US" altLang="zh-CN" u="sng" dirty="0" smtClean="0"/>
              <a:t>        ____</a:t>
            </a:r>
            <a:r>
              <a:rPr lang="en-US" altLang="zh-CN" dirty="0" smtClean="0"/>
              <a:t>relics in China. (culture)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2. I</a:t>
            </a:r>
            <a:r>
              <a:rPr lang="zh-CN" altLang="zh-CN" u="sng" dirty="0" smtClean="0"/>
              <a:t>　　　　</a:t>
            </a:r>
            <a:r>
              <a:rPr lang="en-US" altLang="zh-CN" dirty="0" smtClean="0"/>
              <a:t>eat peacocks(</a:t>
            </a:r>
            <a:r>
              <a:rPr lang="zh-CN" altLang="zh-CN" dirty="0" smtClean="0"/>
              <a:t>孔雀</a:t>
            </a:r>
            <a:r>
              <a:rPr lang="en-US" altLang="zh-CN" dirty="0" smtClean="0"/>
              <a:t>) for they are becoming</a:t>
            </a:r>
            <a:r>
              <a:rPr lang="zh-CN" altLang="zh-CN" u="sng" dirty="0" smtClean="0"/>
              <a:t>　　　　</a:t>
            </a:r>
            <a:r>
              <a:rPr lang="en-US" altLang="zh-CN" dirty="0" smtClean="0"/>
              <a:t>than before. I wonder what causes the________</a:t>
            </a:r>
            <a:r>
              <a:rPr lang="zh-CN" altLang="zh-CN" u="sng" dirty="0" smtClean="0"/>
              <a:t>　</a:t>
            </a:r>
            <a:r>
              <a:rPr lang="en-US" altLang="zh-CN" dirty="0" smtClean="0"/>
              <a:t>of this kind of birds. (rare)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3. I received a</a:t>
            </a:r>
            <a:r>
              <a:rPr lang="zh-CN" altLang="zh-CN" u="sng" dirty="0" smtClean="0"/>
              <a:t>　　　　</a:t>
            </a:r>
            <a:r>
              <a:rPr lang="en-US" altLang="zh-CN" dirty="0" smtClean="0"/>
              <a:t>from Lang Lang, who is a</a:t>
            </a:r>
            <a:r>
              <a:rPr lang="zh-CN" altLang="zh-CN" u="sng" dirty="0" smtClean="0"/>
              <a:t>　　　　</a:t>
            </a:r>
            <a:r>
              <a:rPr lang="en-US" altLang="zh-CN" u="sng" dirty="0" smtClean="0"/>
              <a:t>_______</a:t>
            </a:r>
            <a:r>
              <a:rPr lang="en-US" altLang="zh-CN" dirty="0" smtClean="0"/>
              <a:t>pianist. (gift)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4. As is written down in the law, personal______ _________to the person himself. (belong)</a:t>
            </a:r>
            <a:endParaRPr lang="zh-CN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0" y="692696"/>
            <a:ext cx="13871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culture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1196752"/>
            <a:ext cx="14788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cultural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844824"/>
            <a:ext cx="11664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rarely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2276872"/>
            <a:ext cx="1017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rarer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83768" y="2780928"/>
            <a:ext cx="16249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rareness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7784" y="3356992"/>
            <a:ext cx="7521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gift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3861048"/>
            <a:ext cx="11735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gifted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76256" y="4293096"/>
            <a:ext cx="20249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belongings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76" y="4941168"/>
            <a:ext cx="13468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belong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692696"/>
            <a:ext cx="8820472" cy="58326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5. He</a:t>
            </a:r>
            <a:r>
              <a:rPr lang="zh-CN" altLang="zh-CN" u="sng" dirty="0" smtClean="0"/>
              <a:t>　　　　</a:t>
            </a:r>
            <a:r>
              <a:rPr lang="en-US" altLang="zh-CN" dirty="0" smtClean="0"/>
              <a:t>an announcement that the</a:t>
            </a:r>
            <a:r>
              <a:rPr lang="zh-CN" altLang="zh-CN" u="sng" dirty="0" smtClean="0"/>
              <a:t>　　　　</a:t>
            </a:r>
            <a:r>
              <a:rPr lang="en-US" altLang="zh-CN" u="sng" dirty="0" smtClean="0"/>
              <a:t>_______</a:t>
            </a:r>
            <a:r>
              <a:rPr lang="en-US" altLang="zh-CN" dirty="0" smtClean="0"/>
              <a:t>rooms will be turned into offices. He accepted it for he was___</a:t>
            </a:r>
            <a:r>
              <a:rPr lang="zh-CN" altLang="zh-CN" u="sng" dirty="0" smtClean="0"/>
              <a:t>　　　　</a:t>
            </a:r>
            <a:r>
              <a:rPr lang="en-US" altLang="zh-CN" dirty="0" smtClean="0"/>
              <a:t>to new ideas. (receive)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6. There is no</a:t>
            </a:r>
            <a:r>
              <a:rPr lang="zh-CN" altLang="zh-CN" u="sng" dirty="0" smtClean="0"/>
              <a:t>　　　　</a:t>
            </a:r>
            <a:r>
              <a:rPr lang="en-US" altLang="zh-CN" dirty="0" smtClean="0"/>
              <a:t>that Catherine is ______</a:t>
            </a:r>
            <a:r>
              <a:rPr lang="zh-CN" altLang="zh-CN" u="sng" dirty="0" smtClean="0"/>
              <a:t>　　　　</a:t>
            </a:r>
            <a:r>
              <a:rPr lang="en-US" altLang="zh-CN" dirty="0" smtClean="0"/>
              <a:t>of her future for she </a:t>
            </a:r>
            <a:r>
              <a:rPr lang="zh-CN" altLang="zh-CN" u="sng" dirty="0" smtClean="0"/>
              <a:t>　　　</a:t>
            </a:r>
            <a:r>
              <a:rPr lang="en-US" altLang="zh-CN" u="sng" dirty="0" smtClean="0"/>
              <a:t>____</a:t>
            </a:r>
            <a:r>
              <a:rPr lang="en-US" altLang="zh-CN" dirty="0" smtClean="0"/>
              <a:t>whether she can continue to work. (doubt)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9. Please give this matter a careful</a:t>
            </a:r>
            <a:r>
              <a:rPr lang="zh-CN" altLang="zh-CN" u="sng" dirty="0" smtClean="0"/>
              <a:t>　　　</a:t>
            </a:r>
            <a:r>
              <a:rPr lang="en-US" altLang="zh-CN" u="sng" dirty="0" smtClean="0"/>
              <a:t>       </a:t>
            </a:r>
            <a:r>
              <a:rPr lang="en-US" altLang="zh-CN" dirty="0" smtClean="0"/>
              <a:t> . </a:t>
            </a:r>
            <a:r>
              <a:rPr lang="zh-CN" altLang="zh-CN" u="sng" dirty="0" smtClean="0"/>
              <a:t>　　　　</a:t>
            </a:r>
            <a:r>
              <a:rPr lang="en-US" altLang="zh-CN" u="sng" dirty="0" smtClean="0"/>
              <a:t>_____________</a:t>
            </a:r>
            <a:r>
              <a:rPr lang="en-US" altLang="zh-CN" dirty="0" smtClean="0"/>
              <a:t>his age, Dane is quite</a:t>
            </a:r>
            <a:r>
              <a:rPr lang="zh-CN" altLang="zh-CN" u="sng" dirty="0" smtClean="0"/>
              <a:t>　　　　</a:t>
            </a:r>
            <a:r>
              <a:rPr lang="en-US" altLang="zh-CN" u="sng" dirty="0" smtClean="0"/>
              <a:t>___________________</a:t>
            </a:r>
            <a:r>
              <a:rPr lang="en-US" altLang="zh-CN" dirty="0" smtClean="0"/>
              <a:t>.(consider)</a:t>
            </a:r>
            <a:endParaRPr lang="zh-CN" altLang="zh-CN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476672"/>
            <a:ext cx="1628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received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196752"/>
            <a:ext cx="1813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reception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9992" y="1628800"/>
            <a:ext cx="17696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receptive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2636912"/>
            <a:ext cx="1205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doubt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20272" y="2636912"/>
            <a:ext cx="1656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doubtful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39952" y="3140968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doubts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8184" y="4221088"/>
            <a:ext cx="25054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consideration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4725144"/>
            <a:ext cx="21463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considering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7624" y="5301208"/>
            <a:ext cx="21654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considerate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57935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10. During the</a:t>
            </a:r>
            <a:r>
              <a:rPr lang="zh-CN" altLang="zh-CN" u="sng" dirty="0" smtClean="0"/>
              <a:t>　　　　</a:t>
            </a:r>
            <a:r>
              <a:rPr lang="en-US" altLang="zh-CN" u="sng" dirty="0" smtClean="0"/>
              <a:t>____</a:t>
            </a:r>
            <a:r>
              <a:rPr lang="en-US" altLang="zh-CN" dirty="0" smtClean="0"/>
              <a:t>time, they_________</a:t>
            </a:r>
            <a:r>
              <a:rPr lang="zh-CN" altLang="zh-CN" dirty="0" smtClean="0"/>
              <a:t>　　　　　</a:t>
            </a:r>
            <a:r>
              <a:rPr lang="en-US" altLang="zh-CN" dirty="0" smtClean="0"/>
              <a:t>in the dining room with the</a:t>
            </a:r>
            <a:r>
              <a:rPr lang="en-US" altLang="zh-CN" u="sng" dirty="0" smtClean="0"/>
              <a:t> </a:t>
            </a:r>
            <a:r>
              <a:rPr lang="zh-CN" altLang="zh-CN" u="sng" dirty="0" smtClean="0"/>
              <a:t>　　　　　</a:t>
            </a:r>
            <a:r>
              <a:rPr lang="en-US" altLang="zh-CN" dirty="0" smtClean="0"/>
              <a:t>on the 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table. (remain)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11. The island is deserted, and the chance for the ________ of the three_____________ from the wrecked ship is slim. (survive)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12. It was _____________ that all the _____________ we collected proved him to be guilty. (evidence)</a:t>
            </a:r>
            <a:r>
              <a:rPr lang="en-US" altLang="zh-CN" b="1" dirty="0" smtClean="0"/>
              <a:t> </a:t>
            </a:r>
            <a:endParaRPr lang="zh-CN" altLang="zh-CN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59832" y="188640"/>
            <a:ext cx="1903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remaining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76256" y="260648"/>
            <a:ext cx="18151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remained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36096" y="836712"/>
            <a:ext cx="15522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remains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2420888"/>
            <a:ext cx="13151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</a:rPr>
              <a:t>survial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32040" y="2492896"/>
            <a:ext cx="17279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survivors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 flipV="1">
            <a:off x="2411760" y="3501008"/>
            <a:ext cx="2069556" cy="59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evident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7624" y="4077072"/>
            <a:ext cx="17087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evidence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短语活用 </a:t>
            </a:r>
            <a:r>
              <a:rPr lang="zh-CN" altLang="zh-CN" sz="3200" dirty="0" smtClean="0">
                <a:solidFill>
                  <a:srgbClr val="FF0000"/>
                </a:solidFill>
              </a:rPr>
              <a:t/>
            </a:r>
            <a:br>
              <a:rPr lang="zh-CN" altLang="zh-CN" sz="3200" dirty="0" smtClean="0">
                <a:solidFill>
                  <a:srgbClr val="FF0000"/>
                </a:solidFill>
              </a:rPr>
            </a:b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620688"/>
            <a:ext cx="8280920" cy="1944216"/>
          </a:xfrm>
          <a:ln w="127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800" dirty="0" smtClean="0">
                <a:solidFill>
                  <a:srgbClr val="FF0000"/>
                </a:solidFill>
              </a:rPr>
              <a:t>at war      belong to         less than         take apart  </a:t>
            </a:r>
          </a:p>
          <a:p>
            <a:pPr>
              <a:buNone/>
            </a:pPr>
            <a:r>
              <a:rPr lang="en-US" altLang="zh-CN" sz="2800" dirty="0" smtClean="0">
                <a:solidFill>
                  <a:srgbClr val="FF0000"/>
                </a:solidFill>
              </a:rPr>
              <a:t> in return        to one’s amazement         in search of</a:t>
            </a:r>
            <a:endParaRPr lang="zh-CN" altLang="zh-CN" sz="2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rgbClr val="FF0000"/>
                </a:solidFill>
              </a:rPr>
              <a:t> think highly of              serve as            in other words </a:t>
            </a:r>
          </a:p>
          <a:p>
            <a:pPr>
              <a:buNone/>
            </a:pPr>
            <a:r>
              <a:rPr lang="en-US" altLang="zh-CN" sz="2800" dirty="0" smtClean="0">
                <a:solidFill>
                  <a:srgbClr val="FF0000"/>
                </a:solidFill>
              </a:rPr>
              <a:t>there is no doubt that</a:t>
            </a:r>
            <a:endParaRPr lang="zh-CN" altLang="zh-CN" sz="2800" dirty="0" smtClean="0">
              <a:solidFill>
                <a:srgbClr val="FF0000"/>
              </a:solidFill>
            </a:endParaRPr>
          </a:p>
          <a:p>
            <a:endParaRPr lang="zh-CN" altLang="en-US" sz="2800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9512" y="2708920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 team of 350 experts were sent to the desert _____________ the buried ancient city.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We can host up to 10.The two sofas in our sitting-room can _____________(be suitable for a particular use) beds for a night or two.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 gave him some apples _____________ his help.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The headmaster __________________me because of my good performance.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3068960"/>
            <a:ext cx="2145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in search of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3933056"/>
            <a:ext cx="2298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be served as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952" y="4797152"/>
            <a:ext cx="22549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in return for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87824" y="5301208"/>
            <a:ext cx="3106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thought highly of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332037"/>
            <a:ext cx="8229600" cy="4525963"/>
          </a:xfrm>
        </p:spPr>
        <p:txBody>
          <a:bodyPr>
            <a:norm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228600" algn="l"/>
              </a:tabLst>
            </a:pP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 Recently I</a:t>
            </a:r>
            <a:r>
              <a:rPr lang="en-US" altLang="zh-CN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ve found a rare Qing Dynasty vase. But I don</a:t>
            </a:r>
            <a:r>
              <a:rPr lang="en-US" altLang="zh-CN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 know whether it should ___________me.</a:t>
            </a:r>
            <a:endParaRPr lang="en-US" altLang="zh-CN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228600" algn="l"/>
              </a:tabLst>
            </a:pP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6. The old man saw some Germans _____________ the Amber Room and moving it away.</a:t>
            </a:r>
            <a:endParaRPr lang="en-US" altLang="zh-CN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228600" algn="l"/>
              </a:tabLst>
            </a:pP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 He is an explorer ______________ a sailor.</a:t>
            </a:r>
            <a:endParaRPr lang="en-US" altLang="zh-CN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228600" algn="l"/>
              </a:tabLst>
            </a:pP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 When two countries were __________, troops of armies were sent to battlefront to fight.</a:t>
            </a:r>
            <a:endParaRPr lang="en-US" altLang="zh-CN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988840"/>
          </a:xfrm>
          <a:ln w="127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l">
              <a:buNone/>
            </a:pPr>
            <a:r>
              <a:rPr lang="en-US" altLang="zh-CN" sz="2800" dirty="0" smtClean="0">
                <a:solidFill>
                  <a:srgbClr val="FF0000"/>
                </a:solidFill>
              </a:rPr>
              <a:t>at war      belong to         less than         take apart  </a:t>
            </a:r>
          </a:p>
          <a:p>
            <a:pPr algn="l">
              <a:buNone/>
            </a:pPr>
            <a:r>
              <a:rPr lang="en-US" altLang="zh-CN" sz="2800" dirty="0" smtClean="0">
                <a:solidFill>
                  <a:srgbClr val="FF0000"/>
                </a:solidFill>
              </a:rPr>
              <a:t> in return        to one’s amazement         in search of</a:t>
            </a:r>
            <a:endParaRPr lang="zh-CN" altLang="zh-CN" sz="2800" dirty="0" smtClean="0">
              <a:solidFill>
                <a:srgbClr val="FF0000"/>
              </a:solidFill>
            </a:endParaRPr>
          </a:p>
          <a:p>
            <a:pPr algn="l">
              <a:buNone/>
            </a:pPr>
            <a:r>
              <a:rPr lang="en-US" altLang="zh-CN" sz="2800" dirty="0" smtClean="0">
                <a:solidFill>
                  <a:srgbClr val="FF0000"/>
                </a:solidFill>
              </a:rPr>
              <a:t> think highly of              serve as            in other words </a:t>
            </a:r>
          </a:p>
          <a:p>
            <a:pPr algn="l">
              <a:buNone/>
            </a:pPr>
            <a:r>
              <a:rPr lang="en-US" altLang="zh-CN" sz="2800" dirty="0" smtClean="0">
                <a:solidFill>
                  <a:srgbClr val="FF0000"/>
                </a:solidFill>
              </a:rPr>
              <a:t>there is no doubt that</a:t>
            </a:r>
            <a:endParaRPr lang="zh-CN" altLang="zh-CN" sz="2800" dirty="0" smtClean="0">
              <a:solidFill>
                <a:srgbClr val="FF0000"/>
              </a:solidFill>
            </a:endParaRPr>
          </a:p>
          <a:p>
            <a:pPr algn="l"/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3212976"/>
            <a:ext cx="17996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belong to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4293096"/>
            <a:ext cx="22420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taking apart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1880" y="5229200"/>
            <a:ext cx="26753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in other words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8064" y="5733256"/>
            <a:ext cx="12681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at war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564904"/>
            <a:ext cx="8892480" cy="4525963"/>
          </a:xfrm>
        </p:spPr>
        <p:txBody>
          <a:bodyPr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228600" algn="l"/>
              </a:tabLst>
            </a:pP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9. He is not _______ interested in composing music _______Jane.</a:t>
            </a:r>
            <a:endParaRPr lang="en-US" altLang="zh-CN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228600" algn="l"/>
              </a:tabLst>
            </a:pP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10. Much ___________________, the task was finished in only one week.</a:t>
            </a:r>
            <a:endParaRPr lang="en-US" altLang="zh-CN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228600" algn="l"/>
              </a:tabLst>
            </a:pP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11. __________________________ his answer is right because he has asked our teacher.</a:t>
            </a:r>
            <a:endParaRPr lang="en-US" altLang="zh-CN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304256"/>
          </a:xfrm>
          <a:ln w="127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l">
              <a:buNone/>
            </a:pPr>
            <a:r>
              <a:rPr lang="en-US" altLang="zh-CN" sz="2800" dirty="0" smtClean="0">
                <a:solidFill>
                  <a:srgbClr val="FF0000"/>
                </a:solidFill>
              </a:rPr>
              <a:t>at war      belong to         less than         take apart  </a:t>
            </a:r>
          </a:p>
          <a:p>
            <a:pPr algn="l">
              <a:buNone/>
            </a:pPr>
            <a:r>
              <a:rPr lang="en-US" altLang="zh-CN" sz="2800" dirty="0" smtClean="0">
                <a:solidFill>
                  <a:srgbClr val="FF0000"/>
                </a:solidFill>
              </a:rPr>
              <a:t> in return        to one’s amazement         in search of</a:t>
            </a:r>
            <a:endParaRPr lang="zh-CN" altLang="zh-CN" sz="2800" dirty="0" smtClean="0">
              <a:solidFill>
                <a:srgbClr val="FF0000"/>
              </a:solidFill>
            </a:endParaRPr>
          </a:p>
          <a:p>
            <a:pPr algn="l">
              <a:buNone/>
            </a:pPr>
            <a:r>
              <a:rPr lang="en-US" altLang="zh-CN" sz="2800" dirty="0" smtClean="0">
                <a:solidFill>
                  <a:srgbClr val="FF0000"/>
                </a:solidFill>
              </a:rPr>
              <a:t> think highly of              serve as            in other words </a:t>
            </a:r>
          </a:p>
          <a:p>
            <a:pPr algn="l">
              <a:buNone/>
            </a:pPr>
            <a:r>
              <a:rPr lang="en-US" altLang="zh-CN" sz="2800" dirty="0" smtClean="0">
                <a:solidFill>
                  <a:srgbClr val="FF0000"/>
                </a:solidFill>
              </a:rPr>
              <a:t>there is no doubt that</a:t>
            </a:r>
            <a:endParaRPr lang="zh-CN" altLang="zh-CN" sz="2800" dirty="0" smtClean="0">
              <a:solidFill>
                <a:srgbClr val="FF0000"/>
              </a:solidFill>
            </a:endParaRPr>
          </a:p>
          <a:p>
            <a:pPr algn="l"/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2564904"/>
            <a:ext cx="8194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less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3068960"/>
            <a:ext cx="9685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than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3573016"/>
            <a:ext cx="33159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to our amazement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4509120"/>
            <a:ext cx="39641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There is no doubt that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六、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.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独立完成部分</a:t>
            </a:r>
            <a:r>
              <a:rPr lang="zh-CN" altLang="zh-CN" sz="3200" dirty="0" smtClean="0">
                <a:solidFill>
                  <a:srgbClr val="FF0000"/>
                </a:solidFill>
              </a:rPr>
              <a:t/>
            </a:r>
            <a:br>
              <a:rPr lang="zh-CN" altLang="zh-CN" sz="3200" dirty="0" smtClean="0">
                <a:solidFill>
                  <a:srgbClr val="FF0000"/>
                </a:solidFill>
              </a:rPr>
            </a:b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dirty="0" smtClean="0"/>
              <a:t>After the fire nothing remained. </a:t>
            </a:r>
            <a:r>
              <a:rPr lang="zh-CN" altLang="zh-CN" dirty="0" smtClean="0"/>
              <a:t>中文：</a:t>
            </a:r>
            <a:r>
              <a:rPr lang="en-US" altLang="zh-CN" dirty="0" smtClean="0"/>
              <a:t>_____________________________________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This shop </a:t>
            </a:r>
            <a:r>
              <a:rPr lang="en-US" altLang="zh-CN" dirty="0" smtClean="0">
                <a:solidFill>
                  <a:srgbClr val="FF0000"/>
                </a:solidFill>
              </a:rPr>
              <a:t>remains</a:t>
            </a:r>
            <a:r>
              <a:rPr lang="en-US" altLang="zh-CN" dirty="0" smtClean="0"/>
              <a:t>__________ till 9 o’clock in the evening.</a:t>
            </a:r>
            <a:r>
              <a:rPr lang="zh-CN" altLang="zh-CN" dirty="0" smtClean="0"/>
              <a:t>这家商店一直开门到</a:t>
            </a:r>
            <a:r>
              <a:rPr lang="en-US" altLang="zh-CN" dirty="0" smtClean="0"/>
              <a:t>9</a:t>
            </a:r>
            <a:r>
              <a:rPr lang="zh-CN" altLang="zh-CN" dirty="0" smtClean="0"/>
              <a:t>点。</a:t>
            </a:r>
          </a:p>
          <a:p>
            <a:pPr>
              <a:buNone/>
            </a:pPr>
            <a:r>
              <a:rPr lang="en-US" altLang="zh-CN" dirty="0" smtClean="0"/>
              <a:t>The audience </a:t>
            </a:r>
            <a:r>
              <a:rPr lang="en-US" altLang="zh-CN" dirty="0" smtClean="0">
                <a:solidFill>
                  <a:srgbClr val="FF0000"/>
                </a:solidFill>
              </a:rPr>
              <a:t>remained </a:t>
            </a:r>
            <a:r>
              <a:rPr lang="en-US" altLang="zh-CN" dirty="0" smtClean="0"/>
              <a:t> ______________ after the music stopped.</a:t>
            </a:r>
            <a:r>
              <a:rPr lang="zh-CN" altLang="zh-CN" dirty="0" smtClean="0"/>
              <a:t>音乐停后听众还坐着。</a:t>
            </a:r>
          </a:p>
          <a:p>
            <a:pPr>
              <a:buNone/>
            </a:pPr>
            <a:r>
              <a:rPr lang="en-US" altLang="zh-CN" dirty="0" smtClean="0"/>
              <a:t>Much </a:t>
            </a:r>
            <a:r>
              <a:rPr lang="en-US" altLang="zh-CN" dirty="0" smtClean="0">
                <a:solidFill>
                  <a:srgbClr val="FF0000"/>
                </a:solidFill>
              </a:rPr>
              <a:t>remains</a:t>
            </a:r>
            <a:r>
              <a:rPr lang="en-US" altLang="zh-CN" dirty="0" smtClean="0"/>
              <a:t> ______________. </a:t>
            </a:r>
            <a:r>
              <a:rPr lang="zh-CN" altLang="zh-CN" dirty="0" smtClean="0"/>
              <a:t>还有很多事要做。</a:t>
            </a:r>
          </a:p>
          <a:p>
            <a:pPr>
              <a:buNone/>
            </a:pPr>
            <a:r>
              <a:rPr lang="en-US" altLang="zh-CN" dirty="0" smtClean="0"/>
              <a:t>It remains _____________________________ whether the operation was successful.</a:t>
            </a:r>
            <a:r>
              <a:rPr lang="zh-CN" altLang="zh-CN" dirty="0" smtClean="0"/>
              <a:t>手术是否成功还有待观察。</a:t>
            </a:r>
          </a:p>
          <a:p>
            <a:pPr>
              <a:buNone/>
            </a:pPr>
            <a:r>
              <a:rPr lang="zh-CN" altLang="zh-CN" dirty="0" smtClean="0"/>
              <a:t>小结：</a:t>
            </a:r>
            <a:r>
              <a:rPr lang="en-US" altLang="zh-CN" dirty="0" smtClean="0"/>
              <a:t>remain + __________/ _____________</a:t>
            </a:r>
            <a:endParaRPr lang="zh-CN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7584" y="980728"/>
            <a:ext cx="6480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大火之后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什么都没留下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.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1484784"/>
            <a:ext cx="10518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2"/>
                </a:solidFill>
              </a:rPr>
              <a:t>open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008" y="2564904"/>
            <a:ext cx="13172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2"/>
                </a:solidFill>
              </a:rPr>
              <a:t>seated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9832" y="3573016"/>
            <a:ext cx="20240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2"/>
                </a:solidFill>
              </a:rPr>
              <a:t>to be done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1920" y="4221088"/>
            <a:ext cx="19535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2"/>
                </a:solidFill>
              </a:rPr>
              <a:t>to be seen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47864" y="5733256"/>
            <a:ext cx="14173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2"/>
                </a:solidFill>
              </a:rPr>
              <a:t>adj./ n.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52120" y="5661248"/>
            <a:ext cx="20240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2"/>
                </a:solidFill>
              </a:rPr>
              <a:t>to be done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七、翻译句子</a:t>
            </a:r>
            <a:r>
              <a:rPr lang="zh-CN" altLang="zh-CN" sz="3200" dirty="0" smtClean="0">
                <a:solidFill>
                  <a:srgbClr val="FF0000"/>
                </a:solidFill>
              </a:rPr>
              <a:t/>
            </a:r>
            <a:br>
              <a:rPr lang="zh-CN" altLang="zh-CN" sz="3200" dirty="0" smtClean="0">
                <a:solidFill>
                  <a:srgbClr val="FF0000"/>
                </a:solidFill>
              </a:rPr>
            </a:b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60932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zh-CN" dirty="0" smtClean="0"/>
              <a:t>、他去了哪里仍然是个谜。</a:t>
            </a:r>
          </a:p>
          <a:p>
            <a:pPr>
              <a:buNone/>
            </a:pPr>
            <a:r>
              <a:rPr lang="en-US" altLang="zh-CN" dirty="0" smtClean="0"/>
              <a:t>  </a:t>
            </a:r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zh-CN" dirty="0" smtClean="0"/>
              <a:t>、 虽然我们在防止污染方面取得了一些进展，但是要做的事仍然还有很多。（</a:t>
            </a:r>
            <a:r>
              <a:rPr lang="en-US" altLang="zh-CN" dirty="0" smtClean="0"/>
              <a:t>make progress in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zh-CN" dirty="0" smtClean="0"/>
              <a:t>、放学了，但教室的灯还亮着。</a:t>
            </a:r>
          </a:p>
          <a:p>
            <a:pPr>
              <a:buNone/>
            </a:pP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 </a:t>
            </a:r>
            <a:endParaRPr lang="zh-CN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1600" y="1124744"/>
            <a:ext cx="6480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Where he went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remains </a:t>
            </a:r>
            <a:r>
              <a:rPr lang="en-US" altLang="zh-CN" sz="3200" b="1" dirty="0" smtClean="0"/>
              <a:t>a mystery.</a:t>
            </a:r>
            <a:endParaRPr lang="zh-CN" altLang="en-US" sz="3200" b="1" dirty="0"/>
          </a:p>
        </p:txBody>
      </p:sp>
      <p:sp>
        <p:nvSpPr>
          <p:cNvPr id="5" name="矩形 4"/>
          <p:cNvSpPr/>
          <p:nvPr/>
        </p:nvSpPr>
        <p:spPr>
          <a:xfrm>
            <a:off x="395536" y="2708920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Although we have made a little progress in preventing pollution,  much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remains to be done</a:t>
            </a:r>
            <a:r>
              <a:rPr lang="en-US" altLang="zh-CN" sz="3200" b="1" dirty="0" smtClean="0"/>
              <a:t>.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4797152"/>
            <a:ext cx="8892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After school, the lights in the classroom</a:t>
            </a:r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remained on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60648"/>
            <a:ext cx="8229600" cy="61653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4</a:t>
            </a:r>
            <a:r>
              <a:rPr lang="zh-CN" altLang="zh-CN" dirty="0" smtClean="0"/>
              <a:t>、每年六七月份，这正是大学生忙着毕业考试及找工作的时候。</a:t>
            </a:r>
          </a:p>
          <a:p>
            <a:pPr>
              <a:buNone/>
            </a:pPr>
            <a:r>
              <a:rPr lang="en-US" altLang="zh-CN" dirty="0" smtClean="0"/>
              <a:t>Every June and July, ____________________________________ in graduation examination and looking for a job.</a:t>
            </a:r>
          </a:p>
          <a:p>
            <a:pPr>
              <a:buNone/>
            </a:pPr>
            <a:r>
              <a:rPr lang="en-US" altLang="zh-CN" dirty="0" smtClean="0"/>
              <a:t>6</a:t>
            </a:r>
            <a:r>
              <a:rPr lang="zh-CN" altLang="zh-CN" dirty="0" smtClean="0"/>
              <a:t>、这个孩子是他家在地震中唯一幸存的人。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7</a:t>
            </a:r>
            <a:r>
              <a:rPr lang="zh-CN" altLang="zh-CN" dirty="0" smtClean="0"/>
              <a:t>、这个车属于这个学校。</a:t>
            </a:r>
          </a:p>
          <a:p>
            <a:pPr>
              <a:buNone/>
            </a:pPr>
            <a:endParaRPr lang="zh-CN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635896" y="1484784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200" b="1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772816"/>
            <a:ext cx="81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this is a time when college students are busy 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4149080"/>
            <a:ext cx="8172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The kid is the only survivor in his family in the earthquake.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5733256"/>
            <a:ext cx="81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This car belongs to the school.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05273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8</a:t>
            </a:r>
            <a:r>
              <a:rPr lang="zh-CN" altLang="zh-CN" dirty="0" smtClean="0"/>
              <a:t>、作为回报，同学们选他当班长。</a:t>
            </a:r>
            <a:endParaRPr lang="en-US" altLang="zh-CN" dirty="0" smtClean="0"/>
          </a:p>
          <a:p>
            <a:pPr>
              <a:buNone/>
            </a:pP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9</a:t>
            </a:r>
            <a:r>
              <a:rPr lang="zh-CN" altLang="zh-CN" dirty="0" smtClean="0"/>
              <a:t>、这本书值得读。</a:t>
            </a:r>
            <a:endParaRPr lang="en-US" altLang="zh-CN" dirty="0" smtClean="0"/>
          </a:p>
          <a:p>
            <a:pPr>
              <a:buNone/>
            </a:pP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10</a:t>
            </a:r>
            <a:r>
              <a:rPr lang="zh-CN" altLang="zh-CN" dirty="0" smtClean="0"/>
              <a:t>、她聪明又勤奋，毫无疑问我们很看重她。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1700808"/>
            <a:ext cx="81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In return, students elected him monitor. 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2780928"/>
            <a:ext cx="81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This book is worth reading.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4221088"/>
            <a:ext cx="8172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She is both clever and diligent, there is no doubt that we think highly of her.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528" y="404664"/>
            <a:ext cx="4038600" cy="4525963"/>
          </a:xfrm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altLang="zh-CN" sz="3200" dirty="0" smtClean="0"/>
              <a:t>cultural relics</a:t>
            </a:r>
            <a:endParaRPr lang="zh-CN" altLang="zh-CN" sz="32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altLang="zh-CN" sz="3200" dirty="0" smtClean="0"/>
              <a:t>rare vase</a:t>
            </a:r>
            <a:endParaRPr lang="zh-CN" altLang="zh-CN" sz="32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altLang="zh-CN" sz="3200" dirty="0" smtClean="0"/>
              <a:t>valuable painting</a:t>
            </a:r>
            <a:endParaRPr lang="zh-CN" altLang="zh-CN" sz="32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altLang="zh-CN" sz="3200" dirty="0" smtClean="0"/>
              <a:t>in search of the survivors</a:t>
            </a:r>
            <a:endParaRPr lang="zh-CN" altLang="zh-CN" sz="32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altLang="zh-CN" sz="3200" dirty="0" smtClean="0"/>
              <a:t>amazing style and design</a:t>
            </a:r>
            <a:endParaRPr lang="zh-CN" altLang="zh-CN" sz="32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altLang="zh-CN" sz="3200" dirty="0" smtClean="0"/>
              <a:t>Ming Dynasty</a:t>
            </a:r>
            <a:endParaRPr lang="zh-CN" altLang="zh-CN" sz="32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altLang="zh-CN" sz="3200" dirty="0" smtClean="0"/>
              <a:t>decorate the room</a:t>
            </a:r>
            <a:endParaRPr lang="zh-CN" altLang="zh-CN" sz="32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altLang="zh-CN" sz="3200" dirty="0" smtClean="0"/>
              <a:t>select materials</a:t>
            </a:r>
            <a:endParaRPr lang="zh-CN" altLang="zh-CN" sz="32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altLang="zh-CN" sz="3200" dirty="0" smtClean="0"/>
              <a:t>in return</a:t>
            </a:r>
            <a:endParaRPr lang="zh-CN" altLang="zh-CN" sz="3200" dirty="0" smtClean="0"/>
          </a:p>
          <a:p>
            <a:pPr marL="514350" indent="-514350">
              <a:buFont typeface="+mj-lt"/>
              <a:buAutoNum type="arabicPeriod"/>
            </a:pPr>
            <a:endParaRPr lang="zh-CN" altLang="en-US" sz="320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139952" y="233264"/>
            <a:ext cx="4038600" cy="66247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文化遗产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稀有的花瓶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有价值的油画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寻找幸存者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惊人的风格和设计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明朝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装饰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装修这个房间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挑选材料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作为回报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Autofit/>
          </a:bodyPr>
          <a:lstStyle/>
          <a:p>
            <a:r>
              <a:rPr lang="zh-CN" altLang="zh-CN" sz="3200" b="1" dirty="0" smtClean="0"/>
              <a:t>八</a:t>
            </a:r>
            <a:r>
              <a:rPr lang="en-US" altLang="zh-CN" sz="3200" b="1" dirty="0" smtClean="0"/>
              <a:t>.</a:t>
            </a:r>
            <a:r>
              <a:rPr lang="zh-CN" altLang="zh-CN" sz="3200" b="1" dirty="0" smtClean="0"/>
              <a:t>考点活用：</a:t>
            </a:r>
            <a:r>
              <a:rPr lang="zh-CN" altLang="zh-CN" sz="3200" dirty="0" smtClean="0"/>
              <a:t/>
            </a:r>
            <a:br>
              <a:rPr lang="zh-CN" altLang="zh-CN" sz="3200" dirty="0" smtClean="0"/>
            </a:b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620688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3600" b="1" dirty="0" smtClean="0"/>
              <a:t>       </a:t>
            </a:r>
            <a:endParaRPr lang="zh-CN" altLang="zh-CN" sz="3600" b="1" dirty="0" smtClean="0"/>
          </a:p>
          <a:p>
            <a:pPr>
              <a:buNone/>
            </a:pPr>
            <a:r>
              <a:rPr lang="en-US" altLang="zh-CN" sz="3600" b="1" dirty="0" smtClean="0"/>
              <a:t>    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毫无疑问</a:t>
            </a:r>
            <a:r>
              <a:rPr lang="zh-CN" altLang="zh-CN" sz="3600" b="1" dirty="0" smtClean="0"/>
              <a:t>，这个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属于</a:t>
            </a:r>
            <a:r>
              <a:rPr lang="zh-CN" altLang="zh-CN" sz="3600" b="1" dirty="0" smtClean="0"/>
              <a:t>李明的花瓶是一件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珍贵的文物</a:t>
            </a:r>
            <a:r>
              <a:rPr lang="zh-CN" altLang="zh-CN" sz="3600" b="1" dirty="0" smtClean="0"/>
              <a:t>。这个花瓶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取材</a:t>
            </a:r>
            <a:r>
              <a:rPr lang="zh-CN" altLang="zh-CN" sz="3600" b="1" dirty="0" smtClean="0"/>
              <a:t>竹子，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设计奇特</a:t>
            </a:r>
            <a:r>
              <a:rPr lang="en-US" altLang="zh-CN" sz="3600" b="1" dirty="0" smtClean="0"/>
              <a:t>,</a:t>
            </a:r>
            <a:r>
              <a:rPr lang="zh-CN" altLang="zh-CN" sz="3600" b="1" dirty="0" smtClean="0"/>
              <a:t>是李明的一位艺术家朋友送给他的圣诞礼物。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作为回报</a:t>
            </a:r>
            <a:r>
              <a:rPr lang="zh-CN" altLang="zh-CN" sz="3600" b="1" dirty="0" smtClean="0"/>
              <a:t>，李明送了一枚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珍贵的</a:t>
            </a:r>
            <a:r>
              <a:rPr lang="zh-CN" altLang="zh-CN" sz="3600" b="1" dirty="0" smtClean="0"/>
              <a:t>邮票给他的朋友。可是，上周六，李明的花瓶被偷了，这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令他非常惊讶和伤心</a:t>
            </a:r>
            <a:r>
              <a:rPr lang="zh-CN" altLang="zh-CN" sz="3600" b="1" dirty="0" smtClean="0"/>
              <a:t>。目前，警方正在努力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寻找</a:t>
            </a:r>
            <a:r>
              <a:rPr lang="zh-CN" altLang="zh-CN" sz="3600" b="1" dirty="0" smtClean="0"/>
              <a:t>这个花瓶，但是，是否能找到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还是一个谜</a:t>
            </a:r>
            <a:r>
              <a:rPr lang="zh-CN" altLang="zh-CN" sz="3600" b="1" dirty="0" smtClean="0"/>
              <a:t>。 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5976664"/>
          </a:xfrm>
        </p:spPr>
        <p:txBody>
          <a:bodyPr>
            <a:noAutofit/>
          </a:bodyPr>
          <a:lstStyle/>
          <a:p>
            <a:pPr>
              <a:lnSpc>
                <a:spcPts val="4500"/>
              </a:lnSpc>
              <a:buNone/>
            </a:pPr>
            <a:r>
              <a:rPr lang="en-US" altLang="zh-CN" dirty="0" smtClean="0"/>
              <a:t>_________________________ the vase _______________Li Ming is a ___________cultural relic. The vase ____________bamboo was __________________ and was given as a Christmas gift by his friend, an artist. ____________, Li Ming gave a ______stamp to his friend. But to his _____________and ___________, the vase was stolen last Saturday. At present, the police are trying their best to ___________it. However, whether it can be found __________ a mystery.</a:t>
            </a:r>
            <a:endParaRPr lang="zh-CN" altLang="zh-CN" dirty="0" smtClean="0"/>
          </a:p>
          <a:p>
            <a:pPr>
              <a:buNone/>
            </a:pPr>
            <a:endParaRPr lang="zh-CN" altLang="en-US" dirty="0" smtClean="0"/>
          </a:p>
        </p:txBody>
      </p:sp>
      <p:sp>
        <p:nvSpPr>
          <p:cNvPr id="4" name="矩形 3"/>
          <p:cNvSpPr/>
          <p:nvPr/>
        </p:nvSpPr>
        <p:spPr>
          <a:xfrm>
            <a:off x="395536" y="188640"/>
            <a:ext cx="4057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There is no doubt that 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692696"/>
            <a:ext cx="23142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belonging to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03848" y="1340768"/>
            <a:ext cx="16834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made of 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1844824"/>
            <a:ext cx="44165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designed in a fancy style 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64088" y="2492896"/>
            <a:ext cx="1679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In return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1680" y="3068960"/>
            <a:ext cx="1057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rare  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5576" y="3645024"/>
            <a:ext cx="5147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a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mazement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    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            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sorrow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9792" y="4725144"/>
            <a:ext cx="18717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search for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15816" y="5373216"/>
            <a:ext cx="15522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remains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56176" y="764704"/>
            <a:ext cx="16245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valuable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528" y="476672"/>
            <a:ext cx="4464496" cy="4525963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en-US" altLang="zh-CN" sz="3200" dirty="0" smtClean="0"/>
              <a:t>10.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at war </a:t>
            </a:r>
            <a:endParaRPr lang="zh-CN" altLang="zh-CN" sz="3200" dirty="0" smtClean="0"/>
          </a:p>
          <a:p>
            <a:pPr lvl="0">
              <a:buNone/>
            </a:pPr>
            <a:r>
              <a:rPr lang="en-US" altLang="zh-CN" sz="3200" dirty="0" smtClean="0"/>
              <a:t>11.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remove the stone</a:t>
            </a:r>
            <a:endParaRPr lang="zh-CN" altLang="zh-CN" sz="3200" dirty="0" smtClean="0"/>
          </a:p>
          <a:p>
            <a:pPr lvl="0">
              <a:buNone/>
            </a:pPr>
            <a:r>
              <a:rPr lang="en-US" altLang="zh-CN" sz="3200" dirty="0" smtClean="0"/>
              <a:t>12.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less than /more than</a:t>
            </a:r>
            <a:endParaRPr lang="zh-CN" altLang="zh-CN" sz="3200" dirty="0" smtClean="0"/>
          </a:p>
          <a:p>
            <a:pPr lvl="0">
              <a:buNone/>
            </a:pPr>
            <a:r>
              <a:rPr lang="en-US" altLang="zh-CN" sz="3200" dirty="0" smtClean="0"/>
              <a:t>13.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there is no doubt that</a:t>
            </a:r>
            <a:endParaRPr lang="zh-CN" altLang="zh-CN" sz="3200" dirty="0" smtClean="0"/>
          </a:p>
          <a:p>
            <a:pPr lvl="0">
              <a:buNone/>
            </a:pPr>
            <a:r>
              <a:rPr lang="en-US" altLang="zh-CN" sz="3200" dirty="0" smtClean="0"/>
              <a:t>14.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be worth doing </a:t>
            </a:r>
            <a:endParaRPr lang="zh-CN" altLang="zh-CN" sz="3200" dirty="0" smtClean="0"/>
          </a:p>
          <a:p>
            <a:pPr lvl="0">
              <a:buNone/>
            </a:pPr>
            <a:r>
              <a:rPr lang="en-US" altLang="zh-CN" sz="3200" dirty="0" smtClean="0"/>
              <a:t>15.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take apart the machine</a:t>
            </a:r>
            <a:endParaRPr lang="zh-CN" altLang="zh-CN" sz="3200" dirty="0" smtClean="0"/>
          </a:p>
          <a:p>
            <a:pPr lvl="0">
              <a:buNone/>
            </a:pPr>
            <a:r>
              <a:rPr lang="en-US" altLang="zh-CN" sz="3200" dirty="0" smtClean="0"/>
              <a:t>16.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informal/formal letter</a:t>
            </a:r>
            <a:endParaRPr lang="zh-CN" altLang="zh-CN" sz="3200" dirty="0" smtClean="0"/>
          </a:p>
          <a:p>
            <a:pPr lvl="0">
              <a:buNone/>
            </a:pPr>
            <a:r>
              <a:rPr lang="en-US" altLang="zh-CN" sz="3200" dirty="0" smtClean="0"/>
              <a:t>17.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sink/float</a:t>
            </a:r>
            <a:endParaRPr lang="zh-CN" altLang="zh-CN" sz="3200" dirty="0" smtClean="0"/>
          </a:p>
          <a:p>
            <a:pPr lvl="0">
              <a:buNone/>
            </a:pPr>
            <a:r>
              <a:rPr lang="en-US" altLang="zh-CN" sz="3200" dirty="0" smtClean="0"/>
              <a:t>18.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think highly of</a:t>
            </a:r>
            <a:r>
              <a:rPr lang="zh-CN" altLang="en-US" sz="3200" dirty="0" smtClean="0"/>
              <a:t> </a:t>
            </a:r>
            <a:endParaRPr lang="en-US" altLang="zh-CN" sz="3200" dirty="0" smtClean="0"/>
          </a:p>
          <a:p>
            <a:pPr lvl="0">
              <a:buNone/>
            </a:pPr>
            <a:r>
              <a:rPr lang="zh-CN" altLang="en-US" sz="3200" dirty="0" smtClean="0"/>
              <a:t>        </a:t>
            </a:r>
            <a:r>
              <a:rPr lang="en-US" altLang="zh-CN" sz="3200" dirty="0" smtClean="0"/>
              <a:t>the girl</a:t>
            </a:r>
            <a:endParaRPr lang="zh-CN" altLang="zh-CN" sz="3200" dirty="0" smtClean="0"/>
          </a:p>
          <a:p>
            <a:endParaRPr lang="zh-CN" altLang="en-US" sz="320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60032" y="620688"/>
            <a:ext cx="4038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处于交战状态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搬走这个石头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少于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不到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超过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多余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毫无疑问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…</a:t>
            </a: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值得做某事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拆分机器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不正式的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正式的信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下沉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漂浮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高度评价这个女孩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536" y="332656"/>
            <a:ext cx="4038600" cy="4525963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en-US" altLang="zh-CN" sz="3600" dirty="0" smtClean="0"/>
              <a:t>19. reception desk</a:t>
            </a:r>
            <a:endParaRPr lang="zh-CN" altLang="zh-CN" sz="3600" dirty="0" smtClean="0"/>
          </a:p>
          <a:p>
            <a:pPr lvl="0">
              <a:buNone/>
            </a:pPr>
            <a:r>
              <a:rPr lang="en-US" altLang="zh-CN" sz="3600" dirty="0" smtClean="0"/>
              <a:t>20. The book belongs to me.</a:t>
            </a:r>
            <a:endParaRPr lang="zh-CN" altLang="zh-CN" sz="3600" dirty="0" smtClean="0"/>
          </a:p>
          <a:p>
            <a:pPr lvl="0">
              <a:buNone/>
            </a:pPr>
            <a:r>
              <a:rPr lang="en-US" altLang="zh-CN" sz="3600" dirty="0" smtClean="0"/>
              <a:t>21. former president</a:t>
            </a:r>
            <a:endParaRPr lang="zh-CN" altLang="zh-CN" sz="3600" dirty="0" smtClean="0"/>
          </a:p>
          <a:p>
            <a:pPr lvl="0">
              <a:buNone/>
            </a:pPr>
            <a:r>
              <a:rPr lang="en-US" altLang="zh-CN" sz="3600" dirty="0" smtClean="0"/>
              <a:t>22. local news</a:t>
            </a:r>
            <a:endParaRPr lang="zh-CN" altLang="zh-CN" sz="3600" dirty="0" smtClean="0"/>
          </a:p>
          <a:p>
            <a:pPr lvl="0">
              <a:buNone/>
            </a:pPr>
            <a:r>
              <a:rPr lang="en-US" altLang="zh-CN" sz="3600" dirty="0" smtClean="0"/>
              <a:t>23. evident evidence</a:t>
            </a:r>
            <a:endParaRPr lang="zh-CN" altLang="zh-CN" sz="3600" dirty="0" smtClean="0"/>
          </a:p>
          <a:p>
            <a:pPr lvl="0">
              <a:buNone/>
            </a:pPr>
            <a:r>
              <a:rPr lang="en-US" altLang="zh-CN" sz="3600" dirty="0" smtClean="0"/>
              <a:t>24. explode the old building</a:t>
            </a:r>
            <a:endParaRPr lang="zh-CN" altLang="zh-CN" sz="3600" dirty="0" smtClean="0"/>
          </a:p>
          <a:p>
            <a:pPr lvl="0">
              <a:buNone/>
            </a:pPr>
            <a:r>
              <a:rPr lang="en-US" altLang="zh-CN" sz="3600" dirty="0" smtClean="0"/>
              <a:t>25. entrance/exit</a:t>
            </a:r>
            <a:endParaRPr lang="zh-CN" altLang="zh-CN" sz="3600" dirty="0" smtClean="0"/>
          </a:p>
          <a:p>
            <a:pPr lvl="0">
              <a:buNone/>
            </a:pPr>
            <a:r>
              <a:rPr lang="en-US" altLang="zh-CN" sz="3600" dirty="0" smtClean="0"/>
              <a:t>26. serve as</a:t>
            </a:r>
            <a:endParaRPr lang="zh-CN" altLang="zh-CN" sz="3600" dirty="0" smtClean="0"/>
          </a:p>
          <a:p>
            <a:endParaRPr lang="zh-CN" altLang="en-US" sz="360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0" y="260648"/>
            <a:ext cx="4038600" cy="6309320"/>
          </a:xfrm>
        </p:spPr>
        <p:txBody>
          <a:bodyPr>
            <a:no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前台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这本书属于我。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前总统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当地的新闻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明显的证据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炸毁这幢老楼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入口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出口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当作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…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来用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dirty="0" smtClean="0"/>
              <a:t>            </a:t>
            </a:r>
            <a:r>
              <a:rPr lang="en-US" altLang="zh-CN" dirty="0" smtClean="0"/>
              <a:t>Do you know Amber Room(</a:t>
            </a:r>
            <a:r>
              <a:rPr lang="zh-CN" altLang="zh-CN" dirty="0" smtClean="0"/>
              <a:t>琥珀屋</a:t>
            </a:r>
            <a:r>
              <a:rPr lang="en-US" altLang="zh-CN" dirty="0" smtClean="0"/>
              <a:t>)</a:t>
            </a:r>
            <a:r>
              <a:rPr lang="zh-CN" altLang="zh-CN" dirty="0" smtClean="0"/>
              <a:t>？</a:t>
            </a:r>
            <a:r>
              <a:rPr lang="en-US" altLang="zh-CN" dirty="0" smtClean="0"/>
              <a:t>It was _________ (</a:t>
            </a:r>
            <a:r>
              <a:rPr lang="zh-CN" altLang="zh-CN" dirty="0" smtClean="0"/>
              <a:t>挑选</a:t>
            </a:r>
            <a:r>
              <a:rPr lang="en-US" altLang="zh-CN" dirty="0" smtClean="0"/>
              <a:t>) as a gift which was sent to the Russian(</a:t>
            </a:r>
            <a:r>
              <a:rPr lang="zh-CN" altLang="zh-CN" dirty="0" smtClean="0"/>
              <a:t>俄国</a:t>
            </a:r>
            <a:r>
              <a:rPr lang="en-US" altLang="zh-CN" dirty="0" smtClean="0"/>
              <a:t>)people by the king of Prussia(</a:t>
            </a:r>
            <a:r>
              <a:rPr lang="zh-CN" altLang="zh-CN" dirty="0" smtClean="0"/>
              <a:t>普鲁士</a:t>
            </a:r>
            <a:r>
              <a:rPr lang="en-US" altLang="zh-CN" dirty="0" smtClean="0"/>
              <a:t>). The Amber Room was made of several tons(</a:t>
            </a:r>
            <a:r>
              <a:rPr lang="zh-CN" altLang="zh-CN" dirty="0" smtClean="0"/>
              <a:t>吨</a:t>
            </a:r>
            <a:r>
              <a:rPr lang="en-US" altLang="zh-CN" dirty="0" smtClean="0"/>
              <a:t>) of amber(</a:t>
            </a:r>
            <a:r>
              <a:rPr lang="zh-CN" altLang="zh-CN" dirty="0" smtClean="0"/>
              <a:t>琥珀</a:t>
            </a:r>
            <a:r>
              <a:rPr lang="en-US" altLang="zh-CN" dirty="0" smtClean="0"/>
              <a:t>). The _________(</a:t>
            </a:r>
            <a:r>
              <a:rPr lang="zh-CN" altLang="zh-CN" dirty="0" smtClean="0"/>
              <a:t>设计</a:t>
            </a:r>
            <a:r>
              <a:rPr lang="en-US" altLang="zh-CN" dirty="0" smtClean="0"/>
              <a:t>) of the room was in the ________ __________(</a:t>
            </a:r>
            <a:r>
              <a:rPr lang="zh-CN" altLang="zh-CN" dirty="0" smtClean="0"/>
              <a:t>奇特的风格</a:t>
            </a:r>
            <a:r>
              <a:rPr lang="en-US" altLang="zh-CN" dirty="0" smtClean="0"/>
              <a:t>) which was very popular in those days. It was also ______________</a:t>
            </a:r>
            <a:r>
              <a:rPr lang="zh-CN" altLang="zh-CN" dirty="0" smtClean="0"/>
              <a:t>（装饰）</a:t>
            </a:r>
            <a:r>
              <a:rPr lang="en-US" altLang="zh-CN" dirty="0" smtClean="0"/>
              <a:t> with gold . The Amber Room _______________(</a:t>
            </a:r>
            <a:r>
              <a:rPr lang="zh-CN" altLang="zh-CN" dirty="0" smtClean="0"/>
              <a:t>属于</a:t>
            </a:r>
            <a:r>
              <a:rPr lang="en-US" altLang="zh-CN" dirty="0" smtClean="0"/>
              <a:t>) the king of Prussia. In 1716, he gave it to Peter the Great . _____________(</a:t>
            </a:r>
            <a:r>
              <a:rPr lang="zh-CN" altLang="zh-CN" dirty="0" smtClean="0"/>
              <a:t>作为回报</a:t>
            </a:r>
            <a:r>
              <a:rPr lang="en-US" altLang="zh-CN" dirty="0" smtClean="0"/>
              <a:t>) the Great sent him a troop of his best soldiers (</a:t>
            </a:r>
            <a:r>
              <a:rPr lang="zh-CN" altLang="zh-CN" dirty="0" smtClean="0"/>
              <a:t>士兵</a:t>
            </a:r>
            <a:r>
              <a:rPr lang="en-US" altLang="zh-CN" dirty="0" smtClean="0"/>
              <a:t>)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836712"/>
            <a:ext cx="1881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selected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2348880"/>
            <a:ext cx="15359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design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55776" y="2780928"/>
            <a:ext cx="28442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fancy       style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3717032"/>
            <a:ext cx="22222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decorated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7704" y="4221088"/>
            <a:ext cx="2688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belonged  to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76" y="5157192"/>
            <a:ext cx="19732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In return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3600" dirty="0" smtClean="0"/>
              <a:t>         In September 1941, The German army was near St Petersburg. This was a time when the two countries were ____________(</a:t>
            </a:r>
            <a:r>
              <a:rPr lang="zh-CN" altLang="zh-CN" sz="3600" dirty="0" smtClean="0"/>
              <a:t>交战</a:t>
            </a:r>
            <a:r>
              <a:rPr lang="en-US" altLang="zh-CN" sz="3600" dirty="0" smtClean="0"/>
              <a:t>) .The Amber Room was stolen. In ______________(</a:t>
            </a:r>
            <a:r>
              <a:rPr lang="zh-CN" altLang="zh-CN" sz="3600" dirty="0" smtClean="0"/>
              <a:t>不到</a:t>
            </a:r>
            <a:r>
              <a:rPr lang="en-US" altLang="zh-CN" sz="3600" dirty="0" smtClean="0"/>
              <a:t>) two days 100,000 pieces were put inside twenty-seven wooden boxes .__________________________(</a:t>
            </a:r>
            <a:r>
              <a:rPr lang="zh-CN" altLang="zh-CN" sz="3600" dirty="0" smtClean="0"/>
              <a:t>毫无疑问</a:t>
            </a:r>
            <a:r>
              <a:rPr lang="en-US" altLang="zh-CN" sz="3600" dirty="0" smtClean="0"/>
              <a:t>) the boxes were then put on a train. After that , what happened to the Amber Room _____________( </a:t>
            </a:r>
            <a:r>
              <a:rPr lang="zh-CN" altLang="zh-CN" sz="3600" dirty="0" smtClean="0"/>
              <a:t>仍然</a:t>
            </a:r>
            <a:r>
              <a:rPr lang="en-US" altLang="zh-CN" sz="3600" dirty="0" smtClean="0"/>
              <a:t>) a  mystery(</a:t>
            </a:r>
            <a:r>
              <a:rPr lang="zh-CN" altLang="zh-CN" sz="3600" dirty="0" smtClean="0"/>
              <a:t>迷</a:t>
            </a:r>
            <a:r>
              <a:rPr lang="en-US" altLang="zh-CN" sz="3600" dirty="0" smtClean="0"/>
              <a:t>)</a:t>
            </a:r>
            <a:r>
              <a:rPr lang="zh-CN" altLang="zh-CN" sz="3600" dirty="0" smtClean="0"/>
              <a:t>。</a:t>
            </a:r>
          </a:p>
          <a:p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1340768"/>
            <a:ext cx="15075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at war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2420888"/>
            <a:ext cx="19928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less than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3501008"/>
            <a:ext cx="4546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There is no doubt that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3728" y="5085184"/>
            <a:ext cx="18289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remains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三、 完成下列句子 </a:t>
            </a:r>
            <a:r>
              <a:rPr lang="zh-CN" altLang="zh-CN" sz="3200" dirty="0" smtClean="0">
                <a:solidFill>
                  <a:srgbClr val="FF0000"/>
                </a:solidFill>
              </a:rPr>
              <a:t/>
            </a:r>
            <a:br>
              <a:rPr lang="zh-CN" altLang="zh-CN" sz="3200" dirty="0" smtClean="0">
                <a:solidFill>
                  <a:srgbClr val="FF0000"/>
                </a:solidFill>
              </a:rPr>
            </a:b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7606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en-US" altLang="zh-CN" smtClean="0"/>
              <a:t>.  Frederick William I ,the king of Prussia , ______________________ (</a:t>
            </a:r>
            <a:r>
              <a:rPr lang="zh-CN" altLang="zh-CN" smtClean="0"/>
              <a:t>绝不可能想到</a:t>
            </a:r>
            <a:r>
              <a:rPr lang="en-US" altLang="zh-CN" smtClean="0"/>
              <a:t>)that his greatest gift to the Russia people ________________________________</a:t>
            </a:r>
            <a:r>
              <a:rPr lang="zh-CN" altLang="zh-CN" smtClean="0"/>
              <a:t>（竟会有这样一段离奇的历史）</a:t>
            </a:r>
          </a:p>
          <a:p>
            <a:pPr>
              <a:buNone/>
            </a:pPr>
            <a:endParaRPr lang="en-US" altLang="zh-CN" smtClean="0"/>
          </a:p>
          <a:p>
            <a:pPr>
              <a:buNone/>
            </a:pPr>
            <a:r>
              <a:rPr lang="en-US" altLang="zh-CN" smtClean="0"/>
              <a:t>2.  It was also a treasure ____________________(</a:t>
            </a:r>
            <a:r>
              <a:rPr lang="zh-CN" altLang="zh-CN" smtClean="0"/>
              <a:t>镶嵌着珠宝</a:t>
            </a:r>
            <a:r>
              <a:rPr lang="en-US" altLang="zh-CN" smtClean="0"/>
              <a:t>) , ___________the country’s best artist __________________________(</a:t>
            </a:r>
            <a:r>
              <a:rPr lang="zh-CN" altLang="zh-CN" smtClean="0"/>
              <a:t>花了大约十年来做</a:t>
            </a:r>
            <a:r>
              <a:rPr lang="en-US" altLang="zh-CN" smtClean="0"/>
              <a:t>)</a:t>
            </a:r>
            <a:endParaRPr lang="zh-CN" altLang="zh-CN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67544" y="1340768"/>
            <a:ext cx="48448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could never have imagined 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2204864"/>
            <a:ext cx="64116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would have such an amazing history 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1960" y="3933056"/>
            <a:ext cx="40325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decorated with jewels 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11760" y="4365104"/>
            <a:ext cx="22597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which took  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76" y="4941168"/>
            <a:ext cx="4713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about ten yeas to make it. 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6264696"/>
          </a:xfrm>
        </p:spPr>
        <p:txBody>
          <a:bodyPr>
            <a:noAutofit/>
          </a:bodyPr>
          <a:lstStyle/>
          <a:p>
            <a:pPr marL="514350" indent="-514350">
              <a:buAutoNum type="arabicPeriod" startAt="3"/>
            </a:pPr>
            <a:r>
              <a:rPr lang="en-US" altLang="zh-CN" dirty="0" smtClean="0"/>
              <a:t>Frederick William , _____________________</a:t>
            </a:r>
          </a:p>
          <a:p>
            <a:pPr marL="514350" indent="-514350">
              <a:buNone/>
            </a:pPr>
            <a:r>
              <a:rPr lang="en-US" altLang="zh-CN" dirty="0" smtClean="0"/>
              <a:t>__________(</a:t>
            </a:r>
            <a:r>
              <a:rPr lang="zh-CN" altLang="zh-CN" dirty="0" smtClean="0"/>
              <a:t>琥珀屋所属的那个人</a:t>
            </a:r>
            <a:r>
              <a:rPr lang="en-US" altLang="zh-CN" dirty="0" smtClean="0"/>
              <a:t>)</a:t>
            </a:r>
            <a:r>
              <a:rPr lang="zh-CN" altLang="zh-CN" dirty="0" smtClean="0"/>
              <a:t>，</a:t>
            </a:r>
            <a:r>
              <a:rPr lang="en-US" altLang="zh-CN" dirty="0" smtClean="0"/>
              <a:t>decided not to keep it .45.  This was a time ______________________________________</a:t>
            </a:r>
          </a:p>
          <a:p>
            <a:pPr marL="514350" indent="-514350">
              <a:buNone/>
            </a:pPr>
            <a:r>
              <a:rPr lang="en-US" altLang="zh-CN" dirty="0" smtClean="0"/>
              <a:t>                        (</a:t>
            </a:r>
            <a:r>
              <a:rPr lang="zh-CN" altLang="zh-CN" dirty="0" smtClean="0"/>
              <a:t>两国交战时期</a:t>
            </a:r>
            <a:r>
              <a:rPr lang="en-US" altLang="zh-CN" dirty="0" smtClean="0"/>
              <a:t>)</a:t>
            </a:r>
          </a:p>
          <a:p>
            <a:pPr marL="514350" indent="-514350">
              <a:buNone/>
            </a:pPr>
            <a:endParaRPr lang="en-US" altLang="zh-CN" dirty="0" smtClean="0"/>
          </a:p>
          <a:p>
            <a:pPr marL="514350" indent="-514350">
              <a:buNone/>
            </a:pPr>
            <a:r>
              <a:rPr lang="en-US" altLang="zh-CN" dirty="0" smtClean="0"/>
              <a:t>5.  _____________________(</a:t>
            </a:r>
            <a:r>
              <a:rPr lang="zh-CN" altLang="zh-CN" dirty="0" smtClean="0"/>
              <a:t>在不到两天里</a:t>
            </a:r>
            <a:r>
              <a:rPr lang="en-US" altLang="zh-CN" dirty="0" smtClean="0"/>
              <a:t>)</a:t>
            </a:r>
            <a:r>
              <a:rPr lang="zh-CN" altLang="zh-CN" dirty="0" smtClean="0"/>
              <a:t>，</a:t>
            </a:r>
            <a:r>
              <a:rPr lang="en-US" altLang="zh-CN" dirty="0" smtClean="0"/>
              <a:t> 100</a:t>
            </a:r>
            <a:r>
              <a:rPr lang="zh-CN" altLang="zh-CN" dirty="0" smtClean="0"/>
              <a:t>，</a:t>
            </a:r>
            <a:r>
              <a:rPr lang="en-US" altLang="zh-CN" dirty="0" smtClean="0"/>
              <a:t>000 pieces­­­­_________________________</a:t>
            </a:r>
            <a:r>
              <a:rPr lang="zh-CN" altLang="zh-CN" dirty="0" smtClean="0"/>
              <a:t>（装进了</a:t>
            </a:r>
            <a:r>
              <a:rPr lang="en-US" altLang="zh-CN" dirty="0" smtClean="0"/>
              <a:t>27</a:t>
            </a:r>
            <a:r>
              <a:rPr lang="zh-CN" altLang="zh-CN" dirty="0" smtClean="0"/>
              <a:t>个木箱）。</a:t>
            </a:r>
          </a:p>
          <a:p>
            <a:pPr marL="514350" indent="-514350">
              <a:buAutoNum type="arabicPeriod" startAt="3"/>
            </a:pPr>
            <a:endParaRPr lang="zh-CN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923928" y="404664"/>
            <a:ext cx="41374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whom the amber room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836712"/>
            <a:ext cx="22216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belonged to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827584" y="1916832"/>
            <a:ext cx="63646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when the two countries were at war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611560" y="3501008"/>
            <a:ext cx="41898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3600" b="1" dirty="0" smtClean="0">
                <a:solidFill>
                  <a:srgbClr val="FF0000"/>
                </a:solidFill>
              </a:rPr>
              <a:t>In less than two days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2699792" y="4149080"/>
            <a:ext cx="5890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were put inside 27 wooden boxes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696744"/>
          </a:xfrm>
        </p:spPr>
        <p:txBody>
          <a:bodyPr>
            <a:normAutofit/>
          </a:bodyPr>
          <a:lstStyle/>
          <a:p>
            <a:pPr marL="514350" indent="-514350">
              <a:buAutoNum type="arabicPeriod" startAt="6"/>
            </a:pPr>
            <a:r>
              <a:rPr lang="en-US" altLang="zh-CN" dirty="0" smtClean="0"/>
              <a:t>After that ,_____________________________</a:t>
            </a:r>
          </a:p>
          <a:p>
            <a:pPr marL="514350" indent="-514350">
              <a:buNone/>
            </a:pPr>
            <a:r>
              <a:rPr lang="en-US" altLang="zh-CN" dirty="0" smtClean="0"/>
              <a:t>       _______________(</a:t>
            </a:r>
            <a:r>
              <a:rPr lang="zh-CN" altLang="zh-CN" dirty="0" smtClean="0"/>
              <a:t>琥珀屋所发生的就是个谜了</a:t>
            </a:r>
            <a:r>
              <a:rPr lang="en-US" altLang="zh-CN" dirty="0" smtClean="0"/>
              <a:t>)</a:t>
            </a:r>
            <a:r>
              <a:rPr lang="zh-CN" altLang="zh-CN" dirty="0" smtClean="0"/>
              <a:t>。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7</a:t>
            </a:r>
            <a:r>
              <a:rPr lang="zh-CN" altLang="zh-CN" dirty="0" smtClean="0"/>
              <a:t>．</a:t>
            </a:r>
            <a:r>
              <a:rPr lang="en-US" altLang="zh-CN" dirty="0" smtClean="0"/>
              <a:t>I _________________(</a:t>
            </a:r>
            <a:r>
              <a:rPr lang="zh-CN" altLang="zh-CN" dirty="0" smtClean="0"/>
              <a:t>高度评价</a:t>
            </a:r>
            <a:r>
              <a:rPr lang="en-US" altLang="zh-CN" dirty="0" smtClean="0"/>
              <a:t>)those __________________________________________(</a:t>
            </a:r>
            <a:r>
              <a:rPr lang="zh-CN" altLang="zh-CN" dirty="0" smtClean="0"/>
              <a:t>寻找琥珀屋的</a:t>
            </a:r>
            <a:r>
              <a:rPr lang="en-US" altLang="zh-CN" dirty="0" smtClean="0"/>
              <a:t>).</a:t>
            </a:r>
            <a:endParaRPr lang="zh-CN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8</a:t>
            </a:r>
            <a:r>
              <a:rPr lang="zh-CN" altLang="zh-CN" dirty="0" smtClean="0"/>
              <a:t>． </a:t>
            </a:r>
            <a:r>
              <a:rPr lang="en-US" altLang="zh-CN" dirty="0" smtClean="0"/>
              <a:t>___________________(</a:t>
            </a:r>
            <a:r>
              <a:rPr lang="zh-CN" altLang="zh-CN" dirty="0" smtClean="0"/>
              <a:t>通过研究照片</a:t>
            </a:r>
            <a:r>
              <a:rPr lang="en-US" altLang="zh-CN" dirty="0" smtClean="0"/>
              <a:t>) of the former Amber Room, they have made the new one look like the old one.</a:t>
            </a:r>
            <a:endParaRPr lang="zh-CN" altLang="zh-CN" dirty="0" smtClean="0"/>
          </a:p>
          <a:p>
            <a:pPr>
              <a:buNone/>
            </a:pPr>
            <a:endParaRPr lang="zh-CN" altLang="en-US" dirty="0" smtClean="0"/>
          </a:p>
        </p:txBody>
      </p:sp>
      <p:sp>
        <p:nvSpPr>
          <p:cNvPr id="7" name="矩形 6"/>
          <p:cNvSpPr/>
          <p:nvPr/>
        </p:nvSpPr>
        <p:spPr>
          <a:xfrm>
            <a:off x="2339752" y="548680"/>
            <a:ext cx="55867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What happened to amber room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467544" y="1196752"/>
            <a:ext cx="33024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remains a mystery</a:t>
            </a:r>
            <a:endParaRPr lang="zh-CN" altLang="en-US" sz="3200" dirty="0" smtClean="0"/>
          </a:p>
        </p:txBody>
      </p:sp>
      <p:sp>
        <p:nvSpPr>
          <p:cNvPr id="9" name="矩形 8"/>
          <p:cNvSpPr/>
          <p:nvPr/>
        </p:nvSpPr>
        <p:spPr>
          <a:xfrm>
            <a:off x="1043608" y="2276872"/>
            <a:ext cx="29418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3600" b="1" dirty="0" smtClean="0">
                <a:solidFill>
                  <a:srgbClr val="FF0000"/>
                </a:solidFill>
              </a:rPr>
              <a:t>think highly of</a:t>
            </a:r>
            <a:endParaRPr lang="zh-CN" altLang="en-US" sz="3600" dirty="0" smtClean="0"/>
          </a:p>
        </p:txBody>
      </p:sp>
      <p:sp>
        <p:nvSpPr>
          <p:cNvPr id="10" name="矩形 9"/>
          <p:cNvSpPr/>
          <p:nvPr/>
        </p:nvSpPr>
        <p:spPr>
          <a:xfrm>
            <a:off x="827584" y="2852936"/>
            <a:ext cx="6741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who are searching for the amber room</a:t>
            </a:r>
            <a:endParaRPr lang="zh-CN" altLang="en-US" sz="3200" dirty="0" smtClean="0"/>
          </a:p>
        </p:txBody>
      </p:sp>
      <p:sp>
        <p:nvSpPr>
          <p:cNvPr id="11" name="矩形 10"/>
          <p:cNvSpPr/>
          <p:nvPr/>
        </p:nvSpPr>
        <p:spPr>
          <a:xfrm>
            <a:off x="899592" y="4365104"/>
            <a:ext cx="38349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3600" b="1" dirty="0" smtClean="0">
                <a:solidFill>
                  <a:srgbClr val="FF0000"/>
                </a:solidFill>
              </a:rPr>
              <a:t>By studying photos</a:t>
            </a:r>
            <a:endParaRPr lang="zh-CN" alt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1942</TotalTime>
  <Words>1555</Words>
  <Application>Microsoft Office PowerPoint</Application>
  <PresentationFormat>全屏显示(4:3)</PresentationFormat>
  <Paragraphs>233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三、 完成下列句子  </vt:lpstr>
      <vt:lpstr>幻灯片 8</vt:lpstr>
      <vt:lpstr>幻灯片 9</vt:lpstr>
      <vt:lpstr>四、重点词词形变换  </vt:lpstr>
      <vt:lpstr>幻灯片 11</vt:lpstr>
      <vt:lpstr>幻灯片 12</vt:lpstr>
      <vt:lpstr>短语活用  </vt:lpstr>
      <vt:lpstr>at war      belong to         less than         take apart    in return        to one’s amazement         in search of  think highly of              serve as            in other words  there is no doubt that </vt:lpstr>
      <vt:lpstr>at war      belong to         less than         take apart    in return        to one’s amazement         in search of  think highly of              serve as            in other words  there is no doubt that </vt:lpstr>
      <vt:lpstr>六、.独立完成部分 </vt:lpstr>
      <vt:lpstr>七、翻译句子 </vt:lpstr>
      <vt:lpstr>幻灯片 18</vt:lpstr>
      <vt:lpstr>幻灯片 19</vt:lpstr>
      <vt:lpstr>八.考点活用： 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mazheng</dc:creator>
  <cp:lastModifiedBy>mazheng</cp:lastModifiedBy>
  <cp:revision>21</cp:revision>
  <dcterms:created xsi:type="dcterms:W3CDTF">2012-10-19T00:34:51Z</dcterms:created>
  <dcterms:modified xsi:type="dcterms:W3CDTF">2012-10-23T08:23:47Z</dcterms:modified>
</cp:coreProperties>
</file>