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5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5A5"/>
    <a:srgbClr val="FFFFFF"/>
    <a:srgbClr val="FAE6F9"/>
    <a:srgbClr val="F8E5F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-57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78488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2856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89378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77476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51392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8992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16251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74860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76912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6489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72627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F682C-6FE1-428F-8B5D-FF53469B570B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4CD54-1472-4B9D-AA0F-64044CF9D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40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02956" y="1871331"/>
            <a:ext cx="74959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Unit3 </a:t>
            </a:r>
            <a:r>
              <a:rPr lang="en-US" altLang="zh-CN" sz="48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   The world online</a:t>
            </a:r>
          </a:p>
          <a:p>
            <a:r>
              <a:rPr lang="en-US" altLang="zh-CN" sz="48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48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                     —project</a:t>
            </a:r>
            <a:endParaRPr lang="zh-CN" altLang="en-US" sz="4800" dirty="0">
              <a:solidFill>
                <a:srgbClr val="FF0000"/>
              </a:solidFill>
              <a:latin typeface="Cambria Math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609600" y="533400"/>
            <a:ext cx="10972800" cy="762000"/>
          </a:xfrm>
          <a:prstGeom prst="rect">
            <a:avLst/>
          </a:prstGeom>
          <a:solidFill>
            <a:srgbClr val="993300"/>
          </a:solidFill>
          <a:ln w="1905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60000"/>
              </a:lnSpc>
            </a:pPr>
            <a:r>
              <a:rPr lang="en-US" altLang="zh-CN" sz="3600" b="1">
                <a:solidFill>
                  <a:srgbClr val="FFFFFF"/>
                </a:solidFill>
                <a:latin typeface="Times New Roman" pitchFamily="18" charset="0"/>
              </a:rPr>
              <a:t>Step two: searching for information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09600" y="1447800"/>
            <a:ext cx="10972800" cy="175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600" b="1">
                <a:solidFill>
                  <a:srgbClr val="000000"/>
                </a:solidFill>
                <a:latin typeface="Comic Sans MS" pitchFamily="66" charset="0"/>
              </a:rPr>
              <a:t>　　</a:t>
            </a:r>
            <a:r>
              <a:rPr lang="en-US" altLang="zh-CN" sz="3600" b="1">
                <a:solidFill>
                  <a:srgbClr val="000000"/>
                </a:solidFill>
                <a:latin typeface="Comic Sans MS" pitchFamily="66" charset="0"/>
              </a:rPr>
              <a:t>There are several things to take into consideration when you are searching:</a:t>
            </a:r>
          </a:p>
        </p:txBody>
      </p:sp>
      <p:sp>
        <p:nvSpPr>
          <p:cNvPr id="401412" name="Rectangle 4"/>
          <p:cNvSpPr>
            <a:spLocks noChangeArrowheads="1"/>
          </p:cNvSpPr>
          <p:nvPr/>
        </p:nvSpPr>
        <p:spPr bwMode="auto">
          <a:xfrm>
            <a:off x="609600" y="3382964"/>
            <a:ext cx="10769600" cy="2308324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600" b="1">
                <a:solidFill>
                  <a:srgbClr val="D60093"/>
                </a:solidFill>
                <a:latin typeface="Times New Roman" pitchFamily="18" charset="0"/>
              </a:rPr>
              <a:t>Information gets old.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600" b="1">
                <a:solidFill>
                  <a:srgbClr val="D60093"/>
                </a:solidFill>
                <a:latin typeface="Times New Roman" pitchFamily="18" charset="0"/>
              </a:rPr>
              <a:t>People put information on the Internet.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600" b="1">
                <a:solidFill>
                  <a:srgbClr val="D60093"/>
                </a:solidFill>
                <a:latin typeface="Times New Roman" pitchFamily="18" charset="0"/>
              </a:rPr>
              <a:t>The way you type your key words makes a difference.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08000" y="685800"/>
            <a:ext cx="10972800" cy="838200"/>
          </a:xfrm>
          <a:prstGeom prst="rect">
            <a:avLst/>
          </a:prstGeom>
          <a:solidFill>
            <a:srgbClr val="003300"/>
          </a:solidFill>
          <a:ln w="28575" algn="ctr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600" b="1">
                <a:solidFill>
                  <a:srgbClr val="FFFFFF"/>
                </a:solidFill>
                <a:latin typeface="Arial Black" pitchFamily="34" charset="0"/>
              </a:rPr>
              <a:t>Find the right answer: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06400" y="1600201"/>
            <a:ext cx="1127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lnSpc>
                <a:spcPct val="14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Where will many sites state the date?</a:t>
            </a:r>
          </a:p>
          <a:p>
            <a:pPr marL="609600" indent="-609600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 A. In the middle of the page.</a:t>
            </a:r>
          </a:p>
          <a:p>
            <a:pPr marL="609600" indent="-609600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 B. At the bottom of the page.</a:t>
            </a:r>
          </a:p>
          <a:p>
            <a:pPr marL="609600" indent="-609600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 C. At the front of the page.</a:t>
            </a:r>
          </a:p>
          <a:p>
            <a:pPr marL="609600" indent="-609600">
              <a:lnSpc>
                <a:spcPct val="14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 D. Usually on the right side.</a:t>
            </a:r>
          </a:p>
        </p:txBody>
      </p:sp>
      <p:sp>
        <p:nvSpPr>
          <p:cNvPr id="403460" name="AutoShape 4"/>
          <p:cNvSpPr>
            <a:spLocks noChangeArrowheads="1"/>
          </p:cNvSpPr>
          <p:nvPr/>
        </p:nvSpPr>
        <p:spPr bwMode="auto">
          <a:xfrm>
            <a:off x="914400" y="3505200"/>
            <a:ext cx="812800" cy="6096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zh-CN" altLang="en-US" sz="3600" b="1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06400" y="381000"/>
            <a:ext cx="11785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</a:rPr>
              <a:t>　　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2. According to the passage, why do</a:t>
            </a:r>
            <a:b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</a:b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we usually need to check the source of the information we find?</a:t>
            </a:r>
          </a:p>
          <a:p>
            <a:pPr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A. Because the date is too old.</a:t>
            </a:r>
          </a:p>
          <a:p>
            <a:pPr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B. Because we can’t surf on personal web </a:t>
            </a:r>
            <a:b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</a:b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pages.</a:t>
            </a:r>
          </a:p>
          <a:p>
            <a:pPr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C. Because not every person bothers to </a:t>
            </a:r>
            <a:b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</a:b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read over their own writing and make </a:t>
            </a:r>
            <a:b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</a:b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</a:rPr>
              <a:t>　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corrections.</a:t>
            </a:r>
          </a:p>
          <a:p>
            <a:pPr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D. Because we are afraid of virus.</a:t>
            </a:r>
          </a:p>
        </p:txBody>
      </p:sp>
      <p:sp>
        <p:nvSpPr>
          <p:cNvPr id="405507" name="AutoShape 3"/>
          <p:cNvSpPr>
            <a:spLocks noChangeArrowheads="1"/>
          </p:cNvSpPr>
          <p:nvPr/>
        </p:nvSpPr>
        <p:spPr bwMode="auto">
          <a:xfrm>
            <a:off x="304800" y="3962400"/>
            <a:ext cx="812800" cy="6096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zh-CN" altLang="en-US" sz="3600" b="1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06400" y="685800"/>
            <a:ext cx="11582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3. Which of the following web pages is much better for doing research on the Internet?</a:t>
            </a: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A. Personal web pages.</a:t>
            </a: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B. Pages managed by organizations </a:t>
            </a: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    and companies you trust.</a:t>
            </a: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C. Government pages.</a:t>
            </a: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D. B and C.</a:t>
            </a:r>
          </a:p>
        </p:txBody>
      </p:sp>
      <p:sp>
        <p:nvSpPr>
          <p:cNvPr id="407555" name="AutoShape 3"/>
          <p:cNvSpPr>
            <a:spLocks noChangeArrowheads="1"/>
          </p:cNvSpPr>
          <p:nvPr/>
        </p:nvSpPr>
        <p:spPr bwMode="auto">
          <a:xfrm>
            <a:off x="812800" y="5486400"/>
            <a:ext cx="812800" cy="6096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zh-CN" altLang="en-US" sz="3600" b="1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457200"/>
            <a:ext cx="11087100" cy="588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03" name="AutoShape 3"/>
          <p:cNvSpPr>
            <a:spLocks noChangeArrowheads="1"/>
          </p:cNvSpPr>
          <p:nvPr/>
        </p:nvSpPr>
        <p:spPr bwMode="auto">
          <a:xfrm>
            <a:off x="711200" y="4038600"/>
            <a:ext cx="812800" cy="6096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zh-CN" altLang="en-US" sz="3600" b="1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06400" y="381000"/>
            <a:ext cx="11379200" cy="685800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600" b="1">
                <a:solidFill>
                  <a:srgbClr val="FFFFFF"/>
                </a:solidFill>
                <a:latin typeface="Times New Roman" pitchFamily="18" charset="0"/>
              </a:rPr>
              <a:t>Step three: using your information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03200" y="1143000"/>
            <a:ext cx="11988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   To copy the words just as you found them is not only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cheating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, but also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not legal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. So remember to: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Write an _______of the information you have found.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Use your own _______and make your </a:t>
            </a:r>
            <a:b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</a:b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own __________about what it means.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________a list of the ________ you got your information from.</a:t>
            </a:r>
            <a:endParaRPr lang="en-US" altLang="zh-CN" sz="36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15748" name="Rectangle 4"/>
          <p:cNvSpPr>
            <a:spLocks noChangeArrowheads="1"/>
          </p:cNvSpPr>
          <p:nvPr/>
        </p:nvSpPr>
        <p:spPr bwMode="auto">
          <a:xfrm>
            <a:off x="3251200" y="2940050"/>
            <a:ext cx="15440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D60093"/>
                </a:solidFill>
                <a:latin typeface="Times New Roman" pitchFamily="18" charset="0"/>
              </a:rPr>
              <a:t>outline</a:t>
            </a:r>
          </a:p>
        </p:txBody>
      </p:sp>
      <p:sp>
        <p:nvSpPr>
          <p:cNvPr id="415749" name="Rectangle 5"/>
          <p:cNvSpPr>
            <a:spLocks noChangeArrowheads="1"/>
          </p:cNvSpPr>
          <p:nvPr/>
        </p:nvSpPr>
        <p:spPr bwMode="auto">
          <a:xfrm>
            <a:off x="4673600" y="4114800"/>
            <a:ext cx="13901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D60093"/>
                </a:solidFill>
                <a:latin typeface="Times New Roman" pitchFamily="18" charset="0"/>
              </a:rPr>
              <a:t>words</a:t>
            </a:r>
          </a:p>
        </p:txBody>
      </p:sp>
      <p:sp>
        <p:nvSpPr>
          <p:cNvPr id="415750" name="Rectangle 6"/>
          <p:cNvSpPr>
            <a:spLocks noChangeArrowheads="1"/>
          </p:cNvSpPr>
          <p:nvPr/>
        </p:nvSpPr>
        <p:spPr bwMode="auto">
          <a:xfrm>
            <a:off x="2192867" y="4692650"/>
            <a:ext cx="19543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D60093"/>
                </a:solidFill>
                <a:latin typeface="Times New Roman" pitchFamily="18" charset="0"/>
              </a:rPr>
              <a:t>decisions</a:t>
            </a:r>
          </a:p>
        </p:txBody>
      </p:sp>
      <p:sp>
        <p:nvSpPr>
          <p:cNvPr id="415751" name="Rectangle 7"/>
          <p:cNvSpPr>
            <a:spLocks noChangeArrowheads="1"/>
          </p:cNvSpPr>
          <p:nvPr/>
        </p:nvSpPr>
        <p:spPr bwMode="auto">
          <a:xfrm>
            <a:off x="914400" y="5334000"/>
            <a:ext cx="15183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D60093"/>
                </a:solidFill>
                <a:latin typeface="Times New Roman" pitchFamily="18" charset="0"/>
              </a:rPr>
              <a:t>Attach</a:t>
            </a:r>
          </a:p>
        </p:txBody>
      </p:sp>
      <p:sp>
        <p:nvSpPr>
          <p:cNvPr id="415752" name="Rectangle 8"/>
          <p:cNvSpPr>
            <a:spLocks noChangeArrowheads="1"/>
          </p:cNvSpPr>
          <p:nvPr/>
        </p:nvSpPr>
        <p:spPr bwMode="auto">
          <a:xfrm>
            <a:off x="6197601" y="5329238"/>
            <a:ext cx="18261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D60093"/>
                </a:solidFill>
                <a:latin typeface="Times New Roman" pitchFamily="18" charset="0"/>
              </a:rPr>
              <a:t>websites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748" grpId="0"/>
      <p:bldP spid="415749" grpId="0"/>
      <p:bldP spid="415750" grpId="0"/>
      <p:bldP spid="415751" grpId="0"/>
      <p:bldP spid="4157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558800" y="1447800"/>
            <a:ext cx="6096000" cy="130175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FFFFFF"/>
                </a:solidFill>
                <a:latin typeface="Times New Roman" pitchFamily="18" charset="0"/>
              </a:rPr>
              <a:t>Language points</a:t>
            </a:r>
          </a:p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FFFFFF"/>
                </a:solidFill>
                <a:latin typeface="Times New Roman" pitchFamily="18" charset="0"/>
              </a:rPr>
              <a:t>Important phrases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508000" y="1752600"/>
            <a:ext cx="11074400" cy="32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15000"/>
              </a:spcBef>
              <a:buFontTx/>
              <a:buChar char="•"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1. The more</a:t>
            </a:r>
            <a:r>
              <a:rPr lang="en-US" altLang="zh-CN" sz="3200" b="1">
                <a:latin typeface="Times New Roman" pitchFamily="18" charset="0"/>
              </a:rPr>
              <a:t> you know about Internet research,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the faster</a:t>
            </a:r>
            <a:r>
              <a:rPr lang="en-US" altLang="zh-CN" sz="3200" b="1">
                <a:latin typeface="Times New Roman" pitchFamily="18" charset="0"/>
              </a:rPr>
              <a:t> you will find what you are looking for, and the better informed you will be. </a:t>
            </a:r>
          </a:p>
          <a:p>
            <a:pPr marL="342900" indent="-342900">
              <a:spcBef>
                <a:spcPct val="15000"/>
              </a:spcBef>
            </a:pPr>
            <a:r>
              <a:rPr lang="en-US" altLang="zh-CN" sz="3200" b="1">
                <a:solidFill>
                  <a:srgbClr val="006600"/>
                </a:solidFill>
                <a:latin typeface="Times New Roman" pitchFamily="18" charset="0"/>
              </a:rPr>
              <a:t>	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“The +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比较级，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the +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比较级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表示“越 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，就越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……”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。</a:t>
            </a:r>
          </a:p>
          <a:p>
            <a:pPr marL="342900" indent="-342900">
              <a:spcBef>
                <a:spcPct val="15000"/>
              </a:spcBef>
            </a:pPr>
            <a:r>
              <a:rPr lang="en-US" altLang="zh-CN" sz="3200" b="1" i="1">
                <a:latin typeface="Times New Roman" pitchFamily="18" charset="0"/>
              </a:rPr>
              <a:t>	</a:t>
            </a:r>
            <a:r>
              <a:rPr lang="en-US" altLang="zh-CN" sz="3200" b="1">
                <a:latin typeface="Times New Roman" pitchFamily="18" charset="0"/>
              </a:rPr>
              <a:t>The more you practice, the better you speak.</a:t>
            </a:r>
          </a:p>
          <a:p>
            <a:pPr marL="342900" indent="-342900">
              <a:spcBef>
                <a:spcPct val="15000"/>
              </a:spcBef>
            </a:pPr>
            <a:r>
              <a:rPr lang="en-US" altLang="zh-CN" sz="3200" b="1">
                <a:latin typeface="Times New Roman" pitchFamily="18" charset="0"/>
              </a:rPr>
              <a:t>	The older I get, the happier I am.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4400" b="1">
                <a:solidFill>
                  <a:schemeClr val="tx2"/>
                </a:solidFill>
                <a:latin typeface="Times New Roman" pitchFamily="18" charset="0"/>
              </a:rPr>
              <a:t>Language points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508000" y="429133"/>
            <a:ext cx="110744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altLang="zh-CN" sz="3200" b="1">
                <a:latin typeface="Times New Roman" pitchFamily="18" charset="0"/>
              </a:rPr>
              <a:t>As far as I’m concerned, education is about learning and the more you learn, _____.</a:t>
            </a:r>
            <a:br>
              <a:rPr lang="en-US" altLang="zh-CN" sz="3200" b="1">
                <a:latin typeface="Times New Roman" pitchFamily="18" charset="0"/>
              </a:rPr>
            </a:br>
            <a:r>
              <a:rPr lang="en-US" altLang="zh-CN" sz="3200" b="1">
                <a:latin typeface="Times New Roman" pitchFamily="18" charset="0"/>
              </a:rPr>
              <a:t>   A. the more for life are you equipped</a:t>
            </a:r>
            <a:br>
              <a:rPr lang="en-US" altLang="zh-CN" sz="3200" b="1">
                <a:latin typeface="Times New Roman" pitchFamily="18" charset="0"/>
              </a:rPr>
            </a:br>
            <a:r>
              <a:rPr lang="en-US" altLang="zh-CN" sz="3200" b="1">
                <a:latin typeface="Times New Roman" pitchFamily="18" charset="0"/>
              </a:rPr>
              <a:t>   B. the more equipped for life you are</a:t>
            </a:r>
            <a:br>
              <a:rPr lang="en-US" altLang="zh-CN" sz="3200" b="1">
                <a:latin typeface="Times New Roman" pitchFamily="18" charset="0"/>
              </a:rPr>
            </a:br>
            <a:r>
              <a:rPr lang="en-US" altLang="zh-CN" sz="3200" b="1">
                <a:latin typeface="Times New Roman" pitchFamily="18" charset="0"/>
              </a:rPr>
              <a:t>   C. the more life you are equipped for</a:t>
            </a:r>
            <a:br>
              <a:rPr lang="en-US" altLang="zh-CN" sz="3200" b="1">
                <a:latin typeface="Times New Roman" pitchFamily="18" charset="0"/>
              </a:rPr>
            </a:br>
            <a:r>
              <a:rPr lang="en-US" altLang="zh-CN" sz="3200" b="1">
                <a:latin typeface="Times New Roman" pitchFamily="18" charset="0"/>
              </a:rPr>
              <a:t>   D. you are equipped the more for life</a:t>
            </a:r>
            <a:br>
              <a:rPr lang="en-US" altLang="zh-CN" sz="3200" b="1">
                <a:latin typeface="Times New Roman" pitchFamily="18" charset="0"/>
              </a:rPr>
            </a:br>
            <a:endParaRPr lang="en-US" altLang="zh-CN" sz="3200" b="1"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en-US" altLang="zh-CN" sz="3200" b="1">
                <a:latin typeface="Times New Roman" pitchFamily="18" charset="0"/>
              </a:rPr>
              <a:t> The more you work for your country, _____ you yourself will feel.</a:t>
            </a:r>
            <a:br>
              <a:rPr lang="en-US" altLang="zh-CN" sz="3200" b="1">
                <a:latin typeface="Times New Roman" pitchFamily="18" charset="0"/>
              </a:rPr>
            </a:br>
            <a:r>
              <a:rPr lang="en-US" altLang="zh-CN" sz="3200" b="1">
                <a:latin typeface="Times New Roman" pitchFamily="18" charset="0"/>
              </a:rPr>
              <a:t>   A. the happier         B. the more happier</a:t>
            </a:r>
            <a:br>
              <a:rPr lang="en-US" altLang="zh-CN" sz="3200" b="1">
                <a:latin typeface="Times New Roman" pitchFamily="18" charset="0"/>
              </a:rPr>
            </a:br>
            <a:r>
              <a:rPr lang="en-US" altLang="zh-CN" sz="3200" b="1">
                <a:latin typeface="Times New Roman" pitchFamily="18" charset="0"/>
              </a:rPr>
              <a:t>   C. happier                D. the more happily</a:t>
            </a:r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9245600" y="911732"/>
            <a:ext cx="5277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</a:t>
            </a:r>
            <a:r>
              <a:rPr lang="en-US" altLang="zh-CN" sz="2400"/>
              <a:t> </a:t>
            </a:r>
          </a:p>
        </p:txBody>
      </p:sp>
      <p:sp>
        <p:nvSpPr>
          <p:cNvPr id="99334" name="Rectangle 6"/>
          <p:cNvSpPr>
            <a:spLocks noChangeArrowheads="1"/>
          </p:cNvSpPr>
          <p:nvPr/>
        </p:nvSpPr>
        <p:spPr bwMode="auto">
          <a:xfrm>
            <a:off x="10261601" y="3807332"/>
            <a:ext cx="5501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</a:t>
            </a:r>
            <a:r>
              <a:rPr lang="en-US" altLang="zh-CN" sz="24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  <p:bldP spid="993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1200" y="762000"/>
            <a:ext cx="10871200" cy="5410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zh-CN" b="1" smtClean="0">
                <a:latin typeface="Times New Roman" pitchFamily="18" charset="0"/>
              </a:rPr>
              <a:t>2. Let’s start by looking at the two services 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</a:rPr>
              <a:t>you can choose between</a:t>
            </a:r>
            <a:r>
              <a:rPr lang="en-US" altLang="zh-CN" b="1" smtClean="0">
                <a:latin typeface="Times New Roman" pitchFamily="18" charset="0"/>
              </a:rPr>
              <a:t> to assist you in your search …(L6)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>
                <a:solidFill>
                  <a:schemeClr val="accent2"/>
                </a:solidFill>
                <a:latin typeface="Times New Roman" pitchFamily="18" charset="0"/>
              </a:rPr>
              <a:t>	</a:t>
            </a:r>
            <a:r>
              <a:rPr lang="en-US" altLang="zh-CN" b="1" smtClean="0">
                <a:latin typeface="Times New Roman" pitchFamily="18" charset="0"/>
              </a:rPr>
              <a:t>you can choose between </a:t>
            </a:r>
            <a:r>
              <a:rPr lang="zh-CN" altLang="en-US" b="1" smtClean="0">
                <a:latin typeface="Times New Roman" pitchFamily="18" charset="0"/>
              </a:rPr>
              <a:t>是定语从句，修饰 </a:t>
            </a:r>
            <a:r>
              <a:rPr lang="en-US" altLang="zh-CN" b="1" smtClean="0">
                <a:latin typeface="Times New Roman" pitchFamily="18" charset="0"/>
              </a:rPr>
              <a:t>services</a:t>
            </a:r>
            <a:r>
              <a:rPr lang="zh-CN" altLang="en-US" b="1" smtClean="0">
                <a:latin typeface="Times New Roman" pitchFamily="18" charset="0"/>
              </a:rPr>
              <a:t>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solidFill>
                  <a:schemeClr val="accent2"/>
                </a:solidFill>
                <a:latin typeface="Times New Roman" pitchFamily="18" charset="0"/>
              </a:rPr>
              <a:t>      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assist   </a:t>
            </a:r>
            <a:r>
              <a:rPr lang="en-US" altLang="zh-CN" b="1" i="1" smtClean="0">
                <a:solidFill>
                  <a:srgbClr val="0000FF"/>
                </a:solidFill>
                <a:latin typeface="Times New Roman" pitchFamily="18" charset="0"/>
              </a:rPr>
              <a:t>v.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zh-CN" altLang="en-US" b="1" smtClean="0">
                <a:solidFill>
                  <a:srgbClr val="0000FF"/>
                </a:solidFill>
                <a:latin typeface="Times New Roman" pitchFamily="18" charset="0"/>
              </a:rPr>
              <a:t>帮助，协助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solidFill>
                  <a:schemeClr val="accent2"/>
                </a:solidFill>
                <a:latin typeface="Times New Roman" pitchFamily="18" charset="0"/>
              </a:rPr>
              <a:t>   </a:t>
            </a:r>
            <a:r>
              <a:rPr lang="en-US" altLang="zh-CN" b="1" smtClean="0">
                <a:latin typeface="Times New Roman" pitchFamily="18" charset="0"/>
              </a:rPr>
              <a:t>He asked us to assist him in carrying out this plan.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>
                <a:solidFill>
                  <a:schemeClr val="accent2"/>
                </a:solidFill>
                <a:latin typeface="Times New Roman" pitchFamily="18" charset="0"/>
              </a:rPr>
              <a:t>     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assistance  </a:t>
            </a:r>
            <a:r>
              <a:rPr lang="en-US" altLang="zh-CN" b="1" i="1" smtClean="0">
                <a:solidFill>
                  <a:srgbClr val="0000FF"/>
                </a:solidFill>
                <a:latin typeface="Times New Roman" pitchFamily="18" charset="0"/>
              </a:rPr>
              <a:t>n.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zh-CN" altLang="en-US" b="1" smtClean="0">
                <a:solidFill>
                  <a:srgbClr val="0000FF"/>
                </a:solidFill>
                <a:latin typeface="Times New Roman" pitchFamily="18" charset="0"/>
              </a:rPr>
              <a:t>帮助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/>
              <a:t>	</a:t>
            </a:r>
            <a:r>
              <a:rPr lang="en-US" altLang="zh-CN" b="1" smtClean="0">
                <a:latin typeface="Times New Roman" pitchFamily="18" charset="0"/>
              </a:rPr>
              <a:t>Could you give us some </a:t>
            </a:r>
            <a:r>
              <a:rPr lang="en-US" altLang="zh-CN" b="1" i="1" smtClean="0">
                <a:latin typeface="Times New Roman" pitchFamily="18" charset="0"/>
              </a:rPr>
              <a:t>assistance</a:t>
            </a:r>
            <a:r>
              <a:rPr lang="en-US" altLang="zh-CN" b="1" smtClean="0">
                <a:latin typeface="Times New Roman" pitchFamily="18" charset="0"/>
              </a:rPr>
              <a:t> with this work?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219200" y="1219200"/>
            <a:ext cx="10195984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itchFamily="18" charset="0"/>
              </a:rPr>
              <a:t>In what ways can we get information?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1524000" y="2362200"/>
            <a:ext cx="9550400" cy="382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1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Times New Roman" pitchFamily="18" charset="0"/>
              </a:rPr>
              <a:t>reading newspapers and magazines</a:t>
            </a:r>
          </a:p>
          <a:p>
            <a:pPr>
              <a:lnSpc>
                <a:spcPct val="105000"/>
              </a:lnSpc>
              <a:spcBef>
                <a:spcPct val="1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Times New Roman" pitchFamily="18" charset="0"/>
              </a:rPr>
              <a:t>watching TV programs  </a:t>
            </a:r>
          </a:p>
          <a:p>
            <a:pPr>
              <a:lnSpc>
                <a:spcPct val="105000"/>
              </a:lnSpc>
              <a:spcBef>
                <a:spcPct val="1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Times New Roman" pitchFamily="18" charset="0"/>
              </a:rPr>
              <a:t>listening to the radio </a:t>
            </a:r>
          </a:p>
          <a:p>
            <a:pPr>
              <a:lnSpc>
                <a:spcPct val="105000"/>
              </a:lnSpc>
              <a:spcBef>
                <a:spcPct val="1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Times New Roman" pitchFamily="18" charset="0"/>
              </a:rPr>
              <a:t>communicating with others</a:t>
            </a:r>
          </a:p>
          <a:p>
            <a:pPr>
              <a:lnSpc>
                <a:spcPct val="105000"/>
              </a:lnSpc>
              <a:spcBef>
                <a:spcPct val="1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Times New Roman" pitchFamily="18" charset="0"/>
              </a:rPr>
              <a:t>surfing the Internet </a:t>
            </a:r>
          </a:p>
          <a:p>
            <a:pPr>
              <a:lnSpc>
                <a:spcPct val="105000"/>
              </a:lnSpc>
              <a:spcBef>
                <a:spcPct val="1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Times New Roman" pitchFamily="18" charset="0"/>
              </a:rPr>
              <a:t>…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1016000" y="914401"/>
            <a:ext cx="104648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To our joy, they all _____ in mending the roof yesterday</a:t>
            </a:r>
            <a:r>
              <a:rPr lang="zh-CN" altLang="en-US" sz="3200" b="1">
                <a:latin typeface="Times New Roman" pitchFamily="18" charset="0"/>
              </a:rPr>
              <a:t>． </a:t>
            </a:r>
          </a:p>
          <a:p>
            <a:r>
              <a:rPr lang="zh-CN" altLang="en-US" sz="3200" b="1">
                <a:latin typeface="Times New Roman" pitchFamily="18" charset="0"/>
              </a:rPr>
              <a:t>　</a:t>
            </a:r>
            <a:r>
              <a:rPr lang="en-US" altLang="zh-CN" sz="3200" b="1">
                <a:latin typeface="Times New Roman" pitchFamily="18" charset="0"/>
              </a:rPr>
              <a:t>A. aided                  B. helped  </a:t>
            </a:r>
          </a:p>
          <a:p>
            <a:r>
              <a:rPr lang="en-US" altLang="zh-CN" sz="3200" b="1">
                <a:latin typeface="Times New Roman" pitchFamily="18" charset="0"/>
              </a:rPr>
              <a:t>    C. supported          D. assisted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解析：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aid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表示“援助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构成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aid sb. in doing sth.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；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help sb. (to) do / help sb. with sth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．表示“帮助某人干某事”；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support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表示“支持”，是及物动词，在此搭配不对；而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assist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既可作及物动词也可作不及物动词，构成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assist in doing sth.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表示“帮助干某事”。故选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D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066801"/>
            <a:ext cx="103632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b="1" smtClean="0">
                <a:latin typeface="Times New Roman" pitchFamily="18" charset="0"/>
              </a:rPr>
              <a:t>3. The results of your search 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</a:rPr>
              <a:t>are divided into</a:t>
            </a:r>
            <a:r>
              <a:rPr lang="en-US" altLang="zh-CN" b="1" smtClean="0">
                <a:latin typeface="Times New Roman" pitchFamily="18" charset="0"/>
              </a:rPr>
              <a:t> specific subject categories. (L23)</a:t>
            </a:r>
          </a:p>
          <a:p>
            <a:pPr eaLnBrk="1" hangingPunct="1">
              <a:buFontTx/>
              <a:buNone/>
            </a:pPr>
            <a:r>
              <a:rPr lang="en-US" altLang="zh-CN" b="1" smtClean="0"/>
              <a:t>	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be divided into   </a:t>
            </a:r>
            <a:r>
              <a:rPr lang="zh-CN" altLang="en-US" b="1" smtClean="0">
                <a:solidFill>
                  <a:srgbClr val="0000FF"/>
                </a:solidFill>
                <a:latin typeface="Times New Roman" pitchFamily="18" charset="0"/>
              </a:rPr>
              <a:t>分成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……</a:t>
            </a:r>
            <a:r>
              <a:rPr lang="zh-CN" altLang="en-US" b="1" smtClean="0">
                <a:solidFill>
                  <a:srgbClr val="0000FF"/>
                </a:solidFill>
                <a:latin typeface="Times New Roman" pitchFamily="18" charset="0"/>
              </a:rPr>
              <a:t>，分为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……</a:t>
            </a:r>
            <a:endParaRPr lang="en-US" altLang="zh-CN" b="1" smtClean="0">
              <a:solidFill>
                <a:srgbClr val="0000FF"/>
              </a:solidFill>
            </a:endParaRPr>
          </a:p>
          <a:p>
            <a:pPr eaLnBrk="1" hangingPunct="1">
              <a:buFontTx/>
              <a:buNone/>
            </a:pPr>
            <a:r>
              <a:rPr lang="en-US" altLang="zh-CN" b="1" i="1" smtClean="0">
                <a:latin typeface="Times New Roman" pitchFamily="18" charset="0"/>
              </a:rPr>
              <a:t>	</a:t>
            </a:r>
            <a:r>
              <a:rPr lang="en-US" altLang="zh-CN" b="1" smtClean="0">
                <a:latin typeface="Times New Roman" pitchFamily="18" charset="0"/>
              </a:rPr>
              <a:t>Usually, a novel is divided into several chapters.</a:t>
            </a:r>
          </a:p>
          <a:p>
            <a:pPr eaLnBrk="1" hangingPunct="1">
              <a:buFontTx/>
              <a:buNone/>
            </a:pPr>
            <a:endParaRPr lang="en-US" altLang="zh-CN" b="1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chemeClr val="accent2"/>
                </a:solidFill>
                <a:latin typeface="Times New Roman" pitchFamily="18" charset="0"/>
              </a:rPr>
              <a:t>    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specific  </a:t>
            </a:r>
            <a:r>
              <a:rPr lang="en-US" altLang="zh-CN" b="1" i="1" smtClean="0">
                <a:solidFill>
                  <a:srgbClr val="0000FF"/>
                </a:solidFill>
                <a:latin typeface="Times New Roman" pitchFamily="18" charset="0"/>
              </a:rPr>
              <a:t>adj.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zh-CN" altLang="en-US" b="1" smtClean="0">
                <a:solidFill>
                  <a:srgbClr val="0000FF"/>
                </a:solidFill>
                <a:latin typeface="Times New Roman" pitchFamily="18" charset="0"/>
              </a:rPr>
              <a:t>明确的，具体的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Times New Roman" pitchFamily="18" charset="0"/>
              </a:rPr>
              <a:t>    </a:t>
            </a:r>
            <a:r>
              <a:rPr lang="en-US" altLang="zh-CN" b="1" smtClean="0">
                <a:latin typeface="Times New Roman" pitchFamily="18" charset="0"/>
              </a:rPr>
              <a:t>He gave us very specific instructions.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1200" y="914400"/>
            <a:ext cx="11074400" cy="5562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b="1" smtClean="0">
                <a:latin typeface="Times New Roman" pitchFamily="18" charset="0"/>
              </a:rPr>
              <a:t>4. There are several things to 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</a:rPr>
              <a:t>take into consideration</a:t>
            </a:r>
            <a:r>
              <a:rPr lang="en-US" altLang="zh-CN" b="1" smtClean="0">
                <a:latin typeface="Times New Roman" pitchFamily="18" charset="0"/>
              </a:rPr>
              <a:t> when you are searching.(L31)</a:t>
            </a:r>
          </a:p>
          <a:p>
            <a:pPr eaLnBrk="1" hangingPunct="1">
              <a:buFontTx/>
              <a:buNone/>
            </a:pPr>
            <a:r>
              <a:rPr lang="en-US" altLang="zh-CN" b="1" smtClean="0"/>
              <a:t>	  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take sth. into consideration   </a:t>
            </a:r>
            <a:r>
              <a:rPr lang="zh-CN" altLang="en-US" b="1" smtClean="0">
                <a:solidFill>
                  <a:srgbClr val="0000FF"/>
                </a:solidFill>
                <a:latin typeface="Times New Roman" pitchFamily="18" charset="0"/>
              </a:rPr>
              <a:t>考虑某事</a:t>
            </a:r>
          </a:p>
          <a:p>
            <a:pPr eaLnBrk="1" hangingPunct="1">
              <a:buFontTx/>
              <a:buNone/>
            </a:pPr>
            <a:r>
              <a:rPr lang="zh-CN" altLang="en-US" b="1" i="1" smtClean="0">
                <a:latin typeface="Times New Roman" pitchFamily="18" charset="0"/>
              </a:rPr>
              <a:t>	</a:t>
            </a:r>
            <a:r>
              <a:rPr lang="en-US" altLang="zh-CN" b="1" smtClean="0">
                <a:latin typeface="Times New Roman" pitchFamily="18" charset="0"/>
              </a:rPr>
              <a:t>We have to take all the possibilities into consideration.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Times New Roman" pitchFamily="18" charset="0"/>
              </a:rPr>
              <a:t>   </a:t>
            </a:r>
            <a:r>
              <a:rPr lang="en-US" altLang="en-US" b="1" smtClean="0">
                <a:solidFill>
                  <a:srgbClr val="0000FF"/>
                </a:solidFill>
                <a:latin typeface="Times New Roman" pitchFamily="18" charset="0"/>
              </a:rPr>
              <a:t>show consideration for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 / </a:t>
            </a:r>
            <a:r>
              <a:rPr lang="en-US" altLang="en-US" b="1" smtClean="0">
                <a:solidFill>
                  <a:srgbClr val="0000FF"/>
                </a:solidFill>
                <a:latin typeface="Times New Roman" pitchFamily="18" charset="0"/>
              </a:rPr>
              <a:t>to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 /</a:t>
            </a:r>
            <a:r>
              <a:rPr lang="en-US" altLang="en-US" b="1" smtClean="0">
                <a:solidFill>
                  <a:srgbClr val="0000FF"/>
                </a:solidFill>
                <a:latin typeface="Times New Roman" pitchFamily="18" charset="0"/>
              </a:rPr>
              <a:t> toward sb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r>
              <a:rPr lang="en-US" altLang="en-US" b="1" smtClean="0">
                <a:solidFill>
                  <a:srgbClr val="0000FF"/>
                </a:solidFill>
                <a:latin typeface="Times New Roman" pitchFamily="18" charset="0"/>
              </a:rPr>
              <a:t> 对某人表示关心</a:t>
            </a:r>
            <a:endParaRPr lang="zh-CN" altLang="en-US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00FF"/>
                </a:solidFill>
                <a:latin typeface="Times New Roman" pitchFamily="18" charset="0"/>
              </a:rPr>
              <a:t>   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in consideration of  </a:t>
            </a:r>
            <a:r>
              <a:rPr lang="zh-CN" altLang="en-US" b="1" smtClean="0">
                <a:solidFill>
                  <a:srgbClr val="0000FF"/>
                </a:solidFill>
                <a:latin typeface="Times New Roman" pitchFamily="18" charset="0"/>
              </a:rPr>
              <a:t>考虑到 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   under consideration  </a:t>
            </a:r>
            <a:r>
              <a:rPr lang="zh-CN" altLang="en-US" b="1" smtClean="0">
                <a:solidFill>
                  <a:srgbClr val="0000FF"/>
                </a:solidFill>
                <a:latin typeface="Times New Roman" pitchFamily="18" charset="0"/>
              </a:rPr>
              <a:t>在研究中</a:t>
            </a:r>
            <a:endParaRPr lang="en-US" altLang="zh-CN" b="1" smtClean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1117600" y="1219200"/>
            <a:ext cx="10079567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itchFamily="18" charset="0"/>
              </a:rPr>
              <a:t>   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considerate  </a:t>
            </a: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</a:rPr>
              <a:t>adj.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考虑周到的，体贴的</a:t>
            </a:r>
          </a:p>
          <a:p>
            <a:pPr>
              <a:lnSpc>
                <a:spcPct val="105000"/>
              </a:lnSpc>
              <a:spcBef>
                <a:spcPct val="25000"/>
              </a:spcBef>
            </a:pPr>
            <a:r>
              <a:rPr lang="zh-CN" altLang="en-US" sz="3200" b="1">
                <a:latin typeface="Times New Roman" pitchFamily="18" charset="0"/>
              </a:rPr>
              <a:t>   </a:t>
            </a:r>
            <a:r>
              <a:rPr lang="en-US" altLang="zh-CN" sz="3200" b="1">
                <a:latin typeface="Times New Roman" pitchFamily="18" charset="0"/>
              </a:rPr>
              <a:t>Jack is considerate; his wife is just the opposite.</a:t>
            </a:r>
            <a:endParaRPr lang="zh-CN" altLang="en-US" sz="3200" b="1">
              <a:latin typeface="Times New Roman" pitchFamily="18" charset="0"/>
            </a:endParaRPr>
          </a:p>
          <a:p>
            <a:pPr>
              <a:lnSpc>
                <a:spcPct val="105000"/>
              </a:lnSpc>
              <a:spcBef>
                <a:spcPct val="25000"/>
              </a:spcBef>
            </a:pPr>
            <a:r>
              <a:rPr lang="en-US" altLang="zh-CN" sz="3200" b="1">
                <a:latin typeface="Times New Roman" pitchFamily="18" charset="0"/>
              </a:rPr>
              <a:t>   It was considerate of you to bring me a coat.</a:t>
            </a:r>
          </a:p>
          <a:p>
            <a:pPr>
              <a:lnSpc>
                <a:spcPct val="105000"/>
              </a:lnSpc>
              <a:spcBef>
                <a:spcPct val="25000"/>
              </a:spcBef>
            </a:pPr>
            <a:r>
              <a:rPr lang="zh-CN" altLang="en-US" sz="3200" b="1">
                <a:latin typeface="Times New Roman" pitchFamily="18" charset="0"/>
              </a:rPr>
              <a:t>   </a:t>
            </a:r>
            <a:r>
              <a:rPr lang="en-US" altLang="zh-CN" sz="3200" b="1">
                <a:latin typeface="Times New Roman" pitchFamily="18" charset="0"/>
              </a:rPr>
              <a:t>We should be considerate about the old people.</a:t>
            </a:r>
            <a:endParaRPr lang="zh-CN" altLang="en-US" sz="32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1219200" y="1066800"/>
            <a:ext cx="98552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en-US" altLang="zh-CN" sz="3200" b="1">
                <a:latin typeface="Times New Roman" pitchFamily="18" charset="0"/>
              </a:rPr>
              <a:t>5. If you are not sure about the information you find, consult other web pages to confirm it. (L41)</a:t>
            </a:r>
          </a:p>
          <a:p>
            <a:pPr>
              <a:spcBef>
                <a:spcPct val="1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consult  </a:t>
            </a: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</a:rPr>
              <a:t>v.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查阅，请教</a:t>
            </a:r>
          </a:p>
          <a:p>
            <a:pPr>
              <a:spcBef>
                <a:spcPct val="10000"/>
              </a:spcBef>
            </a:pPr>
            <a:r>
              <a:rPr lang="en-US" altLang="zh-CN" sz="3200" b="1">
                <a:latin typeface="Times New Roman" pitchFamily="18" charset="0"/>
              </a:rPr>
              <a:t>I have consulted a number of relevant books in the school library. </a:t>
            </a:r>
          </a:p>
          <a:p>
            <a:pPr>
              <a:spcBef>
                <a:spcPct val="10000"/>
              </a:spcBef>
            </a:pPr>
            <a:endParaRPr lang="en-US" altLang="zh-CN" sz="3200" b="1">
              <a:latin typeface="Times New Roman" pitchFamily="18" charset="0"/>
            </a:endParaRPr>
          </a:p>
          <a:p>
            <a:pPr>
              <a:spcBef>
                <a:spcPct val="1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    consult sb. 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向某人请教</a:t>
            </a:r>
          </a:p>
          <a:p>
            <a:pPr>
              <a:spcBef>
                <a:spcPct val="1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    consult a dictionary 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查阅词典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9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90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1502834" y="1089025"/>
            <a:ext cx="9469967" cy="454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5000"/>
              </a:spcBef>
            </a:pPr>
            <a:r>
              <a:rPr lang="en-US" altLang="zh-CN" sz="3200" b="1">
                <a:latin typeface="Times New Roman" pitchFamily="18" charset="0"/>
              </a:rPr>
              <a:t>1). Once you have decided to buy an </a:t>
            </a:r>
          </a:p>
          <a:p>
            <a:pPr>
              <a:spcBef>
                <a:spcPct val="15000"/>
              </a:spcBef>
            </a:pPr>
            <a:r>
              <a:rPr lang="en-US" altLang="zh-CN" sz="3200" b="1">
                <a:latin typeface="Times New Roman" pitchFamily="18" charset="0"/>
              </a:rPr>
              <a:t>     expensive article,  you had better            </a:t>
            </a:r>
          </a:p>
          <a:p>
            <a:pPr>
              <a:spcBef>
                <a:spcPct val="15000"/>
              </a:spcBef>
            </a:pPr>
            <a:r>
              <a:rPr lang="en-US" altLang="zh-CN" sz="3200" b="1">
                <a:latin typeface="Times New Roman" pitchFamily="18" charset="0"/>
              </a:rPr>
              <a:t>     ____ an expert on it.</a:t>
            </a:r>
          </a:p>
          <a:p>
            <a:pPr>
              <a:spcBef>
                <a:spcPct val="15000"/>
              </a:spcBef>
            </a:pPr>
            <a:r>
              <a:rPr lang="zh-CN" altLang="en-US" sz="3200" b="1">
                <a:latin typeface="Times New Roman" pitchFamily="18" charset="0"/>
              </a:rPr>
              <a:t>　</a:t>
            </a:r>
            <a:r>
              <a:rPr lang="en-US" altLang="zh-CN" sz="3200" b="1">
                <a:latin typeface="Times New Roman" pitchFamily="18" charset="0"/>
              </a:rPr>
              <a:t>A. ask                   B. advise   </a:t>
            </a:r>
          </a:p>
          <a:p>
            <a:pPr>
              <a:spcBef>
                <a:spcPct val="15000"/>
              </a:spcBef>
            </a:pPr>
            <a:r>
              <a:rPr lang="en-US" altLang="zh-CN" sz="3200" b="1">
                <a:latin typeface="Times New Roman" pitchFamily="18" charset="0"/>
              </a:rPr>
              <a:t>    C. consult             D. find</a:t>
            </a:r>
          </a:p>
          <a:p>
            <a:pPr>
              <a:spcBef>
                <a:spcPct val="15000"/>
              </a:spcBef>
            </a:pPr>
            <a:r>
              <a:rPr lang="en-US" altLang="zh-CN" sz="3200" b="1">
                <a:latin typeface="Times New Roman" pitchFamily="18" charset="0"/>
              </a:rPr>
              <a:t>2).</a:t>
            </a:r>
            <a:r>
              <a:rPr lang="zh-CN" altLang="en-US" sz="3200" b="1">
                <a:latin typeface="Times New Roman" pitchFamily="18" charset="0"/>
              </a:rPr>
              <a:t>你最好找医生咨询一下你的病情。 </a:t>
            </a:r>
            <a:endParaRPr lang="en-US" altLang="zh-CN" sz="3200" b="1">
              <a:latin typeface="Times New Roman" pitchFamily="18" charset="0"/>
            </a:endParaRPr>
          </a:p>
          <a:p>
            <a:pPr>
              <a:spcBef>
                <a:spcPct val="15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    You’d better consult a doctor about </a:t>
            </a:r>
          </a:p>
          <a:p>
            <a:pPr>
              <a:spcBef>
                <a:spcPct val="15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    your illness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．</a:t>
            </a:r>
            <a:endParaRPr lang="en-US" altLang="zh-CN" sz="3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2540000" y="2209800"/>
            <a:ext cx="4812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Times New Roman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4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066801"/>
            <a:ext cx="109728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b="1" smtClean="0">
                <a:latin typeface="Times New Roman" pitchFamily="18" charset="0"/>
              </a:rPr>
              <a:t>6. The way you type your key words 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</a:rPr>
              <a:t>makes a difference</a:t>
            </a:r>
            <a:r>
              <a:rPr lang="en-US" altLang="zh-CN" b="1" smtClean="0">
                <a:latin typeface="Times New Roman" pitchFamily="18" charset="0"/>
              </a:rPr>
              <a:t>. (L43)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chemeClr val="accent2"/>
                </a:solidFill>
                <a:latin typeface="Times New Roman" pitchFamily="18" charset="0"/>
              </a:rPr>
              <a:t>	  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make a difference   </a:t>
            </a:r>
            <a:r>
              <a:rPr lang="zh-CN" altLang="en-US" b="1" smtClean="0">
                <a:solidFill>
                  <a:srgbClr val="0000FF"/>
                </a:solidFill>
                <a:latin typeface="Times New Roman" pitchFamily="18" charset="0"/>
              </a:rPr>
              <a:t>有影响；起作用</a:t>
            </a:r>
            <a:endParaRPr lang="zh-CN" altLang="en-US" b="1" smtClean="0">
              <a:solidFill>
                <a:srgbClr val="0000FF"/>
              </a:solidFill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Times New Roman" pitchFamily="18" charset="0"/>
              </a:rPr>
              <a:t>	</a:t>
            </a:r>
            <a:r>
              <a:rPr lang="en-US" altLang="zh-CN" b="1" smtClean="0">
                <a:latin typeface="Times New Roman" pitchFamily="18" charset="0"/>
              </a:rPr>
              <a:t>Your help has made a big difference -- I understand the work better now.</a:t>
            </a:r>
            <a:r>
              <a:rPr lang="en-US" altLang="zh-CN" b="1" smtClean="0"/>
              <a:t> </a:t>
            </a:r>
            <a:endParaRPr lang="zh-CN" altLang="en-US" b="1" smtClean="0"/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1219200" y="4648200"/>
            <a:ext cx="1016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make much difference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有很大区别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/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影响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make no difference</a:t>
            </a:r>
            <a:r>
              <a:rPr lang="en-US" altLang="zh-CN" b="1">
                <a:solidFill>
                  <a:srgbClr val="0000FF"/>
                </a:solidFill>
              </a:rPr>
              <a:t>  </a:t>
            </a:r>
            <a:r>
              <a:rPr lang="zh-CN" altLang="en-US" sz="3200" b="1">
                <a:solidFill>
                  <a:srgbClr val="0000FF"/>
                </a:solidFill>
              </a:rPr>
              <a:t>没有区别；没有影响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0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2"/>
          <p:cNvSpPr txBox="1">
            <a:spLocks noChangeArrowheads="1"/>
          </p:cNvSpPr>
          <p:nvPr/>
        </p:nvSpPr>
        <p:spPr bwMode="auto">
          <a:xfrm>
            <a:off x="1502834" y="1089025"/>
            <a:ext cx="9469967" cy="4745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5000"/>
              </a:spcBef>
            </a:pPr>
            <a:r>
              <a:rPr lang="en-US" altLang="zh-CN" sz="3200" b="1">
                <a:latin typeface="Times New Roman" pitchFamily="18" charset="0"/>
              </a:rPr>
              <a:t>It makes no ______ to me what you say; I’m not going. </a:t>
            </a:r>
          </a:p>
          <a:p>
            <a:pPr>
              <a:spcBef>
                <a:spcPct val="15000"/>
              </a:spcBef>
            </a:pPr>
            <a:r>
              <a:rPr lang="en-US" altLang="zh-CN" sz="3200" b="1">
                <a:latin typeface="Times New Roman" pitchFamily="18" charset="0"/>
              </a:rPr>
              <a:t>  A. efforts               B. decision </a:t>
            </a:r>
          </a:p>
          <a:p>
            <a:pPr>
              <a:spcBef>
                <a:spcPct val="15000"/>
              </a:spcBef>
            </a:pPr>
            <a:r>
              <a:rPr lang="en-US" altLang="zh-CN" sz="3200" b="1">
                <a:latin typeface="Times New Roman" pitchFamily="18" charset="0"/>
              </a:rPr>
              <a:t>  C. difference         D. choice </a:t>
            </a:r>
          </a:p>
          <a:p>
            <a:pPr>
              <a:spcBef>
                <a:spcPct val="15000"/>
              </a:spcBef>
            </a:pPr>
            <a:r>
              <a:rPr lang="zh-CN" altLang="en-US" sz="3200" b="1">
                <a:latin typeface="Times New Roman" pitchFamily="18" charset="0"/>
              </a:rPr>
              <a:t>答案为</a:t>
            </a:r>
            <a:r>
              <a:rPr lang="en-US" altLang="zh-CN" sz="3200" b="1">
                <a:latin typeface="Times New Roman" pitchFamily="18" charset="0"/>
              </a:rPr>
              <a:t>C</a:t>
            </a:r>
            <a:r>
              <a:rPr lang="zh-CN" altLang="en-US" sz="3200" b="1">
                <a:latin typeface="Times New Roman" pitchFamily="18" charset="0"/>
              </a:rPr>
              <a:t>。此题考查短语动词词义辨析。</a:t>
            </a:r>
            <a:r>
              <a:rPr lang="en-US" altLang="zh-CN" sz="3200" b="1">
                <a:latin typeface="Times New Roman" pitchFamily="18" charset="0"/>
              </a:rPr>
              <a:t>make efforts </a:t>
            </a:r>
            <a:r>
              <a:rPr lang="zh-CN" altLang="en-US" sz="3200" b="1">
                <a:latin typeface="Times New Roman" pitchFamily="18" charset="0"/>
              </a:rPr>
              <a:t>意为“努力”，</a:t>
            </a:r>
            <a:r>
              <a:rPr lang="en-US" altLang="zh-CN" sz="3200" b="1">
                <a:latin typeface="Times New Roman" pitchFamily="18" charset="0"/>
              </a:rPr>
              <a:t>make a decision </a:t>
            </a:r>
            <a:r>
              <a:rPr lang="zh-CN" altLang="en-US" sz="3200" b="1">
                <a:latin typeface="Times New Roman" pitchFamily="18" charset="0"/>
              </a:rPr>
              <a:t>意为“决定”，</a:t>
            </a:r>
            <a:r>
              <a:rPr lang="en-US" altLang="zh-CN" sz="3200" b="1">
                <a:latin typeface="Times New Roman" pitchFamily="18" charset="0"/>
              </a:rPr>
              <a:t>make a choice </a:t>
            </a:r>
            <a:r>
              <a:rPr lang="zh-CN" altLang="en-US" sz="3200" b="1">
                <a:latin typeface="Times New Roman" pitchFamily="18" charset="0"/>
              </a:rPr>
              <a:t>意为“选择”，</a:t>
            </a:r>
            <a:r>
              <a:rPr lang="en-US" altLang="zh-CN" sz="3200" b="1">
                <a:latin typeface="Times New Roman" pitchFamily="18" charset="0"/>
              </a:rPr>
              <a:t>make a difference </a:t>
            </a:r>
            <a:r>
              <a:rPr lang="zh-CN" altLang="en-US" sz="3200" b="1">
                <a:latin typeface="Times New Roman" pitchFamily="18" charset="0"/>
              </a:rPr>
              <a:t>意为“有关系”，</a:t>
            </a:r>
            <a:r>
              <a:rPr lang="en-US" altLang="zh-CN" sz="3200" b="1">
                <a:latin typeface="Times New Roman" pitchFamily="18" charset="0"/>
              </a:rPr>
              <a:t>make no different </a:t>
            </a:r>
            <a:r>
              <a:rPr lang="zh-CN" altLang="en-US" sz="3200" b="1">
                <a:latin typeface="Times New Roman" pitchFamily="18" charset="0"/>
              </a:rPr>
              <a:t>意为“没关系”。</a:t>
            </a:r>
            <a:endParaRPr lang="en-US" altLang="zh-CN" sz="3200" b="1">
              <a:latin typeface="Times New Roman" pitchFamily="18" charset="0"/>
            </a:endParaRPr>
          </a:p>
        </p:txBody>
      </p:sp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4876800" y="1066800"/>
            <a:ext cx="4812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Times New Roman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1200" y="1066801"/>
            <a:ext cx="109728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b="1" smtClean="0">
                <a:latin typeface="Times New Roman" pitchFamily="18" charset="0"/>
              </a:rPr>
              <a:t>7.When you are finished, you should always 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</a:rPr>
              <a:t>acknowledge where you got your data by attaching</a:t>
            </a:r>
            <a:r>
              <a:rPr lang="en-US" altLang="zh-CN" b="1" smtClean="0">
                <a:latin typeface="Times New Roman" pitchFamily="18" charset="0"/>
              </a:rPr>
              <a:t> a list of the websites… (L57)</a:t>
            </a:r>
          </a:p>
          <a:p>
            <a:pPr eaLnBrk="1" hangingPunct="1">
              <a:buFontTx/>
              <a:buNone/>
            </a:pPr>
            <a:r>
              <a:rPr lang="en-US" altLang="zh-CN" b="1" i="1" smtClean="0">
                <a:solidFill>
                  <a:srgbClr val="FF0000"/>
                </a:solidFill>
              </a:rPr>
              <a:t>	  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attach  </a:t>
            </a:r>
            <a:r>
              <a:rPr lang="en-US" altLang="zh-CN" b="1" i="1" smtClean="0">
                <a:solidFill>
                  <a:srgbClr val="0000FF"/>
                </a:solidFill>
                <a:latin typeface="Times New Roman" pitchFamily="18" charset="0"/>
              </a:rPr>
              <a:t>v.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zh-CN" altLang="en-US" b="1" smtClean="0">
                <a:solidFill>
                  <a:srgbClr val="0000FF"/>
                </a:solidFill>
                <a:latin typeface="Times New Roman" pitchFamily="18" charset="0"/>
              </a:rPr>
              <a:t>贴上，系上，附属于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	   attach + </a:t>
            </a:r>
            <a:r>
              <a:rPr lang="en-US" altLang="zh-CN" b="1" i="1" smtClean="0">
                <a:solidFill>
                  <a:srgbClr val="0000FF"/>
                </a:solidFill>
                <a:latin typeface="Times New Roman" pitchFamily="18" charset="0"/>
              </a:rPr>
              <a:t>n</a:t>
            </a:r>
            <a:r>
              <a:rPr lang="en-US" altLang="zh-CN" b="1" smtClean="0">
                <a:solidFill>
                  <a:srgbClr val="0000FF"/>
                </a:solidFill>
                <a:latin typeface="Times New Roman" pitchFamily="18" charset="0"/>
              </a:rPr>
              <a:t>. + to</a:t>
            </a:r>
          </a:p>
          <a:p>
            <a:pPr eaLnBrk="1" hangingPunct="1">
              <a:buFontTx/>
              <a:buNone/>
            </a:pPr>
            <a:endParaRPr lang="en-US" altLang="zh-CN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b="1" i="1" smtClean="0">
                <a:latin typeface="Times New Roman" pitchFamily="18" charset="0"/>
              </a:rPr>
              <a:t>	</a:t>
            </a:r>
            <a:r>
              <a:rPr lang="en-US" altLang="zh-CN" b="1" smtClean="0">
                <a:latin typeface="Times New Roman" pitchFamily="18" charset="0"/>
              </a:rPr>
              <a:t>She attached a document to a letter.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Times New Roman" pitchFamily="18" charset="0"/>
              </a:rPr>
              <a:t>	The hospital is attached to that university.</a:t>
            </a:r>
            <a:endParaRPr lang="zh-CN" altLang="en-US" b="1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1807634" y="1317625"/>
            <a:ext cx="9266767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Parents _____ much importance to education. They will do their best to give their children that priceless gift. </a:t>
            </a:r>
            <a:r>
              <a:rPr lang="zh-CN" altLang="en-US" sz="3200" b="1">
                <a:latin typeface="Times New Roman" pitchFamily="18" charset="0"/>
              </a:rPr>
              <a:t>（</a:t>
            </a:r>
            <a:r>
              <a:rPr lang="en-US" altLang="zh-CN" sz="3200" b="1">
                <a:latin typeface="Times New Roman" pitchFamily="18" charset="0"/>
              </a:rPr>
              <a:t>2010</a:t>
            </a:r>
            <a:r>
              <a:rPr lang="zh-CN" altLang="en-US" sz="3200" b="1">
                <a:latin typeface="Times New Roman" pitchFamily="18" charset="0"/>
              </a:rPr>
              <a:t>江西）</a:t>
            </a:r>
            <a:endParaRPr lang="en-US" altLang="zh-CN" sz="3200" b="1">
              <a:latin typeface="Times New Roman" pitchFamily="18" charset="0"/>
            </a:endParaRPr>
          </a:p>
          <a:p>
            <a:r>
              <a:rPr lang="en-US" altLang="zh-CN" sz="3200" b="1">
                <a:latin typeface="Times New Roman" pitchFamily="18" charset="0"/>
              </a:rPr>
              <a:t>    A. attach                  B. pay                      </a:t>
            </a:r>
          </a:p>
          <a:p>
            <a:r>
              <a:rPr lang="en-US" altLang="zh-CN" sz="3200" b="1">
                <a:latin typeface="Times New Roman" pitchFamily="18" charset="0"/>
              </a:rPr>
              <a:t>    C. link                      D. apply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答案：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endParaRPr lang="zh-CN" altLang="en-US" sz="3200" b="1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解析：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attach importance to 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关注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04800" y="173039"/>
            <a:ext cx="11379200" cy="319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spcBef>
                <a:spcPct val="30000"/>
              </a:spcBef>
              <a:buFont typeface="Arial" charset="0"/>
              <a:buChar char="•"/>
            </a:pPr>
            <a:r>
              <a:rPr lang="en-US" altLang="zh-CN" sz="3600" b="1">
                <a:latin typeface="Times New Roman" pitchFamily="18" charset="0"/>
              </a:rPr>
              <a:t>What websites are more trustworthy?</a:t>
            </a:r>
          </a:p>
          <a:p>
            <a:pPr marL="571500" indent="-571500">
              <a:spcBef>
                <a:spcPct val="30000"/>
              </a:spcBef>
              <a:buFont typeface="Arial" charset="0"/>
              <a:buChar char="•"/>
            </a:pPr>
            <a:r>
              <a:rPr lang="en-US" altLang="zh-CN" sz="3600" b="1">
                <a:latin typeface="Times New Roman" pitchFamily="18" charset="0"/>
              </a:rPr>
              <a:t>What should we do when we want to search for special information on the Internet?</a:t>
            </a:r>
          </a:p>
          <a:p>
            <a:pPr marL="571500" indent="-571500">
              <a:spcBef>
                <a:spcPct val="30000"/>
              </a:spcBef>
              <a:buFont typeface="Arial" charset="0"/>
              <a:buChar char="•"/>
            </a:pPr>
            <a:r>
              <a:rPr lang="en-US" altLang="zh-CN" sz="3600" b="1">
                <a:latin typeface="Times New Roman" pitchFamily="18" charset="0"/>
              </a:rPr>
              <a:t>Can we copy the words found on the Internet and use them in our articles? Why or why not?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1727200" y="1371601"/>
            <a:ext cx="9571567" cy="334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b="1">
                <a:latin typeface="Times New Roman" pitchFamily="18" charset="0"/>
              </a:rPr>
              <a:t>根据括号内的汉语提示，用句末括号内的英语单词完成句子。</a:t>
            </a:r>
            <a:endParaRPr lang="en-US" altLang="zh-CN" sz="3200" b="1">
              <a:latin typeface="Times New Roman" pitchFamily="18" charset="0"/>
            </a:endParaRPr>
          </a:p>
          <a:p>
            <a:pPr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Learning strategies, to _________ (</a:t>
            </a:r>
            <a:r>
              <a:rPr lang="zh-CN" altLang="en-US" sz="3200" b="1">
                <a:latin typeface="Times New Roman" pitchFamily="18" charset="0"/>
              </a:rPr>
              <a:t>老师们认为</a:t>
            </a:r>
            <a:r>
              <a:rPr lang="en-US" altLang="zh-CN" sz="3200" b="1">
                <a:latin typeface="Times New Roman" pitchFamily="18" charset="0"/>
              </a:rPr>
              <a:t>) importance, have not yet drawn enough attention of students. (attach) </a:t>
            </a:r>
            <a:r>
              <a:rPr lang="zh-CN" altLang="en-US" sz="3200" b="1">
                <a:latin typeface="Times New Roman" pitchFamily="18" charset="0"/>
              </a:rPr>
              <a:t>（</a:t>
            </a:r>
            <a:r>
              <a:rPr lang="en-US" altLang="zh-CN" sz="3200" b="1">
                <a:latin typeface="Times New Roman" pitchFamily="18" charset="0"/>
              </a:rPr>
              <a:t>2009</a:t>
            </a:r>
            <a:r>
              <a:rPr lang="zh-CN" altLang="en-US" sz="3200" b="1">
                <a:latin typeface="Times New Roman" pitchFamily="18" charset="0"/>
              </a:rPr>
              <a:t> 湖北）</a:t>
            </a:r>
            <a:endParaRPr lang="en-US" altLang="zh-CN" sz="3200" b="1">
              <a:latin typeface="Times New Roman" pitchFamily="18" charset="0"/>
            </a:endParaRPr>
          </a:p>
          <a:p>
            <a:pPr>
              <a:spcBef>
                <a:spcPct val="3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答案：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which (the) teachers attach / have attached</a:t>
            </a:r>
            <a:endParaRPr lang="zh-CN" altLang="en-US" sz="3200" b="1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524001" y="838200"/>
            <a:ext cx="9876367" cy="43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5000"/>
              </a:spcBef>
            </a:pPr>
            <a:r>
              <a:rPr lang="en-US" altLang="zh-CN" sz="3200" b="1">
                <a:latin typeface="Times New Roman" pitchFamily="18" charset="0"/>
              </a:rPr>
              <a:t>Thousands of foreigners were ______ to the Shanghai World Expo the day it opened. (2011</a:t>
            </a:r>
            <a:r>
              <a:rPr lang="zh-CN" altLang="en-US" sz="3200" b="1">
                <a:latin typeface="Times New Roman" pitchFamily="18" charset="0"/>
              </a:rPr>
              <a:t>江苏卷</a:t>
            </a:r>
            <a:r>
              <a:rPr lang="en-US" altLang="zh-CN" sz="3200" b="1">
                <a:latin typeface="Times New Roman" pitchFamily="18" charset="0"/>
              </a:rPr>
              <a:t>)</a:t>
            </a:r>
          </a:p>
          <a:p>
            <a:pPr>
              <a:spcBef>
                <a:spcPct val="15000"/>
              </a:spcBef>
            </a:pPr>
            <a:r>
              <a:rPr lang="zh-CN" altLang="en-US" sz="3200" b="1">
                <a:latin typeface="Times New Roman" pitchFamily="18" charset="0"/>
              </a:rPr>
              <a:t>　　</a:t>
            </a:r>
            <a:r>
              <a:rPr lang="en-US" altLang="zh-CN" sz="3200" b="1">
                <a:latin typeface="Times New Roman" pitchFamily="18" charset="0"/>
              </a:rPr>
              <a:t>A. attended          B. attained</a:t>
            </a:r>
          </a:p>
          <a:p>
            <a:pPr>
              <a:spcBef>
                <a:spcPct val="15000"/>
              </a:spcBef>
            </a:pPr>
            <a:r>
              <a:rPr lang="zh-CN" altLang="en-US" sz="3200" b="1">
                <a:latin typeface="Times New Roman" pitchFamily="18" charset="0"/>
              </a:rPr>
              <a:t>　　</a:t>
            </a:r>
            <a:r>
              <a:rPr lang="en-US" altLang="zh-CN" sz="3200" b="1">
                <a:latin typeface="Times New Roman" pitchFamily="18" charset="0"/>
              </a:rPr>
              <a:t>C. attracted          D. attached</a:t>
            </a:r>
          </a:p>
          <a:p>
            <a:pPr>
              <a:spcBef>
                <a:spcPct val="15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答案：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C</a:t>
            </a:r>
            <a:endParaRPr lang="zh-CN" altLang="en-US" sz="3200" b="1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spcBef>
                <a:spcPct val="15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解析：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attend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参加，出席；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attain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取得，达到；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attract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吸引；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attach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附上，连接。这句话的意思是“成千上万的外宾被吸引来参观上海世博会”。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1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738554"/>
          </a:xfrm>
          <a:prstGeom prst="rect">
            <a:avLst/>
          </a:prstGeom>
          <a:gradFill flip="none" rotWithShape="1">
            <a:gsLst>
              <a:gs pos="13000">
                <a:schemeClr val="accent6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2253" y="23446"/>
            <a:ext cx="618393" cy="6183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6682154"/>
            <a:ext cx="12192000" cy="175846"/>
          </a:xfrm>
          <a:prstGeom prst="rect">
            <a:avLst/>
          </a:prstGeom>
          <a:solidFill>
            <a:schemeClr val="accent6">
              <a:lumMod val="40000"/>
              <a:lumOff val="6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1292" cy="7217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2807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016000" y="1219200"/>
            <a:ext cx="10337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Times New Roman" pitchFamily="18" charset="0"/>
              </a:rPr>
              <a:t>What are the things we should keep in mind when we use the Internet to do research?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219200" y="3124201"/>
            <a:ext cx="985520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Step one: choosing a search service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Step two: searching for information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Step three: using your information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1625600" y="1066800"/>
            <a:ext cx="9550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Times New Roman" pitchFamily="18" charset="0"/>
                <a:ea typeface="黑体" pitchFamily="49" charset="-122"/>
              </a:rPr>
              <a:t>Read this information sheet about Internet research. It will help you with your research on the Internet.</a:t>
            </a:r>
            <a:endParaRPr lang="en-US" altLang="zh-CN">
              <a:solidFill>
                <a:srgbClr val="0000FF"/>
              </a:solidFill>
            </a:endParaRPr>
          </a:p>
        </p:txBody>
      </p:sp>
      <p:pic>
        <p:nvPicPr>
          <p:cNvPr id="19459" name="Picture 7" descr="20100727_fbb122e2d6419a8e02b5WB3cvd6Y1Mk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7229"/>
          <a:stretch>
            <a:fillRect/>
          </a:stretch>
        </p:blipFill>
        <p:spPr bwMode="auto">
          <a:xfrm>
            <a:off x="3860800" y="3124201"/>
            <a:ext cx="47752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06400" y="304800"/>
            <a:ext cx="11277600" cy="624840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Step one: choosing a search service</a:t>
            </a:r>
            <a:endParaRPr lang="en-US" altLang="zh-CN" sz="3600" b="1">
              <a:solidFill>
                <a:srgbClr val="000000"/>
              </a:solidFill>
              <a:latin typeface="Times New Roman" pitchFamily="18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Ask and answer :</a:t>
            </a: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What are the two search services mentioned in the guide?</a:t>
            </a: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endParaRPr lang="en-US" altLang="zh-CN" sz="3600" b="1">
              <a:solidFill>
                <a:srgbClr val="000000"/>
              </a:solidFill>
              <a:latin typeface="Times New Roman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What do they both give us?</a:t>
            </a: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endParaRPr lang="en-US" altLang="zh-CN" sz="3600" b="1">
              <a:solidFill>
                <a:srgbClr val="000000"/>
              </a:solidFill>
              <a:latin typeface="Times New Roman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Can you list some examples of search engines?</a:t>
            </a:r>
          </a:p>
        </p:txBody>
      </p:sp>
      <p:sp>
        <p:nvSpPr>
          <p:cNvPr id="389123" name="Rectangle 3"/>
          <p:cNvSpPr>
            <a:spLocks noChangeArrowheads="1"/>
          </p:cNvSpPr>
          <p:nvPr/>
        </p:nvSpPr>
        <p:spPr bwMode="auto">
          <a:xfrm>
            <a:off x="1227667" y="2787650"/>
            <a:ext cx="1096433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Search  engines and subject directories. </a:t>
            </a:r>
          </a:p>
        </p:txBody>
      </p:sp>
      <p:sp>
        <p:nvSpPr>
          <p:cNvPr id="389124" name="Rectangle 4"/>
          <p:cNvSpPr>
            <a:spLocks noChangeArrowheads="1"/>
          </p:cNvSpPr>
          <p:nvPr/>
        </p:nvSpPr>
        <p:spPr bwMode="auto">
          <a:xfrm>
            <a:off x="1227667" y="4114800"/>
            <a:ext cx="964353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They both give us direct links.</a:t>
            </a:r>
          </a:p>
        </p:txBody>
      </p:sp>
      <p:sp>
        <p:nvSpPr>
          <p:cNvPr id="389125" name="Rectangle 5"/>
          <p:cNvSpPr>
            <a:spLocks noChangeArrowheads="1"/>
          </p:cNvSpPr>
          <p:nvPr/>
        </p:nvSpPr>
        <p:spPr bwMode="auto">
          <a:xfrm>
            <a:off x="1227667" y="5835650"/>
            <a:ext cx="924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Google, Yahoo, Baidu.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3" grpId="0"/>
      <p:bldP spid="389124" grpId="0"/>
      <p:bldP spid="3891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711200" y="304800"/>
            <a:ext cx="11684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>
                <a:solidFill>
                  <a:schemeClr val="accent2"/>
                </a:solidFill>
              </a:rPr>
              <a:t>True or false questions: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/>
              <a:t>1. Search engines are a type of computer </a:t>
            </a:r>
            <a:r>
              <a:rPr lang="zh-CN" altLang="en-US" sz="3200"/>
              <a:t>　</a:t>
            </a:r>
            <a:br>
              <a:rPr lang="zh-CN" altLang="en-US" sz="3200"/>
            </a:br>
            <a:r>
              <a:rPr lang="zh-CN" altLang="en-US" sz="3200"/>
              <a:t>　</a:t>
            </a:r>
            <a:r>
              <a:rPr lang="en-US" altLang="zh-CN" sz="3200"/>
              <a:t>program.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/>
              <a:t>2. Search engines present the information which has been checked by a person.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/>
              <a:t>3. The links of the search engines are not </a:t>
            </a:r>
            <a:br>
              <a:rPr lang="en-US" altLang="zh-CN" sz="3200"/>
            </a:br>
            <a:r>
              <a:rPr lang="zh-CN" altLang="en-US" sz="3200"/>
              <a:t>　</a:t>
            </a:r>
            <a:r>
              <a:rPr lang="en-US" altLang="zh-CN" sz="3200"/>
              <a:t>classified by subject.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3200"/>
              <a:t>4. Subject directories not only present </a:t>
            </a:r>
            <a:r>
              <a:rPr lang="zh-CN" altLang="en-US" sz="3200"/>
              <a:t>　</a:t>
            </a:r>
            <a:br>
              <a:rPr lang="zh-CN" altLang="en-US" sz="3200"/>
            </a:br>
            <a:r>
              <a:rPr lang="zh-CN" altLang="en-US" sz="3200"/>
              <a:t>　</a:t>
            </a:r>
            <a:r>
              <a:rPr lang="en-US" altLang="zh-CN" sz="3200"/>
              <a:t>correct information, but also are up to </a:t>
            </a:r>
            <a:r>
              <a:rPr lang="zh-CN" altLang="en-US" sz="3200"/>
              <a:t>　</a:t>
            </a:r>
            <a:br>
              <a:rPr lang="zh-CN" altLang="en-US" sz="3200"/>
            </a:br>
            <a:r>
              <a:rPr lang="zh-CN" altLang="en-US" sz="3200"/>
              <a:t>　</a:t>
            </a:r>
            <a:r>
              <a:rPr lang="en-US" altLang="zh-CN" sz="3200"/>
              <a:t>date.</a:t>
            </a:r>
            <a:r>
              <a:rPr lang="en-US" altLang="zh-CN" sz="3200">
                <a:solidFill>
                  <a:srgbClr val="0000FF"/>
                </a:solidFill>
              </a:rPr>
              <a:t> </a:t>
            </a:r>
            <a:endParaRPr lang="en-US" altLang="zh-CN" sz="3200"/>
          </a:p>
        </p:txBody>
      </p:sp>
      <p:sp>
        <p:nvSpPr>
          <p:cNvPr id="399363" name="Text Box 3"/>
          <p:cNvSpPr txBox="1">
            <a:spLocks noChangeArrowheads="1"/>
          </p:cNvSpPr>
          <p:nvPr/>
        </p:nvSpPr>
        <p:spPr bwMode="auto">
          <a:xfrm>
            <a:off x="237067" y="776289"/>
            <a:ext cx="4812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D60093"/>
                </a:solidFill>
                <a:latin typeface="Arial Black" pitchFamily="34" charset="0"/>
              </a:rPr>
              <a:t>T</a:t>
            </a:r>
          </a:p>
        </p:txBody>
      </p:sp>
      <p:sp>
        <p:nvSpPr>
          <p:cNvPr id="399364" name="Text Box 4"/>
          <p:cNvSpPr txBox="1">
            <a:spLocks noChangeArrowheads="1"/>
          </p:cNvSpPr>
          <p:nvPr/>
        </p:nvSpPr>
        <p:spPr bwMode="auto">
          <a:xfrm>
            <a:off x="237067" y="1614489"/>
            <a:ext cx="4587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D60093"/>
                </a:solidFill>
                <a:latin typeface="Arial Black" pitchFamily="34" charset="0"/>
              </a:rPr>
              <a:t>F</a:t>
            </a:r>
          </a:p>
        </p:txBody>
      </p:sp>
      <p:sp>
        <p:nvSpPr>
          <p:cNvPr id="399366" name="Text Box 6"/>
          <p:cNvSpPr txBox="1">
            <a:spLocks noChangeArrowheads="1"/>
          </p:cNvSpPr>
          <p:nvPr/>
        </p:nvSpPr>
        <p:spPr bwMode="auto">
          <a:xfrm>
            <a:off x="237067" y="2438400"/>
            <a:ext cx="4812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D60093"/>
                </a:solidFill>
                <a:latin typeface="Arial Black" pitchFamily="34" charset="0"/>
              </a:rPr>
              <a:t>T</a:t>
            </a:r>
          </a:p>
        </p:txBody>
      </p:sp>
      <p:sp>
        <p:nvSpPr>
          <p:cNvPr id="399367" name="Text Box 7"/>
          <p:cNvSpPr txBox="1">
            <a:spLocks noChangeArrowheads="1"/>
          </p:cNvSpPr>
          <p:nvPr/>
        </p:nvSpPr>
        <p:spPr bwMode="auto">
          <a:xfrm>
            <a:off x="262467" y="3543300"/>
            <a:ext cx="4587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D60093"/>
                </a:solidFill>
                <a:latin typeface="Arial Black" pitchFamily="34" charset="0"/>
              </a:rPr>
              <a:t>F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251201" y="2081214"/>
            <a:ext cx="2148345" cy="43704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/>
              <a:t>hasn’t been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705600" y="3881438"/>
            <a:ext cx="5689600" cy="482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/>
              <a:t>not meaning being up</a:t>
            </a: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1291168" y="4160839"/>
            <a:ext cx="1478866" cy="43704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/>
              <a:t>to date.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63" grpId="0"/>
      <p:bldP spid="399364" grpId="0"/>
      <p:bldP spid="399366" grpId="0"/>
      <p:bldP spid="399367" grpId="0"/>
      <p:bldP spid="10249" grpId="0" animBg="1"/>
      <p:bldP spid="10251" grpId="0" animBg="1"/>
      <p:bldP spid="102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016000" y="533400"/>
            <a:ext cx="1046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chemeClr val="tx2"/>
                </a:solidFill>
                <a:latin typeface="Times New Roman" pitchFamily="18" charset="0"/>
              </a:rPr>
              <a:t>Comparison of the two search services</a:t>
            </a:r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15381" name="Group 21"/>
          <p:cNvGraphicFramePr>
            <a:graphicFrameLocks noGrp="1"/>
          </p:cNvGraphicFramePr>
          <p:nvPr/>
        </p:nvGraphicFramePr>
        <p:xfrm>
          <a:off x="1117600" y="1447800"/>
          <a:ext cx="10261600" cy="4495800"/>
        </p:xfrm>
        <a:graphic>
          <a:graphicData uri="http://schemas.openxmlformats.org/drawingml/2006/table">
            <a:tbl>
              <a:tblPr/>
              <a:tblGrid>
                <a:gridCol w="10261600"/>
              </a:tblGrid>
              <a:tr h="641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Search engines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3854450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39" name="Text Box 20"/>
          <p:cNvSpPr txBox="1">
            <a:spLocks noChangeArrowheads="1"/>
          </p:cNvSpPr>
          <p:nvPr/>
        </p:nvSpPr>
        <p:spPr bwMode="auto">
          <a:xfrm>
            <a:off x="1320800" y="2057401"/>
            <a:ext cx="9876367" cy="344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a type of computer program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based on the key words you type in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choose web pages for you which contain the words you ask for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present unevaluated contents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present full articles or pages when one clicks the link</a:t>
            </a:r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02" name="Group 18"/>
          <p:cNvGraphicFramePr>
            <a:graphicFrameLocks noGrp="1"/>
          </p:cNvGraphicFramePr>
          <p:nvPr/>
        </p:nvGraphicFramePr>
        <p:xfrm>
          <a:off x="1117600" y="1219201"/>
          <a:ext cx="10160000" cy="4381577"/>
        </p:xfrm>
        <a:graphic>
          <a:graphicData uri="http://schemas.openxmlformats.org/drawingml/2006/table">
            <a:tbl>
              <a:tblPr/>
              <a:tblGrid>
                <a:gridCol w="10160000"/>
              </a:tblGrid>
              <a:tr h="7497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Subject directories</a:t>
                      </a:r>
                    </a:p>
                  </a:txBody>
                  <a:tcPr marL="121920" marR="12192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3631779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AutoNum type="arabicPeriod"/>
                        <a:tabLst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121920" marR="121920"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62" name="Text Box 17"/>
          <p:cNvSpPr txBox="1">
            <a:spLocks noChangeArrowheads="1"/>
          </p:cNvSpPr>
          <p:nvPr/>
        </p:nvSpPr>
        <p:spPr bwMode="auto">
          <a:xfrm>
            <a:off x="1320800" y="1905000"/>
            <a:ext cx="9774767" cy="3761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15000"/>
              </a:spcBef>
              <a:buFont typeface="Wingdings" pitchFamily="2" charset="2"/>
              <a:buAutoNum type="arabicPeriod"/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built by humans</a:t>
            </a:r>
          </a:p>
          <a:p>
            <a:pPr marL="342900" indent="-342900">
              <a:spcBef>
                <a:spcPct val="15000"/>
              </a:spcBef>
              <a:buFont typeface="Wingdings" pitchFamily="2" charset="2"/>
              <a:buAutoNum type="arabicPeriod"/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selected by a person and divided into specific subject categories</a:t>
            </a:r>
          </a:p>
          <a:p>
            <a:pPr marL="342900" indent="-342900">
              <a:spcBef>
                <a:spcPct val="15000"/>
              </a:spcBef>
              <a:buFont typeface="Wingdings" pitchFamily="2" charset="2"/>
              <a:buAutoNum type="arabicPeriod"/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present a bunch of titles of articles or pages, sometimes a short summary</a:t>
            </a:r>
          </a:p>
          <a:p>
            <a:pPr marL="342900" indent="-342900">
              <a:spcBef>
                <a:spcPct val="15000"/>
              </a:spcBef>
              <a:buFont typeface="Wingdings" pitchFamily="2" charset="2"/>
              <a:buAutoNum type="arabicPeriod"/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present evaluated, relevant and correct information, not up to date</a:t>
            </a:r>
            <a:endParaRPr lang="zh-CN" altLang="en-US" sz="3200" b="1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B25A5">
            <a:alpha val="33725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1044</Words>
  <Application>Microsoft Office PowerPoint</Application>
  <PresentationFormat>自定义</PresentationFormat>
  <Paragraphs>164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USER</cp:lastModifiedBy>
  <cp:revision>5</cp:revision>
  <dcterms:created xsi:type="dcterms:W3CDTF">2015-12-19T03:11:09Z</dcterms:created>
  <dcterms:modified xsi:type="dcterms:W3CDTF">2016-05-24T08:31:32Z</dcterms:modified>
</cp:coreProperties>
</file>