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511" r:id="rId3"/>
    <p:sldId id="512" r:id="rId4"/>
    <p:sldId id="493" r:id="rId5"/>
    <p:sldId id="497" r:id="rId6"/>
    <p:sldId id="498" r:id="rId7"/>
    <p:sldId id="494" r:id="rId8"/>
    <p:sldId id="495" r:id="rId9"/>
    <p:sldId id="299" r:id="rId10"/>
    <p:sldId id="358" r:id="rId11"/>
    <p:sldId id="357" r:id="rId12"/>
    <p:sldId id="499" r:id="rId13"/>
    <p:sldId id="411" r:id="rId14"/>
    <p:sldId id="412" r:id="rId15"/>
    <p:sldId id="359" r:id="rId16"/>
    <p:sldId id="460" r:id="rId17"/>
    <p:sldId id="459" r:id="rId18"/>
    <p:sldId id="496" r:id="rId19"/>
    <p:sldId id="446" r:id="rId21"/>
    <p:sldId id="468" r:id="rId22"/>
    <p:sldId id="509" r:id="rId23"/>
    <p:sldId id="508" r:id="rId24"/>
    <p:sldId id="469" r:id="rId25"/>
    <p:sldId id="503" r:id="rId26"/>
    <p:sldId id="471" r:id="rId27"/>
    <p:sldId id="492" r:id="rId28"/>
    <p:sldId id="500" r:id="rId29"/>
    <p:sldId id="501" r:id="rId30"/>
    <p:sldId id="504" r:id="rId31"/>
    <p:sldId id="505" r:id="rId32"/>
    <p:sldId id="502" r:id="rId33"/>
    <p:sldId id="472" r:id="rId34"/>
    <p:sldId id="506" r:id="rId35"/>
    <p:sldId id="473" r:id="rId36"/>
    <p:sldId id="513" r:id="rId37"/>
    <p:sldId id="507" r:id="rId38"/>
    <p:sldId id="475" r:id="rId39"/>
    <p:sldId id="454" r:id="rId40"/>
    <p:sldId id="457" r:id="rId41"/>
    <p:sldId id="510" r:id="rId42"/>
    <p:sldId id="514" r:id="rId43"/>
    <p:sldId id="515" r:id="rId44"/>
  </p:sldIdLst>
  <p:sldSz cx="9144000" cy="5143500"/>
  <p:notesSz cx="6858000" cy="9144000"/>
  <p:embeddedFontLst>
    <p:embeddedFont>
      <p:font typeface="Calibri Light" panose="020F0302020204030204" pitchFamily="34" charset="0"/>
      <p:regular r:id="rId48"/>
      <p:italic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等线" panose="02010600030101010101" pitchFamily="2" charset="-122"/>
      <p:regular r:id="rId54"/>
    </p:embeddedFont>
    <p:embeddedFont>
      <p:font typeface="黑体" panose="02010609060101010101" pitchFamily="49" charset="-122"/>
      <p:regular r:id="rId55"/>
    </p:embeddedFont>
    <p:embeddedFont>
      <p:font typeface="楷体" panose="02010609060101010101" pitchFamily="49" charset="-122"/>
      <p:regular r:id="rId56"/>
    </p:embeddedFont>
    <p:embeddedFont>
      <p:font typeface="微软雅黑" panose="020B0503020204020204" pitchFamily="34" charset="-122"/>
      <p:regular r:id="rId57"/>
    </p:embeddedFont>
    <p:embeddedFont>
      <p:font typeface="楷体_GB2312" panose="02010609030101010101" pitchFamily="49" charset="-122"/>
      <p:regular r:id="rId58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AEFF0D"/>
    <a:srgbClr val="FF00FF"/>
    <a:srgbClr val="F7FC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75088"/>
  </p:normalViewPr>
  <p:slideViewPr>
    <p:cSldViewPr showGuides="1">
      <p:cViewPr>
        <p:scale>
          <a:sx n="110" d="100"/>
          <a:sy n="110" d="100"/>
        </p:scale>
        <p:origin x="-1644" y="-7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font" Target="fonts/font11.fntdata"/><Relationship Id="rId57" Type="http://schemas.openxmlformats.org/officeDocument/2006/relationships/font" Target="fonts/font10.fntdata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3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A2139-08CC-44B6-9D18-438A0314F69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z="1350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z="135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3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tags" Target="../tags/tag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5.xml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tags" Target="../tags/tag8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audio" Target="../media/audio1.wav"/><Relationship Id="rId4" Type="http://schemas.openxmlformats.org/officeDocument/2006/relationships/tags" Target="../tags/tag9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37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tags" Target="../tags/tag10.xml"/><Relationship Id="rId1" Type="http://schemas.openxmlformats.org/officeDocument/2006/relationships/image" Target="../media/image3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tags" Target="../tags/tag1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4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.xml"/><Relationship Id="rId2" Type="http://schemas.openxmlformats.org/officeDocument/2006/relationships/image" Target="../media/image9.GIF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7955" y="-87630"/>
            <a:ext cx="9440545" cy="53193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10775" y="195485"/>
            <a:ext cx="2249805" cy="9220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42988" y="1058863"/>
            <a:ext cx="5448300" cy="36734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楷体_GB2312" panose="0201060903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像 云 不 是 云，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像 烟 不 是 烟，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风 吹 轻 轻 飘，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日 出 慢 慢 散。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        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(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打一自然现象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)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328613" y="2068513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于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161925" y="1284288"/>
            <a:ext cx="23685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yú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2874963" y="2068513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暗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447925" y="1231900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220" y="1588062"/>
            <a:ext cx="3525409" cy="23502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15"/>
          <p:cNvSpPr txBox="1"/>
          <p:nvPr/>
        </p:nvSpPr>
        <p:spPr>
          <a:xfrm>
            <a:off x="306388" y="2416175"/>
            <a:ext cx="2284412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变暗</a:t>
            </a:r>
            <a:endParaRPr lang="zh-CN" altLang="en-US" sz="8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711200" y="1492250"/>
            <a:ext cx="23669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àn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128" name="Picture 8" descr="http://photos.tuchong.com/283902/f/3581350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190" y="1904"/>
            <a:ext cx="5993130" cy="49834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31775" y="1839913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岸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165100" y="774700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à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6"/>
          <a:stretch>
            <a:fillRect/>
          </a:stretch>
        </p:blipFill>
        <p:spPr bwMode="auto">
          <a:xfrm>
            <a:off x="1603130" y="1327125"/>
            <a:ext cx="2591046" cy="2684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15"/>
          <p:cNvSpPr txBox="1"/>
          <p:nvPr/>
        </p:nvSpPr>
        <p:spPr>
          <a:xfrm>
            <a:off x="4386263" y="1790700"/>
            <a:ext cx="15748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街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3897313" y="862013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jiē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522" y="1327125"/>
            <a:ext cx="2736250" cy="2684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1228725" y="2179638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梁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58813" y="996950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li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á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nɡ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8204" name="Picture 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214" y="1460089"/>
            <a:ext cx="3816424" cy="2385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297113" y="2297113"/>
            <a:ext cx="3157537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甚 至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577975" y="1266825"/>
            <a:ext cx="430371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S</a:t>
            </a:r>
            <a:r>
              <a:rPr kumimoji="0" lang="en-US" altLang="zh-CN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hèn</a:t>
            </a: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   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zhì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 Box 15"/>
          <p:cNvSpPr txBox="1"/>
          <p:nvPr/>
        </p:nvSpPr>
        <p:spPr>
          <a:xfrm>
            <a:off x="4533900" y="2260600"/>
            <a:ext cx="15748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切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4025900" y="1252538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qiè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20000"/>
          <a:stretch>
            <a:fillRect/>
          </a:stretch>
        </p:blipFill>
        <p:spPr>
          <a:xfrm>
            <a:off x="785813" y="1525588"/>
            <a:ext cx="3063875" cy="22971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15"/>
          <p:cNvSpPr txBox="1"/>
          <p:nvPr/>
        </p:nvSpPr>
        <p:spPr>
          <a:xfrm>
            <a:off x="666750" y="2232025"/>
            <a:ext cx="15748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躲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161925" y="1308100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duǒ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" name="Picture 10" descr="http://i1.itc.cn/20130718/923_822362a8_4f77_28b0_84e9_61644028c1a4_1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95538" y="1641475"/>
            <a:ext cx="3178175" cy="2212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5"/>
          <p:cNvSpPr txBox="1"/>
          <p:nvPr/>
        </p:nvSpPr>
        <p:spPr>
          <a:xfrm>
            <a:off x="6243638" y="2308225"/>
            <a:ext cx="1574800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失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/>
        </p:nvSpPr>
        <p:spPr bwMode="auto">
          <a:xfrm>
            <a:off x="5651500" y="1384300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shī</a:t>
            </a:r>
            <a:endParaRPr kumimoji="0" lang="en-US" altLang="zh-CN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28"/>
          <p:cNvSpPr txBox="1"/>
          <p:nvPr/>
        </p:nvSpPr>
        <p:spPr>
          <a:xfrm>
            <a:off x="250825" y="195263"/>
            <a:ext cx="1944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lang="zh-CN" altLang="en-US" sz="4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Box 28"/>
          <p:cNvSpPr txBox="1">
            <a:spLocks noChangeArrowheads="1"/>
          </p:cNvSpPr>
          <p:nvPr/>
        </p:nvSpPr>
        <p:spPr bwMode="auto">
          <a:xfrm>
            <a:off x="782319" y="1485900"/>
            <a:ext cx="8101331" cy="2584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烟雾</a:t>
            </a:r>
            <a:r>
              <a:rPr kumimoji="0" lang="en-US" altLang="zh-CN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淘气  顽皮  于是  变暗  岸边 </a:t>
            </a:r>
            <a:endParaRPr kumimoji="0" lang="zh-CN" altLang="en-US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endParaRPr kumimoji="0" lang="zh-CN" altLang="en-US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街道  桥梁  甚至 一切 躲藏 失去</a:t>
            </a:r>
            <a:endParaRPr kumimoji="0" lang="zh-CN" altLang="en-US" sz="36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245" name="文本框 1"/>
          <p:cNvSpPr txBox="1"/>
          <p:nvPr/>
        </p:nvSpPr>
        <p:spPr>
          <a:xfrm>
            <a:off x="2195513" y="1339850"/>
            <a:ext cx="67468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táo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46" name="文本框 2"/>
          <p:cNvSpPr txBox="1"/>
          <p:nvPr/>
        </p:nvSpPr>
        <p:spPr>
          <a:xfrm>
            <a:off x="3536950" y="1371600"/>
            <a:ext cx="142557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wán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47" name="文本框 3"/>
          <p:cNvSpPr txBox="1"/>
          <p:nvPr/>
        </p:nvSpPr>
        <p:spPr>
          <a:xfrm>
            <a:off x="4962525" y="1370013"/>
            <a:ext cx="685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yú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48" name="文本框 4"/>
          <p:cNvSpPr txBox="1"/>
          <p:nvPr/>
        </p:nvSpPr>
        <p:spPr>
          <a:xfrm>
            <a:off x="7839075" y="1430338"/>
            <a:ext cx="8636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latin typeface="Calibri" panose="020F0502020204030204" pitchFamily="34" charset="0"/>
              </a:rPr>
              <a:t>à</a:t>
            </a:r>
            <a:r>
              <a:rPr lang="en-US" altLang="zh-CN" sz="2400" b="1">
                <a:latin typeface="Calibri" panose="020F0502020204030204" pitchFamily="34" charset="0"/>
              </a:rPr>
              <a:t>n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49" name="文本框 5"/>
          <p:cNvSpPr txBox="1"/>
          <p:nvPr/>
        </p:nvSpPr>
        <p:spPr>
          <a:xfrm>
            <a:off x="6826250" y="1430338"/>
            <a:ext cx="5921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b="1">
                <a:latin typeface="Calibri" panose="020F0502020204030204" pitchFamily="34" charset="0"/>
              </a:rPr>
              <a:t>à</a:t>
            </a:r>
            <a:r>
              <a:rPr lang="en-US" altLang="zh-CN" sz="2400" b="1">
                <a:latin typeface="Calibri" panose="020F0502020204030204" pitchFamily="34" charset="0"/>
              </a:rPr>
              <a:t>n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50" name="文本框 6"/>
          <p:cNvSpPr txBox="1"/>
          <p:nvPr/>
        </p:nvSpPr>
        <p:spPr>
          <a:xfrm>
            <a:off x="1338263" y="1285875"/>
            <a:ext cx="754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wù </a:t>
            </a:r>
            <a:r>
              <a:rPr lang="en-US" altLang="zh-CN" sz="2000">
                <a:latin typeface="Calibri" panose="020F0502020204030204" pitchFamily="34" charset="0"/>
              </a:rPr>
              <a:t>  </a:t>
            </a:r>
            <a:endParaRPr lang="en-US" altLang="zh-CN" sz="2000">
              <a:latin typeface="Calibri" panose="020F0502020204030204" pitchFamily="34" charset="0"/>
            </a:endParaRPr>
          </a:p>
        </p:txBody>
      </p:sp>
      <p:sp>
        <p:nvSpPr>
          <p:cNvPr id="10251" name="文本框 7"/>
          <p:cNvSpPr txBox="1"/>
          <p:nvPr/>
        </p:nvSpPr>
        <p:spPr>
          <a:xfrm>
            <a:off x="1241425" y="2949575"/>
            <a:ext cx="17716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jiē  dào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52" name="文本框 8"/>
          <p:cNvSpPr txBox="1"/>
          <p:nvPr/>
        </p:nvSpPr>
        <p:spPr>
          <a:xfrm>
            <a:off x="2933700" y="2949575"/>
            <a:ext cx="8223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liáng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53" name="文本框 10"/>
          <p:cNvSpPr txBox="1"/>
          <p:nvPr/>
        </p:nvSpPr>
        <p:spPr>
          <a:xfrm>
            <a:off x="3978275" y="2949575"/>
            <a:ext cx="1558925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shèn  zhì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10254" name="文本框 11"/>
          <p:cNvSpPr txBox="1"/>
          <p:nvPr/>
        </p:nvSpPr>
        <p:spPr>
          <a:xfrm>
            <a:off x="5537200" y="2949575"/>
            <a:ext cx="665163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qiè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02375" y="2981325"/>
            <a:ext cx="81280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duǒ  </a:t>
            </a:r>
            <a:endParaRPr lang="en-US" altLang="zh-CN" sz="2400" b="1"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18388" y="2949575"/>
            <a:ext cx="54292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b="1">
                <a:latin typeface="Calibri" panose="020F0502020204030204" pitchFamily="34" charset="0"/>
              </a:rPr>
              <a:t>shī</a:t>
            </a:r>
            <a:endParaRPr lang="zh-CN" altLang="en-US" sz="2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.000000"/>
                                          </p:val>
                                        </p:tav>
                                        <p:tav tm="69900">
                                          <p:val>
                                            <p:fltVal val="45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  <p:bldP spid="10253" grpId="0"/>
      <p:bldP spid="10254" grpId="0"/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9217" descr="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4925" y="830263"/>
            <a:ext cx="6396038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9218"/>
          <p:cNvSpPr txBox="1"/>
          <p:nvPr/>
        </p:nvSpPr>
        <p:spPr>
          <a:xfrm>
            <a:off x="1871663" y="2641600"/>
            <a:ext cx="79375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endParaRPr lang="zh-CN" altLang="zh-CN" sz="20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9219"/>
          <p:cNvGrpSpPr/>
          <p:nvPr/>
        </p:nvGrpSpPr>
        <p:grpSpPr>
          <a:xfrm>
            <a:off x="2689225" y="3041650"/>
            <a:ext cx="1196975" cy="692150"/>
            <a:chOff x="23" y="0"/>
            <a:chExt cx="821" cy="695"/>
          </a:xfrm>
        </p:grpSpPr>
        <p:pic>
          <p:nvPicPr>
            <p:cNvPr id="14340" name="图片 9220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488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1" name="文本框 9221"/>
            <p:cNvSpPr txBox="1"/>
            <p:nvPr/>
          </p:nvSpPr>
          <p:spPr>
            <a:xfrm>
              <a:off x="50" y="108"/>
              <a:ext cx="794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顽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23" name="组合 9222"/>
          <p:cNvGrpSpPr/>
          <p:nvPr/>
        </p:nvGrpSpPr>
        <p:grpSpPr>
          <a:xfrm>
            <a:off x="4016375" y="1120775"/>
            <a:ext cx="696913" cy="700088"/>
            <a:chOff x="23" y="0"/>
            <a:chExt cx="625" cy="704"/>
          </a:xfrm>
        </p:grpSpPr>
        <p:pic>
          <p:nvPicPr>
            <p:cNvPr id="14343" name="图片 922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62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4" name="文本框 9224"/>
            <p:cNvSpPr txBox="1"/>
            <p:nvPr/>
          </p:nvSpPr>
          <p:spPr>
            <a:xfrm>
              <a:off x="73" y="116"/>
              <a:ext cx="525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岸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26" name="组合 9225"/>
          <p:cNvGrpSpPr/>
          <p:nvPr/>
        </p:nvGrpSpPr>
        <p:grpSpPr>
          <a:xfrm>
            <a:off x="3117850" y="1258888"/>
            <a:ext cx="750888" cy="663575"/>
            <a:chOff x="0" y="36"/>
            <a:chExt cx="708" cy="666"/>
          </a:xfrm>
        </p:grpSpPr>
        <p:pic>
          <p:nvPicPr>
            <p:cNvPr id="14346" name="图片 9226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36"/>
              <a:ext cx="708" cy="6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47" name="文本框 9227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8" name="文本框 9228"/>
            <p:cNvSpPr txBox="1"/>
            <p:nvPr/>
          </p:nvSpPr>
          <p:spPr>
            <a:xfrm>
              <a:off x="70" y="115"/>
              <a:ext cx="612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于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33" name="组合 9232"/>
          <p:cNvGrpSpPr/>
          <p:nvPr/>
        </p:nvGrpSpPr>
        <p:grpSpPr>
          <a:xfrm>
            <a:off x="2398713" y="1752600"/>
            <a:ext cx="719137" cy="695325"/>
            <a:chOff x="46" y="-3"/>
            <a:chExt cx="453" cy="698"/>
          </a:xfrm>
        </p:grpSpPr>
        <p:pic>
          <p:nvPicPr>
            <p:cNvPr id="14350" name="图片 923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46" y="-3"/>
              <a:ext cx="453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1" name="文本框 9234"/>
            <p:cNvSpPr txBox="1"/>
            <p:nvPr/>
          </p:nvSpPr>
          <p:spPr>
            <a:xfrm>
              <a:off x="91" y="108"/>
              <a:ext cx="363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淘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36" name="组合 9235"/>
          <p:cNvGrpSpPr/>
          <p:nvPr/>
        </p:nvGrpSpPr>
        <p:grpSpPr>
          <a:xfrm>
            <a:off x="1885950" y="2501900"/>
            <a:ext cx="684213" cy="676275"/>
            <a:chOff x="90" y="4"/>
            <a:chExt cx="703" cy="680"/>
          </a:xfrm>
        </p:grpSpPr>
        <p:pic>
          <p:nvPicPr>
            <p:cNvPr id="14353" name="图片 9236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90" y="4"/>
              <a:ext cx="703" cy="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4" name="文本框 9237"/>
            <p:cNvSpPr txBox="1"/>
            <p:nvPr/>
          </p:nvSpPr>
          <p:spPr>
            <a:xfrm>
              <a:off x="125" y="96"/>
              <a:ext cx="396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雾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39" name="组合 9238"/>
          <p:cNvGrpSpPr/>
          <p:nvPr/>
        </p:nvGrpSpPr>
        <p:grpSpPr>
          <a:xfrm>
            <a:off x="4486275" y="1951038"/>
            <a:ext cx="1009650" cy="692150"/>
            <a:chOff x="0" y="0"/>
            <a:chExt cx="635" cy="694"/>
          </a:xfrm>
        </p:grpSpPr>
        <p:pic>
          <p:nvPicPr>
            <p:cNvPr id="14356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7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58" name="文本框 9241"/>
            <p:cNvSpPr txBox="1"/>
            <p:nvPr/>
          </p:nvSpPr>
          <p:spPr>
            <a:xfrm>
              <a:off x="32" y="107"/>
              <a:ext cx="390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街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43" name="组合 9242"/>
          <p:cNvGrpSpPr/>
          <p:nvPr/>
        </p:nvGrpSpPr>
        <p:grpSpPr>
          <a:xfrm>
            <a:off x="6765925" y="2349500"/>
            <a:ext cx="912813" cy="693738"/>
            <a:chOff x="0" y="0"/>
            <a:chExt cx="635" cy="699"/>
          </a:xfrm>
        </p:grpSpPr>
        <p:pic>
          <p:nvPicPr>
            <p:cNvPr id="14360" name="图片 924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8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1" name="文本框 9244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62" name="文本框 9245"/>
            <p:cNvSpPr txBox="1"/>
            <p:nvPr/>
          </p:nvSpPr>
          <p:spPr>
            <a:xfrm>
              <a:off x="41" y="110"/>
              <a:ext cx="439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躲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9247" name="组合 9246"/>
          <p:cNvGrpSpPr/>
          <p:nvPr/>
        </p:nvGrpSpPr>
        <p:grpSpPr>
          <a:xfrm>
            <a:off x="5592763" y="1416050"/>
            <a:ext cx="936625" cy="703263"/>
            <a:chOff x="0" y="0"/>
            <a:chExt cx="635" cy="705"/>
          </a:xfrm>
        </p:grpSpPr>
        <p:pic>
          <p:nvPicPr>
            <p:cNvPr id="14364" name="图片 9247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54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5" name="文本框 9248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66" name="文本框 9249"/>
            <p:cNvSpPr txBox="1"/>
            <p:nvPr/>
          </p:nvSpPr>
          <p:spPr>
            <a:xfrm>
              <a:off x="69" y="119"/>
              <a:ext cx="430" cy="58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甚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881563" y="1076325"/>
            <a:ext cx="1009650" cy="692150"/>
            <a:chOff x="0" y="0"/>
            <a:chExt cx="635" cy="694"/>
          </a:xfrm>
        </p:grpSpPr>
        <p:pic>
          <p:nvPicPr>
            <p:cNvPr id="14368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69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70" name="文本框 9241"/>
            <p:cNvSpPr txBox="1"/>
            <p:nvPr/>
          </p:nvSpPr>
          <p:spPr>
            <a:xfrm>
              <a:off x="32" y="107"/>
              <a:ext cx="390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梁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697288" y="1954213"/>
            <a:ext cx="696912" cy="700087"/>
            <a:chOff x="23" y="0"/>
            <a:chExt cx="625" cy="704"/>
          </a:xfrm>
        </p:grpSpPr>
        <p:pic>
          <p:nvPicPr>
            <p:cNvPr id="14372" name="图片 922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23" y="0"/>
              <a:ext cx="62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3" name="文本框 9224"/>
            <p:cNvSpPr txBox="1"/>
            <p:nvPr/>
          </p:nvSpPr>
          <p:spPr>
            <a:xfrm>
              <a:off x="73" y="116"/>
              <a:ext cx="525" cy="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暗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59400" y="2917825"/>
            <a:ext cx="1008063" cy="692150"/>
            <a:chOff x="0" y="0"/>
            <a:chExt cx="635" cy="694"/>
          </a:xfrm>
        </p:grpSpPr>
        <p:pic>
          <p:nvPicPr>
            <p:cNvPr id="14375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76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77" name="文本框 9241"/>
            <p:cNvSpPr txBox="1"/>
            <p:nvPr/>
          </p:nvSpPr>
          <p:spPr>
            <a:xfrm>
              <a:off x="32" y="107"/>
              <a:ext cx="390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至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14378" name="Picture 2" descr="http://image.tupian114.com/20140523/16042627.jpg.thumb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188" y="3665538"/>
            <a:ext cx="1289050" cy="128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18486" y="830139"/>
            <a:ext cx="1065801" cy="286232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1200" cap="none" spc="300" normalizeH="0" baseline="0" noProof="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摘苹果</a:t>
            </a:r>
            <a:endParaRPr kumimoji="0" lang="zh-CN" altLang="en-US" sz="6000" b="1" i="0" u="none" strike="noStrike" kern="1200" cap="none" spc="300" normalizeH="0" baseline="0" noProof="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288088" y="1797050"/>
            <a:ext cx="1008062" cy="692150"/>
            <a:chOff x="0" y="0"/>
            <a:chExt cx="635" cy="694"/>
          </a:xfrm>
        </p:grpSpPr>
        <p:pic>
          <p:nvPicPr>
            <p:cNvPr id="14381" name="图片 9239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54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82" name="文本框 9240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83" name="文本框 9241"/>
            <p:cNvSpPr txBox="1"/>
            <p:nvPr/>
          </p:nvSpPr>
          <p:spPr>
            <a:xfrm>
              <a:off x="32" y="107"/>
              <a:ext cx="390" cy="58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切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180138" y="2762250"/>
            <a:ext cx="912812" cy="701675"/>
            <a:chOff x="0" y="0"/>
            <a:chExt cx="635" cy="707"/>
          </a:xfrm>
        </p:grpSpPr>
        <p:pic>
          <p:nvPicPr>
            <p:cNvPr id="14385" name="图片 9243" descr="0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89" t="2354" r="72739" b="76736"/>
            <a:stretch>
              <a:fillRect/>
            </a:stretch>
          </p:blipFill>
          <p:spPr>
            <a:xfrm>
              <a:off x="0" y="0"/>
              <a:ext cx="485" cy="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86" name="文本框 9244"/>
            <p:cNvSpPr txBox="1"/>
            <p:nvPr/>
          </p:nvSpPr>
          <p:spPr>
            <a:xfrm>
              <a:off x="69" y="107"/>
              <a:ext cx="56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　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87" name="文本框 9245"/>
            <p:cNvSpPr txBox="1"/>
            <p:nvPr/>
          </p:nvSpPr>
          <p:spPr>
            <a:xfrm>
              <a:off x="47" y="118"/>
              <a:ext cx="439" cy="5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zh-CN" altLang="en-US" sz="32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失</a:t>
              </a:r>
              <a:endPara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65267E-6 L -0.0375 0.320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0" y="1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12504E-7 L 0.03941 0.616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308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09 0.06885 L -0.0217 0.7412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336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0.00586 L -0.05521 0.6637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00" y="32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841 0.32479 L -0.0448 -0.05341 " pathEditMode="relative" rAng="0" ptsTypes="AA">
                                      <p:cBhvr>
                                        <p:cTn id="26" dur="2000" spd="-996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0" y="-18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78 0.02531 L 0.00382 0.5433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" y="259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11176E-6 L 0.04774 0.4819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24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9 0.05526 L 0.03542 0.6295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" y="287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03149E-6 L -0.01788 0.4844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0" y="24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3581 L -0.07083 0.61624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00" y="29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84007E-6 L -0.05382 0.54461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0" y="272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2.1025E-6 L 0.00677 0.5192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" y="260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39271E-6 L 0.02013 0.36801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" y="184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" y="706398"/>
            <a:ext cx="9143999" cy="3490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矩形 3"/>
          <p:cNvSpPr/>
          <p:nvPr/>
        </p:nvSpPr>
        <p:spPr>
          <a:xfrm>
            <a:off x="166688" y="4395153"/>
            <a:ext cx="81994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 eaLnBrk="0" hangingPunct="0"/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从前有一片雾，他是个淘气的孩子。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39348" y="4453890"/>
            <a:ext cx="720725" cy="46355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 Box 15"/>
          <p:cNvSpPr txBox="1"/>
          <p:nvPr/>
        </p:nvSpPr>
        <p:spPr>
          <a:xfrm>
            <a:off x="2713038" y="2230438"/>
            <a:ext cx="15748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zh-CN" altLang="en-US" sz="9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雾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2611438" y="1457325"/>
            <a:ext cx="1778000" cy="922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wù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4108" name="Picture 12" descr="http://static01.lvye.com/forum/201207/15/1748551mymsqkbkfx5cxzm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653" y="1320353"/>
            <a:ext cx="4884544" cy="27437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69620" y="943610"/>
            <a:ext cx="374205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从前有一片雾，他是个又淘气又顽皮的孩子。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17905" y="2452529"/>
            <a:ext cx="324516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这句话用了什么修辞手法？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8740" y="3130868"/>
            <a:ext cx="832485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拟人。</a:t>
            </a:r>
            <a:endParaRPr lang="zh-CN" sz="21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7905" y="3855561"/>
            <a:ext cx="2328386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把什么拟人化了？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1516" y="3612833"/>
            <a:ext cx="284226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把雾拟人化了，看作是淘气、顽皮的孩子。</a:t>
            </a:r>
            <a:endParaRPr lang="zh-CN" sz="21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61305" y="538480"/>
            <a:ext cx="3187065" cy="2489835"/>
            <a:chOff x="5663" y="1692"/>
            <a:chExt cx="8129" cy="3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63" y="1692"/>
              <a:ext cx="8129" cy="391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88" y="3011"/>
              <a:ext cx="4243" cy="148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8" grpId="0"/>
      <p:bldP spid="11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124" y="2053114"/>
            <a:ext cx="4977289" cy="20216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95526"/>
            <a:ext cx="1577579" cy="13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25"/>
          <p:cNvSpPr/>
          <p:nvPr/>
        </p:nvSpPr>
        <p:spPr>
          <a:xfrm>
            <a:off x="2368391" y="594043"/>
            <a:ext cx="3974783" cy="952500"/>
          </a:xfrm>
          <a:custGeom>
            <a:avLst/>
            <a:gdLst>
              <a:gd name="connsiteX0" fmla="*/ 0 w 2279140"/>
              <a:gd name="connsiteY0" fmla="*/ 0 h 3861338"/>
              <a:gd name="connsiteX1" fmla="*/ 2279140 w 2279140"/>
              <a:gd name="connsiteY1" fmla="*/ 0 h 3861338"/>
              <a:gd name="connsiteX2" fmla="*/ 2279140 w 2279140"/>
              <a:gd name="connsiteY2" fmla="*/ 3861338 h 3861338"/>
              <a:gd name="connsiteX3" fmla="*/ 0 w 2279140"/>
              <a:gd name="connsiteY3" fmla="*/ 3861338 h 3861338"/>
              <a:gd name="connsiteX4" fmla="*/ 0 w 2279140"/>
              <a:gd name="connsiteY4" fmla="*/ 0 h 3861338"/>
              <a:gd name="connsiteX0-1" fmla="*/ 0 w 2279140"/>
              <a:gd name="connsiteY0-2" fmla="*/ 0 h 3861338"/>
              <a:gd name="connsiteX1-3" fmla="*/ 2279140 w 2279140"/>
              <a:gd name="connsiteY1-4" fmla="*/ 0 h 3861338"/>
              <a:gd name="connsiteX2-5" fmla="*/ 2279140 w 2279140"/>
              <a:gd name="connsiteY2-6" fmla="*/ 3861338 h 3861338"/>
              <a:gd name="connsiteX3-7" fmla="*/ 187569 w 2279140"/>
              <a:gd name="connsiteY3-8" fmla="*/ 3826169 h 3861338"/>
              <a:gd name="connsiteX4-9" fmla="*/ 0 w 2279140"/>
              <a:gd name="connsiteY4-10" fmla="*/ 0 h 3861338"/>
              <a:gd name="connsiteX0-11" fmla="*/ 0 w 2279140"/>
              <a:gd name="connsiteY0-12" fmla="*/ 0 h 3861338"/>
              <a:gd name="connsiteX1-13" fmla="*/ 2279140 w 2279140"/>
              <a:gd name="connsiteY1-14" fmla="*/ 0 h 3861338"/>
              <a:gd name="connsiteX2-15" fmla="*/ 2126740 w 2279140"/>
              <a:gd name="connsiteY2-16" fmla="*/ 3861338 h 3861338"/>
              <a:gd name="connsiteX3-17" fmla="*/ 187569 w 2279140"/>
              <a:gd name="connsiteY3-18" fmla="*/ 3826169 h 3861338"/>
              <a:gd name="connsiteX4-19" fmla="*/ 0 w 2279140"/>
              <a:gd name="connsiteY4-20" fmla="*/ 0 h 3861338"/>
              <a:gd name="connsiteX0-21" fmla="*/ 0 w 2279140"/>
              <a:gd name="connsiteY0-22" fmla="*/ 0 h 3861338"/>
              <a:gd name="connsiteX1-23" fmla="*/ 2279140 w 2279140"/>
              <a:gd name="connsiteY1-24" fmla="*/ 0 h 3861338"/>
              <a:gd name="connsiteX2-25" fmla="*/ 2126740 w 2279140"/>
              <a:gd name="connsiteY2-26" fmla="*/ 3861338 h 3861338"/>
              <a:gd name="connsiteX3-27" fmla="*/ 234461 w 2279140"/>
              <a:gd name="connsiteY3-28" fmla="*/ 3861338 h 3861338"/>
              <a:gd name="connsiteX4-29" fmla="*/ 0 w 2279140"/>
              <a:gd name="connsiteY4-30" fmla="*/ 0 h 3861338"/>
              <a:gd name="connsiteX0-31" fmla="*/ 0 w 2266783"/>
              <a:gd name="connsiteY0-32" fmla="*/ 49427 h 3861338"/>
              <a:gd name="connsiteX1-33" fmla="*/ 2266783 w 2266783"/>
              <a:gd name="connsiteY1-34" fmla="*/ 0 h 3861338"/>
              <a:gd name="connsiteX2-35" fmla="*/ 2114383 w 2266783"/>
              <a:gd name="connsiteY2-36" fmla="*/ 3861338 h 3861338"/>
              <a:gd name="connsiteX3-37" fmla="*/ 222104 w 2266783"/>
              <a:gd name="connsiteY3-38" fmla="*/ 3861338 h 3861338"/>
              <a:gd name="connsiteX4-39" fmla="*/ 0 w 2266783"/>
              <a:gd name="connsiteY4-40" fmla="*/ 49427 h 38613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66783" h="3861338">
                <a:moveTo>
                  <a:pt x="0" y="49427"/>
                </a:moveTo>
                <a:lnTo>
                  <a:pt x="2266783" y="0"/>
                </a:lnTo>
                <a:lnTo>
                  <a:pt x="2114383" y="3861338"/>
                </a:lnTo>
                <a:lnTo>
                  <a:pt x="222104" y="3861338"/>
                </a:lnTo>
                <a:lnTo>
                  <a:pt x="0" y="49427"/>
                </a:lnTo>
                <a:close/>
              </a:path>
            </a:pathLst>
          </a:custGeom>
          <a:solidFill>
            <a:srgbClr val="1F497D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latin typeface="微软雅黑" panose="020B0503020204020204" pitchFamily="34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45118" y="540544"/>
            <a:ext cx="32270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文章</a:t>
            </a:r>
            <a:r>
              <a:rPr lang="zh-CN"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从哪两个方面介绍雾的淘气的？</a:t>
            </a:r>
            <a:endParaRPr sz="21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45435" y="2533650"/>
            <a:ext cx="2105660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①雾飞到海上。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②雾来到岸边。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771550"/>
            <a:ext cx="8244409" cy="4176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31913" y="1657350"/>
            <a:ext cx="43037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有一天，雾飞到海上。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650" y="4013200"/>
            <a:ext cx="59531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92D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有感情地读一读第</a:t>
            </a:r>
            <a:r>
              <a:rPr lang="en-US" altLang="zh-CN" sz="3200" b="1" dirty="0">
                <a:solidFill>
                  <a:srgbClr val="92D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r>
              <a:rPr lang="zh-CN" altLang="en-US" sz="3200" b="1" dirty="0">
                <a:solidFill>
                  <a:srgbClr val="92D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altLang="zh-CN" sz="3200" b="1" dirty="0">
                <a:solidFill>
                  <a:srgbClr val="92D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zh-CN" altLang="en-US" sz="3200" b="1" dirty="0">
                <a:solidFill>
                  <a:srgbClr val="92D05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自然段。</a:t>
            </a:r>
            <a:endParaRPr lang="zh-CN" altLang="en-US" sz="3200" b="1" dirty="0">
              <a:solidFill>
                <a:srgbClr val="92D05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6486" y="1090851"/>
            <a:ext cx="6991066" cy="3681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39" name="矩形 3"/>
          <p:cNvSpPr/>
          <p:nvPr/>
        </p:nvSpPr>
        <p:spPr>
          <a:xfrm>
            <a:off x="2462451" y="376476"/>
            <a:ext cx="3954780" cy="714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“我要把大海藏起来。”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1" y="625721"/>
            <a:ext cx="9094788" cy="4222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8313" y="1108075"/>
            <a:ext cx="8397875" cy="22828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R="0" defTabSz="914400" eaLnBrk="0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    于是，他把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天空</a:t>
            </a: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连同</a:t>
            </a:r>
            <a:r>
              <a:rPr kumimoji="0" lang="zh-CN" altLang="en-US" sz="3600" b="1" kern="1200" cap="none" spc="0" normalizeH="0" baseline="0" noProof="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太阳</a:t>
            </a: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一起藏了起来。霎时，四周变暗了，</a:t>
            </a:r>
            <a:r>
              <a:rPr kumimoji="0" lang="zh-CN" altLang="en-US" sz="375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无论</a:t>
            </a: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是天空，</a:t>
            </a:r>
            <a:r>
              <a:rPr kumimoji="0" lang="zh-CN" altLang="en-US" sz="360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还</a:t>
            </a: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是天空中的太阳，</a:t>
            </a:r>
            <a:r>
              <a:rPr kumimoji="0" lang="zh-CN" altLang="en-US" sz="3600" b="1" u="heavy" kern="1200" cap="none" spc="0" normalizeH="0" baseline="0" noProof="0" dirty="0">
                <a:uFill>
                  <a:solidFill>
                    <a:srgbClr val="FF000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都</a:t>
            </a:r>
            <a:r>
              <a:rPr kumimoji="0" lang="zh-CN" altLang="en-US" sz="3600" b="1" kern="1200" cap="none" spc="0" normalizeH="0" baseline="0" noProof="0" dirty="0"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看不见了。</a:t>
            </a:r>
            <a:endParaRPr kumimoji="0" lang="zh-CN" altLang="en-US" sz="3600" b="1" kern="1200" cap="none" spc="0" normalizeH="0" baseline="0" noProof="0" dirty="0"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95475" y="3867150"/>
            <a:ext cx="720566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请用“无论</a:t>
            </a:r>
            <a:r>
              <a:rPr lang="en-US" altLang="zh-CN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</a:t>
            </a:r>
            <a:r>
              <a:rPr lang="en-US" altLang="zh-CN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</a:t>
            </a:r>
            <a:r>
              <a:rPr lang="en-US" altLang="zh-CN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 dirty="0">
                <a:solidFill>
                  <a:srgbClr val="F7FCBA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”仿照说话。</a:t>
            </a:r>
            <a:endParaRPr lang="zh-CN" altLang="en-US" sz="2800" b="1" dirty="0">
              <a:solidFill>
                <a:srgbClr val="F7FCBA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2532" name="Picture 2" descr="F:\课件用\图库\人物\982949_14290902400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724275"/>
            <a:ext cx="1733550" cy="1020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9"/>
          <p:cNvCxnSpPr/>
          <p:nvPr/>
        </p:nvCxnSpPr>
        <p:spPr>
          <a:xfrm flipV="1">
            <a:off x="1692751" y="595789"/>
            <a:ext cx="5334000" cy="18098"/>
          </a:xfrm>
          <a:prstGeom prst="line">
            <a:avLst/>
          </a:prstGeom>
          <a:ln w="28575" cmpd="dbl">
            <a:solidFill>
              <a:srgbClr val="7030A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267301" y="1423988"/>
            <a:ext cx="5759291" cy="57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①无论刮风还是下雨，我们都按时来到了学校。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4280" y="2283460"/>
            <a:ext cx="6444615" cy="57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②无论在学习上还是在生活上，老师都十分关心我们。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3015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176" y="683895"/>
            <a:ext cx="725329" cy="8086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345079" y="560546"/>
            <a:ext cx="99726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100" b="1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举例</a:t>
            </a:r>
            <a:endParaRPr lang="zh-CN" altLang="zh-CN" sz="2100" b="1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07808" y="1140460"/>
            <a:ext cx="3203258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雾把学校藏起来了。无论是飘扬的国旗，还是宽敞的教室，都看不见了。</a:t>
            </a:r>
            <a:endParaRPr lang="zh-CN" sz="2100" b="1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07808" y="2820988"/>
            <a:ext cx="3083243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雾把山川藏起来了。无论是高高的树木，还是巨大的石块，都看不见了。</a:t>
            </a:r>
            <a:endParaRPr lang="zh-CN" sz="2100" b="1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365" name="Freeform 13"/>
          <p:cNvSpPr>
            <a:spLocks noEditPoints="1"/>
          </p:cNvSpPr>
          <p:nvPr/>
        </p:nvSpPr>
        <p:spPr>
          <a:xfrm>
            <a:off x="5359241" y="560546"/>
            <a:ext cx="650081" cy="556736"/>
          </a:xfrm>
          <a:custGeom>
            <a:avLst/>
            <a:gdLst/>
            <a:ahLst/>
            <a:cxnLst>
              <a:cxn ang="0">
                <a:pos x="79526014" y="774836691"/>
              </a:cxn>
              <a:cxn ang="0">
                <a:pos x="344611944" y="774836691"/>
              </a:cxn>
              <a:cxn ang="0">
                <a:pos x="437390555" y="774836691"/>
              </a:cxn>
              <a:cxn ang="0">
                <a:pos x="344611944" y="821794920"/>
              </a:cxn>
              <a:cxn ang="0">
                <a:pos x="79526014" y="1021373603"/>
              </a:cxn>
              <a:cxn ang="0">
                <a:pos x="437390555" y="1021373603"/>
              </a:cxn>
              <a:cxn ang="0">
                <a:pos x="344611944" y="821794920"/>
              </a:cxn>
              <a:cxn ang="0">
                <a:pos x="79526014" y="481338337"/>
              </a:cxn>
              <a:cxn ang="0">
                <a:pos x="344611944" y="481338337"/>
              </a:cxn>
              <a:cxn ang="0">
                <a:pos x="437390555" y="481338337"/>
              </a:cxn>
              <a:cxn ang="0">
                <a:pos x="344611944" y="540035266"/>
              </a:cxn>
              <a:cxn ang="0">
                <a:pos x="79526014" y="727875035"/>
              </a:cxn>
              <a:cxn ang="0">
                <a:pos x="437390555" y="727875035"/>
              </a:cxn>
              <a:cxn ang="0">
                <a:pos x="344611944" y="540035266"/>
              </a:cxn>
              <a:cxn ang="0">
                <a:pos x="79526014" y="340456690"/>
              </a:cxn>
              <a:cxn ang="0">
                <a:pos x="344611944" y="340456690"/>
              </a:cxn>
              <a:cxn ang="0">
                <a:pos x="437390555" y="340456690"/>
              </a:cxn>
              <a:cxn ang="0">
                <a:pos x="543426930" y="340456690"/>
              </a:cxn>
              <a:cxn ang="0">
                <a:pos x="629579232" y="340456690"/>
              </a:cxn>
              <a:cxn ang="0">
                <a:pos x="894665183" y="340456690"/>
              </a:cxn>
              <a:cxn ang="0">
                <a:pos x="543426930" y="340456690"/>
              </a:cxn>
              <a:cxn ang="0">
                <a:pos x="543426930" y="586996922"/>
              </a:cxn>
              <a:cxn ang="0">
                <a:pos x="894665183" y="586996922"/>
              </a:cxn>
              <a:cxn ang="0">
                <a:pos x="629579232" y="387418345"/>
              </a:cxn>
              <a:cxn ang="0">
                <a:pos x="543426930" y="633955151"/>
              </a:cxn>
              <a:cxn ang="0">
                <a:pos x="629579232" y="633955151"/>
              </a:cxn>
              <a:cxn ang="0">
                <a:pos x="894665183" y="633955151"/>
              </a:cxn>
              <a:cxn ang="0">
                <a:pos x="543426930" y="633955151"/>
              </a:cxn>
              <a:cxn ang="0">
                <a:pos x="543426930" y="1021373603"/>
              </a:cxn>
              <a:cxn ang="0">
                <a:pos x="894665183" y="1021373603"/>
              </a:cxn>
              <a:cxn ang="0">
                <a:pos x="629579232" y="821794920"/>
              </a:cxn>
              <a:cxn ang="0">
                <a:pos x="543426930" y="774836691"/>
              </a:cxn>
              <a:cxn ang="0">
                <a:pos x="629579232" y="774836691"/>
              </a:cxn>
              <a:cxn ang="0">
                <a:pos x="894665183" y="774836691"/>
              </a:cxn>
              <a:cxn ang="0">
                <a:pos x="543426930" y="774836691"/>
              </a:cxn>
              <a:cxn ang="0">
                <a:pos x="490408742" y="199578523"/>
              </a:cxn>
              <a:cxn ang="0">
                <a:pos x="0" y="152620294"/>
              </a:cxn>
              <a:cxn ang="0">
                <a:pos x="357867135" y="1303133256"/>
              </a:cxn>
              <a:cxn ang="0">
                <a:pos x="424137939" y="1350091485"/>
              </a:cxn>
              <a:cxn ang="0">
                <a:pos x="556679546" y="1350091485"/>
              </a:cxn>
              <a:cxn ang="0">
                <a:pos x="616324042" y="1303133256"/>
              </a:cxn>
              <a:cxn ang="0">
                <a:pos x="980817485" y="152620294"/>
              </a:cxn>
              <a:cxn ang="0">
                <a:pos x="463900936" y="1303133256"/>
              </a:cxn>
              <a:cxn ang="0">
                <a:pos x="53018208" y="1256171601"/>
              </a:cxn>
              <a:cxn ang="0">
                <a:pos x="351238253" y="82181210"/>
              </a:cxn>
              <a:cxn ang="0">
                <a:pos x="463900936" y="1303133256"/>
              </a:cxn>
              <a:cxn ang="0">
                <a:pos x="649460731" y="1127032188"/>
              </a:cxn>
              <a:cxn ang="0">
                <a:pos x="516916549" y="270017633"/>
              </a:cxn>
              <a:cxn ang="0">
                <a:pos x="927799297" y="223059351"/>
              </a:cxn>
            </a:cxnLst>
            <a:rect l="0" t="0" r="0" b="0"/>
            <a:pathLst>
              <a:path w="148" h="120">
                <a:moveTo>
                  <a:pt x="52" y="58"/>
                </a:moveTo>
                <a:cubicBezTo>
                  <a:pt x="36" y="58"/>
                  <a:pt x="12" y="66"/>
                  <a:pt x="12" y="66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74"/>
                  <a:pt x="36" y="66"/>
                  <a:pt x="52" y="66"/>
                </a:cubicBezTo>
                <a:cubicBezTo>
                  <a:pt x="60" y="66"/>
                  <a:pt x="66" y="74"/>
                  <a:pt x="66" y="74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6"/>
                  <a:pt x="60" y="58"/>
                  <a:pt x="52" y="58"/>
                </a:cubicBezTo>
                <a:close/>
                <a:moveTo>
                  <a:pt x="52" y="70"/>
                </a:moveTo>
                <a:cubicBezTo>
                  <a:pt x="36" y="70"/>
                  <a:pt x="12" y="78"/>
                  <a:pt x="12" y="78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36" y="78"/>
                  <a:pt x="52" y="78"/>
                </a:cubicBezTo>
                <a:cubicBezTo>
                  <a:pt x="60" y="78"/>
                  <a:pt x="66" y="87"/>
                  <a:pt x="66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8"/>
                  <a:pt x="60" y="70"/>
                  <a:pt x="52" y="70"/>
                </a:cubicBezTo>
                <a:close/>
                <a:moveTo>
                  <a:pt x="52" y="33"/>
                </a:moveTo>
                <a:cubicBezTo>
                  <a:pt x="36" y="33"/>
                  <a:pt x="12" y="41"/>
                  <a:pt x="12" y="41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36" y="41"/>
                  <a:pt x="52" y="41"/>
                </a:cubicBezTo>
                <a:cubicBezTo>
                  <a:pt x="60" y="41"/>
                  <a:pt x="66" y="50"/>
                  <a:pt x="66" y="50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0" y="33"/>
                  <a:pt x="52" y="33"/>
                </a:cubicBezTo>
                <a:close/>
                <a:moveTo>
                  <a:pt x="52" y="46"/>
                </a:moveTo>
                <a:cubicBezTo>
                  <a:pt x="36" y="46"/>
                  <a:pt x="12" y="54"/>
                  <a:pt x="12" y="54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36" y="54"/>
                  <a:pt x="52" y="54"/>
                </a:cubicBezTo>
                <a:cubicBezTo>
                  <a:pt x="60" y="54"/>
                  <a:pt x="66" y="62"/>
                  <a:pt x="66" y="62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0" y="46"/>
                  <a:pt x="52" y="46"/>
                </a:cubicBezTo>
                <a:close/>
                <a:moveTo>
                  <a:pt x="52" y="21"/>
                </a:moveTo>
                <a:cubicBezTo>
                  <a:pt x="36" y="21"/>
                  <a:pt x="12" y="29"/>
                  <a:pt x="12" y="2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36" y="29"/>
                  <a:pt x="52" y="29"/>
                </a:cubicBezTo>
                <a:cubicBezTo>
                  <a:pt x="60" y="29"/>
                  <a:pt x="66" y="37"/>
                  <a:pt x="66" y="37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0" y="21"/>
                  <a:pt x="52" y="21"/>
                </a:cubicBezTo>
                <a:close/>
                <a:moveTo>
                  <a:pt x="82" y="29"/>
                </a:move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8" y="29"/>
                  <a:pt x="95" y="29"/>
                </a:cubicBezTo>
                <a:cubicBezTo>
                  <a:pt x="111" y="29"/>
                  <a:pt x="135" y="37"/>
                  <a:pt x="135" y="37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29"/>
                  <a:pt x="111" y="21"/>
                  <a:pt x="95" y="21"/>
                </a:cubicBezTo>
                <a:cubicBezTo>
                  <a:pt x="88" y="21"/>
                  <a:pt x="82" y="29"/>
                  <a:pt x="82" y="29"/>
                </a:cubicBezTo>
                <a:close/>
                <a:moveTo>
                  <a:pt x="82" y="41"/>
                </a:move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8" y="41"/>
                  <a:pt x="95" y="41"/>
                </a:cubicBezTo>
                <a:cubicBezTo>
                  <a:pt x="111" y="41"/>
                  <a:pt x="135" y="50"/>
                  <a:pt x="135" y="50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1"/>
                  <a:pt x="111" y="33"/>
                  <a:pt x="95" y="33"/>
                </a:cubicBezTo>
                <a:cubicBezTo>
                  <a:pt x="88" y="33"/>
                  <a:pt x="82" y="41"/>
                  <a:pt x="82" y="41"/>
                </a:cubicBezTo>
                <a:close/>
                <a:moveTo>
                  <a:pt x="82" y="54"/>
                </a:move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8" y="54"/>
                  <a:pt x="95" y="54"/>
                </a:cubicBezTo>
                <a:cubicBezTo>
                  <a:pt x="111" y="54"/>
                  <a:pt x="135" y="62"/>
                  <a:pt x="135" y="62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4"/>
                  <a:pt x="111" y="46"/>
                  <a:pt x="95" y="46"/>
                </a:cubicBezTo>
                <a:cubicBezTo>
                  <a:pt x="88" y="46"/>
                  <a:pt x="82" y="54"/>
                  <a:pt x="82" y="54"/>
                </a:cubicBezTo>
                <a:close/>
                <a:moveTo>
                  <a:pt x="82" y="78"/>
                </a:moveTo>
                <a:cubicBezTo>
                  <a:pt x="82" y="87"/>
                  <a:pt x="82" y="87"/>
                  <a:pt x="82" y="87"/>
                </a:cubicBezTo>
                <a:cubicBezTo>
                  <a:pt x="82" y="87"/>
                  <a:pt x="88" y="78"/>
                  <a:pt x="95" y="78"/>
                </a:cubicBezTo>
                <a:cubicBezTo>
                  <a:pt x="111" y="78"/>
                  <a:pt x="135" y="87"/>
                  <a:pt x="135" y="87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5" y="78"/>
                  <a:pt x="111" y="70"/>
                  <a:pt x="95" y="70"/>
                </a:cubicBezTo>
                <a:cubicBezTo>
                  <a:pt x="88" y="70"/>
                  <a:pt x="82" y="78"/>
                  <a:pt x="82" y="78"/>
                </a:cubicBezTo>
                <a:close/>
                <a:moveTo>
                  <a:pt x="82" y="66"/>
                </a:moveTo>
                <a:cubicBezTo>
                  <a:pt x="82" y="74"/>
                  <a:pt x="82" y="74"/>
                  <a:pt x="82" y="74"/>
                </a:cubicBezTo>
                <a:cubicBezTo>
                  <a:pt x="82" y="74"/>
                  <a:pt x="88" y="66"/>
                  <a:pt x="95" y="66"/>
                </a:cubicBezTo>
                <a:cubicBezTo>
                  <a:pt x="111" y="66"/>
                  <a:pt x="135" y="74"/>
                  <a:pt x="135" y="74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5" y="66"/>
                  <a:pt x="111" y="58"/>
                  <a:pt x="95" y="58"/>
                </a:cubicBezTo>
                <a:cubicBezTo>
                  <a:pt x="88" y="58"/>
                  <a:pt x="82" y="66"/>
                  <a:pt x="82" y="66"/>
                </a:cubicBezTo>
                <a:close/>
                <a:moveTo>
                  <a:pt x="93" y="0"/>
                </a:moveTo>
                <a:cubicBezTo>
                  <a:pt x="78" y="0"/>
                  <a:pt x="74" y="17"/>
                  <a:pt x="74" y="17"/>
                </a:cubicBezTo>
                <a:cubicBezTo>
                  <a:pt x="74" y="17"/>
                  <a:pt x="70" y="0"/>
                  <a:pt x="54" y="0"/>
                </a:cubicBezTo>
                <a:cubicBezTo>
                  <a:pt x="20" y="0"/>
                  <a:pt x="0" y="13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32" y="111"/>
                  <a:pt x="54" y="111"/>
                </a:cubicBezTo>
                <a:cubicBezTo>
                  <a:pt x="58" y="111"/>
                  <a:pt x="62" y="112"/>
                  <a:pt x="65" y="113"/>
                </a:cubicBezTo>
                <a:cubicBezTo>
                  <a:pt x="64" y="114"/>
                  <a:pt x="64" y="114"/>
                  <a:pt x="64" y="115"/>
                </a:cubicBezTo>
                <a:cubicBezTo>
                  <a:pt x="64" y="118"/>
                  <a:pt x="68" y="120"/>
                  <a:pt x="74" y="120"/>
                </a:cubicBezTo>
                <a:cubicBezTo>
                  <a:pt x="79" y="120"/>
                  <a:pt x="84" y="118"/>
                  <a:pt x="84" y="115"/>
                </a:cubicBezTo>
                <a:cubicBezTo>
                  <a:pt x="84" y="114"/>
                  <a:pt x="83" y="114"/>
                  <a:pt x="83" y="113"/>
                </a:cubicBezTo>
                <a:cubicBezTo>
                  <a:pt x="86" y="112"/>
                  <a:pt x="89" y="111"/>
                  <a:pt x="93" y="111"/>
                </a:cubicBezTo>
                <a:cubicBezTo>
                  <a:pt x="115" y="111"/>
                  <a:pt x="148" y="115"/>
                  <a:pt x="148" y="115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48" y="13"/>
                  <a:pt x="127" y="0"/>
                  <a:pt x="93" y="0"/>
                </a:cubicBezTo>
                <a:close/>
                <a:moveTo>
                  <a:pt x="70" y="111"/>
                </a:moveTo>
                <a:cubicBezTo>
                  <a:pt x="70" y="111"/>
                  <a:pt x="66" y="96"/>
                  <a:pt x="49" y="96"/>
                </a:cubicBezTo>
                <a:cubicBezTo>
                  <a:pt x="33" y="96"/>
                  <a:pt x="8" y="107"/>
                  <a:pt x="8" y="107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20" y="7"/>
                  <a:pt x="53" y="7"/>
                </a:cubicBezTo>
                <a:cubicBezTo>
                  <a:pt x="66" y="7"/>
                  <a:pt x="70" y="23"/>
                  <a:pt x="70" y="23"/>
                </a:cubicBezTo>
                <a:lnTo>
                  <a:pt x="70" y="111"/>
                </a:lnTo>
                <a:close/>
                <a:moveTo>
                  <a:pt x="140" y="107"/>
                </a:moveTo>
                <a:cubicBezTo>
                  <a:pt x="140" y="107"/>
                  <a:pt x="115" y="96"/>
                  <a:pt x="98" y="96"/>
                </a:cubicBezTo>
                <a:cubicBezTo>
                  <a:pt x="82" y="96"/>
                  <a:pt x="78" y="111"/>
                  <a:pt x="78" y="111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23"/>
                  <a:pt x="82" y="7"/>
                  <a:pt x="94" y="7"/>
                </a:cubicBezTo>
                <a:cubicBezTo>
                  <a:pt x="127" y="7"/>
                  <a:pt x="140" y="19"/>
                  <a:pt x="140" y="19"/>
                </a:cubicBezTo>
                <a:lnTo>
                  <a:pt x="140" y="107"/>
                </a:lnTo>
                <a:close/>
              </a:path>
            </a:pathLst>
          </a:custGeom>
          <a:solidFill>
            <a:srgbClr val="596273"/>
          </a:soli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cxnSp>
        <p:nvCxnSpPr>
          <p:cNvPr id="7" name="直接连接符 6"/>
          <p:cNvCxnSpPr/>
          <p:nvPr/>
        </p:nvCxnSpPr>
        <p:spPr>
          <a:xfrm>
            <a:off x="4830604" y="1140143"/>
            <a:ext cx="2606516" cy="0"/>
          </a:xfrm>
          <a:prstGeom prst="line">
            <a:avLst/>
          </a:prstGeom>
          <a:ln w="317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11090" y="1255395"/>
            <a:ext cx="2540318" cy="176450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090" y="3123248"/>
            <a:ext cx="2540318" cy="1727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303496" y="1760696"/>
            <a:ext cx="3134201" cy="2381726"/>
          </a:xfrm>
          <a:prstGeom prst="round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3" name="文本框 2"/>
          <p:cNvSpPr txBox="1"/>
          <p:nvPr/>
        </p:nvSpPr>
        <p:spPr>
          <a:xfrm>
            <a:off x="6345079" y="560546"/>
            <a:ext cx="99726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100" b="1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举例</a:t>
            </a:r>
            <a:endParaRPr lang="zh-CN" altLang="zh-CN" sz="2100" b="1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1639" y="1854518"/>
            <a:ext cx="2561749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雾把树林藏起来了。无论是林中的小鸟，还是树脚下的小草，都看不见了。</a:t>
            </a:r>
            <a:endParaRPr lang="zh-CN" sz="2100" b="1" dirty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2365" name="Freeform 13"/>
          <p:cNvSpPr>
            <a:spLocks noEditPoints="1"/>
          </p:cNvSpPr>
          <p:nvPr/>
        </p:nvSpPr>
        <p:spPr>
          <a:xfrm>
            <a:off x="5359241" y="560546"/>
            <a:ext cx="650081" cy="556736"/>
          </a:xfrm>
          <a:custGeom>
            <a:avLst/>
            <a:gdLst/>
            <a:ahLst/>
            <a:cxnLst>
              <a:cxn ang="0">
                <a:pos x="79526014" y="774836691"/>
              </a:cxn>
              <a:cxn ang="0">
                <a:pos x="344611944" y="774836691"/>
              </a:cxn>
              <a:cxn ang="0">
                <a:pos x="437390555" y="774836691"/>
              </a:cxn>
              <a:cxn ang="0">
                <a:pos x="344611944" y="821794920"/>
              </a:cxn>
              <a:cxn ang="0">
                <a:pos x="79526014" y="1021373603"/>
              </a:cxn>
              <a:cxn ang="0">
                <a:pos x="437390555" y="1021373603"/>
              </a:cxn>
              <a:cxn ang="0">
                <a:pos x="344611944" y="821794920"/>
              </a:cxn>
              <a:cxn ang="0">
                <a:pos x="79526014" y="481338337"/>
              </a:cxn>
              <a:cxn ang="0">
                <a:pos x="344611944" y="481338337"/>
              </a:cxn>
              <a:cxn ang="0">
                <a:pos x="437390555" y="481338337"/>
              </a:cxn>
              <a:cxn ang="0">
                <a:pos x="344611944" y="540035266"/>
              </a:cxn>
              <a:cxn ang="0">
                <a:pos x="79526014" y="727875035"/>
              </a:cxn>
              <a:cxn ang="0">
                <a:pos x="437390555" y="727875035"/>
              </a:cxn>
              <a:cxn ang="0">
                <a:pos x="344611944" y="540035266"/>
              </a:cxn>
              <a:cxn ang="0">
                <a:pos x="79526014" y="340456690"/>
              </a:cxn>
              <a:cxn ang="0">
                <a:pos x="344611944" y="340456690"/>
              </a:cxn>
              <a:cxn ang="0">
                <a:pos x="437390555" y="340456690"/>
              </a:cxn>
              <a:cxn ang="0">
                <a:pos x="543426930" y="340456690"/>
              </a:cxn>
              <a:cxn ang="0">
                <a:pos x="629579232" y="340456690"/>
              </a:cxn>
              <a:cxn ang="0">
                <a:pos x="894665183" y="340456690"/>
              </a:cxn>
              <a:cxn ang="0">
                <a:pos x="543426930" y="340456690"/>
              </a:cxn>
              <a:cxn ang="0">
                <a:pos x="543426930" y="586996922"/>
              </a:cxn>
              <a:cxn ang="0">
                <a:pos x="894665183" y="586996922"/>
              </a:cxn>
              <a:cxn ang="0">
                <a:pos x="629579232" y="387418345"/>
              </a:cxn>
              <a:cxn ang="0">
                <a:pos x="543426930" y="633955151"/>
              </a:cxn>
              <a:cxn ang="0">
                <a:pos x="629579232" y="633955151"/>
              </a:cxn>
              <a:cxn ang="0">
                <a:pos x="894665183" y="633955151"/>
              </a:cxn>
              <a:cxn ang="0">
                <a:pos x="543426930" y="633955151"/>
              </a:cxn>
              <a:cxn ang="0">
                <a:pos x="543426930" y="1021373603"/>
              </a:cxn>
              <a:cxn ang="0">
                <a:pos x="894665183" y="1021373603"/>
              </a:cxn>
              <a:cxn ang="0">
                <a:pos x="629579232" y="821794920"/>
              </a:cxn>
              <a:cxn ang="0">
                <a:pos x="543426930" y="774836691"/>
              </a:cxn>
              <a:cxn ang="0">
                <a:pos x="629579232" y="774836691"/>
              </a:cxn>
              <a:cxn ang="0">
                <a:pos x="894665183" y="774836691"/>
              </a:cxn>
              <a:cxn ang="0">
                <a:pos x="543426930" y="774836691"/>
              </a:cxn>
              <a:cxn ang="0">
                <a:pos x="490408742" y="199578523"/>
              </a:cxn>
              <a:cxn ang="0">
                <a:pos x="0" y="152620294"/>
              </a:cxn>
              <a:cxn ang="0">
                <a:pos x="357867135" y="1303133256"/>
              </a:cxn>
              <a:cxn ang="0">
                <a:pos x="424137939" y="1350091485"/>
              </a:cxn>
              <a:cxn ang="0">
                <a:pos x="556679546" y="1350091485"/>
              </a:cxn>
              <a:cxn ang="0">
                <a:pos x="616324042" y="1303133256"/>
              </a:cxn>
              <a:cxn ang="0">
                <a:pos x="980817485" y="152620294"/>
              </a:cxn>
              <a:cxn ang="0">
                <a:pos x="463900936" y="1303133256"/>
              </a:cxn>
              <a:cxn ang="0">
                <a:pos x="53018208" y="1256171601"/>
              </a:cxn>
              <a:cxn ang="0">
                <a:pos x="351238253" y="82181210"/>
              </a:cxn>
              <a:cxn ang="0">
                <a:pos x="463900936" y="1303133256"/>
              </a:cxn>
              <a:cxn ang="0">
                <a:pos x="649460731" y="1127032188"/>
              </a:cxn>
              <a:cxn ang="0">
                <a:pos x="516916549" y="270017633"/>
              </a:cxn>
              <a:cxn ang="0">
                <a:pos x="927799297" y="223059351"/>
              </a:cxn>
            </a:cxnLst>
            <a:rect l="0" t="0" r="0" b="0"/>
            <a:pathLst>
              <a:path w="148" h="120">
                <a:moveTo>
                  <a:pt x="52" y="58"/>
                </a:moveTo>
                <a:cubicBezTo>
                  <a:pt x="36" y="58"/>
                  <a:pt x="12" y="66"/>
                  <a:pt x="12" y="66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74"/>
                  <a:pt x="36" y="66"/>
                  <a:pt x="52" y="66"/>
                </a:cubicBezTo>
                <a:cubicBezTo>
                  <a:pt x="60" y="66"/>
                  <a:pt x="66" y="74"/>
                  <a:pt x="66" y="74"/>
                </a:cubicBezTo>
                <a:cubicBezTo>
                  <a:pt x="66" y="66"/>
                  <a:pt x="66" y="66"/>
                  <a:pt x="66" y="66"/>
                </a:cubicBezTo>
                <a:cubicBezTo>
                  <a:pt x="66" y="66"/>
                  <a:pt x="60" y="58"/>
                  <a:pt x="52" y="58"/>
                </a:cubicBezTo>
                <a:close/>
                <a:moveTo>
                  <a:pt x="52" y="70"/>
                </a:moveTo>
                <a:cubicBezTo>
                  <a:pt x="36" y="70"/>
                  <a:pt x="12" y="78"/>
                  <a:pt x="12" y="78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7"/>
                  <a:pt x="36" y="78"/>
                  <a:pt x="52" y="78"/>
                </a:cubicBezTo>
                <a:cubicBezTo>
                  <a:pt x="60" y="78"/>
                  <a:pt x="66" y="87"/>
                  <a:pt x="66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66" y="78"/>
                  <a:pt x="60" y="70"/>
                  <a:pt x="52" y="70"/>
                </a:cubicBezTo>
                <a:close/>
                <a:moveTo>
                  <a:pt x="52" y="33"/>
                </a:moveTo>
                <a:cubicBezTo>
                  <a:pt x="36" y="33"/>
                  <a:pt x="12" y="41"/>
                  <a:pt x="12" y="41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36" y="41"/>
                  <a:pt x="52" y="41"/>
                </a:cubicBezTo>
                <a:cubicBezTo>
                  <a:pt x="60" y="41"/>
                  <a:pt x="66" y="50"/>
                  <a:pt x="66" y="50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41"/>
                  <a:pt x="60" y="33"/>
                  <a:pt x="52" y="33"/>
                </a:cubicBezTo>
                <a:close/>
                <a:moveTo>
                  <a:pt x="52" y="46"/>
                </a:moveTo>
                <a:cubicBezTo>
                  <a:pt x="36" y="46"/>
                  <a:pt x="12" y="54"/>
                  <a:pt x="12" y="54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36" y="54"/>
                  <a:pt x="52" y="54"/>
                </a:cubicBezTo>
                <a:cubicBezTo>
                  <a:pt x="60" y="54"/>
                  <a:pt x="66" y="62"/>
                  <a:pt x="66" y="62"/>
                </a:cubicBezTo>
                <a:cubicBezTo>
                  <a:pt x="66" y="54"/>
                  <a:pt x="66" y="54"/>
                  <a:pt x="66" y="54"/>
                </a:cubicBezTo>
                <a:cubicBezTo>
                  <a:pt x="66" y="54"/>
                  <a:pt x="60" y="46"/>
                  <a:pt x="52" y="46"/>
                </a:cubicBezTo>
                <a:close/>
                <a:moveTo>
                  <a:pt x="52" y="21"/>
                </a:moveTo>
                <a:cubicBezTo>
                  <a:pt x="36" y="21"/>
                  <a:pt x="12" y="29"/>
                  <a:pt x="12" y="29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36" y="29"/>
                  <a:pt x="52" y="29"/>
                </a:cubicBezTo>
                <a:cubicBezTo>
                  <a:pt x="60" y="29"/>
                  <a:pt x="66" y="37"/>
                  <a:pt x="66" y="37"/>
                </a:cubicBezTo>
                <a:cubicBezTo>
                  <a:pt x="66" y="29"/>
                  <a:pt x="66" y="29"/>
                  <a:pt x="66" y="29"/>
                </a:cubicBezTo>
                <a:cubicBezTo>
                  <a:pt x="66" y="29"/>
                  <a:pt x="60" y="21"/>
                  <a:pt x="52" y="21"/>
                </a:cubicBezTo>
                <a:close/>
                <a:moveTo>
                  <a:pt x="82" y="29"/>
                </a:move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8" y="29"/>
                  <a:pt x="95" y="29"/>
                </a:cubicBezTo>
                <a:cubicBezTo>
                  <a:pt x="111" y="29"/>
                  <a:pt x="135" y="37"/>
                  <a:pt x="135" y="37"/>
                </a:cubicBezTo>
                <a:cubicBezTo>
                  <a:pt x="135" y="29"/>
                  <a:pt x="135" y="29"/>
                  <a:pt x="135" y="29"/>
                </a:cubicBezTo>
                <a:cubicBezTo>
                  <a:pt x="135" y="29"/>
                  <a:pt x="111" y="21"/>
                  <a:pt x="95" y="21"/>
                </a:cubicBezTo>
                <a:cubicBezTo>
                  <a:pt x="88" y="21"/>
                  <a:pt x="82" y="29"/>
                  <a:pt x="82" y="29"/>
                </a:cubicBezTo>
                <a:close/>
                <a:moveTo>
                  <a:pt x="82" y="41"/>
                </a:move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8" y="41"/>
                  <a:pt x="95" y="41"/>
                </a:cubicBezTo>
                <a:cubicBezTo>
                  <a:pt x="111" y="41"/>
                  <a:pt x="135" y="50"/>
                  <a:pt x="135" y="50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135" y="41"/>
                  <a:pt x="111" y="33"/>
                  <a:pt x="95" y="33"/>
                </a:cubicBezTo>
                <a:cubicBezTo>
                  <a:pt x="88" y="33"/>
                  <a:pt x="82" y="41"/>
                  <a:pt x="82" y="41"/>
                </a:cubicBezTo>
                <a:close/>
                <a:moveTo>
                  <a:pt x="82" y="54"/>
                </a:moveTo>
                <a:cubicBezTo>
                  <a:pt x="82" y="62"/>
                  <a:pt x="82" y="62"/>
                  <a:pt x="82" y="62"/>
                </a:cubicBezTo>
                <a:cubicBezTo>
                  <a:pt x="82" y="62"/>
                  <a:pt x="88" y="54"/>
                  <a:pt x="95" y="54"/>
                </a:cubicBezTo>
                <a:cubicBezTo>
                  <a:pt x="111" y="54"/>
                  <a:pt x="135" y="62"/>
                  <a:pt x="135" y="62"/>
                </a:cubicBezTo>
                <a:cubicBezTo>
                  <a:pt x="135" y="54"/>
                  <a:pt x="135" y="54"/>
                  <a:pt x="135" y="54"/>
                </a:cubicBezTo>
                <a:cubicBezTo>
                  <a:pt x="135" y="54"/>
                  <a:pt x="111" y="46"/>
                  <a:pt x="95" y="46"/>
                </a:cubicBezTo>
                <a:cubicBezTo>
                  <a:pt x="88" y="46"/>
                  <a:pt x="82" y="54"/>
                  <a:pt x="82" y="54"/>
                </a:cubicBezTo>
                <a:close/>
                <a:moveTo>
                  <a:pt x="82" y="78"/>
                </a:moveTo>
                <a:cubicBezTo>
                  <a:pt x="82" y="87"/>
                  <a:pt x="82" y="87"/>
                  <a:pt x="82" y="87"/>
                </a:cubicBezTo>
                <a:cubicBezTo>
                  <a:pt x="82" y="87"/>
                  <a:pt x="88" y="78"/>
                  <a:pt x="95" y="78"/>
                </a:cubicBezTo>
                <a:cubicBezTo>
                  <a:pt x="111" y="78"/>
                  <a:pt x="135" y="87"/>
                  <a:pt x="135" y="87"/>
                </a:cubicBezTo>
                <a:cubicBezTo>
                  <a:pt x="135" y="78"/>
                  <a:pt x="135" y="78"/>
                  <a:pt x="135" y="78"/>
                </a:cubicBezTo>
                <a:cubicBezTo>
                  <a:pt x="135" y="78"/>
                  <a:pt x="111" y="70"/>
                  <a:pt x="95" y="70"/>
                </a:cubicBezTo>
                <a:cubicBezTo>
                  <a:pt x="88" y="70"/>
                  <a:pt x="82" y="78"/>
                  <a:pt x="82" y="78"/>
                </a:cubicBezTo>
                <a:close/>
                <a:moveTo>
                  <a:pt x="82" y="66"/>
                </a:moveTo>
                <a:cubicBezTo>
                  <a:pt x="82" y="74"/>
                  <a:pt x="82" y="74"/>
                  <a:pt x="82" y="74"/>
                </a:cubicBezTo>
                <a:cubicBezTo>
                  <a:pt x="82" y="74"/>
                  <a:pt x="88" y="66"/>
                  <a:pt x="95" y="66"/>
                </a:cubicBezTo>
                <a:cubicBezTo>
                  <a:pt x="111" y="66"/>
                  <a:pt x="135" y="74"/>
                  <a:pt x="135" y="74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5" y="66"/>
                  <a:pt x="111" y="58"/>
                  <a:pt x="95" y="58"/>
                </a:cubicBezTo>
                <a:cubicBezTo>
                  <a:pt x="88" y="58"/>
                  <a:pt x="82" y="66"/>
                  <a:pt x="82" y="66"/>
                </a:cubicBezTo>
                <a:close/>
                <a:moveTo>
                  <a:pt x="93" y="0"/>
                </a:moveTo>
                <a:cubicBezTo>
                  <a:pt x="78" y="0"/>
                  <a:pt x="74" y="17"/>
                  <a:pt x="74" y="17"/>
                </a:cubicBezTo>
                <a:cubicBezTo>
                  <a:pt x="74" y="17"/>
                  <a:pt x="70" y="0"/>
                  <a:pt x="54" y="0"/>
                </a:cubicBezTo>
                <a:cubicBezTo>
                  <a:pt x="20" y="0"/>
                  <a:pt x="0" y="13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32" y="111"/>
                  <a:pt x="54" y="111"/>
                </a:cubicBezTo>
                <a:cubicBezTo>
                  <a:pt x="58" y="111"/>
                  <a:pt x="62" y="112"/>
                  <a:pt x="65" y="113"/>
                </a:cubicBezTo>
                <a:cubicBezTo>
                  <a:pt x="64" y="114"/>
                  <a:pt x="64" y="114"/>
                  <a:pt x="64" y="115"/>
                </a:cubicBezTo>
                <a:cubicBezTo>
                  <a:pt x="64" y="118"/>
                  <a:pt x="68" y="120"/>
                  <a:pt x="74" y="120"/>
                </a:cubicBezTo>
                <a:cubicBezTo>
                  <a:pt x="79" y="120"/>
                  <a:pt x="84" y="118"/>
                  <a:pt x="84" y="115"/>
                </a:cubicBezTo>
                <a:cubicBezTo>
                  <a:pt x="84" y="114"/>
                  <a:pt x="83" y="114"/>
                  <a:pt x="83" y="113"/>
                </a:cubicBezTo>
                <a:cubicBezTo>
                  <a:pt x="86" y="112"/>
                  <a:pt x="89" y="111"/>
                  <a:pt x="93" y="111"/>
                </a:cubicBezTo>
                <a:cubicBezTo>
                  <a:pt x="115" y="111"/>
                  <a:pt x="148" y="115"/>
                  <a:pt x="148" y="115"/>
                </a:cubicBezTo>
                <a:cubicBezTo>
                  <a:pt x="148" y="13"/>
                  <a:pt x="148" y="13"/>
                  <a:pt x="148" y="13"/>
                </a:cubicBezTo>
                <a:cubicBezTo>
                  <a:pt x="148" y="13"/>
                  <a:pt x="127" y="0"/>
                  <a:pt x="93" y="0"/>
                </a:cubicBezTo>
                <a:close/>
                <a:moveTo>
                  <a:pt x="70" y="111"/>
                </a:moveTo>
                <a:cubicBezTo>
                  <a:pt x="70" y="111"/>
                  <a:pt x="66" y="96"/>
                  <a:pt x="49" y="96"/>
                </a:cubicBezTo>
                <a:cubicBezTo>
                  <a:pt x="33" y="96"/>
                  <a:pt x="8" y="107"/>
                  <a:pt x="8" y="107"/>
                </a:cubicBezTo>
                <a:cubicBezTo>
                  <a:pt x="8" y="19"/>
                  <a:pt x="8" y="19"/>
                  <a:pt x="8" y="19"/>
                </a:cubicBezTo>
                <a:cubicBezTo>
                  <a:pt x="8" y="19"/>
                  <a:pt x="20" y="7"/>
                  <a:pt x="53" y="7"/>
                </a:cubicBezTo>
                <a:cubicBezTo>
                  <a:pt x="66" y="7"/>
                  <a:pt x="70" y="23"/>
                  <a:pt x="70" y="23"/>
                </a:cubicBezTo>
                <a:lnTo>
                  <a:pt x="70" y="111"/>
                </a:lnTo>
                <a:close/>
                <a:moveTo>
                  <a:pt x="140" y="107"/>
                </a:moveTo>
                <a:cubicBezTo>
                  <a:pt x="140" y="107"/>
                  <a:pt x="115" y="96"/>
                  <a:pt x="98" y="96"/>
                </a:cubicBezTo>
                <a:cubicBezTo>
                  <a:pt x="82" y="96"/>
                  <a:pt x="78" y="111"/>
                  <a:pt x="78" y="111"/>
                </a:cubicBezTo>
                <a:cubicBezTo>
                  <a:pt x="78" y="23"/>
                  <a:pt x="78" y="23"/>
                  <a:pt x="78" y="23"/>
                </a:cubicBezTo>
                <a:cubicBezTo>
                  <a:pt x="78" y="23"/>
                  <a:pt x="82" y="7"/>
                  <a:pt x="94" y="7"/>
                </a:cubicBezTo>
                <a:cubicBezTo>
                  <a:pt x="127" y="7"/>
                  <a:pt x="140" y="19"/>
                  <a:pt x="140" y="19"/>
                </a:cubicBezTo>
                <a:lnTo>
                  <a:pt x="140" y="107"/>
                </a:lnTo>
                <a:close/>
              </a:path>
            </a:pathLst>
          </a:custGeom>
          <a:solidFill>
            <a:srgbClr val="596273"/>
          </a:solidFill>
          <a:ln w="9525">
            <a:noFill/>
          </a:ln>
        </p:spPr>
        <p:txBody>
          <a:bodyPr/>
          <a:lstStyle/>
          <a:p>
            <a:endParaRPr lang="zh-CN" altLang="en-US" sz="100"/>
          </a:p>
        </p:txBody>
      </p:sp>
      <p:cxnSp>
        <p:nvCxnSpPr>
          <p:cNvPr id="7" name="直接连接符 6"/>
          <p:cNvCxnSpPr/>
          <p:nvPr/>
        </p:nvCxnSpPr>
        <p:spPr>
          <a:xfrm>
            <a:off x="4830604" y="1140143"/>
            <a:ext cx="2606516" cy="0"/>
          </a:xfrm>
          <a:prstGeom prst="line">
            <a:avLst/>
          </a:prstGeom>
          <a:ln w="31750" cmpd="sng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2480" y="1554480"/>
            <a:ext cx="3062764" cy="2607469"/>
          </a:xfrm>
          <a:prstGeom prst="snip2Diag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0184" y="1571198"/>
            <a:ext cx="6663520" cy="357230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5363" name="矩形 3"/>
          <p:cNvSpPr/>
          <p:nvPr/>
        </p:nvSpPr>
        <p:spPr>
          <a:xfrm>
            <a:off x="1419225" y="797719"/>
            <a:ext cx="6697980" cy="714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“现在我要把天空连同太阳一起藏起来。”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91076" y="738664"/>
            <a:ext cx="2245995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课文是怎样说的？</a:t>
            </a:r>
            <a:endParaRPr lang="zh-CN" sz="2100" b="1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1076" y="1804035"/>
            <a:ext cx="5668328" cy="2474119"/>
            <a:chOff x="901" y="3756"/>
            <a:chExt cx="11902" cy="5779"/>
          </a:xfrm>
        </p:grpSpPr>
        <p:sp>
          <p:nvSpPr>
            <p:cNvPr id="6" name="圆角矩形 5"/>
            <p:cNvSpPr/>
            <p:nvPr/>
          </p:nvSpPr>
          <p:spPr>
            <a:xfrm>
              <a:off x="901" y="3756"/>
              <a:ext cx="11902" cy="5779"/>
            </a:xfrm>
            <a:prstGeom prst="roundRect">
              <a:avLst/>
            </a:prstGeom>
            <a:noFill/>
            <a:ln w="381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493" y="4178"/>
              <a:ext cx="10565" cy="47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sz="2100" b="1" dirty="0" smtClean="0">
                  <a:ln>
                    <a:noFill/>
                  </a:ln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   </a:t>
              </a:r>
              <a:r>
                <a:rPr lang="zh-CN" altLang="en-US" sz="2100" b="1" dirty="0" smtClean="0">
                  <a:ln>
                    <a:noFill/>
                  </a:ln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“现在我要把天空连同太阳一起藏起来。”于是，他把天空连同太阳一起藏了起来。霎时，四周变暗了，无论是天空，还是天空中的太阳，都看不见了。</a:t>
              </a:r>
              <a:endParaRPr lang="zh-CN" altLang="en-US" sz="2100" b="1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16366" y="441484"/>
            <a:ext cx="2667476" cy="1554956"/>
            <a:chOff x="5663" y="1692"/>
            <a:chExt cx="8129" cy="39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63" y="1692"/>
              <a:ext cx="8129" cy="391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988" y="3011"/>
              <a:ext cx="4243" cy="148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1975" y="1125538"/>
            <a:ext cx="969963" cy="39687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zh-CN" altLang="zh-CN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课 文</a:t>
            </a:r>
            <a:endParaRPr kumimoji="0" lang="zh-CN" altLang="zh-CN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87" name="文本框 2"/>
          <p:cNvSpPr txBox="1"/>
          <p:nvPr/>
        </p:nvSpPr>
        <p:spPr>
          <a:xfrm>
            <a:off x="1531938" y="3754438"/>
            <a:ext cx="1533525" cy="1106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600" b="1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</a:t>
            </a:r>
            <a:endParaRPr lang="en-US" altLang="zh-CN" sz="6600" b="1" dirty="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矩形 6151"/>
          <p:cNvSpPr>
            <a:spLocks noTextEdit="1"/>
          </p:cNvSpPr>
          <p:nvPr/>
        </p:nvSpPr>
        <p:spPr>
          <a:xfrm>
            <a:off x="3065463" y="3995738"/>
            <a:ext cx="4389437" cy="71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60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雾在哪里</a:t>
            </a:r>
            <a:endParaRPr lang="zh-CN" altLang="en-US" sz="60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9" name="图片 2" descr="0630118fb9mbskkikg7f6v"/>
          <p:cNvPicPr>
            <a:picLocks noChangeAspect="1"/>
          </p:cNvPicPr>
          <p:nvPr/>
        </p:nvPicPr>
        <p:blipFill>
          <a:blip r:embed="rId1"/>
          <a:srcRect r="-348" b="7675"/>
          <a:stretch>
            <a:fillRect/>
          </a:stretch>
        </p:blipFill>
        <p:spPr>
          <a:xfrm>
            <a:off x="2524125" y="904875"/>
            <a:ext cx="5122863" cy="2849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465580" y="491649"/>
            <a:ext cx="3088005" cy="808673"/>
          </a:xfrm>
          <a:prstGeom prst="roundRect">
            <a:avLst/>
          </a:prstGeom>
          <a:noFill/>
          <a:ln w="412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6" name="文本框 5"/>
          <p:cNvSpPr txBox="1"/>
          <p:nvPr/>
        </p:nvSpPr>
        <p:spPr>
          <a:xfrm>
            <a:off x="1668304" y="653256"/>
            <a:ext cx="2427923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霎时：极短的时间。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65421" y="1810226"/>
            <a:ext cx="283368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“霎时”说明了什么？</a:t>
            </a:r>
            <a:endParaRPr lang="zh-CN" sz="2100" b="1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0200" y="2422684"/>
            <a:ext cx="2220278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雾的传播速度快。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0200" y="3087529"/>
            <a:ext cx="3358991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雾能够把大海、太阳、天空都藏起来，说明了什么呢？</a:t>
            </a:r>
            <a:endParaRPr lang="zh-CN" sz="2100" b="1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0595" name="组合 667"/>
          <p:cNvGrpSpPr/>
          <p:nvPr/>
        </p:nvGrpSpPr>
        <p:grpSpPr>
          <a:xfrm>
            <a:off x="6049169" y="478790"/>
            <a:ext cx="1047750" cy="1006793"/>
            <a:chOff x="631825" y="3495675"/>
            <a:chExt cx="1554163" cy="1552575"/>
          </a:xfrm>
        </p:grpSpPr>
        <p:sp>
          <p:nvSpPr>
            <p:cNvPr id="40596" name="Oval 278"/>
            <p:cNvSpPr/>
            <p:nvPr/>
          </p:nvSpPr>
          <p:spPr>
            <a:xfrm>
              <a:off x="631825" y="3495675"/>
              <a:ext cx="1554163" cy="1552575"/>
            </a:xfrm>
            <a:prstGeom prst="ellipse">
              <a:avLst/>
            </a:prstGeom>
            <a:solidFill>
              <a:srgbClr val="14B6E7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sz="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597" name="Freeform 279"/>
            <p:cNvSpPr/>
            <p:nvPr/>
          </p:nvSpPr>
          <p:spPr>
            <a:xfrm>
              <a:off x="1076325" y="3906838"/>
              <a:ext cx="668338" cy="933450"/>
            </a:xfrm>
            <a:custGeom>
              <a:avLst/>
              <a:gdLst/>
              <a:ahLst/>
              <a:cxnLst>
                <a:cxn ang="0">
                  <a:pos x="1876482872" y="931392435"/>
                </a:cxn>
                <a:cxn ang="0">
                  <a:pos x="946329746" y="0"/>
                </a:cxn>
                <a:cxn ang="0">
                  <a:pos x="16176625" y="931392435"/>
                </a:cxn>
                <a:cxn ang="0">
                  <a:pos x="420592282" y="1903278940"/>
                </a:cxn>
                <a:cxn ang="0">
                  <a:pos x="946329746" y="2147483647"/>
                </a:cxn>
                <a:cxn ang="0">
                  <a:pos x="1472067032" y="1903278940"/>
                </a:cxn>
                <a:cxn ang="0">
                  <a:pos x="1876482872" y="931392435"/>
                </a:cxn>
              </a:cxnLst>
              <a:rect l="0" t="0" r="0" b="0"/>
              <a:pathLst>
                <a:path w="235" h="328">
                  <a:moveTo>
                    <a:pt x="232" y="115"/>
                  </a:moveTo>
                  <a:cubicBezTo>
                    <a:pt x="230" y="52"/>
                    <a:pt x="181" y="0"/>
                    <a:pt x="117" y="0"/>
                  </a:cubicBezTo>
                  <a:cubicBezTo>
                    <a:pt x="53" y="0"/>
                    <a:pt x="5" y="52"/>
                    <a:pt x="2" y="115"/>
                  </a:cubicBezTo>
                  <a:cubicBezTo>
                    <a:pt x="0" y="171"/>
                    <a:pt x="36" y="194"/>
                    <a:pt x="52" y="235"/>
                  </a:cubicBezTo>
                  <a:cubicBezTo>
                    <a:pt x="77" y="299"/>
                    <a:pt x="81" y="328"/>
                    <a:pt x="117" y="328"/>
                  </a:cubicBezTo>
                  <a:cubicBezTo>
                    <a:pt x="153" y="328"/>
                    <a:pt x="157" y="299"/>
                    <a:pt x="182" y="235"/>
                  </a:cubicBezTo>
                  <a:cubicBezTo>
                    <a:pt x="198" y="194"/>
                    <a:pt x="235" y="171"/>
                    <a:pt x="232" y="115"/>
                  </a:cubicBez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598" name="Freeform 280"/>
            <p:cNvSpPr/>
            <p:nvPr/>
          </p:nvSpPr>
          <p:spPr>
            <a:xfrm>
              <a:off x="1123950" y="3997325"/>
              <a:ext cx="233363" cy="282575"/>
            </a:xfrm>
            <a:custGeom>
              <a:avLst/>
              <a:gdLst/>
              <a:ahLst/>
              <a:cxnLst>
                <a:cxn ang="0">
                  <a:pos x="121485362" y="268851566"/>
                </a:cxn>
                <a:cxn ang="0">
                  <a:pos x="113385961" y="733227846"/>
                </a:cxn>
                <a:cxn ang="0">
                  <a:pos x="542640098" y="545849281"/>
                </a:cxn>
                <a:cxn ang="0">
                  <a:pos x="542640098" y="81470080"/>
                </a:cxn>
                <a:cxn ang="0">
                  <a:pos x="121485362" y="268851566"/>
                </a:cxn>
              </a:cxnLst>
              <a:rect l="0" t="0" r="0" b="0"/>
              <a:pathLst>
                <a:path w="82" h="99">
                  <a:moveTo>
                    <a:pt x="15" y="33"/>
                  </a:moveTo>
                  <a:cubicBezTo>
                    <a:pt x="0" y="55"/>
                    <a:pt x="0" y="80"/>
                    <a:pt x="14" y="90"/>
                  </a:cubicBezTo>
                  <a:cubicBezTo>
                    <a:pt x="28" y="99"/>
                    <a:pt x="52" y="89"/>
                    <a:pt x="67" y="67"/>
                  </a:cubicBezTo>
                  <a:cubicBezTo>
                    <a:pt x="81" y="45"/>
                    <a:pt x="82" y="19"/>
                    <a:pt x="67" y="10"/>
                  </a:cubicBezTo>
                  <a:cubicBezTo>
                    <a:pt x="53" y="0"/>
                    <a:pt x="29" y="10"/>
                    <a:pt x="15" y="33"/>
                  </a:cubicBezTo>
                  <a:close/>
                </a:path>
              </a:pathLst>
            </a:custGeom>
            <a:solidFill>
              <a:srgbClr val="FFEB97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599" name="Freeform 281"/>
            <p:cNvSpPr>
              <a:spLocks noEditPoints="1"/>
            </p:cNvSpPr>
            <p:nvPr/>
          </p:nvSpPr>
          <p:spPr>
            <a:xfrm>
              <a:off x="1235075" y="4256088"/>
              <a:ext cx="347663" cy="450850"/>
            </a:xfrm>
            <a:custGeom>
              <a:avLst/>
              <a:gdLst/>
              <a:ahLst/>
              <a:cxnLst>
                <a:cxn ang="0">
                  <a:pos x="860802330" y="32569631"/>
                </a:cxn>
                <a:cxn ang="0">
                  <a:pos x="649662475" y="146563333"/>
                </a:cxn>
                <a:cxn ang="0">
                  <a:pos x="503487319" y="48854452"/>
                </a:cxn>
                <a:cxn ang="0">
                  <a:pos x="349193289" y="154704311"/>
                </a:cxn>
                <a:cxn ang="0">
                  <a:pos x="146175201" y="73280240"/>
                </a:cxn>
                <a:cxn ang="0">
                  <a:pos x="16240423" y="333837264"/>
                </a:cxn>
                <a:cxn ang="0">
                  <a:pos x="154293985" y="708385127"/>
                </a:cxn>
                <a:cxn ang="0">
                  <a:pos x="316709604" y="1172498105"/>
                </a:cxn>
                <a:cxn ang="0">
                  <a:pos x="349193289" y="1156213295"/>
                </a:cxn>
                <a:cxn ang="0">
                  <a:pos x="235501817" y="781665522"/>
                </a:cxn>
                <a:cxn ang="0">
                  <a:pos x="186777715" y="651386865"/>
                </a:cxn>
                <a:cxn ang="0">
                  <a:pos x="479125267" y="651386865"/>
                </a:cxn>
                <a:cxn ang="0">
                  <a:pos x="649662475" y="651386865"/>
                </a:cxn>
                <a:cxn ang="0">
                  <a:pos x="763351276" y="651386865"/>
                </a:cxn>
                <a:cxn ang="0">
                  <a:pos x="706508211" y="814235142"/>
                </a:cxn>
                <a:cxn ang="0">
                  <a:pos x="576573472" y="1221352535"/>
                </a:cxn>
                <a:cxn ang="0">
                  <a:pos x="649662475" y="1245781176"/>
                </a:cxn>
                <a:cxn ang="0">
                  <a:pos x="787716177" y="757239734"/>
                </a:cxn>
                <a:cxn ang="0">
                  <a:pos x="893286015" y="529252218"/>
                </a:cxn>
                <a:cxn ang="0">
                  <a:pos x="974493802" y="309408623"/>
                </a:cxn>
                <a:cxn ang="0">
                  <a:pos x="860802330" y="32569631"/>
                </a:cxn>
                <a:cxn ang="0">
                  <a:pos x="852680696" y="464112979"/>
                </a:cxn>
                <a:cxn ang="0">
                  <a:pos x="771472909" y="635104909"/>
                </a:cxn>
                <a:cxn ang="0">
                  <a:pos x="649662475" y="635104909"/>
                </a:cxn>
                <a:cxn ang="0">
                  <a:pos x="479125267" y="635104909"/>
                </a:cxn>
                <a:cxn ang="0">
                  <a:pos x="186777715" y="635104909"/>
                </a:cxn>
                <a:cxn ang="0">
                  <a:pos x="113691516" y="455972001"/>
                </a:cxn>
                <a:cxn ang="0">
                  <a:pos x="89329443" y="195417807"/>
                </a:cxn>
                <a:cxn ang="0">
                  <a:pos x="227383033" y="113993714"/>
                </a:cxn>
                <a:cxn ang="0">
                  <a:pos x="324831238" y="236128405"/>
                </a:cxn>
                <a:cxn ang="0">
                  <a:pos x="373555429" y="227984574"/>
                </a:cxn>
                <a:cxn ang="0">
                  <a:pos x="487246901" y="105849882"/>
                </a:cxn>
                <a:cxn ang="0">
                  <a:pos x="617178791" y="219843595"/>
                </a:cxn>
                <a:cxn ang="0">
                  <a:pos x="674024527" y="219843595"/>
                </a:cxn>
                <a:cxn ang="0">
                  <a:pos x="885164381" y="138419502"/>
                </a:cxn>
                <a:cxn ang="0">
                  <a:pos x="852680696" y="464112979"/>
                </a:cxn>
              </a:cxnLst>
              <a:rect l="0" t="0" r="0" b="0"/>
              <a:pathLst>
                <a:path w="122" h="158">
                  <a:moveTo>
                    <a:pt x="106" y="4"/>
                  </a:moveTo>
                  <a:cubicBezTo>
                    <a:pt x="94" y="0"/>
                    <a:pt x="86" y="9"/>
                    <a:pt x="80" y="18"/>
                  </a:cubicBezTo>
                  <a:cubicBezTo>
                    <a:pt x="77" y="11"/>
                    <a:pt x="70" y="6"/>
                    <a:pt x="62" y="6"/>
                  </a:cubicBezTo>
                  <a:cubicBezTo>
                    <a:pt x="53" y="7"/>
                    <a:pt x="46" y="12"/>
                    <a:pt x="43" y="19"/>
                  </a:cubicBezTo>
                  <a:cubicBezTo>
                    <a:pt x="37" y="10"/>
                    <a:pt x="29" y="4"/>
                    <a:pt x="18" y="9"/>
                  </a:cubicBezTo>
                  <a:cubicBezTo>
                    <a:pt x="6" y="15"/>
                    <a:pt x="0" y="28"/>
                    <a:pt x="2" y="41"/>
                  </a:cubicBezTo>
                  <a:cubicBezTo>
                    <a:pt x="5" y="57"/>
                    <a:pt x="14" y="72"/>
                    <a:pt x="19" y="87"/>
                  </a:cubicBezTo>
                  <a:cubicBezTo>
                    <a:pt x="26" y="106"/>
                    <a:pt x="29" y="126"/>
                    <a:pt x="39" y="144"/>
                  </a:cubicBezTo>
                  <a:cubicBezTo>
                    <a:pt x="40" y="146"/>
                    <a:pt x="44" y="145"/>
                    <a:pt x="43" y="142"/>
                  </a:cubicBezTo>
                  <a:cubicBezTo>
                    <a:pt x="38" y="127"/>
                    <a:pt x="33" y="112"/>
                    <a:pt x="29" y="96"/>
                  </a:cubicBezTo>
                  <a:cubicBezTo>
                    <a:pt x="27" y="91"/>
                    <a:pt x="25" y="85"/>
                    <a:pt x="23" y="80"/>
                  </a:cubicBezTo>
                  <a:cubicBezTo>
                    <a:pt x="35" y="82"/>
                    <a:pt x="48" y="80"/>
                    <a:pt x="59" y="80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85" y="80"/>
                    <a:pt x="89" y="81"/>
                    <a:pt x="94" y="80"/>
                  </a:cubicBezTo>
                  <a:cubicBezTo>
                    <a:pt x="91" y="87"/>
                    <a:pt x="89" y="93"/>
                    <a:pt x="87" y="100"/>
                  </a:cubicBezTo>
                  <a:cubicBezTo>
                    <a:pt x="81" y="117"/>
                    <a:pt x="78" y="134"/>
                    <a:pt x="71" y="150"/>
                  </a:cubicBezTo>
                  <a:cubicBezTo>
                    <a:pt x="69" y="156"/>
                    <a:pt x="78" y="158"/>
                    <a:pt x="80" y="153"/>
                  </a:cubicBezTo>
                  <a:cubicBezTo>
                    <a:pt x="88" y="134"/>
                    <a:pt x="91" y="113"/>
                    <a:pt x="97" y="93"/>
                  </a:cubicBezTo>
                  <a:cubicBezTo>
                    <a:pt x="101" y="83"/>
                    <a:pt x="105" y="74"/>
                    <a:pt x="110" y="65"/>
                  </a:cubicBezTo>
                  <a:cubicBezTo>
                    <a:pt x="114" y="56"/>
                    <a:pt x="118" y="47"/>
                    <a:pt x="120" y="38"/>
                  </a:cubicBezTo>
                  <a:cubicBezTo>
                    <a:pt x="122" y="27"/>
                    <a:pt x="118" y="8"/>
                    <a:pt x="106" y="4"/>
                  </a:cubicBezTo>
                  <a:close/>
                  <a:moveTo>
                    <a:pt x="105" y="57"/>
                  </a:moveTo>
                  <a:cubicBezTo>
                    <a:pt x="101" y="64"/>
                    <a:pt x="98" y="71"/>
                    <a:pt x="95" y="78"/>
                  </a:cubicBezTo>
                  <a:cubicBezTo>
                    <a:pt x="90" y="77"/>
                    <a:pt x="85" y="78"/>
                    <a:pt x="80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48" y="78"/>
                    <a:pt x="34" y="76"/>
                    <a:pt x="23" y="78"/>
                  </a:cubicBezTo>
                  <a:cubicBezTo>
                    <a:pt x="20" y="71"/>
                    <a:pt x="17" y="63"/>
                    <a:pt x="14" y="56"/>
                  </a:cubicBezTo>
                  <a:cubicBezTo>
                    <a:pt x="10" y="46"/>
                    <a:pt x="6" y="34"/>
                    <a:pt x="11" y="24"/>
                  </a:cubicBezTo>
                  <a:cubicBezTo>
                    <a:pt x="14" y="18"/>
                    <a:pt x="22" y="12"/>
                    <a:pt x="28" y="14"/>
                  </a:cubicBezTo>
                  <a:cubicBezTo>
                    <a:pt x="34" y="15"/>
                    <a:pt x="38" y="24"/>
                    <a:pt x="40" y="29"/>
                  </a:cubicBezTo>
                  <a:cubicBezTo>
                    <a:pt x="42" y="31"/>
                    <a:pt x="46" y="30"/>
                    <a:pt x="46" y="28"/>
                  </a:cubicBezTo>
                  <a:cubicBezTo>
                    <a:pt x="48" y="21"/>
                    <a:pt x="53" y="15"/>
                    <a:pt x="60" y="13"/>
                  </a:cubicBezTo>
                  <a:cubicBezTo>
                    <a:pt x="69" y="11"/>
                    <a:pt x="74" y="19"/>
                    <a:pt x="76" y="27"/>
                  </a:cubicBezTo>
                  <a:cubicBezTo>
                    <a:pt x="77" y="30"/>
                    <a:pt x="81" y="30"/>
                    <a:pt x="83" y="27"/>
                  </a:cubicBezTo>
                  <a:cubicBezTo>
                    <a:pt x="88" y="19"/>
                    <a:pt x="100" y="2"/>
                    <a:pt x="109" y="17"/>
                  </a:cubicBezTo>
                  <a:cubicBezTo>
                    <a:pt x="117" y="30"/>
                    <a:pt x="111" y="45"/>
                    <a:pt x="105" y="57"/>
                  </a:cubicBezTo>
                  <a:close/>
                </a:path>
              </a:pathLst>
            </a:custGeom>
            <a:solidFill>
              <a:srgbClr val="FBF8F3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600" name="Rectangle 282"/>
            <p:cNvSpPr/>
            <p:nvPr/>
          </p:nvSpPr>
          <p:spPr>
            <a:xfrm>
              <a:off x="1246188" y="4635500"/>
              <a:ext cx="325438" cy="269875"/>
            </a:xfrm>
            <a:prstGeom prst="rect">
              <a:avLst/>
            </a:prstGeom>
            <a:solidFill>
              <a:srgbClr val="3B505B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sz="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601" name="Freeform 283"/>
            <p:cNvSpPr/>
            <p:nvPr/>
          </p:nvSpPr>
          <p:spPr>
            <a:xfrm>
              <a:off x="1246188" y="4746625"/>
              <a:ext cx="325438" cy="139700"/>
            </a:xfrm>
            <a:custGeom>
              <a:avLst/>
              <a:gdLst/>
              <a:ahLst/>
              <a:cxnLst>
                <a:cxn ang="0">
                  <a:pos x="0" y="136088440"/>
                </a:cxn>
                <a:cxn ang="0">
                  <a:pos x="0" y="221773772"/>
                </a:cxn>
                <a:cxn ang="0">
                  <a:pos x="516633663" y="85685308"/>
                </a:cxn>
                <a:cxn ang="0">
                  <a:pos x="516633663" y="0"/>
                </a:cxn>
                <a:cxn ang="0">
                  <a:pos x="0" y="136088440"/>
                </a:cxn>
              </a:cxnLst>
              <a:rect l="0" t="0" r="0" b="0"/>
              <a:pathLst>
                <a:path w="205" h="88">
                  <a:moveTo>
                    <a:pt x="0" y="54"/>
                  </a:moveTo>
                  <a:lnTo>
                    <a:pt x="0" y="88"/>
                  </a:lnTo>
                  <a:lnTo>
                    <a:pt x="205" y="34"/>
                  </a:lnTo>
                  <a:lnTo>
                    <a:pt x="205" y="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602" name="Freeform 284"/>
            <p:cNvSpPr/>
            <p:nvPr/>
          </p:nvSpPr>
          <p:spPr>
            <a:xfrm>
              <a:off x="1246188" y="4649788"/>
              <a:ext cx="325438" cy="141288"/>
            </a:xfrm>
            <a:custGeom>
              <a:avLst/>
              <a:gdLst/>
              <a:ahLst/>
              <a:cxnLst>
                <a:cxn ang="0">
                  <a:pos x="516633663" y="0"/>
                </a:cxn>
                <a:cxn ang="0">
                  <a:pos x="0" y="138609880"/>
                </a:cxn>
                <a:cxn ang="0">
                  <a:pos x="0" y="224295516"/>
                </a:cxn>
                <a:cxn ang="0">
                  <a:pos x="516633663" y="85685611"/>
                </a:cxn>
                <a:cxn ang="0">
                  <a:pos x="516633663" y="0"/>
                </a:cxn>
              </a:cxnLst>
              <a:rect l="0" t="0" r="0" b="0"/>
              <a:pathLst>
                <a:path w="205" h="89">
                  <a:moveTo>
                    <a:pt x="205" y="0"/>
                  </a:moveTo>
                  <a:lnTo>
                    <a:pt x="0" y="55"/>
                  </a:lnTo>
                  <a:lnTo>
                    <a:pt x="0" y="89"/>
                  </a:lnTo>
                  <a:lnTo>
                    <a:pt x="205" y="34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603" name="Freeform 285"/>
            <p:cNvSpPr/>
            <p:nvPr/>
          </p:nvSpPr>
          <p:spPr>
            <a:xfrm>
              <a:off x="1246188" y="4905375"/>
              <a:ext cx="325438" cy="50800"/>
            </a:xfrm>
            <a:custGeom>
              <a:avLst/>
              <a:gdLst/>
              <a:ahLst/>
              <a:cxnLst>
                <a:cxn ang="0">
                  <a:pos x="471270795" y="80644986"/>
                </a:cxn>
                <a:cxn ang="0">
                  <a:pos x="516633663" y="0"/>
                </a:cxn>
                <a:cxn ang="0">
                  <a:pos x="0" y="0"/>
                </a:cxn>
                <a:cxn ang="0">
                  <a:pos x="45362881" y="80644986"/>
                </a:cxn>
                <a:cxn ang="0">
                  <a:pos x="471270795" y="80644986"/>
                </a:cxn>
              </a:cxnLst>
              <a:rect l="0" t="0" r="0" b="0"/>
              <a:pathLst>
                <a:path w="205" h="32">
                  <a:moveTo>
                    <a:pt x="187" y="32"/>
                  </a:moveTo>
                  <a:lnTo>
                    <a:pt x="205" y="0"/>
                  </a:lnTo>
                  <a:lnTo>
                    <a:pt x="0" y="0"/>
                  </a:lnTo>
                  <a:lnTo>
                    <a:pt x="18" y="32"/>
                  </a:lnTo>
                  <a:lnTo>
                    <a:pt x="187" y="32"/>
                  </a:lnTo>
                  <a:close/>
                </a:path>
              </a:pathLst>
            </a:custGeom>
            <a:solidFill>
              <a:srgbClr val="26313A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604" name="Rectangle 286"/>
            <p:cNvSpPr/>
            <p:nvPr/>
          </p:nvSpPr>
          <p:spPr>
            <a:xfrm>
              <a:off x="1368425" y="3587750"/>
              <a:ext cx="53975" cy="244475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sz="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605" name="Freeform 287"/>
            <p:cNvSpPr/>
            <p:nvPr/>
          </p:nvSpPr>
          <p:spPr>
            <a:xfrm>
              <a:off x="933450" y="3763963"/>
              <a:ext cx="211138" cy="211138"/>
            </a:xfrm>
            <a:custGeom>
              <a:avLst/>
              <a:gdLst/>
              <a:ahLst/>
              <a:cxnLst>
                <a:cxn ang="0">
                  <a:pos x="335182314" y="269658127"/>
                </a:cxn>
                <a:cxn ang="0">
                  <a:pos x="274698449" y="335182314"/>
                </a:cxn>
                <a:cxn ang="0">
                  <a:pos x="0" y="63004845"/>
                </a:cxn>
                <a:cxn ang="0">
                  <a:pos x="63004845" y="0"/>
                </a:cxn>
                <a:cxn ang="0">
                  <a:pos x="335182314" y="269658127"/>
                </a:cxn>
              </a:cxnLst>
              <a:rect l="0" t="0" r="0" b="0"/>
              <a:pathLst>
                <a:path w="133" h="133">
                  <a:moveTo>
                    <a:pt x="133" y="107"/>
                  </a:moveTo>
                  <a:lnTo>
                    <a:pt x="109" y="133"/>
                  </a:lnTo>
                  <a:lnTo>
                    <a:pt x="0" y="25"/>
                  </a:lnTo>
                  <a:lnTo>
                    <a:pt x="25" y="0"/>
                  </a:lnTo>
                  <a:lnTo>
                    <a:pt x="133" y="107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0606" name="Rectangle 288"/>
            <p:cNvSpPr/>
            <p:nvPr/>
          </p:nvSpPr>
          <p:spPr>
            <a:xfrm>
              <a:off x="776288" y="4205288"/>
              <a:ext cx="246063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sz="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607" name="Rectangle 289"/>
            <p:cNvSpPr/>
            <p:nvPr/>
          </p:nvSpPr>
          <p:spPr>
            <a:xfrm>
              <a:off x="1795463" y="4179888"/>
              <a:ext cx="244475" cy="57150"/>
            </a:xfrm>
            <a:prstGeom prst="rect">
              <a:avLst/>
            </a:prstGeom>
            <a:solidFill>
              <a:srgbClr val="FFD522"/>
            </a:solidFill>
            <a:ln w="9525">
              <a:noFill/>
            </a:ln>
          </p:spPr>
          <p:txBody>
            <a:bodyPr anchor="t"/>
            <a:lstStyle/>
            <a:p>
              <a:endParaRPr lang="en-US" altLang="zh-CN" sz="1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608" name="Freeform 290"/>
            <p:cNvSpPr/>
            <p:nvPr/>
          </p:nvSpPr>
          <p:spPr>
            <a:xfrm>
              <a:off x="1654175" y="3743325"/>
              <a:ext cx="212725" cy="214313"/>
            </a:xfrm>
            <a:custGeom>
              <a:avLst/>
              <a:gdLst/>
              <a:ahLst/>
              <a:cxnLst>
                <a:cxn ang="0">
                  <a:pos x="63004696" y="340222627"/>
                </a:cxn>
                <a:cxn ang="0">
                  <a:pos x="0" y="277217808"/>
                </a:cxn>
                <a:cxn ang="0">
                  <a:pos x="274697799" y="0"/>
                </a:cxn>
                <a:cxn ang="0">
                  <a:pos x="337700883" y="63004843"/>
                </a:cxn>
                <a:cxn ang="0">
                  <a:pos x="63004696" y="340222627"/>
                </a:cxn>
              </a:cxnLst>
              <a:rect l="0" t="0" r="0" b="0"/>
              <a:pathLst>
                <a:path w="134" h="135">
                  <a:moveTo>
                    <a:pt x="25" y="135"/>
                  </a:moveTo>
                  <a:lnTo>
                    <a:pt x="0" y="110"/>
                  </a:lnTo>
                  <a:lnTo>
                    <a:pt x="109" y="0"/>
                  </a:lnTo>
                  <a:lnTo>
                    <a:pt x="134" y="25"/>
                  </a:lnTo>
                  <a:lnTo>
                    <a:pt x="25" y="135"/>
                  </a:lnTo>
                  <a:close/>
                </a:path>
              </a:pathLst>
            </a:custGeom>
            <a:solidFill>
              <a:srgbClr val="FFD522"/>
            </a:solidFill>
            <a:ln w="9525">
              <a:noFill/>
            </a:ln>
          </p:spPr>
          <p:txBody>
            <a:bodyPr/>
            <a:lstStyle/>
            <a:p>
              <a:endParaRPr lang="zh-CN" altLang="en-US" sz="10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00200" y="4191000"/>
            <a:ext cx="2115503" cy="575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100" b="1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雾的覆盖范围广。</a:t>
            </a:r>
            <a:endParaRPr lang="zh-CN" sz="2100" b="1" dirty="0" smtClean="0">
              <a:ln>
                <a:noFill/>
              </a:ln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85398" y="1678781"/>
            <a:ext cx="2977039" cy="2702719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0" y="971897"/>
            <a:ext cx="9104313" cy="4171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93713" y="1038225"/>
            <a:ext cx="2655888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 eaLnBrk="0" hangingPunct="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雾来到岸边。</a:t>
            </a:r>
            <a:endParaRPr kumimoji="0" lang="zh-CN" altLang="en-US" sz="3200" b="1" kern="1200" cap="none" spc="0" normalizeH="0" baseline="0" noProof="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2488" y="1622425"/>
            <a:ext cx="6481762" cy="1570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接下来他藏了什么，藏起来后的景色是什么样的？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96493" y="1442025"/>
            <a:ext cx="6980830" cy="370147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6387" name="矩形 3"/>
          <p:cNvSpPr/>
          <p:nvPr/>
        </p:nvSpPr>
        <p:spPr>
          <a:xfrm>
            <a:off x="2466975" y="797719"/>
            <a:ext cx="4640580" cy="714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现在我要把海岸藏起来。”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843558"/>
            <a:ext cx="9123363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/>
          <p:nvPr/>
        </p:nvSpPr>
        <p:spPr>
          <a:xfrm>
            <a:off x="107950" y="933450"/>
            <a:ext cx="8928100" cy="1717675"/>
          </a:xfrm>
          <a:prstGeom prst="rect">
            <a:avLst/>
          </a:prstGeom>
          <a:solidFill>
            <a:schemeClr val="bg1">
              <a:alpha val="27058"/>
            </a:schemeClr>
          </a:solidFill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雾把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海岸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藏了起来，同时也把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城市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藏了起来。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房屋、街道、树木、桥梁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，甚至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行人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小黑猫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，雾把一切都藏了起来，什么都看不见了。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63500" y="1995488"/>
            <a:ext cx="37830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ts val="1200"/>
              </a:spcBef>
            </a:pPr>
            <a:r>
              <a:rPr lang="en-US" altLang="zh-CN" sz="9600" b="1">
                <a:solidFill>
                  <a:srgbClr val="0000FF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9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桥梁</a:t>
            </a:r>
            <a:endParaRPr lang="zh-CN" altLang="en-US" sz="9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1763713" y="987425"/>
            <a:ext cx="236696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liánɡ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204" name="Picture 12" descr="http://www.deskcar.com/desktop/fengjing/20141113120814/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75606"/>
            <a:ext cx="3816424" cy="23852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18063" y="1385575"/>
            <a:ext cx="6714699" cy="377846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7411" name="矩形 3"/>
          <p:cNvSpPr/>
          <p:nvPr/>
        </p:nvSpPr>
        <p:spPr>
          <a:xfrm>
            <a:off x="2601516" y="692944"/>
            <a:ext cx="3954780" cy="714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“我要把自己藏起来。”</a:t>
            </a:r>
            <a:endParaRPr lang="en-US" altLang="zh-CN" sz="27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49" y="843558"/>
            <a:ext cx="8928546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5"/>
          <p:cNvSpPr txBox="1"/>
          <p:nvPr/>
        </p:nvSpPr>
        <p:spPr>
          <a:xfrm>
            <a:off x="107950" y="3227388"/>
            <a:ext cx="9036050" cy="1865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他躲在城市的上空，说道：“现在，我该把谁藏起来呢？”看来，再也没有可藏的了。</a:t>
            </a:r>
            <a:endParaRPr lang="en-US" altLang="zh-CN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“我要把自己藏起来。”雾把自己藏了起来。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2"/>
          <p:cNvSpPr/>
          <p:nvPr/>
        </p:nvSpPr>
        <p:spPr>
          <a:xfrm>
            <a:off x="107950" y="685800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接下来</a:t>
            </a:r>
            <a:r>
              <a:rPr lang="en-US" altLang="zh-CN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endParaRPr lang="zh-CN" altLang="en-US" sz="32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1117600"/>
            <a:ext cx="8137525" cy="3970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大海连同船只和远方，天空连同太阳，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(     )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连同城市，（    ）连同房屋和（    ），都露出来了。路上走着行人。小黑猫也出现了，它摇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着黑尾巴，悠闲地（     ）。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雾呢？不知道（     ）        ）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到哪里去了。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7"/>
          <a:stretch>
            <a:fillRect/>
          </a:stretch>
        </p:blipFill>
        <p:spPr bwMode="auto">
          <a:xfrm>
            <a:off x="5364085" y="3042285"/>
            <a:ext cx="3461286" cy="21937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67625" y="1252538"/>
            <a:ext cx="906463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海岸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775" y="1870075"/>
            <a:ext cx="90487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街道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1863" y="1901825"/>
            <a:ext cx="9064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桥梁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1763" y="3155950"/>
            <a:ext cx="906462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散步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00488" y="3783013"/>
            <a:ext cx="9048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消失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5576" y="565113"/>
            <a:ext cx="301396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all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小小演讲台</a:t>
            </a:r>
            <a:endParaRPr kumimoji="0" lang="zh-CN" altLang="en-US" sz="4400" b="1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  <p:pic>
        <p:nvPicPr>
          <p:cNvPr id="29698" name="Picture 2" descr="http://s6.sinaimg.cn/middle/6674c569hb34446975405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25" y="1257300"/>
            <a:ext cx="2303463" cy="300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773113" y="1708150"/>
            <a:ext cx="5232400" cy="20300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    课文中说雾是“淘气的孩子”，在你眼里，雾又是什么呢？说一说，并讲一下理由。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双波形 1"/>
          <p:cNvSpPr/>
          <p:nvPr/>
        </p:nvSpPr>
        <p:spPr>
          <a:xfrm>
            <a:off x="1323023" y="2481739"/>
            <a:ext cx="6203633" cy="2344103"/>
          </a:xfrm>
          <a:prstGeom prst="doubleWave">
            <a:avLst>
              <a:gd name="adj1" fmla="val 6250"/>
              <a:gd name="adj2" fmla="val -2359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pic>
        <p:nvPicPr>
          <p:cNvPr id="6656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49791" y="893921"/>
            <a:ext cx="1576864" cy="1786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双波形 2"/>
          <p:cNvSpPr/>
          <p:nvPr/>
        </p:nvSpPr>
        <p:spPr>
          <a:xfrm>
            <a:off x="2522220" y="968216"/>
            <a:ext cx="3429000" cy="1340168"/>
          </a:xfrm>
          <a:prstGeom prst="doubleWave">
            <a:avLst>
              <a:gd name="adj1" fmla="val 6250"/>
              <a:gd name="adj2" fmla="val 0"/>
            </a:avLst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66566" name="矩形 7"/>
          <p:cNvSpPr>
            <a:spLocks noChangeArrowheads="1"/>
          </p:cNvSpPr>
          <p:nvPr/>
        </p:nvSpPr>
        <p:spPr bwMode="auto">
          <a:xfrm>
            <a:off x="2859405" y="1128236"/>
            <a:ext cx="2754630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通过学习《雾在哪里》这篇课文，你有什么收获？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1533525" y="2733199"/>
            <a:ext cx="5876449" cy="2168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这篇课文采用了拟人化的手法，将“雾”这一自然现象介绍给我们认识，使我们知道了当雾出现的时候，它会把四周的东西遮挡住，让人看不到；当太阳出来后，雾就会消失，被雾遮挡的东西就又可以看到了这一自然现象。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457200"/>
            <a:ext cx="7581265" cy="4228465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3"/>
          <p:cNvSpPr/>
          <p:nvPr/>
        </p:nvSpPr>
        <p:spPr>
          <a:xfrm>
            <a:off x="784622" y="1857375"/>
            <a:ext cx="3826669" cy="2515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由于雾天空气流通差，大量微尘聚积，人们运动时呼吸量加大，污染物就会刺激呼吸道，增加了咳嗽、过敏性鼻炎的发生率。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11236" y="1510606"/>
            <a:ext cx="3925437" cy="29440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8" name="文本框 5"/>
          <p:cNvSpPr txBox="1"/>
          <p:nvPr/>
        </p:nvSpPr>
        <p:spPr>
          <a:xfrm>
            <a:off x="3276600" y="951310"/>
            <a:ext cx="3187065" cy="59880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雾霾（</a:t>
            </a:r>
            <a:r>
              <a:rPr lang="en-US" altLang="zh-CN" sz="33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wù mái</a:t>
            </a: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3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3"/>
          <p:cNvSpPr/>
          <p:nvPr/>
        </p:nvSpPr>
        <p:spPr>
          <a:xfrm>
            <a:off x="945356" y="1871663"/>
            <a:ext cx="3231356" cy="1545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容易造成交通方面的影响</a:t>
            </a:r>
            <a:r>
              <a:rPr lang="en-US" altLang="zh-CN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使交通不便利</a:t>
            </a:r>
            <a:r>
              <a:rPr lang="en-US" altLang="zh-CN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加大交通事故出现几率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38584" y="1366229"/>
            <a:ext cx="3519364" cy="25336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  <a:softEdge rad="317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462280"/>
            <a:ext cx="7562215" cy="421894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433705"/>
            <a:ext cx="7571740" cy="427609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438150"/>
            <a:ext cx="7619365" cy="42665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251519" y="915566"/>
            <a:ext cx="1845455" cy="584775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我会认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9" name="Text Box 15"/>
          <p:cNvSpPr txBox="1"/>
          <p:nvPr/>
        </p:nvSpPr>
        <p:spPr>
          <a:xfrm>
            <a:off x="1309688" y="2408238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雾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941388" y="1581150"/>
            <a:ext cx="17780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wù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81" y="1347613"/>
            <a:ext cx="5669034" cy="31844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Text Box 15"/>
          <p:cNvSpPr txBox="1"/>
          <p:nvPr/>
        </p:nvSpPr>
        <p:spPr>
          <a:xfrm>
            <a:off x="220663" y="1998663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淘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-107950" y="1074738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t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á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o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6" name="Text Box 15"/>
          <p:cNvSpPr txBox="1"/>
          <p:nvPr/>
        </p:nvSpPr>
        <p:spPr>
          <a:xfrm>
            <a:off x="4205288" y="1998663"/>
            <a:ext cx="1574800" cy="14462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ts val="1200"/>
              </a:spcBef>
            </a:pPr>
            <a:r>
              <a:rPr lang="zh-CN" altLang="en-US" sz="8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顽</a:t>
            </a:r>
            <a:endParaRPr lang="zh-CN" altLang="en-US" sz="8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3810000" y="1166813"/>
            <a:ext cx="2366963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w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  <a:sym typeface="+mn-ea"/>
              </a:rPr>
              <a:t>á</a:t>
            </a:r>
            <a:r>
              <a:rPr kumimoji="0" lang="en-US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n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pic>
        <p:nvPicPr>
          <p:cNvPr id="6153" name="Picture 9" descr="http://pic.baike.soso.com/p/20140415/20140415132133-313361006.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2775" y="1141413"/>
            <a:ext cx="1743075" cy="273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11" descr="http://pic1.sc.chinaz.com/Files/pic/faces/1395/t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438" y="1458913"/>
            <a:ext cx="1885950" cy="2095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60470"/>
</p:tagLst>
</file>

<file path=ppt/tags/tag10.xml><?xml version="1.0" encoding="utf-8"?>
<p:tagLst xmlns:p="http://schemas.openxmlformats.org/presentationml/2006/main">
  <p:tag name="KSO_WM_TEMPLATE_CATEGORY" val="custom"/>
  <p:tag name="KSO_WM_TEMPLATE_INDEX" val="160470"/>
</p:tagLst>
</file>

<file path=ppt/tags/tag11.xml><?xml version="1.0" encoding="utf-8"?>
<p:tagLst xmlns:p="http://schemas.openxmlformats.org/presentationml/2006/main">
  <p:tag name="KSO_WM_TEMPLATE_CATEGORY" val="custom"/>
  <p:tag name="KSO_WM_TEMPLATE_INDEX" val="160470"/>
</p:tagLst>
</file>

<file path=ppt/tags/tag2.xml><?xml version="1.0" encoding="utf-8"?>
<p:tagLst xmlns:p="http://schemas.openxmlformats.org/presentationml/2006/main">
  <p:tag name="KSO_WM_TEMPLATE_CATEGORY" val="custom"/>
  <p:tag name="KSO_WM_TEMPLATE_INDEX" val="160470"/>
</p:tagLst>
</file>

<file path=ppt/tags/tag3.xml><?xml version="1.0" encoding="utf-8"?>
<p:tagLst xmlns:p="http://schemas.openxmlformats.org/presentationml/2006/main">
  <p:tag name="KSO_WM_TEMPLATE_CATEGORY" val="custom"/>
  <p:tag name="KSO_WM_TEMPLATE_INDEX" val="160470"/>
</p:tagLst>
</file>

<file path=ppt/tags/tag4.xml><?xml version="1.0" encoding="utf-8"?>
<p:tagLst xmlns:p="http://schemas.openxmlformats.org/presentationml/2006/main">
  <p:tag name="KSO_WM_TEMPLATE_CATEGORY" val="custom"/>
  <p:tag name="KSO_WM_TEMPLATE_INDEX" val="160470"/>
</p:tagLst>
</file>

<file path=ppt/tags/tag5.xml><?xml version="1.0" encoding="utf-8"?>
<p:tagLst xmlns:p="http://schemas.openxmlformats.org/presentationml/2006/main">
  <p:tag name="KSO_WM_TEMPLATE_CATEGORY" val="custom"/>
  <p:tag name="KSO_WM_TEMPLATE_INDEX" val="160470"/>
</p:tagLst>
</file>

<file path=ppt/tags/tag6.xml><?xml version="1.0" encoding="utf-8"?>
<p:tagLst xmlns:p="http://schemas.openxmlformats.org/presentationml/2006/main">
  <p:tag name="KSO_WM_TEMPLATE_CATEGORY" val="custom"/>
  <p:tag name="KSO_WM_TEMPLATE_INDEX" val="160470"/>
</p:tagLst>
</file>

<file path=ppt/tags/tag7.xml><?xml version="1.0" encoding="utf-8"?>
<p:tagLst xmlns:p="http://schemas.openxmlformats.org/presentationml/2006/main">
  <p:tag name="KSO_WM_TEMPLATE_CATEGORY" val="custom"/>
  <p:tag name="KSO_WM_TEMPLATE_INDEX" val="160470"/>
</p:tagLst>
</file>

<file path=ppt/tags/tag8.xml><?xml version="1.0" encoding="utf-8"?>
<p:tagLst xmlns:p="http://schemas.openxmlformats.org/presentationml/2006/main">
  <p:tag name="KSO_WM_TEMPLATE_CATEGORY" val="custom"/>
  <p:tag name="KSO_WM_TEMPLATE_INDEX" val="160470"/>
</p:tagLst>
</file>

<file path=ppt/tags/tag9.xml><?xml version="1.0" encoding="utf-8"?>
<p:tagLst xmlns:p="http://schemas.openxmlformats.org/presentationml/2006/main">
  <p:tag name="KSO_WM_TEMPLATE_CATEGORY" val="custom"/>
  <p:tag name="KSO_WM_TEMPLATE_INDEX" val="16047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1393</Words>
  <Application>WPS 演示</Application>
  <PresentationFormat>全屏显示(16:9)</PresentationFormat>
  <Paragraphs>251</Paragraphs>
  <Slides>41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4" baseType="lpstr">
      <vt:lpstr>Arial</vt:lpstr>
      <vt:lpstr>宋体</vt:lpstr>
      <vt:lpstr>Wingdings</vt:lpstr>
      <vt:lpstr>Calibri Light</vt:lpstr>
      <vt:lpstr>Calibri</vt:lpstr>
      <vt:lpstr>等线</vt:lpstr>
      <vt:lpstr>Times New Roman</vt:lpstr>
      <vt:lpstr>黑体</vt:lpstr>
      <vt:lpstr>楷体</vt:lpstr>
      <vt:lpstr>微软雅黑</vt:lpstr>
      <vt:lpstr>楷体_GB2312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小人物</cp:lastModifiedBy>
  <cp:revision>278</cp:revision>
  <dcterms:created xsi:type="dcterms:W3CDTF">2016-10-29T08:56:49Z</dcterms:created>
  <dcterms:modified xsi:type="dcterms:W3CDTF">2018-12-09T13:19:11Z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