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61" r:id="rId4"/>
    <p:sldId id="279" r:id="rId5"/>
    <p:sldId id="278" r:id="rId6"/>
    <p:sldId id="264" r:id="rId7"/>
    <p:sldId id="280" r:id="rId8"/>
    <p:sldId id="258" r:id="rId9"/>
    <p:sldId id="282" r:id="rId10"/>
    <p:sldId id="259" r:id="rId11"/>
    <p:sldId id="260" r:id="rId12"/>
    <p:sldId id="262" r:id="rId13"/>
    <p:sldId id="265" r:id="rId14"/>
    <p:sldId id="266" r:id="rId15"/>
    <p:sldId id="267" r:id="rId16"/>
    <p:sldId id="257" r:id="rId17"/>
    <p:sldId id="274" r:id="rId18"/>
    <p:sldId id="284" r:id="rId19"/>
    <p:sldId id="286" r:id="rId20"/>
    <p:sldId id="287" r:id="rId21"/>
    <p:sldId id="288" r:id="rId22"/>
    <p:sldId id="275" r:id="rId23"/>
    <p:sldId id="272" r:id="rId24"/>
    <p:sldId id="268" r:id="rId25"/>
    <p:sldId id="273" r:id="rId26"/>
    <p:sldId id="269" r:id="rId27"/>
    <p:sldId id="270" r:id="rId28"/>
    <p:sldId id="271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80597-4E3A-4FCF-AA2B-4D339BCF9899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E4420-8394-4EED-A6C4-A79BDF806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BA4FF-C524-4861-86DF-D4C34D1236F4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2CAA8-55E5-4A19-8208-DE779CA586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3A644-5E47-4126-AEA1-23CB9ED643B3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F1073-C9FE-4FDD-A14A-13CC31284E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ln>
            <a:miter lim="800000"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0F3D7BC-9947-4D07-9198-DF17ADFAEF44}" type="datetime1">
              <a:rPr lang="zh-CN" altLang="en-US"/>
              <a:pPr>
                <a:defRPr/>
              </a:pPr>
              <a:t>2017/3/7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ln>
            <a:miter lim="800000"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绿色圃中小学教育网http://www.lspjy.com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 u="none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CDE0F22-5B4D-4B9D-BDD3-E86FD69EFB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8A111-522C-4BD7-87F2-C3DFCD5CB287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71189-67C6-4605-B8FC-16EA8CFDEB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AE59B-790D-421F-8CC8-7C9B45F61FAD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3B90-A01A-4AEC-BA32-A90DECA928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2BB7F-FE6B-4777-B865-97E9B1FE74AA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EEECA-55A4-4871-9985-A0809D5A69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087DC-AD4A-4611-AD47-4C192D1BAA20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508D-A1E7-4022-A83C-A823E52504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163E3-73A4-464F-80A2-E4A0FBDEBBF3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A9905-5C64-42FC-AB9B-FCCB98DAD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2AF4F-19A4-4D67-BC53-8B8C040594C6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0C6ED-C26D-4D98-BC02-24E101B157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B4A12-0AA0-4386-BFCD-DBF6E8622427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9EFF-5B2D-410C-8F0F-72311D781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F308A-E455-4248-ACB4-EB1A8479C606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B5239-50DA-4D71-90D3-039ECB03B9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51AB61-C420-43C6-991C-B90B06088B86}" type="datetimeFigureOut">
              <a:rPr lang="zh-CN" altLang="en-US"/>
              <a:pPr>
                <a:defRPr/>
              </a:pPr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736E96-8AFA-459B-B66A-51384D984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268538" y="1116013"/>
            <a:ext cx="44640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2060"/>
                </a:solidFill>
                <a:latin typeface="Calibri" pitchFamily="34" charset="0"/>
              </a:rPr>
              <a:t>6   </a:t>
            </a:r>
            <a:r>
              <a:rPr lang="zh-CN" altLang="en-US" sz="5400" b="1">
                <a:solidFill>
                  <a:srgbClr val="002060"/>
                </a:solidFill>
                <a:latin typeface="Calibri" pitchFamily="34" charset="0"/>
              </a:rPr>
              <a:t>喜鹊和乌鸦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50825" y="981075"/>
            <a:ext cx="10350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只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427038" y="4117975"/>
            <a:ext cx="10350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乐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116013" y="765175"/>
            <a:ext cx="679450" cy="769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1116013" y="1633538"/>
            <a:ext cx="719137" cy="715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矩形 12"/>
          <p:cNvSpPr>
            <a:spLocks noChangeArrowheads="1"/>
          </p:cNvSpPr>
          <p:nvPr/>
        </p:nvSpPr>
        <p:spPr bwMode="auto">
          <a:xfrm>
            <a:off x="1835150" y="360363"/>
            <a:ext cx="730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zhǐ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3559" name="矩形 13"/>
          <p:cNvSpPr>
            <a:spLocks noChangeArrowheads="1"/>
          </p:cNvSpPr>
          <p:nvPr/>
        </p:nvSpPr>
        <p:spPr bwMode="auto">
          <a:xfrm>
            <a:off x="1835150" y="2062163"/>
            <a:ext cx="730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zhī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3560" name="矩形 14"/>
          <p:cNvSpPr>
            <a:spLocks noChangeArrowheads="1"/>
          </p:cNvSpPr>
          <p:nvPr/>
        </p:nvSpPr>
        <p:spPr bwMode="auto">
          <a:xfrm>
            <a:off x="2627313" y="260350"/>
            <a:ext cx="2244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只有、只是</a:t>
            </a:r>
          </a:p>
        </p:txBody>
      </p:sp>
      <p:sp>
        <p:nvSpPr>
          <p:cNvPr id="23561" name="矩形 15"/>
          <p:cNvSpPr>
            <a:spLocks noChangeArrowheads="1"/>
          </p:cNvSpPr>
          <p:nvPr/>
        </p:nvSpPr>
        <p:spPr bwMode="auto">
          <a:xfrm>
            <a:off x="2627313" y="2000250"/>
            <a:ext cx="51292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一只、只言片语、只身一人</a:t>
            </a:r>
          </a:p>
        </p:txBody>
      </p:sp>
      <p:sp>
        <p:nvSpPr>
          <p:cNvPr id="23562" name="矩形 16"/>
          <p:cNvSpPr>
            <a:spLocks noChangeArrowheads="1"/>
          </p:cNvSpPr>
          <p:nvPr/>
        </p:nvSpPr>
        <p:spPr bwMode="auto">
          <a:xfrm>
            <a:off x="2552700" y="900113"/>
            <a:ext cx="5570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只有努力学习，才能取得好成绩。</a:t>
            </a:r>
          </a:p>
        </p:txBody>
      </p:sp>
      <p:sp>
        <p:nvSpPr>
          <p:cNvPr id="23563" name="矩形 17"/>
          <p:cNvSpPr>
            <a:spLocks noChangeArrowheads="1"/>
          </p:cNvSpPr>
          <p:nvPr/>
        </p:nvSpPr>
        <p:spPr bwMode="auto">
          <a:xfrm>
            <a:off x="2508250" y="1412875"/>
            <a:ext cx="4852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我很想去，只是忙不过来。。</a:t>
            </a:r>
          </a:p>
        </p:txBody>
      </p:sp>
      <p:sp>
        <p:nvSpPr>
          <p:cNvPr id="23564" name="矩形 18"/>
          <p:cNvSpPr>
            <a:spLocks noChangeArrowheads="1"/>
          </p:cNvSpPr>
          <p:nvPr/>
        </p:nvSpPr>
        <p:spPr bwMode="auto">
          <a:xfrm>
            <a:off x="2627313" y="2636838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她孤零零只身一人。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308100" y="3913188"/>
            <a:ext cx="679450" cy="769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1308100" y="4781550"/>
            <a:ext cx="719138" cy="715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7" name="矩形 21"/>
          <p:cNvSpPr>
            <a:spLocks noChangeArrowheads="1"/>
          </p:cNvSpPr>
          <p:nvPr/>
        </p:nvSpPr>
        <p:spPr bwMode="auto">
          <a:xfrm>
            <a:off x="2035175" y="3552825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lè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3568" name="矩形 22"/>
          <p:cNvSpPr>
            <a:spLocks noChangeArrowheads="1"/>
          </p:cNvSpPr>
          <p:nvPr/>
        </p:nvSpPr>
        <p:spPr bwMode="auto">
          <a:xfrm>
            <a:off x="1979613" y="5140325"/>
            <a:ext cx="8842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yuè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3569" name="矩形 23"/>
          <p:cNvSpPr>
            <a:spLocks noChangeArrowheads="1"/>
          </p:cNvSpPr>
          <p:nvPr/>
        </p:nvSpPr>
        <p:spPr bwMode="auto">
          <a:xfrm>
            <a:off x="2678113" y="3590925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音乐</a:t>
            </a:r>
          </a:p>
        </p:txBody>
      </p:sp>
      <p:sp>
        <p:nvSpPr>
          <p:cNvPr id="23570" name="矩形 24"/>
          <p:cNvSpPr>
            <a:spLocks noChangeArrowheads="1"/>
          </p:cNvSpPr>
          <p:nvPr/>
        </p:nvSpPr>
        <p:spPr bwMode="auto">
          <a:xfrm>
            <a:off x="2700338" y="5210175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快乐、欢乐</a:t>
            </a:r>
          </a:p>
        </p:txBody>
      </p:sp>
      <p:sp>
        <p:nvSpPr>
          <p:cNvPr id="23571" name="矩形 25"/>
          <p:cNvSpPr>
            <a:spLocks noChangeArrowheads="1"/>
          </p:cNvSpPr>
          <p:nvPr/>
        </p:nvSpPr>
        <p:spPr bwMode="auto">
          <a:xfrm>
            <a:off x="2686050" y="4191000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我最喜欢上音乐课。</a:t>
            </a:r>
          </a:p>
        </p:txBody>
      </p:sp>
      <p:sp>
        <p:nvSpPr>
          <p:cNvPr id="23572" name="矩形 27"/>
          <p:cNvSpPr>
            <a:spLocks noChangeArrowheads="1"/>
          </p:cNvSpPr>
          <p:nvPr/>
        </p:nvSpPr>
        <p:spPr bwMode="auto">
          <a:xfrm>
            <a:off x="2671763" y="5786438"/>
            <a:ext cx="48529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帮助别人是一件很快乐的事。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576263" y="1844675"/>
            <a:ext cx="10334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种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609725" y="1628775"/>
            <a:ext cx="681038" cy="769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609725" y="2497138"/>
            <a:ext cx="720725" cy="715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2330450" y="1223963"/>
            <a:ext cx="13319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zhǒng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4582" name="矩形 6"/>
          <p:cNvSpPr>
            <a:spLocks noChangeArrowheads="1"/>
          </p:cNvSpPr>
          <p:nvPr/>
        </p:nvSpPr>
        <p:spPr bwMode="auto">
          <a:xfrm>
            <a:off x="2330450" y="2927350"/>
            <a:ext cx="1331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zhòng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4583" name="矩形 7"/>
          <p:cNvSpPr>
            <a:spLocks noChangeArrowheads="1"/>
          </p:cNvSpPr>
          <p:nvPr/>
        </p:nvSpPr>
        <p:spPr bwMode="auto">
          <a:xfrm>
            <a:off x="3851275" y="1285875"/>
            <a:ext cx="10096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种子</a:t>
            </a:r>
          </a:p>
        </p:txBody>
      </p:sp>
      <p:sp>
        <p:nvSpPr>
          <p:cNvPr id="24584" name="矩形 8"/>
          <p:cNvSpPr>
            <a:spLocks noChangeArrowheads="1"/>
          </p:cNvSpPr>
          <p:nvPr/>
        </p:nvSpPr>
        <p:spPr bwMode="auto">
          <a:xfrm>
            <a:off x="3851275" y="3001963"/>
            <a:ext cx="10096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种树</a:t>
            </a:r>
          </a:p>
        </p:txBody>
      </p:sp>
      <p:sp>
        <p:nvSpPr>
          <p:cNvPr id="24585" name="矩形 9"/>
          <p:cNvSpPr>
            <a:spLocks noChangeArrowheads="1"/>
          </p:cNvSpPr>
          <p:nvPr/>
        </p:nvSpPr>
        <p:spPr bwMode="auto">
          <a:xfrm>
            <a:off x="877888" y="3933825"/>
            <a:ext cx="5570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把种子种在土里，就会长出庄稼。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孤  单  邻  居  窝</a:t>
            </a:r>
            <a:endParaRPr lang="en-US" altLang="zh-CN" sz="6600" b="1"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招  呼  都  静  </a:t>
            </a:r>
            <a:endParaRPr lang="en-US" altLang="zh-CN" sz="6600" b="1">
              <a:latin typeface="楷体" pitchFamily="49" charset="-122"/>
              <a:ea typeface="楷体" pitchFamily="49" charset="-122"/>
            </a:endParaRPr>
          </a:p>
          <a:p>
            <a:endParaRPr lang="en-US" altLang="zh-CN" sz="6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只  乐  种</a:t>
            </a: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6350"/>
            <a:ext cx="91646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6" name="组合 7252"/>
          <p:cNvGrpSpPr>
            <a:grpSpLocks/>
          </p:cNvGrpSpPr>
          <p:nvPr/>
        </p:nvGrpSpPr>
        <p:grpSpPr bwMode="auto">
          <a:xfrm>
            <a:off x="1538288" y="2176463"/>
            <a:ext cx="5861050" cy="3616325"/>
            <a:chOff x="1872" y="1728"/>
            <a:chExt cx="2592" cy="2304"/>
          </a:xfrm>
        </p:grpSpPr>
        <p:sp>
          <p:nvSpPr>
            <p:cNvPr id="26656" name="矩形 7227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7" name="矩形 7228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8" name="矩形 7229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9" name="矩形 7230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0" name="矩形 7231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1" name="矩形 7232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2" name="矩形 7234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3" name="矩形 7235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4" name="矩形 7236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5" name="矩形 7237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6" name="矩形 7238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7" name="矩形 7240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8" name="矩形 7241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69" name="矩形 7242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0" name="矩形 7243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1" name="矩形 7245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2" name="矩形 7246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3" name="矩形 7247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4" name="矩形 7249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5" name="矩形 7250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76" name="矩形 7251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pic>
        <p:nvPicPr>
          <p:cNvPr id="26627" name="图片 5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6163" y="1006475"/>
            <a:ext cx="704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8" name="组合 23"/>
          <p:cNvGrpSpPr>
            <a:grpSpLocks/>
          </p:cNvGrpSpPr>
          <p:nvPr/>
        </p:nvGrpSpPr>
        <p:grpSpPr bwMode="auto">
          <a:xfrm>
            <a:off x="1701800" y="2335213"/>
            <a:ext cx="5840413" cy="3614737"/>
            <a:chOff x="1872" y="1728"/>
            <a:chExt cx="2592" cy="2304"/>
          </a:xfrm>
        </p:grpSpPr>
        <p:sp>
          <p:nvSpPr>
            <p:cNvPr id="26635" name="矩形 24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36" name="矩形 25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37" name="矩形 26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38" name="矩形 27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39" name="矩形 28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0" name="矩形 29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1" name="矩形 30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2" name="矩形 31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3" name="矩形 32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4" name="矩形 33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5" name="矩形 34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6" name="矩形 35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7" name="矩形 36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8" name="矩形 37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49" name="矩形 38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0" name="矩形 39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1" name="矩形 40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2" name="矩形 41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3" name="矩形 42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4" name="矩形 43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6655" name="矩形 44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277938" y="4424363"/>
            <a:ext cx="1457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鸟窝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2214563" y="3859213"/>
            <a:ext cx="1593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狗窝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3222625" y="3230563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孤单</a:t>
            </a: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4221163" y="2595563"/>
            <a:ext cx="1597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孤儿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5172075" y="1984375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单子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6184900" y="1400175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清单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9" grpId="0"/>
      <p:bldP spid="50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6350"/>
            <a:ext cx="91646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0" name="组合 7252"/>
          <p:cNvGrpSpPr>
            <a:grpSpLocks/>
          </p:cNvGrpSpPr>
          <p:nvPr/>
        </p:nvGrpSpPr>
        <p:grpSpPr bwMode="auto">
          <a:xfrm>
            <a:off x="1538288" y="2176463"/>
            <a:ext cx="5861050" cy="3616325"/>
            <a:chOff x="1872" y="1728"/>
            <a:chExt cx="2592" cy="2304"/>
          </a:xfrm>
        </p:grpSpPr>
        <p:sp>
          <p:nvSpPr>
            <p:cNvPr id="27680" name="矩形 7227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1" name="矩形 7228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2" name="矩形 7229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3" name="矩形 7230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4" name="矩形 7231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5" name="矩形 7232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6" name="矩形 7234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7" name="矩形 7235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8" name="矩形 7236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89" name="矩形 7237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0" name="矩形 7238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1" name="矩形 7240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2" name="矩形 7241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3" name="矩形 7242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4" name="矩形 7243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5" name="矩形 7245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6" name="矩形 7246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7" name="矩形 7247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8" name="矩形 7249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99" name="矩形 7250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700" name="矩形 7251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pic>
        <p:nvPicPr>
          <p:cNvPr id="27651" name="图片 5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6163" y="1006475"/>
            <a:ext cx="704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2" name="组合 23"/>
          <p:cNvGrpSpPr>
            <a:grpSpLocks/>
          </p:cNvGrpSpPr>
          <p:nvPr/>
        </p:nvGrpSpPr>
        <p:grpSpPr bwMode="auto">
          <a:xfrm>
            <a:off x="1701800" y="2335213"/>
            <a:ext cx="5840413" cy="3614737"/>
            <a:chOff x="1872" y="1728"/>
            <a:chExt cx="2592" cy="2304"/>
          </a:xfrm>
        </p:grpSpPr>
        <p:sp>
          <p:nvSpPr>
            <p:cNvPr id="27659" name="矩形 24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0" name="矩形 25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1" name="矩形 26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2" name="矩形 27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3" name="矩形 28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4" name="矩形 29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5" name="矩形 30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6" name="矩形 31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7" name="矩形 32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8" name="矩形 33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69" name="矩形 34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0" name="矩形 35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1" name="矩形 36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2" name="矩形 37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3" name="矩形 38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4" name="矩形 39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5" name="矩形 40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6" name="矩形 41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7" name="矩形 42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8" name="矩形 43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7679" name="矩形 44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277938" y="4424363"/>
            <a:ext cx="1457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都是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2214563" y="3859213"/>
            <a:ext cx="1593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全都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3222625" y="3230563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邻居</a:t>
            </a: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4221163" y="2595563"/>
            <a:ext cx="1597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邻近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5172075" y="1984375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招呼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6184900" y="1400175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招手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6350"/>
            <a:ext cx="91646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4" name="组合 7252"/>
          <p:cNvGrpSpPr>
            <a:grpSpLocks/>
          </p:cNvGrpSpPr>
          <p:nvPr/>
        </p:nvGrpSpPr>
        <p:grpSpPr bwMode="auto">
          <a:xfrm>
            <a:off x="1538288" y="2176463"/>
            <a:ext cx="5861050" cy="3616325"/>
            <a:chOff x="1872" y="1728"/>
            <a:chExt cx="2592" cy="2304"/>
          </a:xfrm>
        </p:grpSpPr>
        <p:sp>
          <p:nvSpPr>
            <p:cNvPr id="28706" name="矩形 7227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7" name="矩形 7228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8" name="矩形 7229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9" name="矩形 7230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0" name="矩形 7231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1" name="矩形 7232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2" name="矩形 7234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3" name="矩形 7235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4" name="矩形 7236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5" name="矩形 7237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6" name="矩形 7238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7" name="矩形 7240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8" name="矩形 7241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19" name="矩形 7242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0" name="矩形 7243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1" name="矩形 7245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2" name="矩形 7246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3" name="矩形 7247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4" name="矩形 7249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5" name="矩形 7250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26" name="矩形 7251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pic>
        <p:nvPicPr>
          <p:cNvPr id="28675" name="图片 5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6163" y="1006475"/>
            <a:ext cx="704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6" name="组合 23"/>
          <p:cNvGrpSpPr>
            <a:grpSpLocks/>
          </p:cNvGrpSpPr>
          <p:nvPr/>
        </p:nvGrpSpPr>
        <p:grpSpPr bwMode="auto">
          <a:xfrm>
            <a:off x="1701800" y="2335213"/>
            <a:ext cx="5840413" cy="3614737"/>
            <a:chOff x="1872" y="1728"/>
            <a:chExt cx="2592" cy="2304"/>
          </a:xfrm>
        </p:grpSpPr>
        <p:sp>
          <p:nvSpPr>
            <p:cNvPr id="28685" name="矩形 24"/>
            <p:cNvSpPr>
              <a:spLocks noChangeArrowheads="1"/>
            </p:cNvSpPr>
            <p:nvPr/>
          </p:nvSpPr>
          <p:spPr bwMode="auto">
            <a:xfrm>
              <a:off x="403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86" name="矩形 25"/>
            <p:cNvSpPr>
              <a:spLocks noChangeArrowheads="1"/>
            </p:cNvSpPr>
            <p:nvPr/>
          </p:nvSpPr>
          <p:spPr bwMode="auto">
            <a:xfrm>
              <a:off x="3600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87" name="矩形 26"/>
            <p:cNvSpPr>
              <a:spLocks noChangeArrowheads="1"/>
            </p:cNvSpPr>
            <p:nvPr/>
          </p:nvSpPr>
          <p:spPr bwMode="auto">
            <a:xfrm>
              <a:off x="3168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88" name="矩形 27"/>
            <p:cNvSpPr>
              <a:spLocks noChangeArrowheads="1"/>
            </p:cNvSpPr>
            <p:nvPr/>
          </p:nvSpPr>
          <p:spPr bwMode="auto">
            <a:xfrm>
              <a:off x="2736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89" name="矩形 28"/>
            <p:cNvSpPr>
              <a:spLocks noChangeArrowheads="1"/>
            </p:cNvSpPr>
            <p:nvPr/>
          </p:nvSpPr>
          <p:spPr bwMode="auto">
            <a:xfrm>
              <a:off x="2304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0" name="矩形 29"/>
            <p:cNvSpPr>
              <a:spLocks noChangeArrowheads="1"/>
            </p:cNvSpPr>
            <p:nvPr/>
          </p:nvSpPr>
          <p:spPr bwMode="auto">
            <a:xfrm>
              <a:off x="1872" y="364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1" name="矩形 30"/>
            <p:cNvSpPr>
              <a:spLocks noChangeArrowheads="1"/>
            </p:cNvSpPr>
            <p:nvPr/>
          </p:nvSpPr>
          <p:spPr bwMode="auto">
            <a:xfrm>
              <a:off x="4032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2" name="矩形 31"/>
            <p:cNvSpPr>
              <a:spLocks noChangeArrowheads="1"/>
            </p:cNvSpPr>
            <p:nvPr/>
          </p:nvSpPr>
          <p:spPr bwMode="auto">
            <a:xfrm>
              <a:off x="3600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3" name="矩形 32"/>
            <p:cNvSpPr>
              <a:spLocks noChangeArrowheads="1"/>
            </p:cNvSpPr>
            <p:nvPr/>
          </p:nvSpPr>
          <p:spPr bwMode="auto">
            <a:xfrm>
              <a:off x="3168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4" name="矩形 33"/>
            <p:cNvSpPr>
              <a:spLocks noChangeArrowheads="1"/>
            </p:cNvSpPr>
            <p:nvPr/>
          </p:nvSpPr>
          <p:spPr bwMode="auto">
            <a:xfrm>
              <a:off x="2736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5" name="矩形 34"/>
            <p:cNvSpPr>
              <a:spLocks noChangeArrowheads="1"/>
            </p:cNvSpPr>
            <p:nvPr/>
          </p:nvSpPr>
          <p:spPr bwMode="auto">
            <a:xfrm>
              <a:off x="2304" y="3264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6" name="矩形 35"/>
            <p:cNvSpPr>
              <a:spLocks noChangeArrowheads="1"/>
            </p:cNvSpPr>
            <p:nvPr/>
          </p:nvSpPr>
          <p:spPr bwMode="auto">
            <a:xfrm>
              <a:off x="4032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7" name="矩形 36"/>
            <p:cNvSpPr>
              <a:spLocks noChangeArrowheads="1"/>
            </p:cNvSpPr>
            <p:nvPr/>
          </p:nvSpPr>
          <p:spPr bwMode="auto">
            <a:xfrm>
              <a:off x="3600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8" name="矩形 37"/>
            <p:cNvSpPr>
              <a:spLocks noChangeArrowheads="1"/>
            </p:cNvSpPr>
            <p:nvPr/>
          </p:nvSpPr>
          <p:spPr bwMode="auto">
            <a:xfrm>
              <a:off x="3168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699" name="矩形 38"/>
            <p:cNvSpPr>
              <a:spLocks noChangeArrowheads="1"/>
            </p:cNvSpPr>
            <p:nvPr/>
          </p:nvSpPr>
          <p:spPr bwMode="auto">
            <a:xfrm>
              <a:off x="2736" y="2880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0" name="矩形 39"/>
            <p:cNvSpPr>
              <a:spLocks noChangeArrowheads="1"/>
            </p:cNvSpPr>
            <p:nvPr/>
          </p:nvSpPr>
          <p:spPr bwMode="auto">
            <a:xfrm>
              <a:off x="4032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1" name="矩形 40"/>
            <p:cNvSpPr>
              <a:spLocks noChangeArrowheads="1"/>
            </p:cNvSpPr>
            <p:nvPr/>
          </p:nvSpPr>
          <p:spPr bwMode="auto">
            <a:xfrm>
              <a:off x="3600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2" name="矩形 41"/>
            <p:cNvSpPr>
              <a:spLocks noChangeArrowheads="1"/>
            </p:cNvSpPr>
            <p:nvPr/>
          </p:nvSpPr>
          <p:spPr bwMode="auto">
            <a:xfrm>
              <a:off x="3168" y="2496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3" name="矩形 42"/>
            <p:cNvSpPr>
              <a:spLocks noChangeArrowheads="1"/>
            </p:cNvSpPr>
            <p:nvPr/>
          </p:nvSpPr>
          <p:spPr bwMode="auto">
            <a:xfrm>
              <a:off x="4032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4" name="矩形 43"/>
            <p:cNvSpPr>
              <a:spLocks noChangeArrowheads="1"/>
            </p:cNvSpPr>
            <p:nvPr/>
          </p:nvSpPr>
          <p:spPr bwMode="auto">
            <a:xfrm>
              <a:off x="3600" y="2112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8705" name="矩形 44"/>
            <p:cNvSpPr>
              <a:spLocks noChangeArrowheads="1"/>
            </p:cNvSpPr>
            <p:nvPr/>
          </p:nvSpPr>
          <p:spPr bwMode="auto">
            <a:xfrm>
              <a:off x="4032" y="1728"/>
              <a:ext cx="432" cy="384"/>
            </a:xfrm>
            <a:prstGeom prst="rect">
              <a:avLst/>
            </a:prstGeom>
            <a:solidFill>
              <a:srgbClr val="00CC99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endParaRPr lang="zh-CN" altLang="zh-CN">
                <a:latin typeface="Times New Roman" pitchFamily="18" charset="0"/>
              </a:endParaRPr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277938" y="4424363"/>
            <a:ext cx="1457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呼叫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2214563" y="3859213"/>
            <a:ext cx="1593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欢呼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3222625" y="3230563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安静</a:t>
            </a: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4221163" y="2595563"/>
            <a:ext cx="1597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动静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5172075" y="1984375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快乐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6156325" y="1400175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华文中宋"/>
                <a:cs typeface="华文中宋"/>
              </a:rPr>
              <a:t>欢乐</a:t>
            </a:r>
          </a:p>
        </p:txBody>
      </p:sp>
      <p:pic>
        <p:nvPicPr>
          <p:cNvPr id="2868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9525" y="-3175"/>
            <a:ext cx="91630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4" name="TextBox 53"/>
          <p:cNvSpPr txBox="1">
            <a:spLocks noChangeArrowheads="1"/>
          </p:cNvSpPr>
          <p:nvPr/>
        </p:nvSpPr>
        <p:spPr bwMode="auto">
          <a:xfrm>
            <a:off x="971550" y="1992313"/>
            <a:ext cx="74882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itchFamily="34" charset="0"/>
              </a:rPr>
              <a:t>一棵树      一个鸟窝    一只喜鹊                      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                   天一亮         </a:t>
            </a:r>
            <a:endParaRPr lang="en-US" altLang="zh-CN" sz="4000">
              <a:latin typeface="Calibri" pitchFamily="34" charset="0"/>
            </a:endParaRPr>
          </a:p>
          <a:p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        天一黑        一起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9" grpId="0"/>
      <p:bldP spid="50" grpId="0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7585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4925" y="115888"/>
            <a:ext cx="525621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标题 63489"/>
          <p:cNvSpPr txBox="1">
            <a:spLocks noChangeArrowheads="1"/>
          </p:cNvSpPr>
          <p:nvPr/>
        </p:nvSpPr>
        <p:spPr bwMode="auto">
          <a:xfrm>
            <a:off x="215900" y="2133600"/>
            <a:ext cx="36353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70000"/>
              </a:lnSpc>
            </a:pPr>
            <a:r>
              <a:rPr lang="en-US" altLang="zh-CN" sz="2800">
                <a:latin typeface="Calibri" pitchFamily="34" charset="0"/>
              </a:rPr>
              <a:t>    </a:t>
            </a:r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①</a:t>
            </a:r>
            <a:r>
              <a:rPr lang="zh-CN" altLang="en-US" sz="2800" b="1">
                <a:latin typeface="Calibri" pitchFamily="34" charset="0"/>
              </a:rPr>
              <a:t>从前，这里只有 一颗树，树上只有一个鸟窝，鸟窝里只有一只喜鹊。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90513" y="3959225"/>
            <a:ext cx="11064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0513" y="4652963"/>
            <a:ext cx="11779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0513" y="5389563"/>
            <a:ext cx="1466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16275" y="3952875"/>
            <a:ext cx="2682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67585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44450"/>
            <a:ext cx="663098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标题 63489"/>
          <p:cNvSpPr txBox="1">
            <a:spLocks noChangeArrowheads="1"/>
          </p:cNvSpPr>
          <p:nvPr/>
        </p:nvSpPr>
        <p:spPr bwMode="auto">
          <a:xfrm>
            <a:off x="26988" y="4005263"/>
            <a:ext cx="533717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70000"/>
              </a:lnSpc>
            </a:pPr>
            <a:r>
              <a:rPr lang="en-US" altLang="zh-CN" sz="2800">
                <a:latin typeface="Calibri" pitchFamily="34" charset="0"/>
              </a:rPr>
              <a:t>    </a:t>
            </a:r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②</a:t>
            </a:r>
            <a:r>
              <a:rPr lang="zh-CN" altLang="en-US" sz="2800" b="1">
                <a:latin typeface="Calibri" pitchFamily="34" charset="0"/>
              </a:rPr>
              <a:t>树很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孤单</a:t>
            </a:r>
            <a:r>
              <a:rPr lang="zh-CN" altLang="en-US" sz="2800" b="1">
                <a:latin typeface="Calibri" pitchFamily="34" charset="0"/>
              </a:rPr>
              <a:t>，喜鹊也很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孤单</a:t>
            </a:r>
            <a:r>
              <a:rPr lang="zh-CN" altLang="en-US" sz="2800" b="1">
                <a:latin typeface="Calibri" pitchFamily="34" charset="0"/>
              </a:rPr>
              <a:t>。</a:t>
            </a: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5508625" y="6453188"/>
            <a:ext cx="3455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你什么时候会感觉孤单？</a:t>
            </a:r>
          </a:p>
        </p:txBody>
      </p:sp>
      <p:sp>
        <p:nvSpPr>
          <p:cNvPr id="7" name="流程图: 联系 6"/>
          <p:cNvSpPr/>
          <p:nvPr/>
        </p:nvSpPr>
        <p:spPr>
          <a:xfrm>
            <a:off x="3492500" y="5661025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71681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163" y="-20638"/>
            <a:ext cx="7308850" cy="554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矩形 2"/>
          <p:cNvSpPr>
            <a:spLocks noChangeArrowheads="1"/>
          </p:cNvSpPr>
          <p:nvPr/>
        </p:nvSpPr>
        <p:spPr bwMode="auto">
          <a:xfrm>
            <a:off x="539750" y="5356225"/>
            <a:ext cx="835342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③</a:t>
            </a:r>
            <a:r>
              <a:rPr lang="zh-CN" altLang="en-US" sz="2800" b="1">
                <a:solidFill>
                  <a:srgbClr val="000000"/>
                </a:solidFill>
              </a:rPr>
              <a:t>后来，这里种了好多好多树，</a:t>
            </a:r>
            <a:r>
              <a:rPr lang="zh-CN" altLang="en-US" sz="2800" b="1">
                <a:solidFill>
                  <a:srgbClr val="FF0000"/>
                </a:solidFill>
              </a:rPr>
              <a:t>每</a:t>
            </a:r>
            <a:r>
              <a:rPr lang="zh-CN" altLang="en-US" sz="2800" b="1">
                <a:solidFill>
                  <a:srgbClr val="000000"/>
                </a:solidFill>
              </a:rPr>
              <a:t>棵树上都有鸟窝，</a:t>
            </a:r>
            <a:r>
              <a:rPr lang="zh-CN" altLang="en-US" sz="2800" b="1">
                <a:solidFill>
                  <a:srgbClr val="FF0000"/>
                </a:solidFill>
              </a:rPr>
              <a:t>每</a:t>
            </a:r>
            <a:r>
              <a:rPr lang="zh-CN" altLang="en-US" sz="2800" b="1">
                <a:solidFill>
                  <a:srgbClr val="000000"/>
                </a:solidFill>
              </a:rPr>
              <a:t>个鸟窝里都有喜鹊。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71681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725" y="-19050"/>
            <a:ext cx="7596188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矩形 2"/>
          <p:cNvSpPr>
            <a:spLocks noChangeArrowheads="1"/>
          </p:cNvSpPr>
          <p:nvPr/>
        </p:nvSpPr>
        <p:spPr bwMode="auto">
          <a:xfrm>
            <a:off x="539750" y="5581650"/>
            <a:ext cx="835342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④</a:t>
            </a:r>
            <a:r>
              <a:rPr lang="zh-CN" altLang="en-US" sz="2800" b="1"/>
              <a:t>树有了</a:t>
            </a:r>
            <a:r>
              <a:rPr lang="zh-CN" altLang="en-US" sz="2800" b="1">
                <a:solidFill>
                  <a:srgbClr val="C00000"/>
                </a:solidFill>
              </a:rPr>
              <a:t>邻居</a:t>
            </a:r>
            <a:r>
              <a:rPr lang="zh-CN" altLang="en-US" sz="2800" b="1"/>
              <a:t>，喜鹊也有了</a:t>
            </a:r>
            <a:r>
              <a:rPr lang="zh-CN" altLang="en-US" sz="2800" b="1">
                <a:solidFill>
                  <a:srgbClr val="C00000"/>
                </a:solidFill>
              </a:rPr>
              <a:t>邻居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6156325" y="6435725"/>
            <a:ext cx="3384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你有邻居吗？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孤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单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邻  居  窝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招  呼  都  静  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只  乐  种</a:t>
            </a: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12775" y="404813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gū                 dān               lín                 jū                wō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612775" y="2405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zhāo              hū               dōu             jìng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zhǐ                lè              zhòng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71681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648017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395288" y="4826000"/>
            <a:ext cx="83534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⑤</a:t>
            </a:r>
            <a:r>
              <a:rPr lang="zh-CN" altLang="en-US" sz="2800" b="1"/>
              <a:t>每天天一亮，喜鹊们</a:t>
            </a:r>
            <a:r>
              <a:rPr lang="zh-CN" altLang="en-US" sz="2800" b="1">
                <a:solidFill>
                  <a:srgbClr val="FF0000"/>
                </a:solidFill>
              </a:rPr>
              <a:t>叽叽喳喳</a:t>
            </a:r>
            <a:r>
              <a:rPr lang="zh-CN" altLang="en-US" sz="2800" b="1"/>
              <a:t>叫几声，</a:t>
            </a:r>
            <a:r>
              <a:rPr lang="zh-CN" altLang="en-US" sz="2800" b="1">
                <a:solidFill>
                  <a:srgbClr val="FF0000"/>
                </a:solidFill>
              </a:rPr>
              <a:t>打着招呼一起</a:t>
            </a:r>
            <a:r>
              <a:rPr lang="zh-CN" altLang="en-US" sz="2800" b="1"/>
              <a:t>飞出去了。天一黑，他们又</a:t>
            </a:r>
            <a:r>
              <a:rPr lang="zh-CN" altLang="en-US" sz="2800" b="1">
                <a:solidFill>
                  <a:srgbClr val="FF0000"/>
                </a:solidFill>
              </a:rPr>
              <a:t>叽叽喳喳</a:t>
            </a:r>
            <a:r>
              <a:rPr lang="zh-CN" altLang="en-US" sz="2800" b="1"/>
              <a:t>地</a:t>
            </a:r>
            <a:r>
              <a:rPr lang="zh-CN" altLang="en-US" sz="2800" b="1">
                <a:solidFill>
                  <a:srgbClr val="FF0000"/>
                </a:solidFill>
              </a:rPr>
              <a:t>一起</a:t>
            </a:r>
            <a:r>
              <a:rPr lang="zh-CN" altLang="en-US" sz="2800" b="1"/>
              <a:t>飞回窝里，安安静静地睡觉了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7812088" y="4445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热热闹闹</a:t>
            </a:r>
            <a:endParaRPr lang="en-US" altLang="zh-CN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快快乐乐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7235825" y="908050"/>
            <a:ext cx="18002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喜鹊们每天是跟邻居怎样相处的？</a:t>
            </a: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71681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648017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矩形 2"/>
          <p:cNvSpPr>
            <a:spLocks noChangeArrowheads="1"/>
          </p:cNvSpPr>
          <p:nvPr/>
        </p:nvSpPr>
        <p:spPr bwMode="auto">
          <a:xfrm>
            <a:off x="395288" y="5084763"/>
            <a:ext cx="83534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⑥</a:t>
            </a:r>
            <a:r>
              <a:rPr lang="zh-CN" altLang="en-US" sz="2800" b="1"/>
              <a:t>树很</a:t>
            </a:r>
            <a:r>
              <a:rPr lang="zh-CN" altLang="en-US" sz="2800" b="1">
                <a:solidFill>
                  <a:srgbClr val="FF0000"/>
                </a:solidFill>
              </a:rPr>
              <a:t>快乐</a:t>
            </a:r>
            <a:r>
              <a:rPr lang="zh-CN" altLang="en-US" sz="2800" b="1"/>
              <a:t>，喜鹊也很</a:t>
            </a:r>
            <a:r>
              <a:rPr lang="zh-CN" altLang="en-US" sz="2800" b="1">
                <a:solidFill>
                  <a:srgbClr val="FF0000"/>
                </a:solidFill>
              </a:rPr>
              <a:t>快乐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2" name="组合 5"/>
          <p:cNvGrpSpPr>
            <a:grpSpLocks/>
          </p:cNvGrpSpPr>
          <p:nvPr/>
        </p:nvGrpSpPr>
        <p:grpSpPr bwMode="auto">
          <a:xfrm>
            <a:off x="900113" y="333375"/>
            <a:ext cx="7491412" cy="3240088"/>
            <a:chOff x="1547664" y="1195498"/>
            <a:chExt cx="6048672" cy="3240360"/>
          </a:xfrm>
        </p:grpSpPr>
        <p:sp>
          <p:nvSpPr>
            <p:cNvPr id="7" name="云形 6"/>
            <p:cNvSpPr/>
            <p:nvPr/>
          </p:nvSpPr>
          <p:spPr>
            <a:xfrm>
              <a:off x="1547664" y="1195498"/>
              <a:ext cx="6048672" cy="3240360"/>
            </a:xfrm>
            <a:prstGeom prst="cloud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50000">
                  <a:srgbClr val="F7EAE9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48" name="TextBox 7"/>
            <p:cNvSpPr txBox="1">
              <a:spLocks noChangeArrowheads="1"/>
            </p:cNvSpPr>
            <p:nvPr/>
          </p:nvSpPr>
          <p:spPr bwMode="auto">
            <a:xfrm>
              <a:off x="2245283" y="1844824"/>
              <a:ext cx="525658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Calibri" pitchFamily="34" charset="0"/>
                </a:rPr>
                <a:t>从前    喜鹊    孤单   叽叽喳喳  </a:t>
              </a:r>
            </a:p>
          </p:txBody>
        </p:sp>
      </p:grpSp>
      <p:sp>
        <p:nvSpPr>
          <p:cNvPr id="35843" name="TextBox 8"/>
          <p:cNvSpPr txBox="1">
            <a:spLocks noChangeArrowheads="1"/>
          </p:cNvSpPr>
          <p:nvPr/>
        </p:nvSpPr>
        <p:spPr bwMode="auto">
          <a:xfrm>
            <a:off x="1763713" y="1919288"/>
            <a:ext cx="6510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后来    邻居    快乐   安安静静  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90513" y="4076700"/>
            <a:ext cx="4267200" cy="2665413"/>
            <a:chOff x="1784735" y="1531535"/>
            <a:chExt cx="5512951" cy="1420958"/>
          </a:xfrm>
        </p:grpSpPr>
        <p:sp>
          <p:nvSpPr>
            <p:cNvPr id="11" name="云形 10"/>
            <p:cNvSpPr/>
            <p:nvPr/>
          </p:nvSpPr>
          <p:spPr>
            <a:xfrm>
              <a:off x="1784735" y="1531535"/>
              <a:ext cx="5067894" cy="1420958"/>
            </a:xfrm>
            <a:prstGeom prst="cloud">
              <a:avLst/>
            </a:prstGeom>
            <a:gradFill>
              <a:gsLst>
                <a:gs pos="0">
                  <a:srgbClr val="FFFF00"/>
                </a:gs>
                <a:gs pos="50000">
                  <a:srgbClr val="FFFFCC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46" name="TextBox 11"/>
            <p:cNvSpPr txBox="1">
              <a:spLocks noChangeArrowheads="1"/>
            </p:cNvSpPr>
            <p:nvPr/>
          </p:nvSpPr>
          <p:spPr bwMode="auto">
            <a:xfrm>
              <a:off x="3121222" y="1883523"/>
              <a:ext cx="4176464" cy="64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Calibri" pitchFamily="34" charset="0"/>
                </a:rPr>
                <a:t>高高兴兴</a:t>
              </a:r>
              <a:endParaRPr lang="en-US" altLang="zh-CN" sz="3600">
                <a:latin typeface="Calibri" pitchFamily="34" charset="0"/>
              </a:endParaRPr>
            </a:p>
            <a:p>
              <a:r>
                <a:rPr lang="zh-CN" altLang="en-US" sz="3600">
                  <a:latin typeface="Calibri" pitchFamily="34" charset="0"/>
                </a:rPr>
                <a:t>快快乐乐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51500" y="1998663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左右结构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816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招呼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招手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招工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招亲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476250"/>
            <a:ext cx="5213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965325"/>
            <a:ext cx="3068637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流程图: 联系 7"/>
          <p:cNvSpPr/>
          <p:nvPr/>
        </p:nvSpPr>
        <p:spPr>
          <a:xfrm>
            <a:off x="2820988" y="2689225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3624263" y="3514725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1985963" y="3487738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2805113" y="4287838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1971675" y="43005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997075" y="2684463"/>
            <a:ext cx="84138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635375" y="2670175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3590925" y="42878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2787650" y="3490913"/>
            <a:ext cx="84138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51500" y="1998663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左右结构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816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呼叫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招呼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欢呼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呼气</a:t>
            </a: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404813"/>
            <a:ext cx="55753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75" y="1844675"/>
            <a:ext cx="33353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流程图: 联系 7"/>
          <p:cNvSpPr/>
          <p:nvPr/>
        </p:nvSpPr>
        <p:spPr>
          <a:xfrm>
            <a:off x="2703513" y="2689225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3506788" y="3514725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1868488" y="3487738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2687638" y="4287838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1852613" y="4300538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879600" y="2684463"/>
            <a:ext cx="84138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516313" y="2670175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3490913" y="42878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2670175" y="3490913"/>
            <a:ext cx="84138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5875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51500" y="1998663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左右结构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816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快乐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快车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飞快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快门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1575" y="1998663"/>
            <a:ext cx="3255963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476250"/>
            <a:ext cx="56864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流程图: 联系 6"/>
          <p:cNvSpPr/>
          <p:nvPr/>
        </p:nvSpPr>
        <p:spPr>
          <a:xfrm>
            <a:off x="2763838" y="2743200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3590925" y="35766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1885950" y="3541713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2749550" y="4419600"/>
            <a:ext cx="84138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1925638" y="4416425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1941513" y="2754313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3578225" y="2749550"/>
            <a:ext cx="84138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565525" y="4416425"/>
            <a:ext cx="84138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2760663" y="3560763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51500" y="1998663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半包围结构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384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居住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邻居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居中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0075" y="692150"/>
            <a:ext cx="52816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1973263"/>
            <a:ext cx="3360738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联系 5"/>
          <p:cNvSpPr/>
          <p:nvPr/>
        </p:nvSpPr>
        <p:spPr>
          <a:xfrm>
            <a:off x="2820988" y="2720975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3624263" y="3552825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1968500" y="3573463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2805113" y="4406900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979613" y="4437063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1979613" y="2768600"/>
            <a:ext cx="84137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3635375" y="2735263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3590925" y="4371975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2787650" y="3576638"/>
            <a:ext cx="84138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781050"/>
            <a:ext cx="4957763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51500" y="1998663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上下结构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816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单一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单人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单个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单子</a:t>
            </a: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1916113"/>
            <a:ext cx="31781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流程图: 联系 6"/>
          <p:cNvSpPr/>
          <p:nvPr/>
        </p:nvSpPr>
        <p:spPr>
          <a:xfrm>
            <a:off x="2738438" y="2708275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3541713" y="3500438"/>
            <a:ext cx="84137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1885950" y="3500438"/>
            <a:ext cx="82550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2662238" y="4330700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1897063" y="4338638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1897063" y="2708275"/>
            <a:ext cx="84137" cy="857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3552825" y="2722563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516313" y="4341813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2711450" y="3479800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9525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867400" y="1998663"/>
            <a:ext cx="302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独体字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35600" y="2636838"/>
            <a:ext cx="2089150" cy="1384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快乐  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音乐</a:t>
            </a:r>
            <a:r>
              <a:rPr lang="zh-CN" altLang="en-US" sz="2800" b="1">
                <a:latin typeface="Calibri" pitchFamily="34" charset="0"/>
              </a:rPr>
              <a:t>  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玩乐  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乐手</a:t>
            </a:r>
            <a:endParaRPr lang="en-US" altLang="zh-CN" sz="2800" b="1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欢乐  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乐队</a:t>
            </a:r>
            <a:endParaRPr lang="en-US" altLang="zh-CN" sz="28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33375"/>
            <a:ext cx="475138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2133600"/>
            <a:ext cx="3138487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流程图: 联系 7"/>
          <p:cNvSpPr/>
          <p:nvPr/>
        </p:nvSpPr>
        <p:spPr>
          <a:xfrm>
            <a:off x="2763838" y="2852738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3573463" y="3654425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1968500" y="36909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2740025" y="4464050"/>
            <a:ext cx="84138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1968500" y="447198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968500" y="285273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573463" y="2870200"/>
            <a:ext cx="82550" cy="8413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3563938" y="4437063"/>
            <a:ext cx="84137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2760663" y="3671888"/>
            <a:ext cx="82550" cy="8413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6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孤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6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单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邻  居  窝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招  呼  都  静  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只  乐  种</a:t>
            </a: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612775" y="404813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gū                 dān               lín                 jū                wō</a:t>
            </a: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12775" y="2405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zhāo              hū               dōu             jìng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zhǐ                lè              zhòng             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971550" y="0"/>
            <a:ext cx="1439863" cy="836613"/>
          </a:xfrm>
          <a:prstGeom prst="wedgeEllipseCallout">
            <a:avLst>
              <a:gd name="adj1" fmla="val -38538"/>
              <a:gd name="adj2" fmla="val 57246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71550" y="215900"/>
            <a:ext cx="1728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子字旁：孩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2916238" y="44450"/>
            <a:ext cx="1295400" cy="836613"/>
          </a:xfrm>
          <a:prstGeom prst="wedgeEllipseCallout">
            <a:avLst>
              <a:gd name="adj1" fmla="val -38538"/>
              <a:gd name="adj2" fmla="val 57246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16238" y="260350"/>
            <a:ext cx="1727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倒八：首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孤  单  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邻  居  </a:t>
            </a:r>
            <a:r>
              <a:rPr lang="zh-CN" altLang="en-US" sz="6600" b="1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窝</a:t>
            </a:r>
            <a:endParaRPr lang="en-US" altLang="zh-CN" sz="6600" b="1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招  呼  都  静  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只  乐  种</a:t>
            </a: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612775" y="404813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gū                 dān               lín                 jū                wō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612775" y="2405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zhāo              hū               dōu             jìng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zhǐ                lè              zhòng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504825"/>
            <a:ext cx="35274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363" y="3425825"/>
            <a:ext cx="3559175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487363"/>
            <a:ext cx="3575050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3425825"/>
            <a:ext cx="357505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563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313" y="315913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3640138" y="2298700"/>
            <a:ext cx="1081087" cy="115252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7200" b="1">
                <a:solidFill>
                  <a:srgbClr val="000000"/>
                </a:solidFill>
              </a:rPr>
              <a:t>窝</a:t>
            </a:r>
          </a:p>
        </p:txBody>
      </p:sp>
      <p:sp>
        <p:nvSpPr>
          <p:cNvPr id="13" name="文本框 56326"/>
          <p:cNvSpPr txBox="1">
            <a:spLocks noChangeArrowheads="1"/>
          </p:cNvSpPr>
          <p:nvPr/>
        </p:nvSpPr>
        <p:spPr bwMode="auto">
          <a:xfrm>
            <a:off x="4506913" y="863600"/>
            <a:ext cx="9572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solidFill>
                  <a:srgbClr val="FFFF00"/>
                </a:solidFill>
              </a:rPr>
              <a:t>鸡</a:t>
            </a:r>
          </a:p>
        </p:txBody>
      </p:sp>
      <p:sp>
        <p:nvSpPr>
          <p:cNvPr id="14" name="文本框 56327"/>
          <p:cNvSpPr txBox="1">
            <a:spLocks noChangeArrowheads="1"/>
          </p:cNvSpPr>
          <p:nvPr/>
        </p:nvSpPr>
        <p:spPr bwMode="auto">
          <a:xfrm>
            <a:off x="5226050" y="2730500"/>
            <a:ext cx="95726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solidFill>
                  <a:srgbClr val="FFFF00"/>
                </a:solidFill>
              </a:rPr>
              <a:t>狗</a:t>
            </a:r>
          </a:p>
        </p:txBody>
      </p:sp>
      <p:sp>
        <p:nvSpPr>
          <p:cNvPr id="19462" name="文本框 56328"/>
          <p:cNvSpPr txBox="1">
            <a:spLocks noChangeArrowheads="1"/>
          </p:cNvSpPr>
          <p:nvPr/>
        </p:nvSpPr>
        <p:spPr bwMode="auto">
          <a:xfrm>
            <a:off x="3692525" y="4319588"/>
            <a:ext cx="185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文本框 56329"/>
          <p:cNvSpPr txBox="1">
            <a:spLocks noChangeArrowheads="1"/>
          </p:cNvSpPr>
          <p:nvPr/>
        </p:nvSpPr>
        <p:spPr bwMode="auto">
          <a:xfrm>
            <a:off x="3713163" y="3954463"/>
            <a:ext cx="95726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solidFill>
                  <a:srgbClr val="FFFF00"/>
                </a:solidFill>
              </a:rPr>
              <a:t>鼠</a:t>
            </a:r>
          </a:p>
        </p:txBody>
      </p:sp>
      <p:sp>
        <p:nvSpPr>
          <p:cNvPr id="17" name="文本框 56330"/>
          <p:cNvSpPr txBox="1">
            <a:spLocks noChangeArrowheads="1"/>
          </p:cNvSpPr>
          <p:nvPr/>
        </p:nvSpPr>
        <p:spPr bwMode="auto">
          <a:xfrm>
            <a:off x="1984375" y="2659063"/>
            <a:ext cx="9572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6000" b="1">
                <a:solidFill>
                  <a:srgbClr val="FFFF00"/>
                </a:solidFill>
              </a:rPr>
              <a:t>蜂</a:t>
            </a:r>
          </a:p>
        </p:txBody>
      </p:sp>
      <p:sp>
        <p:nvSpPr>
          <p:cNvPr id="18" name="文本框 56331"/>
          <p:cNvSpPr txBox="1">
            <a:spLocks noChangeArrowheads="1"/>
          </p:cNvSpPr>
          <p:nvPr/>
        </p:nvSpPr>
        <p:spPr bwMode="auto">
          <a:xfrm>
            <a:off x="2273300" y="1146175"/>
            <a:ext cx="95726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solidFill>
                  <a:srgbClr val="FFFF00"/>
                </a:solidFill>
              </a:rPr>
              <a:t>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孤  单  </a:t>
            </a:r>
            <a: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邻  居  </a:t>
            </a: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窝</a:t>
            </a:r>
            <a:endParaRPr lang="en-US" altLang="zh-CN" sz="6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招  呼  </a:t>
            </a:r>
            <a:r>
              <a:rPr lang="zh-CN" altLang="en-US" sz="6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都  静  </a:t>
            </a:r>
            <a:endParaRPr lang="en-US" altLang="zh-CN" sz="6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只  乐  种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12775" y="404813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gū                 dān               lín                 jū                wō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612775" y="2405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zhāo              hū               dōu             jìng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zhǐ                lè              zhòng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558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2987675" y="1947863"/>
            <a:ext cx="27368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招  呼</a:t>
            </a:r>
            <a:endParaRPr lang="zh-CN" altLang="en-US" sz="6600">
              <a:latin typeface="Calibri" pitchFamily="34" charset="0"/>
            </a:endParaRP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2989263" y="1557338"/>
            <a:ext cx="2735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zhāo          hu </a:t>
            </a: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558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503238" y="619125"/>
            <a:ext cx="8893175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孤  单  </a:t>
            </a:r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邻  居  </a:t>
            </a:r>
            <a:r>
              <a:rPr lang="zh-CN" altLang="en-US" sz="6600" b="1">
                <a:latin typeface="楷体" pitchFamily="49" charset="-122"/>
                <a:ea typeface="楷体" pitchFamily="49" charset="-122"/>
              </a:rPr>
              <a:t>窝</a:t>
            </a:r>
            <a:endParaRPr lang="en-US" altLang="zh-CN" sz="6600" b="1"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招  呼  都  静  </a:t>
            </a:r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只  乐  种</a:t>
            </a: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6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612775" y="404813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gū                 dān               lín                 jū                wō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612775" y="2405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zhāo              hū               dōu             jìng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849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zhǐ                lè              zhòng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582</Words>
  <Application>Microsoft Office PowerPoint</Application>
  <PresentationFormat>全屏显示(4:3)</PresentationFormat>
  <Paragraphs>142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Calibri</vt:lpstr>
      <vt:lpstr>宋体</vt:lpstr>
      <vt:lpstr>Arial</vt:lpstr>
      <vt:lpstr>楷体</vt:lpstr>
      <vt:lpstr>Times New Roman</vt:lpstr>
      <vt:lpstr>华文中宋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38</cp:revision>
  <dcterms:created xsi:type="dcterms:W3CDTF">2017-03-06T00:07:43Z</dcterms:created>
  <dcterms:modified xsi:type="dcterms:W3CDTF">2017-03-07T02:52:54Z</dcterms:modified>
</cp:coreProperties>
</file>