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56" r:id="rId4"/>
    <p:sldId id="257" r:id="rId5"/>
    <p:sldId id="258" r:id="rId6"/>
    <p:sldId id="262" r:id="rId7"/>
    <p:sldId id="259" r:id="rId8"/>
    <p:sldId id="261" r:id="rId9"/>
    <p:sldId id="264" r:id="rId10"/>
    <p:sldId id="267" r:id="rId11"/>
    <p:sldId id="266" r:id="rId12"/>
    <p:sldId id="263" r:id="rId13"/>
    <p:sldId id="265" r:id="rId14"/>
    <p:sldId id="270" r:id="rId15"/>
    <p:sldId id="268" r:id="rId16"/>
    <p:sldId id="269" r:id="rId17"/>
    <p:sldId id="275" r:id="rId18"/>
    <p:sldId id="276" r:id="rId19"/>
    <p:sldId id="277" r:id="rId20"/>
    <p:sldId id="278" r:id="rId21"/>
    <p:sldId id="280" r:id="rId22"/>
    <p:sldId id="281" r:id="rId23"/>
    <p:sldId id="282" r:id="rId24"/>
    <p:sldId id="283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59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4D427-A16C-42D9-A9B3-5046FACA8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ED5BC-50E9-4C8E-816F-0D993DB66B0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76414"/>
            <a:ext cx="9144000" cy="3881586"/>
          </a:xfrm>
          <a:prstGeom prst="rect">
            <a:avLst/>
          </a:prstGeom>
        </p:spPr>
      </p:pic>
      <p:pic>
        <p:nvPicPr>
          <p:cNvPr id="3" name="图片 2" descr="图片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0"/>
            <a:ext cx="3200407" cy="29289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2622834" cy="233910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r>
              <a:rPr lang="zh-CN" alt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</a:t>
            </a:r>
            <a:endParaRPr lang="en-US" altLang="zh-CN" sz="66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zh-CN" altLang="en-US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春 笋</a:t>
            </a:r>
            <a:endParaRPr lang="zh-CN" alt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89800" y="1214422"/>
            <a:ext cx="3154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明德小学  冯本山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54276"/>
          <p:cNvSpPr txBox="1"/>
          <p:nvPr/>
        </p:nvSpPr>
        <p:spPr>
          <a:xfrm>
            <a:off x="0" y="571480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黑体" panose="02010600030101010101" pitchFamily="49" charset="-122"/>
              </a:rPr>
              <a:t>　　</a:t>
            </a:r>
            <a:r>
              <a:rPr lang="zh-CN" altLang="en-US" sz="3600" dirty="0">
                <a:solidFill>
                  <a:srgbClr val="99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它们迎着春风，在阳光中笑，在春雨里长。一节，一节，又一节。向上，向上，再向上。</a:t>
            </a:r>
            <a:endParaRPr lang="zh-CN" altLang="en-US" sz="3600" dirty="0">
              <a:solidFill>
                <a:srgbClr val="99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2" name="文本框 54277"/>
          <p:cNvSpPr txBox="1"/>
          <p:nvPr/>
        </p:nvSpPr>
        <p:spPr>
          <a:xfrm>
            <a:off x="285720" y="2285992"/>
            <a:ext cx="78676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从这段话中你读懂了什么？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3" name="文本框 54279"/>
          <p:cNvSpPr txBox="1"/>
          <p:nvPr/>
        </p:nvSpPr>
        <p:spPr>
          <a:xfrm>
            <a:off x="357158" y="4143380"/>
            <a:ext cx="716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en-US" altLang="zh-CN" sz="3200" b="1" dirty="0" smtClean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lang="zh-CN" altLang="en-US" sz="32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春笋的生长离不开雨露和阳光。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文本框 54280"/>
          <p:cNvSpPr txBox="1"/>
          <p:nvPr/>
        </p:nvSpPr>
        <p:spPr>
          <a:xfrm>
            <a:off x="428596" y="4786322"/>
            <a:ext cx="716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en-US" altLang="zh-CN" sz="3200" b="1" dirty="0" smtClean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lang="zh-CN" altLang="en-US" sz="32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读懂了春笋的生长过程。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Rectangle 5"/>
          <p:cNvSpPr/>
          <p:nvPr/>
        </p:nvSpPr>
        <p:spPr>
          <a:xfrm>
            <a:off x="500034" y="3000372"/>
            <a:ext cx="6264275" cy="9350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sz="3600" dirty="0" smtClean="0">
                <a:latin typeface="Arial" panose="020B0604020202020204" pitchFamily="34" charset="0"/>
                <a:ea typeface="楷体_GB2312" panose="02010609030101010101" pitchFamily="49" charset="-122"/>
              </a:rPr>
              <a:t>1</a:t>
            </a:r>
            <a:r>
              <a:rPr lang="zh-CN" altLang="en-US" sz="3600" dirty="0" smtClean="0">
                <a:latin typeface="Arial" panose="020B0604020202020204" pitchFamily="34" charset="0"/>
                <a:ea typeface="楷体_GB2312" panose="02010609030101010101" pitchFamily="49" charset="-122"/>
              </a:rPr>
              <a:t>、</a:t>
            </a:r>
            <a:r>
              <a:rPr lang="en-US" altLang="zh-CN" sz="3600" dirty="0" smtClean="0"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它们”指的是谁？</a:t>
            </a:r>
            <a:endParaRPr lang="zh-CN" altLang="en-US" sz="36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2571744"/>
            <a:ext cx="7740650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又、再、向上</a:t>
            </a:r>
            <a:r>
              <a:rPr lang="zh-CN" altLang="en-US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”突出了春笋顽强生长的情景和品质。连用三个“一节”和“向上”</a:t>
            </a: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用简短的语句写出春笋不断拔节</a:t>
            </a: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向上生长</a:t>
            </a: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突出了春笋旺盛的生命力。</a:t>
            </a:r>
            <a:endParaRPr lang="zh-CN" altLang="en-US" sz="360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34" y="714356"/>
            <a:ext cx="8643966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在阳光中笑</a:t>
            </a:r>
            <a:r>
              <a:rPr lang="zh-CN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”写得特别传神</a:t>
            </a: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运用了拟人的手法</a:t>
            </a: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把春笋</a:t>
            </a:r>
            <a:r>
              <a:rPr lang="zh-CN" altLang="en-US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r>
              <a:rPr lang="zh-CN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作一个个孩子</a:t>
            </a: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在春风春雨的滋润下快乐地成长。</a:t>
            </a:r>
            <a:endParaRPr lang="zh-CN" altLang="en-US" sz="360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概括主题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214282" y="571480"/>
            <a:ext cx="892971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      这篇课文写的是春笋在美好的春天到来之际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纷纷破土而出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旺盛生长的情景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热情赞美了春笋不怕困难、顽强向上的生命力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给人以积极向上的动力。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70660"/>
          <p:cNvSpPr txBox="1"/>
          <p:nvPr/>
        </p:nvSpPr>
        <p:spPr>
          <a:xfrm>
            <a:off x="285720" y="2857496"/>
            <a:ext cx="8001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黑体" panose="02010600030101010101" pitchFamily="49" charset="-122"/>
              </a:rPr>
              <a:t>　　</a:t>
            </a: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读了课文，你觉得春笋怎么样？你想对春笋说些什么？</a:t>
            </a:r>
            <a:b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黑体" panose="02010600030101010101" pitchFamily="49" charset="-122"/>
              </a:rPr>
            </a:br>
            <a:endParaRPr lang="zh-CN" altLang="en-US" sz="3600" dirty="0">
              <a:solidFill>
                <a:srgbClr val="660066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5" name="文本框 70661"/>
          <p:cNvSpPr txBox="1"/>
          <p:nvPr/>
        </p:nvSpPr>
        <p:spPr>
          <a:xfrm>
            <a:off x="571472" y="4143380"/>
            <a:ext cx="78486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华文中宋" panose="02010600040101010101" pitchFamily="2" charset="-122"/>
              </a:rPr>
              <a:t>　　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是啊！春笋就是凭着顽强的意志和生命力，才能冲破泥土，掀翻石块，一个一个地冒出来。在阳光下继续坚强而又健康地成长！长成高大的竹子，供人们使用。</a:t>
            </a:r>
            <a:b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</a:b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写法点拨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571480"/>
            <a:ext cx="857256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拟人的手法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　　拟人的手法就是把物体当成人来写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让物体具有人的语言、动作、行为或思想感情、性格等。运用拟人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不仅可以使抽象的事物具体化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而且能使语言更生动形象。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3429000"/>
            <a:ext cx="8429684" cy="28622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      本文运用了拟人的手法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把春笋破土而出的情景和顽强生长的特点展现得淋漓尽致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流露出作者对春笋的喜爱之情。我们在写话中也应该尝试运用这种手法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使所写的话富有灵气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充满活力。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指导书写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140335" y="582930"/>
            <a:ext cx="8500110" cy="822960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声 它</a:t>
            </a:r>
            <a:r>
              <a:rPr lang="zh-CN" altLang="en-US" sz="4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冲 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来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</a:t>
            </a:r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长</a:t>
            </a:r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外 笑</a:t>
            </a:r>
            <a:r>
              <a:rPr lang="zh-CN" altLang="en-US" sz="4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节</a:t>
            </a:r>
            <a:endParaRPr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321945" y="1748155"/>
            <a:ext cx="8500110" cy="1014095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部首：  </a:t>
            </a:r>
            <a:r>
              <a:rPr sz="6000" b="1" dirty="0">
                <a:solidFill>
                  <a:srgbClr val="7030A0"/>
                </a:solidFill>
              </a:rPr>
              <a:t>士   宀    冫 夕</a:t>
            </a:r>
            <a:endParaRPr sz="6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957705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指导书写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图片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748030"/>
            <a:ext cx="5752465" cy="5361940"/>
          </a:xfrm>
          <a:prstGeom prst="rect">
            <a:avLst/>
          </a:prstGeom>
        </p:spPr>
      </p:pic>
      <p:pic>
        <p:nvPicPr>
          <p:cNvPr id="5" name="图片 4" descr="图片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45" y="762000"/>
            <a:ext cx="66675" cy="5333365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053891" y="861675"/>
            <a:ext cx="4205286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声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士部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zh-CN" altLang="en-US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957705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指导书写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图片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748030"/>
            <a:ext cx="5752465" cy="5361940"/>
          </a:xfrm>
          <a:prstGeom prst="rect">
            <a:avLst/>
          </a:prstGeom>
        </p:spPr>
      </p:pic>
      <p:pic>
        <p:nvPicPr>
          <p:cNvPr id="5" name="图片 4" descr="图片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45" y="762000"/>
            <a:ext cx="66675" cy="5333365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1958006" y="979785"/>
            <a:ext cx="4205286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它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宀部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zh-CN" altLang="en-US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957705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指导书写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图片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748030"/>
            <a:ext cx="5752465" cy="5361940"/>
          </a:xfrm>
          <a:prstGeom prst="rect">
            <a:avLst/>
          </a:prstGeom>
        </p:spPr>
      </p:pic>
      <p:pic>
        <p:nvPicPr>
          <p:cNvPr id="5" name="图片 4" descr="图片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45" y="762000"/>
            <a:ext cx="66675" cy="5333365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1957705" y="603885"/>
            <a:ext cx="4311650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冲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604184"/>
            <a:ext cx="1831975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冫部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zh-CN" altLang="en-US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957705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指导书写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图片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748030"/>
            <a:ext cx="5752465" cy="5361940"/>
          </a:xfrm>
          <a:prstGeom prst="rect">
            <a:avLst/>
          </a:prstGeom>
        </p:spPr>
      </p:pic>
      <p:pic>
        <p:nvPicPr>
          <p:cNvPr id="5" name="图片 4" descr="图片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45" y="762000"/>
            <a:ext cx="66675" cy="5333365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365041" y="594340"/>
            <a:ext cx="4205286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来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-64135" y="762299"/>
            <a:ext cx="1831975" cy="4617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</a:t>
            </a:r>
            <a:endParaRPr lang="zh-CN" altLang="en-US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体</a:t>
            </a:r>
            <a:endParaRPr lang="zh-CN" altLang="en-US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字</a:t>
            </a:r>
            <a:endParaRPr lang="zh-CN" altLang="en-US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957705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指导书写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图片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748030"/>
            <a:ext cx="5752465" cy="5361940"/>
          </a:xfrm>
          <a:prstGeom prst="rect">
            <a:avLst/>
          </a:prstGeom>
        </p:spPr>
      </p:pic>
      <p:pic>
        <p:nvPicPr>
          <p:cNvPr id="5" name="图片 4" descr="图片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45" y="762000"/>
            <a:ext cx="66675" cy="5333365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064686" y="594340"/>
            <a:ext cx="4205286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外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-64135" y="762299"/>
            <a:ext cx="1831975" cy="4617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夕部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zh-CN" altLang="en-US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资料宝袋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571480"/>
            <a:ext cx="5429288" cy="56323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笋　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称“竹笋”。竹类的嫩茎、芽。竹鞭节上生的芽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冬季在土中已肥大而可采掘者称“冬笋”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春季芽向上生长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突出地面者称“春笋”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夏、秋间芽横向生长成为新鞭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其先端的幼嫩部分称“鞭笋”。</a:t>
            </a: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图片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7008" y="3571876"/>
            <a:ext cx="3356992" cy="3286124"/>
          </a:xfrm>
          <a:prstGeom prst="rect">
            <a:avLst/>
          </a:prstGeom>
        </p:spPr>
      </p:pic>
      <p:pic>
        <p:nvPicPr>
          <p:cNvPr id="7" name="图片 6" descr="图片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785794"/>
            <a:ext cx="3428992" cy="271464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957705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指导书写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图片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748030"/>
            <a:ext cx="5752465" cy="5361940"/>
          </a:xfrm>
          <a:prstGeom prst="rect">
            <a:avLst/>
          </a:prstGeom>
        </p:spPr>
      </p:pic>
      <p:pic>
        <p:nvPicPr>
          <p:cNvPr id="5" name="图片 4" descr="图片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45" y="762000"/>
            <a:ext cx="66675" cy="5333365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149475" y="1076325"/>
            <a:ext cx="4119880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生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-64135" y="762000"/>
            <a:ext cx="1759585" cy="4206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zh-CN" altLang="en-US" sz="36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957705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指导书写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图片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748030"/>
            <a:ext cx="5752465" cy="5361940"/>
          </a:xfrm>
          <a:prstGeom prst="rect">
            <a:avLst/>
          </a:prstGeom>
        </p:spPr>
      </p:pic>
      <p:pic>
        <p:nvPicPr>
          <p:cNvPr id="5" name="图片 4" descr="图片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45" y="762000"/>
            <a:ext cx="66675" cy="5333365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203751" y="594340"/>
            <a:ext cx="4205286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笑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-64135" y="762299"/>
            <a:ext cx="1831975" cy="4617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竹部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zh-CN" altLang="en-US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957705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指导书写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图片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748030"/>
            <a:ext cx="5752465" cy="5361940"/>
          </a:xfrm>
          <a:prstGeom prst="rect">
            <a:avLst/>
          </a:prstGeom>
        </p:spPr>
      </p:pic>
      <p:pic>
        <p:nvPicPr>
          <p:cNvPr id="5" name="图片 4" descr="图片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45" y="762000"/>
            <a:ext cx="66675" cy="5333365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172001" y="1076305"/>
            <a:ext cx="4205286" cy="566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节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-64135" y="762299"/>
            <a:ext cx="1831975" cy="4617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艹部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zh-CN" altLang="en-US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图片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99695"/>
            <a:ext cx="9105900" cy="67583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7650" y="648335"/>
            <a:ext cx="8648700" cy="26212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1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欢迎指导</a:t>
            </a:r>
            <a:endParaRPr lang="zh-CN" altLang="en-US" sz="16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58" y="500042"/>
            <a:ext cx="8786842" cy="6072230"/>
          </a:xfrm>
          <a:prstGeom prst="rect">
            <a:avLst/>
          </a:prstGeom>
        </p:spPr>
      </p:pic>
      <p:sp>
        <p:nvSpPr>
          <p:cNvPr id="3" name="同侧圆角矩形 2"/>
          <p:cNvSpPr/>
          <p:nvPr/>
        </p:nvSpPr>
        <p:spPr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学习目标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000100" y="942182"/>
            <a:ext cx="8143900" cy="44935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、朗读课文，画出生字拼读</a:t>
            </a:r>
            <a:r>
              <a:rPr lang="en-US" altLang="zh-CN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次，把词语读正确。</a:t>
            </a:r>
            <a:endParaRPr lang="zh-CN" altLang="en-US" sz="4400" dirty="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、标出自然段序号。</a:t>
            </a:r>
            <a:endParaRPr lang="zh-CN" altLang="en-US" sz="4400" dirty="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、正确朗读课文。</a:t>
            </a:r>
            <a:endParaRPr lang="zh-CN" altLang="en-US" sz="4400" dirty="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、学会生字，</a:t>
            </a:r>
            <a: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认识</a:t>
            </a:r>
            <a:r>
              <a:rPr lang="en-US" altLang="zh-CN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4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种</a:t>
            </a:r>
            <a:r>
              <a:rPr lang="zh-CN" altLang="en-US" sz="44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偏旁。</a:t>
            </a:r>
            <a:endParaRPr lang="zh-CN" altLang="en-US" sz="4400" dirty="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5.png"/>
          <p:cNvPicPr>
            <a:picLocks noChangeAspect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00232" y="0"/>
            <a:ext cx="5715040" cy="667547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同侧圆角矩形 2"/>
          <p:cNvSpPr/>
          <p:nvPr/>
        </p:nvSpPr>
        <p:spPr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整体感知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图片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1" y="0"/>
            <a:ext cx="2357454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字词乐园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450057" y="1065212"/>
            <a:ext cx="8243887" cy="3046988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800" b="1" dirty="0" smtClean="0">
                <a:solidFill>
                  <a:srgbClr val="00206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声  </a:t>
            </a:r>
            <a:r>
              <a:rPr lang="zh-CN" altLang="en-US" sz="4800" b="1" dirty="0" smtClean="0">
                <a:solidFill>
                  <a:srgbClr val="00206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春雷  唤 </a:t>
            </a:r>
            <a:r>
              <a:rPr lang="zh-CN" altLang="en-US" sz="4800" b="1" dirty="0">
                <a:solidFill>
                  <a:srgbClr val="00206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醒  </a:t>
            </a:r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春</a:t>
            </a:r>
            <a:r>
              <a:rPr lang="zh-CN" altLang="en-US" sz="4800" b="1" dirty="0">
                <a:solidFill>
                  <a:srgbClr val="00206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笋</a:t>
            </a:r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en-US" altLang="zh-CN" sz="4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它</a:t>
            </a:r>
            <a:r>
              <a:rPr lang="zh-CN" altLang="en-US" sz="4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们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冲</a:t>
            </a:r>
            <a:r>
              <a:rPr lang="zh-CN" altLang="en-US" sz="4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破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4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掀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翻  冒</a:t>
            </a:r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出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来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娃娃   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</a:t>
            </a:r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长</a:t>
            </a:r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浅褐色 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外</a:t>
            </a:r>
            <a:r>
              <a:rPr lang="zh-CN" altLang="en-US" sz="4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衣</a:t>
            </a:r>
            <a:r>
              <a:rPr lang="zh-CN" altLang="en-US" sz="4800" b="1" u="sng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4800" b="1" u="sng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笑</a:t>
            </a:r>
            <a:r>
              <a:rPr lang="zh-CN" altLang="en-US" sz="4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声 外衣一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节</a:t>
            </a:r>
            <a:endParaRPr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字词乐园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71480"/>
            <a:ext cx="892971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笋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=+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尹　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唤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奂  醒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酉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星 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掀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扌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欣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冒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 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	  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褐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衤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曷  娃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圭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2571744"/>
            <a:ext cx="8786842" cy="33855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多音字组词并造句</a:t>
            </a:r>
            <a:endParaRPr lang="zh-CN" altLang="en-US" sz="2800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    </a:t>
            </a:r>
            <a:r>
              <a:rPr lang="en-US" altLang="zh-CN" sz="2800" dirty="0" err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zhǎnɡ</a:t>
            </a:r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长高</a:t>
            </a:r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800" dirty="0" err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chánɡ</a:t>
            </a:r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细长</a:t>
            </a:r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	</a:t>
            </a:r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en-US" altLang="zh-CN" sz="2800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2800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河岸两旁的柳树又长</a:t>
            </a:r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2800" dirty="0" err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zhǎnɡ</a:t>
            </a:r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高了</a:t>
            </a:r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细长</a:t>
            </a:r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2800" dirty="0" err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chánɡ</a:t>
            </a:r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的枝条像少女的辫子一样</a:t>
            </a:r>
            <a:r>
              <a:rPr lang="en-US" altLang="zh-CN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让人忍不住想上前摸一下。</a:t>
            </a:r>
            <a:endParaRPr lang="zh-CN" altLang="en-US" sz="2800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字词乐园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642918"/>
            <a:ext cx="7416800" cy="550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3200" dirty="0" smtClean="0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唤醒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叫醒。造句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丁零零”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闹钟把我从睡梦中唤醒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起床的时间到啦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!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冲破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突破某种状态、限制等。造句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鱼儿最终冲破渔网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游回了大海。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嫩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nèn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生生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初生而柔弱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娇嫩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跟“老”相对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。造句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小草穿着绿色的外衣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像嫩生生的娃娃。类似的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ABB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式的词语还有绿油油、亮晶晶等。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向上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朝好的方向走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上进。文中指春笋不断拔节生长。造句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我们要好好学习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天天向上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将来成为一个对社会有用的人。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0" y="642918"/>
            <a:ext cx="9001156" cy="1200329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sz="3600" dirty="0">
                <a:latin typeface="Arial" panose="020B0604020202020204" pitchFamily="34" charset="0"/>
                <a:ea typeface="楷体_GB2312" panose="02010609030101010101" pitchFamily="49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声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春雷，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唤醒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了春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笋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。它们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冲破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泥土，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掀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翻石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块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，一个一个从地里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冒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出来</a:t>
            </a:r>
            <a:r>
              <a:rPr lang="zh-CN" altLang="en-US" sz="3600" dirty="0" smtClean="0"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  <a:endParaRPr lang="zh-CN" altLang="en-US" sz="36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" name="文本框 58374"/>
          <p:cNvSpPr txBox="1"/>
          <p:nvPr/>
        </p:nvSpPr>
        <p:spPr>
          <a:xfrm>
            <a:off x="428596" y="1928802"/>
            <a:ext cx="6019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en-US" altLang="zh-CN" sz="3600" dirty="0">
                <a:solidFill>
                  <a:srgbClr val="00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1.“</a:t>
            </a:r>
            <a:r>
              <a:rPr lang="zh-CN" altLang="en-US" sz="3600" dirty="0">
                <a:solidFill>
                  <a:srgbClr val="00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唤醒”是什么意思？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58376"/>
          <p:cNvSpPr txBox="1"/>
          <p:nvPr/>
        </p:nvSpPr>
        <p:spPr>
          <a:xfrm>
            <a:off x="714348" y="2500306"/>
            <a:ext cx="5562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4000" dirty="0">
                <a:solidFill>
                  <a:srgbClr val="99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唤醒：叫醒的意思。</a:t>
            </a:r>
            <a:endParaRPr lang="zh-CN" altLang="en-US" sz="4000" dirty="0">
              <a:solidFill>
                <a:srgbClr val="99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8" name="文本框 58375"/>
          <p:cNvSpPr txBox="1"/>
          <p:nvPr/>
        </p:nvSpPr>
        <p:spPr>
          <a:xfrm>
            <a:off x="428596" y="5214950"/>
            <a:ext cx="6629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en-US" altLang="zh-CN" sz="3600" dirty="0">
                <a:solidFill>
                  <a:srgbClr val="00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600" dirty="0">
                <a:solidFill>
                  <a:srgbClr val="00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这句话告诉了我们什么？</a:t>
            </a:r>
            <a:endParaRPr lang="zh-CN" altLang="en-US" sz="3600" dirty="0">
              <a:solidFill>
                <a:srgbClr val="00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文本框 58377"/>
          <p:cNvSpPr txBox="1"/>
          <p:nvPr/>
        </p:nvSpPr>
        <p:spPr>
          <a:xfrm>
            <a:off x="571472" y="5929330"/>
            <a:ext cx="640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4000" dirty="0">
                <a:solidFill>
                  <a:srgbClr val="99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春笋生长的季节 。</a:t>
            </a:r>
            <a:endParaRPr lang="zh-CN" altLang="en-US" sz="4000" dirty="0">
              <a:solidFill>
                <a:srgbClr val="99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3071810"/>
            <a:ext cx="7775575" cy="181588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28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冲破</a:t>
            </a:r>
            <a:r>
              <a:rPr lang="zh-CN" altLang="zh-CN" sz="28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”“</a:t>
            </a: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掀翻</a:t>
            </a:r>
            <a:r>
              <a:rPr lang="zh-CN" altLang="zh-CN" sz="28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”显示了春笋不可阻挡的气势和战胜一切艰难险阻的顽强生命力。“冒”准确写出了春笋破土而出的动态。“一个一个”不只说明多</a:t>
            </a:r>
            <a:r>
              <a:rPr lang="en-US" altLang="zh-CN" sz="28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还给人一种连续不断、你追我赶的感觉。</a:t>
            </a:r>
            <a:endParaRPr lang="zh-CN" altLang="zh-CN" sz="2800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0" y="500042"/>
            <a:ext cx="9001156" cy="646331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zh-CN" altLang="en-US" sz="3600" dirty="0" smtClean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春笋裹着浅褐色的外衣，像嫩生生的娃娃。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2071678"/>
            <a:ext cx="8715404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zh-CN" sz="3600" dirty="0" smtClean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嫩生生的娃娃</a:t>
            </a:r>
            <a:r>
              <a:rPr lang="zh-CN" altLang="zh-CN" sz="3600" dirty="0" smtClean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zh-CN" sz="36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让我们把春笋和娃娃联系起来。这句话是比喻句</a:t>
            </a:r>
            <a:r>
              <a:rPr lang="en-US" altLang="zh-CN" sz="36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zh-CN" sz="36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把春笋比喻成“娃娃”</a:t>
            </a:r>
            <a:r>
              <a:rPr lang="en-US" altLang="zh-CN" sz="36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zh-CN" sz="36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显得生动而形象</a:t>
            </a:r>
            <a:r>
              <a:rPr lang="en-US" altLang="zh-CN" sz="36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zh-CN" sz="36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突出春笋稚嫩可爱的样子</a:t>
            </a:r>
            <a:r>
              <a:rPr lang="zh-CN" altLang="en-US" sz="36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428596" y="1000108"/>
            <a:ext cx="8715404" cy="11525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说说春笋的样子和</a:t>
            </a:r>
            <a:r>
              <a:rPr lang="zh-CN" altLang="en-US" sz="3200" b="1" dirty="0" smtClean="0">
                <a:latin typeface="Arial" panose="020B0604020202020204" pitchFamily="34" charset="0"/>
                <a:ea typeface="楷体_GB2312" panose="02010609030101010101" pitchFamily="49" charset="-122"/>
              </a:rPr>
              <a:t>颜色，读出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春笋的可爱。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" name="Rectangle 6"/>
          <p:cNvSpPr/>
          <p:nvPr/>
        </p:nvSpPr>
        <p:spPr>
          <a:xfrm>
            <a:off x="428596" y="4429132"/>
            <a:ext cx="8715404" cy="9366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你还能说出几个像“嫩生生”这样的词语吗？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357158" y="5143512"/>
            <a:ext cx="8786842" cy="15113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r>
              <a:rPr lang="zh-CN" altLang="en-US" sz="3600" b="1" dirty="0">
                <a:solidFill>
                  <a:srgbClr val="FFC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白花花 绿油油 软绵绵 热乎乎 气冲冲</a:t>
            </a:r>
            <a:endParaRPr lang="zh-CN" altLang="en-US" sz="3600" b="1" dirty="0">
              <a:solidFill>
                <a:srgbClr val="FFC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ctr" eaLnBrk="1" hangingPunct="1"/>
            <a:r>
              <a:rPr lang="zh-CN" altLang="en-US" sz="3600" b="1" dirty="0">
                <a:solidFill>
                  <a:srgbClr val="FFC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笑哈哈 黑乎乎 红彤彤 金灿灿</a:t>
            </a:r>
            <a:endParaRPr lang="zh-CN" altLang="en-US" sz="3600" b="1" dirty="0">
              <a:solidFill>
                <a:srgbClr val="FFC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1660</Words>
  <Application>WPS 演示</Application>
  <PresentationFormat>全屏显示(4:3)</PresentationFormat>
  <Paragraphs>180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华文新魏</vt:lpstr>
      <vt:lpstr>隶书</vt:lpstr>
      <vt:lpstr>楷体_GB2312</vt:lpstr>
      <vt:lpstr>华文中宋</vt:lpstr>
      <vt:lpstr>黑体</vt:lpstr>
      <vt:lpstr>Calibri</vt:lpstr>
      <vt:lpstr>微软雅黑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9</cp:revision>
  <dcterms:created xsi:type="dcterms:W3CDTF">2017-02-16T04:04:00Z</dcterms:created>
  <dcterms:modified xsi:type="dcterms:W3CDTF">2017-02-20T06:45:35Z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