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gif" ContentType="image/gif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  <p:sldMasterId id="2147483686" r:id="rId5"/>
  </p:sldMasterIdLst>
  <p:notesMasterIdLst>
    <p:notesMasterId r:id="rId8"/>
  </p:notesMasterIdLst>
  <p:sldIdLst>
    <p:sldId id="256" r:id="rId6"/>
    <p:sldId id="292" r:id="rId7"/>
    <p:sldId id="294" r:id="rId9"/>
    <p:sldId id="301" r:id="rId10"/>
    <p:sldId id="277" r:id="rId11"/>
    <p:sldId id="358" r:id="rId12"/>
    <p:sldId id="399" r:id="rId13"/>
    <p:sldId id="305" r:id="rId14"/>
    <p:sldId id="438" r:id="rId15"/>
    <p:sldId id="362" r:id="rId16"/>
    <p:sldId id="306" r:id="rId17"/>
    <p:sldId id="434" r:id="rId18"/>
    <p:sldId id="303" r:id="rId19"/>
    <p:sldId id="436" r:id="rId20"/>
    <p:sldId id="307" r:id="rId21"/>
    <p:sldId id="492" r:id="rId22"/>
    <p:sldId id="493" r:id="rId23"/>
    <p:sldId id="300" r:id="rId24"/>
    <p:sldId id="333" r:id="rId25"/>
    <p:sldId id="279" r:id="rId26"/>
    <p:sldId id="276" r:id="rId27"/>
    <p:sldId id="530" r:id="rId28"/>
    <p:sldId id="527" r:id="rId29"/>
    <p:sldId id="528" r:id="rId30"/>
    <p:sldId id="534" r:id="rId31"/>
    <p:sldId id="533" r:id="rId32"/>
    <p:sldId id="529" r:id="rId33"/>
    <p:sldId id="297" r:id="rId34"/>
    <p:sldId id="332" r:id="rId35"/>
    <p:sldId id="525" r:id="rId36"/>
    <p:sldId id="268" r:id="rId37"/>
    <p:sldId id="473" r:id="rId38"/>
    <p:sldId id="474" r:id="rId39"/>
    <p:sldId id="475" r:id="rId40"/>
    <p:sldId id="476" r:id="rId41"/>
    <p:sldId id="339" r:id="rId42"/>
    <p:sldId id="271" r:id="rId43"/>
    <p:sldId id="272" r:id="rId44"/>
    <p:sldId id="336" r:id="rId45"/>
    <p:sldId id="273" r:id="rId46"/>
    <p:sldId id="309" r:id="rId47"/>
    <p:sldId id="311" r:id="rId48"/>
    <p:sldId id="274" r:id="rId49"/>
    <p:sldId id="280" r:id="rId50"/>
    <p:sldId id="522" r:id="rId51"/>
    <p:sldId id="523" r:id="rId52"/>
    <p:sldId id="524" r:id="rId53"/>
    <p:sldId id="330" r:id="rId54"/>
    <p:sldId id="526" r:id="rId55"/>
    <p:sldId id="269" r:id="rId56"/>
    <p:sldId id="270" r:id="rId57"/>
    <p:sldId id="282" r:id="rId58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1" clrIdx="0"/>
  <p:cmAuthor id="2" name="绿色圃中小学教育网" initials="绿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FF"/>
    <a:srgbClr val="00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356" y="-108"/>
      </p:cViewPr>
      <p:guideLst>
        <p:guide orient="horz" pos="2160"/>
        <p:guide pos="29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2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1.xml"/><Relationship Id="rId59" Type="http://schemas.openxmlformats.org/officeDocument/2006/relationships/presProps" Target="presProps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92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60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813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0000" b="1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1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5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2.xml"/><Relationship Id="rId5" Type="http://schemas.openxmlformats.org/officeDocument/2006/relationships/audio" Target="../media/audio1.wav"/><Relationship Id="rId4" Type="http://schemas.openxmlformats.org/officeDocument/2006/relationships/image" Target="../media/image30.wmf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image" Target="../media/image33.GIF"/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hyperlink" Target="&#22235;&#23395;&#26391;&#35835;.SWF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GIF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2.xml"/><Relationship Id="rId5" Type="http://schemas.openxmlformats.org/officeDocument/2006/relationships/audio" Target="../media/audio1.wav"/><Relationship Id="rId4" Type="http://schemas.openxmlformats.org/officeDocument/2006/relationships/image" Target="../media/image30.wmf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9.jpe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9.jpe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1.jpeg"/><Relationship Id="rId1" Type="http://schemas.openxmlformats.org/officeDocument/2006/relationships/image" Target="../media/image18.jpe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2.png"/><Relationship Id="rId3" Type="http://schemas.microsoft.com/office/2007/relationships/media" Target="file:///H:\&#25945;&#23398;&#21442;&#32771;\&#22235;&#23395;\Bandari%20-%20Fairyland%20-%20&#32431;&#38899;&#20048;&#29256;.mp3" TargetMode="External"/><Relationship Id="rId2" Type="http://schemas.openxmlformats.org/officeDocument/2006/relationships/audio" Target="file:///H:\&#25945;&#23398;&#21442;&#32771;\&#22235;&#23395;\Bandari%20-%20Fairyland%20-%20&#32431;&#38899;&#20048;&#29256;.mp3" TargetMode="External"/><Relationship Id="rId1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GI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image" Target="../media/image3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1" Type="http://schemas.openxmlformats.org/officeDocument/2006/relationships/image" Target="../media/image53.jpeg"/></Relationships>
</file>

<file path=ppt/slides/_rels/slide4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6.jpeg"/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image" Target="../media/image55.jpe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image" Target="../media/image5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6.GIF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3.png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054" descr="3-150113231Q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239250" cy="724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7" name="图片 2056" descr="17-1609291556295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9" name="图片 2058" descr="5777452_1289100971685_1024x10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324975" cy="7100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1" name="图片 2060" descr="40_282799_8029c84b4bef34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3249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2" name="矩形 2061"/>
          <p:cNvSpPr/>
          <p:nvPr/>
        </p:nvSpPr>
        <p:spPr>
          <a:xfrm>
            <a:off x="900113" y="1839913"/>
            <a:ext cx="7804150" cy="1320800"/>
          </a:xfrm>
          <a:prstGeom prst="rect">
            <a:avLst/>
          </a:prstGeom>
          <a:solidFill>
            <a:schemeClr val="bg1">
              <a:alpha val="77000"/>
            </a:schemeClr>
          </a:solidFill>
          <a:ln w="9525">
            <a:noFill/>
          </a:ln>
        </p:spPr>
        <p:txBody>
          <a:bodyPr wrap="square" anchor="ctr">
            <a:spAutoFit/>
          </a:bodyPr>
          <a:p>
            <a:pPr algn="just"/>
            <a:r>
              <a:rPr lang="en-US" altLang="zh-CN" sz="4000" b="0" dirty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   </a:t>
            </a:r>
            <a:r>
              <a:rPr lang="zh-CN" altLang="en-US" sz="4000" b="0" dirty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看了画面上的景色你们想到了</a:t>
            </a:r>
            <a:r>
              <a:rPr lang="zh-CN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65" charset="-122"/>
              </a:rPr>
              <a:t>什么季节？</a:t>
            </a:r>
            <a:endParaRPr lang="zh-CN" altLang="en-US" sz="4000" b="0" dirty="0">
              <a:solidFill>
                <a:srgbClr val="FF0000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  <p:sp>
        <p:nvSpPr>
          <p:cNvPr id="2063" name="矩形 2062"/>
          <p:cNvSpPr/>
          <p:nvPr/>
        </p:nvSpPr>
        <p:spPr>
          <a:xfrm>
            <a:off x="1331913" y="3860800"/>
            <a:ext cx="6329362" cy="768350"/>
          </a:xfrm>
          <a:prstGeom prst="rect">
            <a:avLst/>
          </a:prstGeom>
          <a:solidFill>
            <a:schemeClr val="bg1">
              <a:alpha val="81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0" dirty="0">
                <a:latin typeface="Arial" panose="020B0604020202020204" pitchFamily="34" charset="0"/>
                <a:ea typeface="方正少儿简体" pitchFamily="65" charset="-122"/>
              </a:rPr>
              <a:t>你们还知道什么季节吗？</a:t>
            </a:r>
            <a:endParaRPr lang="zh-CN" altLang="en-US" sz="4400" b="0" dirty="0">
              <a:latin typeface="Arial" panose="020B0604020202020204" pitchFamily="34" charset="0"/>
              <a:ea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2" grpId="0" bldLvl="0" animBg="1"/>
      <p:bldP spid="206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5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6"/>
          <p:cNvSpPr/>
          <p:nvPr/>
        </p:nvSpPr>
        <p:spPr>
          <a:xfrm>
            <a:off x="4140200" y="1412875"/>
            <a:ext cx="5003800" cy="439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hé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yuán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yuán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荷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圆 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 duì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ng  wā  shuō </a:t>
            </a:r>
            <a:b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 对   青   蛙   说：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shì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xi</a:t>
            </a:r>
            <a:r>
              <a:rPr lang="en-US" altLang="x-none" sz="3200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tiān </a:t>
            </a:r>
            <a:b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 是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天”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459" name="图片 16387" descr="xi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95738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9" name="组合 16388"/>
          <p:cNvGrpSpPr/>
          <p:nvPr/>
        </p:nvGrpSpPr>
        <p:grpSpPr>
          <a:xfrm>
            <a:off x="4427538" y="2779713"/>
            <a:ext cx="3168650" cy="146050"/>
            <a:chOff x="0" y="0"/>
            <a:chExt cx="1996" cy="92"/>
          </a:xfrm>
        </p:grpSpPr>
        <p:sp>
          <p:nvSpPr>
            <p:cNvPr id="19461" name="椭圆 16389"/>
            <p:cNvSpPr/>
            <p:nvPr/>
          </p:nvSpPr>
          <p:spPr>
            <a:xfrm>
              <a:off x="0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椭圆 16390"/>
            <p:cNvSpPr/>
            <p:nvPr/>
          </p:nvSpPr>
          <p:spPr>
            <a:xfrm>
              <a:off x="499" y="0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椭圆 16391"/>
            <p:cNvSpPr/>
            <p:nvPr/>
          </p:nvSpPr>
          <p:spPr>
            <a:xfrm>
              <a:off x="1134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椭圆 16392"/>
            <p:cNvSpPr/>
            <p:nvPr/>
          </p:nvSpPr>
          <p:spPr>
            <a:xfrm>
              <a:off x="1905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65" name="文本框 16393"/>
          <p:cNvSpPr txBox="1"/>
          <p:nvPr/>
        </p:nvSpPr>
        <p:spPr>
          <a:xfrm>
            <a:off x="4716463" y="5805488"/>
            <a:ext cx="4032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任意多边形 16394"/>
          <p:cNvSpPr/>
          <p:nvPr/>
        </p:nvSpPr>
        <p:spPr>
          <a:xfrm>
            <a:off x="323850" y="4365625"/>
            <a:ext cx="1871663" cy="792163"/>
          </a:xfrm>
          <a:custGeom>
            <a:avLst/>
            <a:gdLst/>
            <a:ahLst/>
            <a:cxnLst>
              <a:cxn ang="270">
                <a:pos x="10800" y="0"/>
              </a:cxn>
              <a:cxn ang="270">
                <a:pos x="3163" y="3163"/>
              </a:cxn>
              <a:cxn ang="180">
                <a:pos x="0" y="10800"/>
              </a:cxn>
              <a:cxn ang="90">
                <a:pos x="3163" y="18437"/>
              </a:cxn>
              <a:cxn ang="90">
                <a:pos x="10800" y="21600"/>
              </a:cxn>
              <a:cxn ang="90">
                <a:pos x="18437" y="18437"/>
              </a:cxn>
              <a:cxn ang="0">
                <a:pos x="21600" y="10800"/>
              </a:cxn>
              <a:cxn ang="270">
                <a:pos x="18437" y="3163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26" y="10800"/>
                </a:moveTo>
                <a:cubicBezTo>
                  <a:pt x="826" y="16308"/>
                  <a:pt x="5292" y="20774"/>
                  <a:pt x="10800" y="20774"/>
                </a:cubicBezTo>
                <a:cubicBezTo>
                  <a:pt x="16308" y="20774"/>
                  <a:pt x="20774" y="16308"/>
                  <a:pt x="20774" y="10800"/>
                </a:cubicBezTo>
                <a:cubicBezTo>
                  <a:pt x="20774" y="5292"/>
                  <a:pt x="16308" y="826"/>
                  <a:pt x="10800" y="826"/>
                </a:cubicBezTo>
                <a:cubicBezTo>
                  <a:pt x="5292" y="826"/>
                  <a:pt x="826" y="5292"/>
                  <a:pt x="826" y="10800"/>
                </a:cubicBezTo>
                <a:close/>
              </a:path>
            </a:pathLst>
          </a:custGeom>
          <a:solidFill>
            <a:srgbClr val="FF33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0243"/>
          <p:cNvSpPr/>
          <p:nvPr/>
        </p:nvSpPr>
        <p:spPr>
          <a:xfrm>
            <a:off x="1331913" y="1169988"/>
            <a:ext cx="14033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9600" b="0" dirty="0">
                <a:latin typeface="Arial" panose="020B0604020202020204" pitchFamily="34" charset="0"/>
                <a:ea typeface="楷体_GB2312" pitchFamily="49" charset="-122"/>
              </a:rPr>
              <a:t>说</a:t>
            </a:r>
            <a:endParaRPr lang="zh-CN" altLang="en-US" sz="96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2" name="文本框 10244"/>
          <p:cNvSpPr txBox="1"/>
          <p:nvPr/>
        </p:nvSpPr>
        <p:spPr>
          <a:xfrm>
            <a:off x="1258888" y="377825"/>
            <a:ext cx="17494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shuō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矩形 10246"/>
          <p:cNvSpPr/>
          <p:nvPr/>
        </p:nvSpPr>
        <p:spPr>
          <a:xfrm>
            <a:off x="1223963" y="1169988"/>
            <a:ext cx="15113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9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讠</a:t>
            </a:r>
            <a:r>
              <a:rPr lang="zh-CN" altLang="en-US" sz="9600" b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96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4787900" y="153035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0" dirty="0">
                <a:latin typeface="Arial" panose="020B0604020202020204" pitchFamily="34" charset="0"/>
                <a:ea typeface="方正少儿简体" pitchFamily="65" charset="-122"/>
              </a:rPr>
              <a:t>言字旁</a:t>
            </a:r>
            <a:endParaRPr lang="zh-CN" altLang="en-US" sz="4000" b="0" dirty="0">
              <a:latin typeface="Arial" panose="020B0604020202020204" pitchFamily="34" charset="0"/>
              <a:ea typeface="方正少儿简体" pitchFamily="65" charset="-122"/>
            </a:endParaRPr>
          </a:p>
        </p:txBody>
      </p:sp>
      <p:sp>
        <p:nvSpPr>
          <p:cNvPr id="10249" name="云形标注 10248"/>
          <p:cNvSpPr/>
          <p:nvPr/>
        </p:nvSpPr>
        <p:spPr>
          <a:xfrm>
            <a:off x="5724525" y="-26987"/>
            <a:ext cx="3419475" cy="1511300"/>
          </a:xfrm>
          <a:prstGeom prst="cloudCallout">
            <a:avLst>
              <a:gd name="adj1" fmla="val -59565"/>
              <a:gd name="adj2" fmla="val 50315"/>
            </a:avLst>
          </a:prstGeom>
          <a:solidFill>
            <a:srgbClr val="FFCC99">
              <a:alpha val="78000"/>
            </a:srgbClr>
          </a:solidFill>
          <a:ln w="41275" cap="flat" cmpd="sng">
            <a:solidFill>
              <a:srgbClr val="FF00FF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dirty="0">
                <a:latin typeface="Arial" panose="020B0604020202020204" pitchFamily="34" charset="0"/>
                <a:ea typeface="方正稚艺简体" pitchFamily="65" charset="-122"/>
              </a:rPr>
              <a:t>言字旁的字与说话有关。</a:t>
            </a:r>
            <a:endParaRPr lang="zh-CN" altLang="en-US" sz="320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684213" y="2565400"/>
            <a:ext cx="81407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说（说话）（小说）（说书）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1093788" y="4262438"/>
            <a:ext cx="1408112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9600" dirty="0">
                <a:latin typeface="Arial" panose="020B0604020202020204" pitchFamily="34" charset="0"/>
                <a:ea typeface="楷体_GB2312" pitchFamily="49" charset="-122"/>
              </a:rPr>
              <a:t>蛙</a:t>
            </a:r>
            <a:endParaRPr lang="zh-CN" altLang="en-US" sz="9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1258888" y="3573463"/>
            <a:ext cx="10636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wā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977900" y="4383088"/>
            <a:ext cx="1093788" cy="11064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虫</a:t>
            </a:r>
            <a:r>
              <a:rPr lang="zh-CN" altLang="en-US" sz="6600" b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6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4549775" y="462280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0" dirty="0">
                <a:latin typeface="Arial" panose="020B0604020202020204" pitchFamily="34" charset="0"/>
                <a:ea typeface="方正少儿简体" pitchFamily="65" charset="-122"/>
              </a:rPr>
              <a:t>虫字旁</a:t>
            </a:r>
            <a:endParaRPr lang="zh-CN" altLang="en-US" sz="4000" b="0" dirty="0">
              <a:latin typeface="Arial" panose="020B0604020202020204" pitchFamily="34" charset="0"/>
              <a:ea typeface="方正少儿简体" pitchFamily="65" charset="-122"/>
            </a:endParaRPr>
          </a:p>
        </p:txBody>
      </p:sp>
      <p:sp>
        <p:nvSpPr>
          <p:cNvPr id="10256" name="云形标注 10255"/>
          <p:cNvSpPr/>
          <p:nvPr/>
        </p:nvSpPr>
        <p:spPr>
          <a:xfrm>
            <a:off x="5724525" y="3357563"/>
            <a:ext cx="3419475" cy="1511300"/>
          </a:xfrm>
          <a:prstGeom prst="cloudCallout">
            <a:avLst>
              <a:gd name="adj1" fmla="val -66528"/>
              <a:gd name="adj2" fmla="val 28361"/>
            </a:avLst>
          </a:prstGeom>
          <a:solidFill>
            <a:srgbClr val="FFCC99">
              <a:alpha val="78000"/>
            </a:srgbClr>
          </a:solidFill>
          <a:ln w="41275" cap="flat" cmpd="sng">
            <a:solidFill>
              <a:srgbClr val="FF00FF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dirty="0">
                <a:latin typeface="Arial" panose="020B0604020202020204" pitchFamily="34" charset="0"/>
                <a:ea typeface="方正稚艺简体" pitchFamily="65" charset="-122"/>
              </a:rPr>
              <a:t>虫字旁的字与虫有关。</a:t>
            </a:r>
            <a:endParaRPr lang="zh-CN" altLang="en-US" sz="320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sp>
        <p:nvSpPr>
          <p:cNvPr id="10257" name="文本框 10256"/>
          <p:cNvSpPr txBox="1"/>
          <p:nvPr/>
        </p:nvSpPr>
        <p:spPr>
          <a:xfrm>
            <a:off x="755650" y="5918200"/>
            <a:ext cx="569277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蛙（青蛙）（牛蛙）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49" grpId="0" bldLvl="0" animBg="1"/>
      <p:bldP spid="10250" grpId="0"/>
      <p:bldP spid="10252" grpId="0"/>
      <p:bldP spid="10253" grpId="0"/>
      <p:bldP spid="10254" grpId="0"/>
      <p:bldP spid="10254" grpId="1"/>
      <p:bldP spid="10255" grpId="0"/>
      <p:bldP spid="10256" grpId="0" bldLvl="0" animBg="1"/>
      <p:bldP spid="102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5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Rectangle 6"/>
          <p:cNvSpPr/>
          <p:nvPr/>
        </p:nvSpPr>
        <p:spPr>
          <a:xfrm>
            <a:off x="4140200" y="1412875"/>
            <a:ext cx="5003800" cy="439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hé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yè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yuán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yuán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荷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叶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圆 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 duì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q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ng  wā  shuō </a:t>
            </a:r>
            <a:b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 对   青   蛙   说：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shì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xi</a:t>
            </a:r>
            <a:r>
              <a:rPr lang="en-US" altLang="x-none" sz="3200" err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tiān </a:t>
            </a:r>
            <a:b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 是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  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天”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507" name="图片 16387" descr="xi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995738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9" name="组合 16388"/>
          <p:cNvGrpSpPr/>
          <p:nvPr/>
        </p:nvGrpSpPr>
        <p:grpSpPr>
          <a:xfrm>
            <a:off x="4427538" y="2779713"/>
            <a:ext cx="3168650" cy="146050"/>
            <a:chOff x="0" y="0"/>
            <a:chExt cx="1996" cy="92"/>
          </a:xfrm>
        </p:grpSpPr>
        <p:sp>
          <p:nvSpPr>
            <p:cNvPr id="21509" name="椭圆 16389"/>
            <p:cNvSpPr/>
            <p:nvPr/>
          </p:nvSpPr>
          <p:spPr>
            <a:xfrm>
              <a:off x="0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0" name="椭圆 16390"/>
            <p:cNvSpPr/>
            <p:nvPr/>
          </p:nvSpPr>
          <p:spPr>
            <a:xfrm>
              <a:off x="499" y="0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1" name="椭圆 16391"/>
            <p:cNvSpPr/>
            <p:nvPr/>
          </p:nvSpPr>
          <p:spPr>
            <a:xfrm>
              <a:off x="1134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2" name="椭圆 16392"/>
            <p:cNvSpPr/>
            <p:nvPr/>
          </p:nvSpPr>
          <p:spPr>
            <a:xfrm>
              <a:off x="1905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3" name="文本框 16393"/>
          <p:cNvSpPr txBox="1"/>
          <p:nvPr/>
        </p:nvSpPr>
        <p:spPr>
          <a:xfrm>
            <a:off x="4716463" y="5805488"/>
            <a:ext cx="40322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任意多边形 16394"/>
          <p:cNvSpPr/>
          <p:nvPr/>
        </p:nvSpPr>
        <p:spPr>
          <a:xfrm>
            <a:off x="323850" y="4365625"/>
            <a:ext cx="1871663" cy="792163"/>
          </a:xfrm>
          <a:custGeom>
            <a:avLst/>
            <a:gdLst/>
            <a:ahLst/>
            <a:cxnLst>
              <a:cxn ang="270">
                <a:pos x="10800" y="0"/>
              </a:cxn>
              <a:cxn ang="270">
                <a:pos x="3163" y="3163"/>
              </a:cxn>
              <a:cxn ang="180">
                <a:pos x="0" y="10800"/>
              </a:cxn>
              <a:cxn ang="90">
                <a:pos x="3163" y="18437"/>
              </a:cxn>
              <a:cxn ang="90">
                <a:pos x="10800" y="21600"/>
              </a:cxn>
              <a:cxn ang="90">
                <a:pos x="18437" y="18437"/>
              </a:cxn>
              <a:cxn ang="0">
                <a:pos x="21600" y="10800"/>
              </a:cxn>
              <a:cxn ang="270">
                <a:pos x="18437" y="3163"/>
              </a:cxn>
            </a:cxnLst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826" y="10800"/>
                </a:moveTo>
                <a:cubicBezTo>
                  <a:pt x="826" y="16308"/>
                  <a:pt x="5292" y="20774"/>
                  <a:pt x="10800" y="20774"/>
                </a:cubicBezTo>
                <a:cubicBezTo>
                  <a:pt x="16308" y="20774"/>
                  <a:pt x="20774" y="16308"/>
                  <a:pt x="20774" y="10800"/>
                </a:cubicBezTo>
                <a:cubicBezTo>
                  <a:pt x="20774" y="5292"/>
                  <a:pt x="16308" y="826"/>
                  <a:pt x="10800" y="826"/>
                </a:cubicBezTo>
                <a:cubicBezTo>
                  <a:pt x="5292" y="826"/>
                  <a:pt x="826" y="5292"/>
                  <a:pt x="826" y="10800"/>
                </a:cubicBezTo>
                <a:close/>
              </a:path>
            </a:pathLst>
          </a:custGeom>
          <a:solidFill>
            <a:srgbClr val="FF3300"/>
          </a:solidFill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452438" y="874713"/>
            <a:ext cx="8281987" cy="5762625"/>
          </a:xfrm>
          <a:ln/>
        </p:spPr>
        <p:txBody>
          <a:bodyPr wrap="square" lIns="91440" tIns="45720" rIns="91440" bIns="45720" anchor="t"/>
          <a:p>
            <a:pPr>
              <a:lnSpc>
                <a:spcPct val="80000"/>
              </a:lnSpc>
              <a:buNone/>
            </a:pPr>
            <a:endParaRPr lang="en-US" altLang="zh-CN" sz="4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雪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</a:rPr>
              <a:t>人 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草芽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尖尖   </a:t>
            </a:r>
            <a:endParaRPr lang="zh-CN" altLang="en-US" sz="6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 荷叶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圆圆  </a:t>
            </a:r>
            <a:r>
              <a:rPr lang="zh-CN" altLang="en-US" sz="7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7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</a:rPr>
              <a:t>谷穗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弯弯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     </a:t>
            </a:r>
            <a:endParaRPr lang="zh-CN" altLang="en-US" sz="60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60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2289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076700"/>
            <a:ext cx="3311525" cy="189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12290" descr="Untitled-2 cop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1844675"/>
            <a:ext cx="2016125" cy="156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内容占位符 12291" descr="Untitled-2 copy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7162800" y="1189038"/>
            <a:ext cx="1981200" cy="1535112"/>
          </a:xfrm>
          <a:ln/>
        </p:spPr>
      </p:pic>
      <p:pic>
        <p:nvPicPr>
          <p:cNvPr id="23556" name="内容占位符 12292" descr="Untitled-2 copy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0" y="2997200"/>
            <a:ext cx="2016125" cy="1562100"/>
          </a:xfrm>
          <a:ln/>
        </p:spPr>
      </p:pic>
      <p:pic>
        <p:nvPicPr>
          <p:cNvPr id="23557" name="内容占位符 12293" descr="Untitled-2 copy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7235825" y="5157788"/>
            <a:ext cx="1908175" cy="1477962"/>
          </a:xfrm>
          <a:ln/>
        </p:spPr>
      </p:pic>
      <p:pic>
        <p:nvPicPr>
          <p:cNvPr id="12308" name="内容占位符 12307" descr="BA001"/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lum bright="6000"/>
          </a:blip>
          <a:stretch>
            <a:fillRect/>
          </a:stretch>
        </p:blipFill>
        <p:spPr>
          <a:xfrm flipH="1">
            <a:off x="0" y="3141663"/>
            <a:ext cx="1141413" cy="903287"/>
          </a:xfrm>
          <a:ln/>
        </p:spPr>
      </p:pic>
      <p:pic>
        <p:nvPicPr>
          <p:cNvPr id="23559" name="图片 12294" descr="Untitled-3 copy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179388" y="620713"/>
            <a:ext cx="1979612" cy="167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图片 12295" descr="Untitled-2 cop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2492375"/>
            <a:ext cx="1943100" cy="1506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图片 12296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4292600"/>
            <a:ext cx="2017713" cy="170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2" name="文本框 12297"/>
          <p:cNvSpPr txBox="1"/>
          <p:nvPr/>
        </p:nvSpPr>
        <p:spPr>
          <a:xfrm>
            <a:off x="4859338" y="2781300"/>
            <a:ext cx="1801812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说话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3" name="文本框 12298"/>
          <p:cNvSpPr txBox="1"/>
          <p:nvPr/>
        </p:nvSpPr>
        <p:spPr>
          <a:xfrm>
            <a:off x="2771775" y="1989138"/>
            <a:ext cx="1827213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尖尖</a:t>
            </a:r>
            <a:r>
              <a:rPr lang="zh-CN" altLang="en-US" sz="36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4" name="文本框 12299"/>
          <p:cNvSpPr txBox="1"/>
          <p:nvPr/>
        </p:nvSpPr>
        <p:spPr>
          <a:xfrm>
            <a:off x="7235825" y="1412875"/>
            <a:ext cx="1636713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春天</a:t>
            </a:r>
            <a:r>
              <a:rPr lang="zh-CN" altLang="en-US" sz="24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文本框 12300"/>
          <p:cNvSpPr txBox="1"/>
          <p:nvPr/>
        </p:nvSpPr>
        <p:spPr>
          <a:xfrm>
            <a:off x="971550" y="4652963"/>
            <a:ext cx="338455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顽皮地说</a:t>
            </a:r>
            <a:r>
              <a:rPr lang="zh-CN" altLang="en-US" sz="2400" dirty="0">
                <a:solidFill>
                  <a:srgbClr val="FFFF66"/>
                </a:solidFill>
                <a:latin typeface="华文中宋" panose="02010600040101010101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FF66"/>
              </a:solidFill>
              <a:latin typeface="华文中宋" panose="02010600040101010101" charset="-122"/>
              <a:ea typeface="宋体" panose="02010600030101010101" pitchFamily="2" charset="-122"/>
            </a:endParaRPr>
          </a:p>
        </p:txBody>
      </p:sp>
      <p:sp>
        <p:nvSpPr>
          <p:cNvPr id="23566" name="文本框 12301"/>
          <p:cNvSpPr txBox="1"/>
          <p:nvPr/>
        </p:nvSpPr>
        <p:spPr>
          <a:xfrm>
            <a:off x="4284663" y="4581525"/>
            <a:ext cx="2033587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冬天</a:t>
            </a:r>
            <a:r>
              <a:rPr lang="zh-CN" altLang="en-US" sz="5000" dirty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5000" dirty="0">
              <a:solidFill>
                <a:srgbClr val="FFFF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67" name="图片 12302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5702300"/>
            <a:ext cx="2016125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8" name="文本框 12303"/>
          <p:cNvSpPr txBox="1"/>
          <p:nvPr/>
        </p:nvSpPr>
        <p:spPr>
          <a:xfrm>
            <a:off x="5580063" y="5805488"/>
            <a:ext cx="1811337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就是</a:t>
            </a:r>
            <a:r>
              <a:rPr lang="zh-CN" altLang="en-US" sz="2400" dirty="0">
                <a:solidFill>
                  <a:srgbClr val="FFFF66"/>
                </a:solidFill>
                <a:latin typeface="华文中宋" panose="02010600040101010101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FF66"/>
              </a:solidFill>
              <a:latin typeface="华文中宋" panose="02010600040101010101" charset="-122"/>
              <a:ea typeface="宋体" panose="02010600030101010101" pitchFamily="2" charset="-122"/>
            </a:endParaRPr>
          </a:p>
        </p:txBody>
      </p:sp>
      <p:pic>
        <p:nvPicPr>
          <p:cNvPr id="23569" name="图片 12304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3490913"/>
            <a:ext cx="18002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0" name="文本框 12305"/>
          <p:cNvSpPr txBox="1"/>
          <p:nvPr/>
        </p:nvSpPr>
        <p:spPr>
          <a:xfrm>
            <a:off x="6877050" y="3789363"/>
            <a:ext cx="2033588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夏天</a:t>
            </a:r>
            <a:r>
              <a:rPr lang="zh-CN" altLang="en-US" sz="5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dirty="0">
              <a:solidFill>
                <a:srgbClr val="FFFF66"/>
              </a:solidFill>
              <a:latin typeface="华文中宋" panose="02010600040101010101" charset="-122"/>
              <a:ea typeface="宋体" panose="02010600030101010101" pitchFamily="2" charset="-122"/>
            </a:endParaRPr>
          </a:p>
        </p:txBody>
      </p:sp>
      <p:pic>
        <p:nvPicPr>
          <p:cNvPr id="12307" name="图片 12306" descr="BA001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 flipH="1">
            <a:off x="900113" y="1160463"/>
            <a:ext cx="863600" cy="684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2" name="文本框 12308"/>
          <p:cNvSpPr txBox="1"/>
          <p:nvPr/>
        </p:nvSpPr>
        <p:spPr>
          <a:xfrm>
            <a:off x="7396163" y="5373688"/>
            <a:ext cx="1747837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弯弯</a:t>
            </a:r>
            <a:endParaRPr lang="zh-CN" altLang="en-US" sz="6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C 0.03194 -0.025 0.06406 -0.04977 0.09375 -0.03541 C 0.12344 -0.02106 0.16406 0.06528 0.17813 0.08542 " pathEditMode="relative" ptsTypes="aaA">
                                      <p:cBhvr>
                                        <p:cTn id="6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41 0.12269 C 0.28802 0.10208 0.33194 0.08148 0.37222 0.09769 C 0.4125 0.11389 0.46736 0.20046 0.48628 0.2206 " pathEditMode="relative" rAng="0" ptsTypes="aaA">
                                      <p:cBhvr>
                                        <p:cTn id="1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2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628 0.2206 C 0.4934 0.16713 0.50069 0.11366 0.52465 0.09236 C 0.54844 0.07107 0.6125 0.09236 0.63003 0.09236 " pathEditMode="relative" rAng="0" ptsTypes="aaA">
                                      <p:cBhvr>
                                        <p:cTn id="1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7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889 0.10301 C 0.675 0.14977 0.71128 0.19653 0.72014 0.24051 C 0.72899 0.28449 0.6967 0.34653 0.69201 0.36759 " pathEditMode="relative" ptsTypes="aaA">
                                      <p:cBhvr>
                                        <p:cTn id="18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C 0.03907 -0.01898 0.07813 -0.03773 0.11302 -0.01921 C 0.14792 -0.00069 0.19358 0.09005 0.20972 0.11181 " pathEditMode="relative" ptsTypes="aaA">
                                      <p:cBhvr>
                                        <p:cTn id="26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972 0.11181 C 0.25069 0.07708 0.29167 0.04236 0.33715 0.06018 C 0.38264 0.07801 0.45816 0.19282 0.48229 0.21921 " pathEditMode="relative" ptsTypes="aaA">
                                      <p:cBhvr>
                                        <p:cTn id="30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23 0.21922 C 0.50695 0.21945 0.53178 0.21991 0.55122 0.24422 C 0.57084 0.26852 0.59115 0.34445 0.59914 0.36459 " pathEditMode="relative" rAng="0" ptsTypes="aaA">
                                      <p:cBhvr>
                                        <p:cTn id="3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7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913 0.36459 C 0.61181 0.32014 0.62465 0.2757 0.64601 0.26459 C 0.66736 0.25348 0.71372 0.29236 0.72726 0.29792 " pathEditMode="relative" ptsTypes="aaA">
                                      <p:cBhvr>
                                        <p:cTn id="3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458788" y="300038"/>
            <a:ext cx="8516937" cy="5762625"/>
          </a:xfrm>
          <a:ln/>
        </p:spPr>
        <p:txBody>
          <a:bodyPr wrap="square" lIns="91440" tIns="45720" rIns="91440" bIns="45720" anchor="t"/>
          <a:p>
            <a:pPr>
              <a:lnSpc>
                <a:spcPct val="80000"/>
              </a:lnSpc>
              <a:buNone/>
            </a:pPr>
            <a:endParaRPr lang="en-US" altLang="zh-CN" sz="5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</a:t>
            </a: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季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尖尖  说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话</a:t>
            </a:r>
            <a:endParaRPr lang="zh-CN" altLang="en-US" sz="6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   </a:t>
            </a:r>
            <a:endParaRPr lang="zh-CN" altLang="en-US" sz="6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春天 青蛙   夏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天</a:t>
            </a:r>
            <a:endParaRPr lang="zh-CN" altLang="en-US" sz="6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60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6000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弯弯 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顽皮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地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就是</a:t>
            </a:r>
            <a:endParaRPr lang="zh-CN" altLang="en-US" sz="6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6600" dirty="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7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7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5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Rectangle 3"/>
          <p:cNvSpPr>
            <a:spLocks noGrp="1"/>
          </p:cNvSpPr>
          <p:nvPr>
            <p:ph idx="1"/>
          </p:nvPr>
        </p:nvSpPr>
        <p:spPr>
          <a:xfrm>
            <a:off x="430213" y="860425"/>
            <a:ext cx="8281987" cy="5762625"/>
          </a:xfrm>
          <a:ln/>
        </p:spPr>
        <p:txBody>
          <a:bodyPr wrap="square" lIns="91440" tIns="45720" rIns="91440" bIns="45720" anchor="t"/>
          <a:p>
            <a:pPr>
              <a:lnSpc>
                <a:spcPct val="80000"/>
              </a:lnSpc>
              <a:buNone/>
            </a:pP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                 de    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    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顽皮</a:t>
            </a: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地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Text Box 2"/>
          <p:cNvSpPr txBox="1"/>
          <p:nvPr/>
        </p:nvSpPr>
        <p:spPr>
          <a:xfrm>
            <a:off x="146050" y="101600"/>
            <a:ext cx="4449763" cy="4176713"/>
          </a:xfrm>
          <a:prstGeom prst="rect">
            <a:avLst/>
          </a:prstGeom>
          <a:solidFill>
            <a:srgbClr val="B3B3B3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54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5400" dirty="0">
                <a:latin typeface="楷体" panose="02010609060101010101" charset="-122"/>
                <a:ea typeface="楷体" panose="02010609060101010101" charset="-122"/>
              </a:rPr>
              <a:t>天 地 人</a:t>
            </a:r>
            <a:endParaRPr lang="zh-CN" altLang="en-US" sz="5400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54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000" dirty="0">
                <a:latin typeface="楷体" panose="02010609060101010101" charset="-122"/>
                <a:ea typeface="楷体" panose="02010609060101010101" charset="-122"/>
              </a:rPr>
              <a:t>天 地 人</a:t>
            </a:r>
            <a:endParaRPr lang="zh-CN" altLang="en-US" sz="80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8000" dirty="0">
                <a:latin typeface="楷体" panose="02010609060101010101" charset="-122"/>
                <a:ea typeface="楷体" panose="02010609060101010101" charset="-122"/>
              </a:rPr>
              <a:t>你 我 他</a:t>
            </a:r>
            <a:endParaRPr lang="zh-CN" altLang="en-US" sz="8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1025" y="1128713"/>
            <a:ext cx="1039813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dì</a:t>
            </a:r>
            <a:endParaRPr lang="en-US" altLang="zh-CN" sz="480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7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3"/>
          <p:cNvSpPr txBox="1"/>
          <p:nvPr/>
        </p:nvSpPr>
        <p:spPr>
          <a:xfrm>
            <a:off x="107950" y="869950"/>
            <a:ext cx="9036050" cy="5454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de     dì</a:t>
            </a:r>
            <a:endParaRPr lang="en-US" altLang="zh-CN" sz="480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endParaRPr lang="en-US" altLang="zh-CN" sz="480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土地（   ）   顽皮地（  ）说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天地（   ）  用力地（   ）飞  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地（  ）上  开心地（  ）画画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2600" y="2214563"/>
            <a:ext cx="1000125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de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56388" y="3017838"/>
            <a:ext cx="10001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de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4425" y="3740150"/>
            <a:ext cx="10001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de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4225" y="2214563"/>
            <a:ext cx="1250950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dì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4225" y="3017838"/>
            <a:ext cx="1171575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dì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1588" y="3740150"/>
            <a:ext cx="1554162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dì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162925" y="2359025"/>
            <a:ext cx="714375" cy="8032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8162925" y="3038475"/>
            <a:ext cx="714375" cy="8032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椭圆 12"/>
          <p:cNvSpPr/>
          <p:nvPr/>
        </p:nvSpPr>
        <p:spPr>
          <a:xfrm>
            <a:off x="7448550" y="3841750"/>
            <a:ext cx="714375" cy="8032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树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3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0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4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1268413"/>
            <a:ext cx="1233487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5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63" y="981075"/>
            <a:ext cx="1233487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6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125" y="54927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7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88913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8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150" y="3068638"/>
            <a:ext cx="117951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Picture 9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325" y="227647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Picture 10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119697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Picture 11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300" y="2438400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Picture 12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525" y="315912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Text Box 13"/>
          <p:cNvSpPr txBox="1"/>
          <p:nvPr/>
        </p:nvSpPr>
        <p:spPr>
          <a:xfrm>
            <a:off x="3835400" y="2439988"/>
            <a:ext cx="792163" cy="8223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Arial Unicode MS" panose="020B0604020202020204" pitchFamily="34" charset="-122"/>
              </a:rPr>
              <a:t>弯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Arial Unicode MS" panose="020B0604020202020204" pitchFamily="34" charset="-122"/>
            </a:endParaRPr>
          </a:p>
        </p:txBody>
      </p:sp>
      <p:sp>
        <p:nvSpPr>
          <p:cNvPr id="35854" name="Rectangle 14"/>
          <p:cNvSpPr/>
          <p:nvPr/>
        </p:nvSpPr>
        <p:spPr>
          <a:xfrm>
            <a:off x="3762375" y="2439988"/>
            <a:ext cx="809625" cy="8239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Arial Unicode MS" panose="020B0604020202020204" pitchFamily="34" charset="-122"/>
              </a:rPr>
              <a:t>说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5" name="Text Box 15"/>
          <p:cNvSpPr txBox="1"/>
          <p:nvPr/>
        </p:nvSpPr>
        <p:spPr>
          <a:xfrm>
            <a:off x="3870325" y="2336800"/>
            <a:ext cx="792163" cy="8223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蛙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856" name="Picture 16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0925" y="0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7" name="Text Box 17"/>
          <p:cNvSpPr txBox="1"/>
          <p:nvPr/>
        </p:nvSpPr>
        <p:spPr>
          <a:xfrm>
            <a:off x="3798888" y="2335213"/>
            <a:ext cx="863600" cy="8239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8" name="Text Box 18"/>
          <p:cNvSpPr txBox="1"/>
          <p:nvPr/>
        </p:nvSpPr>
        <p:spPr>
          <a:xfrm>
            <a:off x="3752850" y="2335213"/>
            <a:ext cx="792163" cy="8239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青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9" name="Text Box 19"/>
          <p:cNvSpPr txBox="1"/>
          <p:nvPr/>
        </p:nvSpPr>
        <p:spPr>
          <a:xfrm>
            <a:off x="3824288" y="2536825"/>
            <a:ext cx="792162" cy="8223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0" name="Text Box 20"/>
          <p:cNvSpPr txBox="1"/>
          <p:nvPr/>
        </p:nvSpPr>
        <p:spPr>
          <a:xfrm>
            <a:off x="3752850" y="2276475"/>
            <a:ext cx="863600" cy="8239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ru-RU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1" name="Text Box 21"/>
          <p:cNvSpPr txBox="1"/>
          <p:nvPr/>
        </p:nvSpPr>
        <p:spPr>
          <a:xfrm>
            <a:off x="4662488" y="2438400"/>
            <a:ext cx="792162" cy="8239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</a:t>
            </a:r>
            <a:endParaRPr lang="zh-CN" altLang="ru-RU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2" name="Rectangle 22"/>
          <p:cNvSpPr/>
          <p:nvPr/>
        </p:nvSpPr>
        <p:spPr>
          <a:xfrm>
            <a:off x="4121150" y="2638425"/>
            <a:ext cx="827088" cy="8239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Arial Unicode MS" panose="020B0604020202020204" pitchFamily="34" charset="-122"/>
              </a:rPr>
              <a:t>就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3" name="Rectangle 23"/>
          <p:cNvSpPr/>
          <p:nvPr/>
        </p:nvSpPr>
        <p:spPr>
          <a:xfrm>
            <a:off x="4176713" y="2439988"/>
            <a:ext cx="790575" cy="8239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Arial Unicode MS" panose="020B0604020202020204" pitchFamily="34" charset="-122"/>
              </a:rPr>
              <a:t>夏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4" name="Text Box 24"/>
          <p:cNvSpPr txBox="1"/>
          <p:nvPr/>
        </p:nvSpPr>
        <p:spPr>
          <a:xfrm>
            <a:off x="3800475" y="2439988"/>
            <a:ext cx="863600" cy="8239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尖</a:t>
            </a:r>
            <a:endParaRPr lang="zh-CN" altLang="en-US" sz="4800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72" name="Picture 25" descr="天使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2825" y="0"/>
            <a:ext cx="2216150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73" name="AutoShape 28">
            <a:hlinkClick r:id="" action="ppaction://hlinkshowjump?jump=nextslide"/>
          </p:cNvPr>
          <p:cNvSpPr/>
          <p:nvPr/>
        </p:nvSpPr>
        <p:spPr>
          <a:xfrm>
            <a:off x="8496300" y="6291263"/>
            <a:ext cx="647700" cy="566737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294 C -0.09983 0.06203 -0.19028 0.09467 -0.22136 0.16273 C -0.25226 0.23078 -0.20035 0.39352 -0.19618 0.43819 " pathEditMode="relative" rAng="0" ptsTypes="aaA">
                                      <p:cBhvr>
                                        <p:cTn id="1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00" y="20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30 0.063782 C -0.197055 0.048113 -0.353096 0.032445 -0.417641 0.102841 C -0.482175 0.173227 -0.426565 0.424327 -0.428429 0.486129 C -0.430282 0.547939 -0.429350 0.510808 -0.428429 0.473686 " pathEditMode="relative" rAng="0" ptsTypes="aaaA">
                                      <p:cBhvr>
                                        <p:cTn id="17" dur="500" fill="hold"/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0" decel="1000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02616 C -0.07968 0.04699 -0.16302 0.06782 -0.18611 0.16829 C -0.2092 0.26875 -0.14305 0.55301 -0.13455 0.62847 " pathEditMode="relative" rAng="0" ptsTypes="aaA">
                                      <p:cBhvr>
                                        <p:cTn id="29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0" y="3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88 0.00208 C -0.12986 -0.03935 -0.21667 -0.08079 -0.25799 0.0044 C -0.29931 0.08958 -0.28577 0.4287 -0.29132 0.51319 " pathEditMode="relative" rAng="0" ptsTypes="aaA">
                                      <p:cBhvr>
                                        <p:cTn id="32" dur="500" fill="hold"/>
                                        <p:tgtEl>
                                          <p:spTgt spid="358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00" y="21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0.025 C -0.02517 0.02014 -0.08159 0.01574 -0.11128 0.06968 C -0.14097 0.12431 -0.14062 0.30417 -0.146 0.35162 " pathEditMode="relative" rAng="0" ptsTypes="aaA">
                                      <p:cBhvr>
                                        <p:cTn id="42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0" y="15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-0.17309 0.52014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0" y="2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2361 L 0.07048 0.81227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3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417 0.023519 L -0.063958 0.529907 " pathEditMode="relative" rAng="0" ptsTypes="">
                                      <p:cBhvr>
                                        <p:cTn id="70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556 0.073148 L 0.072431 0.792593 " pathEditMode="relative" rAng="0" ptsTypes="">
                                      <p:cBhvr>
                                        <p:cTn id="8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03 0.16319 L 0.07084 0.50972 " pathEditMode="relative" rAng="0" ptsTypes="AA">
                                      <p:cBhvr>
                                        <p:cTn id="85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0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12 0.02338 L 0.10191 0.73217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3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0.195747 0.016433 C 0.251722 0.054676 0.307697 0.092909 0.303299 0.176174 C 0.298900 0.259449 0.233931 0.387756 0.168962 0.516297 " pathEditMode="relative" rAng="0" ptsTypes="aaA">
                                      <p:cBhvr>
                                        <p:cTn id="101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C 0.08524 -0.01643 0.17048 -0.03287 0.2033 0.06898 C 0.23611 0.17083 0.19757 0.52107 0.1967 0.61111 " pathEditMode="relative" rAng="0" ptsTypes="aaA">
                                      <p:cBhvr>
                                        <p:cTn id="11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00" y="2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025 0.00856 C 0.19393 -0.0382 0.27778 -0.08495 0.31025 -0.00023 C 0.34271 0.08449 0.30608 0.43171 0.30521 0.51759 " pathEditMode="relative" rAng="0" ptsTypes="aaA">
                                      <p:cBhvr>
                                        <p:cTn id="11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00" y="20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78 -0.00648 C 0.15747 0.04514 0.26216 0.09676 0.28959 0.20926 C 0.31702 0.32176 0.22986 0.59329 0.21789 0.66921 " pathEditMode="relative" rAng="0" ptsTypes="aaA">
                                      <p:cBhvr>
                                        <p:cTn id="123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3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9 -0.01574 C 0.18768 -0.10347 0.33993 -0.1912 0.39723 -0.10232 C 0.45452 -0.01343 0.38195 0.41505 0.379 0.51759 " pathEditMode="relative" rAng="0" ptsTypes="aaA">
                                      <p:cBhvr>
                                        <p:cTn id="127" dur="5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900" y="1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37 0.04699 C -0.21198 0.02917 -0.43715 0.01158 -0.5033 0.09815 C -0.56944 0.18473 -0.47639 0.3757 -0.38316 0.5669 " pathEditMode="relative" rAng="0" ptsTypes="aaA">
                                      <p:cBhvr>
                                        <p:cTn id="140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00" y="2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Motion origin="layout" path="M 0.01458 0.05811 L -0.1724 0.26829 " pathEditMode="relative" rAng="0" ptsTypes="AA">
                                      <p:cBhvr>
                                        <p:cTn id="143" dur="500" fill="hold"/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6892 0.13125 " pathEditMode="relative" ptsTypes="AA">
                                      <p:cBhvr>
                                        <p:cTn id="16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0.07129 L -0.04514 0.25509 " pathEditMode="relative" rAng="0" ptsTypes="AA">
                                      <p:cBhvr>
                                        <p:cTn id="169" dur="500" fill="hold"/>
                                        <p:tgtEl>
                                          <p:spTgt spid="358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09 -0.01852 C 0.10487 -0.01297 0.15782 -0.00718 0.13369 0.03472 C 0.10955 0.07662 -0.05503 0.19977 -0.09288 0.23264 " pathEditMode="relative" rAng="0" ptsTypes="aaA">
                                      <p:cBhvr>
                                        <p:cTn id="181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12083 -0.06551 0.24167 -0.13078 0.25504 -0.08449 C 0.2684 -0.03819 0.17413 0.11968 0.08004 0.27778 " pathEditMode="relative" ptsTypes="aaA">
                                      <p:cBhvr>
                                        <p:cTn id="185" dur="500" fill="hold"/>
                                        <p:tgtEl>
                                          <p:spTgt spid="358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3" grpId="0" bldLvl="0" animBg="1"/>
      <p:bldP spid="35853" grpId="1" bldLvl="0" animBg="1"/>
      <p:bldP spid="35854" grpId="0" bldLvl="0" animBg="1"/>
      <p:bldP spid="35854" grpId="1" bldLvl="0" animBg="1"/>
      <p:bldP spid="35855" grpId="0" bldLvl="0" animBg="1"/>
      <p:bldP spid="35855" grpId="1" bldLvl="0" animBg="1"/>
      <p:bldP spid="35857" grpId="0" bldLvl="0" animBg="1"/>
      <p:bldP spid="35857" grpId="1" bldLvl="0" animBg="1"/>
      <p:bldP spid="35858" grpId="0" bldLvl="0" animBg="1"/>
      <p:bldP spid="35858" grpId="1" bldLvl="0" animBg="1"/>
      <p:bldP spid="35859" grpId="0" bldLvl="0" animBg="1"/>
      <p:bldP spid="35859" grpId="1" bldLvl="0" animBg="1"/>
      <p:bldP spid="35860" grpId="0" bldLvl="0" animBg="1"/>
      <p:bldP spid="35860" grpId="1" bldLvl="0" animBg="1"/>
      <p:bldP spid="35861" grpId="0" bldLvl="0" animBg="1"/>
      <p:bldP spid="35861" grpId="1" bldLvl="0" animBg="1"/>
      <p:bldP spid="35862" grpId="0" bldLvl="0" animBg="1"/>
      <p:bldP spid="35862" grpId="1" bldLvl="0" animBg="1"/>
      <p:bldP spid="35863" grpId="0" bldLvl="0" animBg="1"/>
      <p:bldP spid="35863" grpId="1" bldLvl="0" animBg="1"/>
      <p:bldP spid="35864" grpId="0" bldLvl="0" animBg="1"/>
      <p:bldP spid="35864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9697" name="组合 1638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9698" name="图片 16386" descr="复件 (2) 010023kjzuxzo3r343ac3f"/>
            <p:cNvPicPr>
              <a:picLocks noChangeAspect="1"/>
            </p:cNvPicPr>
            <p:nvPr/>
          </p:nvPicPr>
          <p:blipFill>
            <a:blip r:embed="rId1">
              <a:lum bright="-12000" contrast="23999"/>
            </a:blip>
            <a:stretch>
              <a:fillRect/>
            </a:stretch>
          </p:blipFill>
          <p:spPr>
            <a:xfrm>
              <a:off x="2971" y="0"/>
              <a:ext cx="2789" cy="18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699" name="图片 16387" descr="复件 010023kjzuxzo3r343ac3f"/>
            <p:cNvPicPr>
              <a:picLocks noChangeAspect="1"/>
            </p:cNvPicPr>
            <p:nvPr/>
          </p:nvPicPr>
          <p:blipFill>
            <a:blip r:embed="rId2">
              <a:lum bright="-17996" contrast="35999"/>
            </a:blip>
            <a:stretch>
              <a:fillRect/>
            </a:stretch>
          </p:blipFill>
          <p:spPr>
            <a:xfrm>
              <a:off x="0" y="0"/>
              <a:ext cx="2789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0" name="图片 16388" descr="复件 010029ksjs8c4yz4fvzf79"/>
            <p:cNvPicPr>
              <a:picLocks noChangeAspect="1"/>
            </p:cNvPicPr>
            <p:nvPr/>
          </p:nvPicPr>
          <p:blipFill>
            <a:blip r:embed="rId3">
              <a:lum bright="-12000" contrast="17998"/>
            </a:blip>
            <a:stretch>
              <a:fillRect/>
            </a:stretch>
          </p:blipFill>
          <p:spPr>
            <a:xfrm>
              <a:off x="2835" y="1525"/>
              <a:ext cx="2925" cy="279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5610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0"/>
            <a:ext cx="4787900" cy="342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4" descr="200808112242044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357563"/>
            <a:ext cx="4427538" cy="3500437"/>
          </a:xfrm>
          <a:ln/>
        </p:spPr>
      </p:pic>
      <p:pic>
        <p:nvPicPr>
          <p:cNvPr id="3077" name="Picture 5" descr="%A1%B6%CB%C4%BC%BE%A1%B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357563"/>
            <a:ext cx="4787900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2" name="Text Box 6"/>
          <p:cNvSpPr txBox="1"/>
          <p:nvPr/>
        </p:nvSpPr>
        <p:spPr>
          <a:xfrm>
            <a:off x="287338" y="2047875"/>
            <a:ext cx="1611313" cy="1187450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ch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ūn</a:t>
            </a:r>
            <a:endParaRPr lang="en-US" altLang="zh-CN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春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 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7385050" y="2047875"/>
            <a:ext cx="1460500" cy="1309688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xi</a:t>
            </a:r>
            <a:r>
              <a:rPr lang="en-US" altLang="zh-CN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à</a:t>
            </a:r>
            <a:endParaRPr lang="en-US" altLang="zh-CN" sz="4000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夏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287338" y="3357563"/>
            <a:ext cx="1612900" cy="1189038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qi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ū</a:t>
            </a:r>
            <a:endParaRPr lang="en-US" altLang="zh-CN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秋 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7385050" y="3357563"/>
            <a:ext cx="1460500" cy="1189038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d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ō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ng</a:t>
            </a:r>
            <a:endParaRPr lang="en-US" altLang="zh-CN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冬 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5807075" y="2451100"/>
            <a:ext cx="1306513" cy="1433513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/>
            <a:tileRect/>
          </a:gra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800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夂</a:t>
            </a:r>
            <a:endParaRPr lang="zh-CN" altLang="en-US" sz="8800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3" name="文本框 12302"/>
          <p:cNvSpPr txBox="1"/>
          <p:nvPr/>
        </p:nvSpPr>
        <p:spPr>
          <a:xfrm>
            <a:off x="5846763" y="4013200"/>
            <a:ext cx="1228725" cy="73025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/>
            <a:tileRect/>
          </a:gradFill>
          <a:ln w="28575" cap="flat" cmpd="sng">
            <a:solidFill>
              <a:srgbClr val="FF00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p>
            <a:r>
              <a:rPr lang="zh-CN" altLang="en-US" sz="4000" b="0" dirty="0">
                <a:solidFill>
                  <a:srgbClr val="0000FF"/>
                </a:solidFill>
                <a:latin typeface="Arial" panose="020B0604020202020204" pitchFamily="34" charset="0"/>
                <a:ea typeface="方正少儿简体" pitchFamily="65" charset="-122"/>
              </a:rPr>
              <a:t>折文</a:t>
            </a:r>
            <a:endParaRPr lang="zh-CN" altLang="en-US" sz="4000" b="0" dirty="0">
              <a:solidFill>
                <a:srgbClr val="0000FF"/>
              </a:solidFill>
              <a:latin typeface="Arial" panose="020B0604020202020204" pitchFamily="34" charset="0"/>
              <a:ea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07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860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07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860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30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860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307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860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 bldLvl="0" animBg="1"/>
      <p:bldP spid="86023" grpId="0" bldLvl="0" animBg="1"/>
      <p:bldP spid="86022" grpId="0" bldLvl="0" animBg="1"/>
      <p:bldP spid="86025" grpId="0" bldLvl="0" animBg="1"/>
      <p:bldP spid="12300" grpId="0" bldLvl="0" animBg="1"/>
      <p:bldP spid="1230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28673"/>
          <p:cNvSpPr txBox="1"/>
          <p:nvPr/>
        </p:nvSpPr>
        <p:spPr>
          <a:xfrm>
            <a:off x="303213" y="266700"/>
            <a:ext cx="1244600" cy="4154488"/>
          </a:xfrm>
          <a:prstGeom prst="rect">
            <a:avLst/>
          </a:prstGeom>
          <a:solidFill>
            <a:srgbClr val="00FF00">
              <a:alpha val="35001"/>
            </a:srgbClr>
          </a:solidFill>
          <a:ln w="38100" cap="flat" cmpd="sng">
            <a:solidFill>
              <a:srgbClr val="008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8800" b="0" dirty="0">
                <a:latin typeface="Arial" panose="020B0604020202020204" pitchFamily="34" charset="0"/>
                <a:ea typeface="方正稚艺简体" pitchFamily="65" charset="-122"/>
              </a:rPr>
              <a:t>我会写</a:t>
            </a:r>
            <a:endParaRPr lang="zh-CN" altLang="en-US" sz="8800" b="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grpSp>
        <p:nvGrpSpPr>
          <p:cNvPr id="30722" name="组合 38913"/>
          <p:cNvGrpSpPr/>
          <p:nvPr/>
        </p:nvGrpSpPr>
        <p:grpSpPr>
          <a:xfrm>
            <a:off x="1547813" y="288925"/>
            <a:ext cx="4103687" cy="4076700"/>
            <a:chOff x="0" y="0"/>
            <a:chExt cx="3744" cy="3744"/>
          </a:xfrm>
        </p:grpSpPr>
        <p:sp>
          <p:nvSpPr>
            <p:cNvPr id="30723" name="矩形 38914"/>
            <p:cNvSpPr/>
            <p:nvPr/>
          </p:nvSpPr>
          <p:spPr>
            <a:xfrm>
              <a:off x="0" y="0"/>
              <a:ext cx="3744" cy="3744"/>
            </a:xfrm>
            <a:prstGeom prst="rect">
              <a:avLst/>
            </a:prstGeom>
            <a:noFill/>
            <a:ln w="38100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4" name="直接连接符 38915"/>
            <p:cNvSpPr/>
            <p:nvPr/>
          </p:nvSpPr>
          <p:spPr>
            <a:xfrm>
              <a:off x="0" y="1872"/>
              <a:ext cx="3744" cy="0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30725" name="直接连接符 38916"/>
            <p:cNvSpPr/>
            <p:nvPr/>
          </p:nvSpPr>
          <p:spPr>
            <a:xfrm rot="-5400000">
              <a:off x="0" y="1861"/>
              <a:ext cx="3744" cy="1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30726" name="文本框 28678"/>
          <p:cNvSpPr txBox="1"/>
          <p:nvPr/>
        </p:nvSpPr>
        <p:spPr>
          <a:xfrm>
            <a:off x="1854200" y="366713"/>
            <a:ext cx="3484563" cy="405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6000" b="0" dirty="0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6000" b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7" name="矩形 28679"/>
          <p:cNvSpPr>
            <a:spLocks noChangeAspect="1"/>
          </p:cNvSpPr>
          <p:nvPr/>
        </p:nvSpPr>
        <p:spPr>
          <a:xfrm>
            <a:off x="5087938" y="3897313"/>
            <a:ext cx="250825" cy="250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83" name="图片 28682" descr="W%2}RCRLIKM6LZYVL2`RO49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tretch>
            <a:fillRect/>
          </a:stretch>
        </p:blipFill>
        <p:spPr>
          <a:xfrm>
            <a:off x="0" y="4868863"/>
            <a:ext cx="9144000" cy="143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图片 28684" descr="11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1125538"/>
            <a:ext cx="3240088" cy="324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矩形 25603"/>
          <p:cNvSpPr/>
          <p:nvPr/>
        </p:nvSpPr>
        <p:spPr>
          <a:xfrm>
            <a:off x="2339975" y="2349500"/>
            <a:ext cx="4248150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方正稚艺简体" charset="0"/>
                <a:ea typeface="方正稚艺简体" charset="0"/>
              </a:rPr>
              <a:t>第二课时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方正稚艺简体" charset="0"/>
              <a:ea typeface="方正稚艺简体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0" y="0"/>
            <a:ext cx="4497388" cy="2952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8" name="组合 6151"/>
          <p:cNvGrpSpPr/>
          <p:nvPr/>
        </p:nvGrpSpPr>
        <p:grpSpPr>
          <a:xfrm>
            <a:off x="-327025" y="86995"/>
            <a:ext cx="9459913" cy="7210425"/>
            <a:chOff x="-206" y="0"/>
            <a:chExt cx="5959" cy="4542"/>
          </a:xfrm>
        </p:grpSpPr>
        <p:pic>
          <p:nvPicPr>
            <p:cNvPr id="14339" name="图片 6150" descr="复件 010029ksjs8c4yz4fvzf79"/>
            <p:cNvPicPr>
              <a:picLocks noChangeAspect="1"/>
            </p:cNvPicPr>
            <p:nvPr/>
          </p:nvPicPr>
          <p:blipFill>
            <a:blip r:embed="rId2">
              <a:lum bright="-12000" contrast="17998"/>
            </a:blip>
            <a:stretch>
              <a:fillRect/>
            </a:stretch>
          </p:blipFill>
          <p:spPr>
            <a:xfrm>
              <a:off x="2653" y="1747"/>
              <a:ext cx="3100" cy="2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0" name="图片 6149" descr="复件 010023kjzuxzo3r343ac3f"/>
            <p:cNvPicPr>
              <a:picLocks noChangeAspect="1"/>
            </p:cNvPicPr>
            <p:nvPr/>
          </p:nvPicPr>
          <p:blipFill>
            <a:blip r:embed="rId3">
              <a:lum bright="-17993" contrast="35999"/>
            </a:blip>
            <a:stretch>
              <a:fillRect/>
            </a:stretch>
          </p:blipFill>
          <p:spPr>
            <a:xfrm>
              <a:off x="-206" y="0"/>
              <a:ext cx="3355" cy="43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3" name="组合 6152"/>
          <p:cNvGrpSpPr/>
          <p:nvPr/>
        </p:nvGrpSpPr>
        <p:grpSpPr>
          <a:xfrm>
            <a:off x="3132138" y="2133600"/>
            <a:ext cx="5749925" cy="1655763"/>
            <a:chOff x="3696" y="-153"/>
            <a:chExt cx="3622" cy="1043"/>
          </a:xfrm>
        </p:grpSpPr>
        <p:sp>
          <p:nvSpPr>
            <p:cNvPr id="14342" name="云形标注 6153"/>
            <p:cNvSpPr/>
            <p:nvPr/>
          </p:nvSpPr>
          <p:spPr>
            <a:xfrm>
              <a:off x="3696" y="-153"/>
              <a:ext cx="2064" cy="1043"/>
            </a:xfrm>
            <a:prstGeom prst="cloudCallout">
              <a:avLst>
                <a:gd name="adj1" fmla="val -58042"/>
                <a:gd name="adj2" fmla="val 61028"/>
              </a:avLst>
            </a:prstGeom>
            <a:solidFill>
              <a:srgbClr val="CCFFFF">
                <a:alpha val="34000"/>
              </a:srgbClr>
            </a:solidFill>
            <a:ln w="41275" cap="flat" cmpd="sng">
              <a:solidFill>
                <a:srgbClr val="003366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文本框 6154"/>
            <p:cNvSpPr txBox="1"/>
            <p:nvPr/>
          </p:nvSpPr>
          <p:spPr>
            <a:xfrm>
              <a:off x="3735" y="164"/>
              <a:ext cx="358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方正少儿简体" pitchFamily="65" charset="-122"/>
                </a:rPr>
                <a:t>写了谁？把他用</a:t>
              </a:r>
              <a:r>
                <a:rPr lang="en-US" altLang="zh-CN" sz="3600" dirty="0">
                  <a:solidFill>
                    <a:srgbClr val="FF0000"/>
                  </a:solidFill>
                  <a:latin typeface="Arial" panose="020B0604020202020204" pitchFamily="34" charset="0"/>
                  <a:ea typeface="方正少儿简体" pitchFamily="65" charset="-122"/>
                </a:rPr>
                <a:t>——</a:t>
              </a:r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方正少儿简体" pitchFamily="65" charset="-122"/>
                </a:rPr>
                <a:t>划出来</a:t>
              </a:r>
              <a:endPara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65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388938" y="2020888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920750" y="2747963"/>
            <a:ext cx="587375" cy="206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907348" y="4905058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43300" y="5566728"/>
            <a:ext cx="403225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92725" y="876300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921500" y="4530725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Rectangle 3"/>
          <p:cNvSpPr>
            <a:spLocks noGrp="1"/>
          </p:cNvSpPr>
          <p:nvPr>
            <p:ph idx="1"/>
          </p:nvPr>
        </p:nvSpPr>
        <p:spPr>
          <a:xfrm>
            <a:off x="452438" y="874713"/>
            <a:ext cx="8281987" cy="5762625"/>
          </a:xfrm>
        </p:spPr>
        <p:txBody>
          <a:bodyPr wrap="square" lIns="91440" tIns="45720" rIns="91440" bIns="45720" anchor="t"/>
          <a:p>
            <a:pPr>
              <a:lnSpc>
                <a:spcPct val="80000"/>
              </a:lnSpc>
              <a:buNone/>
            </a:pPr>
            <a:endParaRPr lang="en-US" altLang="zh-CN" sz="48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雪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</a:rPr>
              <a:t>人 </a:t>
            </a:r>
            <a:endParaRPr lang="zh-CN" altLang="en-US" sz="7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草芽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尖尖   </a:t>
            </a:r>
            <a:endParaRPr lang="zh-CN" altLang="en-US" sz="6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 荷叶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圆圆  </a:t>
            </a:r>
            <a:r>
              <a:rPr lang="zh-CN" altLang="en-US" sz="7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 sz="7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</a:rPr>
              <a:t>谷穗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弯弯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     </a:t>
            </a:r>
            <a:endParaRPr lang="zh-CN" altLang="en-US" sz="60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</a:t>
            </a:r>
            <a:endParaRPr lang="zh-CN" altLang="en-US" sz="60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   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800" dirty="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48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48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8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图片 12289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4076700"/>
            <a:ext cx="3311525" cy="189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图片 12290" descr="Untitled-2 cop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438" y="1844675"/>
            <a:ext cx="2016125" cy="156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内容占位符 12291" descr="Untitled-2 copy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7162800" y="1189038"/>
            <a:ext cx="1981200" cy="1535112"/>
          </a:xfrm>
        </p:spPr>
      </p:pic>
      <p:pic>
        <p:nvPicPr>
          <p:cNvPr id="23556" name="内容占位符 12292" descr="Untitled-2 copy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0" y="2997200"/>
            <a:ext cx="2016125" cy="1562100"/>
          </a:xfrm>
        </p:spPr>
      </p:pic>
      <p:pic>
        <p:nvPicPr>
          <p:cNvPr id="23557" name="内容占位符 12293" descr="Untitled-2 copy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7235825" y="5157788"/>
            <a:ext cx="1908175" cy="1477962"/>
          </a:xfrm>
        </p:spPr>
      </p:pic>
      <p:pic>
        <p:nvPicPr>
          <p:cNvPr id="12308" name="内容占位符 12307" descr="BA001"/>
          <p:cNvPicPr>
            <a:picLocks noGrp="1" noChangeAspect="1"/>
          </p:cNvPicPr>
          <p:nvPr>
            <p:ph sz="quarter" idx="4294967295"/>
          </p:nvPr>
        </p:nvPicPr>
        <p:blipFill>
          <a:blip r:embed="rId4">
            <a:lum bright="6000"/>
          </a:blip>
          <a:stretch>
            <a:fillRect/>
          </a:stretch>
        </p:blipFill>
        <p:spPr>
          <a:xfrm flipH="1">
            <a:off x="0" y="3141663"/>
            <a:ext cx="1141413" cy="903287"/>
          </a:xfrm>
        </p:spPr>
      </p:pic>
      <p:pic>
        <p:nvPicPr>
          <p:cNvPr id="23559" name="图片 12294" descr="Untitled-3 copy"/>
          <p:cNvPicPr>
            <a:picLocks noChangeAspect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>
          <a:xfrm>
            <a:off x="179388" y="620713"/>
            <a:ext cx="1979612" cy="1674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图片 12295" descr="Untitled-2 cop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7900" y="2492375"/>
            <a:ext cx="1943100" cy="1506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图片 12296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0" y="4292600"/>
            <a:ext cx="2017713" cy="170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2" name="文本框 12297"/>
          <p:cNvSpPr txBox="1"/>
          <p:nvPr/>
        </p:nvSpPr>
        <p:spPr>
          <a:xfrm>
            <a:off x="4859338" y="2781300"/>
            <a:ext cx="1801812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说话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3" name="文本框 12298"/>
          <p:cNvSpPr txBox="1"/>
          <p:nvPr/>
        </p:nvSpPr>
        <p:spPr>
          <a:xfrm>
            <a:off x="2771775" y="1989138"/>
            <a:ext cx="1827213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尖尖</a:t>
            </a:r>
            <a:r>
              <a:rPr lang="zh-CN" altLang="en-US" sz="36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4" name="文本框 12299"/>
          <p:cNvSpPr txBox="1"/>
          <p:nvPr/>
        </p:nvSpPr>
        <p:spPr>
          <a:xfrm>
            <a:off x="7235825" y="1412875"/>
            <a:ext cx="1636713" cy="9223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春天</a:t>
            </a:r>
            <a:r>
              <a:rPr lang="zh-CN" altLang="en-US" sz="2400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FF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5" name="文本框 12300"/>
          <p:cNvSpPr txBox="1"/>
          <p:nvPr/>
        </p:nvSpPr>
        <p:spPr>
          <a:xfrm>
            <a:off x="971550" y="4652963"/>
            <a:ext cx="338455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顽皮地说</a:t>
            </a:r>
            <a:r>
              <a:rPr lang="zh-CN" altLang="en-US" sz="2400" dirty="0">
                <a:solidFill>
                  <a:srgbClr val="FFFF66"/>
                </a:solidFill>
                <a:latin typeface="华文中宋" panose="02010600040101010101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FF66"/>
              </a:solidFill>
              <a:latin typeface="华文中宋" panose="02010600040101010101" charset="-122"/>
              <a:ea typeface="宋体" panose="02010600030101010101" pitchFamily="2" charset="-122"/>
            </a:endParaRPr>
          </a:p>
        </p:txBody>
      </p:sp>
      <p:sp>
        <p:nvSpPr>
          <p:cNvPr id="23566" name="文本框 12301"/>
          <p:cNvSpPr txBox="1"/>
          <p:nvPr/>
        </p:nvSpPr>
        <p:spPr>
          <a:xfrm>
            <a:off x="4284663" y="4581525"/>
            <a:ext cx="2033587" cy="10144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冬天</a:t>
            </a:r>
            <a:r>
              <a:rPr lang="zh-CN" altLang="en-US" sz="5000" dirty="0">
                <a:solidFill>
                  <a:srgbClr val="FFFF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5000" dirty="0">
              <a:solidFill>
                <a:srgbClr val="FFFF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67" name="图片 12302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5702300"/>
            <a:ext cx="2016125" cy="1155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8" name="文本框 12303"/>
          <p:cNvSpPr txBox="1"/>
          <p:nvPr/>
        </p:nvSpPr>
        <p:spPr>
          <a:xfrm>
            <a:off x="5580063" y="5805488"/>
            <a:ext cx="1811337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就是</a:t>
            </a:r>
            <a:r>
              <a:rPr lang="zh-CN" altLang="en-US" sz="2400" dirty="0">
                <a:solidFill>
                  <a:srgbClr val="FFFF66"/>
                </a:solidFill>
                <a:latin typeface="华文中宋" panose="02010600040101010101" charset="-122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rgbClr val="FFFF66"/>
              </a:solidFill>
              <a:latin typeface="华文中宋" panose="02010600040101010101" charset="-122"/>
              <a:ea typeface="宋体" panose="02010600030101010101" pitchFamily="2" charset="-122"/>
            </a:endParaRPr>
          </a:p>
        </p:txBody>
      </p:sp>
      <p:pic>
        <p:nvPicPr>
          <p:cNvPr id="23569" name="图片 12304" descr="Untitled-3 cop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3490913"/>
            <a:ext cx="18002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0" name="文本框 12305"/>
          <p:cNvSpPr txBox="1"/>
          <p:nvPr/>
        </p:nvSpPr>
        <p:spPr>
          <a:xfrm>
            <a:off x="6877050" y="3789363"/>
            <a:ext cx="2033588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夏天</a:t>
            </a:r>
            <a:r>
              <a:rPr lang="zh-CN" altLang="en-US" sz="50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dirty="0">
              <a:solidFill>
                <a:srgbClr val="FFFF66"/>
              </a:solidFill>
              <a:latin typeface="华文中宋" panose="02010600040101010101" charset="-122"/>
              <a:ea typeface="宋体" panose="02010600030101010101" pitchFamily="2" charset="-122"/>
            </a:endParaRPr>
          </a:p>
        </p:txBody>
      </p:sp>
      <p:pic>
        <p:nvPicPr>
          <p:cNvPr id="12307" name="图片 12306" descr="BA001"/>
          <p:cNvPicPr>
            <a:picLocks noChangeAspect="1"/>
          </p:cNvPicPr>
          <p:nvPr/>
        </p:nvPicPr>
        <p:blipFill>
          <a:blip r:embed="rId4">
            <a:lum bright="6000"/>
          </a:blip>
          <a:stretch>
            <a:fillRect/>
          </a:stretch>
        </p:blipFill>
        <p:spPr>
          <a:xfrm flipH="1">
            <a:off x="900113" y="1160463"/>
            <a:ext cx="863600" cy="684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72" name="文本框 12308"/>
          <p:cNvSpPr txBox="1"/>
          <p:nvPr/>
        </p:nvSpPr>
        <p:spPr>
          <a:xfrm>
            <a:off x="7396163" y="5373688"/>
            <a:ext cx="1747837" cy="10144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弯弯</a:t>
            </a:r>
            <a:endParaRPr lang="zh-CN" altLang="en-US" sz="60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44444E-6 C 0.03194 -0.025 0.06406 -0.04977 0.09375 -0.03541 C 0.12344 -0.02106 0.16406 0.06528 0.17813 0.08542 " pathEditMode="relative" ptsTypes="aaA">
                                      <p:cBhvr>
                                        <p:cTn id="6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41 0.12269 C 0.28802 0.10208 0.33194 0.08148 0.37222 0.09769 C 0.4125 0.11389 0.46736 0.20046 0.48628 0.2206 " pathEditMode="relative" rAng="0" ptsTypes="aaA">
                                      <p:cBhvr>
                                        <p:cTn id="10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" y="2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628 0.2206 C 0.4934 0.16713 0.50069 0.11366 0.52465 0.09236 C 0.54844 0.07107 0.6125 0.09236 0.63003 0.09236 " pathEditMode="relative" rAng="0" ptsTypes="aaA">
                                      <p:cBhvr>
                                        <p:cTn id="14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7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889 0.10301 C 0.675 0.14977 0.71128 0.19653 0.72014 0.24051 C 0.72899 0.28449 0.6967 0.34653 0.69201 0.36759 " pathEditMode="relative" ptsTypes="aaA">
                                      <p:cBhvr>
                                        <p:cTn id="18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C 0.03907 -0.01898 0.07813 -0.03773 0.11302 -0.01921 C 0.14792 -0.00069 0.19358 0.09005 0.20972 0.11181 " pathEditMode="relative" ptsTypes="aaA">
                                      <p:cBhvr>
                                        <p:cTn id="26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972 0.11181 C 0.25069 0.07708 0.29167 0.04236 0.33715 0.06018 C 0.38264 0.07801 0.45816 0.19282 0.48229 0.21921 " pathEditMode="relative" ptsTypes="aaA">
                                      <p:cBhvr>
                                        <p:cTn id="30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23 0.21922 C 0.50695 0.21945 0.53178 0.21991 0.55122 0.24422 C 0.57084 0.26852 0.59115 0.34445 0.59914 0.36459 " pathEditMode="relative" rAng="0" ptsTypes="aaA">
                                      <p:cBhvr>
                                        <p:cTn id="3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73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913 0.36459 C 0.61181 0.32014 0.62465 0.2757 0.64601 0.26459 C 0.66736 0.25348 0.71372 0.29236 0.72726 0.29792 " pathEditMode="relative" ptsTypes="aaA">
                                      <p:cBhvr>
                                        <p:cTn id="38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6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Rectangle 5"/>
          <p:cNvSpPr/>
          <p:nvPr/>
        </p:nvSpPr>
        <p:spPr>
          <a:xfrm>
            <a:off x="4427538" y="836613"/>
            <a:ext cx="4716462" cy="5616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cǎo yá jiān jiān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草  芽  尖   尖，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duì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xiǎo niǎo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shuō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小   鸟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n tiān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 春   天。”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图片 14339" descr="ch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4663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6" name="组合 14340"/>
          <p:cNvGrpSpPr/>
          <p:nvPr/>
        </p:nvGrpSpPr>
        <p:grpSpPr>
          <a:xfrm>
            <a:off x="1908175" y="2997200"/>
            <a:ext cx="2303463" cy="1368425"/>
            <a:chOff x="0" y="0"/>
            <a:chExt cx="1451" cy="862"/>
          </a:xfrm>
        </p:grpSpPr>
        <p:pic>
          <p:nvPicPr>
            <p:cNvPr id="18437" name="图片 143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165" t="11858" r="41772" b="56277"/>
            <a:stretch>
              <a:fillRect/>
            </a:stretch>
          </p:blipFill>
          <p:spPr>
            <a:xfrm>
              <a:off x="45" y="181"/>
              <a:ext cx="1406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8" name="椭圆 14342"/>
            <p:cNvSpPr/>
            <p:nvPr/>
          </p:nvSpPr>
          <p:spPr>
            <a:xfrm>
              <a:off x="0" y="0"/>
              <a:ext cx="1315" cy="680"/>
            </a:xfrm>
            <a:prstGeom prst="ellipse">
              <a:avLst/>
            </a:prstGeom>
            <a:noFill/>
            <a:ln w="762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44" name="组合 14343"/>
          <p:cNvGrpSpPr/>
          <p:nvPr/>
        </p:nvGrpSpPr>
        <p:grpSpPr>
          <a:xfrm>
            <a:off x="4643438" y="2781300"/>
            <a:ext cx="2809875" cy="146050"/>
            <a:chOff x="0" y="0"/>
            <a:chExt cx="1770" cy="92"/>
          </a:xfrm>
        </p:grpSpPr>
        <p:grpSp>
          <p:nvGrpSpPr>
            <p:cNvPr id="18440" name="组合 14344"/>
            <p:cNvGrpSpPr/>
            <p:nvPr/>
          </p:nvGrpSpPr>
          <p:grpSpPr>
            <a:xfrm>
              <a:off x="0" y="0"/>
              <a:ext cx="1135" cy="92"/>
              <a:chOff x="0" y="0"/>
              <a:chExt cx="1135" cy="92"/>
            </a:xfrm>
          </p:grpSpPr>
          <p:sp>
            <p:nvSpPr>
              <p:cNvPr id="18441" name="椭圆 14345"/>
              <p:cNvSpPr/>
              <p:nvPr/>
            </p:nvSpPr>
            <p:spPr>
              <a:xfrm>
                <a:off x="0" y="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2" name="椭圆 14346"/>
              <p:cNvSpPr/>
              <p:nvPr/>
            </p:nvSpPr>
            <p:spPr>
              <a:xfrm>
                <a:off x="544" y="0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3" name="椭圆 14347"/>
              <p:cNvSpPr/>
              <p:nvPr/>
            </p:nvSpPr>
            <p:spPr>
              <a:xfrm>
                <a:off x="1044" y="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4" name="椭圆 14348"/>
            <p:cNvSpPr/>
            <p:nvPr/>
          </p:nvSpPr>
          <p:spPr>
            <a:xfrm>
              <a:off x="1679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5" name="椭圆形标注 14349"/>
          <p:cNvSpPr/>
          <p:nvPr/>
        </p:nvSpPr>
        <p:spPr>
          <a:xfrm>
            <a:off x="0" y="2205038"/>
            <a:ext cx="1692275" cy="863600"/>
          </a:xfrm>
          <a:prstGeom prst="wedgeEllipseCallout">
            <a:avLst>
              <a:gd name="adj1" fmla="val 61634"/>
              <a:gd name="adj2" fmla="val 110477"/>
            </a:avLst>
          </a:prstGeom>
          <a:solidFill>
            <a:schemeClr val="bg1">
              <a:alpha val="95000"/>
            </a:schemeClr>
          </a:solidFill>
          <a:ln w="9525">
            <a:noFill/>
          </a:ln>
        </p:spPr>
        <p:txBody>
          <a:bodyPr anchor="t"/>
          <a:p>
            <a:pPr algn="ctr"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草芽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9220" descr="001NFlzIgy6SYRf87GG82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790950" cy="241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直接连接符 9221"/>
          <p:cNvSpPr/>
          <p:nvPr/>
        </p:nvSpPr>
        <p:spPr>
          <a:xfrm flipV="1">
            <a:off x="2124075" y="477838"/>
            <a:ext cx="2232025" cy="3587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3" name="直接连接符 9222"/>
          <p:cNvSpPr/>
          <p:nvPr/>
        </p:nvSpPr>
        <p:spPr>
          <a:xfrm>
            <a:off x="2195513" y="1700213"/>
            <a:ext cx="2232025" cy="4333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4" name="文本框 9223"/>
          <p:cNvSpPr txBox="1"/>
          <p:nvPr/>
        </p:nvSpPr>
        <p:spPr>
          <a:xfrm>
            <a:off x="4284663" y="-242887"/>
            <a:ext cx="1203325" cy="1322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8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284663" y="1897063"/>
            <a:ext cx="1203325" cy="1322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8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7648575" y="701675"/>
            <a:ext cx="13303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latin typeface="Arial" panose="020B0604020202020204" pitchFamily="34" charset="0"/>
                <a:ea typeface="宋体" panose="02010600030101010101" pitchFamily="2" charset="-122"/>
              </a:rPr>
              <a:t>jiān</a:t>
            </a: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6442075" y="2857500"/>
            <a:ext cx="2300288" cy="264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16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00"/>
            <a:ext cx="22193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038" y="4613275"/>
            <a:ext cx="2714625" cy="192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251325" y="3324225"/>
            <a:ext cx="24955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41313" y="5395913"/>
            <a:ext cx="1100137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铅笔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7313" y="3857625"/>
            <a:ext cx="15605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大头针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7988" y="5891213"/>
            <a:ext cx="11017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钉子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1267 0.10486 " pathEditMode="relative" ptsTypes="AA">
                                      <p:cBhvr>
                                        <p:cTn id="22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1065 L 0.20712 -0.0849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4" grpId="1"/>
      <p:bldP spid="9225" grpId="0"/>
      <p:bldP spid="9225" grpId="1"/>
      <p:bldP spid="9226" grpId="0"/>
      <p:bldP spid="9227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xfrm>
            <a:off x="458788" y="300038"/>
            <a:ext cx="8516937" cy="5762625"/>
          </a:xfrm>
        </p:spPr>
        <p:txBody>
          <a:bodyPr wrap="square" lIns="91440" tIns="45720" rIns="91440" bIns="45720" anchor="t"/>
          <a:p>
            <a:pPr>
              <a:lnSpc>
                <a:spcPct val="80000"/>
              </a:lnSpc>
              <a:buNone/>
            </a:pPr>
            <a:endParaRPr lang="en-US" altLang="zh-CN" sz="54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540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四</a:t>
            </a:r>
            <a:r>
              <a:rPr lang="zh-CN" altLang="en-US" sz="6600" dirty="0">
                <a:latin typeface="楷体" panose="02010609060101010101" charset="-122"/>
                <a:ea typeface="楷体" panose="02010609060101010101" charset="-122"/>
              </a:rPr>
              <a:t>季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尖尖  说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话</a:t>
            </a:r>
            <a:endParaRPr lang="zh-CN" altLang="en-US" sz="6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     </a:t>
            </a:r>
            <a:endParaRPr lang="zh-CN" altLang="en-US" sz="6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春天 青蛙   夏</a:t>
            </a:r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天</a:t>
            </a:r>
            <a:endParaRPr lang="zh-CN" altLang="en-US" sz="66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60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6000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弯弯 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顽皮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地</a:t>
            </a:r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说</a:t>
            </a:r>
            <a:r>
              <a:rPr lang="zh-CN" altLang="en-US" sz="60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就是</a:t>
            </a:r>
            <a:endParaRPr lang="zh-CN" altLang="en-US" sz="66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6600" dirty="0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7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en-US" altLang="zh-CN" sz="7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54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54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3"/>
          <p:cNvSpPr txBox="1"/>
          <p:nvPr/>
        </p:nvSpPr>
        <p:spPr>
          <a:xfrm>
            <a:off x="107950" y="869950"/>
            <a:ext cx="9036050" cy="5454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de     dì</a:t>
            </a:r>
            <a:endParaRPr lang="en-US" altLang="zh-CN" sz="480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endParaRPr lang="en-US" altLang="zh-CN" sz="480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土地（   ）   顽皮地（  ）说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天地（   ）  用力地（   ）飞  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r>
              <a:rPr lang="zh-CN" altLang="en-US" sz="4800">
                <a:latin typeface="楷体" panose="02010609060101010101" charset="-122"/>
                <a:ea typeface="楷体" panose="02010609060101010101" charset="-122"/>
              </a:rPr>
              <a:t>地（  ）上  开心地（  ）画画</a:t>
            </a:r>
            <a:endParaRPr lang="zh-CN" altLang="en-US" sz="480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endParaRPr lang="en-US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2600" y="2214563"/>
            <a:ext cx="1000125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de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56388" y="3017838"/>
            <a:ext cx="10001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de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4425" y="3740150"/>
            <a:ext cx="10001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de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4225" y="2214563"/>
            <a:ext cx="1250950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dì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54225" y="3017838"/>
            <a:ext cx="1171575" cy="8239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dì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1588" y="3740150"/>
            <a:ext cx="1554162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480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dì</a:t>
            </a:r>
            <a:r>
              <a:rPr lang="en-US" altLang="zh-CN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162925" y="2359025"/>
            <a:ext cx="714375" cy="8032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2" name="椭圆 11"/>
          <p:cNvSpPr/>
          <p:nvPr/>
        </p:nvSpPr>
        <p:spPr>
          <a:xfrm>
            <a:off x="8162925" y="3038475"/>
            <a:ext cx="714375" cy="8032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13" name="椭圆 12"/>
          <p:cNvSpPr/>
          <p:nvPr/>
        </p:nvSpPr>
        <p:spPr>
          <a:xfrm>
            <a:off x="7448550" y="3841750"/>
            <a:ext cx="714375" cy="8032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15364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3794" name="图片 15366" descr="aHR0cDovL3AwLnNvLnFoaW1nLmNvbS9zZHIvXzI0MF8vdDAxNzAwNDZjMGM1NDY2YWVjMC5wbmc=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0" y="0"/>
            <a:ext cx="1295400" cy="14398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5" name="组合 15371"/>
          <p:cNvGrpSpPr/>
          <p:nvPr/>
        </p:nvGrpSpPr>
        <p:grpSpPr>
          <a:xfrm>
            <a:off x="576263" y="1412875"/>
            <a:ext cx="8567737" cy="4824413"/>
            <a:chOff x="113" y="1026"/>
            <a:chExt cx="5397" cy="3039"/>
          </a:xfrm>
        </p:grpSpPr>
        <p:sp>
          <p:nvSpPr>
            <p:cNvPr id="33796" name="任意多边形 15368"/>
            <p:cNvSpPr/>
            <p:nvPr/>
          </p:nvSpPr>
          <p:spPr>
            <a:xfrm>
              <a:off x="657" y="1026"/>
              <a:ext cx="4853" cy="2676"/>
            </a:xfrm>
            <a:custGeom>
              <a:avLst/>
              <a:gdLst/>
              <a:ahLst/>
              <a:cxnLst/>
              <a:pathLst>
                <a:path w="4853" h="2676">
                  <a:moveTo>
                    <a:pt x="0" y="2676"/>
                  </a:moveTo>
                  <a:lnTo>
                    <a:pt x="499" y="2676"/>
                  </a:lnTo>
                  <a:lnTo>
                    <a:pt x="499" y="2268"/>
                  </a:lnTo>
                  <a:lnTo>
                    <a:pt x="998" y="2268"/>
                  </a:lnTo>
                  <a:lnTo>
                    <a:pt x="998" y="1905"/>
                  </a:lnTo>
                  <a:lnTo>
                    <a:pt x="1496" y="1905"/>
                  </a:lnTo>
                  <a:lnTo>
                    <a:pt x="1496" y="1542"/>
                  </a:lnTo>
                  <a:lnTo>
                    <a:pt x="2041" y="1542"/>
                  </a:lnTo>
                  <a:lnTo>
                    <a:pt x="2041" y="1179"/>
                  </a:lnTo>
                  <a:lnTo>
                    <a:pt x="2540" y="1179"/>
                  </a:lnTo>
                  <a:lnTo>
                    <a:pt x="2540" y="771"/>
                  </a:lnTo>
                  <a:lnTo>
                    <a:pt x="3084" y="771"/>
                  </a:lnTo>
                  <a:lnTo>
                    <a:pt x="3084" y="363"/>
                  </a:lnTo>
                  <a:lnTo>
                    <a:pt x="3583" y="363"/>
                  </a:lnTo>
                  <a:lnTo>
                    <a:pt x="3583" y="0"/>
                  </a:lnTo>
                  <a:lnTo>
                    <a:pt x="4853" y="0"/>
                  </a:lnTo>
                </a:path>
              </a:pathLst>
            </a:custGeom>
            <a:noFill/>
            <a:ln w="508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3797" name="直接连接符 15369"/>
            <p:cNvSpPr/>
            <p:nvPr/>
          </p:nvSpPr>
          <p:spPr>
            <a:xfrm>
              <a:off x="657" y="3702"/>
              <a:ext cx="0" cy="363"/>
            </a:xfrm>
            <a:prstGeom prst="line">
              <a:avLst/>
            </a:prstGeom>
            <a:ln w="508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3798" name="直接连接符 15370"/>
            <p:cNvSpPr/>
            <p:nvPr/>
          </p:nvSpPr>
          <p:spPr>
            <a:xfrm>
              <a:off x="113" y="4065"/>
              <a:ext cx="544" cy="0"/>
            </a:xfrm>
            <a:prstGeom prst="line">
              <a:avLst/>
            </a:prstGeom>
            <a:ln w="508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3799" name="矩形 15373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0" name="矩形 15375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文本框 15376"/>
          <p:cNvSpPr txBox="1"/>
          <p:nvPr/>
        </p:nvSpPr>
        <p:spPr>
          <a:xfrm>
            <a:off x="250825" y="55165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弯弯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文本框 15377"/>
          <p:cNvSpPr txBox="1"/>
          <p:nvPr/>
        </p:nvSpPr>
        <p:spPr>
          <a:xfrm>
            <a:off x="971550" y="4941888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春天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9" name="文本框 15378"/>
          <p:cNvSpPr txBox="1"/>
          <p:nvPr/>
        </p:nvSpPr>
        <p:spPr>
          <a:xfrm>
            <a:off x="1835150" y="42926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青蛙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0" name="文本框 15379"/>
          <p:cNvSpPr txBox="1"/>
          <p:nvPr/>
        </p:nvSpPr>
        <p:spPr>
          <a:xfrm>
            <a:off x="2555875" y="37893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尖尖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1" name="文本框 15380"/>
          <p:cNvSpPr txBox="1"/>
          <p:nvPr/>
        </p:nvSpPr>
        <p:spPr>
          <a:xfrm>
            <a:off x="3492500" y="31416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说话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2" name="文本框 15381"/>
          <p:cNvSpPr txBox="1"/>
          <p:nvPr/>
        </p:nvSpPr>
        <p:spPr>
          <a:xfrm>
            <a:off x="4284663" y="256540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就是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3" name="文本框 15382"/>
          <p:cNvSpPr txBox="1"/>
          <p:nvPr/>
        </p:nvSpPr>
        <p:spPr>
          <a:xfrm>
            <a:off x="4643438" y="1958975"/>
            <a:ext cx="17129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顽皮地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4" name="文本框 15383"/>
          <p:cNvSpPr txBox="1"/>
          <p:nvPr/>
        </p:nvSpPr>
        <p:spPr>
          <a:xfrm>
            <a:off x="5940425" y="126841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夏天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5" name="文本框 15384"/>
          <p:cNvSpPr txBox="1"/>
          <p:nvPr/>
        </p:nvSpPr>
        <p:spPr>
          <a:xfrm>
            <a:off x="6732588" y="692150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冬天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0" name="矩形 15386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11" name="矩形 15388"/>
          <p:cNvSpPr>
            <a:spLocks noChangeAspect="1"/>
          </p:cNvSpPr>
          <p:nvPr/>
        </p:nvSpPr>
        <p:spPr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91" name="图片 15390" descr="2457331_085958821000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5661025"/>
            <a:ext cx="1150938" cy="1150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13" name="矩形 15391"/>
          <p:cNvSpPr/>
          <p:nvPr/>
        </p:nvSpPr>
        <p:spPr>
          <a:xfrm>
            <a:off x="468313" y="260350"/>
            <a:ext cx="2736850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方正胖头鱼简体" charset="0"/>
                <a:ea typeface="方正胖头鱼简体" charset="0"/>
              </a:rPr>
              <a:t>夺红旗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方正胖头鱼简体" charset="0"/>
              <a:ea typeface="方正胖头鱼简体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L 0.07899 -0.1048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99 -0.10486 L 0.14982 -0.1886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0" y="-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82 -0.18866 L 0.23646 -0.3148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-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646 -0.31482 L 0.33889 -0.35671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889 -0.35671 L 0.42552 -0.44051 " pathEditMode="relative" ptsTypes="AA">
                                      <p:cBhvr>
                                        <p:cTn id="57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552 -0.44051 L 0.51996 -0.53496 " pathEditMode="relative" ptsTypes="AA">
                                      <p:cBhvr>
                                        <p:cTn id="66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996 -0.53496 L 0.61441 -0.62963 " pathEditMode="relative" ptsTypes="AA">
                                      <p:cBhvr>
                                        <p:cTn id="75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441 -0.62963 L 0.70903 -0.7662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0" y="-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7" grpId="0"/>
      <p:bldP spid="15378" grpId="0"/>
      <p:bldP spid="15379" grpId="0"/>
      <p:bldP spid="15380" grpId="0"/>
      <p:bldP spid="15381" grpId="0"/>
      <p:bldP spid="15382" grpId="0"/>
      <p:bldP spid="15383" grpId="0"/>
      <p:bldP spid="15384" grpId="0"/>
      <p:bldP spid="153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" descr="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5610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Picture 3" descr="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0"/>
            <a:ext cx="4787900" cy="342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4" descr="200808112242044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357563"/>
            <a:ext cx="4427538" cy="3500437"/>
          </a:xfrm>
          <a:ln/>
        </p:spPr>
      </p:pic>
      <p:pic>
        <p:nvPicPr>
          <p:cNvPr id="10244" name="Picture 5" descr="%A1%B6%CB%C4%BC%BE%A1%B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357563"/>
            <a:ext cx="4787900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2" name="Text Box 6"/>
          <p:cNvSpPr txBox="1"/>
          <p:nvPr/>
        </p:nvSpPr>
        <p:spPr>
          <a:xfrm>
            <a:off x="287338" y="2047875"/>
            <a:ext cx="1611313" cy="1187450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ch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ūn</a:t>
            </a:r>
            <a:endParaRPr lang="en-US" altLang="zh-CN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春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 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23" name="Text Box 7"/>
          <p:cNvSpPr txBox="1"/>
          <p:nvPr/>
        </p:nvSpPr>
        <p:spPr>
          <a:xfrm>
            <a:off x="7385050" y="2047875"/>
            <a:ext cx="1460500" cy="1309688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xi</a:t>
            </a:r>
            <a:r>
              <a:rPr lang="en-US" altLang="zh-CN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charset="-122"/>
              </a:rPr>
              <a:t>à</a:t>
            </a:r>
            <a:endParaRPr lang="en-US" altLang="zh-CN" sz="4000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 夏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24" name="Text Box 8"/>
          <p:cNvSpPr txBox="1"/>
          <p:nvPr/>
        </p:nvSpPr>
        <p:spPr>
          <a:xfrm>
            <a:off x="287338" y="3357563"/>
            <a:ext cx="1612900" cy="1189038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qi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ū</a:t>
            </a:r>
            <a:endParaRPr lang="en-US" altLang="zh-CN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秋 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6025" name="Text Box 9"/>
          <p:cNvSpPr txBox="1"/>
          <p:nvPr/>
        </p:nvSpPr>
        <p:spPr>
          <a:xfrm>
            <a:off x="7385050" y="3357563"/>
            <a:ext cx="1460500" cy="1189038"/>
          </a:xfrm>
          <a:prstGeom prst="rect">
            <a:avLst/>
          </a:prstGeom>
          <a:solidFill>
            <a:schemeClr val="accent5">
              <a:alpha val="73000"/>
            </a:schemeClr>
          </a:solidFill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d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ō</a:t>
            </a:r>
            <a:r>
              <a:rPr lang="en-US" altLang="zh-CN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ng</a:t>
            </a:r>
            <a:endParaRPr lang="en-US" altLang="zh-CN" b="1" strike="noStrike" noProof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eaLnBrk="1" fontAlgn="base" hangingPunct="1">
              <a:spcBef>
                <a:spcPct val="0"/>
              </a:spcBef>
              <a:buNone/>
            </a:pPr>
            <a:r>
              <a:rPr lang="zh-CN" altLang="en-US" sz="4000" b="1" strike="noStrike" noProof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冬 </a:t>
            </a:r>
            <a:r>
              <a:rPr lang="zh-CN" altLang="en-US" sz="4000" b="1" strike="noStrike" noProof="1" dirty="0">
                <a:latin typeface="楷体" panose="02010609060101010101" charset="-122"/>
                <a:ea typeface="楷体" panose="02010609060101010101" charset="-122"/>
                <a:cs typeface="+mn-cs"/>
              </a:rPr>
              <a:t>天</a:t>
            </a:r>
            <a:endParaRPr lang="zh-CN" altLang="en-US" sz="4000" b="1" strike="noStrike" noProof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49" name="Text Box 10"/>
          <p:cNvSpPr txBox="1"/>
          <p:nvPr/>
        </p:nvSpPr>
        <p:spPr>
          <a:xfrm>
            <a:off x="2397125" y="2713038"/>
            <a:ext cx="4116388" cy="1431925"/>
          </a:xfrm>
          <a:prstGeom prst="rect">
            <a:avLst/>
          </a:prstGeom>
          <a:solidFill>
            <a:srgbClr val="FFFF00">
              <a:alpha val="73000"/>
            </a:srgbClr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8800" dirty="0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8800" dirty="0">
                <a:latin typeface="楷体" panose="02010609060101010101" charset="-122"/>
                <a:ea typeface="楷体" panose="02010609060101010101" charset="-122"/>
              </a:rPr>
              <a:t>四 季</a:t>
            </a:r>
            <a:endParaRPr lang="zh-CN" altLang="en-US" sz="8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29" name="椭圆 5128"/>
          <p:cNvSpPr/>
          <p:nvPr/>
        </p:nvSpPr>
        <p:spPr>
          <a:xfrm>
            <a:off x="4068763" y="3808413"/>
            <a:ext cx="287337" cy="288925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0243"/>
          <p:cNvSpPr/>
          <p:nvPr/>
        </p:nvSpPr>
        <p:spPr>
          <a:xfrm>
            <a:off x="1331913" y="1169988"/>
            <a:ext cx="1403350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9600" b="0" dirty="0">
                <a:latin typeface="Arial" panose="020B0604020202020204" pitchFamily="34" charset="0"/>
                <a:ea typeface="楷体_GB2312" pitchFamily="49" charset="-122"/>
              </a:rPr>
              <a:t>说</a:t>
            </a:r>
            <a:endParaRPr lang="zh-CN" altLang="en-US" sz="9600" b="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2" name="文本框 10244"/>
          <p:cNvSpPr txBox="1"/>
          <p:nvPr/>
        </p:nvSpPr>
        <p:spPr>
          <a:xfrm>
            <a:off x="1258888" y="377825"/>
            <a:ext cx="17494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shuō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7" name="矩形 10246"/>
          <p:cNvSpPr/>
          <p:nvPr/>
        </p:nvSpPr>
        <p:spPr>
          <a:xfrm>
            <a:off x="1223963" y="1169988"/>
            <a:ext cx="1511300" cy="1555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96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讠</a:t>
            </a:r>
            <a:r>
              <a:rPr lang="zh-CN" altLang="en-US" sz="9600" b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96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4787900" y="153035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0" dirty="0">
                <a:latin typeface="Arial" panose="020B0604020202020204" pitchFamily="34" charset="0"/>
                <a:ea typeface="方正少儿简体" pitchFamily="65" charset="-122"/>
              </a:rPr>
              <a:t>言字旁</a:t>
            </a:r>
            <a:endParaRPr lang="zh-CN" altLang="en-US" sz="4000" b="0" dirty="0">
              <a:latin typeface="Arial" panose="020B0604020202020204" pitchFamily="34" charset="0"/>
              <a:ea typeface="方正少儿简体" pitchFamily="65" charset="-122"/>
            </a:endParaRPr>
          </a:p>
        </p:txBody>
      </p:sp>
      <p:sp>
        <p:nvSpPr>
          <p:cNvPr id="10249" name="云形标注 10248"/>
          <p:cNvSpPr/>
          <p:nvPr/>
        </p:nvSpPr>
        <p:spPr>
          <a:xfrm>
            <a:off x="5724525" y="-26987"/>
            <a:ext cx="3419475" cy="1511300"/>
          </a:xfrm>
          <a:prstGeom prst="cloudCallout">
            <a:avLst>
              <a:gd name="adj1" fmla="val -59565"/>
              <a:gd name="adj2" fmla="val 50315"/>
            </a:avLst>
          </a:prstGeom>
          <a:solidFill>
            <a:srgbClr val="FFCC99">
              <a:alpha val="78000"/>
            </a:srgbClr>
          </a:solidFill>
          <a:ln w="41275" cap="flat" cmpd="sng">
            <a:solidFill>
              <a:srgbClr val="FF00FF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dirty="0">
                <a:latin typeface="Arial" panose="020B0604020202020204" pitchFamily="34" charset="0"/>
                <a:ea typeface="方正稚艺简体" pitchFamily="65" charset="-122"/>
              </a:rPr>
              <a:t>言字旁的字与说话有关。</a:t>
            </a:r>
            <a:endParaRPr lang="zh-CN" altLang="en-US" sz="320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sp>
        <p:nvSpPr>
          <p:cNvPr id="10250" name="文本框 10249"/>
          <p:cNvSpPr txBox="1"/>
          <p:nvPr/>
        </p:nvSpPr>
        <p:spPr>
          <a:xfrm>
            <a:off x="684213" y="2565400"/>
            <a:ext cx="81407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说（说话）（小说）（说书）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52" name="矩形 10251"/>
          <p:cNvSpPr/>
          <p:nvPr/>
        </p:nvSpPr>
        <p:spPr>
          <a:xfrm>
            <a:off x="1093788" y="4262438"/>
            <a:ext cx="1408112" cy="15557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9600" dirty="0">
                <a:latin typeface="Arial" panose="020B0604020202020204" pitchFamily="34" charset="0"/>
                <a:ea typeface="楷体_GB2312" pitchFamily="49" charset="-122"/>
              </a:rPr>
              <a:t>蛙</a:t>
            </a:r>
            <a:endParaRPr lang="zh-CN" altLang="en-US" sz="96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53" name="文本框 10252"/>
          <p:cNvSpPr txBox="1"/>
          <p:nvPr/>
        </p:nvSpPr>
        <p:spPr>
          <a:xfrm>
            <a:off x="1258888" y="3573463"/>
            <a:ext cx="10636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wā</a:t>
            </a:r>
            <a:endParaRPr lang="en-US" altLang="zh-CN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4" name="矩形 10253"/>
          <p:cNvSpPr/>
          <p:nvPr/>
        </p:nvSpPr>
        <p:spPr>
          <a:xfrm>
            <a:off x="977900" y="4383088"/>
            <a:ext cx="1093788" cy="11064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6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虫</a:t>
            </a:r>
            <a:r>
              <a:rPr lang="zh-CN" altLang="en-US" sz="6600" b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6600" b="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4549775" y="4622800"/>
            <a:ext cx="1708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0" dirty="0">
                <a:latin typeface="Arial" panose="020B0604020202020204" pitchFamily="34" charset="0"/>
                <a:ea typeface="方正少儿简体" pitchFamily="65" charset="-122"/>
              </a:rPr>
              <a:t>虫字旁</a:t>
            </a:r>
            <a:endParaRPr lang="zh-CN" altLang="en-US" sz="4000" b="0" dirty="0">
              <a:latin typeface="Arial" panose="020B0604020202020204" pitchFamily="34" charset="0"/>
              <a:ea typeface="方正少儿简体" pitchFamily="65" charset="-122"/>
            </a:endParaRPr>
          </a:p>
        </p:txBody>
      </p:sp>
      <p:sp>
        <p:nvSpPr>
          <p:cNvPr id="10256" name="云形标注 10255"/>
          <p:cNvSpPr/>
          <p:nvPr/>
        </p:nvSpPr>
        <p:spPr>
          <a:xfrm>
            <a:off x="5724525" y="3357563"/>
            <a:ext cx="3419475" cy="1511300"/>
          </a:xfrm>
          <a:prstGeom prst="cloudCallout">
            <a:avLst>
              <a:gd name="adj1" fmla="val -66528"/>
              <a:gd name="adj2" fmla="val 28361"/>
            </a:avLst>
          </a:prstGeom>
          <a:solidFill>
            <a:srgbClr val="FFCC99">
              <a:alpha val="78000"/>
            </a:srgbClr>
          </a:solidFill>
          <a:ln w="41275" cap="flat" cmpd="sng">
            <a:solidFill>
              <a:srgbClr val="FF00FF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3200" dirty="0">
                <a:latin typeface="Arial" panose="020B0604020202020204" pitchFamily="34" charset="0"/>
                <a:ea typeface="方正稚艺简体" pitchFamily="65" charset="-122"/>
              </a:rPr>
              <a:t>虫字旁的字与虫有关。</a:t>
            </a:r>
            <a:endParaRPr lang="zh-CN" altLang="en-US" sz="320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sp>
        <p:nvSpPr>
          <p:cNvPr id="10257" name="文本框 10256"/>
          <p:cNvSpPr txBox="1"/>
          <p:nvPr/>
        </p:nvSpPr>
        <p:spPr>
          <a:xfrm>
            <a:off x="755650" y="5918200"/>
            <a:ext cx="5692775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蛙（青蛙）（牛蛙）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2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49" grpId="0" bldLvl="0" animBg="1"/>
      <p:bldP spid="10250" grpId="0"/>
      <p:bldP spid="10252" grpId="0"/>
      <p:bldP spid="10253" grpId="0"/>
      <p:bldP spid="10254" grpId="0"/>
      <p:bldP spid="10254" grpId="1"/>
      <p:bldP spid="10255" grpId="0"/>
      <p:bldP spid="10256" grpId="0" bldLvl="0" animBg="1"/>
      <p:bldP spid="1025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4817" name="组合 16385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4818" name="图片 16386" descr="复件 (2) 010023kjzuxzo3r343ac3f"/>
            <p:cNvPicPr>
              <a:picLocks noChangeAspect="1"/>
            </p:cNvPicPr>
            <p:nvPr/>
          </p:nvPicPr>
          <p:blipFill>
            <a:blip r:embed="rId1">
              <a:lum bright="-12000" contrast="24000"/>
            </a:blip>
            <a:stretch>
              <a:fillRect/>
            </a:stretch>
          </p:blipFill>
          <p:spPr>
            <a:xfrm>
              <a:off x="2971" y="0"/>
              <a:ext cx="2789" cy="18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19" name="图片 16387" descr="复件 010023kjzuxzo3r343ac3f"/>
            <p:cNvPicPr>
              <a:picLocks noChangeAspect="1"/>
            </p:cNvPicPr>
            <p:nvPr/>
          </p:nvPicPr>
          <p:blipFill>
            <a:blip r:embed="rId2">
              <a:lum bright="-17999" contrast="35999"/>
            </a:blip>
            <a:stretch>
              <a:fillRect/>
            </a:stretch>
          </p:blipFill>
          <p:spPr>
            <a:xfrm>
              <a:off x="0" y="0"/>
              <a:ext cx="2789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820" name="图片 16388" descr="复件 010029ksjs8c4yz4fvzf79"/>
            <p:cNvPicPr>
              <a:picLocks noChangeAspect="1"/>
            </p:cNvPicPr>
            <p:nvPr/>
          </p:nvPicPr>
          <p:blipFill>
            <a:blip r:embed="rId3">
              <a:lum bright="-12000" contrast="17998"/>
            </a:blip>
            <a:stretch>
              <a:fillRect/>
            </a:stretch>
          </p:blipFill>
          <p:spPr>
            <a:xfrm>
              <a:off x="2835" y="1525"/>
              <a:ext cx="2925" cy="27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402" name="矩形 16401"/>
          <p:cNvSpPr/>
          <p:nvPr/>
        </p:nvSpPr>
        <p:spPr>
          <a:xfrm>
            <a:off x="2051050" y="2276475"/>
            <a:ext cx="658495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just"/>
            <a:r>
              <a:rPr lang="zh-CN" altLang="en-US" sz="3600" b="0" dirty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选择自己最喜欢的季节读一读，</a:t>
            </a:r>
            <a:endParaRPr lang="zh-CN" altLang="en-US" sz="3600" b="0" dirty="0">
              <a:solidFill>
                <a:srgbClr val="FF0000"/>
              </a:solidFill>
              <a:latin typeface="方正少儿简体" pitchFamily="65" charset="-122"/>
              <a:ea typeface="方正少儿简体" pitchFamily="65" charset="-122"/>
            </a:endParaRPr>
          </a:p>
          <a:p>
            <a:pPr algn="just"/>
            <a:r>
              <a:rPr lang="zh-CN" altLang="en-US" sz="3600" b="0" dirty="0">
                <a:solidFill>
                  <a:srgbClr val="FF0000"/>
                </a:solidFill>
                <a:latin typeface="方正少儿简体" pitchFamily="65" charset="-122"/>
                <a:ea typeface="方正少儿简体" pitchFamily="65" charset="-122"/>
              </a:rPr>
              <a:t>然后比比谁读得最美。 </a:t>
            </a:r>
            <a:endParaRPr lang="zh-CN" altLang="en-US" sz="3600" b="0" dirty="0">
              <a:solidFill>
                <a:srgbClr val="FF0000"/>
              </a:solidFill>
              <a:latin typeface="方正少儿简体" pitchFamily="65" charset="-122"/>
              <a:ea typeface="方正少儿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5" name="Picture 9" descr="背景"/>
          <p:cNvPicPr>
            <a:picLocks noGrp="1" noChangeAspect="1"/>
          </p:cNvPicPr>
          <p:nvPr>
            <p:ph type="body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36866" name="图片 18434" descr="qiu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3085" t="6163" b="4741"/>
          <a:stretch>
            <a:fillRect/>
          </a:stretch>
        </p:blipFill>
        <p:spPr>
          <a:xfrm>
            <a:off x="0" y="0"/>
            <a:ext cx="3924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Rectangle 7"/>
          <p:cNvSpPr/>
          <p:nvPr/>
        </p:nvSpPr>
        <p:spPr>
          <a:xfrm>
            <a:off x="4067175" y="1341438"/>
            <a:ext cx="4573588" cy="4752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suì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wān  wān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谷  穗   弯   弯，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 jū  zhe gōng shuō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鞠  着   躬   说：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shì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qi</a:t>
            </a:r>
            <a:r>
              <a:rPr lang="en-US" altLang="x-none" sz="32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tiān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是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天。”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37" name="组合 18436"/>
          <p:cNvGrpSpPr/>
          <p:nvPr/>
        </p:nvGrpSpPr>
        <p:grpSpPr>
          <a:xfrm>
            <a:off x="4284663" y="2851150"/>
            <a:ext cx="3024187" cy="146050"/>
            <a:chOff x="0" y="0"/>
            <a:chExt cx="1905" cy="92"/>
          </a:xfrm>
        </p:grpSpPr>
        <p:sp>
          <p:nvSpPr>
            <p:cNvPr id="36869" name="椭圆 18437"/>
            <p:cNvSpPr/>
            <p:nvPr/>
          </p:nvSpPr>
          <p:spPr>
            <a:xfrm>
              <a:off x="0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0" name="椭圆 18438"/>
            <p:cNvSpPr/>
            <p:nvPr/>
          </p:nvSpPr>
          <p:spPr>
            <a:xfrm>
              <a:off x="499" y="0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1" name="椭圆 18439"/>
            <p:cNvSpPr/>
            <p:nvPr/>
          </p:nvSpPr>
          <p:spPr>
            <a:xfrm>
              <a:off x="1134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2" name="椭圆 18440"/>
            <p:cNvSpPr/>
            <p:nvPr/>
          </p:nvSpPr>
          <p:spPr>
            <a:xfrm>
              <a:off x="1814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9" name="图片 9228" descr="37d12f2eb9389b50282dc8f28535e5dde6116e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3" y="915988"/>
            <a:ext cx="3779837" cy="2208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0" name="文本框 9229"/>
          <p:cNvSpPr txBox="1"/>
          <p:nvPr/>
        </p:nvSpPr>
        <p:spPr>
          <a:xfrm>
            <a:off x="2771775" y="4003675"/>
            <a:ext cx="935038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楷体_GB2312" pitchFamily="49" charset="-122"/>
              </a:rPr>
              <a:t>弓</a:t>
            </a:r>
            <a:endParaRPr lang="zh-CN" altLang="en-US" sz="60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31" name="直接连接符 9230"/>
          <p:cNvSpPr/>
          <p:nvPr/>
        </p:nvSpPr>
        <p:spPr>
          <a:xfrm>
            <a:off x="3563938" y="4508500"/>
            <a:ext cx="863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32" name="文本框 9231"/>
          <p:cNvSpPr txBox="1"/>
          <p:nvPr/>
        </p:nvSpPr>
        <p:spPr>
          <a:xfrm>
            <a:off x="4500563" y="3860800"/>
            <a:ext cx="1439862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9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弯</a:t>
            </a:r>
            <a:endParaRPr lang="zh-CN" altLang="en-US" sz="9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33" name="文本框 9232"/>
          <p:cNvSpPr txBox="1"/>
          <p:nvPr/>
        </p:nvSpPr>
        <p:spPr>
          <a:xfrm>
            <a:off x="4427538" y="3284538"/>
            <a:ext cx="14827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latin typeface="Arial" panose="020B0604020202020204" pitchFamily="34" charset="0"/>
                <a:ea typeface="宋体" panose="02010600030101010101" pitchFamily="2" charset="-122"/>
              </a:rPr>
              <a:t>wān</a:t>
            </a: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文本框 9233"/>
          <p:cNvSpPr txBox="1"/>
          <p:nvPr/>
        </p:nvSpPr>
        <p:spPr>
          <a:xfrm>
            <a:off x="468313" y="5949950"/>
            <a:ext cx="814070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dirty="0">
                <a:latin typeface="Arial" panose="020B0604020202020204" pitchFamily="34" charset="0"/>
                <a:ea typeface="楷体_GB2312" pitchFamily="49" charset="-122"/>
              </a:rPr>
              <a:t>弯（弯弓）（弯月）（弯弯）</a:t>
            </a:r>
            <a:endParaRPr lang="zh-CN" altLang="en-US" sz="48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235" name="直接连接符 9234"/>
          <p:cNvSpPr/>
          <p:nvPr/>
        </p:nvSpPr>
        <p:spPr>
          <a:xfrm>
            <a:off x="5867400" y="4508500"/>
            <a:ext cx="12255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36" name="文本框 9235"/>
          <p:cNvSpPr txBox="1"/>
          <p:nvPr/>
        </p:nvSpPr>
        <p:spPr>
          <a:xfrm>
            <a:off x="6135688" y="3914775"/>
            <a:ext cx="69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65" charset="-122"/>
              </a:rPr>
              <a:t>反</a:t>
            </a:r>
            <a:endParaRPr lang="zh-CN" altLang="en-US" sz="4000" b="0" dirty="0">
              <a:solidFill>
                <a:srgbClr val="FF0000"/>
              </a:solidFill>
              <a:latin typeface="Arial" panose="020B0604020202020204" pitchFamily="34" charset="0"/>
              <a:ea typeface="方正少儿简体" pitchFamily="65" charset="-122"/>
            </a:endParaRPr>
          </a:p>
        </p:txBody>
      </p:sp>
      <p:sp>
        <p:nvSpPr>
          <p:cNvPr id="9237" name="文本框 9236"/>
          <p:cNvSpPr txBox="1"/>
          <p:nvPr/>
        </p:nvSpPr>
        <p:spPr>
          <a:xfrm>
            <a:off x="6948488" y="3895725"/>
            <a:ext cx="1101725" cy="11890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7200" dirty="0">
                <a:latin typeface="Arial" panose="020B0604020202020204" pitchFamily="34" charset="0"/>
                <a:ea typeface="楷体_GB2312" pitchFamily="49" charset="-122"/>
              </a:rPr>
              <a:t>直</a:t>
            </a:r>
            <a:endParaRPr lang="zh-CN" altLang="en-US" sz="7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  <p:bldP spid="9232" grpId="0"/>
      <p:bldP spid="9233" grpId="0"/>
      <p:bldP spid="9234" grpId="0"/>
      <p:bldP spid="9236" grpId="0"/>
      <p:bldP spid="923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9" descr="背景"/>
          <p:cNvPicPr>
            <a:picLocks noGrp="1" noChangeAspect="1"/>
          </p:cNvPicPr>
          <p:nvPr>
            <p:ph type="body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38914" name="图片 18434" descr="qiu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3085" t="6163" b="4741"/>
          <a:stretch>
            <a:fillRect/>
          </a:stretch>
        </p:blipFill>
        <p:spPr>
          <a:xfrm>
            <a:off x="0" y="0"/>
            <a:ext cx="3924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Rectangle 7"/>
          <p:cNvSpPr/>
          <p:nvPr/>
        </p:nvSpPr>
        <p:spPr>
          <a:xfrm>
            <a:off x="4067175" y="1341438"/>
            <a:ext cx="4573588" cy="4752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ǔ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suì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wān  wān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谷  穗   弯   弯，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 jū  zhe gōng shuō 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鞠  着   躬   说：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shì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qi</a:t>
            </a:r>
            <a:r>
              <a:rPr lang="en-US" altLang="x-none" sz="32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tiān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是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天。”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37" name="组合 18436"/>
          <p:cNvGrpSpPr/>
          <p:nvPr/>
        </p:nvGrpSpPr>
        <p:grpSpPr>
          <a:xfrm>
            <a:off x="4284663" y="2851150"/>
            <a:ext cx="3024187" cy="146050"/>
            <a:chOff x="0" y="0"/>
            <a:chExt cx="1905" cy="92"/>
          </a:xfrm>
        </p:grpSpPr>
        <p:sp>
          <p:nvSpPr>
            <p:cNvPr id="38917" name="椭圆 18437"/>
            <p:cNvSpPr/>
            <p:nvPr/>
          </p:nvSpPr>
          <p:spPr>
            <a:xfrm>
              <a:off x="0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8" name="椭圆 18438"/>
            <p:cNvSpPr/>
            <p:nvPr/>
          </p:nvSpPr>
          <p:spPr>
            <a:xfrm>
              <a:off x="499" y="0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19" name="椭圆 18439"/>
            <p:cNvSpPr/>
            <p:nvPr/>
          </p:nvSpPr>
          <p:spPr>
            <a:xfrm>
              <a:off x="1134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920" name="椭圆 18440"/>
            <p:cNvSpPr/>
            <p:nvPr/>
          </p:nvSpPr>
          <p:spPr>
            <a:xfrm>
              <a:off x="1814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9" descr="背景"/>
          <p:cNvPicPr>
            <a:picLocks noGrp="1" noChangeAspect="1"/>
          </p:cNvPicPr>
          <p:nvPr>
            <p:ph type="body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ln/>
        </p:spPr>
      </p:pic>
      <p:pic>
        <p:nvPicPr>
          <p:cNvPr id="39938" name="图片 20482" descr="dong"/>
          <p:cNvPicPr>
            <a:picLocks noChangeAspect="1"/>
          </p:cNvPicPr>
          <p:nvPr/>
        </p:nvPicPr>
        <p:blipFill>
          <a:blip r:embed="rId2"/>
          <a:srcRect l="3928" t="5486" r="2403" b="2371"/>
          <a:stretch>
            <a:fillRect/>
          </a:stretch>
        </p:blipFill>
        <p:spPr>
          <a:xfrm>
            <a:off x="0" y="0"/>
            <a:ext cx="377983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Rectangle 8"/>
          <p:cNvSpPr/>
          <p:nvPr/>
        </p:nvSpPr>
        <p:spPr>
          <a:xfrm>
            <a:off x="3851275" y="1484313"/>
            <a:ext cx="5653088" cy="39608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xuě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rén dà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dù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zi yì tǐng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人 大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肚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子 一  挺，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b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 wán  pí  de  shuō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 顽  皮  地   说：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ji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ù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shì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d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ōng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 就 是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 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天”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Text Box 5"/>
          <p:cNvSpPr txBox="1"/>
          <p:nvPr/>
        </p:nvSpPr>
        <p:spPr>
          <a:xfrm>
            <a:off x="0" y="1052513"/>
            <a:ext cx="9150350" cy="4111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你拍一，我拍一，春夏秋冬真美丽；</a:t>
            </a:r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你拍二，我拍二，春芽尖尖出地面；</a:t>
            </a:r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你拍三，我拍三，荷叶圆圆绿连天；</a:t>
            </a:r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你拍四，我拍四，谷穗弯弯满田地；</a:t>
            </a:r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你拍五，我拍五，顽皮雪人在跳舞；</a:t>
            </a:r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400" dirty="0">
                <a:latin typeface="Times New Roman" panose="02020603050405020304" pitchFamily="18" charset="0"/>
                <a:ea typeface="楷体_GB2312" pitchFamily="49" charset="-122"/>
              </a:rPr>
              <a:t>你拍六，我拍六，一年四季轮回走。</a:t>
            </a:r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" name="Bandari - Fairyland - 纯音乐版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89913" y="6218238"/>
            <a:ext cx="4953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4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8" y="-9525"/>
            <a:ext cx="9102725" cy="692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1" name="椭圆 6160"/>
          <p:cNvSpPr/>
          <p:nvPr/>
        </p:nvSpPr>
        <p:spPr>
          <a:xfrm>
            <a:off x="5981700" y="1296988"/>
            <a:ext cx="1757363" cy="1227137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7" name="图片 1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637" y="-9525"/>
            <a:ext cx="9145587" cy="6873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2" name="Rectangle 20"/>
          <p:cNvSpPr/>
          <p:nvPr/>
        </p:nvSpPr>
        <p:spPr>
          <a:xfrm>
            <a:off x="107950" y="5876925"/>
            <a:ext cx="8964613" cy="617538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)(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他对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）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说：“ 我是夏天。”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17" name="图片 21516" descr="wrurrejdjn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2563" y="2990850"/>
            <a:ext cx="3735387" cy="2716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9" name="图片 21518" descr="09fa513d269759ee7088b188b0fb43166c22df9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5" y="195263"/>
            <a:ext cx="4110038" cy="299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188860-1206121GR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812" y="-19050"/>
            <a:ext cx="3870325" cy="3524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7169"/>
          <p:cNvSpPr txBox="1"/>
          <p:nvPr/>
        </p:nvSpPr>
        <p:spPr>
          <a:xfrm>
            <a:off x="303213" y="266700"/>
            <a:ext cx="1244600" cy="4154488"/>
          </a:xfrm>
          <a:prstGeom prst="rect">
            <a:avLst/>
          </a:prstGeom>
          <a:solidFill>
            <a:srgbClr val="00FF00">
              <a:alpha val="35001"/>
            </a:srgbClr>
          </a:solidFill>
          <a:ln w="38100" cap="flat" cmpd="sng">
            <a:solidFill>
              <a:srgbClr val="008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8800" b="0" dirty="0">
                <a:latin typeface="Arial" panose="020B0604020202020204" pitchFamily="34" charset="0"/>
                <a:ea typeface="方正稚艺简体" pitchFamily="65" charset="-122"/>
              </a:rPr>
              <a:t>我会写</a:t>
            </a:r>
            <a:endParaRPr lang="zh-CN" altLang="en-US" sz="8800" b="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grpSp>
        <p:nvGrpSpPr>
          <p:cNvPr id="12290" name="组合 7172"/>
          <p:cNvGrpSpPr/>
          <p:nvPr/>
        </p:nvGrpSpPr>
        <p:grpSpPr>
          <a:xfrm>
            <a:off x="1547813" y="423863"/>
            <a:ext cx="4103687" cy="4076700"/>
            <a:chOff x="1020" y="1752"/>
            <a:chExt cx="2585" cy="2568"/>
          </a:xfrm>
        </p:grpSpPr>
        <p:grpSp>
          <p:nvGrpSpPr>
            <p:cNvPr id="12291" name="组合 38913"/>
            <p:cNvGrpSpPr/>
            <p:nvPr/>
          </p:nvGrpSpPr>
          <p:grpSpPr>
            <a:xfrm>
              <a:off x="1020" y="1752"/>
              <a:ext cx="2585" cy="2568"/>
              <a:chOff x="0" y="0"/>
              <a:chExt cx="3744" cy="3744"/>
            </a:xfrm>
          </p:grpSpPr>
          <p:sp>
            <p:nvSpPr>
              <p:cNvPr id="12292" name="矩形 38914"/>
              <p:cNvSpPr/>
              <p:nvPr/>
            </p:nvSpPr>
            <p:spPr>
              <a:xfrm>
                <a:off x="0" y="0"/>
                <a:ext cx="3744" cy="3744"/>
              </a:xfrm>
              <a:prstGeom prst="rect">
                <a:avLst/>
              </a:prstGeom>
              <a:noFill/>
              <a:ln w="38100" cap="flat" cmpd="sng">
                <a:solidFill>
                  <a:srgbClr val="3366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b="0" dirty="0"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3" name="直接连接符 38915"/>
              <p:cNvSpPr/>
              <p:nvPr/>
            </p:nvSpPr>
            <p:spPr>
              <a:xfrm>
                <a:off x="0" y="1872"/>
                <a:ext cx="3744" cy="0"/>
              </a:xfrm>
              <a:prstGeom prst="line">
                <a:avLst/>
              </a:prstGeom>
              <a:ln w="38100" cap="flat" cmpd="sng">
                <a:solidFill>
                  <a:srgbClr val="3366FF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294" name="直接连接符 38916"/>
              <p:cNvSpPr/>
              <p:nvPr/>
            </p:nvSpPr>
            <p:spPr>
              <a:xfrm rot="-5400000">
                <a:off x="0" y="1861"/>
                <a:ext cx="3744" cy="1"/>
              </a:xfrm>
              <a:prstGeom prst="line">
                <a:avLst/>
              </a:prstGeom>
              <a:ln w="38100" cap="flat" cmpd="sng">
                <a:solidFill>
                  <a:srgbClr val="3366FF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2295" name="文本框 7177"/>
            <p:cNvSpPr txBox="1"/>
            <p:nvPr/>
          </p:nvSpPr>
          <p:spPr>
            <a:xfrm>
              <a:off x="1213" y="1766"/>
              <a:ext cx="2195" cy="2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26000" b="0" dirty="0">
                  <a:latin typeface="楷体" panose="02010609060101010101" charset="-122"/>
                  <a:ea typeface="楷体" panose="02010609060101010101" charset="-122"/>
                </a:rPr>
                <a:t>四</a:t>
              </a:r>
              <a:endParaRPr lang="zh-CN" altLang="en-US" sz="260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2296" name="矩形 7178"/>
          <p:cNvSpPr>
            <a:spLocks noChangeAspect="1"/>
          </p:cNvSpPr>
          <p:nvPr/>
        </p:nvSpPr>
        <p:spPr>
          <a:xfrm>
            <a:off x="5087938" y="3897313"/>
            <a:ext cx="250825" cy="250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7181" name="图片 7180" descr="82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908050"/>
            <a:ext cx="3419475" cy="3419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2" name="图片 7181" descr="G[6(%(@P9$FREWKO7ROV7NE"/>
          <p:cNvPicPr>
            <a:picLocks noChangeAspect="1"/>
          </p:cNvPicPr>
          <p:nvPr/>
        </p:nvPicPr>
        <p:blipFill>
          <a:blip r:embed="rId2">
            <a:lum bright="-17996" contrast="23999"/>
          </a:blip>
          <a:stretch>
            <a:fillRect/>
          </a:stretch>
        </p:blipFill>
        <p:spPr>
          <a:xfrm>
            <a:off x="1476375" y="4652963"/>
            <a:ext cx="6049963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7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" y="4652963"/>
            <a:ext cx="1196975" cy="198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Picture 18" descr="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7463" y="4652963"/>
            <a:ext cx="1649412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3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7938"/>
            <a:ext cx="9163050" cy="682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037" y="95250"/>
            <a:ext cx="4013200" cy="6351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100" y="2744788"/>
            <a:ext cx="6545263" cy="4059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5100" y="-19050"/>
            <a:ext cx="9334500" cy="6821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3763" y="187325"/>
            <a:ext cx="4059237" cy="3781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1" name="图片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937" y="7938"/>
            <a:ext cx="9163050" cy="682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图片 16388" descr="复件 010029ksjs8c4yz4fvzf79"/>
          <p:cNvPicPr>
            <a:picLocks noChangeAspect="1"/>
          </p:cNvPicPr>
          <p:nvPr/>
        </p:nvPicPr>
        <p:blipFill>
          <a:blip r:embed="rId1">
            <a:lum bright="-12000" contrast="17998"/>
          </a:blip>
          <a:stretch>
            <a:fillRect/>
          </a:stretch>
        </p:blipFill>
        <p:spPr>
          <a:xfrm>
            <a:off x="-22225" y="-106362"/>
            <a:ext cx="9174163" cy="707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Rectangle 20"/>
          <p:cNvSpPr/>
          <p:nvPr/>
        </p:nvSpPr>
        <p:spPr>
          <a:xfrm>
            <a:off x="107950" y="5876925"/>
            <a:ext cx="8964613" cy="579438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FF66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雪人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       )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            ）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说：“ 我就是冬天。”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3249" name="组合 30721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3250" name="图片 30722" descr="复件 (2) 010023kjzuxzo3r343ac3f"/>
            <p:cNvPicPr>
              <a:picLocks noChangeAspect="1"/>
            </p:cNvPicPr>
            <p:nvPr/>
          </p:nvPicPr>
          <p:blipFill>
            <a:blip r:embed="rId1">
              <a:lum bright="-12000" contrast="24000"/>
            </a:blip>
            <a:stretch>
              <a:fillRect/>
            </a:stretch>
          </p:blipFill>
          <p:spPr>
            <a:xfrm>
              <a:off x="2971" y="0"/>
              <a:ext cx="2789" cy="18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251" name="图片 30723" descr="复件 010023kjzuxzo3r343ac3f"/>
            <p:cNvPicPr>
              <a:picLocks noChangeAspect="1"/>
            </p:cNvPicPr>
            <p:nvPr/>
          </p:nvPicPr>
          <p:blipFill>
            <a:blip r:embed="rId2">
              <a:lum bright="-17999" contrast="35999"/>
            </a:blip>
            <a:stretch>
              <a:fillRect/>
            </a:stretch>
          </p:blipFill>
          <p:spPr>
            <a:xfrm>
              <a:off x="0" y="0"/>
              <a:ext cx="2789" cy="43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3252" name="图片 30724" descr="复件 010029ksjs8c4yz4fvzf79"/>
            <p:cNvPicPr>
              <a:picLocks noChangeAspect="1"/>
            </p:cNvPicPr>
            <p:nvPr/>
          </p:nvPicPr>
          <p:blipFill>
            <a:blip r:embed="rId3">
              <a:lum bright="-12000" contrast="17998"/>
            </a:blip>
            <a:stretch>
              <a:fillRect/>
            </a:stretch>
          </p:blipFill>
          <p:spPr>
            <a:xfrm>
              <a:off x="2835" y="1525"/>
              <a:ext cx="2925" cy="27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727" name="文本框 30726"/>
          <p:cNvSpPr txBox="1"/>
          <p:nvPr/>
        </p:nvSpPr>
        <p:spPr>
          <a:xfrm>
            <a:off x="2051050" y="2349500"/>
            <a:ext cx="5230813" cy="11906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65" charset="-122"/>
              </a:rPr>
              <a:t>草芽、荷叶、谷穗和雪人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方正少儿简体" pitchFamily="65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65" charset="-122"/>
              </a:rPr>
              <a:t>真的会说话吗？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方正少儿简体" pitchFamily="65" charset="-122"/>
            </a:endParaRPr>
          </a:p>
        </p:txBody>
      </p:sp>
      <p:sp>
        <p:nvSpPr>
          <p:cNvPr id="30728" name="云形标注 30727"/>
          <p:cNvSpPr/>
          <p:nvPr/>
        </p:nvSpPr>
        <p:spPr>
          <a:xfrm>
            <a:off x="4211638" y="3573463"/>
            <a:ext cx="2447925" cy="1511300"/>
          </a:xfrm>
          <a:prstGeom prst="cloudCallout">
            <a:avLst>
              <a:gd name="adj1" fmla="val -63556"/>
              <a:gd name="adj2" fmla="val -54620"/>
            </a:avLst>
          </a:prstGeom>
          <a:solidFill>
            <a:srgbClr val="FFFF00"/>
          </a:solidFill>
          <a:ln w="44450" cap="flat" cmpd="sng">
            <a:solidFill>
              <a:srgbClr val="FF66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4572000" y="3789363"/>
            <a:ext cx="171450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方正隶书简体" pitchFamily="65" charset="-122"/>
              </a:rPr>
              <a:t>拟人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方正隶书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/>
      <p:bldP spid="30728" grpId="0" animBg="1"/>
      <p:bldP spid="3072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52" name="Text Box 8"/>
          <p:cNvSpPr txBox="1"/>
          <p:nvPr/>
        </p:nvSpPr>
        <p:spPr>
          <a:xfrm>
            <a:off x="0" y="0"/>
            <a:ext cx="2160588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Times New Roman" panose="02020603050405020304" pitchFamily="18" charset="0"/>
                <a:ea typeface="宋体" panose="02010600030101010101" pitchFamily="2" charset="-122"/>
              </a:rPr>
              <a:t>我会说</a:t>
            </a:r>
            <a:endParaRPr lang="zh-CN" altLang="en-US" sz="4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0" name="AutoShape 10"/>
          <p:cNvSpPr/>
          <p:nvPr/>
        </p:nvSpPr>
        <p:spPr>
          <a:xfrm>
            <a:off x="8855075" y="6569075"/>
            <a:ext cx="288925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5" name="Rectangle 11"/>
          <p:cNvSpPr/>
          <p:nvPr/>
        </p:nvSpPr>
        <p:spPr>
          <a:xfrm>
            <a:off x="0" y="5929313"/>
            <a:ext cx="9144000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桃花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</a:rPr>
              <a:t>，他对（   ）说：“ 我是春天。”</a:t>
            </a:r>
            <a:endParaRPr lang="zh-CN" altLang="en-US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214313" y="571500"/>
            <a:ext cx="8929687" cy="5072063"/>
            <a:chOff x="2925" y="1298"/>
            <a:chExt cx="1769" cy="1565"/>
          </a:xfrm>
        </p:grpSpPr>
        <p:pic>
          <p:nvPicPr>
            <p:cNvPr id="43013" name="Picture 16" descr="桃花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25" y="1298"/>
              <a:ext cx="1769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014" name="Picture 15" descr="蜜蜂2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54001" contrast="60000"/>
            </a:blip>
            <a:srcRect l="12619" t="16866" r="11166" b="34819"/>
            <a:stretch>
              <a:fillRect/>
            </a:stretch>
          </p:blipFill>
          <p:spPr>
            <a:xfrm>
              <a:off x="2925" y="1298"/>
              <a:ext cx="681" cy="72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5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8674" name="文本框 15361"/>
          <p:cNvSpPr txBox="1"/>
          <p:nvPr/>
        </p:nvSpPr>
        <p:spPr>
          <a:xfrm>
            <a:off x="0" y="0"/>
            <a:ext cx="14763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我会说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3" name="矩形 15362"/>
          <p:cNvSpPr/>
          <p:nvPr/>
        </p:nvSpPr>
        <p:spPr>
          <a:xfrm>
            <a:off x="5508625" y="4724400"/>
            <a:ext cx="3240088" cy="1463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(    )(     ) 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他对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(     )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说：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“我是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(      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0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3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364" name="组合 15363"/>
          <p:cNvGrpSpPr>
            <a:grpSpLocks noChangeAspect="1"/>
          </p:cNvGrpSpPr>
          <p:nvPr/>
        </p:nvGrpSpPr>
        <p:grpSpPr>
          <a:xfrm>
            <a:off x="4787900" y="908050"/>
            <a:ext cx="4283075" cy="3529013"/>
            <a:chOff x="0" y="0"/>
            <a:chExt cx="1769" cy="1565"/>
          </a:xfrm>
        </p:grpSpPr>
        <p:pic>
          <p:nvPicPr>
            <p:cNvPr id="28677" name="图片 15364" descr="桃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769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8678" name="图片 15365" descr="蜜蜂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53998" contrast="60000"/>
            </a:blip>
            <a:srcRect l="12619" t="16866" r="11166" b="34819"/>
            <a:stretch>
              <a:fillRect/>
            </a:stretch>
          </p:blipFill>
          <p:spPr>
            <a:xfrm>
              <a:off x="0" y="0"/>
              <a:ext cx="681" cy="72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8679" name="文本框 15366"/>
          <p:cNvSpPr txBox="1"/>
          <p:nvPr/>
        </p:nvSpPr>
        <p:spPr>
          <a:xfrm>
            <a:off x="1808163" y="89900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绿绿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8" name="文本框 15367"/>
          <p:cNvSpPr txBox="1"/>
          <p:nvPr/>
        </p:nvSpPr>
        <p:spPr>
          <a:xfrm>
            <a:off x="6877050" y="4659313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红红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9" name="文本框 15368"/>
          <p:cNvSpPr txBox="1"/>
          <p:nvPr/>
        </p:nvSpPr>
        <p:spPr>
          <a:xfrm>
            <a:off x="6516688" y="5111750"/>
            <a:ext cx="1223962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蜜蜂</a:t>
            </a:r>
            <a:endParaRPr lang="zh-CN" altLang="en-US" sz="30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0" name="文本框 15369"/>
          <p:cNvSpPr txBox="1"/>
          <p:nvPr/>
        </p:nvSpPr>
        <p:spPr>
          <a:xfrm>
            <a:off x="7019925" y="5595938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春天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5371" name="图片 15370" descr="1"/>
          <p:cNvPicPr>
            <a:picLocks noChangeAspect="1"/>
          </p:cNvPicPr>
          <p:nvPr/>
        </p:nvPicPr>
        <p:blipFill>
          <a:blip r:embed="rId4"/>
          <a:srcRect b="12894"/>
          <a:stretch>
            <a:fillRect/>
          </a:stretch>
        </p:blipFill>
        <p:spPr>
          <a:xfrm>
            <a:off x="0" y="908050"/>
            <a:ext cx="3924300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2" name="矩形 15371"/>
          <p:cNvSpPr/>
          <p:nvPr/>
        </p:nvSpPr>
        <p:spPr>
          <a:xfrm>
            <a:off x="250825" y="4652963"/>
            <a:ext cx="3527425" cy="16462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(    )(    )，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他对(    )说：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000" dirty="0">
                <a:latin typeface="宋体" panose="02010600030101010101" pitchFamily="2" charset="-122"/>
                <a:ea typeface="宋体" panose="02010600030101010101" pitchFamily="2" charset="-122"/>
              </a:rPr>
              <a:t>“我是（    ）。”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3" name="文本框 15372"/>
          <p:cNvSpPr txBox="1"/>
          <p:nvPr/>
        </p:nvSpPr>
        <p:spPr>
          <a:xfrm>
            <a:off x="5724525" y="4724400"/>
            <a:ext cx="122396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桃花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4" name="文本框 15373"/>
          <p:cNvSpPr txBox="1"/>
          <p:nvPr/>
        </p:nvSpPr>
        <p:spPr>
          <a:xfrm>
            <a:off x="539750" y="4652963"/>
            <a:ext cx="12239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柳树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5" name="文本框 15374"/>
          <p:cNvSpPr txBox="1"/>
          <p:nvPr/>
        </p:nvSpPr>
        <p:spPr>
          <a:xfrm>
            <a:off x="1692275" y="4652963"/>
            <a:ext cx="12239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绿绿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6" name="文本框 15375"/>
          <p:cNvSpPr txBox="1"/>
          <p:nvPr/>
        </p:nvSpPr>
        <p:spPr>
          <a:xfrm>
            <a:off x="1260475" y="5214938"/>
            <a:ext cx="122396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春风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7" name="文本框 15376"/>
          <p:cNvSpPr txBox="1"/>
          <p:nvPr/>
        </p:nvSpPr>
        <p:spPr>
          <a:xfrm>
            <a:off x="1763713" y="5661025"/>
            <a:ext cx="122396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春天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36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8" grpId="0"/>
      <p:bldP spid="15369" grpId="0"/>
      <p:bldP spid="15370" grpId="0"/>
      <p:bldP spid="15372" grpId="0"/>
      <p:bldP spid="15373" grpId="0"/>
      <p:bldP spid="15374" grpId="0"/>
      <p:bldP spid="15375" grpId="0"/>
      <p:bldP spid="15376" grpId="0"/>
      <p:bldP spid="1537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AutoShape 10"/>
          <p:cNvSpPr/>
          <p:nvPr/>
        </p:nvSpPr>
        <p:spPr>
          <a:xfrm>
            <a:off x="8855075" y="6569075"/>
            <a:ext cx="288925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63" name="Rectangle 19"/>
          <p:cNvSpPr/>
          <p:nvPr/>
        </p:nvSpPr>
        <p:spPr>
          <a:xfrm>
            <a:off x="-63500" y="4070350"/>
            <a:ext cx="4676775" cy="2041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小花</a:t>
            </a: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</a:rPr>
              <a:t>(        )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，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他对（        ）说：“ 我是春天。”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364" name="Rectangle 20"/>
          <p:cNvSpPr/>
          <p:nvPr/>
        </p:nvSpPr>
        <p:spPr>
          <a:xfrm>
            <a:off x="4833938" y="4070350"/>
            <a:ext cx="4179887" cy="1920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(     )(     )，他对（     ）说：“ 我是春天。”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Group 25"/>
          <p:cNvGrpSpPr/>
          <p:nvPr/>
        </p:nvGrpSpPr>
        <p:grpSpPr>
          <a:xfrm>
            <a:off x="-22225" y="-276225"/>
            <a:ext cx="4594225" cy="4005263"/>
            <a:chOff x="4082" y="482"/>
            <a:chExt cx="1678" cy="2041"/>
          </a:xfrm>
        </p:grpSpPr>
        <p:pic>
          <p:nvPicPr>
            <p:cNvPr id="44037" name="Picture 22" descr="菊花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082" y="482"/>
              <a:ext cx="1678" cy="204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4038" name="Picture 24" descr="蝴蝶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5" y="482"/>
              <a:ext cx="907" cy="95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4039" name="Text Box 27"/>
          <p:cNvSpPr txBox="1"/>
          <p:nvPr/>
        </p:nvSpPr>
        <p:spPr>
          <a:xfrm>
            <a:off x="1808163" y="89900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绿绿</a:t>
            </a:r>
            <a:endParaRPr lang="zh-CN" altLang="en-US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" name="图片 2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938" y="-17462"/>
            <a:ext cx="4184650" cy="3744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5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63" grpId="0"/>
      <p:bldP spid="5736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WordArt 16"/>
          <p:cNvSpPr>
            <a:spLocks noTextEdit="1"/>
          </p:cNvSpPr>
          <p:nvPr/>
        </p:nvSpPr>
        <p:spPr>
          <a:xfrm>
            <a:off x="5148263" y="765175"/>
            <a:ext cx="2665412" cy="2519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96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1">
                  <a:alpha val="50194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8" name="WordArt 10"/>
          <p:cNvSpPr>
            <a:spLocks noTextEdit="1"/>
          </p:cNvSpPr>
          <p:nvPr/>
        </p:nvSpPr>
        <p:spPr>
          <a:xfrm>
            <a:off x="1257300" y="692150"/>
            <a:ext cx="2809875" cy="2592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660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tx1">
                  <a:alpha val="50194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1697" name="Picture 17" descr="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" y="52388"/>
            <a:ext cx="4645025" cy="683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698" name="Picture 18" descr="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788" y="53975"/>
            <a:ext cx="4525962" cy="680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28673"/>
          <p:cNvSpPr txBox="1"/>
          <p:nvPr/>
        </p:nvSpPr>
        <p:spPr>
          <a:xfrm>
            <a:off x="303213" y="266700"/>
            <a:ext cx="1244600" cy="4154488"/>
          </a:xfrm>
          <a:prstGeom prst="rect">
            <a:avLst/>
          </a:prstGeom>
          <a:solidFill>
            <a:srgbClr val="00FF00">
              <a:alpha val="35001"/>
            </a:srgbClr>
          </a:solidFill>
          <a:ln w="38100" cap="flat" cmpd="sng">
            <a:solidFill>
              <a:srgbClr val="008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8800" b="0" dirty="0">
                <a:latin typeface="Arial" panose="020B0604020202020204" pitchFamily="34" charset="0"/>
                <a:ea typeface="方正稚艺简体" pitchFamily="65" charset="-122"/>
              </a:rPr>
              <a:t>我会写</a:t>
            </a:r>
            <a:endParaRPr lang="zh-CN" altLang="en-US" sz="8800" b="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grpSp>
        <p:nvGrpSpPr>
          <p:cNvPr id="30722" name="组合 38913"/>
          <p:cNvGrpSpPr/>
          <p:nvPr/>
        </p:nvGrpSpPr>
        <p:grpSpPr>
          <a:xfrm>
            <a:off x="1547813" y="288925"/>
            <a:ext cx="4103687" cy="4076700"/>
            <a:chOff x="0" y="0"/>
            <a:chExt cx="3744" cy="3744"/>
          </a:xfrm>
        </p:grpSpPr>
        <p:sp>
          <p:nvSpPr>
            <p:cNvPr id="30723" name="矩形 38914"/>
            <p:cNvSpPr/>
            <p:nvPr/>
          </p:nvSpPr>
          <p:spPr>
            <a:xfrm>
              <a:off x="0" y="0"/>
              <a:ext cx="3744" cy="3744"/>
            </a:xfrm>
            <a:prstGeom prst="rect">
              <a:avLst/>
            </a:prstGeom>
            <a:noFill/>
            <a:ln w="38100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724" name="直接连接符 38915"/>
            <p:cNvSpPr/>
            <p:nvPr/>
          </p:nvSpPr>
          <p:spPr>
            <a:xfrm>
              <a:off x="0" y="1872"/>
              <a:ext cx="3744" cy="0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30725" name="直接连接符 38916"/>
            <p:cNvSpPr/>
            <p:nvPr/>
          </p:nvSpPr>
          <p:spPr>
            <a:xfrm rot="-5400000">
              <a:off x="0" y="1861"/>
              <a:ext cx="3744" cy="1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30726" name="文本框 28678"/>
          <p:cNvSpPr txBox="1"/>
          <p:nvPr/>
        </p:nvSpPr>
        <p:spPr>
          <a:xfrm>
            <a:off x="1854200" y="366713"/>
            <a:ext cx="3484563" cy="4054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6000" b="0" dirty="0">
                <a:latin typeface="楷体" panose="02010609060101010101" charset="-122"/>
                <a:ea typeface="楷体" panose="02010609060101010101" charset="-122"/>
              </a:rPr>
              <a:t>是</a:t>
            </a:r>
            <a:endParaRPr lang="zh-CN" altLang="en-US" sz="26000" b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7" name="矩形 28679"/>
          <p:cNvSpPr>
            <a:spLocks noChangeAspect="1"/>
          </p:cNvSpPr>
          <p:nvPr/>
        </p:nvSpPr>
        <p:spPr>
          <a:xfrm>
            <a:off x="5087938" y="3897313"/>
            <a:ext cx="250825" cy="250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83" name="图片 28682" descr="W%2}RCRLIKM6LZYVL2`RO49"/>
          <p:cNvPicPr>
            <a:picLocks noChangeAspect="1"/>
          </p:cNvPicPr>
          <p:nvPr/>
        </p:nvPicPr>
        <p:blipFill>
          <a:blip r:embed="rId1">
            <a:lum bright="-17999" contrast="24000"/>
          </a:blip>
          <a:stretch>
            <a:fillRect/>
          </a:stretch>
        </p:blipFill>
        <p:spPr>
          <a:xfrm>
            <a:off x="0" y="4868863"/>
            <a:ext cx="9144000" cy="1430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图片 28684" descr="11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1125538"/>
            <a:ext cx="3240088" cy="324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26625"/>
          <p:cNvSpPr txBox="1"/>
          <p:nvPr/>
        </p:nvSpPr>
        <p:spPr>
          <a:xfrm>
            <a:off x="303213" y="266700"/>
            <a:ext cx="1244600" cy="4154488"/>
          </a:xfrm>
          <a:prstGeom prst="rect">
            <a:avLst/>
          </a:prstGeom>
          <a:solidFill>
            <a:srgbClr val="00FF00">
              <a:alpha val="35001"/>
            </a:srgbClr>
          </a:solidFill>
          <a:ln w="38100" cap="flat" cmpd="sng">
            <a:solidFill>
              <a:srgbClr val="008000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8800" b="0" dirty="0">
                <a:latin typeface="Arial" panose="020B0604020202020204" pitchFamily="34" charset="0"/>
                <a:ea typeface="方正稚艺简体" pitchFamily="65" charset="-122"/>
              </a:rPr>
              <a:t>我会写</a:t>
            </a:r>
            <a:endParaRPr lang="zh-CN" altLang="en-US" sz="8800" b="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  <p:grpSp>
        <p:nvGrpSpPr>
          <p:cNvPr id="13314" name="组合 38913"/>
          <p:cNvGrpSpPr/>
          <p:nvPr/>
        </p:nvGrpSpPr>
        <p:grpSpPr>
          <a:xfrm>
            <a:off x="1547813" y="288925"/>
            <a:ext cx="4103687" cy="4076700"/>
            <a:chOff x="0" y="0"/>
            <a:chExt cx="3744" cy="3744"/>
          </a:xfrm>
        </p:grpSpPr>
        <p:sp>
          <p:nvSpPr>
            <p:cNvPr id="13315" name="矩形 38914"/>
            <p:cNvSpPr/>
            <p:nvPr/>
          </p:nvSpPr>
          <p:spPr>
            <a:xfrm>
              <a:off x="0" y="0"/>
              <a:ext cx="3744" cy="3744"/>
            </a:xfrm>
            <a:prstGeom prst="rect">
              <a:avLst/>
            </a:prstGeom>
            <a:noFill/>
            <a:ln w="38100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b="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16" name="直接连接符 38915"/>
            <p:cNvSpPr/>
            <p:nvPr/>
          </p:nvSpPr>
          <p:spPr>
            <a:xfrm>
              <a:off x="0" y="1872"/>
              <a:ext cx="3744" cy="0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13317" name="直接连接符 38916"/>
            <p:cNvSpPr/>
            <p:nvPr/>
          </p:nvSpPr>
          <p:spPr>
            <a:xfrm rot="-5400000">
              <a:off x="0" y="1861"/>
              <a:ext cx="3744" cy="1"/>
            </a:xfrm>
            <a:prstGeom prst="line">
              <a:avLst/>
            </a:prstGeom>
            <a:ln w="38100" cap="flat" cmpd="sng">
              <a:solidFill>
                <a:srgbClr val="3366FF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sp>
        <p:nvSpPr>
          <p:cNvPr id="13318" name="文本框 26631"/>
          <p:cNvSpPr txBox="1"/>
          <p:nvPr/>
        </p:nvSpPr>
        <p:spPr>
          <a:xfrm>
            <a:off x="2009775" y="368300"/>
            <a:ext cx="3484563" cy="4052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6000" b="0" dirty="0">
                <a:latin typeface="楷体" panose="02010609060101010101" charset="-122"/>
                <a:ea typeface="楷体" panose="02010609060101010101" charset="-122"/>
              </a:rPr>
              <a:t>天</a:t>
            </a:r>
            <a:endParaRPr lang="zh-CN" altLang="en-US" sz="26000" b="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319" name="矩形 26632"/>
          <p:cNvSpPr>
            <a:spLocks noChangeAspect="1"/>
          </p:cNvSpPr>
          <p:nvPr/>
        </p:nvSpPr>
        <p:spPr>
          <a:xfrm>
            <a:off x="5087938" y="3897313"/>
            <a:ext cx="250825" cy="250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6638" name="图片 26637" descr="T0ZSAU~{X0@@DFKW~DK`VLH"/>
          <p:cNvPicPr>
            <a:picLocks noChangeAspect="1"/>
          </p:cNvPicPr>
          <p:nvPr/>
        </p:nvPicPr>
        <p:blipFill>
          <a:blip r:embed="rId1">
            <a:lum bright="-17999" contrast="29999"/>
          </a:blip>
          <a:stretch>
            <a:fillRect/>
          </a:stretch>
        </p:blipFill>
        <p:spPr>
          <a:xfrm>
            <a:off x="971550" y="4652963"/>
            <a:ext cx="5832475" cy="187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矩形 38914"/>
          <p:cNvSpPr/>
          <p:nvPr/>
        </p:nvSpPr>
        <p:spPr>
          <a:xfrm>
            <a:off x="1547813" y="423863"/>
            <a:ext cx="4103687" cy="4076700"/>
          </a:xfrm>
          <a:prstGeom prst="rect">
            <a:avLst/>
          </a:prstGeom>
          <a:noFill/>
          <a:ln w="38100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b="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图片 17409" descr="XMOHA$}}E1F35$HSA9HUX_9"/>
          <p:cNvPicPr>
            <a:picLocks noChangeAspect="1"/>
          </p:cNvPicPr>
          <p:nvPr/>
        </p:nvPicPr>
        <p:blipFill>
          <a:blip r:embed="rId1">
            <a:lum bright="12000"/>
          </a:blip>
          <a:stretch>
            <a:fillRect/>
          </a:stretch>
        </p:blipFill>
        <p:spPr>
          <a:xfrm>
            <a:off x="0" y="0"/>
            <a:ext cx="4418013" cy="3151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2" name="图片 17410" descr="%60]9G80LP_5OPMU~EE`I~Q"/>
          <p:cNvPicPr>
            <a:picLocks noChangeAspect="1"/>
          </p:cNvPicPr>
          <p:nvPr/>
        </p:nvPicPr>
        <p:blipFill>
          <a:blip r:embed="rId2">
            <a:lum bright="29999" contrast="12000"/>
          </a:blip>
          <a:stretch>
            <a:fillRect/>
          </a:stretch>
        </p:blipFill>
        <p:spPr>
          <a:xfrm>
            <a:off x="4572000" y="0"/>
            <a:ext cx="4572000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17411" descr="N4M)CZ1(@5U}@DHCMY$@@LD"/>
          <p:cNvPicPr>
            <a:picLocks noChangeAspect="1"/>
          </p:cNvPicPr>
          <p:nvPr/>
        </p:nvPicPr>
        <p:blipFill>
          <a:blip r:embed="rId3">
            <a:lum bright="6000" contrast="12000"/>
          </a:blip>
          <a:stretch>
            <a:fillRect/>
          </a:stretch>
        </p:blipFill>
        <p:spPr>
          <a:xfrm>
            <a:off x="4643438" y="3594100"/>
            <a:ext cx="4500562" cy="326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17412" descr="RP8T}B%H6`]KI1X6S4Y5{Y6"/>
          <p:cNvPicPr>
            <a:picLocks noChangeAspect="1"/>
          </p:cNvPicPr>
          <p:nvPr/>
        </p:nvPicPr>
        <p:blipFill>
          <a:blip r:embed="rId4">
            <a:lum bright="12000" contrast="17998"/>
          </a:blip>
          <a:stretch>
            <a:fillRect/>
          </a:stretch>
        </p:blipFill>
        <p:spPr>
          <a:xfrm>
            <a:off x="0" y="3573463"/>
            <a:ext cx="4500563" cy="328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Oval 45"/>
          <p:cNvSpPr/>
          <p:nvPr/>
        </p:nvSpPr>
        <p:spPr>
          <a:xfrm>
            <a:off x="3995738" y="2708275"/>
            <a:ext cx="1225550" cy="1447800"/>
          </a:xfrm>
          <a:prstGeom prst="ellipse">
            <a:avLst/>
          </a:prstGeom>
          <a:solidFill>
            <a:srgbClr val="CC99FF"/>
          </a:solidFill>
          <a:ln w="38100" cap="flat" cmpd="sng">
            <a:solidFill>
              <a:srgbClr val="800080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6" name="Text Box 2"/>
          <p:cNvSpPr txBox="1"/>
          <p:nvPr/>
        </p:nvSpPr>
        <p:spPr>
          <a:xfrm>
            <a:off x="250825" y="404813"/>
            <a:ext cx="4257675" cy="2530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)   (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他对（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Text Box 3"/>
          <p:cNvSpPr txBox="1"/>
          <p:nvPr/>
        </p:nvSpPr>
        <p:spPr>
          <a:xfrm>
            <a:off x="5076825" y="333375"/>
            <a:ext cx="4257675" cy="2530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他对（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8" name="Text Box 4"/>
          <p:cNvSpPr txBox="1"/>
          <p:nvPr/>
        </p:nvSpPr>
        <p:spPr>
          <a:xfrm>
            <a:off x="215900" y="3930650"/>
            <a:ext cx="3849688" cy="2528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)   ( 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我是（ 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9" name="Text Box 5"/>
          <p:cNvSpPr txBox="1"/>
          <p:nvPr/>
        </p:nvSpPr>
        <p:spPr>
          <a:xfrm>
            <a:off x="5076825" y="3860800"/>
            <a:ext cx="4086225" cy="2528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                          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他（                ）说：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“ 我就是（            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。”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50" name="Line 32"/>
          <p:cNvSpPr/>
          <p:nvPr/>
        </p:nvSpPr>
        <p:spPr>
          <a:xfrm>
            <a:off x="0" y="3429000"/>
            <a:ext cx="9144000" cy="0"/>
          </a:xfrm>
          <a:prstGeom prst="line">
            <a:avLst/>
          </a:prstGeom>
          <a:ln w="57150" cap="flat" cmpd="sng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35851" name="Line 33"/>
          <p:cNvSpPr/>
          <p:nvPr/>
        </p:nvSpPr>
        <p:spPr>
          <a:xfrm>
            <a:off x="4643438" y="0"/>
            <a:ext cx="0" cy="6858000"/>
          </a:xfrm>
          <a:prstGeom prst="line">
            <a:avLst/>
          </a:prstGeom>
          <a:ln w="57150" cap="flat" cmpd="sng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35852" name="Text Box 34"/>
          <p:cNvSpPr txBox="1"/>
          <p:nvPr/>
        </p:nvSpPr>
        <p:spPr>
          <a:xfrm>
            <a:off x="4067175" y="2924175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春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53" name="Text Box 35"/>
          <p:cNvSpPr txBox="1"/>
          <p:nvPr/>
        </p:nvSpPr>
        <p:spPr>
          <a:xfrm>
            <a:off x="4572000" y="2924175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夏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54" name="Text Box 36"/>
          <p:cNvSpPr txBox="1"/>
          <p:nvPr/>
        </p:nvSpPr>
        <p:spPr>
          <a:xfrm>
            <a:off x="4067175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秋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55" name="Text Box 37"/>
          <p:cNvSpPr txBox="1"/>
          <p:nvPr/>
        </p:nvSpPr>
        <p:spPr>
          <a:xfrm>
            <a:off x="4572000" y="34290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冬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1" name="图片 18433" descr="XMOHA$}}E1F35$HSA9HUX_9"/>
          <p:cNvPicPr>
            <a:picLocks noChangeAspect="1"/>
          </p:cNvPicPr>
          <p:nvPr/>
        </p:nvPicPr>
        <p:blipFill>
          <a:blip r:embed="rId1">
            <a:lum bright="-6000" contrast="17998"/>
          </a:blip>
          <a:stretch>
            <a:fillRect/>
          </a:stretch>
        </p:blipFill>
        <p:spPr>
          <a:xfrm>
            <a:off x="0" y="0"/>
            <a:ext cx="4572000" cy="326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2" name="图片 18434" descr="%60]9G80LP_5OPMU~EE`I~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3" name="图片 18435" descr="N4M)CZ1(@5U}@DHCMY$@@LD"/>
          <p:cNvPicPr>
            <a:picLocks noChangeAspect="1"/>
          </p:cNvPicPr>
          <p:nvPr/>
        </p:nvPicPr>
        <p:blipFill>
          <a:blip r:embed="rId3">
            <a:lum bright="-12000" contrast="17998"/>
          </a:blip>
          <a:stretch>
            <a:fillRect/>
          </a:stretch>
        </p:blipFill>
        <p:spPr>
          <a:xfrm>
            <a:off x="4643438" y="3594100"/>
            <a:ext cx="4500562" cy="326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18436" descr="RP8T}B%H6`]KI1X6S4Y5{Y6"/>
          <p:cNvPicPr>
            <a:picLocks noChangeAspect="1"/>
          </p:cNvPicPr>
          <p:nvPr/>
        </p:nvPicPr>
        <p:blipFill>
          <a:blip r:embed="rId4">
            <a:lum bright="-6000" contrast="17998"/>
          </a:blip>
          <a:stretch>
            <a:fillRect/>
          </a:stretch>
        </p:blipFill>
        <p:spPr>
          <a:xfrm>
            <a:off x="0" y="3573463"/>
            <a:ext cx="4500563" cy="3284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0" name="文本框 18439"/>
          <p:cNvSpPr txBox="1"/>
          <p:nvPr/>
        </p:nvSpPr>
        <p:spPr>
          <a:xfrm>
            <a:off x="0" y="0"/>
            <a:ext cx="247967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dirty="0">
                <a:latin typeface="Arial" panose="020B0604020202020204" pitchFamily="34" charset="0"/>
                <a:ea typeface="方正稚艺简体" pitchFamily="65" charset="-122"/>
              </a:rPr>
              <a:t>背一背</a:t>
            </a:r>
            <a:endParaRPr lang="zh-CN" altLang="en-US" sz="6000" dirty="0">
              <a:latin typeface="Arial" panose="020B0604020202020204" pitchFamily="34" charset="0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矩形 32771"/>
          <p:cNvSpPr/>
          <p:nvPr/>
        </p:nvSpPr>
        <p:spPr>
          <a:xfrm>
            <a:off x="1116013" y="404813"/>
            <a:ext cx="6908800" cy="14319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just"/>
            <a:r>
              <a:rPr lang="zh-CN" altLang="en-US" sz="4400" dirty="0">
                <a:latin typeface="方正稚艺简体" pitchFamily="65" charset="-122"/>
                <a:ea typeface="方正稚艺简体" pitchFamily="65" charset="-122"/>
              </a:rPr>
              <a:t>下课之后，请同学们画一画</a:t>
            </a:r>
            <a:endParaRPr lang="zh-CN" altLang="en-US" sz="4400" dirty="0">
              <a:latin typeface="方正稚艺简体" pitchFamily="65" charset="-122"/>
              <a:ea typeface="方正稚艺简体" pitchFamily="65" charset="-122"/>
            </a:endParaRPr>
          </a:p>
          <a:p>
            <a:pPr algn="just"/>
            <a:r>
              <a:rPr lang="zh-CN" altLang="en-US" sz="4400" dirty="0">
                <a:latin typeface="方正稚艺简体" pitchFamily="65" charset="-122"/>
                <a:ea typeface="方正稚艺简体" pitchFamily="65" charset="-122"/>
              </a:rPr>
              <a:t>你最喜欢的季节。 </a:t>
            </a:r>
            <a:endParaRPr lang="zh-CN" altLang="en-US" sz="4400" dirty="0">
              <a:latin typeface="方正稚艺简体" pitchFamily="65" charset="-122"/>
              <a:ea typeface="方正稚艺简体" pitchFamily="65" charset="-122"/>
            </a:endParaRPr>
          </a:p>
        </p:txBody>
      </p:sp>
      <p:pic>
        <p:nvPicPr>
          <p:cNvPr id="2" name="Picture 9" descr="E:\孙巧灵\2016秋上\上课课件\制作\R一语上\人一语大课堂（正文）\XS90.tif"/>
          <p:cNvPicPr>
            <a:picLocks noChangeAspect="1"/>
          </p:cNvPicPr>
          <p:nvPr/>
        </p:nvPicPr>
        <p:blipFill>
          <a:blip r:embed="rId1"/>
          <a:srcRect r="77895"/>
          <a:stretch>
            <a:fillRect/>
          </a:stretch>
        </p:blipFill>
        <p:spPr>
          <a:xfrm>
            <a:off x="1273175" y="1989138"/>
            <a:ext cx="3278188" cy="211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9" descr="E:\孙巧灵\2016秋上\上课课件\制作\R一语上\人一语大课堂（正文）\XS90.tif"/>
          <p:cNvPicPr>
            <a:picLocks noChangeAspect="1"/>
          </p:cNvPicPr>
          <p:nvPr/>
        </p:nvPicPr>
        <p:blipFill>
          <a:blip r:embed="rId2"/>
          <a:srcRect l="77895"/>
          <a:stretch>
            <a:fillRect/>
          </a:stretch>
        </p:blipFill>
        <p:spPr>
          <a:xfrm>
            <a:off x="4587875" y="4248150"/>
            <a:ext cx="3278188" cy="206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9" descr="E:\孙巧灵\2016秋上\上课课件\制作\R一语上\人一语大课堂（正文）\XS90.tif"/>
          <p:cNvPicPr>
            <a:picLocks noChangeAspect="1"/>
          </p:cNvPicPr>
          <p:nvPr/>
        </p:nvPicPr>
        <p:blipFill>
          <a:blip r:embed="rId3"/>
          <a:srcRect l="25507" r="52042"/>
          <a:stretch>
            <a:fillRect/>
          </a:stretch>
        </p:blipFill>
        <p:spPr>
          <a:xfrm>
            <a:off x="4572000" y="1989138"/>
            <a:ext cx="3328988" cy="2117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9" descr="E:\孙巧灵\2016秋上\上课课件\制作\R一语上\人一语大课堂（正文）\XS90.tif"/>
          <p:cNvPicPr>
            <a:picLocks noChangeAspect="1"/>
          </p:cNvPicPr>
          <p:nvPr/>
        </p:nvPicPr>
        <p:blipFill>
          <a:blip r:embed="rId2"/>
          <a:srcRect l="51929" r="25845"/>
          <a:stretch>
            <a:fillRect/>
          </a:stretch>
        </p:blipFill>
        <p:spPr>
          <a:xfrm>
            <a:off x="1258888" y="4260850"/>
            <a:ext cx="3297237" cy="204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5500" y="0"/>
            <a:ext cx="4497388" cy="29527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8" name="组合 6151"/>
          <p:cNvGrpSpPr/>
          <p:nvPr/>
        </p:nvGrpSpPr>
        <p:grpSpPr>
          <a:xfrm>
            <a:off x="-327025" y="86995"/>
            <a:ext cx="9459913" cy="7210425"/>
            <a:chOff x="-206" y="0"/>
            <a:chExt cx="5959" cy="4542"/>
          </a:xfrm>
        </p:grpSpPr>
        <p:pic>
          <p:nvPicPr>
            <p:cNvPr id="14339" name="图片 6150" descr="复件 010029ksjs8c4yz4fvzf79"/>
            <p:cNvPicPr>
              <a:picLocks noChangeAspect="1"/>
            </p:cNvPicPr>
            <p:nvPr/>
          </p:nvPicPr>
          <p:blipFill>
            <a:blip r:embed="rId2">
              <a:lum bright="-12000" contrast="17998"/>
            </a:blip>
            <a:stretch>
              <a:fillRect/>
            </a:stretch>
          </p:blipFill>
          <p:spPr>
            <a:xfrm>
              <a:off x="2653" y="1747"/>
              <a:ext cx="3100" cy="27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0" name="图片 6149" descr="复件 010023kjzuxzo3r343ac3f"/>
            <p:cNvPicPr>
              <a:picLocks noChangeAspect="1"/>
            </p:cNvPicPr>
            <p:nvPr/>
          </p:nvPicPr>
          <p:blipFill>
            <a:blip r:embed="rId3">
              <a:lum bright="-17993" contrast="35999"/>
            </a:blip>
            <a:stretch>
              <a:fillRect/>
            </a:stretch>
          </p:blipFill>
          <p:spPr>
            <a:xfrm>
              <a:off x="-206" y="0"/>
              <a:ext cx="3355" cy="432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3" name="组合 6152"/>
          <p:cNvGrpSpPr/>
          <p:nvPr/>
        </p:nvGrpSpPr>
        <p:grpSpPr>
          <a:xfrm>
            <a:off x="3132138" y="2133600"/>
            <a:ext cx="5749925" cy="1655763"/>
            <a:chOff x="3696" y="-153"/>
            <a:chExt cx="3622" cy="1043"/>
          </a:xfrm>
        </p:grpSpPr>
        <p:sp>
          <p:nvSpPr>
            <p:cNvPr id="14342" name="云形标注 6153"/>
            <p:cNvSpPr/>
            <p:nvPr/>
          </p:nvSpPr>
          <p:spPr>
            <a:xfrm>
              <a:off x="3696" y="-153"/>
              <a:ext cx="2064" cy="1043"/>
            </a:xfrm>
            <a:prstGeom prst="cloudCallout">
              <a:avLst>
                <a:gd name="adj1" fmla="val -58042"/>
                <a:gd name="adj2" fmla="val 61028"/>
              </a:avLst>
            </a:prstGeom>
            <a:solidFill>
              <a:srgbClr val="CCFFFF">
                <a:alpha val="34000"/>
              </a:srgbClr>
            </a:solidFill>
            <a:ln w="41275" cap="flat" cmpd="sng">
              <a:solidFill>
                <a:srgbClr val="003366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anchor="t"/>
            <a:p>
              <a:pPr algn="ctr"/>
              <a:endParaRPr lang="zh-CN" altLang="en-US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3" name="文本框 6154"/>
            <p:cNvSpPr txBox="1"/>
            <p:nvPr/>
          </p:nvSpPr>
          <p:spPr>
            <a:xfrm>
              <a:off x="3735" y="164"/>
              <a:ext cx="3583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方正少儿简体" pitchFamily="65" charset="-122"/>
                </a:rPr>
                <a:t>写了谁？把他用</a:t>
              </a:r>
              <a:r>
                <a:rPr lang="en-US" altLang="zh-CN" sz="3600" dirty="0">
                  <a:solidFill>
                    <a:srgbClr val="FF0000"/>
                  </a:solidFill>
                  <a:latin typeface="Arial" panose="020B0604020202020204" pitchFamily="34" charset="0"/>
                  <a:ea typeface="方正少儿简体" pitchFamily="65" charset="-122"/>
                </a:rPr>
                <a:t>——</a:t>
              </a:r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方正少儿简体" pitchFamily="65" charset="-122"/>
                </a:rPr>
                <a:t>划出来</a:t>
              </a:r>
              <a:endPara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方正少儿简体" pitchFamily="65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388938" y="2020888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920750" y="2747963"/>
            <a:ext cx="587375" cy="206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907348" y="4905058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43300" y="5566728"/>
            <a:ext cx="403225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92725" y="876300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921500" y="4530725"/>
            <a:ext cx="404813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6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5"/>
          <p:cNvSpPr/>
          <p:nvPr/>
        </p:nvSpPr>
        <p:spPr>
          <a:xfrm>
            <a:off x="4427538" y="836613"/>
            <a:ext cx="4716462" cy="5616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cǎo yá jiān jiān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草  芽  尖   尖，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duì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xiǎo niǎo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shuō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小   鸟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n tiān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 春   天。”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7" name="图片 14339" descr="ch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4663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41" name="组合 14340"/>
          <p:cNvGrpSpPr/>
          <p:nvPr/>
        </p:nvGrpSpPr>
        <p:grpSpPr>
          <a:xfrm>
            <a:off x="1908175" y="2997200"/>
            <a:ext cx="2303463" cy="1368425"/>
            <a:chOff x="0" y="0"/>
            <a:chExt cx="1451" cy="862"/>
          </a:xfrm>
        </p:grpSpPr>
        <p:pic>
          <p:nvPicPr>
            <p:cNvPr id="16389" name="图片 143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165" t="11858" r="41772" b="56277"/>
            <a:stretch>
              <a:fillRect/>
            </a:stretch>
          </p:blipFill>
          <p:spPr>
            <a:xfrm>
              <a:off x="45" y="181"/>
              <a:ext cx="1406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0" name="椭圆 14342"/>
            <p:cNvSpPr/>
            <p:nvPr/>
          </p:nvSpPr>
          <p:spPr>
            <a:xfrm>
              <a:off x="0" y="0"/>
              <a:ext cx="1315" cy="680"/>
            </a:xfrm>
            <a:prstGeom prst="ellipse">
              <a:avLst/>
            </a:prstGeom>
            <a:noFill/>
            <a:ln w="762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44" name="组合 14343"/>
          <p:cNvGrpSpPr/>
          <p:nvPr/>
        </p:nvGrpSpPr>
        <p:grpSpPr>
          <a:xfrm>
            <a:off x="4643438" y="2781300"/>
            <a:ext cx="2809875" cy="146050"/>
            <a:chOff x="0" y="0"/>
            <a:chExt cx="1770" cy="92"/>
          </a:xfrm>
        </p:grpSpPr>
        <p:grpSp>
          <p:nvGrpSpPr>
            <p:cNvPr id="16392" name="组合 14344"/>
            <p:cNvGrpSpPr/>
            <p:nvPr/>
          </p:nvGrpSpPr>
          <p:grpSpPr>
            <a:xfrm>
              <a:off x="0" y="0"/>
              <a:ext cx="1135" cy="92"/>
              <a:chOff x="0" y="0"/>
              <a:chExt cx="1135" cy="92"/>
            </a:xfrm>
          </p:grpSpPr>
          <p:sp>
            <p:nvSpPr>
              <p:cNvPr id="16393" name="椭圆 14345"/>
              <p:cNvSpPr/>
              <p:nvPr/>
            </p:nvSpPr>
            <p:spPr>
              <a:xfrm>
                <a:off x="0" y="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4" name="椭圆 14346"/>
              <p:cNvSpPr/>
              <p:nvPr/>
            </p:nvSpPr>
            <p:spPr>
              <a:xfrm>
                <a:off x="544" y="0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95" name="椭圆 14347"/>
              <p:cNvSpPr/>
              <p:nvPr/>
            </p:nvSpPr>
            <p:spPr>
              <a:xfrm>
                <a:off x="1044" y="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396" name="椭圆 14348"/>
            <p:cNvSpPr/>
            <p:nvPr/>
          </p:nvSpPr>
          <p:spPr>
            <a:xfrm>
              <a:off x="1679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4350" name="椭圆形标注 14349"/>
          <p:cNvSpPr/>
          <p:nvPr/>
        </p:nvSpPr>
        <p:spPr>
          <a:xfrm>
            <a:off x="0" y="2205038"/>
            <a:ext cx="1692275" cy="863600"/>
          </a:xfrm>
          <a:prstGeom prst="wedgeEllipseCallout">
            <a:avLst>
              <a:gd name="adj1" fmla="val 61634"/>
              <a:gd name="adj2" fmla="val 110477"/>
            </a:avLst>
          </a:prstGeom>
          <a:solidFill>
            <a:schemeClr val="bg1">
              <a:alpha val="95000"/>
            </a:schemeClr>
          </a:solidFill>
          <a:ln w="9525">
            <a:noFill/>
          </a:ln>
        </p:spPr>
        <p:txBody>
          <a:bodyPr anchor="t"/>
          <a:p>
            <a:pPr algn="ctr"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草芽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图片 9220" descr="001NFlzIgy6SYRf87GG82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790950" cy="2411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2" name="直接连接符 9221"/>
          <p:cNvSpPr/>
          <p:nvPr/>
        </p:nvSpPr>
        <p:spPr>
          <a:xfrm flipV="1">
            <a:off x="2124075" y="477838"/>
            <a:ext cx="2232025" cy="3587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3" name="直接连接符 9222"/>
          <p:cNvSpPr/>
          <p:nvPr/>
        </p:nvSpPr>
        <p:spPr>
          <a:xfrm>
            <a:off x="2195513" y="1700213"/>
            <a:ext cx="2232025" cy="4333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224" name="文本框 9223"/>
          <p:cNvSpPr txBox="1"/>
          <p:nvPr/>
        </p:nvSpPr>
        <p:spPr>
          <a:xfrm>
            <a:off x="4284663" y="-242887"/>
            <a:ext cx="1203325" cy="1322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8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4284663" y="1897063"/>
            <a:ext cx="1203325" cy="13223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8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8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7648575" y="701675"/>
            <a:ext cx="1330325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5400" err="1">
                <a:latin typeface="Arial" panose="020B0604020202020204" pitchFamily="34" charset="0"/>
                <a:ea typeface="宋体" panose="02010600030101010101" pitchFamily="2" charset="-122"/>
              </a:rPr>
              <a:t>jiān</a:t>
            </a:r>
            <a:endParaRPr lang="en-US" altLang="zh-CN" sz="5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7" name="文本框 9226"/>
          <p:cNvSpPr txBox="1"/>
          <p:nvPr/>
        </p:nvSpPr>
        <p:spPr>
          <a:xfrm>
            <a:off x="6442075" y="2857500"/>
            <a:ext cx="2300288" cy="264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66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尖</a:t>
            </a:r>
            <a:endParaRPr lang="zh-CN" altLang="en-US" sz="16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57500"/>
            <a:ext cx="2219325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038" y="4613275"/>
            <a:ext cx="2714625" cy="1924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251325" y="3324225"/>
            <a:ext cx="24955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41313" y="5395913"/>
            <a:ext cx="1100137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铅笔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7313" y="3857625"/>
            <a:ext cx="1560512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大头针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7988" y="5891213"/>
            <a:ext cx="1101725" cy="646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钉子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1267 0.10486 " pathEditMode="relative" ptsTypes="AA">
                                      <p:cBhvr>
                                        <p:cTn id="22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1065 L 0.20712 -0.0849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0" y="-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4" grpId="1"/>
      <p:bldP spid="9225" grpId="0"/>
      <p:bldP spid="9225" grpId="1"/>
      <p:bldP spid="9226" grpId="0"/>
      <p:bldP spid="9227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6" descr="背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Rectangle 5"/>
          <p:cNvSpPr/>
          <p:nvPr/>
        </p:nvSpPr>
        <p:spPr>
          <a:xfrm>
            <a:off x="4427538" y="836613"/>
            <a:ext cx="4716462" cy="56165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cǎo yá jiān jiān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草  芽  尖   尖，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tā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duì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xiǎo niǎo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shuō</a:t>
            </a:r>
            <a:endParaRPr lang="zh-CN" altLang="en-US" sz="3200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他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小   鸟 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w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ǒ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shì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ch</a:t>
            </a:r>
            <a:r>
              <a:rPr lang="en-US" altLang="x-none" sz="3200">
                <a:latin typeface="宋体" panose="02010600030101010101" pitchFamily="2" charset="-122"/>
                <a:ea typeface="宋体" panose="02010600030101010101" pitchFamily="2" charset="-122"/>
              </a:rPr>
              <a:t>ū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n tiān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“我  </a:t>
            </a:r>
            <a:r>
              <a:rPr lang="zh-CN" altLang="en-US" sz="320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   春   天。”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图片 14339" descr="chu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84663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6" name="组合 14340"/>
          <p:cNvGrpSpPr/>
          <p:nvPr/>
        </p:nvGrpSpPr>
        <p:grpSpPr>
          <a:xfrm>
            <a:off x="1908175" y="2997200"/>
            <a:ext cx="2303463" cy="1368425"/>
            <a:chOff x="0" y="0"/>
            <a:chExt cx="1451" cy="862"/>
          </a:xfrm>
        </p:grpSpPr>
        <p:pic>
          <p:nvPicPr>
            <p:cNvPr id="18437" name="图片 1434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1165" t="11858" r="41772" b="56277"/>
            <a:stretch>
              <a:fillRect/>
            </a:stretch>
          </p:blipFill>
          <p:spPr>
            <a:xfrm>
              <a:off x="45" y="181"/>
              <a:ext cx="1406" cy="68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8" name="椭圆 14342"/>
            <p:cNvSpPr/>
            <p:nvPr/>
          </p:nvSpPr>
          <p:spPr>
            <a:xfrm>
              <a:off x="0" y="0"/>
              <a:ext cx="1315" cy="680"/>
            </a:xfrm>
            <a:prstGeom prst="ellipse">
              <a:avLst/>
            </a:prstGeom>
            <a:noFill/>
            <a:ln w="762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344" name="组合 14343"/>
          <p:cNvGrpSpPr/>
          <p:nvPr/>
        </p:nvGrpSpPr>
        <p:grpSpPr>
          <a:xfrm>
            <a:off x="4643438" y="2781300"/>
            <a:ext cx="2809875" cy="146050"/>
            <a:chOff x="0" y="0"/>
            <a:chExt cx="1770" cy="92"/>
          </a:xfrm>
        </p:grpSpPr>
        <p:grpSp>
          <p:nvGrpSpPr>
            <p:cNvPr id="18440" name="组合 14344"/>
            <p:cNvGrpSpPr/>
            <p:nvPr/>
          </p:nvGrpSpPr>
          <p:grpSpPr>
            <a:xfrm>
              <a:off x="0" y="0"/>
              <a:ext cx="1135" cy="92"/>
              <a:chOff x="0" y="0"/>
              <a:chExt cx="1135" cy="92"/>
            </a:xfrm>
          </p:grpSpPr>
          <p:sp>
            <p:nvSpPr>
              <p:cNvPr id="18441" name="椭圆 14345"/>
              <p:cNvSpPr/>
              <p:nvPr/>
            </p:nvSpPr>
            <p:spPr>
              <a:xfrm>
                <a:off x="0" y="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2" name="椭圆 14346"/>
              <p:cNvSpPr/>
              <p:nvPr/>
            </p:nvSpPr>
            <p:spPr>
              <a:xfrm>
                <a:off x="544" y="0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43" name="椭圆 14347"/>
              <p:cNvSpPr/>
              <p:nvPr/>
            </p:nvSpPr>
            <p:spPr>
              <a:xfrm>
                <a:off x="1044" y="1"/>
                <a:ext cx="91" cy="91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 sz="100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4" name="椭圆 14348"/>
            <p:cNvSpPr/>
            <p:nvPr/>
          </p:nvSpPr>
          <p:spPr>
            <a:xfrm>
              <a:off x="1679" y="1"/>
              <a:ext cx="91" cy="91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sz="10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445" name="椭圆形标注 14349"/>
          <p:cNvSpPr/>
          <p:nvPr/>
        </p:nvSpPr>
        <p:spPr>
          <a:xfrm>
            <a:off x="0" y="2205038"/>
            <a:ext cx="1692275" cy="863600"/>
          </a:xfrm>
          <a:prstGeom prst="wedgeEllipseCallout">
            <a:avLst>
              <a:gd name="adj1" fmla="val 61634"/>
              <a:gd name="adj2" fmla="val 110477"/>
            </a:avLst>
          </a:prstGeom>
          <a:solidFill>
            <a:schemeClr val="bg1">
              <a:alpha val="95000"/>
            </a:schemeClr>
          </a:solidFill>
          <a:ln w="9525">
            <a:noFill/>
          </a:ln>
        </p:spPr>
        <p:txBody>
          <a:bodyPr anchor="t"/>
          <a:p>
            <a:pPr algn="ctr"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宋体" panose="02010600030101010101" pitchFamily="2" charset="-122"/>
              </a:rPr>
              <a:t>草芽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2510</Words>
  <Application>WPS 演示</Application>
  <PresentationFormat>在屏幕上显示</PresentationFormat>
  <Paragraphs>477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52</vt:i4>
      </vt:variant>
    </vt:vector>
  </HeadingPairs>
  <TitlesOfParts>
    <vt:vector size="80" baseType="lpstr">
      <vt:lpstr>Arial</vt:lpstr>
      <vt:lpstr>宋体</vt:lpstr>
      <vt:lpstr>Wingdings</vt:lpstr>
      <vt:lpstr>方正少儿简体</vt:lpstr>
      <vt:lpstr>方正稚艺简体</vt:lpstr>
      <vt:lpstr>Calibri</vt:lpstr>
      <vt:lpstr>楷体_GB2312</vt:lpstr>
      <vt:lpstr>方正隶书简体</vt:lpstr>
      <vt:lpstr>Times New Roman</vt:lpstr>
      <vt:lpstr>楷体_GB2312</vt:lpstr>
      <vt:lpstr>汉仪秀英体简</vt:lpstr>
      <vt:lpstr>方正胖头鱼简体</vt:lpstr>
      <vt:lpstr>方正稚艺简体</vt:lpstr>
      <vt:lpstr>微软雅黑</vt:lpstr>
      <vt:lpstr>Segoe Print</vt:lpstr>
      <vt:lpstr>新宋体</vt:lpstr>
      <vt:lpstr>楷体</vt:lpstr>
      <vt:lpstr>黑体</vt:lpstr>
      <vt:lpstr>Batang</vt:lpstr>
      <vt:lpstr>Arial Unicode MS</vt:lpstr>
      <vt:lpstr>华文中宋</vt:lpstr>
      <vt:lpstr>方正舒体</vt:lpstr>
      <vt:lpstr>Constantia</vt:lpstr>
      <vt:lpstr>隶书</vt:lpstr>
      <vt:lpstr>默认设计模板</vt:lpstr>
      <vt:lpstr>1_默认设计模板</vt:lpstr>
      <vt:lpstr>2_默认设计模板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koijn</cp:lastModifiedBy>
  <cp:revision>99</cp:revision>
  <dcterms:created xsi:type="dcterms:W3CDTF">2016-10-20T12:21:00Z</dcterms:created>
  <dcterms:modified xsi:type="dcterms:W3CDTF">2017-12-11T15:09:19Z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