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tags/tag59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tags/tag2.xml" ContentType="application/vnd.openxmlformats-officedocument.presentationml.tags+xml"/>
  <Override PartName="/ppt/tags/tag58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2022" y="-42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pPr/>
              <a:t>2019/8/11 Sunday</a:t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pPr/>
              <a:t>‹#›</a:t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34597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  <a:pPr/>
              <a:t>2019/8/11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952180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31748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/>
            <a:r>
              <a:rPr lang="zh-CN" altLang="en-US" sz="1200" dirty="0"/>
              <a:t>状元成才路</a:t>
            </a:r>
          </a:p>
        </p:txBody>
      </p:sp>
      <p:sp>
        <p:nvSpPr>
          <p:cNvPr id="31749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hangingPunct="1"/>
            <a:r>
              <a:rPr lang="zh-CN" altLang="en-US" sz="1200" dirty="0"/>
              <a:t>状元成才路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31748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/>
            <a:r>
              <a:rPr lang="zh-CN" altLang="en-US" sz="1200" dirty="0"/>
              <a:t>状元成才路</a:t>
            </a:r>
          </a:p>
        </p:txBody>
      </p:sp>
      <p:sp>
        <p:nvSpPr>
          <p:cNvPr id="31749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hangingPunct="1"/>
            <a:r>
              <a:rPr lang="zh-CN" altLang="en-US" sz="1200" dirty="0"/>
              <a:t>状元成才路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31748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/>
            <a:r>
              <a:rPr lang="zh-CN" altLang="en-US" sz="1200" dirty="0"/>
              <a:t>状元成才路</a:t>
            </a:r>
          </a:p>
        </p:txBody>
      </p:sp>
      <p:sp>
        <p:nvSpPr>
          <p:cNvPr id="31749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hangingPunct="1"/>
            <a:r>
              <a:rPr lang="zh-CN" altLang="en-US" sz="1200" dirty="0"/>
              <a:t>状元成才路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502412" y="2588282"/>
            <a:ext cx="8139178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502412" y="3566160"/>
            <a:ext cx="8139178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2019/8/11 Sunday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2019/8/11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502448" y="952508"/>
            <a:ext cx="8139178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2019/8/11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02412" y="2588282"/>
            <a:ext cx="8139178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32000"/>
            <a:ext cx="8139178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02412" y="1296000"/>
            <a:ext cx="8139178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2019/8/11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48" y="3808731"/>
            <a:ext cx="8139178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502444" y="4511676"/>
            <a:ext cx="8139178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2019/8/11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32000"/>
            <a:ext cx="8139178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502447" y="1296000"/>
            <a:ext cx="396243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79158" y="1296000"/>
            <a:ext cx="396243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2019/8/11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32000"/>
            <a:ext cx="8139178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502447" y="1296001"/>
            <a:ext cx="396243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502444" y="1789043"/>
            <a:ext cx="39624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4676812" y="1296001"/>
            <a:ext cx="396243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2" y="1789043"/>
            <a:ext cx="396243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2019/8/11 Sunday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2019/8/11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2019/8/11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502447" y="1296000"/>
            <a:ext cx="396243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4679194" y="1296000"/>
            <a:ext cx="396243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2019/8/11 Sunday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7928351" y="952509"/>
            <a:ext cx="713238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502444" y="952501"/>
            <a:ext cx="7371076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2019/8/11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502412" y="432000"/>
            <a:ext cx="8139178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502412" y="1296000"/>
            <a:ext cx="8139178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59807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2019/8/11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87000" y="6349833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457950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WordArt 10"/>
          <p:cNvSpPr>
            <a:spLocks noTextEdit="1"/>
          </p:cNvSpPr>
          <p:nvPr/>
        </p:nvSpPr>
        <p:spPr>
          <a:xfrm>
            <a:off x="827088" y="1638326"/>
            <a:ext cx="6767512" cy="2232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endParaRPr lang="zh-CN" altLang="en-US" sz="128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8998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9938" name="AutoShape 2" descr="http://img06.tooopen.com/images/20160919/tooopen_sy_179159843226.jpg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9940" name="AutoShape 4" descr="http://img06.tooopen.com/images/20160919/tooopen_sy_179159843226.jpg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8914" name="AutoShape 2" descr="http://img3.imgtn.bdimg.com/it/u=2986901118,1052322064&amp;fm=214&amp;gp=0.jpg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8916" name="AutoShape 4" descr="http://img3.imgtn.bdimg.com/it/u=2986901118,1052322064&amp;fm=214&amp;gp=0.jpg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" name="AutoShape 2" descr="http://img1.imgtn.bdimg.com/it/u=2998451834,4159946763&amp;fm=26&amp;gp=0.jpg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8919" name="AutoShape 7" descr="http://img3.imgtn.bdimg.com/it/u=357188997,2745677580&amp;fm=26&amp;gp=0.jpg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" name="AutoShape 2" descr="http://img.mp.sohu.com/upload/20170623/3eec97ea0a454d63a0a5e15992d542c1_th.png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4" name="AutoShape 4" descr="http://img.mp.sohu.com/upload/20170623/3eec97ea0a454d63a0a5e15992d542c1_th.png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" name="椭圆 13"/>
          <p:cNvSpPr/>
          <p:nvPr/>
        </p:nvSpPr>
        <p:spPr>
          <a:xfrm>
            <a:off x="2422524" y="2571571"/>
            <a:ext cx="717550" cy="914400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  <a:solidFill>
                <a:schemeClr val="accent4"/>
              </a:solidFill>
              <a:effectLst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563494" y="2560565"/>
            <a:ext cx="666750" cy="92540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6" name="TextBox 23"/>
          <p:cNvSpPr txBox="1"/>
          <p:nvPr/>
        </p:nvSpPr>
        <p:spPr>
          <a:xfrm>
            <a:off x="2457889" y="2344848"/>
            <a:ext cx="5240655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6400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21 </a:t>
            </a:r>
            <a:r>
              <a:rPr lang="zh-CN" altLang="en-US" sz="7200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古诗三首</a:t>
            </a:r>
          </a:p>
        </p:txBody>
      </p:sp>
      <p:sp>
        <p:nvSpPr>
          <p:cNvPr id="17" name="副标题 2"/>
          <p:cNvSpPr txBox="1"/>
          <p:nvPr/>
        </p:nvSpPr>
        <p:spPr>
          <a:xfrm>
            <a:off x="1881187" y="3996511"/>
            <a:ext cx="5381625" cy="584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 typeface="Arial" panose="020B0604020202020204" pitchFamily="34" charset="0"/>
            </a:pPr>
            <a:r>
              <a:rPr lang="zh-CN" altLang="en-US" sz="2665" b="1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部</a:t>
            </a:r>
            <a:r>
              <a:rPr lang="zh-CN" altLang="en-US" sz="2665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编版</a:t>
            </a:r>
            <a:r>
              <a:rPr lang="en-US" altLang="zh-CN" sz="2665" b="1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65" b="1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四年</a:t>
            </a:r>
            <a:r>
              <a:rPr lang="zh-CN" altLang="en-US" sz="2665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级上册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2171064" y="3910997"/>
            <a:ext cx="504063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75740" y="1028701"/>
            <a:ext cx="5184775" cy="220810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1000101" y="3143248"/>
            <a:ext cx="7429552" cy="2161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这个小孩嘴微微翘起，我以</a:t>
            </a:r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为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    ）他在笑呢，其实他在哭，也不知</a:t>
            </a:r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为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    ）什么。</a:t>
            </a:r>
            <a:endParaRPr lang="zh-CN" altLang="en-US" sz="3735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2334583" y="1530988"/>
            <a:ext cx="288290" cy="1080135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sp>
        <p:nvSpPr>
          <p:cNvPr id="7" name="文本框 6"/>
          <p:cNvSpPr txBox="1"/>
          <p:nvPr/>
        </p:nvSpPr>
        <p:spPr>
          <a:xfrm>
            <a:off x="1714480" y="1714488"/>
            <a:ext cx="591185" cy="748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4265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为</a:t>
            </a:r>
            <a:endParaRPr lang="zh-CN" altLang="en-US" sz="4265" b="1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71736" y="1238235"/>
            <a:ext cx="2920992" cy="14718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sz="3735" dirty="0" smtClean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    </a:t>
            </a:r>
            <a:r>
              <a:rPr lang="zh-CN" altLang="en-US" sz="3735" b="1" dirty="0" smtClean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  <a:sym typeface="+mn-ea"/>
              </a:rPr>
              <a:t>（</a:t>
            </a:r>
            <a:r>
              <a:rPr lang="zh-CN" altLang="en-US" sz="3735" b="1" dirty="0" smtClean="0">
                <a:latin typeface="楷体_GB2312" panose="02010609030101010101" charset="-122"/>
                <a:ea typeface="楷体_GB2312" panose="02010609030101010101" charset="-122"/>
                <a:cs typeface="+mn-ea"/>
                <a:sym typeface="+mn-ea"/>
              </a:rPr>
              <a:t>     </a:t>
            </a:r>
            <a:r>
              <a:rPr lang="zh-CN" altLang="en-US" sz="3735" b="1" dirty="0" smtClean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</a:rPr>
              <a:t>）</a:t>
            </a:r>
            <a:endParaRPr lang="zh-CN" altLang="en-US" sz="3735" b="1" dirty="0">
              <a:solidFill>
                <a:schemeClr val="tx1"/>
              </a:solidFill>
              <a:latin typeface="+mn-ea"/>
              <a:ea typeface="+mn-ea"/>
              <a:cs typeface="+mn-ea"/>
            </a:endParaRPr>
          </a:p>
          <a:p>
            <a:pPr>
              <a:lnSpc>
                <a:spcPct val="140000"/>
              </a:lnSpc>
            </a:pPr>
            <a:r>
              <a:rPr lang="en-US" sz="3735" dirty="0" smtClean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    </a:t>
            </a:r>
            <a:r>
              <a:rPr lang="zh-CN" altLang="en-US" sz="3735" b="1" dirty="0" smtClean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  <a:sym typeface="+mn-ea"/>
              </a:rPr>
              <a:t>（     ）</a:t>
            </a:r>
            <a:endParaRPr lang="en-US" sz="3735" b="0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  <a:cs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29388" y="3810004"/>
            <a:ext cx="785818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3200" b="1" dirty="0" err="1" smtClean="0">
                <a:solidFill>
                  <a:srgbClr val="FF3399"/>
                </a:solidFill>
                <a:latin typeface="GB Pinyinok-B" pitchFamily="2" charset="-122"/>
                <a:ea typeface="GB Pinyinok-B" pitchFamily="2" charset="-122"/>
                <a:cs typeface="+mn-ea"/>
                <a:sym typeface="+mn-ea"/>
              </a:rPr>
              <a:t>wèi</a:t>
            </a:r>
            <a:endParaRPr lang="en-US" altLang="en-US" sz="3200" b="1" dirty="0">
              <a:solidFill>
                <a:srgbClr val="FF3399"/>
              </a:solidFill>
              <a:latin typeface="GB Pinyinok-B" pitchFamily="2" charset="-122"/>
              <a:ea typeface="GB Pinyinok-B" pitchFamily="2" charset="-122"/>
              <a:cs typeface="+mn-ea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58016" y="3143249"/>
            <a:ext cx="714380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 dirty="0" err="1" smtClean="0">
                <a:solidFill>
                  <a:srgbClr val="FF3399"/>
                </a:solidFill>
                <a:latin typeface="GB Pinyinok-B" pitchFamily="2" charset="-122"/>
                <a:ea typeface="GB Pinyinok-B" pitchFamily="2" charset="-122"/>
                <a:cs typeface="+mn-ea"/>
                <a:sym typeface="+mn-ea"/>
              </a:rPr>
              <a:t>wéi</a:t>
            </a:r>
            <a:endParaRPr lang="en-US" altLang="en-US" sz="3200" b="1" dirty="0">
              <a:solidFill>
                <a:srgbClr val="FF3399"/>
              </a:solidFill>
              <a:latin typeface="GB Pinyinok-B" pitchFamily="2" charset="-122"/>
              <a:ea typeface="GB Pinyinok-B" pitchFamily="2" charset="-122"/>
              <a:cs typeface="+mn-ea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71736" y="1333486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</a:rPr>
              <a:t>wéi</a:t>
            </a:r>
            <a:endParaRPr lang="zh-CN" altLang="en-US" sz="3200" dirty="0">
              <a:solidFill>
                <a:srgbClr val="FF0000"/>
              </a:solidFill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50369" y="133323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以为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71736" y="2000241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err="1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+mn-ea"/>
                <a:sym typeface="+mn-ea"/>
              </a:rPr>
              <a:t>wèi</a:t>
            </a:r>
            <a:endParaRPr lang="zh-CN" altLang="en-US" sz="3200" dirty="0">
              <a:solidFill>
                <a:srgbClr val="FF0000"/>
              </a:solidFill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43306" y="2000241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为什么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6" grpId="0"/>
      <p:bldP spid="9" grpId="0"/>
      <p:bldP spid="10" grpId="0"/>
      <p:bldP spid="11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331595" y="836508"/>
            <a:ext cx="5184775" cy="211243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1000101" y="3143248"/>
            <a:ext cx="7429552" cy="1472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教（    ）师把教（     ）书育人最为自己的责任。</a:t>
            </a:r>
            <a:endParaRPr lang="zh-CN" altLang="en-US" sz="3735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2334583" y="1530988"/>
            <a:ext cx="288290" cy="1080135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sp>
        <p:nvSpPr>
          <p:cNvPr id="7" name="文本框 6"/>
          <p:cNvSpPr txBox="1"/>
          <p:nvPr/>
        </p:nvSpPr>
        <p:spPr>
          <a:xfrm>
            <a:off x="1714480" y="1714488"/>
            <a:ext cx="591185" cy="748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4265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教</a:t>
            </a:r>
            <a:endParaRPr lang="zh-CN" altLang="en-US" sz="4265" b="1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71736" y="1238235"/>
            <a:ext cx="2920992" cy="14718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sz="3735" dirty="0" smtClean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    </a:t>
            </a:r>
            <a:r>
              <a:rPr lang="zh-CN" altLang="en-US" sz="3735" b="1" dirty="0" smtClean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  <a:sym typeface="+mn-ea"/>
              </a:rPr>
              <a:t>（</a:t>
            </a:r>
            <a:r>
              <a:rPr lang="zh-CN" altLang="en-US" sz="3735" b="1" dirty="0" smtClean="0">
                <a:latin typeface="楷体_GB2312" panose="02010609030101010101" charset="-122"/>
                <a:ea typeface="楷体_GB2312" panose="02010609030101010101" charset="-122"/>
                <a:cs typeface="+mn-ea"/>
                <a:sym typeface="+mn-ea"/>
              </a:rPr>
              <a:t>     </a:t>
            </a:r>
            <a:r>
              <a:rPr lang="zh-CN" altLang="en-US" sz="3735" b="1" dirty="0" smtClean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</a:rPr>
              <a:t>）</a:t>
            </a:r>
            <a:endParaRPr lang="zh-CN" altLang="en-US" sz="3735" b="1" dirty="0">
              <a:solidFill>
                <a:schemeClr val="tx1"/>
              </a:solidFill>
              <a:latin typeface="+mn-ea"/>
              <a:ea typeface="+mn-ea"/>
              <a:cs typeface="+mn-ea"/>
            </a:endParaRPr>
          </a:p>
          <a:p>
            <a:pPr>
              <a:lnSpc>
                <a:spcPct val="140000"/>
              </a:lnSpc>
            </a:pPr>
            <a:r>
              <a:rPr lang="en-US" sz="3735" dirty="0" smtClean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    </a:t>
            </a:r>
            <a:r>
              <a:rPr lang="zh-CN" altLang="en-US" sz="3735" b="1" dirty="0" smtClean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  <a:sym typeface="+mn-ea"/>
              </a:rPr>
              <a:t>（     ）</a:t>
            </a:r>
            <a:endParaRPr lang="en-US" sz="3735" b="0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  <a:cs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00628" y="3143249"/>
            <a:ext cx="1000132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3200" b="1" dirty="0" err="1" smtClean="0">
                <a:solidFill>
                  <a:srgbClr val="FF3399"/>
                </a:solidFill>
                <a:latin typeface="GB Pinyinok-B" pitchFamily="2" charset="-122"/>
                <a:ea typeface="GB Pinyinok-B" pitchFamily="2" charset="-122"/>
                <a:cs typeface="+mn-ea"/>
                <a:sym typeface="+mn-ea"/>
              </a:rPr>
              <a:t>jiāo</a:t>
            </a:r>
            <a:endParaRPr lang="en-US" altLang="en-US" sz="3200" b="1" dirty="0">
              <a:solidFill>
                <a:srgbClr val="FF3399"/>
              </a:solidFill>
              <a:latin typeface="GB Pinyinok-B" pitchFamily="2" charset="-122"/>
              <a:ea typeface="GB Pinyinok-B" pitchFamily="2" charset="-122"/>
              <a:cs typeface="+mn-ea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40548" y="3143249"/>
            <a:ext cx="1000132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 dirty="0" err="1" smtClean="0">
                <a:solidFill>
                  <a:srgbClr val="FF3399"/>
                </a:solidFill>
                <a:latin typeface="GB Pinyinok-B" pitchFamily="2" charset="-122"/>
                <a:ea typeface="GB Pinyinok-B" pitchFamily="2" charset="-122"/>
                <a:cs typeface="+mn-ea"/>
                <a:sym typeface="+mn-ea"/>
              </a:rPr>
              <a:t>jiào</a:t>
            </a:r>
            <a:endParaRPr lang="en-US" altLang="en-US" sz="3200" b="1" dirty="0">
              <a:solidFill>
                <a:srgbClr val="FF3399"/>
              </a:solidFill>
              <a:latin typeface="GB Pinyinok-B" pitchFamily="2" charset="-122"/>
              <a:ea typeface="GB Pinyinok-B" pitchFamily="2" charset="-122"/>
              <a:cs typeface="+mn-ea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71736" y="1333486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</a:rPr>
              <a:t>jiāo</a:t>
            </a:r>
            <a:endParaRPr lang="zh-CN" altLang="en-US" sz="3200" dirty="0">
              <a:solidFill>
                <a:srgbClr val="FF0000"/>
              </a:solidFill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50369" y="133323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教书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71736" y="200024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err="1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+mn-ea"/>
                <a:sym typeface="+mn-ea"/>
              </a:rPr>
              <a:t>jiào</a:t>
            </a:r>
            <a:endParaRPr lang="zh-CN" altLang="en-US" sz="3200" dirty="0">
              <a:solidFill>
                <a:srgbClr val="FF0000"/>
              </a:solidFill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43306" y="2000241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教育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6" grpId="0"/>
      <p:bldP spid="9" grpId="0"/>
      <p:bldP spid="10" grpId="0"/>
      <p:bldP spid="11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11560" y="836713"/>
            <a:ext cx="2659702" cy="83099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1" hangingPunct="1"/>
            <a:r>
              <a:rPr lang="zh-CN" altLang="en-US" sz="48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词语解释</a:t>
            </a:r>
          </a:p>
        </p:txBody>
      </p:sp>
      <p:sp>
        <p:nvSpPr>
          <p:cNvPr id="113" name="矩形 2"/>
          <p:cNvSpPr>
            <a:spLocks noChangeArrowheads="1"/>
          </p:cNvSpPr>
          <p:nvPr/>
        </p:nvSpPr>
        <p:spPr bwMode="auto">
          <a:xfrm>
            <a:off x="782666" y="2124260"/>
            <a:ext cx="183255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人未还：</a:t>
            </a:r>
          </a:p>
        </p:txBody>
      </p:sp>
      <p:sp>
        <p:nvSpPr>
          <p:cNvPr id="114" name="矩形 2"/>
          <p:cNvSpPr>
            <a:spLocks noChangeArrowheads="1"/>
          </p:cNvSpPr>
          <p:nvPr/>
        </p:nvSpPr>
        <p:spPr bwMode="auto">
          <a:xfrm>
            <a:off x="794600" y="3394435"/>
            <a:ext cx="183255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度阴山：</a:t>
            </a:r>
          </a:p>
        </p:txBody>
      </p:sp>
      <p:sp>
        <p:nvSpPr>
          <p:cNvPr id="115" name="矩形 2"/>
          <p:cNvSpPr>
            <a:spLocks noChangeArrowheads="1"/>
          </p:cNvSpPr>
          <p:nvPr/>
        </p:nvSpPr>
        <p:spPr bwMode="auto">
          <a:xfrm>
            <a:off x="868952" y="4711861"/>
            <a:ext cx="142058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欲饮：</a:t>
            </a:r>
          </a:p>
        </p:txBody>
      </p:sp>
      <p:sp>
        <p:nvSpPr>
          <p:cNvPr id="119" name="矩形 118"/>
          <p:cNvSpPr>
            <a:spLocks noChangeArrowheads="1"/>
          </p:cNvSpPr>
          <p:nvPr/>
        </p:nvSpPr>
        <p:spPr bwMode="auto">
          <a:xfrm>
            <a:off x="2420900" y="3358346"/>
            <a:ext cx="4286280" cy="604781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越过阴山这道天然屏障。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2420899" y="2120087"/>
            <a:ext cx="4477611" cy="683264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出征的将士没有归来。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2" name="TextBox 231"/>
          <p:cNvSpPr txBox="1"/>
          <p:nvPr/>
        </p:nvSpPr>
        <p:spPr>
          <a:xfrm>
            <a:off x="2420900" y="4691855"/>
            <a:ext cx="2714644" cy="604781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正要举杯痛饮。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/>
      <p:bldP spid="114" grpId="0"/>
      <p:bldP spid="115" grpId="0"/>
      <p:bldP spid="119" grpId="0" bldLvl="0" animBg="1"/>
      <p:bldP spid="124" grpId="0" bldLvl="0" animBg="1"/>
      <p:bldP spid="23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矩形 2"/>
          <p:cNvSpPr>
            <a:spLocks noChangeArrowheads="1"/>
          </p:cNvSpPr>
          <p:nvPr/>
        </p:nvSpPr>
        <p:spPr bwMode="auto">
          <a:xfrm>
            <a:off x="782665" y="920566"/>
            <a:ext cx="183255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君莫笑：</a:t>
            </a:r>
          </a:p>
        </p:txBody>
      </p:sp>
      <p:sp>
        <p:nvSpPr>
          <p:cNvPr id="114" name="矩形 2"/>
          <p:cNvSpPr>
            <a:spLocks noChangeArrowheads="1"/>
          </p:cNvSpPr>
          <p:nvPr/>
        </p:nvSpPr>
        <p:spPr bwMode="auto">
          <a:xfrm>
            <a:off x="774774" y="2190742"/>
            <a:ext cx="142058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人杰：</a:t>
            </a:r>
          </a:p>
        </p:txBody>
      </p:sp>
      <p:sp>
        <p:nvSpPr>
          <p:cNvPr id="115" name="矩形 2"/>
          <p:cNvSpPr>
            <a:spLocks noChangeArrowheads="1"/>
          </p:cNvSpPr>
          <p:nvPr/>
        </p:nvSpPr>
        <p:spPr bwMode="auto">
          <a:xfrm>
            <a:off x="774458" y="3429000"/>
            <a:ext cx="142058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鬼雄：</a:t>
            </a:r>
          </a:p>
        </p:txBody>
      </p:sp>
      <p:sp>
        <p:nvSpPr>
          <p:cNvPr id="119" name="矩形 118"/>
          <p:cNvSpPr>
            <a:spLocks noChangeArrowheads="1"/>
          </p:cNvSpPr>
          <p:nvPr/>
        </p:nvSpPr>
        <p:spPr bwMode="auto">
          <a:xfrm>
            <a:off x="1961893" y="2159076"/>
            <a:ext cx="2928958" cy="604781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人中的豪杰。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2461959" y="1019279"/>
            <a:ext cx="2428892" cy="604781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你不要笑话。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2" name="TextBox 231"/>
          <p:cNvSpPr txBox="1"/>
          <p:nvPr/>
        </p:nvSpPr>
        <p:spPr>
          <a:xfrm>
            <a:off x="1961893" y="3349085"/>
            <a:ext cx="6143668" cy="1195712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鬼中的雄杰，用于称颂壮烈死去的人。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2"/>
          <p:cNvSpPr>
            <a:spLocks noChangeArrowheads="1"/>
          </p:cNvSpPr>
          <p:nvPr/>
        </p:nvSpPr>
        <p:spPr bwMode="auto">
          <a:xfrm>
            <a:off x="753680" y="4667260"/>
            <a:ext cx="183255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思项羽：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393141" y="4694517"/>
            <a:ext cx="1928826" cy="604781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怀念项羽。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/>
      <p:bldP spid="114" grpId="0"/>
      <p:bldP spid="115" grpId="0"/>
      <p:bldP spid="119" grpId="0" bldLvl="0" animBg="1"/>
      <p:bldP spid="124" grpId="0" bldLvl="0" animBg="1"/>
      <p:bldP spid="232" grpId="0" bldLvl="0" animBg="1"/>
      <p:bldP spid="9" grpId="0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195394" y="4036908"/>
            <a:ext cx="6409055" cy="268816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" name="圆角矩形 3"/>
          <p:cNvSpPr/>
          <p:nvPr/>
        </p:nvSpPr>
        <p:spPr>
          <a:xfrm>
            <a:off x="2188210" y="1319108"/>
            <a:ext cx="6624955" cy="211243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1" name="TextBox 30"/>
          <p:cNvSpPr txBox="1"/>
          <p:nvPr/>
        </p:nvSpPr>
        <p:spPr>
          <a:xfrm>
            <a:off x="2285985" y="1523988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不教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615367" y="1523988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不让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571365" y="1523988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征战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929323" y="1523988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作战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858016" y="1523988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卧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929586" y="1517718"/>
            <a:ext cx="6899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躺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289788" y="2381244"/>
            <a:ext cx="1500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古来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647110" y="2381244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至今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420155" y="4191429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哭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551432" y="4191429"/>
            <a:ext cx="6401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265495" y="4191430"/>
            <a:ext cx="1285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卧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265628" y="4191429"/>
            <a:ext cx="5713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195907" y="4191429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生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124601" y="4191429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死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0034" y="952484"/>
            <a:ext cx="1574470" cy="64633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1" hangingPunct="1"/>
            <a:r>
              <a:rPr lang="zh-CN" altLang="en-US" sz="36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近义词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80866" y="3738100"/>
            <a:ext cx="1574470" cy="64633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1" hangingPunct="1"/>
            <a:r>
              <a:rPr lang="zh-CN" altLang="en-US" sz="36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反义词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481185" y="3431541"/>
            <a:ext cx="7643866" cy="211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413491" y="5849316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回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485061" y="5825502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75804" y="2444828"/>
            <a:ext cx="1500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沙场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933127" y="2444828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战场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933258" y="2476494"/>
            <a:ext cx="1500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度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980820" y="2476494"/>
            <a:ext cx="857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409693" y="5072076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美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481263" y="5048262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丑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267081" y="5081225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古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338651" y="5057412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053030" y="5088160"/>
            <a:ext cx="1500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不肯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505917" y="5032429"/>
            <a:ext cx="952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愿意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1" grpId="0"/>
      <p:bldP spid="42" grpId="0"/>
      <p:bldP spid="43" grpId="0"/>
      <p:bldP spid="44" grpId="0"/>
      <p:bldP spid="45" grpId="0"/>
      <p:bldP spid="46" grpId="0"/>
      <p:bldP spid="26" grpId="0"/>
      <p:bldP spid="27" grpId="0"/>
      <p:bldP spid="22" grpId="0"/>
      <p:bldP spid="23" grpId="0"/>
      <p:bldP spid="24" grpId="0"/>
      <p:bldP spid="25" grpId="0"/>
      <p:bldP spid="28" grpId="0"/>
      <p:bldP spid="29" grpId="0"/>
      <p:bldP spid="30" grpId="0"/>
      <p:bldP spid="39" grpId="0"/>
      <p:bldP spid="48" grpId="0"/>
      <p:bldP spid="4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67516" y="548681"/>
            <a:ext cx="3278462" cy="830997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800" b="1" u="dbl" dirty="0" smtClean="0">
                <a:solidFill>
                  <a:srgbClr val="92D05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近义词辨析</a:t>
            </a:r>
          </a:p>
        </p:txBody>
      </p:sp>
      <p:graphicFrame>
        <p:nvGraphicFramePr>
          <p:cNvPr id="5" name="表格 4"/>
          <p:cNvGraphicFramePr/>
          <p:nvPr>
            <p:extLst>
              <p:ext uri="{D42A27DB-BD31-4B8C-83A1-F6EECF244321}">
                <p14:modId xmlns:p14="http://schemas.microsoft.com/office/powerpoint/2010/main" xmlns="" val="1399117882"/>
              </p:ext>
            </p:extLst>
          </p:nvPr>
        </p:nvGraphicFramePr>
        <p:xfrm>
          <a:off x="1035685" y="1590447"/>
          <a:ext cx="7645242" cy="3644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6350"/>
                <a:gridCol w="2034064"/>
                <a:gridCol w="4334828"/>
              </a:tblGrid>
              <a:tr h="50165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dirty="0">
                        <a:latin typeface="+mn-ea"/>
                      </a:endParaRPr>
                    </a:p>
                  </a:txBody>
                  <a:tcPr>
                    <a:solidFill>
                      <a:srgbClr val="FFAF0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dirty="0">
                          <a:latin typeface="+mn-ea"/>
                        </a:rPr>
                        <a:t>相同点</a:t>
                      </a:r>
                    </a:p>
                  </a:txBody>
                  <a:tcPr>
                    <a:solidFill>
                      <a:srgbClr val="FFAF0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>
                          <a:latin typeface="+mn-ea"/>
                        </a:rPr>
                        <a:t>不同点</a:t>
                      </a:r>
                    </a:p>
                  </a:txBody>
                  <a:tcPr>
                    <a:solidFill>
                      <a:srgbClr val="FFAF01"/>
                    </a:solidFill>
                  </a:tcPr>
                </a:tc>
              </a:tr>
              <a:tr h="170561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 dirty="0">
                        <a:latin typeface="楷体_GB2312" panose="02010609030101010101" charset="-122"/>
                        <a:ea typeface="楷体_GB2312" panose="02010609030101010101" charset="-122"/>
                      </a:endParaRPr>
                    </a:p>
                    <a:p>
                      <a:pPr>
                        <a:buNone/>
                      </a:pPr>
                      <a:endParaRPr lang="zh-CN" altLang="en-US" sz="2400" b="1" dirty="0">
                        <a:latin typeface="楷体_GB2312" panose="02010609030101010101" charset="-122"/>
                        <a:ea typeface="楷体_GB2312" panose="02010609030101010101" charset="-122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3200" b="1" dirty="0" smtClean="0">
                          <a:latin typeface="楷体_GB2312" panose="02010609030101010101" charset="-122"/>
                          <a:ea typeface="楷体_GB2312" panose="02010609030101010101" charset="-122"/>
                        </a:rPr>
                        <a:t>  卧</a:t>
                      </a:r>
                      <a:endParaRPr lang="zh-CN" altLang="en-US" sz="3200" b="1" dirty="0">
                        <a:latin typeface="楷体_GB2312" panose="02010609030101010101" charset="-122"/>
                        <a:ea typeface="楷体_GB2312" panose="02010609030101010101" charset="-122"/>
                      </a:endParaRPr>
                    </a:p>
                  </a:txBody>
                  <a:tcPr>
                    <a:solidFill>
                      <a:srgbClr val="FFE09D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400" b="1" dirty="0" smtClean="0">
                          <a:latin typeface="楷体_GB2312" panose="02010609030101010101" charset="-122"/>
                          <a:ea typeface="楷体_GB2312" panose="02010609030101010101" charset="-122"/>
                          <a:sym typeface="+mn-ea"/>
                        </a:rPr>
                        <a:t> </a:t>
                      </a:r>
                      <a:endParaRPr lang="zh-CN" altLang="en-US" sz="3200" b="1" dirty="0">
                        <a:latin typeface="楷体_GB2312" panose="02010609030101010101" charset="-122"/>
                        <a:ea typeface="楷体_GB2312" panose="02010609030101010101" charset="-122"/>
                        <a:sym typeface="+mn-ea"/>
                      </a:endParaRPr>
                    </a:p>
                  </a:txBody>
                  <a:tcPr>
                    <a:solidFill>
                      <a:srgbClr val="FFE09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latin typeface="楷体_GB2312" panose="02010609030101010101" charset="-122"/>
                          <a:ea typeface="楷体_GB2312" panose="02010609030101010101" charset="-122"/>
                          <a:cs typeface="+mn-ea"/>
                          <a:sym typeface="+mn-ea"/>
                        </a:rPr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3200" b="1" dirty="0" smtClean="0">
                        <a:solidFill>
                          <a:srgbClr val="FF0000"/>
                        </a:solidFill>
                        <a:latin typeface="楷体_GB2312" panose="02010609030101010101" charset="-122"/>
                        <a:ea typeface="楷体_GB2312" panose="02010609030101010101" charset="-122"/>
                        <a:cs typeface="+mn-ea"/>
                        <a:sym typeface="+mn-ea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3200" b="1" dirty="0">
                        <a:solidFill>
                          <a:srgbClr val="FF0000"/>
                        </a:solidFill>
                        <a:latin typeface="楷体_GB2312" panose="02010609030101010101" charset="-122"/>
                        <a:ea typeface="楷体_GB2312" panose="02010609030101010101" charset="-122"/>
                        <a:cs typeface="+mn-ea"/>
                        <a:sym typeface="+mn-ea"/>
                      </a:endParaRPr>
                    </a:p>
                  </a:txBody>
                  <a:tcPr>
                    <a:solidFill>
                      <a:srgbClr val="FFE09D"/>
                    </a:solidFill>
                  </a:tcPr>
                </a:tc>
              </a:tr>
              <a:tr h="14376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 dirty="0">
                        <a:latin typeface="楷体_GB2312" panose="02010609030101010101" charset="-122"/>
                        <a:ea typeface="楷体_GB2312" panose="02010609030101010101" charset="-122"/>
                      </a:endParaRPr>
                    </a:p>
                    <a:p>
                      <a:pPr>
                        <a:buNone/>
                      </a:pPr>
                      <a:endParaRPr lang="zh-CN" altLang="en-US" sz="2400" b="1" dirty="0">
                        <a:latin typeface="楷体_GB2312" panose="02010609030101010101" charset="-122"/>
                        <a:ea typeface="楷体_GB2312" panose="02010609030101010101" charset="-122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3200" b="1" dirty="0" smtClean="0">
                          <a:latin typeface="楷体_GB2312" panose="02010609030101010101" charset="-122"/>
                          <a:ea typeface="楷体_GB2312" panose="02010609030101010101" charset="-122"/>
                        </a:rPr>
                        <a:t>  躺</a:t>
                      </a:r>
                      <a:endParaRPr lang="zh-CN" altLang="en-US" sz="3200" b="1" dirty="0">
                        <a:latin typeface="楷体_GB2312" panose="02010609030101010101" charset="-122"/>
                        <a:ea typeface="楷体_GB2312" panose="02010609030101010101" charset="-122"/>
                      </a:endParaRPr>
                    </a:p>
                  </a:txBody>
                  <a:tcPr>
                    <a:solidFill>
                      <a:srgbClr val="FFE09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3200" b="1" dirty="0">
                        <a:solidFill>
                          <a:srgbClr val="FF0000"/>
                        </a:solidFill>
                        <a:latin typeface="楷体_GB2312" panose="02010609030101010101" charset="-122"/>
                        <a:ea typeface="楷体_GB2312" panose="02010609030101010101" charset="-122"/>
                        <a:cs typeface="+mn-ea"/>
                        <a:sym typeface="+mn-ea"/>
                      </a:endParaRPr>
                    </a:p>
                  </a:txBody>
                  <a:tcPr>
                    <a:solidFill>
                      <a:srgbClr val="FFE09D"/>
                    </a:solidFill>
                  </a:tcPr>
                </a:tc>
              </a:tr>
            </a:tbl>
          </a:graphicData>
        </a:graphic>
      </p:graphicFrame>
      <p:sp>
        <p:nvSpPr>
          <p:cNvPr id="22" name="文本框 21"/>
          <p:cNvSpPr txBox="1"/>
          <p:nvPr/>
        </p:nvSpPr>
        <p:spPr>
          <a:xfrm>
            <a:off x="1428729" y="4996913"/>
            <a:ext cx="5450531" cy="120032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eaLnBrk="1" hangingPunct="1"/>
            <a:endParaRPr lang="zh-CN" altLang="en-US" sz="2400" b="1" dirty="0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  <a:p>
            <a:r>
              <a:rPr lang="en-US" altLang="zh-CN" sz="2400" b="1" dirty="0">
                <a:latin typeface="楷体_GB2312" panose="02010609030101010101" charset="-122"/>
                <a:ea typeface="楷体_GB2312" panose="02010609030101010101" charset="-122"/>
                <a:cs typeface="黑体" panose="02010609060101010101" pitchFamily="2" charset="-122"/>
                <a:sym typeface="+mn-ea"/>
              </a:rPr>
              <a:t>1</a:t>
            </a:r>
            <a:r>
              <a:rPr lang="en-US" altLang="zh-CN" sz="2400" b="1" dirty="0" smtClean="0">
                <a:latin typeface="楷体_GB2312" panose="02010609030101010101" charset="-122"/>
                <a:ea typeface="楷体_GB2312" panose="02010609030101010101" charset="-122"/>
                <a:cs typeface="黑体" panose="02010609060101010101" pitchFamily="2" charset="-122"/>
                <a:sym typeface="+mn-ea"/>
              </a:rPr>
              <a:t>.</a:t>
            </a:r>
            <a:r>
              <a:rPr lang="zh-CN" altLang="en-US" sz="2400" b="1" dirty="0" smtClean="0">
                <a:latin typeface="楷体_GB2312" panose="02010609030101010101" charset="-122"/>
                <a:ea typeface="楷体_GB2312" panose="02010609030101010101" charset="-122"/>
                <a:cs typeface="黑体" panose="02010609060101010101" pitchFamily="2" charset="-122"/>
                <a:sym typeface="+mn-ea"/>
              </a:rPr>
              <a:t>远处山腰上卧</a:t>
            </a:r>
            <a:r>
              <a:rPr lang="en-US" altLang="zh-CN" sz="2400" b="1" dirty="0" smtClean="0">
                <a:latin typeface="楷体_GB2312" panose="02010609030101010101" charset="-122"/>
                <a:ea typeface="楷体_GB2312" panose="02010609030101010101" charset="-122"/>
                <a:cs typeface="黑体" panose="02010609060101010101" pitchFamily="2" charset="-122"/>
                <a:sym typeface="+mn-ea"/>
              </a:rPr>
              <a:t>______</a:t>
            </a:r>
            <a:r>
              <a:rPr lang="zh-CN" altLang="en-US" sz="2400" b="1" dirty="0" smtClean="0">
                <a:latin typeface="楷体_GB2312" panose="02010609030101010101" charset="-122"/>
                <a:ea typeface="楷体_GB2312" panose="02010609030101010101" charset="-122"/>
                <a:cs typeface="黑体" panose="02010609060101010101" pitchFamily="2" charset="-122"/>
                <a:sym typeface="+mn-ea"/>
              </a:rPr>
              <a:t>着一只小绵羊。</a:t>
            </a:r>
            <a:endParaRPr lang="zh-CN" altLang="en-US" sz="2400" b="1" dirty="0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  <a:p>
            <a:r>
              <a:rPr lang="en-US" altLang="zh-CN" sz="2400" b="1" dirty="0">
                <a:latin typeface="楷体_GB2312" panose="02010609030101010101" charset="-122"/>
                <a:ea typeface="楷体_GB2312" panose="02010609030101010101" charset="-122"/>
                <a:cs typeface="黑体" panose="02010609060101010101" pitchFamily="2" charset="-122"/>
                <a:sym typeface="+mn-ea"/>
              </a:rPr>
              <a:t>2</a:t>
            </a:r>
            <a:r>
              <a:rPr lang="en-US" altLang="zh-CN" sz="2400" b="1" dirty="0" smtClean="0">
                <a:latin typeface="楷体_GB2312" panose="02010609030101010101" charset="-122"/>
                <a:ea typeface="楷体_GB2312" panose="02010609030101010101" charset="-122"/>
                <a:cs typeface="黑体" panose="02010609060101010101" pitchFamily="2" charset="-122"/>
                <a:sym typeface="+mn-ea"/>
              </a:rPr>
              <a:t>.</a:t>
            </a:r>
            <a:r>
              <a:rPr lang="zh-CN" altLang="en-US" sz="2400" b="1" dirty="0" smtClean="0">
                <a:latin typeface="楷体_GB2312" panose="02010609030101010101" charset="-122"/>
                <a:ea typeface="楷体_GB2312" panose="02010609030101010101" charset="-122"/>
                <a:cs typeface="黑体" panose="02010609060101010101" pitchFamily="2" charset="-122"/>
                <a:sym typeface="+mn-ea"/>
              </a:rPr>
              <a:t>妈妈不叫我躺</a:t>
            </a:r>
            <a:r>
              <a:rPr lang="en-US" altLang="zh-CN" sz="2400" b="1" dirty="0" smtClean="0">
                <a:latin typeface="楷体_GB2312" panose="02010609030101010101" charset="-122"/>
                <a:ea typeface="楷体_GB2312" panose="02010609030101010101" charset="-122"/>
                <a:cs typeface="黑体" panose="02010609060101010101" pitchFamily="2" charset="-122"/>
                <a:sym typeface="+mn-ea"/>
              </a:rPr>
              <a:t>_______</a:t>
            </a:r>
            <a:r>
              <a:rPr lang="zh-CN" altLang="en-US" sz="2400" b="1" dirty="0" smtClean="0">
                <a:latin typeface="楷体_GB2312" panose="02010609030101010101" charset="-122"/>
                <a:ea typeface="楷体_GB2312" panose="02010609030101010101" charset="-122"/>
                <a:cs typeface="黑体" panose="02010609060101010101" pitchFamily="2" charset="-122"/>
                <a:sym typeface="+mn-ea"/>
              </a:rPr>
              <a:t>着看书。</a:t>
            </a:r>
            <a:endParaRPr lang="zh-CN" altLang="en-US" sz="2400" b="1" dirty="0">
              <a:solidFill>
                <a:srgbClr val="FF00FF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29058" y="5401729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卧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00496" y="5894066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躺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85984" y="2864973"/>
            <a:ext cx="228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 smtClean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都是身体倒在物体上的意思。</a:t>
            </a:r>
            <a:endParaRPr lang="zh-CN" altLang="en-US" sz="2400" b="1" dirty="0">
              <a:solidFill>
                <a:srgbClr val="000000"/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29125" y="2067956"/>
            <a:ext cx="41434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  <a:sym typeface="+mn-ea"/>
              </a:rPr>
              <a:t>“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  <a:sym typeface="+mn-ea"/>
              </a:rPr>
              <a:t>卧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  <a:sym typeface="+mn-ea"/>
              </a:rPr>
              <a:t>”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  <a:sym typeface="+mn-ea"/>
              </a:rPr>
              <a:t>一般指仰着、横着、侧着倒在地上或者物体上。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  <a:cs typeface="+mn-ea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57686" y="3782468"/>
            <a:ext cx="41862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  <a:sym typeface="+mn-ea"/>
              </a:rPr>
              <a:t>“躺”一般指仰面倒在地上或物体上。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  <a:cs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7" grpId="0"/>
      <p:bldP spid="8" grpId="0"/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683895" y="2660194"/>
            <a:ext cx="6552565" cy="316907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46031" y="647013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b="1" u="dbl" dirty="0" smtClean="0">
                <a:solidFill>
                  <a:srgbClr val="92D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词语</a:t>
            </a:r>
            <a:r>
              <a:rPr lang="zh-CN" altLang="en-US" sz="4800" b="1" u="dbl" dirty="0" smtClean="0">
                <a:solidFill>
                  <a:srgbClr val="92D05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积累</a:t>
            </a:r>
            <a:endParaRPr lang="zh-CN" altLang="en-US" sz="4800" b="1" u="dbl" dirty="0" smtClean="0">
              <a:solidFill>
                <a:srgbClr val="92D05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714347" y="1669368"/>
            <a:ext cx="3799779" cy="733534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楷体" panose="02010609060101010101" pitchFamily="49" charset="-122"/>
              </a:rPr>
              <a:t>A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楷体" panose="02010609060101010101" pitchFamily="49" charset="-122"/>
              </a:rPr>
              <a:t>未（莫）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楷体" panose="02010609060101010101" pitchFamily="49" charset="-122"/>
              </a:rPr>
              <a:t>B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楷体" panose="02010609060101010101" pitchFamily="49" charset="-122"/>
              </a:rPr>
              <a:t>式</a:t>
            </a:r>
            <a:r>
              <a:rPr lang="zh-CN" altLang="en-US" sz="3200" b="1" dirty="0" smtClean="0">
                <a:latin typeface="黑体" panose="02010609060101010101" pitchFamily="2" charset="-122"/>
                <a:ea typeface="黑体" panose="02010609060101010101" pitchFamily="2" charset="-122"/>
                <a:cs typeface="楷体" panose="02010609060101010101" pitchFamily="49" charset="-122"/>
              </a:rPr>
              <a:t>词语：</a:t>
            </a:r>
            <a:endParaRPr lang="en-US" altLang="zh-CN" sz="3200" b="1" dirty="0" smtClean="0">
              <a:solidFill>
                <a:srgbClr val="00B0F0"/>
              </a:solidFill>
              <a:latin typeface="黑体" panose="02010609060101010101" pitchFamily="2" charset="-122"/>
              <a:ea typeface="黑体" panose="0201060906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5787" y="2860001"/>
            <a:ext cx="1857388" cy="651140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人未还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71802" y="2860001"/>
            <a:ext cx="1857388" cy="651140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情未了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29256" y="2860001"/>
            <a:ext cx="1857388" cy="651140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人未识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57224" y="4098260"/>
            <a:ext cx="1857388" cy="651140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君莫笑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28927" y="4098260"/>
            <a:ext cx="1857388" cy="651140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杯莫停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29256" y="4110412"/>
            <a:ext cx="1857388" cy="651140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君莫舞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5"/>
          <p:cNvSpPr txBox="1"/>
          <p:nvPr/>
        </p:nvSpPr>
        <p:spPr>
          <a:xfrm>
            <a:off x="928370" y="2068937"/>
            <a:ext cx="614376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spcBef>
                <a:spcPts val="1800"/>
              </a:spcBef>
              <a:defRPr/>
            </a:pPr>
            <a:r>
              <a:rPr kumimoji="0" lang="en-US" altLang="zh-CN" sz="32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1</a:t>
            </a:r>
            <a:r>
              <a:rPr kumimoji="0" lang="en-US" altLang="zh-CN" sz="3200" b="1" kern="1200" cap="none" spc="0" normalizeH="0" baseline="0" noProof="0" dirty="0" smtClean="0"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.</a:t>
            </a:r>
            <a:r>
              <a:rPr kumimoji="0" lang="zh-CN" altLang="en-US" sz="3200" b="1" kern="1200" cap="none" spc="0" normalizeH="0" baseline="0" noProof="0" dirty="0" smtClean="0"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三首诗歌分别写了</a:t>
            </a:r>
            <a:r>
              <a:rPr lang="zh-CN" altLang="en-US" sz="3200" b="1" dirty="0" smtClean="0"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什么内容？</a:t>
            </a:r>
            <a:endParaRPr kumimoji="0" lang="zh-CN" altLang="en-US" sz="32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ea"/>
            </a:endParaRPr>
          </a:p>
        </p:txBody>
      </p:sp>
      <p:sp>
        <p:nvSpPr>
          <p:cNvPr id="10256" name="TextBox 3"/>
          <p:cNvSpPr txBox="1"/>
          <p:nvPr/>
        </p:nvSpPr>
        <p:spPr>
          <a:xfrm>
            <a:off x="857224" y="3021429"/>
            <a:ext cx="7358114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出塞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这首诗写的是万里征人守边御敌鏖战的情景。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7544" y="926572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初读</a:t>
            </a:r>
            <a:r>
              <a:rPr lang="zh-CN" altLang="zh-CN" sz="48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感知</a:t>
            </a:r>
          </a:p>
        </p:txBody>
      </p:sp>
      <p:sp>
        <p:nvSpPr>
          <p:cNvPr id="9" name="TextBox 3"/>
          <p:cNvSpPr txBox="1"/>
          <p:nvPr/>
        </p:nvSpPr>
        <p:spPr>
          <a:xfrm>
            <a:off x="785787" y="4005602"/>
            <a:ext cx="7358114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凉州词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这首诗写了将士们征战前开怀畅饮的情境。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3"/>
          <p:cNvSpPr txBox="1"/>
          <p:nvPr/>
        </p:nvSpPr>
        <p:spPr>
          <a:xfrm>
            <a:off x="785787" y="5021693"/>
            <a:ext cx="5929354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夏日绝句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写的是诗人看待生死的态度。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256" grpId="0" bldLvl="0" animBg="1"/>
      <p:bldP spid="9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7" name="TextBox 1"/>
          <p:cNvSpPr txBox="1"/>
          <p:nvPr/>
        </p:nvSpPr>
        <p:spPr>
          <a:xfrm>
            <a:off x="857224" y="1642038"/>
            <a:ext cx="768860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ea typeface="黑体" panose="02010609060101010101" pitchFamily="2" charset="-122"/>
              </a:rPr>
              <a:t>《</a:t>
            </a:r>
            <a:r>
              <a:rPr lang="zh-CN" altLang="en-US" sz="2800" b="1" dirty="0" smtClean="0">
                <a:ea typeface="黑体" panose="02010609060101010101" pitchFamily="2" charset="-122"/>
              </a:rPr>
              <a:t>出塞</a:t>
            </a:r>
            <a:r>
              <a:rPr lang="en-US" altLang="zh-CN" sz="2800" b="1" dirty="0" smtClean="0">
                <a:ea typeface="黑体" panose="02010609060101010101" pitchFamily="2" charset="-122"/>
              </a:rPr>
              <a:t>》</a:t>
            </a:r>
            <a:r>
              <a:rPr lang="zh-CN" altLang="en-US" sz="2800" b="1" dirty="0" smtClean="0">
                <a:ea typeface="黑体" panose="02010609060101010101" pitchFamily="2" charset="-122"/>
              </a:rPr>
              <a:t>描写哪里的景色，表达了什么情感？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67544" y="743024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诗歌解读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42976" y="3928054"/>
            <a:ext cx="571504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秦时明月汉时</a:t>
            </a:r>
            <a:r>
              <a:rPr lang="zh-CN" altLang="en-US" sz="2800" b="1" i="1" u="sng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，万里长征</a:t>
            </a:r>
            <a:r>
              <a:rPr lang="zh-CN" altLang="en-US" sz="2800" b="1" i="1" u="sng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人未还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i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77165" y="2499301"/>
            <a:ext cx="2537460" cy="114300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</a:t>
            </a:r>
            <a:r>
              <a:rPr lang="zh-CN" altLang="en-US" sz="28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冷月照边关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2714613" y="2846856"/>
            <a:ext cx="2000264" cy="575307"/>
          </a:xfrm>
          <a:prstGeom prst="wedgeRoundRectCallout">
            <a:avLst>
              <a:gd name="adj1" fmla="val -1816"/>
              <a:gd name="adj2" fmla="val 13147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 b="1" i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边关、关塞。</a:t>
            </a:r>
            <a:endParaRPr lang="zh-CN" altLang="en-US" sz="2000" b="1" i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5929323" y="3166049"/>
            <a:ext cx="1785950" cy="575307"/>
          </a:xfrm>
          <a:prstGeom prst="wedgeRoundRectCallout">
            <a:avLst>
              <a:gd name="adj1" fmla="val -55842"/>
              <a:gd name="adj2" fmla="val 12596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i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人没回来。</a:t>
            </a:r>
            <a:endParaRPr lang="zh-CN" altLang="en-US" sz="2000" b="1" i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4" name="流程图: 终止 13"/>
          <p:cNvSpPr/>
          <p:nvPr/>
        </p:nvSpPr>
        <p:spPr>
          <a:xfrm>
            <a:off x="1000101" y="4880560"/>
            <a:ext cx="6572296" cy="142876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28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依旧是秦汉时期的明月和边关，守边御敌鏖战万里征人未回还。</a:t>
            </a:r>
          </a:p>
          <a:p>
            <a:pPr algn="ctr"/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85786" y="772673"/>
            <a:ext cx="7286676" cy="1077218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思考：上面两句诗，运用了什么修辞，表达了诗人怎样的情感</a:t>
            </a:r>
            <a:r>
              <a:rPr lang="en-US" sz="32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?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13705980"/>
              </p:ext>
            </p:extLst>
          </p:nvPr>
        </p:nvGraphicFramePr>
        <p:xfrm>
          <a:off x="571472" y="2201433"/>
          <a:ext cx="8143875" cy="3433572"/>
        </p:xfrm>
        <a:graphic>
          <a:graphicData uri="http://schemas.openxmlformats.org/drawingml/2006/table">
            <a:tbl>
              <a:tblPr/>
              <a:tblGrid>
                <a:gridCol w="8143875"/>
              </a:tblGrid>
              <a:tr h="341947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3200" dirty="0" smtClean="0">
                          <a:latin typeface="楷体_GB2312" panose="02010609030101010101" charset="-122"/>
                          <a:ea typeface="楷体_GB2312" panose="02010609030101010101" charset="-122"/>
                          <a:cs typeface="宋体" panose="02010600030101010101" pitchFamily="2" charset="-122"/>
                        </a:rPr>
                        <a:t>    运用了互文的修辞。明月还是秦汉时的明月，边关还是秦汉时的边关，可是这里的战事自秦汉以来却从不曾间断过，</a:t>
                      </a:r>
                      <a:r>
                        <a:rPr lang="zh-CN" altLang="en-US" sz="3200" i="1" dirty="0" smtClean="0">
                          <a:solidFill>
                            <a:srgbClr val="0070C0"/>
                          </a:solidFill>
                          <a:latin typeface="楷体_GB2312" panose="02010609030101010101" charset="-122"/>
                          <a:ea typeface="楷体_GB2312" panose="02010609030101010101" charset="-122"/>
                          <a:cs typeface="宋体" panose="02010600030101010101" pitchFamily="2" charset="-122"/>
                        </a:rPr>
                        <a:t>突出了时间的久远</a:t>
                      </a:r>
                      <a:r>
                        <a:rPr lang="zh-CN" altLang="en-US" sz="3200" dirty="0" smtClean="0">
                          <a:latin typeface="楷体_GB2312" panose="02010609030101010101" charset="-122"/>
                          <a:ea typeface="楷体_GB2312" panose="02010609030101010101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zh-CN" altLang="en-US" sz="3200" i="1" dirty="0" smtClean="0">
                          <a:solidFill>
                            <a:srgbClr val="0070C0"/>
                          </a:solidFill>
                          <a:latin typeface="楷体_GB2312" panose="02010609030101010101" charset="-122"/>
                          <a:ea typeface="楷体_GB2312" panose="02010609030101010101" charset="-122"/>
                          <a:cs typeface="宋体" panose="02010600030101010101" pitchFamily="2" charset="-122"/>
                        </a:rPr>
                        <a:t>战事的频繁，百姓生活的艰难。 </a:t>
                      </a:r>
                      <a:r>
                        <a:rPr lang="zh-CN" altLang="en-US" sz="3200" dirty="0" smtClean="0">
                          <a:latin typeface="楷体_GB2312" panose="02010609030101010101" charset="-122"/>
                          <a:ea typeface="楷体_GB2312" panose="02010609030101010101" charset="-122"/>
                          <a:cs typeface="宋体" panose="02010600030101010101" pitchFamily="2" charset="-122"/>
                        </a:rPr>
                        <a:t>“人未还”让人联想到</a:t>
                      </a:r>
                      <a:r>
                        <a:rPr lang="zh-CN" altLang="en-US" sz="3200" i="1" dirty="0" smtClean="0">
                          <a:solidFill>
                            <a:srgbClr val="0070C0"/>
                          </a:solidFill>
                          <a:latin typeface="楷体_GB2312" panose="02010609030101010101" charset="-122"/>
                          <a:ea typeface="楷体_GB2312" panose="02010609030101010101" charset="-122"/>
                          <a:cs typeface="宋体" panose="02010600030101010101" pitchFamily="2" charset="-122"/>
                        </a:rPr>
                        <a:t>战争给人们带来的灾难</a:t>
                      </a:r>
                      <a:r>
                        <a:rPr lang="zh-CN" altLang="en-US" sz="3200" dirty="0" smtClean="0">
                          <a:latin typeface="楷体_GB2312" panose="02010609030101010101" charset="-122"/>
                          <a:ea typeface="楷体_GB2312" panose="02010609030101010101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zh-CN" altLang="en-US" sz="3200" i="1" dirty="0" smtClean="0">
                          <a:solidFill>
                            <a:srgbClr val="FF0000"/>
                          </a:solidFill>
                          <a:latin typeface="楷体_GB2312" panose="02010609030101010101" charset="-122"/>
                          <a:ea typeface="楷体_GB2312" panose="02010609030101010101" charset="-122"/>
                          <a:cs typeface="宋体" panose="02010600030101010101" pitchFamily="2" charset="-122"/>
                        </a:rPr>
                        <a:t>表现了诗人悲愤的情感。</a:t>
                      </a:r>
                      <a:endParaRPr lang="zh-CN" sz="3200" i="1" dirty="0">
                        <a:solidFill>
                          <a:srgbClr val="FF0000"/>
                        </a:solidFill>
                        <a:latin typeface="楷体_GB2312" panose="02010609030101010101" charset="-122"/>
                        <a:ea typeface="楷体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6" name="组合 1"/>
          <p:cNvGrpSpPr/>
          <p:nvPr/>
        </p:nvGrpSpPr>
        <p:grpSpPr>
          <a:xfrm>
            <a:off x="395536" y="740702"/>
            <a:ext cx="2234565" cy="1295343"/>
            <a:chOff x="340723" y="-643091"/>
            <a:chExt cx="2234565" cy="1297893"/>
          </a:xfrm>
        </p:grpSpPr>
        <p:sp>
          <p:nvSpPr>
            <p:cNvPr id="5236" name="文本框 13"/>
            <p:cNvSpPr txBox="1"/>
            <p:nvPr/>
          </p:nvSpPr>
          <p:spPr>
            <a:xfrm>
              <a:off x="340723" y="-643091"/>
              <a:ext cx="2234565" cy="7092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b="1" u="dbl" dirty="0" smtClean="0">
                  <a:solidFill>
                    <a:srgbClr val="92D050"/>
                  </a:solidFill>
                  <a:uFillTx/>
                  <a:latin typeface="黑体" panose="02010609060101010101" pitchFamily="2" charset="-122"/>
                  <a:ea typeface="黑体" panose="02010609060101010101" pitchFamily="2" charset="-122"/>
                </a:rPr>
                <a:t>助读资料</a:t>
              </a:r>
            </a:p>
          </p:txBody>
        </p:sp>
        <p:grpSp>
          <p:nvGrpSpPr>
            <p:cNvPr id="5238" name="Group 4"/>
            <p:cNvGrpSpPr>
              <a:grpSpLocks noChangeAspect="1"/>
            </p:cNvGrpSpPr>
            <p:nvPr/>
          </p:nvGrpSpPr>
          <p:grpSpPr>
            <a:xfrm>
              <a:off x="2105319" y="434013"/>
              <a:ext cx="368573" cy="220789"/>
              <a:chOff x="2511" y="1362"/>
              <a:chExt cx="539" cy="322"/>
            </a:xfrm>
          </p:grpSpPr>
          <p:sp>
            <p:nvSpPr>
              <p:cNvPr id="19" name="Freeform 8"/>
              <p:cNvSpPr/>
              <p:nvPr/>
            </p:nvSpPr>
            <p:spPr bwMode="auto">
              <a:xfrm>
                <a:off x="2954" y="1362"/>
                <a:ext cx="5" cy="0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EEEB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" name="Freeform 9"/>
              <p:cNvSpPr/>
              <p:nvPr/>
            </p:nvSpPr>
            <p:spPr bwMode="auto">
              <a:xfrm>
                <a:off x="2943" y="1497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578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Freeform 10"/>
              <p:cNvSpPr>
                <a:spLocks noEditPoints="1"/>
              </p:cNvSpPr>
              <p:nvPr/>
            </p:nvSpPr>
            <p:spPr bwMode="auto">
              <a:xfrm>
                <a:off x="2511" y="1362"/>
                <a:ext cx="539" cy="322"/>
              </a:xfrm>
              <a:custGeom>
                <a:avLst/>
                <a:gdLst>
                  <a:gd name="T0" fmla="*/ 7 w 309"/>
                  <a:gd name="T1" fmla="*/ 184 h 184"/>
                  <a:gd name="T2" fmla="*/ 9 w 309"/>
                  <a:gd name="T3" fmla="*/ 184 h 184"/>
                  <a:gd name="T4" fmla="*/ 9 w 309"/>
                  <a:gd name="T5" fmla="*/ 178 h 184"/>
                  <a:gd name="T6" fmla="*/ 8 w 309"/>
                  <a:gd name="T7" fmla="*/ 180 h 184"/>
                  <a:gd name="T8" fmla="*/ 9 w 309"/>
                  <a:gd name="T9" fmla="*/ 178 h 184"/>
                  <a:gd name="T10" fmla="*/ 34 w 309"/>
                  <a:gd name="T11" fmla="*/ 174 h 184"/>
                  <a:gd name="T12" fmla="*/ 34 w 309"/>
                  <a:gd name="T13" fmla="*/ 179 h 184"/>
                  <a:gd name="T14" fmla="*/ 36 w 309"/>
                  <a:gd name="T15" fmla="*/ 176 h 184"/>
                  <a:gd name="T16" fmla="*/ 38 w 309"/>
                  <a:gd name="T17" fmla="*/ 176 h 184"/>
                  <a:gd name="T18" fmla="*/ 84 w 309"/>
                  <a:gd name="T19" fmla="*/ 144 h 184"/>
                  <a:gd name="T20" fmla="*/ 85 w 309"/>
                  <a:gd name="T21" fmla="*/ 145 h 184"/>
                  <a:gd name="T22" fmla="*/ 84 w 309"/>
                  <a:gd name="T23" fmla="*/ 144 h 184"/>
                  <a:gd name="T24" fmla="*/ 0 w 309"/>
                  <a:gd name="T25" fmla="*/ 135 h 184"/>
                  <a:gd name="T26" fmla="*/ 1 w 309"/>
                  <a:gd name="T27" fmla="*/ 135 h 184"/>
                  <a:gd name="T28" fmla="*/ 138 w 309"/>
                  <a:gd name="T29" fmla="*/ 123 h 184"/>
                  <a:gd name="T30" fmla="*/ 139 w 309"/>
                  <a:gd name="T31" fmla="*/ 123 h 184"/>
                  <a:gd name="T32" fmla="*/ 154 w 309"/>
                  <a:gd name="T33" fmla="*/ 115 h 184"/>
                  <a:gd name="T34" fmla="*/ 154 w 309"/>
                  <a:gd name="T35" fmla="*/ 116 h 184"/>
                  <a:gd name="T36" fmla="*/ 154 w 309"/>
                  <a:gd name="T37" fmla="*/ 115 h 184"/>
                  <a:gd name="T38" fmla="*/ 50 w 309"/>
                  <a:gd name="T39" fmla="*/ 113 h 184"/>
                  <a:gd name="T40" fmla="*/ 53 w 309"/>
                  <a:gd name="T41" fmla="*/ 115 h 184"/>
                  <a:gd name="T42" fmla="*/ 146 w 309"/>
                  <a:gd name="T43" fmla="*/ 113 h 184"/>
                  <a:gd name="T44" fmla="*/ 147 w 309"/>
                  <a:gd name="T45" fmla="*/ 114 h 184"/>
                  <a:gd name="T46" fmla="*/ 146 w 309"/>
                  <a:gd name="T47" fmla="*/ 113 h 184"/>
                  <a:gd name="T48" fmla="*/ 149 w 309"/>
                  <a:gd name="T49" fmla="*/ 111 h 184"/>
                  <a:gd name="T50" fmla="*/ 151 w 309"/>
                  <a:gd name="T51" fmla="*/ 111 h 184"/>
                  <a:gd name="T52" fmla="*/ 165 w 309"/>
                  <a:gd name="T53" fmla="*/ 109 h 184"/>
                  <a:gd name="T54" fmla="*/ 162 w 309"/>
                  <a:gd name="T55" fmla="*/ 113 h 184"/>
                  <a:gd name="T56" fmla="*/ 166 w 309"/>
                  <a:gd name="T57" fmla="*/ 111 h 184"/>
                  <a:gd name="T58" fmla="*/ 184 w 309"/>
                  <a:gd name="T59" fmla="*/ 107 h 184"/>
                  <a:gd name="T60" fmla="*/ 184 w 309"/>
                  <a:gd name="T61" fmla="*/ 109 h 184"/>
                  <a:gd name="T62" fmla="*/ 184 w 309"/>
                  <a:gd name="T63" fmla="*/ 107 h 184"/>
                  <a:gd name="T64" fmla="*/ 50 w 309"/>
                  <a:gd name="T65" fmla="*/ 109 h 184"/>
                  <a:gd name="T66" fmla="*/ 53 w 309"/>
                  <a:gd name="T67" fmla="*/ 111 h 184"/>
                  <a:gd name="T68" fmla="*/ 53 w 309"/>
                  <a:gd name="T69" fmla="*/ 107 h 184"/>
                  <a:gd name="T70" fmla="*/ 248 w 309"/>
                  <a:gd name="T71" fmla="*/ 77 h 184"/>
                  <a:gd name="T72" fmla="*/ 249 w 309"/>
                  <a:gd name="T73" fmla="*/ 77 h 184"/>
                  <a:gd name="T74" fmla="*/ 249 w 309"/>
                  <a:gd name="T75" fmla="*/ 75 h 184"/>
                  <a:gd name="T76" fmla="*/ 252 w 309"/>
                  <a:gd name="T77" fmla="*/ 67 h 184"/>
                  <a:gd name="T78" fmla="*/ 252 w 309"/>
                  <a:gd name="T79" fmla="*/ 70 h 184"/>
                  <a:gd name="T80" fmla="*/ 268 w 309"/>
                  <a:gd name="T81" fmla="*/ 64 h 184"/>
                  <a:gd name="T82" fmla="*/ 266 w 309"/>
                  <a:gd name="T83" fmla="*/ 66 h 184"/>
                  <a:gd name="T84" fmla="*/ 268 w 309"/>
                  <a:gd name="T85" fmla="*/ 66 h 184"/>
                  <a:gd name="T86" fmla="*/ 276 w 309"/>
                  <a:gd name="T87" fmla="*/ 54 h 184"/>
                  <a:gd name="T88" fmla="*/ 276 w 309"/>
                  <a:gd name="T89" fmla="*/ 55 h 184"/>
                  <a:gd name="T90" fmla="*/ 276 w 309"/>
                  <a:gd name="T91" fmla="*/ 54 h 184"/>
                  <a:gd name="T92" fmla="*/ 307 w 309"/>
                  <a:gd name="T93" fmla="*/ 17 h 184"/>
                  <a:gd name="T94" fmla="*/ 309 w 309"/>
                  <a:gd name="T95" fmla="*/ 17 h 184"/>
                  <a:gd name="T96" fmla="*/ 254 w 309"/>
                  <a:gd name="T97" fmla="*/ 11 h 184"/>
                  <a:gd name="T98" fmla="*/ 254 w 309"/>
                  <a:gd name="T99" fmla="*/ 12 h 184"/>
                  <a:gd name="T100" fmla="*/ 254 w 309"/>
                  <a:gd name="T101" fmla="*/ 11 h 184"/>
                  <a:gd name="T102" fmla="*/ 304 w 309"/>
                  <a:gd name="T103" fmla="*/ 12 h 184"/>
                  <a:gd name="T104" fmla="*/ 308 w 309"/>
                  <a:gd name="T105" fmla="*/ 14 h 184"/>
                  <a:gd name="T106" fmla="*/ 307 w 309"/>
                  <a:gd name="T107" fmla="*/ 11 h 184"/>
                  <a:gd name="T108" fmla="*/ 305 w 309"/>
                  <a:gd name="T109" fmla="*/ 10 h 184"/>
                  <a:gd name="T110" fmla="*/ 245 w 309"/>
                  <a:gd name="T111" fmla="*/ 12 h 184"/>
                  <a:gd name="T112" fmla="*/ 245 w 309"/>
                  <a:gd name="T113" fmla="*/ 10 h 184"/>
                  <a:gd name="T114" fmla="*/ 257 w 309"/>
                  <a:gd name="T115" fmla="*/ 0 h 184"/>
                  <a:gd name="T116" fmla="*/ 254 w 309"/>
                  <a:gd name="T117" fmla="*/ 1 h 184"/>
                  <a:gd name="T118" fmla="*/ 255 w 309"/>
                  <a:gd name="T119" fmla="*/ 3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9" h="184">
                    <a:moveTo>
                      <a:pt x="8" y="183"/>
                    </a:moveTo>
                    <a:cubicBezTo>
                      <a:pt x="7" y="183"/>
                      <a:pt x="7" y="183"/>
                      <a:pt x="7" y="184"/>
                    </a:cubicBezTo>
                    <a:cubicBezTo>
                      <a:pt x="7" y="184"/>
                      <a:pt x="8" y="184"/>
                      <a:pt x="8" y="184"/>
                    </a:cubicBezTo>
                    <a:cubicBezTo>
                      <a:pt x="8" y="184"/>
                      <a:pt x="9" y="184"/>
                      <a:pt x="9" y="184"/>
                    </a:cubicBezTo>
                    <a:cubicBezTo>
                      <a:pt x="9" y="183"/>
                      <a:pt x="8" y="183"/>
                      <a:pt x="8" y="183"/>
                    </a:cubicBezTo>
                    <a:moveTo>
                      <a:pt x="9" y="178"/>
                    </a:moveTo>
                    <a:cubicBezTo>
                      <a:pt x="8" y="178"/>
                      <a:pt x="7" y="180"/>
                      <a:pt x="8" y="180"/>
                    </a:cubicBezTo>
                    <a:cubicBezTo>
                      <a:pt x="8" y="180"/>
                      <a:pt x="8" y="180"/>
                      <a:pt x="8" y="180"/>
                    </a:cubicBezTo>
                    <a:cubicBezTo>
                      <a:pt x="9" y="180"/>
                      <a:pt x="10" y="178"/>
                      <a:pt x="9" y="178"/>
                    </a:cubicBezTo>
                    <a:cubicBezTo>
                      <a:pt x="9" y="178"/>
                      <a:pt x="9" y="178"/>
                      <a:pt x="9" y="178"/>
                    </a:cubicBezTo>
                    <a:moveTo>
                      <a:pt x="35" y="171"/>
                    </a:moveTo>
                    <a:cubicBezTo>
                      <a:pt x="35" y="171"/>
                      <a:pt x="34" y="172"/>
                      <a:pt x="34" y="174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33" y="175"/>
                      <a:pt x="32" y="179"/>
                      <a:pt x="34" y="179"/>
                    </a:cubicBezTo>
                    <a:cubicBezTo>
                      <a:pt x="34" y="179"/>
                      <a:pt x="34" y="179"/>
                      <a:pt x="35" y="179"/>
                    </a:cubicBezTo>
                    <a:cubicBezTo>
                      <a:pt x="35" y="178"/>
                      <a:pt x="36" y="177"/>
                      <a:pt x="36" y="176"/>
                    </a:cubicBezTo>
                    <a:cubicBezTo>
                      <a:pt x="37" y="176"/>
                      <a:pt x="37" y="176"/>
                      <a:pt x="38" y="176"/>
                    </a:cubicBezTo>
                    <a:cubicBezTo>
                      <a:pt x="38" y="176"/>
                      <a:pt x="38" y="176"/>
                      <a:pt x="38" y="176"/>
                    </a:cubicBezTo>
                    <a:cubicBezTo>
                      <a:pt x="39" y="176"/>
                      <a:pt x="37" y="171"/>
                      <a:pt x="35" y="171"/>
                    </a:cubicBezTo>
                    <a:moveTo>
                      <a:pt x="84" y="144"/>
                    </a:moveTo>
                    <a:cubicBezTo>
                      <a:pt x="84" y="144"/>
                      <a:pt x="84" y="144"/>
                      <a:pt x="84" y="145"/>
                    </a:cubicBezTo>
                    <a:cubicBezTo>
                      <a:pt x="84" y="145"/>
                      <a:pt x="84" y="145"/>
                      <a:pt x="85" y="145"/>
                    </a:cubicBezTo>
                    <a:cubicBezTo>
                      <a:pt x="85" y="145"/>
                      <a:pt x="85" y="145"/>
                      <a:pt x="86" y="145"/>
                    </a:cubicBezTo>
                    <a:cubicBezTo>
                      <a:pt x="86" y="145"/>
                      <a:pt x="85" y="144"/>
                      <a:pt x="84" y="144"/>
                    </a:cubicBezTo>
                    <a:moveTo>
                      <a:pt x="1" y="134"/>
                    </a:move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35"/>
                      <a:pt x="0" y="135"/>
                      <a:pt x="1" y="135"/>
                    </a:cubicBezTo>
                    <a:cubicBezTo>
                      <a:pt x="1" y="135"/>
                      <a:pt x="1" y="135"/>
                      <a:pt x="1" y="135"/>
                    </a:cubicBezTo>
                    <a:cubicBezTo>
                      <a:pt x="1" y="134"/>
                      <a:pt x="1" y="134"/>
                      <a:pt x="1" y="134"/>
                    </a:cubicBezTo>
                    <a:moveTo>
                      <a:pt x="138" y="123"/>
                    </a:moveTo>
                    <a:cubicBezTo>
                      <a:pt x="137" y="123"/>
                      <a:pt x="136" y="124"/>
                      <a:pt x="137" y="125"/>
                    </a:cubicBezTo>
                    <a:cubicBezTo>
                      <a:pt x="138" y="124"/>
                      <a:pt x="139" y="125"/>
                      <a:pt x="139" y="123"/>
                    </a:cubicBezTo>
                    <a:cubicBezTo>
                      <a:pt x="139" y="123"/>
                      <a:pt x="138" y="123"/>
                      <a:pt x="138" y="123"/>
                    </a:cubicBezTo>
                    <a:moveTo>
                      <a:pt x="154" y="115"/>
                    </a:moveTo>
                    <a:cubicBezTo>
                      <a:pt x="154" y="115"/>
                      <a:pt x="153" y="115"/>
                      <a:pt x="153" y="115"/>
                    </a:cubicBezTo>
                    <a:cubicBezTo>
                      <a:pt x="153" y="116"/>
                      <a:pt x="154" y="116"/>
                      <a:pt x="154" y="116"/>
                    </a:cubicBezTo>
                    <a:cubicBezTo>
                      <a:pt x="155" y="116"/>
                      <a:pt x="155" y="116"/>
                      <a:pt x="155" y="116"/>
                    </a:cubicBezTo>
                    <a:cubicBezTo>
                      <a:pt x="155" y="115"/>
                      <a:pt x="155" y="115"/>
                      <a:pt x="154" y="115"/>
                    </a:cubicBezTo>
                    <a:moveTo>
                      <a:pt x="50" y="113"/>
                    </a:moveTo>
                    <a:cubicBezTo>
                      <a:pt x="50" y="113"/>
                      <a:pt x="50" y="113"/>
                      <a:pt x="50" y="113"/>
                    </a:cubicBezTo>
                    <a:cubicBezTo>
                      <a:pt x="50" y="114"/>
                      <a:pt x="52" y="115"/>
                      <a:pt x="52" y="115"/>
                    </a:cubicBezTo>
                    <a:cubicBezTo>
                      <a:pt x="53" y="115"/>
                      <a:pt x="53" y="115"/>
                      <a:pt x="53" y="115"/>
                    </a:cubicBezTo>
                    <a:cubicBezTo>
                      <a:pt x="53" y="114"/>
                      <a:pt x="51" y="113"/>
                      <a:pt x="50" y="113"/>
                    </a:cubicBezTo>
                    <a:moveTo>
                      <a:pt x="146" y="113"/>
                    </a:moveTo>
                    <a:cubicBezTo>
                      <a:pt x="146" y="113"/>
                      <a:pt x="146" y="113"/>
                      <a:pt x="146" y="113"/>
                    </a:cubicBezTo>
                    <a:cubicBezTo>
                      <a:pt x="145" y="114"/>
                      <a:pt x="146" y="114"/>
                      <a:pt x="147" y="114"/>
                    </a:cubicBezTo>
                    <a:cubicBezTo>
                      <a:pt x="147" y="114"/>
                      <a:pt x="147" y="114"/>
                      <a:pt x="147" y="113"/>
                    </a:cubicBezTo>
                    <a:cubicBezTo>
                      <a:pt x="148" y="113"/>
                      <a:pt x="147" y="113"/>
                      <a:pt x="146" y="113"/>
                    </a:cubicBezTo>
                    <a:moveTo>
                      <a:pt x="150" y="110"/>
                    </a:moveTo>
                    <a:cubicBezTo>
                      <a:pt x="149" y="110"/>
                      <a:pt x="149" y="110"/>
                      <a:pt x="149" y="111"/>
                    </a:cubicBezTo>
                    <a:cubicBezTo>
                      <a:pt x="149" y="111"/>
                      <a:pt x="150" y="111"/>
                      <a:pt x="150" y="111"/>
                    </a:cubicBezTo>
                    <a:cubicBezTo>
                      <a:pt x="151" y="111"/>
                      <a:pt x="151" y="111"/>
                      <a:pt x="151" y="111"/>
                    </a:cubicBezTo>
                    <a:cubicBezTo>
                      <a:pt x="151" y="111"/>
                      <a:pt x="150" y="110"/>
                      <a:pt x="150" y="110"/>
                    </a:cubicBezTo>
                    <a:moveTo>
                      <a:pt x="165" y="109"/>
                    </a:moveTo>
                    <a:cubicBezTo>
                      <a:pt x="165" y="109"/>
                      <a:pt x="163" y="110"/>
                      <a:pt x="162" y="111"/>
                    </a:cubicBezTo>
                    <a:cubicBezTo>
                      <a:pt x="161" y="112"/>
                      <a:pt x="161" y="113"/>
                      <a:pt x="162" y="113"/>
                    </a:cubicBezTo>
                    <a:cubicBezTo>
                      <a:pt x="162" y="113"/>
                      <a:pt x="163" y="113"/>
                      <a:pt x="164" y="113"/>
                    </a:cubicBezTo>
                    <a:cubicBezTo>
                      <a:pt x="166" y="111"/>
                      <a:pt x="166" y="111"/>
                      <a:pt x="166" y="111"/>
                    </a:cubicBezTo>
                    <a:cubicBezTo>
                      <a:pt x="166" y="110"/>
                      <a:pt x="166" y="109"/>
                      <a:pt x="165" y="109"/>
                    </a:cubicBezTo>
                    <a:moveTo>
                      <a:pt x="184" y="107"/>
                    </a:moveTo>
                    <a:cubicBezTo>
                      <a:pt x="184" y="107"/>
                      <a:pt x="183" y="109"/>
                      <a:pt x="184" y="109"/>
                    </a:cubicBezTo>
                    <a:cubicBezTo>
                      <a:pt x="184" y="109"/>
                      <a:pt x="184" y="109"/>
                      <a:pt x="184" y="109"/>
                    </a:cubicBezTo>
                    <a:cubicBezTo>
                      <a:pt x="184" y="109"/>
                      <a:pt x="185" y="107"/>
                      <a:pt x="184" y="107"/>
                    </a:cubicBezTo>
                    <a:cubicBezTo>
                      <a:pt x="184" y="107"/>
                      <a:pt x="184" y="107"/>
                      <a:pt x="184" y="107"/>
                    </a:cubicBezTo>
                    <a:moveTo>
                      <a:pt x="53" y="107"/>
                    </a:moveTo>
                    <a:cubicBezTo>
                      <a:pt x="51" y="107"/>
                      <a:pt x="50" y="108"/>
                      <a:pt x="50" y="109"/>
                    </a:cubicBezTo>
                    <a:cubicBezTo>
                      <a:pt x="50" y="110"/>
                      <a:pt x="50" y="111"/>
                      <a:pt x="51" y="111"/>
                    </a:cubicBezTo>
                    <a:cubicBezTo>
                      <a:pt x="52" y="111"/>
                      <a:pt x="52" y="111"/>
                      <a:pt x="53" y="111"/>
                    </a:cubicBezTo>
                    <a:cubicBezTo>
                      <a:pt x="54" y="111"/>
                      <a:pt x="54" y="108"/>
                      <a:pt x="54" y="107"/>
                    </a:cubicBezTo>
                    <a:cubicBezTo>
                      <a:pt x="53" y="107"/>
                      <a:pt x="53" y="107"/>
                      <a:pt x="53" y="107"/>
                    </a:cubicBezTo>
                    <a:moveTo>
                      <a:pt x="249" y="75"/>
                    </a:moveTo>
                    <a:cubicBezTo>
                      <a:pt x="249" y="75"/>
                      <a:pt x="249" y="76"/>
                      <a:pt x="248" y="77"/>
                    </a:cubicBezTo>
                    <a:cubicBezTo>
                      <a:pt x="248" y="77"/>
                      <a:pt x="248" y="77"/>
                      <a:pt x="248" y="77"/>
                    </a:cubicBezTo>
                    <a:cubicBezTo>
                      <a:pt x="249" y="77"/>
                      <a:pt x="249" y="77"/>
                      <a:pt x="249" y="77"/>
                    </a:cubicBezTo>
                    <a:cubicBezTo>
                      <a:pt x="250" y="77"/>
                      <a:pt x="250" y="76"/>
                      <a:pt x="251" y="76"/>
                    </a:cubicBezTo>
                    <a:cubicBezTo>
                      <a:pt x="250" y="76"/>
                      <a:pt x="250" y="75"/>
                      <a:pt x="249" y="75"/>
                    </a:cubicBezTo>
                    <a:moveTo>
                      <a:pt x="253" y="66"/>
                    </a:moveTo>
                    <a:cubicBezTo>
                      <a:pt x="252" y="67"/>
                      <a:pt x="252" y="67"/>
                      <a:pt x="252" y="67"/>
                    </a:cubicBezTo>
                    <a:cubicBezTo>
                      <a:pt x="250" y="67"/>
                      <a:pt x="250" y="67"/>
                      <a:pt x="250" y="67"/>
                    </a:cubicBezTo>
                    <a:cubicBezTo>
                      <a:pt x="250" y="70"/>
                      <a:pt x="251" y="70"/>
                      <a:pt x="252" y="70"/>
                    </a:cubicBezTo>
                    <a:cubicBezTo>
                      <a:pt x="254" y="70"/>
                      <a:pt x="258" y="66"/>
                      <a:pt x="253" y="66"/>
                    </a:cubicBezTo>
                    <a:moveTo>
                      <a:pt x="268" y="64"/>
                    </a:moveTo>
                    <a:cubicBezTo>
                      <a:pt x="268" y="64"/>
                      <a:pt x="268" y="65"/>
                      <a:pt x="268" y="65"/>
                    </a:cubicBezTo>
                    <a:cubicBezTo>
                      <a:pt x="266" y="66"/>
                      <a:pt x="266" y="66"/>
                      <a:pt x="266" y="66"/>
                    </a:cubicBezTo>
                    <a:cubicBezTo>
                      <a:pt x="266" y="67"/>
                      <a:pt x="266" y="67"/>
                      <a:pt x="267" y="67"/>
                    </a:cubicBezTo>
                    <a:cubicBezTo>
                      <a:pt x="267" y="67"/>
                      <a:pt x="268" y="67"/>
                      <a:pt x="268" y="66"/>
                    </a:cubicBezTo>
                    <a:cubicBezTo>
                      <a:pt x="269" y="66"/>
                      <a:pt x="269" y="64"/>
                      <a:pt x="268" y="64"/>
                    </a:cubicBezTo>
                    <a:moveTo>
                      <a:pt x="276" y="54"/>
                    </a:moveTo>
                    <a:cubicBezTo>
                      <a:pt x="276" y="54"/>
                      <a:pt x="275" y="55"/>
                      <a:pt x="276" y="55"/>
                    </a:cubicBezTo>
                    <a:cubicBezTo>
                      <a:pt x="276" y="55"/>
                      <a:pt x="276" y="55"/>
                      <a:pt x="276" y="55"/>
                    </a:cubicBezTo>
                    <a:cubicBezTo>
                      <a:pt x="276" y="55"/>
                      <a:pt x="277" y="54"/>
                      <a:pt x="276" y="54"/>
                    </a:cubicBezTo>
                    <a:cubicBezTo>
                      <a:pt x="276" y="54"/>
                      <a:pt x="276" y="54"/>
                      <a:pt x="276" y="54"/>
                    </a:cubicBezTo>
                    <a:moveTo>
                      <a:pt x="308" y="17"/>
                    </a:moveTo>
                    <a:cubicBezTo>
                      <a:pt x="308" y="17"/>
                      <a:pt x="307" y="17"/>
                      <a:pt x="307" y="17"/>
                    </a:cubicBezTo>
                    <a:cubicBezTo>
                      <a:pt x="307" y="18"/>
                      <a:pt x="308" y="18"/>
                      <a:pt x="308" y="18"/>
                    </a:cubicBezTo>
                    <a:cubicBezTo>
                      <a:pt x="309" y="18"/>
                      <a:pt x="309" y="18"/>
                      <a:pt x="309" y="17"/>
                    </a:cubicBezTo>
                    <a:cubicBezTo>
                      <a:pt x="309" y="17"/>
                      <a:pt x="308" y="17"/>
                      <a:pt x="308" y="17"/>
                    </a:cubicBezTo>
                    <a:moveTo>
                      <a:pt x="254" y="11"/>
                    </a:moveTo>
                    <a:cubicBezTo>
                      <a:pt x="253" y="11"/>
                      <a:pt x="253" y="11"/>
                      <a:pt x="253" y="11"/>
                    </a:cubicBezTo>
                    <a:cubicBezTo>
                      <a:pt x="253" y="11"/>
                      <a:pt x="254" y="12"/>
                      <a:pt x="254" y="12"/>
                    </a:cubicBezTo>
                    <a:cubicBezTo>
                      <a:pt x="254" y="12"/>
                      <a:pt x="255" y="12"/>
                      <a:pt x="255" y="11"/>
                    </a:cubicBezTo>
                    <a:cubicBezTo>
                      <a:pt x="255" y="11"/>
                      <a:pt x="254" y="11"/>
                      <a:pt x="254" y="11"/>
                    </a:cubicBezTo>
                    <a:moveTo>
                      <a:pt x="305" y="10"/>
                    </a:moveTo>
                    <a:cubicBezTo>
                      <a:pt x="304" y="10"/>
                      <a:pt x="304" y="11"/>
                      <a:pt x="304" y="12"/>
                    </a:cubicBezTo>
                    <a:cubicBezTo>
                      <a:pt x="305" y="13"/>
                      <a:pt x="306" y="14"/>
                      <a:pt x="307" y="14"/>
                    </a:cubicBezTo>
                    <a:cubicBezTo>
                      <a:pt x="307" y="14"/>
                      <a:pt x="308" y="14"/>
                      <a:pt x="308" y="14"/>
                    </a:cubicBezTo>
                    <a:cubicBezTo>
                      <a:pt x="308" y="14"/>
                      <a:pt x="308" y="14"/>
                      <a:pt x="308" y="14"/>
                    </a:cubicBezTo>
                    <a:cubicBezTo>
                      <a:pt x="308" y="13"/>
                      <a:pt x="308" y="12"/>
                      <a:pt x="307" y="11"/>
                    </a:cubicBezTo>
                    <a:cubicBezTo>
                      <a:pt x="307" y="11"/>
                      <a:pt x="306" y="10"/>
                      <a:pt x="306" y="10"/>
                    </a:cubicBezTo>
                    <a:cubicBezTo>
                      <a:pt x="306" y="10"/>
                      <a:pt x="306" y="10"/>
                      <a:pt x="305" y="10"/>
                    </a:cubicBezTo>
                    <a:moveTo>
                      <a:pt x="245" y="10"/>
                    </a:moveTo>
                    <a:cubicBezTo>
                      <a:pt x="244" y="10"/>
                      <a:pt x="243" y="12"/>
                      <a:pt x="245" y="12"/>
                    </a:cubicBezTo>
                    <a:cubicBezTo>
                      <a:pt x="245" y="12"/>
                      <a:pt x="245" y="12"/>
                      <a:pt x="245" y="12"/>
                    </a:cubicBezTo>
                    <a:cubicBezTo>
                      <a:pt x="246" y="12"/>
                      <a:pt x="247" y="10"/>
                      <a:pt x="245" y="10"/>
                    </a:cubicBezTo>
                    <a:cubicBezTo>
                      <a:pt x="245" y="10"/>
                      <a:pt x="245" y="10"/>
                      <a:pt x="245" y="10"/>
                    </a:cubicBezTo>
                    <a:moveTo>
                      <a:pt x="257" y="0"/>
                    </a:moveTo>
                    <a:cubicBezTo>
                      <a:pt x="256" y="0"/>
                      <a:pt x="255" y="0"/>
                      <a:pt x="255" y="1"/>
                    </a:cubicBezTo>
                    <a:cubicBezTo>
                      <a:pt x="254" y="1"/>
                      <a:pt x="254" y="1"/>
                      <a:pt x="254" y="1"/>
                    </a:cubicBezTo>
                    <a:cubicBezTo>
                      <a:pt x="254" y="1"/>
                      <a:pt x="254" y="1"/>
                      <a:pt x="254" y="1"/>
                    </a:cubicBezTo>
                    <a:cubicBezTo>
                      <a:pt x="254" y="2"/>
                      <a:pt x="254" y="3"/>
                      <a:pt x="255" y="3"/>
                    </a:cubicBezTo>
                    <a:cubicBezTo>
                      <a:pt x="256" y="3"/>
                      <a:pt x="258" y="1"/>
                      <a:pt x="257" y="0"/>
                    </a:cubicBezTo>
                  </a:path>
                </a:pathLst>
              </a:custGeom>
              <a:solidFill>
                <a:srgbClr val="66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4" name="云形标注 3"/>
          <p:cNvSpPr/>
          <p:nvPr/>
        </p:nvSpPr>
        <p:spPr>
          <a:xfrm>
            <a:off x="4286248" y="380979"/>
            <a:ext cx="3429024" cy="1733552"/>
          </a:xfrm>
          <a:prstGeom prst="cloudCallout">
            <a:avLst>
              <a:gd name="adj1" fmla="val -45074"/>
              <a:gd name="adj2" fmla="val 6829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hangingPunct="1"/>
            <a:r>
              <a:rPr lang="en-US" altLang="zh-CN" sz="3200" b="1" dirty="0">
                <a:solidFill>
                  <a:srgbClr val="00B0F0"/>
                </a:solidFill>
                <a:latin typeface="汉仪旗黑-55" panose="00020600040101010101" charset="-122"/>
                <a:ea typeface="汉仪旗黑-55" panose="00020600040101010101" charset="-122"/>
                <a:sym typeface="+mn-ea"/>
              </a:rPr>
              <a:t>   </a:t>
            </a:r>
            <a:r>
              <a:rPr lang="en-US" altLang="zh-CN" sz="3200" b="1" i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3200" b="1" i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同学们</a:t>
            </a:r>
            <a:r>
              <a:rPr lang="zh-CN" altLang="en-US" sz="3200" b="1" i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，我们来了解一下边塞。</a:t>
            </a:r>
            <a:endParaRPr lang="zh-CN" altLang="en-US" sz="3200" b="1" i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1473" y="2285993"/>
            <a:ext cx="8072494" cy="666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735" dirty="0" smtClean="0"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endParaRPr lang="zh-CN" altLang="en-US" sz="3735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1473" y="2271277"/>
            <a:ext cx="75724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边塞  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特指边疆地区的要塞，如山海关、嘉峪关等具体要塞地名。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7890" name="Picture 2" descr="https://timgsa.baidu.com/timg?image&amp;quality=80&amp;size=b9999_10000&amp;sec=1556167670950&amp;di=b31503af9c7783faf83a8b91fb70ec8b&amp;imgtype=0&amp;src=http%3A%2F%2Fmmbiz.qpic.cn%2Fmmbiz_jpg%2FILjrFkFdpWOdpfj9DmPkSicC13iajIZ6NOUyXrpBiaC0MzkNqdQaZbcToCsUjlZcsGJ43w0HXopEJyEHzPAVvxZxQ%2F640%3Fwx_fmt%3Djpeg"/>
          <p:cNvPicPr>
            <a:picLocks noChangeAspect="1" noChangeArrowheads="1"/>
          </p:cNvPicPr>
          <p:nvPr/>
        </p:nvPicPr>
        <p:blipFill>
          <a:blip r:embed="rId3" cstate="email">
            <a:lum contrast="4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" y="3873508"/>
            <a:ext cx="3357554" cy="2984493"/>
          </a:xfrm>
          <a:prstGeom prst="rect">
            <a:avLst/>
          </a:prstGeom>
          <a:noFill/>
        </p:spPr>
      </p:pic>
      <p:pic>
        <p:nvPicPr>
          <p:cNvPr id="37892" name="Picture 4" descr="https://timgsa.baidu.com/timg?image&amp;quality=80&amp;size=b9999_10000&amp;sec=1556167731556&amp;di=891421ce28ffede9f28090d45fca726e&amp;imgtype=0&amp;src=http%3A%2F%2Fn.sinaimg.cn%2Fsinacn%2Fw620h416%2F20180222%2F5185-fyrswmu995088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143637" y="4095755"/>
            <a:ext cx="3000363" cy="2684196"/>
          </a:xfrm>
          <a:prstGeom prst="rect">
            <a:avLst/>
          </a:prstGeom>
          <a:noFill/>
        </p:spPr>
      </p:pic>
      <p:pic>
        <p:nvPicPr>
          <p:cNvPr id="37894" name="Picture 6" descr="https://timgsa.baidu.com/timg?image&amp;quality=80&amp;size=b9999_10000&amp;sec=1556168221436&amp;di=54ed8782a4a162059aef945645f02223&amp;imgtype=0&amp;src=http%3A%2F%2Fs1.sinaimg.cn%2Fmw690%2F004l4ENczy6ZYnR7BkI50%26690"/>
          <p:cNvPicPr>
            <a:picLocks noChangeAspect="1" noChangeArrowheads="1"/>
          </p:cNvPicPr>
          <p:nvPr/>
        </p:nvPicPr>
        <p:blipFill>
          <a:blip r:embed="rId5" cstate="email">
            <a:lum contrast="4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286116" y="4000504"/>
            <a:ext cx="3185734" cy="2857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14414" y="2571745"/>
            <a:ext cx="55721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_GB2312" panose="02010609030101010101" charset="-122"/>
                <a:ea typeface="楷体_GB2312" panose="02010609030101010101" charset="-122"/>
              </a:rPr>
              <a:t>但使</a:t>
            </a:r>
            <a:r>
              <a:rPr lang="zh-CN" altLang="en-US" sz="3200" i="1" u="sng" dirty="0" smtClean="0">
                <a:solidFill>
                  <a:srgbClr val="0070C0"/>
                </a:solidFill>
                <a:latin typeface="楷体_GB2312" panose="02010609030101010101" charset="-122"/>
                <a:ea typeface="楷体_GB2312" panose="02010609030101010101" charset="-122"/>
              </a:rPr>
              <a:t>龙城飞将</a:t>
            </a:r>
            <a:r>
              <a:rPr lang="zh-CN" altLang="en-US" sz="3200" dirty="0" smtClean="0">
                <a:latin typeface="楷体_GB2312" panose="02010609030101010101" charset="-122"/>
                <a:ea typeface="楷体_GB2312" panose="02010609030101010101" charset="-122"/>
              </a:rPr>
              <a:t>在，</a:t>
            </a:r>
            <a:r>
              <a:rPr lang="zh-CN" altLang="en-US" sz="3200" b="1" i="1" u="sng" dirty="0" smtClean="0">
                <a:solidFill>
                  <a:srgbClr val="0070C0"/>
                </a:solidFill>
                <a:latin typeface="楷体_GB2312" panose="02010609030101010101" charset="-122"/>
                <a:ea typeface="楷体_GB2312" panose="02010609030101010101" charset="-122"/>
              </a:rPr>
              <a:t>不教</a:t>
            </a:r>
            <a:r>
              <a:rPr lang="zh-CN" altLang="en-US" sz="3200" i="1" u="sng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胡马</a:t>
            </a:r>
            <a:r>
              <a:rPr lang="zh-CN" altLang="en-US" sz="3200" b="1" i="1" u="sng" dirty="0" smtClean="0">
                <a:solidFill>
                  <a:srgbClr val="0070C0"/>
                </a:solidFill>
                <a:latin typeface="楷体_GB2312" panose="02010609030101010101" charset="-122"/>
                <a:ea typeface="楷体_GB2312" panose="02010609030101010101" charset="-122"/>
              </a:rPr>
              <a:t>度</a:t>
            </a:r>
            <a:r>
              <a:rPr lang="zh-CN" altLang="en-US" sz="3200" dirty="0" smtClean="0">
                <a:latin typeface="楷体_GB2312" panose="02010609030101010101" charset="-122"/>
                <a:ea typeface="楷体_GB2312" panose="02010609030101010101" charset="-122"/>
              </a:rPr>
              <a:t>阴山。</a:t>
            </a:r>
            <a:endParaRPr lang="zh-CN" altLang="en-US" sz="3200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000097" y="571903"/>
            <a:ext cx="3214710" cy="114300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eaLnBrk="1" hangingPunct="1"/>
            <a:r>
              <a:rPr lang="en-US" altLang="zh-CN" sz="28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思龙城飞将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206985" y="1714489"/>
            <a:ext cx="2286016" cy="762005"/>
          </a:xfrm>
          <a:prstGeom prst="wedgeRoundRectCallout">
            <a:avLst>
              <a:gd name="adj1" fmla="val 42667"/>
              <a:gd name="adj2" fmla="val 7222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指飞将军李广。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3428992" y="1714489"/>
            <a:ext cx="2000264" cy="762005"/>
          </a:xfrm>
          <a:prstGeom prst="wedgeRoundRectCallout">
            <a:avLst>
              <a:gd name="adj1" fmla="val -5587"/>
              <a:gd name="adj2" fmla="val 7655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不叫，不让。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5500377" y="1059165"/>
            <a:ext cx="2000264" cy="1047757"/>
          </a:xfrm>
          <a:prstGeom prst="wedgeRoundRectCallout">
            <a:avLst>
              <a:gd name="adj1" fmla="val -48675"/>
              <a:gd name="adj2" fmla="val 10910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指侵扰内地的外族骑兵。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6072198" y="3333749"/>
            <a:ext cx="1285884" cy="857256"/>
          </a:xfrm>
          <a:prstGeom prst="wedgeRoundRectCallout">
            <a:avLst>
              <a:gd name="adj1" fmla="val -61736"/>
              <a:gd name="adj2" fmla="val -6620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指越过。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2" name="流程图: 终止 11"/>
          <p:cNvSpPr/>
          <p:nvPr/>
        </p:nvSpPr>
        <p:spPr>
          <a:xfrm>
            <a:off x="928662" y="4476757"/>
            <a:ext cx="6572296" cy="142876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28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倘若龙城的飞将李广如今还在，绝不许匈奴南下牧马度过阴山。</a:t>
            </a:r>
          </a:p>
          <a:p>
            <a:pPr algn="ctr"/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bldLvl="0" animBg="1"/>
      <p:bldP spid="9" grpId="0" bldLvl="0" animBg="1"/>
      <p:bldP spid="7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85786" y="857233"/>
            <a:ext cx="7286676" cy="1077218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思考：这两句直接抒发了怎样的情感？其言外之意又是什么</a:t>
            </a:r>
            <a:r>
              <a:rPr lang="en-US" sz="32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?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26610596"/>
              </p:ext>
            </p:extLst>
          </p:nvPr>
        </p:nvGraphicFramePr>
        <p:xfrm>
          <a:off x="785786" y="2381243"/>
          <a:ext cx="7143750" cy="3433572"/>
        </p:xfrm>
        <a:graphic>
          <a:graphicData uri="http://schemas.openxmlformats.org/drawingml/2006/table">
            <a:tbl>
              <a:tblPr/>
              <a:tblGrid>
                <a:gridCol w="7143750"/>
              </a:tblGrid>
              <a:tr h="3419475">
                <a:tc>
                  <a:txBody>
                    <a:bodyPr/>
                    <a:lstStyle/>
                    <a:p>
                      <a:pPr indent="266700"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3200" dirty="0" smtClean="0">
                          <a:solidFill>
                            <a:srgbClr val="333333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Arial" panose="020B0604020202020204"/>
                        </a:rPr>
                        <a:t>   </a:t>
                      </a:r>
                      <a:r>
                        <a:rPr lang="zh-CN" sz="3200" dirty="0" smtClean="0">
                          <a:solidFill>
                            <a:srgbClr val="333333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Arial" panose="020B0604020202020204"/>
                        </a:rPr>
                        <a:t>这</a:t>
                      </a:r>
                      <a:r>
                        <a:rPr lang="zh-CN" sz="3200" dirty="0">
                          <a:solidFill>
                            <a:srgbClr val="333333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Arial" panose="020B0604020202020204"/>
                        </a:rPr>
                        <a:t>两句直接抒发了边防士卒巩固边防的愿望和保卫国家的壮志：只要有李广那样的名将，敌人的马队就不会度过阴山。言外之意就是说：由于朝廷用人不当，使将帅不得其人，才造成了烽火长燃、征人不还的局面。</a:t>
                      </a:r>
                      <a:endParaRPr lang="zh-CN" sz="32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左大括号 13"/>
          <p:cNvSpPr/>
          <p:nvPr/>
        </p:nvSpPr>
        <p:spPr>
          <a:xfrm>
            <a:off x="1071538" y="1922469"/>
            <a:ext cx="285752" cy="3714776"/>
          </a:xfrm>
          <a:prstGeom prst="leftBrace">
            <a:avLst>
              <a:gd name="adj1" fmla="val 79956"/>
              <a:gd name="adj2" fmla="val 50000"/>
            </a:avLst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57290" y="2017721"/>
            <a:ext cx="2286016" cy="637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明月  边关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左大括号 16"/>
          <p:cNvSpPr/>
          <p:nvPr/>
        </p:nvSpPr>
        <p:spPr>
          <a:xfrm flipH="1">
            <a:off x="4143372" y="2017720"/>
            <a:ext cx="256828" cy="3429024"/>
          </a:xfrm>
          <a:prstGeom prst="leftBrace">
            <a:avLst>
              <a:gd name="adj1" fmla="val 88163"/>
              <a:gd name="adj2" fmla="val 50000"/>
            </a:avLst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7343" y="740702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板书设计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2910" y="3160729"/>
            <a:ext cx="642942" cy="954107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出塞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57290" y="4494238"/>
            <a:ext cx="2786082" cy="637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思良将  建功业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29125" y="2779725"/>
            <a:ext cx="3786214" cy="128400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以边关特有景色，抒发平息战争的愿望。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6324" name="Picture 4" descr="http://img.mp.itc.cn/upload/20160623/cd358f39da874b8f9d20ae74fe36720c_th.jpg"/>
          <p:cNvPicPr>
            <a:picLocks noChangeAspect="1" noChangeArrowheads="1"/>
          </p:cNvPicPr>
          <p:nvPr/>
        </p:nvPicPr>
        <p:blipFill>
          <a:blip r:embed="rId2" cstate="email">
            <a:lum contrast="4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r="-1"/>
          <a:stretch>
            <a:fillRect/>
          </a:stretch>
        </p:blipFill>
        <p:spPr bwMode="auto">
          <a:xfrm>
            <a:off x="5000628" y="645496"/>
            <a:ext cx="2564400" cy="22167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7" grpId="0" bldLvl="0" animBg="1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7" name="TextBox 1"/>
          <p:cNvSpPr txBox="1"/>
          <p:nvPr/>
        </p:nvSpPr>
        <p:spPr>
          <a:xfrm>
            <a:off x="727684" y="1323942"/>
            <a:ext cx="7688605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ea typeface="黑体" panose="02010609060101010101" pitchFamily="2" charset="-122"/>
              </a:rPr>
              <a:t>     《</a:t>
            </a:r>
            <a:r>
              <a:rPr lang="zh-CN" altLang="en-US" sz="2800" b="1" dirty="0" smtClean="0">
                <a:ea typeface="黑体" panose="02010609060101010101" pitchFamily="2" charset="-122"/>
              </a:rPr>
              <a:t>凉州词</a:t>
            </a:r>
            <a:r>
              <a:rPr lang="en-US" altLang="zh-CN" sz="2800" b="1" dirty="0" smtClean="0">
                <a:ea typeface="黑体" panose="02010609060101010101" pitchFamily="2" charset="-122"/>
              </a:rPr>
              <a:t>》</a:t>
            </a:r>
            <a:r>
              <a:rPr lang="zh-CN" altLang="en-US" sz="2800" b="1" dirty="0" smtClean="0">
                <a:ea typeface="黑体" panose="02010609060101010101" pitchFamily="2" charset="-122"/>
              </a:rPr>
              <a:t>描写的景色有什么特色，表达了什么情感？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46031" y="548681"/>
            <a:ext cx="20377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诗歌解读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42976" y="4120076"/>
            <a:ext cx="571504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葡萄美酒</a:t>
            </a:r>
            <a:r>
              <a:rPr lang="zh-CN" altLang="en-US" sz="2800" b="1" i="1" u="sng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夜光杯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，欲饮</a:t>
            </a:r>
            <a:r>
              <a:rPr lang="zh-CN" altLang="en-US" sz="2800" i="1" u="sng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琵琶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马上</a:t>
            </a:r>
            <a:r>
              <a:rPr lang="zh-CN" altLang="en-US" sz="2800" b="1" i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催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i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28596" y="2977067"/>
            <a:ext cx="2500330" cy="114300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西域特色的景物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3093075" y="2596065"/>
            <a:ext cx="3429024" cy="1238259"/>
          </a:xfrm>
          <a:prstGeom prst="wedgeRoundRectCallout">
            <a:avLst>
              <a:gd name="adj1" fmla="val -51438"/>
              <a:gd name="adj2" fmla="val 8849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 b="1" i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指精美的酒杯。和葡萄都是西北的地区的特产。</a:t>
            </a:r>
            <a:endParaRPr lang="zh-CN" altLang="en-US" sz="2000" b="1" i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7000893" y="4882081"/>
            <a:ext cx="1785950" cy="861059"/>
          </a:xfrm>
          <a:prstGeom prst="wedgeRoundRectCallout">
            <a:avLst>
              <a:gd name="adj1" fmla="val -137628"/>
              <a:gd name="adj2" fmla="val -6527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i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作战时用来发出声音。</a:t>
            </a:r>
            <a:endParaRPr lang="zh-CN" altLang="en-US" sz="2000" b="1" i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4" name="流程图: 终止 13"/>
          <p:cNvSpPr/>
          <p:nvPr/>
        </p:nvSpPr>
        <p:spPr>
          <a:xfrm>
            <a:off x="500034" y="5167833"/>
            <a:ext cx="6572296" cy="1333509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28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新酿成的葡萄美酒，盛满夜光杯，正想开怀畅饮，马上琵琶声频催。</a:t>
            </a:r>
          </a:p>
          <a:p>
            <a:pPr algn="ctr"/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6929455" y="3358069"/>
            <a:ext cx="1785950" cy="571504"/>
          </a:xfrm>
          <a:prstGeom prst="wedgeRoundRectCallout">
            <a:avLst>
              <a:gd name="adj1" fmla="val -68476"/>
              <a:gd name="adj2" fmla="val 12170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i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催人出征。</a:t>
            </a:r>
            <a:endParaRPr lang="zh-CN" altLang="en-US" sz="2000" b="1" i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bldLvl="0" animBg="1"/>
      <p:bldP spid="12" grpId="0" bldLvl="0" animBg="1"/>
      <p:bldP spid="13" grpId="0" bldLvl="0" animBg="1"/>
      <p:bldP spid="14" grpId="0" bldLvl="0" animBg="1"/>
      <p:bldP spid="1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57224" y="1047734"/>
            <a:ext cx="7429552" cy="124142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思考：找出这两句中哪些景物与西北边塞风情有关？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65867271"/>
              </p:ext>
            </p:extLst>
          </p:nvPr>
        </p:nvGraphicFramePr>
        <p:xfrm>
          <a:off x="785786" y="2476493"/>
          <a:ext cx="7143750" cy="2392680"/>
        </p:xfrm>
        <a:graphic>
          <a:graphicData uri="http://schemas.openxmlformats.org/drawingml/2006/table">
            <a:tbl>
              <a:tblPr/>
              <a:tblGrid>
                <a:gridCol w="7143750"/>
              </a:tblGrid>
              <a:tr h="2392680">
                <a:tc>
                  <a:txBody>
                    <a:bodyPr/>
                    <a:lstStyle/>
                    <a:p>
                      <a:pPr indent="266700" algn="l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3735" dirty="0" smtClean="0">
                          <a:solidFill>
                            <a:srgbClr val="333333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Arial" panose="020B0604020202020204"/>
                        </a:rPr>
                        <a:t>   </a:t>
                      </a:r>
                      <a:r>
                        <a:rPr lang="zh-CN" altLang="en-US" sz="3735" dirty="0" smtClean="0">
                          <a:solidFill>
                            <a:srgbClr val="333333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Arial" panose="020B0604020202020204"/>
                        </a:rPr>
                        <a:t>葡萄酒是西域的特产，夜光杯是西域所进，琵琶更是西域所产。这些无一不与边塞风情相关</a:t>
                      </a:r>
                      <a:endParaRPr lang="zh-CN" sz="3735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9" y="2476494"/>
            <a:ext cx="607223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醉卧</a:t>
            </a:r>
            <a:r>
              <a:rPr lang="zh-CN" altLang="en-US" sz="2800" b="1" i="1" u="sng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沙场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君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莫笑，古来</a:t>
            </a:r>
            <a:r>
              <a:rPr lang="zh-CN" altLang="en-US" sz="2800" b="1" i="1" u="sng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征战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几人回？</a:t>
            </a:r>
            <a:endParaRPr lang="zh-CN" altLang="en-US" sz="2800" b="1" i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86039" y="856807"/>
            <a:ext cx="3000395" cy="1262072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eaLnBrk="1" hangingPunct="1"/>
            <a:r>
              <a:rPr lang="en-US" altLang="zh-CN" sz="28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抒视死如归的豪情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3286116" y="1012177"/>
            <a:ext cx="2428892" cy="952507"/>
          </a:xfrm>
          <a:prstGeom prst="wedgeRoundRectCallout">
            <a:avLst>
              <a:gd name="adj1" fmla="val -91603"/>
              <a:gd name="adj2" fmla="val 11771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 b="1" i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平坦空旷的沙地，古时多指战场。</a:t>
            </a:r>
            <a:endParaRPr lang="zh-CN" altLang="en-US" sz="2000" b="1" i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2500299" y="3333750"/>
            <a:ext cx="785818" cy="575307"/>
          </a:xfrm>
          <a:prstGeom prst="wedgeRoundRectCallout">
            <a:avLst>
              <a:gd name="adj1" fmla="val -50915"/>
              <a:gd name="adj2" fmla="val -10126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 b="1" i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你。</a:t>
            </a:r>
            <a:endParaRPr lang="zh-CN" altLang="en-US" sz="2000" b="1" i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5072066" y="3429001"/>
            <a:ext cx="1071570" cy="575307"/>
          </a:xfrm>
          <a:prstGeom prst="wedgeRoundRectCallout">
            <a:avLst>
              <a:gd name="adj1" fmla="val -50915"/>
              <a:gd name="adj2" fmla="val -10126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 b="1" i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打仗。</a:t>
            </a:r>
            <a:endParaRPr lang="zh-CN" altLang="en-US" sz="2000" b="1" i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流程图: 终止 12"/>
          <p:cNvSpPr/>
          <p:nvPr/>
        </p:nvSpPr>
        <p:spPr>
          <a:xfrm>
            <a:off x="571473" y="4381508"/>
            <a:ext cx="6572296" cy="1333509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28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即使醉倒沙场，请诸君不要见笑，自古男儿出征，有几人活着归回？</a:t>
            </a:r>
          </a:p>
          <a:p>
            <a:endParaRPr lang="zh-CN" altLang="en-US" sz="28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7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57224" y="1047734"/>
            <a:ext cx="7429552" cy="1077218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思考：这两句运用了什么修辞，表达了什么感情？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86871370"/>
              </p:ext>
            </p:extLst>
          </p:nvPr>
        </p:nvGraphicFramePr>
        <p:xfrm>
          <a:off x="928662" y="2666995"/>
          <a:ext cx="7143750" cy="2561463"/>
        </p:xfrm>
        <a:graphic>
          <a:graphicData uri="http://schemas.openxmlformats.org/drawingml/2006/table">
            <a:tbl>
              <a:tblPr/>
              <a:tblGrid>
                <a:gridCol w="7143750"/>
              </a:tblGrid>
              <a:tr h="1709420">
                <a:tc>
                  <a:txBody>
                    <a:bodyPr/>
                    <a:lstStyle/>
                    <a:p>
                      <a:pPr marL="0" marR="0" indent="26670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735" dirty="0" smtClean="0">
                          <a:solidFill>
                            <a:srgbClr val="333333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Arial" panose="020B0604020202020204"/>
                        </a:rPr>
                        <a:t>  </a:t>
                      </a:r>
                      <a:r>
                        <a:rPr lang="zh-CN" altLang="en-US" sz="3735" dirty="0" smtClean="0">
                          <a:solidFill>
                            <a:srgbClr val="333333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Arial" panose="020B0604020202020204"/>
                        </a:rPr>
                        <a:t>夸张的修辞。写出将士们早将生死置之度外，视死如归的英雄气概。</a:t>
                      </a:r>
                      <a:endParaRPr lang="zh-CN" sz="3735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mmbiz.qpic.cn/mmbiz_jpg/ttuT6PAh5cd5Jaa8eKibBHvIp73eaRFe3nfd6iazLVmJLgWb5DJd9EUd5KXKZtqnhIfHEYLIuKqIcod0fcahSwsA/640?wx_fmt=jpe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>
            <a:off x="2571736" y="748886"/>
            <a:ext cx="6524764" cy="6232509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4" name="左大括号 13"/>
          <p:cNvSpPr/>
          <p:nvPr/>
        </p:nvSpPr>
        <p:spPr>
          <a:xfrm>
            <a:off x="1643043" y="1714364"/>
            <a:ext cx="285752" cy="3714776"/>
          </a:xfrm>
          <a:prstGeom prst="leftBrace">
            <a:avLst>
              <a:gd name="adj1" fmla="val 79956"/>
              <a:gd name="adj2" fmla="val 50000"/>
            </a:avLst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28794" y="1809616"/>
            <a:ext cx="1357322" cy="181665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马上催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左大括号 16"/>
          <p:cNvSpPr/>
          <p:nvPr/>
        </p:nvSpPr>
        <p:spPr>
          <a:xfrm flipH="1">
            <a:off x="3571869" y="1904865"/>
            <a:ext cx="256828" cy="3429024"/>
          </a:xfrm>
          <a:prstGeom prst="leftBrace">
            <a:avLst>
              <a:gd name="adj1" fmla="val 88163"/>
              <a:gd name="adj2" fmla="val 50000"/>
            </a:avLst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335" y="644692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板书设计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90664" y="2634954"/>
            <a:ext cx="642942" cy="181673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凉州词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28794" y="4286133"/>
            <a:ext cx="1285884" cy="181665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几人回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214810" y="2762121"/>
            <a:ext cx="1928826" cy="354096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开怀畅饮</a:t>
            </a:r>
            <a:endParaRPr lang="en-US" altLang="zh-CN" sz="3735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豪情满怀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7" grpId="0" bldLvl="0" animBg="1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7" name="TextBox 1"/>
          <p:cNvSpPr txBox="1"/>
          <p:nvPr/>
        </p:nvSpPr>
        <p:spPr>
          <a:xfrm>
            <a:off x="1000100" y="1642038"/>
            <a:ext cx="7831383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ea typeface="黑体" panose="02010609060101010101" pitchFamily="2" charset="-122"/>
              </a:rPr>
              <a:t>《</a:t>
            </a:r>
            <a:r>
              <a:rPr lang="zh-CN" altLang="en-US" sz="3200" b="1" dirty="0" smtClean="0">
                <a:ea typeface="黑体" panose="02010609060101010101" pitchFamily="2" charset="-122"/>
              </a:rPr>
              <a:t>夏日绝句</a:t>
            </a:r>
            <a:r>
              <a:rPr lang="en-US" altLang="zh-CN" sz="3200" b="1" dirty="0" smtClean="0">
                <a:ea typeface="黑体" panose="02010609060101010101" pitchFamily="2" charset="-122"/>
              </a:rPr>
              <a:t>》</a:t>
            </a:r>
            <a:r>
              <a:rPr lang="zh-CN" altLang="en-US" sz="3200" b="1" dirty="0" smtClean="0">
                <a:ea typeface="黑体" panose="02010609060101010101" pitchFamily="2" charset="-122"/>
              </a:rPr>
              <a:t>中诗人是怎样看待生死的？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18039" y="644692"/>
            <a:ext cx="22429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诗歌解读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071671" y="4118556"/>
            <a:ext cx="576439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生当作</a:t>
            </a:r>
            <a:r>
              <a:rPr lang="zh-CN" altLang="en-US" sz="3200" b="1" i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人杰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，死亦为</a:t>
            </a:r>
            <a:r>
              <a:rPr lang="zh-CN" altLang="en-US" sz="3200" b="1" i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鬼雄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i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14282" y="2478013"/>
            <a:ext cx="2928958" cy="114300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24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</a:t>
            </a:r>
            <a:r>
              <a:rPr lang="en-US" altLang="zh-CN" sz="24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人中豪杰鬼中英雄</a:t>
            </a:r>
          </a:p>
        </p:txBody>
      </p:sp>
      <p:sp>
        <p:nvSpPr>
          <p:cNvPr id="13" name="圆角矩形标注 12"/>
          <p:cNvSpPr/>
          <p:nvPr/>
        </p:nvSpPr>
        <p:spPr>
          <a:xfrm>
            <a:off x="3643306" y="3070797"/>
            <a:ext cx="1785950" cy="765808"/>
          </a:xfrm>
          <a:prstGeom prst="wedgeRoundRectCallout">
            <a:avLst>
              <a:gd name="adj1" fmla="val -56507"/>
              <a:gd name="adj2" fmla="val 12413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i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人中豪杰。</a:t>
            </a:r>
            <a:endParaRPr lang="zh-CN" altLang="en-US" sz="2400" b="1" i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4" name="流程图: 终止 13"/>
          <p:cNvSpPr/>
          <p:nvPr/>
        </p:nvSpPr>
        <p:spPr>
          <a:xfrm>
            <a:off x="857224" y="4975812"/>
            <a:ext cx="6572296" cy="1333509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3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活着的时候，应当做人中豪杰，就是死了，也要成为鬼中英雄。</a:t>
            </a:r>
          </a:p>
          <a:p>
            <a:pPr algn="ctr"/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5715009" y="2975547"/>
            <a:ext cx="2857520" cy="952507"/>
          </a:xfrm>
          <a:prstGeom prst="wedgeRoundRectCallout">
            <a:avLst>
              <a:gd name="adj1" fmla="val -48113"/>
              <a:gd name="adj2" fmla="val 12336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i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鬼中英雄。用于称颂壮烈死去的人。</a:t>
            </a:r>
            <a:endParaRPr lang="zh-CN" altLang="en-US" sz="2400" b="1" i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bldLvl="0" animBg="1"/>
      <p:bldP spid="13" grpId="0" bldLvl="0" animBg="1"/>
      <p:bldP spid="14" grpId="0" bldLvl="0" animBg="1"/>
      <p:bldP spid="11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57290" y="1047734"/>
            <a:ext cx="6643734" cy="1077218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思考：这两句阐明了作者怎样的生死观？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714375" y="2095500"/>
          <a:ext cx="3756660" cy="3642868"/>
        </p:xfrm>
        <a:graphic>
          <a:graphicData uri="http://schemas.openxmlformats.org/drawingml/2006/table">
            <a:tbl>
              <a:tblPr/>
              <a:tblGrid>
                <a:gridCol w="3756660"/>
              </a:tblGrid>
              <a:tr h="2735580">
                <a:tc>
                  <a:txBody>
                    <a:bodyPr/>
                    <a:lstStyle/>
                    <a:p>
                      <a:pPr marL="0" marR="0" indent="266700" algn="l" defTabSz="914400" rtl="0" eaLnBrk="1" fontAlgn="auto" latinLnBrk="0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3735" dirty="0" smtClean="0">
                          <a:solidFill>
                            <a:srgbClr val="333333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Arial" panose="020B0604020202020204"/>
                        </a:rPr>
                        <a:t>  作者认为不论生还是死，都应该具有浩浩正气，铮铮铁骨。</a:t>
                      </a:r>
                      <a:endParaRPr lang="zh-CN" sz="3735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pic>
        <p:nvPicPr>
          <p:cNvPr id="62466" name="Picture 2" descr="https://timgsa.baidu.com/timg?image&amp;quality=80&amp;size=b9999_10000&amp;sec=1556463438638&amp;di=8a82c82bf9f45f709a05e371734b3ff9&amp;imgtype=0&amp;src=http%3A%2F%2Fp.ssl.qhimg.com%2Ft01ea7b0c375f4598a4.jpg%3Fsize%3D1024x576"/>
          <p:cNvPicPr>
            <a:picLocks noChangeAspect="1" noChangeArrowheads="1"/>
          </p:cNvPicPr>
          <p:nvPr/>
        </p:nvPicPr>
        <p:blipFill>
          <a:blip r:embed="rId2" cstate="email">
            <a:lum contrast="4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214304" y="2288424"/>
            <a:ext cx="2786082" cy="39052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3219" y="836713"/>
            <a:ext cx="2812968" cy="1275241"/>
            <a:chOff x="19133" y="-622950"/>
            <a:chExt cx="2812968" cy="1277752"/>
          </a:xfrm>
        </p:grpSpPr>
        <p:sp>
          <p:nvSpPr>
            <p:cNvPr id="5236" name="文本框 13"/>
            <p:cNvSpPr txBox="1"/>
            <p:nvPr/>
          </p:nvSpPr>
          <p:spPr>
            <a:xfrm>
              <a:off x="19133" y="-622950"/>
              <a:ext cx="2812968" cy="77095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400" b="1" u="dbl" dirty="0" smtClean="0">
                  <a:solidFill>
                    <a:srgbClr val="92D050"/>
                  </a:solidFill>
                  <a:uFillTx/>
                  <a:latin typeface="黑体" panose="02010609060101010101" pitchFamily="2" charset="-122"/>
                  <a:ea typeface="黑体" panose="02010609060101010101" pitchFamily="2" charset="-122"/>
                </a:rPr>
                <a:t>作者简介</a:t>
              </a:r>
            </a:p>
          </p:txBody>
        </p:sp>
        <p:grpSp>
          <p:nvGrpSpPr>
            <p:cNvPr id="3" name="Group 4"/>
            <p:cNvGrpSpPr>
              <a:grpSpLocks noChangeAspect="1"/>
            </p:cNvGrpSpPr>
            <p:nvPr/>
          </p:nvGrpSpPr>
          <p:grpSpPr>
            <a:xfrm>
              <a:off x="2105319" y="434013"/>
              <a:ext cx="368573" cy="220789"/>
              <a:chOff x="2511" y="1362"/>
              <a:chExt cx="539" cy="322"/>
            </a:xfrm>
          </p:grpSpPr>
          <p:sp>
            <p:nvSpPr>
              <p:cNvPr id="19" name="Freeform 8"/>
              <p:cNvSpPr/>
              <p:nvPr/>
            </p:nvSpPr>
            <p:spPr bwMode="auto">
              <a:xfrm>
                <a:off x="2954" y="1362"/>
                <a:ext cx="5" cy="0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EEEB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" name="Freeform 9"/>
              <p:cNvSpPr/>
              <p:nvPr/>
            </p:nvSpPr>
            <p:spPr bwMode="auto">
              <a:xfrm>
                <a:off x="2943" y="1497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578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Freeform 10"/>
              <p:cNvSpPr>
                <a:spLocks noEditPoints="1"/>
              </p:cNvSpPr>
              <p:nvPr/>
            </p:nvSpPr>
            <p:spPr bwMode="auto">
              <a:xfrm>
                <a:off x="2511" y="1362"/>
                <a:ext cx="539" cy="322"/>
              </a:xfrm>
              <a:custGeom>
                <a:avLst/>
                <a:gdLst>
                  <a:gd name="T0" fmla="*/ 7 w 309"/>
                  <a:gd name="T1" fmla="*/ 184 h 184"/>
                  <a:gd name="T2" fmla="*/ 9 w 309"/>
                  <a:gd name="T3" fmla="*/ 184 h 184"/>
                  <a:gd name="T4" fmla="*/ 9 w 309"/>
                  <a:gd name="T5" fmla="*/ 178 h 184"/>
                  <a:gd name="T6" fmla="*/ 8 w 309"/>
                  <a:gd name="T7" fmla="*/ 180 h 184"/>
                  <a:gd name="T8" fmla="*/ 9 w 309"/>
                  <a:gd name="T9" fmla="*/ 178 h 184"/>
                  <a:gd name="T10" fmla="*/ 34 w 309"/>
                  <a:gd name="T11" fmla="*/ 174 h 184"/>
                  <a:gd name="T12" fmla="*/ 34 w 309"/>
                  <a:gd name="T13" fmla="*/ 179 h 184"/>
                  <a:gd name="T14" fmla="*/ 36 w 309"/>
                  <a:gd name="T15" fmla="*/ 176 h 184"/>
                  <a:gd name="T16" fmla="*/ 38 w 309"/>
                  <a:gd name="T17" fmla="*/ 176 h 184"/>
                  <a:gd name="T18" fmla="*/ 84 w 309"/>
                  <a:gd name="T19" fmla="*/ 144 h 184"/>
                  <a:gd name="T20" fmla="*/ 85 w 309"/>
                  <a:gd name="T21" fmla="*/ 145 h 184"/>
                  <a:gd name="T22" fmla="*/ 84 w 309"/>
                  <a:gd name="T23" fmla="*/ 144 h 184"/>
                  <a:gd name="T24" fmla="*/ 0 w 309"/>
                  <a:gd name="T25" fmla="*/ 135 h 184"/>
                  <a:gd name="T26" fmla="*/ 1 w 309"/>
                  <a:gd name="T27" fmla="*/ 135 h 184"/>
                  <a:gd name="T28" fmla="*/ 138 w 309"/>
                  <a:gd name="T29" fmla="*/ 123 h 184"/>
                  <a:gd name="T30" fmla="*/ 139 w 309"/>
                  <a:gd name="T31" fmla="*/ 123 h 184"/>
                  <a:gd name="T32" fmla="*/ 154 w 309"/>
                  <a:gd name="T33" fmla="*/ 115 h 184"/>
                  <a:gd name="T34" fmla="*/ 154 w 309"/>
                  <a:gd name="T35" fmla="*/ 116 h 184"/>
                  <a:gd name="T36" fmla="*/ 154 w 309"/>
                  <a:gd name="T37" fmla="*/ 115 h 184"/>
                  <a:gd name="T38" fmla="*/ 50 w 309"/>
                  <a:gd name="T39" fmla="*/ 113 h 184"/>
                  <a:gd name="T40" fmla="*/ 53 w 309"/>
                  <a:gd name="T41" fmla="*/ 115 h 184"/>
                  <a:gd name="T42" fmla="*/ 146 w 309"/>
                  <a:gd name="T43" fmla="*/ 113 h 184"/>
                  <a:gd name="T44" fmla="*/ 147 w 309"/>
                  <a:gd name="T45" fmla="*/ 114 h 184"/>
                  <a:gd name="T46" fmla="*/ 146 w 309"/>
                  <a:gd name="T47" fmla="*/ 113 h 184"/>
                  <a:gd name="T48" fmla="*/ 149 w 309"/>
                  <a:gd name="T49" fmla="*/ 111 h 184"/>
                  <a:gd name="T50" fmla="*/ 151 w 309"/>
                  <a:gd name="T51" fmla="*/ 111 h 184"/>
                  <a:gd name="T52" fmla="*/ 165 w 309"/>
                  <a:gd name="T53" fmla="*/ 109 h 184"/>
                  <a:gd name="T54" fmla="*/ 162 w 309"/>
                  <a:gd name="T55" fmla="*/ 113 h 184"/>
                  <a:gd name="T56" fmla="*/ 166 w 309"/>
                  <a:gd name="T57" fmla="*/ 111 h 184"/>
                  <a:gd name="T58" fmla="*/ 184 w 309"/>
                  <a:gd name="T59" fmla="*/ 107 h 184"/>
                  <a:gd name="T60" fmla="*/ 184 w 309"/>
                  <a:gd name="T61" fmla="*/ 109 h 184"/>
                  <a:gd name="T62" fmla="*/ 184 w 309"/>
                  <a:gd name="T63" fmla="*/ 107 h 184"/>
                  <a:gd name="T64" fmla="*/ 50 w 309"/>
                  <a:gd name="T65" fmla="*/ 109 h 184"/>
                  <a:gd name="T66" fmla="*/ 53 w 309"/>
                  <a:gd name="T67" fmla="*/ 111 h 184"/>
                  <a:gd name="T68" fmla="*/ 53 w 309"/>
                  <a:gd name="T69" fmla="*/ 107 h 184"/>
                  <a:gd name="T70" fmla="*/ 248 w 309"/>
                  <a:gd name="T71" fmla="*/ 77 h 184"/>
                  <a:gd name="T72" fmla="*/ 249 w 309"/>
                  <a:gd name="T73" fmla="*/ 77 h 184"/>
                  <a:gd name="T74" fmla="*/ 249 w 309"/>
                  <a:gd name="T75" fmla="*/ 75 h 184"/>
                  <a:gd name="T76" fmla="*/ 252 w 309"/>
                  <a:gd name="T77" fmla="*/ 67 h 184"/>
                  <a:gd name="T78" fmla="*/ 252 w 309"/>
                  <a:gd name="T79" fmla="*/ 70 h 184"/>
                  <a:gd name="T80" fmla="*/ 268 w 309"/>
                  <a:gd name="T81" fmla="*/ 64 h 184"/>
                  <a:gd name="T82" fmla="*/ 266 w 309"/>
                  <a:gd name="T83" fmla="*/ 66 h 184"/>
                  <a:gd name="T84" fmla="*/ 268 w 309"/>
                  <a:gd name="T85" fmla="*/ 66 h 184"/>
                  <a:gd name="T86" fmla="*/ 276 w 309"/>
                  <a:gd name="T87" fmla="*/ 54 h 184"/>
                  <a:gd name="T88" fmla="*/ 276 w 309"/>
                  <a:gd name="T89" fmla="*/ 55 h 184"/>
                  <a:gd name="T90" fmla="*/ 276 w 309"/>
                  <a:gd name="T91" fmla="*/ 54 h 184"/>
                  <a:gd name="T92" fmla="*/ 307 w 309"/>
                  <a:gd name="T93" fmla="*/ 17 h 184"/>
                  <a:gd name="T94" fmla="*/ 309 w 309"/>
                  <a:gd name="T95" fmla="*/ 17 h 184"/>
                  <a:gd name="T96" fmla="*/ 254 w 309"/>
                  <a:gd name="T97" fmla="*/ 11 h 184"/>
                  <a:gd name="T98" fmla="*/ 254 w 309"/>
                  <a:gd name="T99" fmla="*/ 12 h 184"/>
                  <a:gd name="T100" fmla="*/ 254 w 309"/>
                  <a:gd name="T101" fmla="*/ 11 h 184"/>
                  <a:gd name="T102" fmla="*/ 304 w 309"/>
                  <a:gd name="T103" fmla="*/ 12 h 184"/>
                  <a:gd name="T104" fmla="*/ 308 w 309"/>
                  <a:gd name="T105" fmla="*/ 14 h 184"/>
                  <a:gd name="T106" fmla="*/ 307 w 309"/>
                  <a:gd name="T107" fmla="*/ 11 h 184"/>
                  <a:gd name="T108" fmla="*/ 305 w 309"/>
                  <a:gd name="T109" fmla="*/ 10 h 184"/>
                  <a:gd name="T110" fmla="*/ 245 w 309"/>
                  <a:gd name="T111" fmla="*/ 12 h 184"/>
                  <a:gd name="T112" fmla="*/ 245 w 309"/>
                  <a:gd name="T113" fmla="*/ 10 h 184"/>
                  <a:gd name="T114" fmla="*/ 257 w 309"/>
                  <a:gd name="T115" fmla="*/ 0 h 184"/>
                  <a:gd name="T116" fmla="*/ 254 w 309"/>
                  <a:gd name="T117" fmla="*/ 1 h 184"/>
                  <a:gd name="T118" fmla="*/ 255 w 309"/>
                  <a:gd name="T119" fmla="*/ 3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9" h="184">
                    <a:moveTo>
                      <a:pt x="8" y="183"/>
                    </a:moveTo>
                    <a:cubicBezTo>
                      <a:pt x="7" y="183"/>
                      <a:pt x="7" y="183"/>
                      <a:pt x="7" y="184"/>
                    </a:cubicBezTo>
                    <a:cubicBezTo>
                      <a:pt x="7" y="184"/>
                      <a:pt x="8" y="184"/>
                      <a:pt x="8" y="184"/>
                    </a:cubicBezTo>
                    <a:cubicBezTo>
                      <a:pt x="8" y="184"/>
                      <a:pt x="9" y="184"/>
                      <a:pt x="9" y="184"/>
                    </a:cubicBezTo>
                    <a:cubicBezTo>
                      <a:pt x="9" y="183"/>
                      <a:pt x="8" y="183"/>
                      <a:pt x="8" y="183"/>
                    </a:cubicBezTo>
                    <a:moveTo>
                      <a:pt x="9" y="178"/>
                    </a:moveTo>
                    <a:cubicBezTo>
                      <a:pt x="8" y="178"/>
                      <a:pt x="7" y="180"/>
                      <a:pt x="8" y="180"/>
                    </a:cubicBezTo>
                    <a:cubicBezTo>
                      <a:pt x="8" y="180"/>
                      <a:pt x="8" y="180"/>
                      <a:pt x="8" y="180"/>
                    </a:cubicBezTo>
                    <a:cubicBezTo>
                      <a:pt x="9" y="180"/>
                      <a:pt x="10" y="178"/>
                      <a:pt x="9" y="178"/>
                    </a:cubicBezTo>
                    <a:cubicBezTo>
                      <a:pt x="9" y="178"/>
                      <a:pt x="9" y="178"/>
                      <a:pt x="9" y="178"/>
                    </a:cubicBezTo>
                    <a:moveTo>
                      <a:pt x="35" y="171"/>
                    </a:moveTo>
                    <a:cubicBezTo>
                      <a:pt x="35" y="171"/>
                      <a:pt x="34" y="172"/>
                      <a:pt x="34" y="174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33" y="175"/>
                      <a:pt x="32" y="179"/>
                      <a:pt x="34" y="179"/>
                    </a:cubicBezTo>
                    <a:cubicBezTo>
                      <a:pt x="34" y="179"/>
                      <a:pt x="34" y="179"/>
                      <a:pt x="35" y="179"/>
                    </a:cubicBezTo>
                    <a:cubicBezTo>
                      <a:pt x="35" y="178"/>
                      <a:pt x="36" y="177"/>
                      <a:pt x="36" y="176"/>
                    </a:cubicBezTo>
                    <a:cubicBezTo>
                      <a:pt x="37" y="176"/>
                      <a:pt x="37" y="176"/>
                      <a:pt x="38" y="176"/>
                    </a:cubicBezTo>
                    <a:cubicBezTo>
                      <a:pt x="38" y="176"/>
                      <a:pt x="38" y="176"/>
                      <a:pt x="38" y="176"/>
                    </a:cubicBezTo>
                    <a:cubicBezTo>
                      <a:pt x="39" y="176"/>
                      <a:pt x="37" y="171"/>
                      <a:pt x="35" y="171"/>
                    </a:cubicBezTo>
                    <a:moveTo>
                      <a:pt x="84" y="144"/>
                    </a:moveTo>
                    <a:cubicBezTo>
                      <a:pt x="84" y="144"/>
                      <a:pt x="84" y="144"/>
                      <a:pt x="84" y="145"/>
                    </a:cubicBezTo>
                    <a:cubicBezTo>
                      <a:pt x="84" y="145"/>
                      <a:pt x="84" y="145"/>
                      <a:pt x="85" y="145"/>
                    </a:cubicBezTo>
                    <a:cubicBezTo>
                      <a:pt x="85" y="145"/>
                      <a:pt x="85" y="145"/>
                      <a:pt x="86" y="145"/>
                    </a:cubicBezTo>
                    <a:cubicBezTo>
                      <a:pt x="86" y="145"/>
                      <a:pt x="85" y="144"/>
                      <a:pt x="84" y="144"/>
                    </a:cubicBezTo>
                    <a:moveTo>
                      <a:pt x="1" y="134"/>
                    </a:move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35"/>
                      <a:pt x="0" y="135"/>
                      <a:pt x="1" y="135"/>
                    </a:cubicBezTo>
                    <a:cubicBezTo>
                      <a:pt x="1" y="135"/>
                      <a:pt x="1" y="135"/>
                      <a:pt x="1" y="135"/>
                    </a:cubicBezTo>
                    <a:cubicBezTo>
                      <a:pt x="1" y="134"/>
                      <a:pt x="1" y="134"/>
                      <a:pt x="1" y="134"/>
                    </a:cubicBezTo>
                    <a:moveTo>
                      <a:pt x="138" y="123"/>
                    </a:moveTo>
                    <a:cubicBezTo>
                      <a:pt x="137" y="123"/>
                      <a:pt x="136" y="124"/>
                      <a:pt x="137" y="125"/>
                    </a:cubicBezTo>
                    <a:cubicBezTo>
                      <a:pt x="138" y="124"/>
                      <a:pt x="139" y="125"/>
                      <a:pt x="139" y="123"/>
                    </a:cubicBezTo>
                    <a:cubicBezTo>
                      <a:pt x="139" y="123"/>
                      <a:pt x="138" y="123"/>
                      <a:pt x="138" y="123"/>
                    </a:cubicBezTo>
                    <a:moveTo>
                      <a:pt x="154" y="115"/>
                    </a:moveTo>
                    <a:cubicBezTo>
                      <a:pt x="154" y="115"/>
                      <a:pt x="153" y="115"/>
                      <a:pt x="153" y="115"/>
                    </a:cubicBezTo>
                    <a:cubicBezTo>
                      <a:pt x="153" y="116"/>
                      <a:pt x="154" y="116"/>
                      <a:pt x="154" y="116"/>
                    </a:cubicBezTo>
                    <a:cubicBezTo>
                      <a:pt x="155" y="116"/>
                      <a:pt x="155" y="116"/>
                      <a:pt x="155" y="116"/>
                    </a:cubicBezTo>
                    <a:cubicBezTo>
                      <a:pt x="155" y="115"/>
                      <a:pt x="155" y="115"/>
                      <a:pt x="154" y="115"/>
                    </a:cubicBezTo>
                    <a:moveTo>
                      <a:pt x="50" y="113"/>
                    </a:moveTo>
                    <a:cubicBezTo>
                      <a:pt x="50" y="113"/>
                      <a:pt x="50" y="113"/>
                      <a:pt x="50" y="113"/>
                    </a:cubicBezTo>
                    <a:cubicBezTo>
                      <a:pt x="50" y="114"/>
                      <a:pt x="52" y="115"/>
                      <a:pt x="52" y="115"/>
                    </a:cubicBezTo>
                    <a:cubicBezTo>
                      <a:pt x="53" y="115"/>
                      <a:pt x="53" y="115"/>
                      <a:pt x="53" y="115"/>
                    </a:cubicBezTo>
                    <a:cubicBezTo>
                      <a:pt x="53" y="114"/>
                      <a:pt x="51" y="113"/>
                      <a:pt x="50" y="113"/>
                    </a:cubicBezTo>
                    <a:moveTo>
                      <a:pt x="146" y="113"/>
                    </a:moveTo>
                    <a:cubicBezTo>
                      <a:pt x="146" y="113"/>
                      <a:pt x="146" y="113"/>
                      <a:pt x="146" y="113"/>
                    </a:cubicBezTo>
                    <a:cubicBezTo>
                      <a:pt x="145" y="114"/>
                      <a:pt x="146" y="114"/>
                      <a:pt x="147" y="114"/>
                    </a:cubicBezTo>
                    <a:cubicBezTo>
                      <a:pt x="147" y="114"/>
                      <a:pt x="147" y="114"/>
                      <a:pt x="147" y="113"/>
                    </a:cubicBezTo>
                    <a:cubicBezTo>
                      <a:pt x="148" y="113"/>
                      <a:pt x="147" y="113"/>
                      <a:pt x="146" y="113"/>
                    </a:cubicBezTo>
                    <a:moveTo>
                      <a:pt x="150" y="110"/>
                    </a:moveTo>
                    <a:cubicBezTo>
                      <a:pt x="149" y="110"/>
                      <a:pt x="149" y="110"/>
                      <a:pt x="149" y="111"/>
                    </a:cubicBezTo>
                    <a:cubicBezTo>
                      <a:pt x="149" y="111"/>
                      <a:pt x="150" y="111"/>
                      <a:pt x="150" y="111"/>
                    </a:cubicBezTo>
                    <a:cubicBezTo>
                      <a:pt x="151" y="111"/>
                      <a:pt x="151" y="111"/>
                      <a:pt x="151" y="111"/>
                    </a:cubicBezTo>
                    <a:cubicBezTo>
                      <a:pt x="151" y="111"/>
                      <a:pt x="150" y="110"/>
                      <a:pt x="150" y="110"/>
                    </a:cubicBezTo>
                    <a:moveTo>
                      <a:pt x="165" y="109"/>
                    </a:moveTo>
                    <a:cubicBezTo>
                      <a:pt x="165" y="109"/>
                      <a:pt x="163" y="110"/>
                      <a:pt x="162" y="111"/>
                    </a:cubicBezTo>
                    <a:cubicBezTo>
                      <a:pt x="161" y="112"/>
                      <a:pt x="161" y="113"/>
                      <a:pt x="162" y="113"/>
                    </a:cubicBezTo>
                    <a:cubicBezTo>
                      <a:pt x="162" y="113"/>
                      <a:pt x="163" y="113"/>
                      <a:pt x="164" y="113"/>
                    </a:cubicBezTo>
                    <a:cubicBezTo>
                      <a:pt x="166" y="111"/>
                      <a:pt x="166" y="111"/>
                      <a:pt x="166" y="111"/>
                    </a:cubicBezTo>
                    <a:cubicBezTo>
                      <a:pt x="166" y="110"/>
                      <a:pt x="166" y="109"/>
                      <a:pt x="165" y="109"/>
                    </a:cubicBezTo>
                    <a:moveTo>
                      <a:pt x="184" y="107"/>
                    </a:moveTo>
                    <a:cubicBezTo>
                      <a:pt x="184" y="107"/>
                      <a:pt x="183" y="109"/>
                      <a:pt x="184" y="109"/>
                    </a:cubicBezTo>
                    <a:cubicBezTo>
                      <a:pt x="184" y="109"/>
                      <a:pt x="184" y="109"/>
                      <a:pt x="184" y="109"/>
                    </a:cubicBezTo>
                    <a:cubicBezTo>
                      <a:pt x="184" y="109"/>
                      <a:pt x="185" y="107"/>
                      <a:pt x="184" y="107"/>
                    </a:cubicBezTo>
                    <a:cubicBezTo>
                      <a:pt x="184" y="107"/>
                      <a:pt x="184" y="107"/>
                      <a:pt x="184" y="107"/>
                    </a:cubicBezTo>
                    <a:moveTo>
                      <a:pt x="53" y="107"/>
                    </a:moveTo>
                    <a:cubicBezTo>
                      <a:pt x="51" y="107"/>
                      <a:pt x="50" y="108"/>
                      <a:pt x="50" y="109"/>
                    </a:cubicBezTo>
                    <a:cubicBezTo>
                      <a:pt x="50" y="110"/>
                      <a:pt x="50" y="111"/>
                      <a:pt x="51" y="111"/>
                    </a:cubicBezTo>
                    <a:cubicBezTo>
                      <a:pt x="52" y="111"/>
                      <a:pt x="52" y="111"/>
                      <a:pt x="53" y="111"/>
                    </a:cubicBezTo>
                    <a:cubicBezTo>
                      <a:pt x="54" y="111"/>
                      <a:pt x="54" y="108"/>
                      <a:pt x="54" y="107"/>
                    </a:cubicBezTo>
                    <a:cubicBezTo>
                      <a:pt x="53" y="107"/>
                      <a:pt x="53" y="107"/>
                      <a:pt x="53" y="107"/>
                    </a:cubicBezTo>
                    <a:moveTo>
                      <a:pt x="249" y="75"/>
                    </a:moveTo>
                    <a:cubicBezTo>
                      <a:pt x="249" y="75"/>
                      <a:pt x="249" y="76"/>
                      <a:pt x="248" y="77"/>
                    </a:cubicBezTo>
                    <a:cubicBezTo>
                      <a:pt x="248" y="77"/>
                      <a:pt x="248" y="77"/>
                      <a:pt x="248" y="77"/>
                    </a:cubicBezTo>
                    <a:cubicBezTo>
                      <a:pt x="249" y="77"/>
                      <a:pt x="249" y="77"/>
                      <a:pt x="249" y="77"/>
                    </a:cubicBezTo>
                    <a:cubicBezTo>
                      <a:pt x="250" y="77"/>
                      <a:pt x="250" y="76"/>
                      <a:pt x="251" y="76"/>
                    </a:cubicBezTo>
                    <a:cubicBezTo>
                      <a:pt x="250" y="76"/>
                      <a:pt x="250" y="75"/>
                      <a:pt x="249" y="75"/>
                    </a:cubicBezTo>
                    <a:moveTo>
                      <a:pt x="253" y="66"/>
                    </a:moveTo>
                    <a:cubicBezTo>
                      <a:pt x="252" y="67"/>
                      <a:pt x="252" y="67"/>
                      <a:pt x="252" y="67"/>
                    </a:cubicBezTo>
                    <a:cubicBezTo>
                      <a:pt x="250" y="67"/>
                      <a:pt x="250" y="67"/>
                      <a:pt x="250" y="67"/>
                    </a:cubicBezTo>
                    <a:cubicBezTo>
                      <a:pt x="250" y="70"/>
                      <a:pt x="251" y="70"/>
                      <a:pt x="252" y="70"/>
                    </a:cubicBezTo>
                    <a:cubicBezTo>
                      <a:pt x="254" y="70"/>
                      <a:pt x="258" y="66"/>
                      <a:pt x="253" y="66"/>
                    </a:cubicBezTo>
                    <a:moveTo>
                      <a:pt x="268" y="64"/>
                    </a:moveTo>
                    <a:cubicBezTo>
                      <a:pt x="268" y="64"/>
                      <a:pt x="268" y="65"/>
                      <a:pt x="268" y="65"/>
                    </a:cubicBezTo>
                    <a:cubicBezTo>
                      <a:pt x="266" y="66"/>
                      <a:pt x="266" y="66"/>
                      <a:pt x="266" y="66"/>
                    </a:cubicBezTo>
                    <a:cubicBezTo>
                      <a:pt x="266" y="67"/>
                      <a:pt x="266" y="67"/>
                      <a:pt x="267" y="67"/>
                    </a:cubicBezTo>
                    <a:cubicBezTo>
                      <a:pt x="267" y="67"/>
                      <a:pt x="268" y="67"/>
                      <a:pt x="268" y="66"/>
                    </a:cubicBezTo>
                    <a:cubicBezTo>
                      <a:pt x="269" y="66"/>
                      <a:pt x="269" y="64"/>
                      <a:pt x="268" y="64"/>
                    </a:cubicBezTo>
                    <a:moveTo>
                      <a:pt x="276" y="54"/>
                    </a:moveTo>
                    <a:cubicBezTo>
                      <a:pt x="276" y="54"/>
                      <a:pt x="275" y="55"/>
                      <a:pt x="276" y="55"/>
                    </a:cubicBezTo>
                    <a:cubicBezTo>
                      <a:pt x="276" y="55"/>
                      <a:pt x="276" y="55"/>
                      <a:pt x="276" y="55"/>
                    </a:cubicBezTo>
                    <a:cubicBezTo>
                      <a:pt x="276" y="55"/>
                      <a:pt x="277" y="54"/>
                      <a:pt x="276" y="54"/>
                    </a:cubicBezTo>
                    <a:cubicBezTo>
                      <a:pt x="276" y="54"/>
                      <a:pt x="276" y="54"/>
                      <a:pt x="276" y="54"/>
                    </a:cubicBezTo>
                    <a:moveTo>
                      <a:pt x="308" y="17"/>
                    </a:moveTo>
                    <a:cubicBezTo>
                      <a:pt x="308" y="17"/>
                      <a:pt x="307" y="17"/>
                      <a:pt x="307" y="17"/>
                    </a:cubicBezTo>
                    <a:cubicBezTo>
                      <a:pt x="307" y="18"/>
                      <a:pt x="308" y="18"/>
                      <a:pt x="308" y="18"/>
                    </a:cubicBezTo>
                    <a:cubicBezTo>
                      <a:pt x="309" y="18"/>
                      <a:pt x="309" y="18"/>
                      <a:pt x="309" y="17"/>
                    </a:cubicBezTo>
                    <a:cubicBezTo>
                      <a:pt x="309" y="17"/>
                      <a:pt x="308" y="17"/>
                      <a:pt x="308" y="17"/>
                    </a:cubicBezTo>
                    <a:moveTo>
                      <a:pt x="254" y="11"/>
                    </a:moveTo>
                    <a:cubicBezTo>
                      <a:pt x="253" y="11"/>
                      <a:pt x="253" y="11"/>
                      <a:pt x="253" y="11"/>
                    </a:cubicBezTo>
                    <a:cubicBezTo>
                      <a:pt x="253" y="11"/>
                      <a:pt x="254" y="12"/>
                      <a:pt x="254" y="12"/>
                    </a:cubicBezTo>
                    <a:cubicBezTo>
                      <a:pt x="254" y="12"/>
                      <a:pt x="255" y="12"/>
                      <a:pt x="255" y="11"/>
                    </a:cubicBezTo>
                    <a:cubicBezTo>
                      <a:pt x="255" y="11"/>
                      <a:pt x="254" y="11"/>
                      <a:pt x="254" y="11"/>
                    </a:cubicBezTo>
                    <a:moveTo>
                      <a:pt x="305" y="10"/>
                    </a:moveTo>
                    <a:cubicBezTo>
                      <a:pt x="304" y="10"/>
                      <a:pt x="304" y="11"/>
                      <a:pt x="304" y="12"/>
                    </a:cubicBezTo>
                    <a:cubicBezTo>
                      <a:pt x="305" y="13"/>
                      <a:pt x="306" y="14"/>
                      <a:pt x="307" y="14"/>
                    </a:cubicBezTo>
                    <a:cubicBezTo>
                      <a:pt x="307" y="14"/>
                      <a:pt x="308" y="14"/>
                      <a:pt x="308" y="14"/>
                    </a:cubicBezTo>
                    <a:cubicBezTo>
                      <a:pt x="308" y="14"/>
                      <a:pt x="308" y="14"/>
                      <a:pt x="308" y="14"/>
                    </a:cubicBezTo>
                    <a:cubicBezTo>
                      <a:pt x="308" y="13"/>
                      <a:pt x="308" y="12"/>
                      <a:pt x="307" y="11"/>
                    </a:cubicBezTo>
                    <a:cubicBezTo>
                      <a:pt x="307" y="11"/>
                      <a:pt x="306" y="10"/>
                      <a:pt x="306" y="10"/>
                    </a:cubicBezTo>
                    <a:cubicBezTo>
                      <a:pt x="306" y="10"/>
                      <a:pt x="306" y="10"/>
                      <a:pt x="305" y="10"/>
                    </a:cubicBezTo>
                    <a:moveTo>
                      <a:pt x="245" y="10"/>
                    </a:moveTo>
                    <a:cubicBezTo>
                      <a:pt x="244" y="10"/>
                      <a:pt x="243" y="12"/>
                      <a:pt x="245" y="12"/>
                    </a:cubicBezTo>
                    <a:cubicBezTo>
                      <a:pt x="245" y="12"/>
                      <a:pt x="245" y="12"/>
                      <a:pt x="245" y="12"/>
                    </a:cubicBezTo>
                    <a:cubicBezTo>
                      <a:pt x="246" y="12"/>
                      <a:pt x="247" y="10"/>
                      <a:pt x="245" y="10"/>
                    </a:cubicBezTo>
                    <a:cubicBezTo>
                      <a:pt x="245" y="10"/>
                      <a:pt x="245" y="10"/>
                      <a:pt x="245" y="10"/>
                    </a:cubicBezTo>
                    <a:moveTo>
                      <a:pt x="257" y="0"/>
                    </a:moveTo>
                    <a:cubicBezTo>
                      <a:pt x="256" y="0"/>
                      <a:pt x="255" y="0"/>
                      <a:pt x="255" y="1"/>
                    </a:cubicBezTo>
                    <a:cubicBezTo>
                      <a:pt x="254" y="1"/>
                      <a:pt x="254" y="1"/>
                      <a:pt x="254" y="1"/>
                    </a:cubicBezTo>
                    <a:cubicBezTo>
                      <a:pt x="254" y="1"/>
                      <a:pt x="254" y="1"/>
                      <a:pt x="254" y="1"/>
                    </a:cubicBezTo>
                    <a:cubicBezTo>
                      <a:pt x="254" y="2"/>
                      <a:pt x="254" y="3"/>
                      <a:pt x="255" y="3"/>
                    </a:cubicBezTo>
                    <a:cubicBezTo>
                      <a:pt x="256" y="3"/>
                      <a:pt x="258" y="1"/>
                      <a:pt x="257" y="0"/>
                    </a:cubicBezTo>
                  </a:path>
                </a:pathLst>
              </a:custGeom>
              <a:solidFill>
                <a:srgbClr val="66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4" name="云形标注 3"/>
          <p:cNvSpPr/>
          <p:nvPr/>
        </p:nvSpPr>
        <p:spPr>
          <a:xfrm>
            <a:off x="3714744" y="380979"/>
            <a:ext cx="3786214" cy="1733552"/>
          </a:xfrm>
          <a:prstGeom prst="cloudCallout">
            <a:avLst>
              <a:gd name="adj1" fmla="val -32809"/>
              <a:gd name="adj2" fmla="val 7893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hangingPunct="1"/>
            <a:r>
              <a:rPr lang="en-US" altLang="zh-CN" sz="3200" b="1" dirty="0">
                <a:solidFill>
                  <a:srgbClr val="00B0F0"/>
                </a:solidFill>
                <a:latin typeface="汉仪旗黑-55" panose="00020600040101010101" charset="-122"/>
                <a:ea typeface="汉仪旗黑-55" panose="00020600040101010101" charset="-122"/>
                <a:sym typeface="+mn-ea"/>
              </a:rPr>
              <a:t>   </a:t>
            </a:r>
            <a:r>
              <a:rPr lang="en-US" altLang="zh-CN" sz="3200" b="1" i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3200" b="1" i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同学们</a:t>
            </a:r>
            <a:r>
              <a:rPr lang="zh-CN" altLang="en-US" sz="3200" b="1" i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，让我们来认识一下作者。</a:t>
            </a:r>
            <a:endParaRPr lang="zh-CN" altLang="en-US" sz="3200" b="1" i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7159" y="2240059"/>
            <a:ext cx="44291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2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王昌龄</a:t>
            </a:r>
            <a:r>
              <a:rPr lang="zh-CN" altLang="en-US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  （</a:t>
            </a:r>
            <a:r>
              <a:rPr lang="en-US" altLang="zh-CN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698—757</a:t>
            </a:r>
            <a:r>
              <a:rPr lang="zh-CN" altLang="en-US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），字少伯，汉族，河东晋阳（今山西太原）人，又一说京兆长安人（今西安）人。盛唐著名边塞诗人。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5842" name="Picture 2" descr="https://timgsa.baidu.com/timg?image&amp;quality=80&amp;size=b9999_10000&amp;sec=1556168550466&amp;di=aa6397d5c3c7a265b566fd97a7e12a87&amp;imgtype=0&amp;src=http%3A%2F%2Fp.cdn.sohu.com%2Fbc4e413e%2F0621e15dbf1001f5ab800f2062ed2cd9.jpeg"/>
          <p:cNvPicPr>
            <a:picLocks noChangeAspect="1" noChangeArrowheads="1"/>
          </p:cNvPicPr>
          <p:nvPr/>
        </p:nvPicPr>
        <p:blipFill>
          <a:blip r:embed="rId2" cstate="email">
            <a:lum contrast="4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857753" y="2762246"/>
            <a:ext cx="4286248" cy="39290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214415" y="1809740"/>
            <a:ext cx="44291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至今</a:t>
            </a:r>
            <a:r>
              <a:rPr lang="zh-CN" altLang="en-US" sz="3200" i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项羽，</a:t>
            </a:r>
            <a:r>
              <a:rPr lang="zh-CN" altLang="en-US" sz="3200" i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不肯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过江东。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2285985" y="809732"/>
            <a:ext cx="1857388" cy="765808"/>
          </a:xfrm>
          <a:prstGeom prst="wedgeRoundRectCallout">
            <a:avLst>
              <a:gd name="adj1" fmla="val -49858"/>
              <a:gd name="adj2" fmla="val 10345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i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怀念、思念。</a:t>
            </a:r>
            <a:endParaRPr lang="zh-CN" altLang="en-US" sz="2400" b="1" i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4286248" y="857232"/>
            <a:ext cx="1928826" cy="765808"/>
          </a:xfrm>
          <a:prstGeom prst="wedgeRoundRectCallout">
            <a:avLst>
              <a:gd name="adj1" fmla="val -63822"/>
              <a:gd name="adj2" fmla="val 11999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i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不肯、不愿。</a:t>
            </a:r>
            <a:endParaRPr lang="zh-CN" altLang="en-US" sz="2400" b="1" i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8596" y="2952748"/>
            <a:ext cx="457203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直到今天人们还在思忆项羽，他在遭遇失败之时，宁可自杀也不愿逃回江东。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386" name="Picture 2" descr="https://timgsa.baidu.com/timg?image&amp;quality=80&amp;size=b9999_10000&amp;sec=1556463976300&amp;di=5880dc9692f2ae23e613d2f879ba8215&amp;imgtype=0&amp;src=http%3A%2F%2Fmmbiz.qpic.cn%2Fmmbiz_jpg%2FfNgP02BJpdkp2Uv0sFu84hpILM0W23bN1jp63FdgYzKhCGrzibzQJdDbfA4RU3yCTjKAdDINoshehUgX8iczpN9w%2F640%3Fwx_fmt%3Djpeg"/>
          <p:cNvPicPr>
            <a:picLocks noChangeAspect="1" noChangeArrowheads="1"/>
          </p:cNvPicPr>
          <p:nvPr/>
        </p:nvPicPr>
        <p:blipFill>
          <a:blip r:embed="rId2" cstate="email">
            <a:lum contrast="4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857753" y="2951919"/>
            <a:ext cx="4214810" cy="37156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5016" y="712068"/>
            <a:ext cx="8334195" cy="58477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思考：作者借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思项羽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要表达什么情感？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77997087"/>
              </p:ext>
            </p:extLst>
          </p:nvPr>
        </p:nvGraphicFramePr>
        <p:xfrm>
          <a:off x="489585" y="1946487"/>
          <a:ext cx="4284345" cy="4274820"/>
        </p:xfrm>
        <a:graphic>
          <a:graphicData uri="http://schemas.openxmlformats.org/drawingml/2006/table">
            <a:tbl>
              <a:tblPr/>
              <a:tblGrid>
                <a:gridCol w="4284345"/>
              </a:tblGrid>
              <a:tr h="42735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3200" dirty="0" smtClean="0">
                          <a:solidFill>
                            <a:srgbClr val="333333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Arial" panose="020B0604020202020204"/>
                        </a:rPr>
                        <a:t>  诗人是借“思项羽”来批判南宋统治者的投降逃跑、苟且偷生的可鄙行径，给予自己抗击侵略、收复故土的爱国之请。</a:t>
                      </a:r>
                      <a:endParaRPr lang="zh-CN" sz="32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pic>
        <p:nvPicPr>
          <p:cNvPr id="65538" name="Picture 2" descr="https://ss3.bdstatic.com/70cFv8Sh_Q1YnxGkpoWK1HF6hhy/it/u=3060856536,3471254971&amp;fm=26&amp;gp=0.jpg"/>
          <p:cNvPicPr>
            <a:picLocks noChangeAspect="1" noChangeArrowheads="1"/>
          </p:cNvPicPr>
          <p:nvPr/>
        </p:nvPicPr>
        <p:blipFill>
          <a:blip r:embed="rId2" cstate="email">
            <a:lum contrast="4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075874" y="2348655"/>
            <a:ext cx="3643338" cy="30586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2" descr="http://t8.baidu.com/it/u=620780800,3392049997&amp;fm=191&amp;app=48&amp;wm=1,13,90,45,0,7&amp;wmo=10,10&amp;n=0&amp;g=0n&amp;f=JPEG?sec=1853310920&amp;t=eae8dd491ce0040f5902955b32de90fd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0484" name="AutoShape 4" descr="http://t8.baidu.com/it/u=620780800,3392049997&amp;fm=191&amp;app=48&amp;wm=1,13,90,45,0,7&amp;wmo=10,10&amp;n=0&amp;g=0n&amp;f=JPEG?sec=1853310920&amp;t=eae8dd491ce0040f5902955b32de90fd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8" name="左大括号 7"/>
          <p:cNvSpPr/>
          <p:nvPr/>
        </p:nvSpPr>
        <p:spPr>
          <a:xfrm>
            <a:off x="1643043" y="1834083"/>
            <a:ext cx="285752" cy="3714776"/>
          </a:xfrm>
          <a:prstGeom prst="leftBrace">
            <a:avLst>
              <a:gd name="adj1" fmla="val 79956"/>
              <a:gd name="adj2" fmla="val 50000"/>
            </a:avLst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28794" y="1929334"/>
            <a:ext cx="3214710" cy="637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生  人杰  有骨气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左大括号 9"/>
          <p:cNvSpPr/>
          <p:nvPr/>
        </p:nvSpPr>
        <p:spPr>
          <a:xfrm flipH="1">
            <a:off x="5214942" y="1929333"/>
            <a:ext cx="256828" cy="3429024"/>
          </a:xfrm>
          <a:prstGeom prst="leftBrace">
            <a:avLst>
              <a:gd name="adj1" fmla="val 88163"/>
              <a:gd name="adj2" fmla="val 50000"/>
            </a:avLst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文本框 1"/>
          <p:cNvSpPr txBox="1"/>
          <p:nvPr/>
        </p:nvSpPr>
        <p:spPr>
          <a:xfrm>
            <a:off x="216275" y="644692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板书设计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90664" y="2460929"/>
            <a:ext cx="642942" cy="1815882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夏日绝句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28794" y="4405852"/>
            <a:ext cx="3143272" cy="637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死  鬼雄  有气节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572132" y="3167593"/>
            <a:ext cx="1000132" cy="637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爱国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363" name="Picture 3" descr="https://ss1.bdstatic.com/70cFuXSh_Q1YnxGkpoWK1HF6hhy/it/u=1460675642,55752927&amp;fm=15&amp;gp=0.jpg"/>
          <p:cNvPicPr>
            <a:picLocks noChangeAspect="1" noChangeArrowheads="1"/>
          </p:cNvPicPr>
          <p:nvPr/>
        </p:nvPicPr>
        <p:blipFill>
          <a:blip r:embed="rId2" cstate="email">
            <a:lum contrast="4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643702" y="2215085"/>
            <a:ext cx="2329957" cy="4286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F:\课件用\图库\各种框\野草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57158" y="1523989"/>
            <a:ext cx="8181975" cy="3619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Box 7"/>
          <p:cNvSpPr txBox="1"/>
          <p:nvPr/>
        </p:nvSpPr>
        <p:spPr>
          <a:xfrm>
            <a:off x="785786" y="1904990"/>
            <a:ext cx="7500990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楷体_GB2312" panose="02010609030101010101" charset="-122"/>
                <a:ea typeface="楷体_GB2312" panose="02010609030101010101" charset="-122"/>
              </a:rPr>
              <a:t>1.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至今思项羽，不肯过江东。</a:t>
            </a:r>
            <a:endParaRPr lang="en-US" altLang="zh-CN" sz="3200" b="1" dirty="0" smtClean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楷体_GB2312" panose="02010609030101010101" charset="-122"/>
                <a:ea typeface="楷体_GB2312" panose="02010609030101010101" charset="-122"/>
              </a:rPr>
              <a:t>2.</a:t>
            </a:r>
            <a:r>
              <a:rPr lang="zh-CN" altLang="en-US" sz="3200" b="1" dirty="0" smtClean="0">
                <a:latin typeface="楷体_GB2312" panose="02010609030101010101" charset="-122"/>
                <a:ea typeface="楷体_GB2312" panose="02010609030101010101" charset="-122"/>
              </a:rPr>
              <a:t>王师北定中原日，家祭无忘告乃翁。</a:t>
            </a:r>
            <a:endParaRPr lang="en-US" altLang="zh-CN" sz="3200" b="1" dirty="0" smtClean="0">
              <a:latin typeface="楷体_GB2312" panose="02010609030101010101" charset="-122"/>
              <a:ea typeface="楷体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楷体_GB2312" panose="02010609030101010101" charset="-122"/>
                <a:ea typeface="楷体_GB2312" panose="02010609030101010101" charset="-122"/>
              </a:rPr>
              <a:t>3.</a:t>
            </a:r>
            <a:r>
              <a:rPr lang="zh-CN" altLang="en-US" sz="3200" b="1" dirty="0" smtClean="0">
                <a:latin typeface="楷体_GB2312" panose="02010609030101010101" charset="-122"/>
                <a:ea typeface="楷体_GB2312" panose="02010609030101010101" charset="-122"/>
              </a:rPr>
              <a:t>壮志饥餐胡虏肉，笑谈渴饮匈奴血。</a:t>
            </a:r>
            <a:endParaRPr lang="en-US" altLang="zh-CN" sz="3200" b="1" dirty="0" smtClean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8438" name="矩形 2"/>
          <p:cNvSpPr/>
          <p:nvPr/>
        </p:nvSpPr>
        <p:spPr>
          <a:xfrm>
            <a:off x="928662" y="666732"/>
            <a:ext cx="512993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92D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你能搜集一些爱国诗句吗</a:t>
            </a:r>
            <a:r>
              <a:rPr lang="en-US" altLang="zh-CN" sz="3200" b="1" dirty="0" smtClean="0">
                <a:solidFill>
                  <a:srgbClr val="92D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? </a:t>
            </a:r>
            <a:endParaRPr lang="zh-CN" altLang="en-US" sz="3200" b="1" dirty="0">
              <a:solidFill>
                <a:srgbClr val="92D05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28596" y="1428736"/>
            <a:ext cx="8429684" cy="34199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出塞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从“但使龙城飞将在，不教胡马度阴山”看出来的，抒发了边防士卒巩固边防的愿望和保卫国家的壮志。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《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凉州词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从“古来征战几人回”看出将士们早将生死置之度外了。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《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夏日绝句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从“至今思项羽，不肯过江东”赞扬了项羽败而不屈的英雄气概。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28596" y="455735"/>
            <a:ext cx="8429684" cy="58477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你从哪里发现这三首诗表达的都是爱国感情的？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42976" y="952484"/>
            <a:ext cx="5894401" cy="7103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 smtClean="0">
                <a:latin typeface="黑体" panose="02010609060101010101" pitchFamily="2" charset="-122"/>
                <a:ea typeface="黑体" panose="02010609060101010101" pitchFamily="2" charset="-122"/>
              </a:rPr>
              <a:t>三首诗在表达上有什么特点？</a:t>
            </a:r>
          </a:p>
        </p:txBody>
      </p:sp>
      <p:sp>
        <p:nvSpPr>
          <p:cNvPr id="3" name="矩形 2"/>
          <p:cNvSpPr/>
          <p:nvPr/>
        </p:nvSpPr>
        <p:spPr>
          <a:xfrm>
            <a:off x="584672" y="2000241"/>
            <a:ext cx="7786741" cy="304237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出塞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凉州词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都是描写边关将士生活的，属于边塞诗；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夏日绝句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开始明确了自己对生死的看法，然后“思”字转写项羽，特别赞扬了他“不肯过江东”的败而不屈的英雄气概，属于怀古诗。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1"/>
          <p:cNvSpPr/>
          <p:nvPr/>
        </p:nvSpPr>
        <p:spPr>
          <a:xfrm>
            <a:off x="2256139" y="1196141"/>
            <a:ext cx="4197350" cy="71558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学习想象手法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7159" y="2016241"/>
            <a:ext cx="8270875" cy="24248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536575">
              <a:lnSpc>
                <a:spcPct val="130000"/>
              </a:lnSpc>
            </a:pPr>
            <a:r>
              <a:rPr lang="zh-CN" altLang="en-US" sz="2400" dirty="0" smtClean="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【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设问</a:t>
            </a:r>
            <a:r>
              <a:rPr lang="zh-CN" altLang="en-US" sz="2400" dirty="0" smtClean="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】</a:t>
            </a:r>
            <a:r>
              <a:rPr lang="en-US" altLang="zh-CN" sz="2400" dirty="0" smtClean="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“</a:t>
            </a:r>
            <a:r>
              <a:rPr lang="zh-CN" altLang="en-US" sz="2400" dirty="0" smtClean="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秦时明月汉时关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en-US" altLang="zh-CN" sz="2400" dirty="0" smtClean="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”</a:t>
            </a:r>
            <a:r>
              <a:rPr lang="zh-CN" altLang="en-US" sz="2400" dirty="0" smtClean="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看到“明月”和“边关”脑海中就出现这样的画面：即展现出一幅壮阔的图画：一轮明月，照耀着边疆关塞。诗人只用大笔勾勒，不作细致描绘，却恰好显示了边疆的寥廓和景物的萧条，渲染出孤寂、苍凉的气氛。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355733" y="644692"/>
            <a:ext cx="22429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写作手法</a:t>
            </a:r>
          </a:p>
        </p:txBody>
      </p:sp>
      <p:sp>
        <p:nvSpPr>
          <p:cNvPr id="10" name="矩形 9"/>
          <p:cNvSpPr/>
          <p:nvPr/>
        </p:nvSpPr>
        <p:spPr>
          <a:xfrm>
            <a:off x="357158" y="5159514"/>
            <a:ext cx="5786478" cy="55976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624205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举例</a:t>
            </a: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】不敢高声语，恐惊天上人。</a:t>
            </a:r>
            <a:endParaRPr lang="zh-CN" altLang="en-US" sz="2400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uiExpand="1" build="p"/>
      <p:bldP spid="10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3725" y="644692"/>
            <a:ext cx="22429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拓展延伸</a:t>
            </a:r>
          </a:p>
        </p:txBody>
      </p:sp>
      <p:sp>
        <p:nvSpPr>
          <p:cNvPr id="27652" name="TextBox 3"/>
          <p:cNvSpPr txBox="1"/>
          <p:nvPr/>
        </p:nvSpPr>
        <p:spPr>
          <a:xfrm>
            <a:off x="214282" y="1359016"/>
            <a:ext cx="8643998" cy="3046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_GB2312" panose="02010609030101010101" charset="-122"/>
                <a:ea typeface="楷体_GB2312" panose="02010609030101010101" charset="-122"/>
              </a:rPr>
              <a:t>    项羽自刎乌江  </a:t>
            </a:r>
            <a:r>
              <a:rPr lang="zh-CN" altLang="en-US" sz="3200" dirty="0" smtClean="0">
                <a:latin typeface="楷体_GB2312" panose="02010609030101010101" charset="-122"/>
                <a:ea typeface="楷体_GB2312" panose="02010609030101010101" charset="-122"/>
              </a:rPr>
              <a:t>秦王朝被推翻后。项羽和刘邦为争夺帝位，进行了数年战争，史称“楚汉相争”。在近五年的楚汉战争中，项羽由强大转为弱小，最后被刘邦的军队包围。此时他带着几十人突围。逃到乌江边。最后被迫自刎身亡。</a:t>
            </a:r>
            <a:endParaRPr lang="zh-CN" altLang="en-US" sz="3200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7170" name="Picture 2" descr="https://timgsa.baidu.com/timg?image&amp;quality=80&amp;size=b9999_10000&amp;sec=1556465692174&amp;di=df37f0e276c52fae3070b08cd7ac14fc&amp;imgtype=0&amp;src=http%3A%2F%2Fztd00.photos.bdimg.com%2Fztd%2Fw%3D700%3Bq%3D50%2Fsign%3D03f97692af1ea8d38a227604a7314173%2F8b13632762d0f703a18c54f501fa513d2697c5d9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>
            <a:off x="1928794" y="4293097"/>
            <a:ext cx="4443406" cy="24826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8" name="内容占位符 2"/>
          <p:cNvSpPr txBox="1"/>
          <p:nvPr/>
        </p:nvSpPr>
        <p:spPr>
          <a:xfrm>
            <a:off x="571473" y="1238236"/>
            <a:ext cx="4220445" cy="7921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150000"/>
              </a:lnSpc>
              <a:spcBef>
                <a:spcPts val="3000"/>
              </a:spcBef>
            </a:pPr>
            <a:r>
              <a:rPr lang="en-US" altLang="zh-CN" sz="3735" b="1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en-US" altLang="zh-CN" sz="3735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3735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给加点字注音。</a:t>
            </a:r>
            <a:endParaRPr lang="en-US" altLang="zh-CN" sz="3735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4951" y="551001"/>
            <a:ext cx="22429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课堂练习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59756" y="1904989"/>
            <a:ext cx="7941335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noProof="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出塞（   ）  秦时明月（   ） 人未还（    ）</a:t>
            </a:r>
            <a:endParaRPr lang="en-US" altLang="zh-CN" sz="2800" noProof="0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但使（   ）  不教胡马</a:t>
            </a:r>
            <a:r>
              <a:rPr lang="zh-CN" altLang="en-US" sz="2800" noProof="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 ）鬼雄（     ）</a:t>
            </a:r>
            <a:endParaRPr lang="zh-CN" altLang="en-US" sz="3200" noProof="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4" name="文本框 5"/>
          <p:cNvSpPr txBox="1"/>
          <p:nvPr/>
        </p:nvSpPr>
        <p:spPr>
          <a:xfrm>
            <a:off x="1471591" y="1847841"/>
            <a:ext cx="1080135" cy="9544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400"/>
              </a:spcBef>
            </a:pPr>
            <a:r>
              <a:rPr lang="en-US" altLang="zh-CN" sz="3735" b="1" dirty="0" err="1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</a:rPr>
              <a:t>sài</a:t>
            </a:r>
            <a:endParaRPr lang="zh-CN" altLang="en-US" sz="3735" b="1" dirty="0">
              <a:solidFill>
                <a:srgbClr val="FF0000"/>
              </a:solidFill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15" name="文本框 6"/>
          <p:cNvSpPr txBox="1"/>
          <p:nvPr/>
        </p:nvSpPr>
        <p:spPr>
          <a:xfrm>
            <a:off x="4479925" y="1794934"/>
            <a:ext cx="1163955" cy="9544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400"/>
              </a:spcBef>
            </a:pPr>
            <a:r>
              <a:rPr lang="en-US" altLang="zh-CN" sz="3735" b="1" dirty="0" err="1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</a:rPr>
              <a:t>qín</a:t>
            </a:r>
            <a:endParaRPr lang="zh-CN" altLang="en-US" sz="3735" b="1" dirty="0">
              <a:solidFill>
                <a:srgbClr val="FF0000"/>
              </a:solidFill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12" name="文本框 6"/>
          <p:cNvSpPr txBox="1"/>
          <p:nvPr/>
        </p:nvSpPr>
        <p:spPr>
          <a:xfrm>
            <a:off x="7108143" y="1841657"/>
            <a:ext cx="1000132" cy="181665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400"/>
              </a:spcBef>
            </a:pPr>
            <a:r>
              <a:rPr lang="en-US" altLang="zh-CN" sz="3735" b="1" dirty="0" err="1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</a:rPr>
              <a:t>huán</a:t>
            </a:r>
            <a:endParaRPr lang="zh-CN" altLang="en-US" sz="3735" b="1" dirty="0">
              <a:solidFill>
                <a:srgbClr val="FF0000"/>
              </a:solidFill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17" name="文本框 8"/>
          <p:cNvSpPr txBox="1"/>
          <p:nvPr/>
        </p:nvSpPr>
        <p:spPr>
          <a:xfrm>
            <a:off x="1500166" y="2661771"/>
            <a:ext cx="1051560" cy="9544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400"/>
              </a:spcBef>
            </a:pPr>
            <a:r>
              <a:rPr lang="en-US" altLang="zh-CN" sz="3735" b="1" dirty="0" err="1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</a:rPr>
              <a:t>dàn</a:t>
            </a:r>
            <a:endParaRPr lang="zh-CN" altLang="en-US" sz="3735" b="1" dirty="0">
              <a:solidFill>
                <a:srgbClr val="FF0000"/>
              </a:solidFill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2911" y="3529014"/>
            <a:ext cx="2592376" cy="66710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735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3735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填一填。</a:t>
            </a:r>
            <a:endParaRPr lang="zh-CN" altLang="en-US" sz="3735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290402" y="550789"/>
            <a:ext cx="184731" cy="74866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endParaRPr lang="zh-CN" altLang="en-US" sz="4265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00100" y="4286257"/>
            <a:ext cx="8143899" cy="1816651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3735" dirty="0" smtClean="0">
                <a:latin typeface="黑体" panose="02010609060101010101" pitchFamily="2" charset="-122"/>
                <a:ea typeface="黑体" panose="02010609060101010101" pitchFamily="2" charset="-122"/>
              </a:rPr>
              <a:t>秦时明月汉时关，</a:t>
            </a:r>
            <a:r>
              <a:rPr lang="en-US" altLang="zh-CN" sz="3735" dirty="0" smtClean="0">
                <a:latin typeface="黑体" panose="02010609060101010101" pitchFamily="2" charset="-122"/>
                <a:ea typeface="黑体" panose="02010609060101010101" pitchFamily="2" charset="-122"/>
              </a:rPr>
              <a:t>________________</a:t>
            </a:r>
            <a:r>
              <a:rPr lang="zh-CN" altLang="en-US" sz="3735" dirty="0" smtClean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en-US" altLang="zh-CN" sz="3735" dirty="0" smtClean="0">
                <a:latin typeface="黑体" panose="02010609060101010101" pitchFamily="2" charset="-122"/>
                <a:ea typeface="黑体" panose="02010609060101010101" pitchFamily="2" charset="-122"/>
              </a:rPr>
              <a:t>______________</a:t>
            </a:r>
            <a:r>
              <a:rPr lang="zh-CN" altLang="en-US" sz="3735" dirty="0" smtClean="0">
                <a:latin typeface="黑体" panose="02010609060101010101" pitchFamily="2" charset="-122"/>
                <a:ea typeface="黑体" panose="02010609060101010101" pitchFamily="2" charset="-122"/>
              </a:rPr>
              <a:t>，古来征战几人回？</a:t>
            </a:r>
            <a:endParaRPr lang="en-US" altLang="zh-CN" sz="3735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/>
            <a:r>
              <a:rPr lang="en-US" altLang="zh-CN" sz="3735" dirty="0" smtClean="0">
                <a:latin typeface="黑体" panose="02010609060101010101" pitchFamily="2" charset="-122"/>
                <a:ea typeface="黑体" panose="02010609060101010101" pitchFamily="2" charset="-122"/>
              </a:rPr>
              <a:t>______________</a:t>
            </a:r>
            <a:r>
              <a:rPr lang="zh-CN" altLang="en-US" sz="3735" dirty="0" smtClean="0">
                <a:latin typeface="黑体" panose="02010609060101010101" pitchFamily="2" charset="-122"/>
                <a:ea typeface="黑体" panose="02010609060101010101" pitchFamily="2" charset="-122"/>
              </a:rPr>
              <a:t>，死亦为鬼雄。</a:t>
            </a:r>
            <a:endParaRPr lang="zh-CN" altLang="en-US" sz="3735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2" name="文本框 8"/>
          <p:cNvSpPr txBox="1"/>
          <p:nvPr/>
        </p:nvSpPr>
        <p:spPr>
          <a:xfrm>
            <a:off x="4476115" y="2683088"/>
            <a:ext cx="1167455" cy="9544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400"/>
              </a:spcBef>
            </a:pPr>
            <a:r>
              <a:rPr lang="en-US" altLang="zh-CN" sz="3735" b="1" dirty="0" err="1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</a:rPr>
              <a:t>jiào</a:t>
            </a:r>
            <a:endParaRPr lang="zh-CN" altLang="en-US" sz="3735" b="1" dirty="0">
              <a:solidFill>
                <a:srgbClr val="FF0000"/>
              </a:solidFill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33" name="文本框 8"/>
          <p:cNvSpPr txBox="1"/>
          <p:nvPr/>
        </p:nvSpPr>
        <p:spPr>
          <a:xfrm>
            <a:off x="6464301" y="2667001"/>
            <a:ext cx="1424305" cy="9544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400"/>
              </a:spcBef>
            </a:pPr>
            <a:r>
              <a:rPr lang="en-US" altLang="zh-CN" sz="3735" b="1" dirty="0" err="1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</a:rPr>
              <a:t>xiónɡ</a:t>
            </a:r>
            <a:endParaRPr lang="zh-CN" altLang="en-US" sz="3735" b="1" dirty="0">
              <a:solidFill>
                <a:srgbClr val="FF0000"/>
              </a:solidFill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011975" y="2095491"/>
            <a:ext cx="357190" cy="748030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eaLnBrk="1" hangingPunct="1"/>
            <a:r>
              <a:rPr lang="en-US" altLang="zh-CN" sz="4265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zh-CN" altLang="en-US" sz="4265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78535" y="2952747"/>
            <a:ext cx="357190" cy="748030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eaLnBrk="1" hangingPunct="1"/>
            <a:r>
              <a:rPr lang="en-US" altLang="zh-CN" sz="4265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zh-CN" altLang="en-US" sz="4265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321741" y="2968831"/>
            <a:ext cx="357190" cy="748030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eaLnBrk="1" hangingPunct="1"/>
            <a:r>
              <a:rPr lang="en-US" altLang="zh-CN" sz="4265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zh-CN" altLang="en-US" sz="4265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986077" y="2108191"/>
            <a:ext cx="357190" cy="748030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eaLnBrk="1" hangingPunct="1"/>
            <a:r>
              <a:rPr lang="en-US" altLang="zh-CN" sz="4265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zh-CN" altLang="en-US" sz="4265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500826" y="2095491"/>
            <a:ext cx="357190" cy="748030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eaLnBrk="1" hangingPunct="1"/>
            <a:r>
              <a:rPr lang="en-US" altLang="zh-CN" sz="4265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zh-CN" altLang="en-US" sz="4265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643570" y="2952747"/>
            <a:ext cx="357190" cy="748030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eaLnBrk="1" hangingPunct="1"/>
            <a:r>
              <a:rPr lang="en-US" altLang="zh-CN" sz="4265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zh-CN" altLang="en-US" sz="4265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000497" y="4191006"/>
            <a:ext cx="3550972" cy="6671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万里长征人未还</a:t>
            </a:r>
            <a:endParaRPr lang="zh-CN" altLang="en-US" sz="3735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000101" y="4794177"/>
            <a:ext cx="3550972" cy="6671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醉卧沙场君莫笑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357290" y="5429516"/>
            <a:ext cx="2589170" cy="6671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生当作人杰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2" grpId="0"/>
      <p:bldP spid="17" grpId="0"/>
      <p:bldP spid="13" grpId="0"/>
      <p:bldP spid="24" grpId="0"/>
      <p:bldP spid="32" grpId="0"/>
      <p:bldP spid="33" grpId="0"/>
      <p:bldP spid="46" grpId="0"/>
      <p:bldP spid="49" grpId="0"/>
      <p:bldP spid="5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500034" y="857232"/>
            <a:ext cx="8133426" cy="406842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    3.</a:t>
            </a:r>
            <a:r>
              <a:rPr lang="zh-CN" altLang="en-US" sz="32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翻译诗句。</a:t>
            </a:r>
            <a:endParaRPr lang="zh-CN" altLang="en-US" sz="2400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黑体" panose="02010609060101010101" pitchFamily="2" charset="-122"/>
                <a:ea typeface="黑体" panose="02010609060101010101" pitchFamily="2" charset="-122"/>
              </a:rPr>
              <a:t>   （</a:t>
            </a:r>
            <a:r>
              <a:rPr lang="en-US" altLang="zh-CN" sz="2400" dirty="0" smtClean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400" dirty="0" smtClean="0">
                <a:latin typeface="黑体" panose="02010609060101010101" pitchFamily="2" charset="-122"/>
                <a:ea typeface="黑体" panose="02010609060101010101" pitchFamily="2" charset="-122"/>
              </a:rPr>
              <a:t>）但使龙城飞将在，不教胡马度阴山。</a:t>
            </a:r>
            <a:endParaRPr lang="en-US" altLang="zh-CN" sz="2400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黑体" panose="02010609060101010101" pitchFamily="2" charset="-122"/>
                <a:ea typeface="黑体" panose="02010609060101010101" pitchFamily="2" charset="-122"/>
              </a:rPr>
              <a:t>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黑体" panose="02010609060101010101" pitchFamily="2" charset="-122"/>
                <a:ea typeface="黑体" panose="02010609060101010101" pitchFamily="2" charset="-122"/>
              </a:rPr>
              <a:t>_______</a:t>
            </a:r>
            <a:r>
              <a:rPr lang="zh-CN" altLang="en-US" sz="2400" dirty="0" smtClean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黑体" panose="02010609060101010101" pitchFamily="2" charset="-122"/>
                <a:ea typeface="黑体" panose="02010609060101010101" pitchFamily="2" charset="-122"/>
              </a:rPr>
              <a:t>   （2）</a:t>
            </a:r>
            <a:r>
              <a:rPr lang="zh-CN" altLang="en-US" sz="2400" dirty="0" smtClean="0">
                <a:latin typeface="黑体" panose="02010609060101010101" pitchFamily="2" charset="-122"/>
                <a:ea typeface="黑体" panose="02010609060101010101" pitchFamily="2" charset="-122"/>
              </a:rPr>
              <a:t>生当作人杰，死亦为鬼雄。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黑体" panose="02010609060101010101" pitchFamily="2" charset="-122"/>
                <a:ea typeface="黑体" panose="02010609060101010101" pitchFamily="2" charset="-122"/>
              </a:rPr>
              <a:t>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黑体" panose="02010609060101010101" pitchFamily="2" charset="-122"/>
                <a:ea typeface="黑体" panose="02010609060101010101" pitchFamily="2" charset="-122"/>
              </a:rPr>
              <a:t>————</a:t>
            </a:r>
            <a:r>
              <a:rPr lang="zh-CN" altLang="en-US" sz="2400" dirty="0" smtClean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7191" y="2162526"/>
            <a:ext cx="7643866" cy="830997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倘若龙城的飞将李广如今还在，绝不许匈奴南下牧马度过阴山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8629" y="3842804"/>
            <a:ext cx="7572428" cy="830997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活着的时候，应当做人中豪杰</a:t>
            </a:r>
            <a:r>
              <a:rPr lang="en-US" altLang="zh-CN" sz="24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就是死了，也要成为鬼中英雄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8125" y="1281881"/>
            <a:ext cx="407196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    王翰 </a:t>
            </a:r>
            <a:r>
              <a:rPr lang="zh-CN" altLang="en-US" sz="3600" dirty="0" smtClean="0">
                <a:latin typeface="黑体" panose="02010609060101010101" pitchFamily="2" charset="-122"/>
                <a:ea typeface="黑体" panose="02010609060101010101" pitchFamily="2" charset="-122"/>
              </a:rPr>
              <a:t>（公元</a:t>
            </a:r>
            <a:r>
              <a:rPr lang="en-US" altLang="zh-CN" sz="3600" dirty="0" smtClean="0">
                <a:latin typeface="黑体" panose="02010609060101010101" pitchFamily="2" charset="-122"/>
                <a:ea typeface="黑体" panose="02010609060101010101" pitchFamily="2" charset="-122"/>
              </a:rPr>
              <a:t>687</a:t>
            </a:r>
            <a:r>
              <a:rPr lang="zh-CN" altLang="en-US" sz="3600" dirty="0" smtClean="0">
                <a:latin typeface="黑体" panose="02010609060101010101" pitchFamily="2" charset="-122"/>
                <a:ea typeface="黑体" panose="02010609060101010101" pitchFamily="2" charset="-122"/>
              </a:rPr>
              <a:t>年</a:t>
            </a:r>
            <a:r>
              <a:rPr lang="en-US" altLang="zh-CN" sz="3600" dirty="0" smtClean="0">
                <a:latin typeface="黑体" panose="02010609060101010101" pitchFamily="2" charset="-122"/>
                <a:ea typeface="黑体" panose="02010609060101010101" pitchFamily="2" charset="-122"/>
              </a:rPr>
              <a:t>-726</a:t>
            </a:r>
            <a:r>
              <a:rPr lang="zh-CN" altLang="en-US" sz="3600" dirty="0" smtClean="0">
                <a:latin typeface="黑体" panose="02010609060101010101" pitchFamily="2" charset="-122"/>
                <a:ea typeface="黑体" panose="02010609060101010101" pitchFamily="2" charset="-122"/>
              </a:rPr>
              <a:t>年），字子羽，并州晋阳（今山西太原市）人，唐代边塞诗人。</a:t>
            </a:r>
            <a:endParaRPr lang="zh-CN" altLang="en-US" sz="36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55298" name="Picture 2" descr="https://timgsa.baidu.com/timg?image&amp;quality=80&amp;size=b9999_10000&amp;sec=1556168778358&amp;di=e1513356f311009a36987f64903d9462&amp;imgtype=0&amp;src=http%3A%2F%2Fdingyue.nosdn.127.net%2FCslfz2g470ZOcjCPunN7xncEhxlBAG5OITJ7bvgNWFn6g1527646849954.jpe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>
            <a:off x="4500562" y="1142984"/>
            <a:ext cx="4486275" cy="38100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8" name="TextBox 2"/>
          <p:cNvSpPr txBox="1"/>
          <p:nvPr/>
        </p:nvSpPr>
        <p:spPr>
          <a:xfrm>
            <a:off x="359410" y="1704237"/>
            <a:ext cx="7927365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Char char="l"/>
            </a:pPr>
            <a:r>
              <a:rPr lang="zh-CN" altLang="en-US" sz="2800" b="1" dirty="0" smtClean="0">
                <a:latin typeface="宋体" panose="02010600030101010101" pitchFamily="2" charset="-122"/>
              </a:rPr>
              <a:t>    有感情地朗读课文。背诵课文。默写</a:t>
            </a:r>
            <a:r>
              <a:rPr lang="en-US" altLang="zh-CN" sz="2800" b="1" dirty="0" smtClean="0">
                <a:latin typeface="宋体" panose="02010600030101010101" pitchFamily="2" charset="-122"/>
              </a:rPr>
              <a:t>《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出塞</a:t>
            </a:r>
            <a:r>
              <a:rPr lang="en-US" altLang="zh-CN" sz="2800" b="1" dirty="0" smtClean="0">
                <a:latin typeface="宋体" panose="02010600030101010101" pitchFamily="2" charset="-122"/>
              </a:rPr>
              <a:t>》《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夏日绝句</a:t>
            </a:r>
            <a:r>
              <a:rPr lang="en-US" altLang="zh-CN" sz="2800" b="1" dirty="0" smtClean="0">
                <a:latin typeface="宋体" panose="02010600030101010101" pitchFamily="2" charset="-122"/>
              </a:rPr>
              <a:t>》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9" y="3079108"/>
            <a:ext cx="8036560" cy="15917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点拨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000" b="1" dirty="0" smtClean="0">
                <a:solidFill>
                  <a:srgbClr val="15011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把理解与阅读有机结合起来，在朗读中理解诗歌表达的情感，根据自己领悟，读出恰当的语气、节奏、韵味；在多读中达到背诵。默写时应把字写正确，不增、不漏、不颠倒字词，还要注意标点符号。</a:t>
            </a:r>
            <a:endParaRPr lang="zh-CN" altLang="en-US" sz="2000" b="1" dirty="0">
              <a:solidFill>
                <a:srgbClr val="15011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5167" y="647013"/>
            <a:ext cx="38908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课后习题参考答案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21704" y="2205126"/>
            <a:ext cx="5929354" cy="637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5011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但使龙城飞将在，不教胡马度阴山。</a:t>
            </a:r>
          </a:p>
        </p:txBody>
      </p:sp>
      <p:sp>
        <p:nvSpPr>
          <p:cNvPr id="6" name="矩形 5"/>
          <p:cNvSpPr/>
          <p:nvPr/>
        </p:nvSpPr>
        <p:spPr>
          <a:xfrm>
            <a:off x="633067" y="3189807"/>
            <a:ext cx="757242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参考答案：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假如有李广那样的名将书守边关，绝不许匈奴南下牧马度过阴山。（表达了作者希望朝廷起用良将，早日平息边塞战争，使国家安宁、人民过上安定生活的愿望）。</a:t>
            </a:r>
          </a:p>
          <a:p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2"/>
          <p:cNvSpPr txBox="1"/>
          <p:nvPr/>
        </p:nvSpPr>
        <p:spPr>
          <a:xfrm>
            <a:off x="868681" y="933874"/>
            <a:ext cx="7517765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00000"/>
              </a:lnSpc>
              <a:buFont typeface="Wingdings" panose="05000000000000000000" charset="0"/>
              <a:buChar char="l"/>
            </a:pPr>
            <a:r>
              <a:rPr lang="zh-CN" altLang="zh-CN" sz="2800" dirty="0" smtClean="0">
                <a:solidFill>
                  <a:srgbClr val="150118"/>
                </a:solidFill>
                <a:latin typeface="方正黑体简体" panose="03000509000000000000" charset="-122"/>
                <a:ea typeface="方正黑体简体" panose="03000509000000000000" charset="-122"/>
              </a:rPr>
              <a:t>结合注释，说说下列句子的意思。你从中体会到了什么？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14415" y="952484"/>
            <a:ext cx="5929354" cy="637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5011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醉卧沙场君莫笑，古人征战几人回？</a:t>
            </a:r>
          </a:p>
        </p:txBody>
      </p:sp>
      <p:sp>
        <p:nvSpPr>
          <p:cNvPr id="6" name="矩形 5"/>
          <p:cNvSpPr/>
          <p:nvPr/>
        </p:nvSpPr>
        <p:spPr>
          <a:xfrm>
            <a:off x="428596" y="2000241"/>
            <a:ext cx="75724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参考答案：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即便醉倒了，躺在沙场上，你也莫要取笑啊，你看古来征战有几人生还呢？（表现出将士们不仅是豪放、开朗、兴奋的感情，而且还有着视死如归的勇气。）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14414" y="952484"/>
            <a:ext cx="4714908" cy="7155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15011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生当作人杰，死亦为鬼雄。</a:t>
            </a:r>
          </a:p>
        </p:txBody>
      </p:sp>
      <p:sp>
        <p:nvSpPr>
          <p:cNvPr id="6" name="矩形 5"/>
          <p:cNvSpPr/>
          <p:nvPr/>
        </p:nvSpPr>
        <p:spPr>
          <a:xfrm>
            <a:off x="428596" y="2000241"/>
            <a:ext cx="757242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参考答案：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活着的时候，应当做人中豪杰，就是死了，也要成为鬼中英雄。（不论生还是死，都应该具有浩浩正气，铮铮铁骨。）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内容占位符 2"/>
          <p:cNvSpPr txBox="1"/>
          <p:nvPr/>
        </p:nvSpPr>
        <p:spPr>
          <a:xfrm>
            <a:off x="589600" y="2374624"/>
            <a:ext cx="7107565" cy="1831271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marL="514350" indent="-514350" eaLnBrk="1" hangingPunct="1">
              <a:lnSpc>
                <a:spcPct val="150000"/>
              </a:lnSpc>
              <a:spcBef>
                <a:spcPts val="600"/>
              </a:spcBef>
              <a:buFont typeface="Calibri" panose="020F0502020204030204" charset="0"/>
              <a:buAutoNum type="arabicPeriod"/>
            </a:pPr>
            <a:r>
              <a:rPr lang="zh-CN" altLang="en-US" sz="3600" b="1" dirty="0" smtClean="0">
                <a:latin typeface="楷体_GB2312" panose="02010609030101010101" charset="-122"/>
                <a:ea typeface="楷体_GB2312" panose="02010609030101010101" charset="-122"/>
              </a:rPr>
              <a:t>抄写诗中的爱国诗句。</a:t>
            </a:r>
            <a:endParaRPr lang="zh-CN" altLang="en-US" sz="3600" b="1" dirty="0">
              <a:latin typeface="楷体_GB2312" panose="02010609030101010101" charset="-122"/>
              <a:ea typeface="楷体_GB2312" panose="02010609030101010101" charset="-122"/>
            </a:endParaRPr>
          </a:p>
          <a:p>
            <a:pPr marL="514350" indent="-514350" eaLnBrk="1" hangingPunct="1">
              <a:lnSpc>
                <a:spcPct val="150000"/>
              </a:lnSpc>
              <a:spcBef>
                <a:spcPts val="600"/>
              </a:spcBef>
              <a:buFont typeface="Calibri" panose="020F0502020204030204" charset="0"/>
              <a:buAutoNum type="arabicPeriod"/>
            </a:pPr>
            <a:r>
              <a:rPr lang="zh-CN" altLang="en-US" sz="3600" b="1" dirty="0" smtClean="0">
                <a:latin typeface="楷体_GB2312" panose="02010609030101010101" charset="-122"/>
                <a:ea typeface="楷体_GB2312" panose="02010609030101010101" charset="-122"/>
              </a:rPr>
              <a:t>搜集两首爱国题材的诗歌。 </a:t>
            </a:r>
            <a:endParaRPr lang="zh-CN" altLang="en-US" sz="3600" b="1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7544" y="932724"/>
            <a:ext cx="3688292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课后作业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https://ss0.bdstatic.com/70cFvHSh_Q1YnxGkpoWK1HF6hhy/it/u=1559375887,3692550021&amp;fm=26&amp;gp=0.jpg"/>
          <p:cNvPicPr>
            <a:picLocks noChangeAspect="1" noChangeArrowheads="1"/>
          </p:cNvPicPr>
          <p:nvPr/>
        </p:nvPicPr>
        <p:blipFill>
          <a:blip r:embed="rId2" cstate="email">
            <a:lum contrast="4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71472" y="952484"/>
            <a:ext cx="3000396" cy="4889535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4214811" y="1333485"/>
            <a:ext cx="464347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    李清照</a:t>
            </a:r>
            <a:r>
              <a:rPr lang="zh-CN" altLang="en-US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1084</a:t>
            </a:r>
            <a:r>
              <a:rPr lang="zh-CN" altLang="en-US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年</a:t>
            </a:r>
            <a:r>
              <a:rPr lang="en-US" altLang="zh-CN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月</a:t>
            </a:r>
            <a:r>
              <a:rPr lang="en-US" altLang="zh-CN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13</a:t>
            </a:r>
            <a:r>
              <a:rPr lang="zh-CN" altLang="en-US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日</a:t>
            </a:r>
            <a:r>
              <a:rPr lang="en-US" altLang="zh-CN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—</a:t>
            </a:r>
            <a:r>
              <a:rPr lang="zh-CN" altLang="en-US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约</a:t>
            </a:r>
            <a:r>
              <a:rPr lang="en-US" altLang="zh-CN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1155</a:t>
            </a:r>
            <a:r>
              <a:rPr lang="zh-CN" altLang="en-US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年），号易安居士，汉族，齐州济南（今山东省济南市章丘区）人。宋代女词人，婉约词派代表，有“千古第一才女”之称。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478696" y="740702"/>
            <a:ext cx="2391826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eaLnBrk="1" hangingPunct="1"/>
            <a:r>
              <a:rPr lang="zh-CN" altLang="en-US" sz="48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会认字</a:t>
            </a:r>
          </a:p>
        </p:txBody>
      </p:sp>
      <p:sp>
        <p:nvSpPr>
          <p:cNvPr id="5222" name="TextBox 1"/>
          <p:cNvSpPr txBox="1"/>
          <p:nvPr/>
        </p:nvSpPr>
        <p:spPr>
          <a:xfrm>
            <a:off x="833085" y="2897749"/>
            <a:ext cx="738225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出塞  秦朝  长征  回还  琵琶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杰出  项羽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1"/>
          <p:cNvSpPr txBox="1"/>
          <p:nvPr/>
        </p:nvSpPr>
        <p:spPr>
          <a:xfrm>
            <a:off x="821035" y="2914102"/>
            <a:ext cx="6858048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出</a:t>
            </a:r>
            <a:r>
              <a:rPr lang="zh-CN" altLang="en-US" sz="36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塞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秦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朝  长</a:t>
            </a:r>
            <a:r>
              <a:rPr lang="zh-CN" altLang="en-US" sz="36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征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回</a:t>
            </a:r>
            <a:r>
              <a:rPr lang="zh-CN" altLang="en-US" sz="36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琵琶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杰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出  </a:t>
            </a:r>
            <a:r>
              <a:rPr lang="zh-CN" altLang="en-US" sz="36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项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羽</a:t>
            </a:r>
            <a:endParaRPr lang="en-US" altLang="zh-CN" sz="3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285852" y="2667996"/>
            <a:ext cx="8572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2800" b="1" dirty="0" err="1" smtClean="0">
                <a:solidFill>
                  <a:srgbClr val="CC00FF"/>
                </a:solidFill>
                <a:latin typeface="+mn-ea"/>
                <a:ea typeface="+mn-ea"/>
              </a:rPr>
              <a:t>sài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CC00FF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143108" y="2596558"/>
            <a:ext cx="9286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2800" b="1" dirty="0" err="1" smtClean="0">
                <a:solidFill>
                  <a:srgbClr val="CC00FF"/>
                </a:solidFill>
                <a:latin typeface="+mn-ea"/>
                <a:ea typeface="+mn-ea"/>
              </a:rPr>
              <a:t>qín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CC00FF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857620" y="2596558"/>
            <a:ext cx="121444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2800" b="1" dirty="0" err="1" smtClean="0">
                <a:solidFill>
                  <a:srgbClr val="CC00FF"/>
                </a:solidFill>
                <a:latin typeface="+mn-ea"/>
                <a:ea typeface="+mn-ea"/>
              </a:rPr>
              <a:t>zhēnɡ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CC00FF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286381" y="2667996"/>
            <a:ext cx="10001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2800" b="1" dirty="0" err="1" smtClean="0">
                <a:solidFill>
                  <a:srgbClr val="CC00FF"/>
                </a:solidFill>
                <a:latin typeface="+mn-ea"/>
                <a:ea typeface="+mn-ea"/>
              </a:rPr>
              <a:t>huán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CC00FF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429388" y="2548933"/>
            <a:ext cx="114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2800" b="1" dirty="0" err="1" smtClean="0">
                <a:solidFill>
                  <a:srgbClr val="CC00FF"/>
                </a:solidFill>
                <a:latin typeface="+mn-ea"/>
                <a:ea typeface="+mn-ea"/>
              </a:rPr>
              <a:t>pí</a:t>
            </a:r>
            <a:r>
              <a:rPr lang="en-US" altLang="zh-CN" sz="2800" b="1" dirty="0" smtClean="0">
                <a:solidFill>
                  <a:srgbClr val="CC00FF"/>
                </a:solidFill>
                <a:latin typeface="+mn-ea"/>
                <a:ea typeface="+mn-ea"/>
              </a:rPr>
              <a:t> </a:t>
            </a:r>
            <a:r>
              <a:rPr lang="en-US" altLang="zh-CN" sz="2800" b="1" dirty="0" err="1" smtClean="0">
                <a:solidFill>
                  <a:srgbClr val="CC00FF"/>
                </a:solidFill>
                <a:latin typeface="+mn-ea"/>
                <a:ea typeface="+mn-ea"/>
              </a:rPr>
              <a:t>pá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CC00FF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5787" y="3640542"/>
            <a:ext cx="9286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2800" b="1" dirty="0" err="1" smtClean="0">
                <a:solidFill>
                  <a:srgbClr val="CC00FF"/>
                </a:solidFill>
                <a:latin typeface="+mn-ea"/>
                <a:ea typeface="+mn-ea"/>
              </a:rPr>
              <a:t>jié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CC00FF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71671" y="3691940"/>
            <a:ext cx="11430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2800" b="1" dirty="0" err="1" smtClean="0">
                <a:solidFill>
                  <a:srgbClr val="CC00FF"/>
                </a:solidFill>
                <a:latin typeface="+mn-ea"/>
                <a:ea typeface="+mn-ea"/>
              </a:rPr>
              <a:t>xiànɡ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CC00FF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19" grpId="1"/>
      <p:bldP spid="32" grpId="0"/>
      <p:bldP spid="32" grpId="1"/>
      <p:bldP spid="24" grpId="0"/>
      <p:bldP spid="24" grpId="1"/>
      <p:bldP spid="25" grpId="0"/>
      <p:bldP spid="25" grpId="1"/>
      <p:bldP spid="26" grpId="0"/>
      <p:bldP spid="26" grpId="1"/>
      <p:bldP spid="12" grpId="0"/>
      <p:bldP spid="12" grpId="1"/>
      <p:bldP spid="13" grpId="0"/>
      <p:bldP spid="1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http://img.mp.itc.cn/q_mini,c_zoom,w_640/upload/20170730/2108d2dac49745579deb8d10a212ecaf_th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r="-782"/>
          <a:stretch>
            <a:fillRect/>
          </a:stretch>
        </p:blipFill>
        <p:spPr bwMode="auto">
          <a:xfrm>
            <a:off x="357158" y="5167073"/>
            <a:ext cx="998346" cy="1238259"/>
          </a:xfrm>
          <a:prstGeom prst="rect">
            <a:avLst/>
          </a:prstGeom>
          <a:noFill/>
        </p:spPr>
      </p:pic>
      <p:pic>
        <p:nvPicPr>
          <p:cNvPr id="65" name="Picture 2" descr="http://img.mp.itc.cn/q_mini,c_zoom,w_640/upload/20170730/2108d2dac49745579deb8d10a212ecaf_th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r="-782"/>
          <a:stretch>
            <a:fillRect/>
          </a:stretch>
        </p:blipFill>
        <p:spPr bwMode="auto">
          <a:xfrm>
            <a:off x="2428860" y="4119316"/>
            <a:ext cx="998346" cy="1238259"/>
          </a:xfrm>
          <a:prstGeom prst="rect">
            <a:avLst/>
          </a:prstGeom>
          <a:noFill/>
        </p:spPr>
      </p:pic>
      <p:pic>
        <p:nvPicPr>
          <p:cNvPr id="64" name="Picture 2" descr="http://img.mp.itc.cn/q_mini,c_zoom,w_640/upload/20170730/2108d2dac49745579deb8d10a212ecaf_th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r="-782"/>
          <a:stretch>
            <a:fillRect/>
          </a:stretch>
        </p:blipFill>
        <p:spPr bwMode="auto">
          <a:xfrm>
            <a:off x="357158" y="3738313"/>
            <a:ext cx="998346" cy="1238259"/>
          </a:xfrm>
          <a:prstGeom prst="rect">
            <a:avLst/>
          </a:prstGeom>
          <a:noFill/>
        </p:spPr>
      </p:pic>
      <p:pic>
        <p:nvPicPr>
          <p:cNvPr id="63" name="Picture 2" descr="http://img.mp.itc.cn/q_mini,c_zoom,w_640/upload/20170730/2108d2dac49745579deb8d10a212ecaf_th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r="-782"/>
          <a:stretch>
            <a:fillRect/>
          </a:stretch>
        </p:blipFill>
        <p:spPr bwMode="auto">
          <a:xfrm>
            <a:off x="3857620" y="2309553"/>
            <a:ext cx="998346" cy="1238259"/>
          </a:xfrm>
          <a:prstGeom prst="rect">
            <a:avLst/>
          </a:prstGeom>
          <a:noFill/>
        </p:spPr>
      </p:pic>
      <p:pic>
        <p:nvPicPr>
          <p:cNvPr id="62" name="Picture 2" descr="http://img.mp.itc.cn/q_mini,c_zoom,w_640/upload/20170730/2108d2dac49745579deb8d10a212ecaf_th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r="-782"/>
          <a:stretch>
            <a:fillRect/>
          </a:stretch>
        </p:blipFill>
        <p:spPr bwMode="auto">
          <a:xfrm>
            <a:off x="2571736" y="2785806"/>
            <a:ext cx="998346" cy="1238259"/>
          </a:xfrm>
          <a:prstGeom prst="rect">
            <a:avLst/>
          </a:prstGeom>
          <a:noFill/>
        </p:spPr>
      </p:pic>
      <p:pic>
        <p:nvPicPr>
          <p:cNvPr id="61" name="Picture 2" descr="http://img.mp.itc.cn/q_mini,c_zoom,w_640/upload/20170730/2108d2dac49745579deb8d10a212ecaf_th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r="-782"/>
          <a:stretch>
            <a:fillRect/>
          </a:stretch>
        </p:blipFill>
        <p:spPr bwMode="auto">
          <a:xfrm>
            <a:off x="1428728" y="2785806"/>
            <a:ext cx="998346" cy="1238259"/>
          </a:xfrm>
          <a:prstGeom prst="rect">
            <a:avLst/>
          </a:prstGeom>
          <a:noFill/>
        </p:spPr>
      </p:pic>
      <p:pic>
        <p:nvPicPr>
          <p:cNvPr id="45" name="Picture 2" descr="http://img.mp.itc.cn/q_mini,c_zoom,w_640/upload/20170730/2108d2dac49745579deb8d10a212ecaf_th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r="-782"/>
          <a:stretch>
            <a:fillRect/>
          </a:stretch>
        </p:blipFill>
        <p:spPr bwMode="auto">
          <a:xfrm>
            <a:off x="1928794" y="1738049"/>
            <a:ext cx="998346" cy="1238259"/>
          </a:xfrm>
          <a:prstGeom prst="rect">
            <a:avLst/>
          </a:prstGeom>
          <a:noFill/>
        </p:spPr>
      </p:pic>
      <p:pic>
        <p:nvPicPr>
          <p:cNvPr id="33794" name="Picture 2" descr="http://img.mp.itc.cn/q_mini,c_zoom,w_640/upload/20170730/2108d2dac49745579deb8d10a212ecaf_th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r="-782"/>
          <a:stretch>
            <a:fillRect/>
          </a:stretch>
        </p:blipFill>
        <p:spPr bwMode="auto">
          <a:xfrm>
            <a:off x="428596" y="2500054"/>
            <a:ext cx="998346" cy="1238259"/>
          </a:xfrm>
          <a:prstGeom prst="rect">
            <a:avLst/>
          </a:prstGeom>
          <a:noFill/>
        </p:spPr>
      </p:pic>
      <p:sp>
        <p:nvSpPr>
          <p:cNvPr id="53" name="矩形 52"/>
          <p:cNvSpPr/>
          <p:nvPr/>
        </p:nvSpPr>
        <p:spPr>
          <a:xfrm>
            <a:off x="8143900" y="3928814"/>
            <a:ext cx="714380" cy="66611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3735" b="1" dirty="0" err="1" smtClean="0">
                <a:solidFill>
                  <a:srgbClr val="FFFF00"/>
                </a:solidFill>
                <a:latin typeface="GB Pinyinok-B" pitchFamily="2" charset="-122"/>
                <a:ea typeface="GB Pinyinok-B" pitchFamily="2" charset="-122"/>
              </a:rPr>
              <a:t>pí</a:t>
            </a:r>
            <a:endParaRPr kumimoji="0" lang="en-US" altLang="zh-CN" sz="3735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1472" y="2690555"/>
            <a:ext cx="734496" cy="74866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265" b="1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秦</a:t>
            </a:r>
            <a:endParaRPr lang="zh-CN" altLang="en-US" sz="4265" b="1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101845" y="1804728"/>
            <a:ext cx="734496" cy="74866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265" b="1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塞</a:t>
            </a:r>
            <a:endParaRPr lang="zh-CN" altLang="en-US" sz="4265" b="1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123692" y="2595304"/>
            <a:ext cx="591185" cy="748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4265" b="1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琵</a:t>
            </a:r>
            <a:endParaRPr lang="zh-CN" altLang="en-US" sz="4265" b="1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643042" y="2881056"/>
            <a:ext cx="734496" cy="74866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265" b="1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征</a:t>
            </a:r>
            <a:endParaRPr lang="zh-CN" altLang="en-US" sz="4265" b="1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357951" y="1071294"/>
            <a:ext cx="928694" cy="66611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3735" b="1" dirty="0" err="1" smtClean="0">
                <a:solidFill>
                  <a:srgbClr val="FFFF00"/>
                </a:solidFill>
                <a:latin typeface="GB Pinyinok-B" pitchFamily="2" charset="-122"/>
                <a:ea typeface="GB Pinyinok-B" pitchFamily="2" charset="-122"/>
              </a:rPr>
              <a:t>qín</a:t>
            </a:r>
            <a:endParaRPr kumimoji="0" lang="en-US" altLang="zh-CN" sz="3735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857753" y="1043682"/>
            <a:ext cx="1000132" cy="66611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3735" b="1" dirty="0" err="1" smtClean="0">
                <a:solidFill>
                  <a:srgbClr val="FFFF00"/>
                </a:solidFill>
                <a:latin typeface="GB Pinyinok-B" pitchFamily="2" charset="-122"/>
                <a:ea typeface="GB Pinyinok-B" pitchFamily="2" charset="-122"/>
              </a:rPr>
              <a:t>sài</a:t>
            </a:r>
            <a:endParaRPr kumimoji="0" lang="en-US" altLang="zh-CN" sz="3735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000628" y="2404804"/>
            <a:ext cx="785818" cy="1241878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3735" b="1" dirty="0" smtClean="0">
                <a:solidFill>
                  <a:srgbClr val="FFFF00"/>
                </a:solidFill>
                <a:latin typeface="GB Pinyinok-B" pitchFamily="2" charset="-122"/>
                <a:ea typeface="GB Pinyinok-B" pitchFamily="2" charset="-122"/>
              </a:rPr>
              <a:t> </a:t>
            </a:r>
            <a:r>
              <a:rPr lang="en-US" altLang="zh-CN" sz="3735" b="1" dirty="0" err="1" smtClean="0">
                <a:solidFill>
                  <a:srgbClr val="FFFF00"/>
                </a:solidFill>
                <a:latin typeface="GB Pinyinok-B" pitchFamily="2" charset="-122"/>
                <a:ea typeface="GB Pinyinok-B" pitchFamily="2" charset="-122"/>
              </a:rPr>
              <a:t>pá</a:t>
            </a:r>
            <a:endParaRPr kumimoji="0" lang="en-US" altLang="zh-CN" sz="3735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77250" y="740702"/>
            <a:ext cx="2040943" cy="83099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zh-CN" altLang="en-US" sz="48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我会读</a:t>
            </a:r>
          </a:p>
        </p:txBody>
      </p:sp>
      <p:sp>
        <p:nvSpPr>
          <p:cNvPr id="32" name="文本框 16"/>
          <p:cNvSpPr txBox="1"/>
          <p:nvPr/>
        </p:nvSpPr>
        <p:spPr>
          <a:xfrm>
            <a:off x="500034" y="4024064"/>
            <a:ext cx="734496" cy="74866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265" b="1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琶</a:t>
            </a:r>
            <a:endParaRPr lang="zh-CN" altLang="en-US" sz="4265" b="1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7358083" y="1071294"/>
            <a:ext cx="1143008" cy="1241878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3735" b="1" dirty="0" err="1" smtClean="0">
                <a:solidFill>
                  <a:srgbClr val="FFFF00"/>
                </a:solidFill>
                <a:latin typeface="GB Pinyinok-B" pitchFamily="2" charset="-122"/>
                <a:ea typeface="GB Pinyinok-B" pitchFamily="2" charset="-122"/>
              </a:rPr>
              <a:t>zhēnɡ</a:t>
            </a:r>
            <a:endParaRPr kumimoji="0" lang="en-US" altLang="zh-CN" sz="3735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37" name="文本框 16"/>
          <p:cNvSpPr txBox="1"/>
          <p:nvPr/>
        </p:nvSpPr>
        <p:spPr>
          <a:xfrm>
            <a:off x="2857488" y="2785805"/>
            <a:ext cx="734496" cy="74866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265" b="1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还</a:t>
            </a:r>
            <a:endParaRPr lang="zh-CN" altLang="en-US" sz="4265" b="1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4" name="文本框 27"/>
          <p:cNvSpPr txBox="1"/>
          <p:nvPr/>
        </p:nvSpPr>
        <p:spPr>
          <a:xfrm>
            <a:off x="7858148" y="2309552"/>
            <a:ext cx="1071570" cy="140500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4265" b="1" dirty="0" err="1" smtClean="0">
                <a:solidFill>
                  <a:srgbClr val="FFFF00"/>
                </a:solidFill>
                <a:latin typeface="GB Pinyinok-B" pitchFamily="2" charset="-122"/>
                <a:ea typeface="GB Pinyinok-B" pitchFamily="2" charset="-122"/>
              </a:rPr>
              <a:t>huán</a:t>
            </a:r>
            <a:endParaRPr lang="en-US" altLang="zh-CN" sz="4265" b="1" dirty="0">
              <a:solidFill>
                <a:srgbClr val="FFFF00"/>
              </a:solidFill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26" name="文本框 16"/>
          <p:cNvSpPr txBox="1"/>
          <p:nvPr/>
        </p:nvSpPr>
        <p:spPr>
          <a:xfrm>
            <a:off x="2643174" y="4309816"/>
            <a:ext cx="596638" cy="748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4265" b="1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杰</a:t>
            </a:r>
            <a:endParaRPr lang="zh-CN" altLang="en-US" sz="4265" b="1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9" name="文本框 16"/>
          <p:cNvSpPr txBox="1"/>
          <p:nvPr/>
        </p:nvSpPr>
        <p:spPr>
          <a:xfrm>
            <a:off x="500034" y="5357573"/>
            <a:ext cx="596638" cy="748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4265" b="1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项</a:t>
            </a:r>
            <a:endParaRPr lang="zh-CN" altLang="en-US" sz="4265" b="1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857884" y="3452561"/>
            <a:ext cx="847734" cy="1241878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3735" b="1" dirty="0" err="1" smtClean="0">
                <a:solidFill>
                  <a:srgbClr val="FFFF00"/>
                </a:solidFill>
                <a:latin typeface="GB Pinyinok-B" pitchFamily="2" charset="-122"/>
                <a:ea typeface="GB Pinyinok-B" pitchFamily="2" charset="-122"/>
              </a:rPr>
              <a:t>jié</a:t>
            </a:r>
            <a:endParaRPr kumimoji="0" lang="en-US" altLang="zh-CN" sz="3735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429124" y="3897942"/>
            <a:ext cx="1285884" cy="181665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3735" b="1" dirty="0" smtClean="0">
                <a:solidFill>
                  <a:srgbClr val="FFFF00"/>
                </a:solidFill>
                <a:latin typeface="GB Pinyinok-B" pitchFamily="2" charset="-122"/>
                <a:ea typeface="GB Pinyinok-B" pitchFamily="2" charset="-122"/>
              </a:rPr>
              <a:t> </a:t>
            </a:r>
            <a:r>
              <a:rPr lang="en-US" altLang="zh-CN" sz="3735" b="1" dirty="0" err="1" smtClean="0">
                <a:solidFill>
                  <a:srgbClr val="FFFF00"/>
                </a:solidFill>
                <a:latin typeface="GB Pinyinok-B" pitchFamily="2" charset="-122"/>
                <a:ea typeface="GB Pinyinok-B" pitchFamily="2" charset="-122"/>
              </a:rPr>
              <a:t>xiànɡ</a:t>
            </a:r>
            <a:endParaRPr kumimoji="0" lang="en-US" altLang="zh-CN" sz="3735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B Pinyinok-B" pitchFamily="2" charset="-122"/>
              <a:ea typeface="GB Pinyinok-B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7 C 0.00851 -0.00185 0.0118 -0.00432 0.02031 -0.00556 C 0.02812 -0.00679 0.03802 -0.00772 0.04635 -0.00864 C 0.05382 -0.00957 0.06302 -0.01111 0.07066 -0.01173 C 0.07378 -0.01204 0.07726 -0.01204 0.08021 -0.01235 C 0.09167 -0.01327 0.10087 -0.01512 0.11267 -0.01605 C 0.12656 -0.01697 0.13958 -0.0179 0.15295 -0.01914 C 0.15642 -0.01944 0.16215 -0.01975 0.1658 -0.01975 C 0.17569 -0.02037 0.18507 -0.02099 0.19479 -0.0213 C 0.20573 -0.02191 0.21632 -0.02284 0.22691 -0.02315 C 0.2434 -0.02407 0.26042 -0.02469 0.27708 -0.025 C 0.28194 -0.02531 0.2868 -0.02531 0.29167 -0.02531 C 0.29739 -0.02531 0.30972 -0.02531 0.30972 -0.02531 " pathEditMode="relative" rAng="0" ptsTypes="ffffffffffff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00" y="-1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3 -0.01512 C 0.00521 -0.02408 0.0118 -0.02809 0.02066 -0.02994 C 0.02639 -0.03828 0.02031 -0.0318 0.03264 -0.03581 C 0.03455 -0.03643 0.03559 -0.03828 0.03715 -0.0389 C 0.04687 -0.04353 0.05816 -0.04569 0.0684 -0.04878 C 0.09462 -0.05619 0.12118 -0.06267 0.14739 -0.07039 C 0.16858 -0.07687 0.18871 -0.08119 0.21111 -0.08336 C 0.25816 -0.09478 0.30521 -0.10497 0.35382 -0.10775 C 0.38889 -0.11361 0.33368 -0.10497 0.43108 -0.11083 C 0.45052 -0.11176 0.47587 -0.1167 0.49514 -0.12102 C 0.50642 -0.12349 0.51649 -0.12812 0.52795 -0.12936 C 0.53663 -0.13244 0.54392 -0.1343 0.5533 -0.13522 C 0.57309 -0.14171 0.62066 -0.14202 0.64114 -0.14202 " pathEditMode="relative" rAng="0" ptsTypes="ffffffffffff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00" y="-6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2.56252E-7 C 0.0092 -0.00093 0.01875 -2.56252E-7 0.02847 -0.00216 C 0.03333 -0.00278 0.03698 -0.00617 0.04149 -0.00741 C 0.04496 -0.00834 0.06145 -0.01081 0.06389 -0.01142 C 0.08333 -0.02254 0.06319 -0.01235 0.08645 -0.01852 C 0.10086 -0.02254 0.11423 -0.03026 0.1283 -0.03489 C 0.14166 -0.03983 0.15625 -0.04261 0.17014 -0.04631 C 0.18107 -0.04971 0.1875 -0.05712 0.19913 -0.05959 C 0.2118 -0.06638 0.22656 -0.07255 0.24062 -0.07564 C 0.24409 -0.0778 0.24705 -0.07965 0.25034 -0.08151 C 0.2526 -0.08212 0.25486 -0.08212 0.25677 -0.08305 C 0.2684 -0.08922 0.27795 -0.09694 0.29062 -0.10003 C 0.29861 -0.10466 0.30764 -0.10991 0.31614 -0.11269 C 0.32257 -0.11516 0.32951 -0.11485 0.33559 -0.11855 C 0.35312 -0.12843 0.371 -0.13368 0.39027 -0.13677 C 0.42864 -0.1519 0.49409 -0.1485 0.52847 -0.14974 C 0.53489 -0.15035 0.54114 -0.15128 0.54774 -0.1519 C 0.56441 -0.15252 0.58073 -0.15221 0.59774 -0.15313 C 0.60677 -0.15406 0.625 -0.159 0.625 -0.15869 C 0.62812 -0.15993 0.63159 -0.16085 0.63455 -0.1627 C 0.6368 -0.16363 0.63871 -0.16548 0.64114 -0.1661 C 0.65 -0.16981 0.64531 -0.16579 0.64878 -0.16981 " pathEditMode="relative" rAng="0" ptsTypes="fffffffffffffffffffffA">
                                      <p:cBhvr>
                                        <p:cTn id="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500" y="-8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-0.00216 C 0.00973 -0.00062 0.0165 0.00494 0.02622 0.00803 C 0.04254 0.02192 0.06077 0.03489 0.0783 0.04415 C 0.09462 0.05249 0.11007 0.06545 0.12691 0.07101 C 0.12882 0.07255 0.13021 0.07472 0.13212 0.07564 C 0.13559 0.07749 0.14271 0.08027 0.14271 0.08058 C 0.16927 0.10559 0.21111 0.10374 0.24219 0.12072 C 0.24792 0.1238 0.25313 0.12967 0.2592 0.13214 C 0.26181 0.13276 0.26407 0.13307 0.26632 0.13399 C 0.27552 0.13862 0.28247 0.14665 0.29254 0.14974 C 0.304 0.16487 0.32674 0.17567 0.34115 0.18771 C 0.34983 0.20469 0.33785 0.18555 0.35139 0.19728 C 0.36615 0.20932 0.34202 0.19944 0.36198 0.20593 C 0.36719 0.21025 0.37223 0.21334 0.37761 0.21735 C 0.38594 0.22353 0.39098 0.23248 0.40018 0.23526 C 0.40539 0.24483 0.41355 0.24637 0.41927 0.25533 C 0.42709 0.26768 0.41927 0.25687 0.42466 0.26891 C 0.42917 0.27879 0.4342 0.28774 0.44028 0.29577 C 0.4408 0.29793 0.44271 0.30256 0.44271 0.3038 " pathEditMode="relative" rAng="0" ptsTypes="ffffffffffffffffffA">
                                      <p:cBhvr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00" y="15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-0.00031 C -0.00035 -0.01297 -0.00469 0.00278 0.00121 -0.00649 C 0.00225 -0.00803 0.00139 -0.00988 0.0026 -0.01173 C 0.0033 -0.01235 0.01145 -0.01482 0.01145 -0.0142 C 0.01909 -0.02501 0.00955 -0.0142 0.021 -0.021 C 0.02257 -0.02223 0.02378 -0.02439 0.02569 -0.02563 C 0.02777 -0.02655 0.02986 -0.02594 0.03194 -0.02686 C 0.04184 -0.03057 0.05104 -0.03365 0.06128 -0.03674 C 0.0684 -0.04168 0.07274 -0.04261 0.08073 -0.04446 C 0.09062 -0.04971 0.09861 -0.05033 0.1092 -0.05249 C 0.12309 -0.05774 0.13125 -0.05866 0.14722 -0.06021 C 0.1559 -0.06298 0.16545 -0.06298 0.17413 -0.06638 C 0.17743 -0.06792 0.18038 -0.07008 0.18402 -0.07132 C 0.19027 -0.07348 0.20364 -0.07595 0.20364 -0.07564 C 0.21927 -0.08583 0.23819 -0.09046 0.25468 -0.09787 C 0.26128 -0.1059 0.26996 -0.10405 0.2783 -0.10744 C 0.29184 -0.113 0.30607 -0.11547 0.31979 -0.11825 C 0.33698 -0.12195 0.35434 -0.12566 0.37135 -0.12813 C 0.38125 -0.13121 0.3908 -0.13121 0.40086 -0.13214 C 0.41198 -0.13554 0.42378 -0.13739 0.43524 -0.13862 C 0.45034 -0.13832 0.49583 -0.15468 0.49583 -0.1201 " pathEditMode="relative" rAng="0" ptsTypes="ffffffffffffffffffffA">
                                      <p:cBhvr>
                                        <p:cTn id="2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900" y="-7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21 0.04168 C 0.0125 0.04168 0.02101 0.04168 0.02882 0.04168 C 0.03316 0.04168 0.03628 0.04137 0.0401 0.04137 C 0.04323 0.04106 0.05729 0.04106 0.0592 0.04106 C 0.07569 0.04013 0.05868 0.04075 0.07847 0.04044 C 0.09062 0.04013 0.10174 0.03952 0.11406 0.0389 C 0.12552 0.03859 0.13802 0.03828 0.14983 0.03797 C 0.15885 0.03766 0.16441 0.03705 0.1743 0.03705 C 0.18559 0.03643 0.19774 0.03581 0.20989 0.03581 C 0.21233 0.0355 0.21545 0.03519 0.21823 0.03519 C 0.21996 0.03519 0.22205 0.03519 0.22361 0.03519 C 0.23351 0.03458 0.24167 0.03396 0.2526 0.03334 C 0.25937 0.03334 0.26684 0.03272 0.27413 0.03272 C 0.27969 0.03241 0.28559 0.03241 0.2908 0.03211 C 0.30521 0.03149 0.32101 0.03087 0.3375 0.03087 C 0.36996 0.02933 0.42621 0.02964 0.45486 0.02964 C 0.46094 0.02964 0.46632 0.02933 0.47135 0.02933 C 0.48559 0.02933 0.5 0.02933 0.51424 0.02933 C 0.5217 0.02933 0.5375 0.02871 0.5375 0.02902 C 0.5401 0.02871 0.54288 0.02871 0.54531 0.0284 C 0.54757 0.0284 0.5493 0.0284 0.55121 0.0284 C 0.5592 0.02809 0.55469 0.0284 0.55781 0.02809 " pathEditMode="relative" rAng="0" ptsTypes="fffffffffffffffffffffA">
                                      <p:cBhvr>
                                        <p:cTn id="2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00" y="-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-0.00031 C 0.00243 -0.00278 -0.00052 0.00062 0.00347 -0.00155 C 0.00399 -0.00155 0.00365 -0.00216 0.00434 -0.00216 C 0.00469 -0.00278 0.01059 -0.00278 0.01059 -0.00216 C 0.01632 -0.00463 0.00955 -0.00278 0.01754 -0.00402 C 0.0191 -0.00402 0.01962 -0.00463 0.02101 -0.00463 C 0.02257 -0.00556 0.02396 -0.00463 0.02552 -0.00556 C 0.03264 -0.00618 0.03906 -0.00679 0.04653 -0.00679 C 0.05156 -0.00741 0.05504 -0.00741 0.06077 -0.00803 C 0.06754 -0.00865 0.07327 -0.00926 0.08108 -0.00988 C 0.09115 -0.01143 0.09705 -0.01143 0.10833 -0.01143 C 0.11476 -0.01204 0.1217 -0.01204 0.12778 -0.01266 C 0.13021 -0.01266 0.13212 -0.01328 0.13472 -0.01328 C 0.13941 -0.0139 0.14913 -0.0139 0.14913 -0.01451 C 0.16042 -0.01575 0.17361 -0.01637 0.18577 -0.01791 C 0.19028 -0.01976 0.1967 -0.01976 0.20261 -0.02038 C 0.21233 -0.021 0.22274 -0.021 0.23264 -0.02161 C 0.24462 -0.02223 0.25747 -0.02316 0.26962 -0.02377 C 0.27639 -0.02439 0.28351 -0.02439 0.2908 -0.02439 C 0.29879 -0.02501 0.30729 -0.02501 0.31545 -0.02563 C 0.32639 -0.02563 0.35938 -0.0281 0.35938 -0.02161 " pathEditMode="relative" rAng="0" ptsTypes="ffffffffffffffffffffA">
                                      <p:cBhvr>
                                        <p:cTn id="3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00" y="-1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 -2.85582E-6 C 0.00711 -0.01204 0.00312 -2.85582E-6 0.00868 -0.00617 C 0.00937 -0.00895 0.00885 -0.00895 0.00972 -0.01204 C 0.01024 -0.01204 0.0177 -0.01482 0.0177 -0.01204 C 0.025 -0.02377 0.01614 -0.01482 0.02656 -0.02099 C 0.02847 -0.02099 0.02916 -0.02099 0.03107 -0.02377 C 0.03298 -0.02377 0.03489 -0.02377 0.03663 -0.02377 C 0.04583 -0.02686 0.05434 -0.02964 0.06371 -0.03272 C 0.07031 -0.03859 0.07465 -0.03859 0.08177 -0.04168 C 0.09062 -0.04446 0.09791 -0.04446 0.10781 -0.04754 C 0.12083 -0.05341 0.12795 -0.05341 0.1427 -0.05341 C 0.15104 -0.05619 0.15955 -0.05619 0.16753 -0.05927 C 0.17083 -0.06236 0.17309 -0.06236 0.17656 -0.06514 C 0.18246 -0.06514 0.19479 -0.06823 0.19479 -0.07101 C 0.2092 -0.07687 0.22639 -0.07996 0.24184 -0.08891 C 0.24774 -0.09478 0.25573 -0.09169 0.26336 -0.09478 C 0.27569 -0.10065 0.28906 -0.10373 0.30156 -0.10651 C 0.31736 -0.1096 0.33333 -0.11238 0.34913 -0.11546 C 0.35798 -0.11546 0.36684 -0.11824 0.37604 -0.11824 C 0.38628 -0.12133 0.39722 -0.12133 0.40764 -0.12442 C 0.42187 -0.12442 0.46371 -0.13893 0.46371 -0.10651 " pathEditMode="relative" rAng="0" ptsTypes="ffffffffffffffffffffA">
                                      <p:cBhvr>
                                        <p:cTn id="3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00" y="-6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  <p:bldP spid="16" grpId="0"/>
      <p:bldP spid="17" grpId="0"/>
      <p:bldP spid="32" grpId="0"/>
      <p:bldP spid="37" grpId="0"/>
      <p:bldP spid="26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67544" y="836713"/>
            <a:ext cx="2040943" cy="83099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1" hangingPunct="1"/>
            <a:r>
              <a:rPr lang="zh-CN" altLang="en-US" sz="48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会写字</a:t>
            </a:r>
          </a:p>
        </p:txBody>
      </p:sp>
      <p:grpSp>
        <p:nvGrpSpPr>
          <p:cNvPr id="184" name="组合 7"/>
          <p:cNvGrpSpPr/>
          <p:nvPr/>
        </p:nvGrpSpPr>
        <p:grpSpPr>
          <a:xfrm>
            <a:off x="1129761" y="2572194"/>
            <a:ext cx="836613" cy="1134533"/>
            <a:chOff x="2437" y="2032"/>
            <a:chExt cx="1244" cy="1264"/>
          </a:xfrm>
        </p:grpSpPr>
        <p:sp>
          <p:nvSpPr>
            <p:cNvPr id="18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 dirty="0">
                <a:solidFill>
                  <a:srgbClr val="0070C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8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8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88" name="组合 7"/>
          <p:cNvGrpSpPr/>
          <p:nvPr/>
        </p:nvGrpSpPr>
        <p:grpSpPr>
          <a:xfrm>
            <a:off x="2213237" y="2572194"/>
            <a:ext cx="836613" cy="1134533"/>
            <a:chOff x="2437" y="2032"/>
            <a:chExt cx="1244" cy="1264"/>
          </a:xfrm>
        </p:grpSpPr>
        <p:sp>
          <p:nvSpPr>
            <p:cNvPr id="18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 dirty="0">
                <a:solidFill>
                  <a:srgbClr val="0070C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9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9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92" name="组合 7"/>
          <p:cNvGrpSpPr/>
          <p:nvPr/>
        </p:nvGrpSpPr>
        <p:grpSpPr>
          <a:xfrm>
            <a:off x="3296713" y="2572194"/>
            <a:ext cx="836613" cy="1134533"/>
            <a:chOff x="2437" y="2032"/>
            <a:chExt cx="1244" cy="1264"/>
          </a:xfrm>
        </p:grpSpPr>
        <p:sp>
          <p:nvSpPr>
            <p:cNvPr id="19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 dirty="0">
                <a:solidFill>
                  <a:srgbClr val="0070C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9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9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96" name="组合 7"/>
          <p:cNvGrpSpPr/>
          <p:nvPr/>
        </p:nvGrpSpPr>
        <p:grpSpPr>
          <a:xfrm>
            <a:off x="4380189" y="2572194"/>
            <a:ext cx="836613" cy="1134533"/>
            <a:chOff x="2437" y="2032"/>
            <a:chExt cx="1244" cy="1264"/>
          </a:xfrm>
        </p:grpSpPr>
        <p:sp>
          <p:nvSpPr>
            <p:cNvPr id="19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 dirty="0">
                <a:solidFill>
                  <a:srgbClr val="0070C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9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9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00" name="组合 7"/>
          <p:cNvGrpSpPr/>
          <p:nvPr/>
        </p:nvGrpSpPr>
        <p:grpSpPr>
          <a:xfrm>
            <a:off x="5463665" y="2572194"/>
            <a:ext cx="836613" cy="1134533"/>
            <a:chOff x="2437" y="2032"/>
            <a:chExt cx="1244" cy="1264"/>
          </a:xfrm>
        </p:grpSpPr>
        <p:sp>
          <p:nvSpPr>
            <p:cNvPr id="20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 dirty="0">
                <a:solidFill>
                  <a:srgbClr val="0070C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0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0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04" name="组合 7"/>
          <p:cNvGrpSpPr/>
          <p:nvPr/>
        </p:nvGrpSpPr>
        <p:grpSpPr>
          <a:xfrm>
            <a:off x="6547141" y="2572194"/>
            <a:ext cx="836613" cy="1134533"/>
            <a:chOff x="2437" y="2032"/>
            <a:chExt cx="1244" cy="1264"/>
          </a:xfrm>
        </p:grpSpPr>
        <p:sp>
          <p:nvSpPr>
            <p:cNvPr id="20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 dirty="0">
                <a:solidFill>
                  <a:srgbClr val="0070C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0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0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16" name="组合 7"/>
          <p:cNvGrpSpPr/>
          <p:nvPr/>
        </p:nvGrpSpPr>
        <p:grpSpPr>
          <a:xfrm>
            <a:off x="1714480" y="4502713"/>
            <a:ext cx="836613" cy="1134533"/>
            <a:chOff x="2437" y="2032"/>
            <a:chExt cx="1244" cy="1264"/>
          </a:xfrm>
        </p:grpSpPr>
        <p:sp>
          <p:nvSpPr>
            <p:cNvPr id="21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 dirty="0">
                <a:solidFill>
                  <a:srgbClr val="0070C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1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1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20" name="组合 7"/>
          <p:cNvGrpSpPr/>
          <p:nvPr/>
        </p:nvGrpSpPr>
        <p:grpSpPr>
          <a:xfrm>
            <a:off x="2775845" y="4502713"/>
            <a:ext cx="836613" cy="1134533"/>
            <a:chOff x="2437" y="2032"/>
            <a:chExt cx="1244" cy="1264"/>
          </a:xfrm>
        </p:grpSpPr>
        <p:sp>
          <p:nvSpPr>
            <p:cNvPr id="22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 dirty="0">
                <a:solidFill>
                  <a:srgbClr val="0070C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2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28" name="组合 7"/>
          <p:cNvGrpSpPr/>
          <p:nvPr/>
        </p:nvGrpSpPr>
        <p:grpSpPr>
          <a:xfrm>
            <a:off x="4898575" y="4502713"/>
            <a:ext cx="836613" cy="1134533"/>
            <a:chOff x="2437" y="2032"/>
            <a:chExt cx="1244" cy="1264"/>
          </a:xfrm>
        </p:grpSpPr>
        <p:sp>
          <p:nvSpPr>
            <p:cNvPr id="22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 dirty="0">
                <a:solidFill>
                  <a:srgbClr val="0070C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3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3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32" name="组合 7"/>
          <p:cNvGrpSpPr/>
          <p:nvPr/>
        </p:nvGrpSpPr>
        <p:grpSpPr>
          <a:xfrm>
            <a:off x="3828245" y="4463766"/>
            <a:ext cx="836613" cy="1134533"/>
            <a:chOff x="2437" y="2032"/>
            <a:chExt cx="1244" cy="1264"/>
          </a:xfrm>
        </p:grpSpPr>
        <p:sp>
          <p:nvSpPr>
            <p:cNvPr id="23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 dirty="0">
                <a:solidFill>
                  <a:srgbClr val="0070C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3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3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7272" name="文本框 64"/>
          <p:cNvSpPr txBox="1"/>
          <p:nvPr/>
        </p:nvSpPr>
        <p:spPr>
          <a:xfrm>
            <a:off x="1129113" y="2502449"/>
            <a:ext cx="81121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塞</a:t>
            </a:r>
            <a:endParaRPr lang="zh-CN" altLang="en-US" sz="6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74" name="文本框 92"/>
          <p:cNvSpPr txBox="1"/>
          <p:nvPr/>
        </p:nvSpPr>
        <p:spPr>
          <a:xfrm>
            <a:off x="3353873" y="2549949"/>
            <a:ext cx="81121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征</a:t>
            </a:r>
            <a:endParaRPr lang="zh-CN" altLang="en-US" sz="6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77" name="文本框 64"/>
          <p:cNvSpPr txBox="1"/>
          <p:nvPr/>
        </p:nvSpPr>
        <p:spPr>
          <a:xfrm>
            <a:off x="4395003" y="2502449"/>
            <a:ext cx="81121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</a:t>
            </a:r>
          </a:p>
        </p:txBody>
      </p:sp>
      <p:sp>
        <p:nvSpPr>
          <p:cNvPr id="7279" name="文本框 86"/>
          <p:cNvSpPr txBox="1"/>
          <p:nvPr/>
        </p:nvSpPr>
        <p:spPr>
          <a:xfrm>
            <a:off x="5483634" y="2502449"/>
            <a:ext cx="811213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催</a:t>
            </a:r>
            <a:endParaRPr lang="zh-CN" altLang="en-US" sz="6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80" name="文本框 86"/>
          <p:cNvSpPr txBox="1"/>
          <p:nvPr/>
        </p:nvSpPr>
        <p:spPr>
          <a:xfrm>
            <a:off x="2253493" y="2502449"/>
            <a:ext cx="81121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秦</a:t>
            </a:r>
            <a:endParaRPr lang="zh-CN" altLang="en-US" sz="6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82" name="文本框 64"/>
          <p:cNvSpPr txBox="1"/>
          <p:nvPr/>
        </p:nvSpPr>
        <p:spPr>
          <a:xfrm>
            <a:off x="6572265" y="2502449"/>
            <a:ext cx="811213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醉</a:t>
            </a:r>
            <a:endParaRPr lang="zh-CN" altLang="en-US" sz="6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88" name="文本框 92"/>
          <p:cNvSpPr txBox="1"/>
          <p:nvPr/>
        </p:nvSpPr>
        <p:spPr>
          <a:xfrm>
            <a:off x="2808357" y="4460670"/>
            <a:ext cx="81121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亦</a:t>
            </a:r>
            <a:endParaRPr lang="zh-CN" altLang="en-US" sz="6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93" name="文本框 86"/>
          <p:cNvSpPr txBox="1"/>
          <p:nvPr/>
        </p:nvSpPr>
        <p:spPr>
          <a:xfrm>
            <a:off x="3854760" y="4460670"/>
            <a:ext cx="811213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雄</a:t>
            </a:r>
            <a:endParaRPr lang="zh-CN" altLang="en-US" sz="6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94" name="文本框 86"/>
          <p:cNvSpPr txBox="1"/>
          <p:nvPr/>
        </p:nvSpPr>
        <p:spPr>
          <a:xfrm>
            <a:off x="1746993" y="4460670"/>
            <a:ext cx="81121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杰</a:t>
            </a:r>
            <a:endParaRPr lang="zh-CN" altLang="en-US" sz="6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96" name="文本框 64"/>
          <p:cNvSpPr txBox="1"/>
          <p:nvPr/>
        </p:nvSpPr>
        <p:spPr>
          <a:xfrm>
            <a:off x="4916125" y="4460670"/>
            <a:ext cx="811213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项</a:t>
            </a:r>
            <a:endParaRPr lang="zh-CN" altLang="en-US" sz="6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2" grpId="0"/>
      <p:bldP spid="7274" grpId="0"/>
      <p:bldP spid="7277" grpId="0"/>
      <p:bldP spid="7279" grpId="0"/>
      <p:bldP spid="7280" grpId="0"/>
      <p:bldP spid="7282" grpId="0"/>
      <p:bldP spid="7288" grpId="0"/>
      <p:bldP spid="7293" grpId="0"/>
      <p:bldP spid="7294" grpId="0"/>
      <p:bldP spid="729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1331596" y="2309290"/>
            <a:ext cx="4692650" cy="201760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477250" y="740702"/>
            <a:ext cx="2040943" cy="83099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800" b="1" u="dbl" dirty="0" smtClean="0">
                <a:solidFill>
                  <a:srgbClr val="92D05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多音字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42910" y="4327318"/>
            <a:ext cx="7715304" cy="1472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明明</a:t>
            </a:r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还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     ）有两本书没有归</a:t>
            </a:r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还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     ）老师。</a:t>
            </a:r>
            <a:endParaRPr lang="zh-CN" altLang="en-US" sz="3735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2334583" y="2715057"/>
            <a:ext cx="288290" cy="1080135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sp>
        <p:nvSpPr>
          <p:cNvPr id="7" name="文本框 6"/>
          <p:cNvSpPr txBox="1"/>
          <p:nvPr/>
        </p:nvSpPr>
        <p:spPr>
          <a:xfrm>
            <a:off x="1719270" y="2898557"/>
            <a:ext cx="709591" cy="748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4265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还</a:t>
            </a:r>
            <a:endParaRPr lang="zh-CN" altLang="en-US" sz="4265" b="1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71736" y="2422304"/>
            <a:ext cx="3214710" cy="14719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3735" dirty="0" smtClean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    </a:t>
            </a:r>
            <a:r>
              <a:rPr lang="zh-CN" altLang="en-US" sz="3735" b="1" dirty="0" smtClean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  <a:sym typeface="+mn-ea"/>
              </a:rPr>
              <a:t>（</a:t>
            </a:r>
            <a:r>
              <a:rPr lang="zh-CN" altLang="en-US" sz="3735" b="1" dirty="0" smtClean="0">
                <a:latin typeface="楷体_GB2312" panose="02010609030101010101" charset="-122"/>
                <a:ea typeface="楷体_GB2312" panose="02010609030101010101" charset="-122"/>
                <a:cs typeface="+mn-ea"/>
                <a:sym typeface="+mn-ea"/>
              </a:rPr>
              <a:t>     </a:t>
            </a:r>
            <a:r>
              <a:rPr lang="zh-CN" altLang="en-US" sz="3735" b="1" dirty="0" smtClean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</a:rPr>
              <a:t>）</a:t>
            </a:r>
            <a:endParaRPr lang="zh-CN" altLang="en-US" sz="3735" b="1" dirty="0">
              <a:solidFill>
                <a:schemeClr val="tx1"/>
              </a:solidFill>
              <a:latin typeface="+mn-ea"/>
              <a:ea typeface="+mn-ea"/>
              <a:cs typeface="+mn-ea"/>
            </a:endParaRPr>
          </a:p>
          <a:p>
            <a:pPr>
              <a:lnSpc>
                <a:spcPct val="140000"/>
              </a:lnSpc>
            </a:pPr>
            <a:r>
              <a:rPr lang="en-US" sz="3735" dirty="0" smtClean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    </a:t>
            </a:r>
            <a:r>
              <a:rPr lang="zh-CN" altLang="en-US" sz="3735" b="1" dirty="0" smtClean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  <a:sym typeface="+mn-ea"/>
              </a:rPr>
              <a:t>（       ）</a:t>
            </a:r>
            <a:endParaRPr lang="en-US" sz="3735" b="0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  <a:cs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43768" y="4327318"/>
            <a:ext cx="1000132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3200" b="1" dirty="0" err="1" smtClean="0">
                <a:solidFill>
                  <a:srgbClr val="FF3399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+mn-ea"/>
              </a:rPr>
              <a:t>huán</a:t>
            </a:r>
            <a:endParaRPr lang="en-US" altLang="en-US" sz="3200" b="1" dirty="0">
              <a:solidFill>
                <a:srgbClr val="FF3399"/>
              </a:solidFill>
              <a:latin typeface="黑体" panose="02010609060101010101" pitchFamily="2" charset="-122"/>
              <a:ea typeface="黑体" panose="02010609060101010101" pitchFamily="2" charset="-122"/>
              <a:cs typeface="+mn-ea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57300" y="4327318"/>
            <a:ext cx="785818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 dirty="0" err="1" smtClean="0">
                <a:solidFill>
                  <a:srgbClr val="FF3399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+mn-ea"/>
              </a:rPr>
              <a:t>hái</a:t>
            </a:r>
            <a:endParaRPr lang="en-US" altLang="en-US" sz="3200" b="1" dirty="0">
              <a:solidFill>
                <a:srgbClr val="FF3399"/>
              </a:solidFill>
              <a:latin typeface="黑体" panose="02010609060101010101" pitchFamily="2" charset="-122"/>
              <a:ea typeface="黑体" panose="02010609060101010101" pitchFamily="2" charset="-122"/>
              <a:cs typeface="+mn-ea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43174" y="2422305"/>
            <a:ext cx="1140056" cy="6671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735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huán</a:t>
            </a:r>
            <a:endParaRPr lang="zh-CN" altLang="en-US" sz="2400" dirty="0"/>
          </a:p>
        </p:txBody>
      </p:sp>
      <p:sp>
        <p:nvSpPr>
          <p:cNvPr id="10" name="矩形 9"/>
          <p:cNvSpPr/>
          <p:nvPr/>
        </p:nvSpPr>
        <p:spPr>
          <a:xfrm>
            <a:off x="3737421" y="2422305"/>
            <a:ext cx="1146468" cy="6671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归还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43174" y="3089060"/>
            <a:ext cx="901209" cy="6671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735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hái</a:t>
            </a:r>
            <a:endParaRPr lang="zh-CN" altLang="en-US" sz="2400" dirty="0"/>
          </a:p>
        </p:txBody>
      </p:sp>
      <p:sp>
        <p:nvSpPr>
          <p:cNvPr id="13" name="矩形 12"/>
          <p:cNvSpPr/>
          <p:nvPr/>
        </p:nvSpPr>
        <p:spPr>
          <a:xfrm>
            <a:off x="3714744" y="3089060"/>
            <a:ext cx="1146468" cy="6671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还有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6" grpId="0"/>
      <p:bldP spid="9" grpId="0"/>
      <p:bldP spid="10" grpId="0"/>
      <p:bldP spid="11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3103</Words>
  <Application>Microsoft Office PowerPoint</Application>
  <PresentationFormat>全屏显示(4:3)</PresentationFormat>
  <Paragraphs>297</Paragraphs>
  <Slides>44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5" baseType="lpstr">
      <vt:lpstr>第一PPT模板网-WWW.1PPT.COM​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xbany</cp:lastModifiedBy>
  <cp:revision>29</cp:revision>
  <dcterms:created xsi:type="dcterms:W3CDTF">2019-06-19T02:08:00Z</dcterms:created>
  <dcterms:modified xsi:type="dcterms:W3CDTF">2019-08-11T13:31:22Z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</Properties>
</file>