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3"/>
  </p:notesMasterIdLst>
  <p:sldIdLst>
    <p:sldId id="1434" r:id="rId4"/>
    <p:sldId id="1483" r:id="rId5"/>
    <p:sldId id="1490" r:id="rId6"/>
    <p:sldId id="1494" r:id="rId7"/>
    <p:sldId id="1464" r:id="rId8"/>
    <p:sldId id="1482" r:id="rId9"/>
    <p:sldId id="1481" r:id="rId10"/>
    <p:sldId id="1492" r:id="rId11"/>
    <p:sldId id="1491" r:id="rId12"/>
    <p:sldId id="1479" r:id="rId13"/>
    <p:sldId id="1477" r:id="rId14"/>
    <p:sldId id="1480" r:id="rId15"/>
    <p:sldId id="1493" r:id="rId16"/>
    <p:sldId id="1484" r:id="rId17"/>
    <p:sldId id="1475" r:id="rId18"/>
    <p:sldId id="1495" r:id="rId19"/>
    <p:sldId id="1474" r:id="rId20"/>
    <p:sldId id="1496" r:id="rId21"/>
    <p:sldId id="1489" r:id="rId22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CEEAB0"/>
    <a:srgbClr val="0000FF"/>
    <a:srgbClr val="FF0000"/>
    <a:srgbClr val="FF66FF"/>
    <a:srgbClr val="FFFFFF"/>
    <a:srgbClr val="FFCC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-744" y="-78"/>
      </p:cViewPr>
      <p:guideLst>
        <p:guide orient="horz" pos="1685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9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1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39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49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30"/>
          <p:cNvSpPr/>
          <p:nvPr/>
        </p:nvSpPr>
        <p:spPr>
          <a:xfrm rot="20700000" flipH="1">
            <a:off x="6426200" y="477440"/>
            <a:ext cx="896938" cy="46434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81" name="组合 16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2" name="组合 17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19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1898426"/>
            <a:ext cx="531013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660215"/>
            <a:ext cx="5310130" cy="31854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1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30"/>
          <p:cNvSpPr/>
          <p:nvPr/>
        </p:nvSpPr>
        <p:spPr>
          <a:xfrm rot="20700000" flipH="1">
            <a:off x="6426200" y="477440"/>
            <a:ext cx="896938" cy="46434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3321" name="组合 16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322" name="组合 17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19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1898426"/>
            <a:ext cx="531013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660215"/>
            <a:ext cx="5310130" cy="31854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3213100" y="2574925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7" name="组合 10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368" name="组合 14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2363"/>
            <a:ext cx="9144000" cy="1481138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0825"/>
            <a:ext cx="9144000" cy="108267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4188"/>
            <a:ext cx="9144000" cy="849313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任意多边形 19"/>
          <p:cNvSpPr/>
          <p:nvPr/>
        </p:nvSpPr>
        <p:spPr>
          <a:xfrm rot="20700000" flipH="1">
            <a:off x="5864225" y="546100"/>
            <a:ext cx="887413" cy="458788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1993881"/>
            <a:ext cx="4136159" cy="56784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589590"/>
            <a:ext cx="4136159" cy="3185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1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273845"/>
            <a:ext cx="5814218" cy="994172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961707"/>
            <a:ext cx="3887391" cy="268054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1" name="日期占位符 6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8" name="组合 5"/>
          <p:cNvGrpSpPr/>
          <p:nvPr/>
        </p:nvGrpSpPr>
        <p:grpSpPr>
          <a:xfrm>
            <a:off x="1143000" y="2465388"/>
            <a:ext cx="1173163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3456" y="3321982"/>
              <a:ext cx="199837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9124" y="3355649"/>
              <a:ext cx="13322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8439" name="组合 9"/>
          <p:cNvGrpSpPr/>
          <p:nvPr/>
        </p:nvGrpSpPr>
        <p:grpSpPr>
          <a:xfrm flipH="1">
            <a:off x="6815138" y="2471738"/>
            <a:ext cx="1171575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8944" y="3354062"/>
              <a:ext cx="13340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13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4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15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30"/>
          <p:cNvSpPr/>
          <p:nvPr/>
        </p:nvSpPr>
        <p:spPr>
          <a:xfrm rot="20700000" flipH="1">
            <a:off x="4124325" y="1266825"/>
            <a:ext cx="895350" cy="464343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1943670"/>
            <a:ext cx="377190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2708196"/>
            <a:ext cx="3771900" cy="3462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550069"/>
            <a:ext cx="4627800" cy="40527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0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1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6659969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1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3213100" y="2574925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27" name="组合 10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128" name="组合 14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2363"/>
            <a:ext cx="9144000" cy="1481138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0825"/>
            <a:ext cx="9144000" cy="108267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4188"/>
            <a:ext cx="9144000" cy="849313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任意多边形 19"/>
          <p:cNvSpPr/>
          <p:nvPr/>
        </p:nvSpPr>
        <p:spPr>
          <a:xfrm rot="20700000" flipH="1">
            <a:off x="5864225" y="546100"/>
            <a:ext cx="887413" cy="458788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1993881"/>
            <a:ext cx="4136159" cy="56784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589590"/>
            <a:ext cx="4136159" cy="3185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1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273845"/>
            <a:ext cx="5814218" cy="994172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961707"/>
            <a:ext cx="3887391" cy="268054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1" name="日期占位符 6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8" name="组合 5"/>
          <p:cNvGrpSpPr/>
          <p:nvPr/>
        </p:nvGrpSpPr>
        <p:grpSpPr>
          <a:xfrm>
            <a:off x="1143000" y="2465388"/>
            <a:ext cx="1173163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3456" y="3321982"/>
              <a:ext cx="199837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9124" y="3355649"/>
              <a:ext cx="13322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199" name="组合 9"/>
          <p:cNvGrpSpPr/>
          <p:nvPr/>
        </p:nvGrpSpPr>
        <p:grpSpPr>
          <a:xfrm flipH="1">
            <a:off x="6815138" y="2471738"/>
            <a:ext cx="1171575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8944" y="3354062"/>
              <a:ext cx="13340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13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4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15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30"/>
          <p:cNvSpPr/>
          <p:nvPr/>
        </p:nvSpPr>
        <p:spPr>
          <a:xfrm rot="20700000" flipH="1">
            <a:off x="4124325" y="1266825"/>
            <a:ext cx="895350" cy="464343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1943670"/>
            <a:ext cx="377190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2708196"/>
            <a:ext cx="3771900" cy="3462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550069"/>
            <a:ext cx="4627800" cy="40527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0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1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6659969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1.png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4"/>
          <p:cNvGrpSpPr/>
          <p:nvPr/>
        </p:nvGrpSpPr>
        <p:grpSpPr>
          <a:xfrm>
            <a:off x="581025" y="688975"/>
            <a:ext cx="1031875" cy="201613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27" name="组合 15"/>
          <p:cNvGrpSpPr/>
          <p:nvPr/>
        </p:nvGrpSpPr>
        <p:grpSpPr>
          <a:xfrm flipH="1">
            <a:off x="7562850" y="688975"/>
            <a:ext cx="1031875" cy="201613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28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663700" y="274638"/>
            <a:ext cx="58166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9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34" name="图片 2" descr="图片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7937" y="-17462"/>
            <a:ext cx="9161462" cy="51784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4"/>
          <p:cNvGrpSpPr/>
          <p:nvPr/>
        </p:nvGrpSpPr>
        <p:grpSpPr>
          <a:xfrm>
            <a:off x="581025" y="688975"/>
            <a:ext cx="1031875" cy="201613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051" name="组合 15"/>
          <p:cNvGrpSpPr/>
          <p:nvPr/>
        </p:nvGrpSpPr>
        <p:grpSpPr>
          <a:xfrm flipH="1">
            <a:off x="7562850" y="688975"/>
            <a:ext cx="1031875" cy="201613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5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663700" y="274638"/>
            <a:ext cx="58166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3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8" name="图片 2" descr="图片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7937" y="-17462"/>
            <a:ext cx="9161462" cy="51784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audio" Target="../media/audio2.wav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audio" Target="../media/audio3.wav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26.pn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audio" Target="../media/audio1.wav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1975" y="1125538"/>
            <a:ext cx="969963" cy="3968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 文</a:t>
            </a:r>
            <a:endParaRPr kumimoji="0" lang="zh-CN" altLang="zh-CN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55" name="文本框 2"/>
          <p:cNvSpPr txBox="1"/>
          <p:nvPr/>
        </p:nvSpPr>
        <p:spPr>
          <a:xfrm>
            <a:off x="561975" y="2078038"/>
            <a:ext cx="1651000" cy="1096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800" b="1" dirty="0">
                <a:latin typeface="Arial" panose="020B0604020202020204" pitchFamily="34" charset="0"/>
              </a:rPr>
              <a:t>  </a:t>
            </a:r>
            <a:r>
              <a:rPr lang="zh-CN" altLang="zh-CN" sz="6600" b="1" dirty="0">
                <a:latin typeface="Arial" panose="020B0604020202020204" pitchFamily="34" charset="0"/>
              </a:rPr>
              <a:t>⑭</a:t>
            </a:r>
            <a:endParaRPr lang="zh-CN" altLang="zh-CN" sz="6600" b="1" dirty="0">
              <a:latin typeface="Arial" panose="020B0604020202020204" pitchFamily="34" charset="0"/>
            </a:endParaRPr>
          </a:p>
        </p:txBody>
      </p:sp>
      <p:sp>
        <p:nvSpPr>
          <p:cNvPr id="23556" name="矩形 6151"/>
          <p:cNvSpPr>
            <a:spLocks noTextEdit="1"/>
          </p:cNvSpPr>
          <p:nvPr/>
        </p:nvSpPr>
        <p:spPr>
          <a:xfrm>
            <a:off x="2390775" y="2032000"/>
            <a:ext cx="5400675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72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我要的是葫芦</a:t>
            </a:r>
            <a:endParaRPr lang="zh-CN" altLang="en-US" sz="72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2770" name="图片 44044" descr="art_004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框 44034"/>
          <p:cNvSpPr txBox="1"/>
          <p:nvPr/>
        </p:nvSpPr>
        <p:spPr>
          <a:xfrm>
            <a:off x="928688" y="785813"/>
            <a:ext cx="69294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葫芦生长的生长过程是怎样的？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44043"/>
          <p:cNvGrpSpPr/>
          <p:nvPr/>
        </p:nvGrpSpPr>
        <p:grpSpPr>
          <a:xfrm>
            <a:off x="1000125" y="2143125"/>
            <a:ext cx="7716838" cy="1476375"/>
            <a:chOff x="445" y="1253"/>
            <a:chExt cx="4861" cy="930"/>
          </a:xfrm>
        </p:grpSpPr>
        <p:sp>
          <p:nvSpPr>
            <p:cNvPr id="32773" name="文本框 44041"/>
            <p:cNvSpPr txBox="1"/>
            <p:nvPr/>
          </p:nvSpPr>
          <p:spPr>
            <a:xfrm>
              <a:off x="445" y="1818"/>
              <a:ext cx="2653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6600"/>
                  </a:solidFill>
                  <a:latin typeface="Arial" panose="020B0604020202020204" pitchFamily="34" charset="0"/>
                </a:rPr>
                <a:t>（              ）</a:t>
              </a:r>
              <a:r>
                <a:rPr lang="en-US" altLang="zh-CN" sz="3200" b="1" dirty="0">
                  <a:solidFill>
                    <a:srgbClr val="006600"/>
                  </a:solidFill>
                  <a:latin typeface="Arial" panose="020B0604020202020204" pitchFamily="34" charset="0"/>
                </a:rPr>
                <a:t>&gt;&gt;&gt;&gt;</a:t>
              </a:r>
              <a:endParaRPr lang="en-US" altLang="zh-CN" sz="6000" b="1" dirty="0">
                <a:latin typeface="Arial" panose="020B0604020202020204" pitchFamily="34" charset="0"/>
              </a:endParaRPr>
            </a:p>
          </p:txBody>
        </p:sp>
        <p:sp>
          <p:nvSpPr>
            <p:cNvPr id="32774" name="文本框 44038"/>
            <p:cNvSpPr txBox="1"/>
            <p:nvPr/>
          </p:nvSpPr>
          <p:spPr>
            <a:xfrm>
              <a:off x="2650" y="1260"/>
              <a:ext cx="2653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6600"/>
                  </a:solidFill>
                  <a:latin typeface="Arial" panose="020B0604020202020204" pitchFamily="34" charset="0"/>
                </a:rPr>
                <a:t>（              ）</a:t>
              </a:r>
              <a:r>
                <a:rPr lang="en-US" altLang="zh-CN" sz="3200" b="1" dirty="0">
                  <a:solidFill>
                    <a:srgbClr val="006600"/>
                  </a:solidFill>
                  <a:latin typeface="Arial" panose="020B0604020202020204" pitchFamily="34" charset="0"/>
                </a:rPr>
                <a:t>&gt;&gt;&gt;&gt;</a:t>
              </a:r>
              <a:endParaRPr lang="en-US" altLang="zh-CN" sz="3200" b="1" dirty="0">
                <a:solidFill>
                  <a:srgbClr val="0066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775" name="文本框 44039"/>
            <p:cNvSpPr txBox="1"/>
            <p:nvPr/>
          </p:nvSpPr>
          <p:spPr>
            <a:xfrm>
              <a:off x="2653" y="1807"/>
              <a:ext cx="2653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6600"/>
                  </a:solidFill>
                  <a:latin typeface="Arial" panose="020B0604020202020204" pitchFamily="34" charset="0"/>
                </a:rPr>
                <a:t>（                   ）</a:t>
              </a:r>
              <a:endParaRPr lang="zh-CN" altLang="en-US" sz="3200" b="1" dirty="0">
                <a:solidFill>
                  <a:srgbClr val="0066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776" name="文本框 44035"/>
            <p:cNvSpPr txBox="1"/>
            <p:nvPr/>
          </p:nvSpPr>
          <p:spPr>
            <a:xfrm>
              <a:off x="585" y="1253"/>
              <a:ext cx="226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6600"/>
                  </a:solidFill>
                  <a:latin typeface="Arial" panose="020B0604020202020204" pitchFamily="34" charset="0"/>
                </a:rPr>
                <a:t>（种葫芦）</a:t>
              </a:r>
              <a:r>
                <a:rPr lang="en-US" altLang="zh-CN" sz="3200" b="1" dirty="0">
                  <a:solidFill>
                    <a:srgbClr val="006600"/>
                  </a:solidFill>
                  <a:latin typeface="Arial" panose="020B0604020202020204" pitchFamily="34" charset="0"/>
                </a:rPr>
                <a:t>&gt;&gt;&gt;&gt;</a:t>
              </a:r>
              <a:endParaRPr lang="en-US" altLang="zh-CN" sz="3200" b="1" dirty="0">
                <a:solidFill>
                  <a:srgbClr val="0066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777" name="文本框 44036"/>
            <p:cNvSpPr txBox="1"/>
            <p:nvPr/>
          </p:nvSpPr>
          <p:spPr>
            <a:xfrm>
              <a:off x="2891" y="1253"/>
              <a:ext cx="1587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6600"/>
                  </a:solidFill>
                  <a:latin typeface="Arial" panose="020B0604020202020204" pitchFamily="34" charset="0"/>
                </a:rPr>
                <a:t>长出叶子</a:t>
              </a:r>
              <a:endParaRPr lang="zh-CN" altLang="en-US" sz="3200" b="1" dirty="0">
                <a:solidFill>
                  <a:srgbClr val="0066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778" name="文本框 44037"/>
            <p:cNvSpPr txBox="1"/>
            <p:nvPr/>
          </p:nvSpPr>
          <p:spPr>
            <a:xfrm>
              <a:off x="2957" y="1790"/>
              <a:ext cx="1815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6600"/>
                  </a:solidFill>
                  <a:latin typeface="Arial" panose="020B0604020202020204" pitchFamily="34" charset="0"/>
                </a:rPr>
                <a:t>结出小葫芦</a:t>
              </a:r>
              <a:endParaRPr lang="zh-CN" altLang="en-US" sz="3200" b="1" dirty="0">
                <a:solidFill>
                  <a:srgbClr val="0066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779" name="文本框 44040"/>
            <p:cNvSpPr txBox="1"/>
            <p:nvPr/>
          </p:nvSpPr>
          <p:spPr>
            <a:xfrm>
              <a:off x="661" y="1790"/>
              <a:ext cx="208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6600"/>
                  </a:solidFill>
                  <a:latin typeface="Arial" panose="020B0604020202020204" pitchFamily="34" charset="0"/>
                </a:rPr>
                <a:t>开出小花</a:t>
              </a:r>
              <a:endParaRPr lang="zh-CN" altLang="en-US" sz="3200" b="1" dirty="0">
                <a:solidFill>
                  <a:srgbClr val="00660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3794" name="Picture 2" descr="想问题"/>
          <p:cNvPicPr>
            <a:picLocks noChangeAspect="1"/>
          </p:cNvPicPr>
          <p:nvPr/>
        </p:nvPicPr>
        <p:blipFill>
          <a:blip r:embed="rId1">
            <a:clrChange>
              <a:clrFrom>
                <a:srgbClr val="FBFDFC"/>
              </a:clrFrom>
              <a:clrTo>
                <a:srgbClr val="FBFD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838" y="38100"/>
            <a:ext cx="1465262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标题 47106"/>
          <p:cNvSpPr>
            <a:spLocks noGrp="1"/>
          </p:cNvSpPr>
          <p:nvPr/>
        </p:nvSpPr>
        <p:spPr>
          <a:xfrm>
            <a:off x="2452688" y="342900"/>
            <a:ext cx="30353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6000" b="1" dirty="0">
                <a:solidFill>
                  <a:srgbClr val="FF00FF"/>
                </a:solidFill>
                <a:latin typeface="Arial" panose="020B0604020202020204" pitchFamily="34" charset="0"/>
                <a:ea typeface="华文楷体" pitchFamily="2" charset="-122"/>
              </a:rPr>
              <a:t>我会填</a:t>
            </a:r>
            <a:endParaRPr lang="zh-CN" altLang="en-US" sz="6000" b="1" dirty="0">
              <a:solidFill>
                <a:srgbClr val="FF00FF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33796" name="文本框 47107"/>
          <p:cNvSpPr txBox="1"/>
          <p:nvPr/>
        </p:nvSpPr>
        <p:spPr>
          <a:xfrm>
            <a:off x="1722438" y="1485900"/>
            <a:ext cx="6985000" cy="3384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tx2"/>
                </a:solidFill>
                <a:latin typeface="Arial" panose="020B0604020202020204" pitchFamily="34" charset="0"/>
              </a:rPr>
              <a:t>（       ）的小花     </a:t>
            </a:r>
            <a:endParaRPr lang="zh-CN" altLang="en-US" sz="48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tx2"/>
                </a:solidFill>
                <a:latin typeface="Arial" panose="020B0604020202020204" pitchFamily="34" charset="0"/>
              </a:rPr>
              <a:t>（       ）的葫芦藤        （       ）的小葫芦             （       ）的叶子</a:t>
            </a:r>
            <a:endParaRPr lang="zh-CN" altLang="en-US" sz="48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47109" name="文本框 47108"/>
          <p:cNvSpPr txBox="1"/>
          <p:nvPr/>
        </p:nvSpPr>
        <p:spPr>
          <a:xfrm>
            <a:off x="2306638" y="1566863"/>
            <a:ext cx="15843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B0F0"/>
                </a:solidFill>
                <a:latin typeface="Arial" panose="020B0604020202020204" pitchFamily="34" charset="0"/>
              </a:rPr>
              <a:t>雪 白</a:t>
            </a:r>
            <a:endParaRPr lang="zh-CN" altLang="en-US" sz="44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2306638" y="2540000"/>
            <a:ext cx="15113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B0F0"/>
                </a:solidFill>
                <a:latin typeface="Arial" panose="020B0604020202020204" pitchFamily="34" charset="0"/>
              </a:rPr>
              <a:t>细 长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7111" name="文本框 47110"/>
          <p:cNvSpPr txBox="1"/>
          <p:nvPr/>
        </p:nvSpPr>
        <p:spPr>
          <a:xfrm>
            <a:off x="2306638" y="3367088"/>
            <a:ext cx="146050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00B0F0"/>
                </a:solidFill>
                <a:latin typeface="Arial" panose="020B0604020202020204" pitchFamily="34" charset="0"/>
              </a:rPr>
              <a:t>可 爱</a:t>
            </a:r>
            <a:endParaRPr lang="zh-CN" altLang="en-US" sz="44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47112" name="文本框 47111"/>
          <p:cNvSpPr txBox="1"/>
          <p:nvPr/>
        </p:nvSpPr>
        <p:spPr>
          <a:xfrm>
            <a:off x="2244725" y="4108450"/>
            <a:ext cx="17081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B0F0"/>
                </a:solidFill>
                <a:latin typeface="Arial" panose="020B0604020202020204" pitchFamily="34" charset="0"/>
              </a:rPr>
              <a:t>绿 绿</a:t>
            </a:r>
            <a:endParaRPr lang="zh-CN" altLang="en-US" sz="44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47110" grpId="0"/>
      <p:bldP spid="47111" grpId="0"/>
      <p:bldP spid="471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2468" name="Picture 4" descr="20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325" y="3343275"/>
            <a:ext cx="990600" cy="138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9" name="Text Box 5"/>
          <p:cNvSpPr txBox="1"/>
          <p:nvPr/>
        </p:nvSpPr>
        <p:spPr>
          <a:xfrm>
            <a:off x="1570038" y="3343275"/>
            <a:ext cx="7373937" cy="1431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099FF"/>
                </a:solidFill>
                <a:latin typeface="Times New Roman" panose="02020603050405020304" pitchFamily="18" charset="0"/>
              </a:rPr>
              <a:t>比一比</a:t>
            </a:r>
            <a:r>
              <a:rPr lang="en-US" altLang="zh-CN" sz="4000" b="1" dirty="0">
                <a:solidFill>
                  <a:srgbClr val="0099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4000" b="1" dirty="0">
                <a:solidFill>
                  <a:srgbClr val="0099FF"/>
                </a:solidFill>
                <a:latin typeface="Times New Roman" panose="02020603050405020304" pitchFamily="18" charset="0"/>
              </a:rPr>
              <a:t>看看谁的眼睛最亮</a:t>
            </a:r>
            <a:r>
              <a:rPr lang="en-US" altLang="zh-CN" sz="3600" b="1" dirty="0">
                <a:solidFill>
                  <a:srgbClr val="0099FF"/>
                </a:solidFill>
                <a:latin typeface="Times New Roman" panose="02020603050405020304" pitchFamily="18" charset="0"/>
              </a:rPr>
              <a:t>?</a:t>
            </a:r>
            <a:endParaRPr lang="en-US" altLang="zh-CN" sz="3600" b="1" dirty="0">
              <a:solidFill>
                <a:srgbClr val="0099FF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找一找两幅插图有什么不同的地方</a:t>
            </a:r>
            <a:r>
              <a:rPr lang="en-US" altLang="zh-CN" sz="4800" b="1" dirty="0">
                <a:solidFill>
                  <a:srgbClr val="00B050"/>
                </a:solidFill>
                <a:latin typeface="Times New Roman" panose="02020603050405020304" pitchFamily="18" charset="0"/>
              </a:rPr>
              <a:t>?</a:t>
            </a:r>
            <a:endParaRPr lang="en-US" altLang="zh-CN" sz="4800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4820" name="图片 3" descr="czxcz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450" y="468313"/>
            <a:ext cx="3697288" cy="271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图片 4" descr="sacsdacd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075" y="349250"/>
            <a:ext cx="3540125" cy="2949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8" name="Picture 4" descr="图片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50" y="0"/>
            <a:ext cx="8569325" cy="343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rgbClr val="FF9900">
                <a:alpha val="50000"/>
              </a:srgbClr>
            </a:outerShdw>
          </a:effectLst>
        </p:spPr>
      </p:pic>
      <p:sp>
        <p:nvSpPr>
          <p:cNvPr id="26630" name="Text Box 6"/>
          <p:cNvSpPr txBox="1"/>
          <p:nvPr/>
        </p:nvSpPr>
        <p:spPr>
          <a:xfrm>
            <a:off x="0" y="3000375"/>
            <a:ext cx="8929688" cy="240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自读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自然段，同桌合作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用“</a:t>
            </a:r>
            <a:r>
              <a:rPr lang="en-US" altLang="zh-CN" sz="30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画出“</a:t>
            </a:r>
            <a:r>
              <a:rPr lang="zh-CN" altLang="en-US" sz="3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种葫芦的人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”所想所说的句子；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用“</a:t>
            </a:r>
            <a:r>
              <a:rPr lang="zh-CN" altLang="en-US" sz="30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”画出“</a:t>
            </a:r>
            <a:r>
              <a:rPr lang="zh-CN" altLang="en-US" sz="3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邻居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”说的话，并认真地读一读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b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3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3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charRg st="1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30">
                                            <p:txEl>
                                              <p:charRg st="17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30">
                                            <p:txEl>
                                              <p:charRg st="1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30">
                                            <p:txEl>
                                              <p:charRg st="1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charRg st="4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630">
                                            <p:txEl>
                                              <p:charRg st="40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30">
                                            <p:txEl>
                                              <p:charRg st="4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30">
                                            <p:txEl>
                                              <p:charRg st="4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6" name="文本框 40962"/>
          <p:cNvSpPr txBox="1"/>
          <p:nvPr/>
        </p:nvSpPr>
        <p:spPr>
          <a:xfrm>
            <a:off x="2060575" y="1762125"/>
            <a:ext cx="5940425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40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40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蚜虫是什么？</a:t>
            </a:r>
            <a:endParaRPr lang="zh-CN" altLang="en-US" sz="4000" b="1" dirty="0">
              <a:solidFill>
                <a:srgbClr val="0066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AutoNum type="arabicPeriod" startAt="2"/>
            </a:pPr>
            <a:r>
              <a:rPr lang="zh-CN" altLang="en-US" sz="40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小葫芦为什么变黄？</a:t>
            </a:r>
            <a:endParaRPr lang="zh-CN" altLang="en-US" sz="4000" b="1" dirty="0">
              <a:solidFill>
                <a:srgbClr val="0066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AutoNum type="arabicPeriod" startAt="2"/>
            </a:pPr>
            <a:r>
              <a:rPr lang="zh-CN" altLang="en-US" sz="40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小葫芦为什么都落了？</a:t>
            </a:r>
            <a:endParaRPr lang="zh-CN" altLang="en-US" sz="4000" b="1" dirty="0">
              <a:solidFill>
                <a:srgbClr val="00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67" name="文本框 40963"/>
          <p:cNvSpPr txBox="1"/>
          <p:nvPr/>
        </p:nvSpPr>
        <p:spPr>
          <a:xfrm>
            <a:off x="2681288" y="411163"/>
            <a:ext cx="1560512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</a:rPr>
              <a:t>问题：</a:t>
            </a:r>
            <a:endParaRPr lang="zh-CN" altLang="en-US" sz="36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pic>
        <p:nvPicPr>
          <p:cNvPr id="36868" name="Picture 2" descr="说一说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450" y="358775"/>
            <a:ext cx="1298575" cy="1458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 dir="in"/>
    <p:sndAc>
      <p:stSnd>
        <p:snd r:embed="rId3" name="wind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gradFill>
          <a:gsLst>
            <a:gs pos="1000">
              <a:srgbClr val="DDEBCF">
                <a:alpha val="70000"/>
              </a:srgb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9874" name="Text Box 2"/>
          <p:cNvSpPr txBox="1"/>
          <p:nvPr/>
        </p:nvSpPr>
        <p:spPr>
          <a:xfrm>
            <a:off x="285750" y="142875"/>
            <a:ext cx="8072438" cy="4770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有一天，他看见叶子上爬着一些蚜虫，心里想：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有几个虫子怕什么！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他盯着小葫芦自言自语地说：</a:t>
            </a: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“我的小葫芦，快长啊，快长啊！长得赛过大南瓜才好呢！”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一个邻居看见了，对他说：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“你别光盯着葫芦了，叶子上生了蚜虫，快治一吧！”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那个人感到很奇怪，他说：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“什么？叶子上的虫子还用治？我要的是葫芦”</a:t>
            </a:r>
            <a:endParaRPr lang="en-US" altLang="zh-CN" sz="3200" b="1" dirty="0">
              <a:solidFill>
                <a:srgbClr val="FFFF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没过几天，叶子上的蚜虫更多了。小葫芦慢慢地变黄了，一个一个都落下了。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7891" name="Line 9"/>
          <p:cNvSpPr/>
          <p:nvPr/>
        </p:nvSpPr>
        <p:spPr>
          <a:xfrm>
            <a:off x="6443663" y="2852738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2" name="Line 10"/>
          <p:cNvSpPr/>
          <p:nvPr/>
        </p:nvSpPr>
        <p:spPr>
          <a:xfrm>
            <a:off x="4716463" y="3716338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22" name="Picture 2" descr="蚜虫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857250"/>
            <a:ext cx="3505200" cy="17605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4857750" y="142875"/>
            <a:ext cx="4114800" cy="1841500"/>
            <a:chOff x="2928" y="953"/>
            <a:chExt cx="2544" cy="1412"/>
          </a:xfrm>
        </p:grpSpPr>
        <p:pic>
          <p:nvPicPr>
            <p:cNvPr id="38918" name="Picture 4" descr="蚜虫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8" y="953"/>
              <a:ext cx="1872" cy="13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8919" name="Picture 5" descr="蚜虫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31" y="1008"/>
              <a:ext cx="1041" cy="135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1926" name="Text Box 6"/>
          <p:cNvSpPr txBox="1"/>
          <p:nvPr/>
        </p:nvSpPr>
        <p:spPr>
          <a:xfrm>
            <a:off x="1857375" y="2619375"/>
            <a:ext cx="7048500" cy="2524125"/>
          </a:xfrm>
          <a:prstGeom prst="rect">
            <a:avLst/>
          </a:prstGeom>
          <a:solidFill>
            <a:srgbClr val="FFE7E7"/>
          </a:solidFill>
          <a:ln w="57150" cap="rnd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蚜　虫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　　昆虫，身体卵圆形。喜欢聚集在植物嫩芽上吸取植物的汁液，对植物危害极大。蚜虫种类很多，有麦蚜、高粱蚜、棉蚜、菜蚜、桃蚜等。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38917" name="Picture 7" descr="小学语文(记叙文）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214313"/>
            <a:ext cx="2079625" cy="454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9938" name="Picture 2" descr="5a31062d3704f5161f3089e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Text Box 4"/>
          <p:cNvSpPr txBox="1"/>
          <p:nvPr/>
        </p:nvSpPr>
        <p:spPr>
          <a:xfrm>
            <a:off x="714375" y="1714500"/>
            <a:ext cx="7686675" cy="267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en-US" altLang="zh-CN" sz="4400" b="1" dirty="0"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因为种葫芦的人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不懂叶子和葫芦的关系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，他只想要葫芦，叶子上生蚜虫他不管，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又不听邻居的劝告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，所以小葫芦变黄、落了。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9940" name="标题 47106"/>
          <p:cNvSpPr>
            <a:spLocks noGrp="1"/>
          </p:cNvSpPr>
          <p:nvPr/>
        </p:nvSpPr>
        <p:spPr>
          <a:xfrm>
            <a:off x="142875" y="500063"/>
            <a:ext cx="64293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  <a:ea typeface="华文楷体" pitchFamily="2" charset="-122"/>
              </a:rPr>
              <a:t>小葫芦都落了的原因：</a:t>
            </a:r>
            <a:endParaRPr lang="zh-CN" altLang="en-US" sz="4800" b="1" dirty="0">
              <a:solidFill>
                <a:srgbClr val="FF00FF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Picture 2" descr="5a31062d3704f5161f3089e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TextBox 2"/>
          <p:cNvSpPr txBox="1"/>
          <p:nvPr/>
        </p:nvSpPr>
        <p:spPr>
          <a:xfrm>
            <a:off x="642938" y="1571625"/>
            <a:ext cx="80327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</a:rPr>
              <a:t>所以，看问题要注意事物之间的联系。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0964" name="TextBox 3"/>
          <p:cNvSpPr txBox="1"/>
          <p:nvPr/>
        </p:nvSpPr>
        <p:spPr>
          <a:xfrm>
            <a:off x="714375" y="2857500"/>
            <a:ext cx="80835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请你联想我们生活中没有注意事物之间联系的事情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Picture 2" descr="5a31062d3704f5161f3089e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41288"/>
            <a:ext cx="6870700" cy="633413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ctr" defTabSz="6858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作业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928688"/>
            <a:ext cx="7696200" cy="4321175"/>
          </a:xfrm>
        </p:spPr>
        <p:txBody>
          <a:bodyPr vert="horz" wrap="square" lIns="91440" tIns="45720" rIns="91440" bIns="45720" numCol="1" anchor="t" anchorCtr="0" compatLnSpc="1">
            <a:normAutofit fontScale="92500" lnSpcReduction="20000"/>
          </a:bodyPr>
          <a:lstStyle/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一、照样子，把下列句子换个说法。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例：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叶子上的虫还用治？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叶子上的虫不用治。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这道题我做错了吗？</a:t>
            </a:r>
            <a:endParaRPr kumimoji="0" lang="zh-CN" altLang="en-US" sz="2800" b="1" i="0" u="sng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这只风筝不漂亮吗？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有几个虫子怕什么？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二、我会填。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       ）的小花     （       ）的葫芦藤       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（       ）的小葫芦   （       ）的叶子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7831" name="Text Box 7"/>
          <p:cNvSpPr txBox="1"/>
          <p:nvPr/>
        </p:nvSpPr>
        <p:spPr>
          <a:xfrm>
            <a:off x="511175" y="1624013"/>
            <a:ext cx="6019800" cy="3106737"/>
          </a:xfrm>
          <a:prstGeom prst="rect">
            <a:avLst/>
          </a:prstGeom>
          <a:noFill/>
          <a:ln w="57150" cap="rnd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葫　芦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　　一年生草本植物，叶子互生，心脏形，花白色。果实中间细，像两个球连在一起。嫩时作蔬菜用，长老后硬壳可做器皿。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4579" name="图片 1" descr="d4bed9d1195e1112d8af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0" y="2309813"/>
            <a:ext cx="1828800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 descr="葫芦果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0"/>
            <a:ext cx="8743950" cy="4918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 descr="葫芦4">
            <a:hlinkClick r:id="" action="ppaction://noaction"/>
          </p:cNvPr>
          <p:cNvPicPr>
            <a:picLocks noChangeAspect="1"/>
          </p:cNvPicPr>
          <p:nvPr/>
        </p:nvPicPr>
        <p:blipFill>
          <a:blip r:embed="rId1">
            <a:lum bright="17999"/>
          </a:blip>
          <a:stretch>
            <a:fillRect/>
          </a:stretch>
        </p:blipFill>
        <p:spPr>
          <a:xfrm>
            <a:off x="0" y="0"/>
            <a:ext cx="4572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Picture 3" descr="葫芦2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4" descr="葫芦3">
            <a:hlinkClick r:id="" action="ppaction://noaction"/>
          </p:cNvPr>
          <p:cNvPicPr>
            <a:picLocks noChangeAspect="1"/>
          </p:cNvPicPr>
          <p:nvPr/>
        </p:nvPicPr>
        <p:blipFill>
          <a:blip r:embed="rId3">
            <a:lum bright="17999"/>
          </a:blip>
          <a:stretch>
            <a:fillRect/>
          </a:stretch>
        </p:blipFill>
        <p:spPr>
          <a:xfrm>
            <a:off x="4572000" y="2571750"/>
            <a:ext cx="4572000" cy="257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0" name="文本占位符 72706"/>
          <p:cNvSpPr>
            <a:spLocks noGrp="1"/>
          </p:cNvSpPr>
          <p:nvPr/>
        </p:nvSpPr>
        <p:spPr>
          <a:xfrm>
            <a:off x="0" y="2286000"/>
            <a:ext cx="7404100" cy="7905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ctr">
              <a:lnSpc>
                <a:spcPct val="90000"/>
              </a:lnSpc>
              <a:spcBef>
                <a:spcPct val="45000"/>
              </a:spcBef>
            </a:pPr>
            <a:r>
              <a:rPr lang="en-US" altLang="zh-CN" sz="4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54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葫 芦</a:t>
            </a:r>
            <a:r>
              <a:rPr lang="zh-CN" altLang="en-US" sz="4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盯 着</a:t>
            </a:r>
            <a:r>
              <a:rPr lang="zh-CN" altLang="en-US" sz="40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66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algn="ctr">
              <a:lnSpc>
                <a:spcPct val="90000"/>
              </a:lnSpc>
              <a:spcBef>
                <a:spcPct val="45000"/>
              </a:spcBef>
            </a:pP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algn="ctr">
              <a:lnSpc>
                <a:spcPct val="90000"/>
              </a:lnSpc>
              <a:spcBef>
                <a:spcPct val="45000"/>
              </a:spcBef>
            </a:pPr>
            <a:r>
              <a:rPr lang="zh-CN" altLang="en-US" sz="54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葫芦藤    邻居</a:t>
            </a:r>
            <a:endParaRPr lang="zh-CN" altLang="en-US" sz="54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2708" name="文本框 72707"/>
          <p:cNvSpPr txBox="1"/>
          <p:nvPr/>
        </p:nvSpPr>
        <p:spPr>
          <a:xfrm>
            <a:off x="2079625" y="1530350"/>
            <a:ext cx="19923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FF"/>
                </a:solidFill>
                <a:latin typeface="zypyyb" pitchFamily="2" charset="-122"/>
                <a:ea typeface="zypyyb" pitchFamily="2" charset="-122"/>
              </a:rPr>
              <a:t>hú   lu</a:t>
            </a:r>
            <a:endParaRPr lang="en-US" altLang="zh-CN" sz="3600" b="1" dirty="0">
              <a:solidFill>
                <a:srgbClr val="FF00FF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72710" name="文本框 72709"/>
          <p:cNvSpPr txBox="1"/>
          <p:nvPr/>
        </p:nvSpPr>
        <p:spPr>
          <a:xfrm>
            <a:off x="4327525" y="1562100"/>
            <a:ext cx="1190625" cy="619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zypyyb" pitchFamily="2" charset="-122"/>
                <a:ea typeface="zypyyb" pitchFamily="2" charset="-122"/>
              </a:rPr>
              <a:t>dīng</a:t>
            </a:r>
            <a:endParaRPr lang="en-US" altLang="zh-CN" sz="3200" b="1" dirty="0">
              <a:solidFill>
                <a:srgbClr val="FF00FF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72712" name="文本框 72711"/>
          <p:cNvSpPr txBox="1"/>
          <p:nvPr/>
        </p:nvSpPr>
        <p:spPr>
          <a:xfrm>
            <a:off x="2535238" y="3119438"/>
            <a:ext cx="1382712" cy="74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FF"/>
                </a:solidFill>
                <a:latin typeface="zypyyb" pitchFamily="2" charset="-122"/>
                <a:ea typeface="zypyyb" pitchFamily="2" charset="-122"/>
              </a:rPr>
              <a:t>téng</a:t>
            </a:r>
            <a:endParaRPr lang="en-US" altLang="zh-CN" sz="4000" b="1" dirty="0">
              <a:solidFill>
                <a:srgbClr val="FF00FF"/>
              </a:solidFill>
              <a:latin typeface="zypyyb" pitchFamily="2" charset="-122"/>
              <a:ea typeface="zypyyb" pitchFamily="2" charset="-122"/>
            </a:endParaRPr>
          </a:p>
        </p:txBody>
      </p:sp>
      <p:sp>
        <p:nvSpPr>
          <p:cNvPr id="72713" name="文本框 72712"/>
          <p:cNvSpPr txBox="1"/>
          <p:nvPr/>
        </p:nvSpPr>
        <p:spPr>
          <a:xfrm>
            <a:off x="4859338" y="3208338"/>
            <a:ext cx="1238250" cy="74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FF"/>
                </a:solidFill>
                <a:latin typeface="zypyyb" pitchFamily="2" charset="-122"/>
                <a:ea typeface="zypyyb" pitchFamily="2" charset="-122"/>
              </a:rPr>
              <a:t>lín</a:t>
            </a:r>
            <a:endParaRPr lang="en-US" altLang="zh-CN" sz="4000" b="1" dirty="0">
              <a:solidFill>
                <a:srgbClr val="FF00FF"/>
              </a:solidFill>
              <a:latin typeface="zypyyb" pitchFamily="2" charset="-122"/>
              <a:ea typeface="zypyyb" pitchFamily="2" charset="-122"/>
            </a:endParaRPr>
          </a:p>
        </p:txBody>
      </p:sp>
      <p:pic>
        <p:nvPicPr>
          <p:cNvPr id="27655" name="Picture 3" descr="我会读pic_22754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825" y="188913"/>
            <a:ext cx="1828800" cy="149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6" name="横卷形 14359"/>
          <p:cNvSpPr/>
          <p:nvPr/>
        </p:nvSpPr>
        <p:spPr>
          <a:xfrm>
            <a:off x="2290763" y="427038"/>
            <a:ext cx="2714625" cy="885825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800" b="1" dirty="0">
                <a:latin typeface="Arial" panose="020B0604020202020204" pitchFamily="34" charset="0"/>
                <a:ea typeface="楷体" panose="02010609060101010101" pitchFamily="49" charset="-122"/>
              </a:rPr>
              <a:t>我会认</a:t>
            </a:r>
            <a:endParaRPr lang="zh-CN" altLang="en-US" sz="4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27657" name="图片 3" descr="d4bed9d1195e1112d8af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0688" y="2181225"/>
            <a:ext cx="1828800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10" grpId="0"/>
      <p:bldP spid="72712" grpId="0"/>
      <p:bldP spid="727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2226" name="图片 5222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363" y="2346325"/>
            <a:ext cx="2024062" cy="2362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52226"/>
          <p:cNvGrpSpPr/>
          <p:nvPr/>
        </p:nvGrpSpPr>
        <p:grpSpPr>
          <a:xfrm>
            <a:off x="1127125" y="115888"/>
            <a:ext cx="8101013" cy="4500562"/>
            <a:chOff x="538" y="111"/>
            <a:chExt cx="5103" cy="2835"/>
          </a:xfrm>
        </p:grpSpPr>
        <p:pic>
          <p:nvPicPr>
            <p:cNvPr id="28686" name="图片 5222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60" y="170"/>
              <a:ext cx="1044" cy="121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87" name="图片 5222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73" y="248"/>
              <a:ext cx="978" cy="114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88" name="图片 5222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5" y="1458"/>
              <a:ext cx="1275" cy="14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89" name="图片 5223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8" y="362"/>
              <a:ext cx="1060" cy="12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90" name="图片 5223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49" y="1458"/>
              <a:ext cx="1275" cy="14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91" name="图片 5223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96" y="111"/>
              <a:ext cx="1275" cy="14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92" name="图片 5223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66" y="1389"/>
              <a:ext cx="1275" cy="148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8676" name="文本框 52234"/>
          <p:cNvSpPr txBox="1"/>
          <p:nvPr/>
        </p:nvSpPr>
        <p:spPr>
          <a:xfrm>
            <a:off x="1127125" y="18494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52236" name="文本框 52235"/>
          <p:cNvSpPr txBox="1"/>
          <p:nvPr/>
        </p:nvSpPr>
        <p:spPr>
          <a:xfrm>
            <a:off x="1339850" y="2813050"/>
            <a:ext cx="11430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</a:rPr>
              <a:t>蚜虫</a:t>
            </a:r>
            <a:endParaRPr lang="zh-CN" altLang="en-US" sz="4400" b="1" dirty="0">
              <a:latin typeface="Times New Roman" panose="02020603050405020304" pitchFamily="18" charset="0"/>
            </a:endParaRPr>
          </a:p>
        </p:txBody>
      </p:sp>
      <p:grpSp>
        <p:nvGrpSpPr>
          <p:cNvPr id="3" name="组合 52236"/>
          <p:cNvGrpSpPr/>
          <p:nvPr/>
        </p:nvGrpSpPr>
        <p:grpSpPr>
          <a:xfrm>
            <a:off x="1484313" y="779463"/>
            <a:ext cx="7375525" cy="3570287"/>
            <a:chOff x="822" y="864"/>
            <a:chExt cx="5499" cy="2554"/>
          </a:xfrm>
        </p:grpSpPr>
        <p:sp>
          <p:nvSpPr>
            <p:cNvPr id="28679" name="文本框 52237"/>
            <p:cNvSpPr txBox="1"/>
            <p:nvPr/>
          </p:nvSpPr>
          <p:spPr>
            <a:xfrm>
              <a:off x="2107" y="1104"/>
              <a:ext cx="643" cy="5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400" b="1" dirty="0">
                  <a:latin typeface="Times New Roman" panose="02020603050405020304" pitchFamily="18" charset="0"/>
                </a:rPr>
                <a:t>啊</a:t>
              </a:r>
              <a:endParaRPr lang="zh-CN" altLang="en-US" sz="44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8680" name="文本框 52238"/>
            <p:cNvSpPr txBox="1"/>
            <p:nvPr/>
          </p:nvSpPr>
          <p:spPr>
            <a:xfrm>
              <a:off x="3373" y="1104"/>
              <a:ext cx="576" cy="5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400" b="1" dirty="0">
                  <a:latin typeface="Times New Roman" panose="02020603050405020304" pitchFamily="18" charset="0"/>
                </a:rPr>
                <a:t>藤</a:t>
              </a:r>
              <a:endParaRPr lang="zh-CN" altLang="en-US" sz="44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8681" name="文本框 52239"/>
            <p:cNvSpPr txBox="1"/>
            <p:nvPr/>
          </p:nvSpPr>
          <p:spPr>
            <a:xfrm>
              <a:off x="822" y="960"/>
              <a:ext cx="720" cy="10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400" b="1" dirty="0">
                  <a:latin typeface="Times New Roman" panose="02020603050405020304" pitchFamily="18" charset="0"/>
                </a:rPr>
                <a:t>葫芦</a:t>
              </a:r>
              <a:endParaRPr lang="zh-CN" altLang="en-US" sz="44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8682" name="文本框 52240"/>
            <p:cNvSpPr txBox="1"/>
            <p:nvPr/>
          </p:nvSpPr>
          <p:spPr>
            <a:xfrm>
              <a:off x="3906" y="2362"/>
              <a:ext cx="672" cy="10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400" b="1" dirty="0">
                  <a:latin typeface="Times New Roman" panose="02020603050405020304" pitchFamily="18" charset="0"/>
                </a:rPr>
                <a:t>盯着</a:t>
              </a:r>
              <a:endParaRPr lang="zh-CN" altLang="en-US" sz="44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8683" name="文本框 52241"/>
            <p:cNvSpPr txBox="1"/>
            <p:nvPr/>
          </p:nvSpPr>
          <p:spPr>
            <a:xfrm>
              <a:off x="4707" y="864"/>
              <a:ext cx="576" cy="10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400" b="1" dirty="0">
                  <a:latin typeface="Times New Roman" panose="02020603050405020304" pitchFamily="18" charset="0"/>
                </a:rPr>
                <a:t>邻居</a:t>
              </a:r>
              <a:endParaRPr lang="zh-CN" altLang="en-US" sz="44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8684" name="文本框 52242"/>
            <p:cNvSpPr txBox="1"/>
            <p:nvPr/>
          </p:nvSpPr>
          <p:spPr>
            <a:xfrm>
              <a:off x="5361" y="2480"/>
              <a:ext cx="960" cy="9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latin typeface="Times New Roman" panose="02020603050405020304" pitchFamily="18" charset="0"/>
                </a:rPr>
                <a:t>自言自语</a:t>
              </a:r>
              <a:endParaRPr lang="zh-CN" altLang="en-US" sz="4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8685" name="文本框 52243"/>
            <p:cNvSpPr txBox="1"/>
            <p:nvPr/>
          </p:nvSpPr>
          <p:spPr>
            <a:xfrm>
              <a:off x="2569" y="2318"/>
              <a:ext cx="432" cy="10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400" b="1" dirty="0">
                  <a:latin typeface="Times New Roman" panose="02020603050405020304" pitchFamily="18" charset="0"/>
                </a:rPr>
                <a:t>奇怪</a:t>
              </a:r>
              <a:endParaRPr lang="zh-CN" altLang="en-US" sz="4400" b="1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4867" name="文本占位符 164866"/>
          <p:cNvSpPr>
            <a:spLocks noGrp="1"/>
          </p:cNvSpPr>
          <p:nvPr/>
        </p:nvSpPr>
        <p:spPr>
          <a:xfrm>
            <a:off x="1433513" y="620713"/>
            <a:ext cx="7323138" cy="35687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多音字</a:t>
            </a: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zhǒng  (         )        luò(           )</a:t>
            </a:r>
            <a:endParaRPr kumimoji="0" lang="en-US" altLang="zh-CN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种                         落  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là  (           )</a:t>
            </a:r>
            <a:endParaRPr kumimoji="0" lang="en-US" altLang="zh-CN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zhòng  (         )        lào(           )</a:t>
            </a:r>
            <a:endParaRPr kumimoji="0" lang="en-US" altLang="zh-CN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7625" y="1890713"/>
            <a:ext cx="1125538" cy="517525"/>
          </a:xfrm>
          <a:prstGeom prst="rect">
            <a:avLst/>
          </a:prstGeom>
          <a:noFill/>
          <a:ln w="952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B0F0"/>
                </a:solidFill>
                <a:latin typeface="Arial" panose="020B0604020202020204" pitchFamily="34" charset="0"/>
              </a:rPr>
              <a:t>种  子</a:t>
            </a:r>
            <a:endParaRPr lang="zh-CN" altLang="en-US" sz="28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1588" y="3559175"/>
            <a:ext cx="1125537" cy="517525"/>
          </a:xfrm>
          <a:prstGeom prst="rect">
            <a:avLst/>
          </a:prstGeom>
          <a:noFill/>
          <a:ln w="952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B0F0"/>
                </a:solidFill>
                <a:latin typeface="Arial" panose="020B0604020202020204" pitchFamily="34" charset="0"/>
              </a:rPr>
              <a:t>种  地</a:t>
            </a:r>
            <a:endParaRPr lang="zh-CN" altLang="en-US" sz="28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67538" y="1890713"/>
            <a:ext cx="1125537" cy="517525"/>
          </a:xfrm>
          <a:prstGeom prst="rect">
            <a:avLst/>
          </a:prstGeom>
          <a:noFill/>
          <a:ln w="952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B0F0"/>
                </a:solidFill>
                <a:latin typeface="Arial" panose="020B0604020202020204" pitchFamily="34" charset="0"/>
              </a:rPr>
              <a:t>掉 落</a:t>
            </a:r>
            <a:endParaRPr lang="zh-CN" altLang="en-US" sz="28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80250" y="2778125"/>
            <a:ext cx="1123950" cy="517525"/>
          </a:xfrm>
          <a:prstGeom prst="rect">
            <a:avLst/>
          </a:prstGeom>
          <a:noFill/>
          <a:ln w="952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B0F0"/>
                </a:solidFill>
                <a:latin typeface="Arial" panose="020B0604020202020204" pitchFamily="34" charset="0"/>
              </a:rPr>
              <a:t>落 下</a:t>
            </a:r>
            <a:endParaRPr lang="zh-CN" altLang="en-US" sz="28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11988" y="3671888"/>
            <a:ext cx="1123950" cy="517525"/>
          </a:xfrm>
          <a:prstGeom prst="rect">
            <a:avLst/>
          </a:prstGeom>
          <a:noFill/>
          <a:ln w="952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B0F0"/>
                </a:solidFill>
                <a:latin typeface="Arial" panose="020B0604020202020204" pitchFamily="34" charset="0"/>
              </a:rPr>
              <a:t>落 枕</a:t>
            </a:r>
            <a:endParaRPr lang="zh-CN" altLang="en-US" sz="28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3"/>
          <p:cNvSpPr txBox="1"/>
          <p:nvPr/>
        </p:nvSpPr>
        <p:spPr>
          <a:xfrm>
            <a:off x="0" y="214313"/>
            <a:ext cx="4343400" cy="422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3366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200" b="1" dirty="0">
                <a:solidFill>
                  <a:srgbClr val="00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从前，有个人种了一棵葫芦。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细长的</a:t>
            </a:r>
            <a:r>
              <a:rPr lang="zh-CN" altLang="en-US" sz="3200" b="1" dirty="0">
                <a:solidFill>
                  <a:srgbClr val="00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葫芦藤上长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满</a:t>
            </a:r>
            <a:r>
              <a:rPr lang="zh-CN" altLang="en-US" sz="3200" b="1" dirty="0">
                <a:solidFill>
                  <a:srgbClr val="00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了绿叶。开出了几朵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雪白的</a:t>
            </a:r>
            <a:r>
              <a:rPr lang="zh-CN" altLang="en-US" sz="3200" b="1" dirty="0">
                <a:solidFill>
                  <a:srgbClr val="00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小花。花谢以后，藤上挂了几个小葫芦。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多么可爱的小葫芦哇！</a:t>
            </a:r>
            <a:endParaRPr lang="zh-CN" altLang="en-US" b="1" dirty="0">
              <a:solidFill>
                <a:srgbClr val="00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30723" name="Picture 4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0" y="0"/>
            <a:ext cx="4800600" cy="4743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2" descr="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lum contrast="-6000"/>
          </a:blip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Text Box 5"/>
          <p:cNvSpPr txBox="1"/>
          <p:nvPr/>
        </p:nvSpPr>
        <p:spPr>
          <a:xfrm>
            <a:off x="857250" y="214313"/>
            <a:ext cx="6324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那个人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每天</a:t>
            </a:r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都要去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看几次</a:t>
            </a:r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endParaRPr lang="zh-CN" altLang="en-US" sz="4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1243</Words>
  <Application>WPS 演示</Application>
  <PresentationFormat/>
  <Paragraphs>129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Calibri</vt:lpstr>
      <vt:lpstr>Times New Roman</vt:lpstr>
      <vt:lpstr>楷体_GB2312</vt:lpstr>
      <vt:lpstr>zypyyb</vt:lpstr>
      <vt:lpstr>楷体</vt:lpstr>
      <vt:lpstr>华文楷体</vt:lpstr>
      <vt:lpstr>新宋体</vt:lpstr>
      <vt:lpstr>Arial Unicode MS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小人物</cp:lastModifiedBy>
  <cp:revision>2100</cp:revision>
  <dcterms:created xsi:type="dcterms:W3CDTF">2015-08-28T07:02:00Z</dcterms:created>
  <dcterms:modified xsi:type="dcterms:W3CDTF">2018-11-06T11:33:48Z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