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60" r:id="rId4"/>
    <p:sldId id="286" r:id="rId5"/>
    <p:sldId id="259" r:id="rId6"/>
    <p:sldId id="287" r:id="rId7"/>
    <p:sldId id="293" r:id="rId8"/>
    <p:sldId id="285" r:id="rId9"/>
    <p:sldId id="292" r:id="rId10"/>
    <p:sldId id="263" r:id="rId11"/>
    <p:sldId id="264" r:id="rId12"/>
    <p:sldId id="265" r:id="rId13"/>
    <p:sldId id="266" r:id="rId14"/>
    <p:sldId id="267" r:id="rId15"/>
    <p:sldId id="268" r:id="rId16"/>
    <p:sldId id="269" r:id="rId17"/>
    <p:sldId id="270" r:id="rId18"/>
    <p:sldId id="271" r:id="rId19"/>
    <p:sldId id="274" r:id="rId20"/>
    <p:sldId id="275" r:id="rId21"/>
    <p:sldId id="277" r:id="rId22"/>
    <p:sldId id="279" r:id="rId23"/>
    <p:sldId id="288" r:id="rId24"/>
    <p:sldId id="289" r:id="rId25"/>
    <p:sldId id="290" r:id="rId26"/>
    <p:sldId id="291" r:id="rId27"/>
    <p:sldId id="281" r:id="rId28"/>
    <p:sldId id="282" r:id="rId29"/>
    <p:sldId id="283" r:id="rId30"/>
    <p:sldId id="284" r:id="rId31"/>
  </p:sldIdLst>
  <p:sldSz cx="9144000" cy="6858000" type="screen4x3"/>
  <p:notesSz cx="6858000" cy="9144000"/>
  <p:defaultTextStyle>
    <a:defPPr>
      <a:defRPr lang="zh-CN"/>
    </a:defPPr>
    <a:lvl1pPr algn="ctr" rtl="0" fontAlgn="base">
      <a:spcBef>
        <a:spcPct val="0"/>
      </a:spcBef>
      <a:spcAft>
        <a:spcPct val="0"/>
      </a:spcAft>
      <a:defRPr kern="1200">
        <a:solidFill>
          <a:schemeClr val="tx1"/>
        </a:solidFill>
        <a:latin typeface="Arial" pitchFamily="34" charset="0"/>
        <a:ea typeface="宋体" pitchFamily="2" charset="-122"/>
        <a:cs typeface="+mn-cs"/>
      </a:defRPr>
    </a:lvl1pPr>
    <a:lvl2pPr marL="457200" algn="ctr" rtl="0" fontAlgn="base">
      <a:spcBef>
        <a:spcPct val="0"/>
      </a:spcBef>
      <a:spcAft>
        <a:spcPct val="0"/>
      </a:spcAft>
      <a:defRPr kern="1200">
        <a:solidFill>
          <a:schemeClr val="tx1"/>
        </a:solidFill>
        <a:latin typeface="Arial" pitchFamily="34" charset="0"/>
        <a:ea typeface="宋体" pitchFamily="2" charset="-122"/>
        <a:cs typeface="+mn-cs"/>
      </a:defRPr>
    </a:lvl2pPr>
    <a:lvl3pPr marL="914400" algn="ctr"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ctr"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ctr"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showPr>
  <p:clrMru>
    <a:srgbClr val="FFFFFF"/>
    <a:srgbClr val="FF00FF"/>
    <a:srgbClr val="00FFFF"/>
    <a:srgbClr val="990099"/>
    <a:srgbClr val="FF66CC"/>
    <a:srgbClr val="3333CC"/>
    <a:srgbClr val="FF0000"/>
    <a:srgbClr val="00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31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F710361-EE4B-4211-A377-40BBC45411C7}"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C0D3F55-8132-4A27-9D1B-269E6182D029}"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A1930AF-2360-498E-8958-6706729CC84B}"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6CA5452-2836-4D2F-893E-4142E7B7C0D3}"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42687A0-52BA-4B5C-8911-D8B384BB35C1}"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B04D3C3-D398-4892-B21F-1392C99ACF6C}"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698F2F9D-C3F4-4281-B90A-302132CF55AD}"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FE848CE2-4791-4DEB-8E10-1BA3C7C06D1B}"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EF7B348-6FE8-4558-A97B-A98350B31F76}"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71CE1C7-97ED-45FB-84C9-AA0100391300}"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603C29F-9CD2-46C8-BE57-7ED8384E06B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400">
                <a:latin typeface="Arial" charset="0"/>
              </a:defRPr>
            </a:lvl1pPr>
          </a:lstStyle>
          <a:p>
            <a:pPr>
              <a:defRPr/>
            </a:pPr>
            <a:endParaRPr lang="zh-CN"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ECD571D3-48A5-4759-8CDD-0A0C3A336AEC}" type="slidenum">
              <a:rPr lang="zh-CN" altLang="en-US"/>
              <a:pPr>
                <a:defRPr/>
              </a:pPr>
              <a:t>‹#›</a:t>
            </a:fld>
            <a:endParaRPr lang="en-US" altLang="zh-CN"/>
          </a:p>
        </p:txBody>
      </p:sp>
      <p:pic>
        <p:nvPicPr>
          <p:cNvPr id="1031" name="Picture 7" descr="黄 女孩"/>
          <p:cNvPicPr>
            <a:picLocks noChangeAspect="1" noChangeArrowheads="1"/>
          </p:cNvPicPr>
          <p:nvPr userDrawn="1"/>
        </p:nvPicPr>
        <p:blipFill>
          <a:blip r:embed="rId13" cstate="print"/>
          <a:srcRect/>
          <a:stretch>
            <a:fillRect/>
          </a:stretch>
        </p:blipFill>
        <p:spPr bwMode="auto">
          <a:xfrm>
            <a:off x="1588" y="-23813"/>
            <a:ext cx="9180512" cy="68818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6.gif"/><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bd08"/>
          <p:cNvPicPr>
            <a:picLocks noChangeArrowheads="1"/>
          </p:cNvPicPr>
          <p:nvPr/>
        </p:nvPicPr>
        <p:blipFill>
          <a:blip r:embed="rId2" cstate="print"/>
          <a:srcRect/>
          <a:stretch>
            <a:fillRect/>
          </a:stretch>
        </p:blipFill>
        <p:spPr bwMode="auto">
          <a:xfrm>
            <a:off x="179388" y="620713"/>
            <a:ext cx="8785225" cy="5903912"/>
          </a:xfrm>
          <a:prstGeom prst="rect">
            <a:avLst/>
          </a:prstGeom>
          <a:noFill/>
          <a:ln w="9525">
            <a:noFill/>
            <a:miter lim="800000"/>
            <a:headEnd/>
            <a:tailEnd/>
          </a:ln>
        </p:spPr>
      </p:pic>
      <p:sp>
        <p:nvSpPr>
          <p:cNvPr id="5123" name="WordArt 3"/>
          <p:cNvSpPr>
            <a:spLocks noChangeArrowheads="1" noChangeShapeType="1"/>
          </p:cNvSpPr>
          <p:nvPr/>
        </p:nvSpPr>
        <p:spPr bwMode="auto">
          <a:xfrm>
            <a:off x="1928813" y="2786063"/>
            <a:ext cx="4968875" cy="1223962"/>
          </a:xfrm>
          <a:prstGeom prst="rect">
            <a:avLst/>
          </a:prstGeom>
        </p:spPr>
        <p:txBody>
          <a:bodyPr wrap="none" fromWordArt="1">
            <a:prstTxWarp prst="textWave1">
              <a:avLst>
                <a:gd name="adj1" fmla="val 13005"/>
                <a:gd name="adj2" fmla="val 0"/>
              </a:avLst>
            </a:prstTxWarp>
          </a:bodyPr>
          <a:lstStyle/>
          <a:p>
            <a:r>
              <a:rPr lang="zh-CN" altLang="en-US" sz="3600" kern="10">
                <a:ln w="9525">
                  <a:noFill/>
                  <a:round/>
                  <a:headEnd/>
                  <a:tailEnd/>
                </a:ln>
                <a:solidFill>
                  <a:schemeClr val="bg1"/>
                </a:solidFill>
                <a:effectLst>
                  <a:outerShdw dist="53882" dir="2700000" algn="ctr" rotWithShape="0">
                    <a:srgbClr val="C0C0C0">
                      <a:alpha val="78000"/>
                    </a:srgbClr>
                  </a:outerShdw>
                </a:effectLst>
                <a:latin typeface="宋体"/>
                <a:ea typeface="宋体"/>
              </a:rPr>
              <a:t>丝绸之路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0" fill="hold">
                                          <p:stCondLst>
                                            <p:cond delay="0"/>
                                          </p:stCondLst>
                                        </p:cTn>
                                        <p:tgtEl>
                                          <p:spTgt spid="5123"/>
                                        </p:tgtEl>
                                        <p:attrNameLst>
                                          <p:attrName>style.visibility</p:attrName>
                                        </p:attrNameLst>
                                      </p:cBhvr>
                                      <p:to>
                                        <p:strVal val="visible"/>
                                      </p:to>
                                    </p:set>
                                    <p:anim to="" calcmode="lin" valueType="num">
                                      <p:cBhvr>
                                        <p:cTn id="7" dur="0" fill="hold"/>
                                        <p:tgtEl>
                                          <p:spTgt spid="512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2" descr="200403311162_390042"/>
          <p:cNvPicPr>
            <a:picLocks noChangeAspect="1" noChangeArrowheads="1"/>
          </p:cNvPicPr>
          <p:nvPr/>
        </p:nvPicPr>
        <p:blipFill>
          <a:blip r:embed="rId2" cstate="print"/>
          <a:srcRect l="10759" r="1228" b="63387"/>
          <a:stretch>
            <a:fillRect/>
          </a:stretch>
        </p:blipFill>
        <p:spPr bwMode="auto">
          <a:xfrm>
            <a:off x="179388" y="620713"/>
            <a:ext cx="8785225" cy="5903912"/>
          </a:xfrm>
          <a:prstGeom prst="rect">
            <a:avLst/>
          </a:prstGeom>
          <a:noFill/>
          <a:ln w="9525">
            <a:noFill/>
            <a:miter lim="800000"/>
            <a:headEnd/>
            <a:tailEnd/>
          </a:ln>
        </p:spPr>
      </p:pic>
      <p:sp>
        <p:nvSpPr>
          <p:cNvPr id="10243" name="Text Box 3"/>
          <p:cNvSpPr txBox="1">
            <a:spLocks noChangeArrowheads="1"/>
          </p:cNvSpPr>
          <p:nvPr/>
        </p:nvSpPr>
        <p:spPr bwMode="auto">
          <a:xfrm>
            <a:off x="827088" y="1484313"/>
            <a:ext cx="8064500" cy="3416300"/>
          </a:xfrm>
          <a:prstGeom prst="rect">
            <a:avLst/>
          </a:prstGeom>
          <a:noFill/>
          <a:ln w="9525">
            <a:noFill/>
            <a:miter lim="800000"/>
            <a:headEnd/>
            <a:tailEnd/>
          </a:ln>
        </p:spPr>
        <p:txBody>
          <a:bodyPr>
            <a:spAutoFit/>
          </a:bodyPr>
          <a:lstStyle/>
          <a:p>
            <a:pPr algn="l">
              <a:spcBef>
                <a:spcPct val="50000"/>
              </a:spcBef>
            </a:pPr>
            <a:r>
              <a:rPr lang="zh-CN" altLang="en-US" sz="5400" b="1">
                <a:solidFill>
                  <a:schemeClr val="accent2"/>
                </a:solidFill>
                <a:latin typeface="宋体" pitchFamily="2" charset="-122"/>
              </a:rPr>
              <a:t>    边自由朗读课文</a:t>
            </a:r>
            <a:r>
              <a:rPr lang="en-US" altLang="zh-CN" sz="5400" b="1">
                <a:solidFill>
                  <a:schemeClr val="accent2"/>
                </a:solidFill>
                <a:latin typeface="宋体" pitchFamily="2" charset="-122"/>
              </a:rPr>
              <a:t>,</a:t>
            </a:r>
            <a:r>
              <a:rPr lang="zh-CN" altLang="en-US" sz="5400" b="1">
                <a:solidFill>
                  <a:schemeClr val="accent2"/>
                </a:solidFill>
                <a:latin typeface="宋体" pitchFamily="2" charset="-122"/>
              </a:rPr>
              <a:t>边思考：“丝绸之路”是一条怎么样的路？在课文中寻找一句合适的话来说明。</a:t>
            </a: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0" fill="hold">
                                          <p:stCondLst>
                                            <p:cond delay="0"/>
                                          </p:stCondLst>
                                        </p:cTn>
                                        <p:tgtEl>
                                          <p:spTgt spid="10243"/>
                                        </p:tgtEl>
                                        <p:attrNameLst>
                                          <p:attrName>style.visibility</p:attrName>
                                        </p:attrNameLst>
                                      </p:cBhvr>
                                      <p:to>
                                        <p:strVal val="visible"/>
                                      </p:to>
                                    </p:set>
                                    <p:anim to="" calcmode="lin" valueType="num">
                                      <p:cBhvr>
                                        <p:cTn id="7" dur="0" fill="hold"/>
                                        <p:tgtEl>
                                          <p:spTgt spid="1024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2" descr="20228"/>
          <p:cNvPicPr>
            <a:picLocks noChangeArrowheads="1"/>
          </p:cNvPicPr>
          <p:nvPr/>
        </p:nvPicPr>
        <p:blipFill>
          <a:blip r:embed="rId2" cstate="print"/>
          <a:srcRect/>
          <a:stretch>
            <a:fillRect/>
          </a:stretch>
        </p:blipFill>
        <p:spPr bwMode="auto">
          <a:xfrm>
            <a:off x="323850" y="188913"/>
            <a:ext cx="4192588" cy="4508500"/>
          </a:xfrm>
          <a:prstGeom prst="rect">
            <a:avLst/>
          </a:prstGeom>
          <a:noFill/>
          <a:ln w="9525">
            <a:noFill/>
            <a:miter lim="800000"/>
            <a:headEnd/>
            <a:tailEnd/>
          </a:ln>
        </p:spPr>
      </p:pic>
      <p:pic>
        <p:nvPicPr>
          <p:cNvPr id="11267" name="Picture 3" descr="2"/>
          <p:cNvPicPr>
            <a:picLocks noChangeArrowheads="1"/>
          </p:cNvPicPr>
          <p:nvPr/>
        </p:nvPicPr>
        <p:blipFill>
          <a:blip r:embed="rId3" cstate="print"/>
          <a:srcRect/>
          <a:stretch>
            <a:fillRect/>
          </a:stretch>
        </p:blipFill>
        <p:spPr bwMode="auto">
          <a:xfrm>
            <a:off x="4572000" y="260350"/>
            <a:ext cx="4210050" cy="4508500"/>
          </a:xfrm>
          <a:prstGeom prst="rect">
            <a:avLst/>
          </a:prstGeom>
          <a:noFill/>
          <a:ln w="9525">
            <a:noFill/>
            <a:miter lim="800000"/>
            <a:headEnd/>
            <a:tailEnd/>
          </a:ln>
        </p:spPr>
      </p:pic>
      <p:sp>
        <p:nvSpPr>
          <p:cNvPr id="11268" name="Text Box 4"/>
          <p:cNvSpPr txBox="1">
            <a:spLocks noChangeArrowheads="1"/>
          </p:cNvSpPr>
          <p:nvPr/>
        </p:nvSpPr>
        <p:spPr bwMode="auto">
          <a:xfrm>
            <a:off x="323850" y="4941888"/>
            <a:ext cx="8820150" cy="1077912"/>
          </a:xfrm>
          <a:prstGeom prst="rect">
            <a:avLst/>
          </a:prstGeom>
          <a:noFill/>
          <a:ln w="9525">
            <a:noFill/>
            <a:miter lim="800000"/>
            <a:headEnd/>
            <a:tailEnd/>
          </a:ln>
        </p:spPr>
        <p:txBody>
          <a:bodyPr>
            <a:spAutoFit/>
          </a:bodyPr>
          <a:lstStyle/>
          <a:p>
            <a:pPr algn="l">
              <a:spcBef>
                <a:spcPct val="50000"/>
              </a:spcBef>
            </a:pPr>
            <a:r>
              <a:rPr lang="zh-CN" altLang="en-US" sz="2800">
                <a:solidFill>
                  <a:srgbClr val="990099"/>
                </a:solidFill>
                <a:ea typeface="楷体_GB2312" pitchFamily="49" charset="-122"/>
              </a:rPr>
              <a:t>     </a:t>
            </a:r>
            <a:r>
              <a:rPr lang="zh-CN" altLang="en-US" sz="3200" b="1">
                <a:solidFill>
                  <a:srgbClr val="990099"/>
                </a:solidFill>
                <a:ea typeface="楷体_GB2312" pitchFamily="49" charset="-122"/>
              </a:rPr>
              <a:t>（</a:t>
            </a:r>
            <a:r>
              <a:rPr lang="en-US" altLang="zh-CN" sz="3200" b="1">
                <a:solidFill>
                  <a:srgbClr val="990099"/>
                </a:solidFill>
                <a:ea typeface="楷体_GB2312" pitchFamily="49" charset="-122"/>
              </a:rPr>
              <a:t>1</a:t>
            </a:r>
            <a:r>
              <a:rPr lang="zh-CN" altLang="en-US" sz="3200" b="1">
                <a:solidFill>
                  <a:srgbClr val="990099"/>
                </a:solidFill>
                <a:ea typeface="楷体_GB2312" pitchFamily="49" charset="-122"/>
              </a:rPr>
              <a:t>）“商人们在这个东方大都市开了眼界，正满载货物返回故乡。”</a:t>
            </a:r>
          </a:p>
        </p:txBody>
      </p:sp>
      <p:sp>
        <p:nvSpPr>
          <p:cNvPr id="5" name="Text Box 4"/>
          <p:cNvSpPr txBox="1">
            <a:spLocks noChangeArrowheads="1"/>
          </p:cNvSpPr>
          <p:nvPr/>
        </p:nvSpPr>
        <p:spPr bwMode="auto">
          <a:xfrm>
            <a:off x="323850" y="6072188"/>
            <a:ext cx="8820150" cy="584200"/>
          </a:xfrm>
          <a:prstGeom prst="rect">
            <a:avLst/>
          </a:prstGeom>
          <a:noFill/>
          <a:ln w="9525">
            <a:noFill/>
            <a:miter lim="800000"/>
            <a:headEnd/>
            <a:tailEnd/>
          </a:ln>
        </p:spPr>
        <p:txBody>
          <a:bodyPr>
            <a:spAutoFit/>
          </a:bodyPr>
          <a:lstStyle/>
          <a:p>
            <a:pPr algn="r">
              <a:spcBef>
                <a:spcPct val="50000"/>
              </a:spcBef>
            </a:pPr>
            <a:r>
              <a:rPr lang="zh-CN" altLang="en-US" sz="3200" b="1">
                <a:solidFill>
                  <a:srgbClr val="C00000"/>
                </a:solidFill>
                <a:ea typeface="楷体_GB2312" pitchFamily="49" charset="-122"/>
              </a:rPr>
              <a:t>──这是一条运送货物的路。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0" fill="hold">
                                          <p:stCondLst>
                                            <p:cond delay="0"/>
                                          </p:stCondLst>
                                        </p:cTn>
                                        <p:tgtEl>
                                          <p:spTgt spid="11266"/>
                                        </p:tgtEl>
                                        <p:attrNameLst>
                                          <p:attrName>style.visibility</p:attrName>
                                        </p:attrNameLst>
                                      </p:cBhvr>
                                      <p:to>
                                        <p:strVal val="visible"/>
                                      </p:to>
                                    </p:set>
                                    <p:anim to="" calcmode="lin" valueType="num">
                                      <p:cBhvr>
                                        <p:cTn id="7" dur="0" fill="hold"/>
                                        <p:tgtEl>
                                          <p:spTgt spid="11266"/>
                                        </p:tgtEl>
                                      </p:cBhvr>
                                    </p:anim>
                                  </p:childTnLst>
                                </p:cTn>
                              </p:par>
                              <p:par>
                                <p:cTn id="8" presetID="24" presetClass="entr" presetSubtype="0" fill="hold" nodeType="withEffect">
                                  <p:stCondLst>
                                    <p:cond delay="0"/>
                                  </p:stCondLst>
                                  <p:childTnLst>
                                    <p:set>
                                      <p:cBhvr>
                                        <p:cTn id="9" dur="0" fill="hold">
                                          <p:stCondLst>
                                            <p:cond delay="0"/>
                                          </p:stCondLst>
                                        </p:cTn>
                                        <p:tgtEl>
                                          <p:spTgt spid="11267"/>
                                        </p:tgtEl>
                                        <p:attrNameLst>
                                          <p:attrName>style.visibility</p:attrName>
                                        </p:attrNameLst>
                                      </p:cBhvr>
                                      <p:to>
                                        <p:strVal val="visible"/>
                                      </p:to>
                                    </p:set>
                                    <p:anim to="" calcmode="lin" valueType="num">
                                      <p:cBhvr>
                                        <p:cTn id="10" dur="0" fill="hold"/>
                                        <p:tgtEl>
                                          <p:spTgt spid="11267"/>
                                        </p:tgtEl>
                                      </p:cBhvr>
                                    </p:anim>
                                  </p:childTnLst>
                                </p:cTn>
                              </p:par>
                              <p:par>
                                <p:cTn id="11" presetID="24" presetClass="entr" presetSubtype="0" fill="hold" grpId="0" nodeType="withEffect">
                                  <p:stCondLst>
                                    <p:cond delay="0"/>
                                  </p:stCondLst>
                                  <p:childTnLst>
                                    <p:set>
                                      <p:cBhvr>
                                        <p:cTn id="12" dur="0" fill="hold">
                                          <p:stCondLst>
                                            <p:cond delay="0"/>
                                          </p:stCondLst>
                                        </p:cTn>
                                        <p:tgtEl>
                                          <p:spTgt spid="11268"/>
                                        </p:tgtEl>
                                        <p:attrNameLst>
                                          <p:attrName>style.visibility</p:attrName>
                                        </p:attrNameLst>
                                      </p:cBhvr>
                                      <p:to>
                                        <p:strVal val="visible"/>
                                      </p:to>
                                    </p:set>
                                    <p:anim to="" calcmode="lin" valueType="num">
                                      <p:cBhvr>
                                        <p:cTn id="13" dur="0" fill="hold"/>
                                        <p:tgtEl>
                                          <p:spTgt spid="11268"/>
                                        </p:tgtEl>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0" fill="hold">
                                          <p:stCondLst>
                                            <p:cond delay="0"/>
                                          </p:stCondLst>
                                        </p:cTn>
                                        <p:tgtEl>
                                          <p:spTgt spid="5"/>
                                        </p:tgtEl>
                                        <p:attrNameLst>
                                          <p:attrName>style.visibility</p:attrName>
                                        </p:attrNameLst>
                                      </p:cBhvr>
                                      <p:to>
                                        <p:strVal val="visible"/>
                                      </p:to>
                                    </p:set>
                                    <p:anim to="" calcmode="lin" valueType="num">
                                      <p:cBhvr>
                                        <p:cTn id="18" dur="0"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utoUpdateAnimBg="0"/>
      <p:bldP spid="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Picture 2" descr="F2004092315550600000"/>
          <p:cNvPicPr>
            <a:picLocks noChangeAspect="1" noChangeArrowheads="1"/>
          </p:cNvPicPr>
          <p:nvPr/>
        </p:nvPicPr>
        <p:blipFill>
          <a:blip r:embed="rId2" cstate="print"/>
          <a:srcRect/>
          <a:stretch>
            <a:fillRect/>
          </a:stretch>
        </p:blipFill>
        <p:spPr bwMode="auto">
          <a:xfrm>
            <a:off x="5508625" y="4149725"/>
            <a:ext cx="3313113" cy="2181225"/>
          </a:xfrm>
          <a:prstGeom prst="rect">
            <a:avLst/>
          </a:prstGeom>
          <a:noFill/>
          <a:ln w="9525">
            <a:noFill/>
            <a:miter lim="800000"/>
            <a:headEnd/>
            <a:tailEnd/>
          </a:ln>
        </p:spPr>
      </p:pic>
      <p:sp>
        <p:nvSpPr>
          <p:cNvPr id="12291" name="Text Box 3"/>
          <p:cNvSpPr txBox="1">
            <a:spLocks noChangeArrowheads="1"/>
          </p:cNvSpPr>
          <p:nvPr/>
        </p:nvSpPr>
        <p:spPr bwMode="auto">
          <a:xfrm>
            <a:off x="250825" y="3644900"/>
            <a:ext cx="4967288" cy="2554288"/>
          </a:xfrm>
          <a:prstGeom prst="rect">
            <a:avLst/>
          </a:prstGeom>
          <a:noFill/>
          <a:ln w="9525">
            <a:noFill/>
            <a:miter lim="800000"/>
            <a:headEnd/>
            <a:tailEnd/>
          </a:ln>
        </p:spPr>
        <p:txBody>
          <a:bodyPr>
            <a:spAutoFit/>
          </a:bodyPr>
          <a:lstStyle/>
          <a:p>
            <a:pPr algn="l">
              <a:spcBef>
                <a:spcPct val="50000"/>
              </a:spcBef>
            </a:pPr>
            <a:r>
              <a:rPr lang="zh-CN" altLang="en-US" sz="2800" b="1">
                <a:solidFill>
                  <a:srgbClr val="990099"/>
                </a:solidFill>
                <a:ea typeface="楷体_GB2312" pitchFamily="49" charset="-122"/>
              </a:rPr>
              <a:t>   </a:t>
            </a:r>
            <a:r>
              <a:rPr lang="zh-CN" altLang="en-US" sz="3200" b="1">
                <a:solidFill>
                  <a:srgbClr val="990099"/>
                </a:solidFill>
                <a:latin typeface="宋体" pitchFamily="2" charset="-122"/>
              </a:rPr>
              <a:t>（</a:t>
            </a:r>
            <a:r>
              <a:rPr lang="en-US" altLang="zh-CN" sz="3200" b="1">
                <a:solidFill>
                  <a:srgbClr val="990099"/>
                </a:solidFill>
                <a:latin typeface="宋体" pitchFamily="2" charset="-122"/>
              </a:rPr>
              <a:t>2</a:t>
            </a:r>
            <a:r>
              <a:rPr lang="zh-CN" altLang="en-US" sz="3200" b="1">
                <a:solidFill>
                  <a:srgbClr val="990099"/>
                </a:solidFill>
                <a:latin typeface="宋体" pitchFamily="2" charset="-122"/>
              </a:rPr>
              <a:t>）“望着这座群雕，就仿佛看到了当年丝绸之路上商旅不绝的景象，仿佛听到了飘忽在大漠中的悠悠驼铃声</a:t>
            </a:r>
            <a:r>
              <a:rPr lang="en-US" altLang="zh-CN" sz="3200" b="1">
                <a:solidFill>
                  <a:srgbClr val="990099"/>
                </a:solidFill>
                <a:latin typeface="宋体" pitchFamily="2" charset="-122"/>
              </a:rPr>
              <a:t>……”</a:t>
            </a:r>
            <a:endParaRPr lang="zh-CN" altLang="en-US" sz="3200" b="1">
              <a:solidFill>
                <a:srgbClr val="990099"/>
              </a:solidFill>
              <a:latin typeface="宋体" pitchFamily="2" charset="-122"/>
            </a:endParaRPr>
          </a:p>
        </p:txBody>
      </p:sp>
      <p:pic>
        <p:nvPicPr>
          <p:cNvPr id="12292" name="Picture 4" descr="pic_251389f"/>
          <p:cNvPicPr>
            <a:picLocks noChangeAspect="1" noChangeArrowheads="1"/>
          </p:cNvPicPr>
          <p:nvPr/>
        </p:nvPicPr>
        <p:blipFill>
          <a:blip r:embed="rId3" cstate="print"/>
          <a:srcRect/>
          <a:stretch>
            <a:fillRect/>
          </a:stretch>
        </p:blipFill>
        <p:spPr bwMode="auto">
          <a:xfrm>
            <a:off x="5292725" y="260350"/>
            <a:ext cx="3600450" cy="3168650"/>
          </a:xfrm>
          <a:prstGeom prst="rect">
            <a:avLst/>
          </a:prstGeom>
          <a:noFill/>
          <a:ln w="9525">
            <a:noFill/>
            <a:miter lim="800000"/>
            <a:headEnd/>
            <a:tailEnd/>
          </a:ln>
        </p:spPr>
      </p:pic>
      <p:pic>
        <p:nvPicPr>
          <p:cNvPr id="12293" name="Picture 5" descr="pic_251388f"/>
          <p:cNvPicPr>
            <a:picLocks noChangeAspect="1" noChangeArrowheads="1"/>
          </p:cNvPicPr>
          <p:nvPr/>
        </p:nvPicPr>
        <p:blipFill>
          <a:blip r:embed="rId4" cstate="print"/>
          <a:srcRect/>
          <a:stretch>
            <a:fillRect/>
          </a:stretch>
        </p:blipFill>
        <p:spPr bwMode="auto">
          <a:xfrm>
            <a:off x="323850" y="260350"/>
            <a:ext cx="4968875" cy="3168650"/>
          </a:xfrm>
          <a:prstGeom prst="rect">
            <a:avLst/>
          </a:prstGeom>
          <a:noFill/>
          <a:ln w="9525">
            <a:noFill/>
            <a:miter lim="800000"/>
            <a:headEnd/>
            <a:tailEnd/>
          </a:ln>
        </p:spPr>
      </p:pic>
      <p:sp>
        <p:nvSpPr>
          <p:cNvPr id="6" name="Text Box 3"/>
          <p:cNvSpPr txBox="1">
            <a:spLocks noChangeArrowheads="1"/>
          </p:cNvSpPr>
          <p:nvPr/>
        </p:nvSpPr>
        <p:spPr bwMode="auto">
          <a:xfrm>
            <a:off x="1143000" y="6059488"/>
            <a:ext cx="4967288" cy="584200"/>
          </a:xfrm>
          <a:prstGeom prst="rect">
            <a:avLst/>
          </a:prstGeom>
          <a:noFill/>
          <a:ln w="9525">
            <a:noFill/>
            <a:miter lim="800000"/>
            <a:headEnd/>
            <a:tailEnd/>
          </a:ln>
        </p:spPr>
        <p:txBody>
          <a:bodyPr>
            <a:spAutoFit/>
          </a:bodyPr>
          <a:lstStyle/>
          <a:p>
            <a:pPr algn="l">
              <a:spcBef>
                <a:spcPct val="50000"/>
              </a:spcBef>
            </a:pPr>
            <a:r>
              <a:rPr lang="en-US" altLang="zh-CN" sz="3200" b="1">
                <a:solidFill>
                  <a:srgbClr val="C00000"/>
                </a:solidFill>
                <a:latin typeface="宋体" pitchFamily="2" charset="-122"/>
              </a:rPr>
              <a:t>──</a:t>
            </a:r>
            <a:r>
              <a:rPr lang="zh-CN" altLang="en-US" sz="3200" b="1">
                <a:solidFill>
                  <a:srgbClr val="C00000"/>
                </a:solidFill>
                <a:latin typeface="宋体" pitchFamily="2" charset="-122"/>
              </a:rPr>
              <a:t>这是一条繁忙的路。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0" fill="hold">
                                          <p:stCondLst>
                                            <p:cond delay="0"/>
                                          </p:stCondLst>
                                        </p:cTn>
                                        <p:tgtEl>
                                          <p:spTgt spid="12293"/>
                                        </p:tgtEl>
                                        <p:attrNameLst>
                                          <p:attrName>style.visibility</p:attrName>
                                        </p:attrNameLst>
                                      </p:cBhvr>
                                      <p:to>
                                        <p:strVal val="visible"/>
                                      </p:to>
                                    </p:set>
                                    <p:anim to="" calcmode="lin" valueType="num">
                                      <p:cBhvr>
                                        <p:cTn id="7" dur="0" fill="hold"/>
                                        <p:tgtEl>
                                          <p:spTgt spid="12293"/>
                                        </p:tgtEl>
                                      </p:cBhvr>
                                    </p:anim>
                                  </p:childTnLst>
                                </p:cTn>
                              </p:par>
                              <p:par>
                                <p:cTn id="8" presetID="24" presetClass="entr" presetSubtype="0" fill="hold" nodeType="withEffect">
                                  <p:stCondLst>
                                    <p:cond delay="0"/>
                                  </p:stCondLst>
                                  <p:childTnLst>
                                    <p:set>
                                      <p:cBhvr>
                                        <p:cTn id="9" dur="0" fill="hold">
                                          <p:stCondLst>
                                            <p:cond delay="0"/>
                                          </p:stCondLst>
                                        </p:cTn>
                                        <p:tgtEl>
                                          <p:spTgt spid="12292"/>
                                        </p:tgtEl>
                                        <p:attrNameLst>
                                          <p:attrName>style.visibility</p:attrName>
                                        </p:attrNameLst>
                                      </p:cBhvr>
                                      <p:to>
                                        <p:strVal val="visible"/>
                                      </p:to>
                                    </p:set>
                                    <p:anim to="" calcmode="lin" valueType="num">
                                      <p:cBhvr>
                                        <p:cTn id="10" dur="0" fill="hold"/>
                                        <p:tgtEl>
                                          <p:spTgt spid="12292"/>
                                        </p:tgtEl>
                                      </p:cBhvr>
                                    </p:anim>
                                  </p:childTnLst>
                                </p:cTn>
                              </p:par>
                              <p:par>
                                <p:cTn id="11" presetID="24" presetClass="entr" presetSubtype="0" fill="hold" nodeType="withEffect">
                                  <p:stCondLst>
                                    <p:cond delay="0"/>
                                  </p:stCondLst>
                                  <p:childTnLst>
                                    <p:set>
                                      <p:cBhvr>
                                        <p:cTn id="12" dur="0" fill="hold">
                                          <p:stCondLst>
                                            <p:cond delay="0"/>
                                          </p:stCondLst>
                                        </p:cTn>
                                        <p:tgtEl>
                                          <p:spTgt spid="12290"/>
                                        </p:tgtEl>
                                        <p:attrNameLst>
                                          <p:attrName>style.visibility</p:attrName>
                                        </p:attrNameLst>
                                      </p:cBhvr>
                                      <p:to>
                                        <p:strVal val="visible"/>
                                      </p:to>
                                    </p:set>
                                    <p:anim to="" calcmode="lin" valueType="num">
                                      <p:cBhvr>
                                        <p:cTn id="13" dur="0" fill="hold"/>
                                        <p:tgtEl>
                                          <p:spTgt spid="12290"/>
                                        </p:tgtEl>
                                      </p:cBhvr>
                                    </p:anim>
                                  </p:childTnLst>
                                </p:cTn>
                              </p:par>
                              <p:par>
                                <p:cTn id="14" presetID="24" presetClass="entr" presetSubtype="0" fill="hold" grpId="0" nodeType="withEffect">
                                  <p:stCondLst>
                                    <p:cond delay="0"/>
                                  </p:stCondLst>
                                  <p:childTnLst>
                                    <p:set>
                                      <p:cBhvr>
                                        <p:cTn id="15" dur="0" fill="hold">
                                          <p:stCondLst>
                                            <p:cond delay="0"/>
                                          </p:stCondLst>
                                        </p:cTn>
                                        <p:tgtEl>
                                          <p:spTgt spid="12291"/>
                                        </p:tgtEl>
                                        <p:attrNameLst>
                                          <p:attrName>style.visibility</p:attrName>
                                        </p:attrNameLst>
                                      </p:cBhvr>
                                      <p:to>
                                        <p:strVal val="visible"/>
                                      </p:to>
                                    </p:set>
                                    <p:anim to="" calcmode="lin" valueType="num">
                                      <p:cBhvr>
                                        <p:cTn id="16" dur="0" fill="hold"/>
                                        <p:tgtEl>
                                          <p:spTgt spid="12291"/>
                                        </p:tgtEl>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0" fill="hold">
                                          <p:stCondLst>
                                            <p:cond delay="0"/>
                                          </p:stCondLst>
                                        </p:cTn>
                                        <p:tgtEl>
                                          <p:spTgt spid="6"/>
                                        </p:tgtEl>
                                        <p:attrNameLst>
                                          <p:attrName>style.visibility</p:attrName>
                                        </p:attrNameLst>
                                      </p:cBhvr>
                                      <p:to>
                                        <p:strVal val="visible"/>
                                      </p:to>
                                    </p:set>
                                    <p:anim to="" calcmode="lin" valueType="num">
                                      <p:cBhvr>
                                        <p:cTn id="21" dur="0"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utoUpdateAnimBg="0"/>
      <p:bldP spid="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684213" y="4292600"/>
            <a:ext cx="7632700" cy="1570038"/>
          </a:xfrm>
          <a:prstGeom prst="rect">
            <a:avLst/>
          </a:prstGeom>
          <a:noFill/>
          <a:ln w="9525">
            <a:noFill/>
            <a:miter lim="800000"/>
            <a:headEnd/>
            <a:tailEnd/>
          </a:ln>
        </p:spPr>
        <p:txBody>
          <a:bodyPr>
            <a:spAutoFit/>
          </a:bodyPr>
          <a:lstStyle/>
          <a:p>
            <a:pPr algn="l">
              <a:spcBef>
                <a:spcPct val="50000"/>
              </a:spcBef>
            </a:pPr>
            <a:r>
              <a:rPr lang="zh-CN" altLang="en-US" sz="3200" b="1">
                <a:latin typeface="宋体" pitchFamily="2" charset="-122"/>
              </a:rPr>
              <a:t>   </a:t>
            </a:r>
            <a:r>
              <a:rPr lang="zh-CN" altLang="en-US" sz="3200" b="1">
                <a:solidFill>
                  <a:srgbClr val="990099"/>
                </a:solidFill>
                <a:latin typeface="宋体" pitchFamily="2" charset="-122"/>
              </a:rPr>
              <a:t>（</a:t>
            </a:r>
            <a:r>
              <a:rPr lang="en-US" altLang="zh-CN" sz="3200" b="1">
                <a:solidFill>
                  <a:srgbClr val="990099"/>
                </a:solidFill>
                <a:latin typeface="宋体" pitchFamily="2" charset="-122"/>
              </a:rPr>
              <a:t>3</a:t>
            </a:r>
            <a:r>
              <a:rPr lang="zh-CN" altLang="en-US" sz="3200" b="1">
                <a:solidFill>
                  <a:srgbClr val="990099"/>
                </a:solidFill>
                <a:latin typeface="宋体" pitchFamily="2" charset="-122"/>
              </a:rPr>
              <a:t>）“没想到，一条道路将远隔千里的我们联系在了一起，这真是一条伟大的路呀！”</a:t>
            </a:r>
          </a:p>
        </p:txBody>
      </p:sp>
      <p:pic>
        <p:nvPicPr>
          <p:cNvPr id="13315" name="Picture 3" descr="crst_268"/>
          <p:cNvPicPr>
            <a:picLocks noChangeAspect="1" noChangeArrowheads="1"/>
          </p:cNvPicPr>
          <p:nvPr/>
        </p:nvPicPr>
        <p:blipFill>
          <a:blip r:embed="rId2" cstate="print"/>
          <a:srcRect/>
          <a:stretch>
            <a:fillRect/>
          </a:stretch>
        </p:blipFill>
        <p:spPr bwMode="auto">
          <a:xfrm>
            <a:off x="827088" y="333375"/>
            <a:ext cx="7561262" cy="3629025"/>
          </a:xfrm>
          <a:prstGeom prst="rect">
            <a:avLst/>
          </a:prstGeom>
          <a:noFill/>
          <a:ln w="9525">
            <a:noFill/>
            <a:miter lim="800000"/>
            <a:headEnd/>
            <a:tailEnd/>
          </a:ln>
        </p:spPr>
      </p:pic>
      <p:sp>
        <p:nvSpPr>
          <p:cNvPr id="4" name="Text Box 2"/>
          <p:cNvSpPr txBox="1">
            <a:spLocks noChangeArrowheads="1"/>
          </p:cNvSpPr>
          <p:nvPr/>
        </p:nvSpPr>
        <p:spPr bwMode="auto">
          <a:xfrm>
            <a:off x="1511300" y="6000750"/>
            <a:ext cx="7632700" cy="584200"/>
          </a:xfrm>
          <a:prstGeom prst="rect">
            <a:avLst/>
          </a:prstGeom>
          <a:noFill/>
          <a:ln w="9525">
            <a:noFill/>
            <a:miter lim="800000"/>
            <a:headEnd/>
            <a:tailEnd/>
          </a:ln>
        </p:spPr>
        <p:txBody>
          <a:bodyPr>
            <a:spAutoFit/>
          </a:bodyPr>
          <a:lstStyle/>
          <a:p>
            <a:pPr algn="r">
              <a:spcBef>
                <a:spcPct val="50000"/>
              </a:spcBef>
            </a:pPr>
            <a:r>
              <a:rPr lang="zh-CN" altLang="en-US" sz="3200" b="1">
                <a:solidFill>
                  <a:srgbClr val="C00000"/>
                </a:solidFill>
                <a:latin typeface="宋体" pitchFamily="2" charset="-122"/>
              </a:rPr>
              <a:t>──这是一条伟大的路。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0" fill="hold">
                                          <p:stCondLst>
                                            <p:cond delay="0"/>
                                          </p:stCondLst>
                                        </p:cTn>
                                        <p:tgtEl>
                                          <p:spTgt spid="13315"/>
                                        </p:tgtEl>
                                        <p:attrNameLst>
                                          <p:attrName>style.visibility</p:attrName>
                                        </p:attrNameLst>
                                      </p:cBhvr>
                                      <p:to>
                                        <p:strVal val="visible"/>
                                      </p:to>
                                    </p:set>
                                    <p:anim to="" calcmode="lin" valueType="num">
                                      <p:cBhvr>
                                        <p:cTn id="7" dur="0" fill="hold"/>
                                        <p:tgtEl>
                                          <p:spTgt spid="13315"/>
                                        </p:tgtEl>
                                      </p:cBhvr>
                                    </p:anim>
                                  </p:childTnLst>
                                </p:cTn>
                              </p:par>
                              <p:par>
                                <p:cTn id="8" presetID="24" presetClass="entr" presetSubtype="0" fill="hold" grpId="0" nodeType="withEffect">
                                  <p:stCondLst>
                                    <p:cond delay="0"/>
                                  </p:stCondLst>
                                  <p:childTnLst>
                                    <p:set>
                                      <p:cBhvr>
                                        <p:cTn id="9" dur="0" fill="hold">
                                          <p:stCondLst>
                                            <p:cond delay="0"/>
                                          </p:stCondLst>
                                        </p:cTn>
                                        <p:tgtEl>
                                          <p:spTgt spid="13314"/>
                                        </p:tgtEl>
                                        <p:attrNameLst>
                                          <p:attrName>style.visibility</p:attrName>
                                        </p:attrNameLst>
                                      </p:cBhvr>
                                      <p:to>
                                        <p:strVal val="visible"/>
                                      </p:to>
                                    </p:set>
                                    <p:anim to="" calcmode="lin" valueType="num">
                                      <p:cBhvr>
                                        <p:cTn id="10" dur="0" fill="hold"/>
                                        <p:tgtEl>
                                          <p:spTgt spid="13314"/>
                                        </p:tgtEl>
                                      </p:cBhvr>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0" fill="hold">
                                          <p:stCondLst>
                                            <p:cond delay="0"/>
                                          </p:stCondLst>
                                        </p:cTn>
                                        <p:tgtEl>
                                          <p:spTgt spid="4"/>
                                        </p:tgtEl>
                                        <p:attrNameLst>
                                          <p:attrName>style.visibility</p:attrName>
                                        </p:attrNameLst>
                                      </p:cBhvr>
                                      <p:to>
                                        <p:strVal val="visible"/>
                                      </p:to>
                                    </p:set>
                                    <p:anim to="" calcmode="lin" valueType="num">
                                      <p:cBhvr>
                                        <p:cTn id="15" dur="0"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468313" y="333375"/>
            <a:ext cx="8207375" cy="1570038"/>
          </a:xfrm>
          <a:prstGeom prst="rect">
            <a:avLst/>
          </a:prstGeom>
          <a:noFill/>
          <a:ln w="9525">
            <a:noFill/>
            <a:miter lim="800000"/>
            <a:headEnd/>
            <a:tailEnd/>
          </a:ln>
        </p:spPr>
        <p:txBody>
          <a:bodyPr>
            <a:spAutoFit/>
          </a:bodyPr>
          <a:lstStyle/>
          <a:p>
            <a:pPr algn="l">
              <a:spcBef>
                <a:spcPct val="50000"/>
              </a:spcBef>
            </a:pPr>
            <a:r>
              <a:rPr lang="zh-CN" altLang="en-US" sz="2800">
                <a:solidFill>
                  <a:srgbClr val="990099"/>
                </a:solidFill>
                <a:ea typeface="楷体_GB2312" pitchFamily="49" charset="-122"/>
              </a:rPr>
              <a:t>     </a:t>
            </a:r>
            <a:r>
              <a:rPr lang="zh-CN" altLang="en-US" sz="3200" b="1">
                <a:solidFill>
                  <a:srgbClr val="990099"/>
                </a:solidFill>
                <a:latin typeface="宋体" pitchFamily="2" charset="-122"/>
              </a:rPr>
              <a:t>（</a:t>
            </a:r>
            <a:r>
              <a:rPr lang="en-US" altLang="zh-CN" sz="3200" b="1">
                <a:solidFill>
                  <a:srgbClr val="990099"/>
                </a:solidFill>
                <a:latin typeface="宋体" pitchFamily="2" charset="-122"/>
              </a:rPr>
              <a:t>4</a:t>
            </a:r>
            <a:r>
              <a:rPr lang="zh-CN" altLang="en-US" sz="3200" b="1">
                <a:solidFill>
                  <a:srgbClr val="990099"/>
                </a:solidFill>
                <a:latin typeface="宋体" pitchFamily="2" charset="-122"/>
              </a:rPr>
              <a:t>）“从那以后，一队队骆驼上对在这漫长的商贸大道上行进</a:t>
            </a:r>
            <a:r>
              <a:rPr lang="en-US" altLang="zh-CN" sz="3200" b="1">
                <a:solidFill>
                  <a:srgbClr val="990099"/>
                </a:solidFill>
                <a:latin typeface="宋体" pitchFamily="2" charset="-122"/>
              </a:rPr>
              <a:t>……</a:t>
            </a:r>
            <a:r>
              <a:rPr lang="zh-CN" altLang="en-US" sz="3200" b="1">
                <a:solidFill>
                  <a:srgbClr val="990099"/>
                </a:solidFill>
                <a:latin typeface="宋体" pitchFamily="2" charset="-122"/>
              </a:rPr>
              <a:t>变得更加丰富多彩，美轮美奂。”</a:t>
            </a:r>
          </a:p>
        </p:txBody>
      </p:sp>
      <p:pic>
        <p:nvPicPr>
          <p:cNvPr id="14339" name="Picture 3" descr="Img244869970"/>
          <p:cNvPicPr>
            <a:picLocks noChangeAspect="1" noChangeArrowheads="1"/>
          </p:cNvPicPr>
          <p:nvPr/>
        </p:nvPicPr>
        <p:blipFill>
          <a:blip r:embed="rId2" cstate="print"/>
          <a:srcRect/>
          <a:stretch>
            <a:fillRect/>
          </a:stretch>
        </p:blipFill>
        <p:spPr bwMode="auto">
          <a:xfrm>
            <a:off x="1116013" y="2492375"/>
            <a:ext cx="7272337" cy="4032250"/>
          </a:xfrm>
          <a:prstGeom prst="rect">
            <a:avLst/>
          </a:prstGeom>
          <a:noFill/>
          <a:ln w="9525">
            <a:noFill/>
            <a:miter lim="800000"/>
            <a:headEnd/>
            <a:tailEnd/>
          </a:ln>
        </p:spPr>
      </p:pic>
      <p:sp>
        <p:nvSpPr>
          <p:cNvPr id="4" name="Text Box 2"/>
          <p:cNvSpPr txBox="1">
            <a:spLocks noChangeArrowheads="1"/>
          </p:cNvSpPr>
          <p:nvPr/>
        </p:nvSpPr>
        <p:spPr bwMode="auto">
          <a:xfrm>
            <a:off x="865188" y="1785938"/>
            <a:ext cx="8207375" cy="584200"/>
          </a:xfrm>
          <a:prstGeom prst="rect">
            <a:avLst/>
          </a:prstGeom>
          <a:noFill/>
          <a:ln w="9525">
            <a:noFill/>
            <a:miter lim="800000"/>
            <a:headEnd/>
            <a:tailEnd/>
          </a:ln>
        </p:spPr>
        <p:txBody>
          <a:bodyPr>
            <a:spAutoFit/>
          </a:bodyPr>
          <a:lstStyle/>
          <a:p>
            <a:pPr algn="l">
              <a:spcBef>
                <a:spcPct val="50000"/>
              </a:spcBef>
            </a:pPr>
            <a:r>
              <a:rPr lang="zh-CN" altLang="en-US" sz="3200" b="1">
                <a:solidFill>
                  <a:srgbClr val="C00000"/>
                </a:solidFill>
                <a:latin typeface="宋体" pitchFamily="2" charset="-122"/>
              </a:rPr>
              <a:t>──这是一条经济，文化交流的友谊之路。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0" fill="hold">
                                          <p:stCondLst>
                                            <p:cond delay="0"/>
                                          </p:stCondLst>
                                        </p:cTn>
                                        <p:tgtEl>
                                          <p:spTgt spid="14338"/>
                                        </p:tgtEl>
                                        <p:attrNameLst>
                                          <p:attrName>style.visibility</p:attrName>
                                        </p:attrNameLst>
                                      </p:cBhvr>
                                      <p:to>
                                        <p:strVal val="visible"/>
                                      </p:to>
                                    </p:set>
                                    <p:anim to="" calcmode="lin" valueType="num">
                                      <p:cBhvr>
                                        <p:cTn id="7" dur="0" fill="hold"/>
                                        <p:tgtEl>
                                          <p:spTgt spid="14338"/>
                                        </p:tgtEl>
                                      </p:cBhvr>
                                    </p:anim>
                                  </p:childTnLst>
                                </p:cTn>
                              </p:par>
                              <p:par>
                                <p:cTn id="8" presetID="24" presetClass="entr" presetSubtype="0" fill="hold" nodeType="withEffect">
                                  <p:stCondLst>
                                    <p:cond delay="0"/>
                                  </p:stCondLst>
                                  <p:childTnLst>
                                    <p:set>
                                      <p:cBhvr>
                                        <p:cTn id="9" dur="0" fill="hold">
                                          <p:stCondLst>
                                            <p:cond delay="0"/>
                                          </p:stCondLst>
                                        </p:cTn>
                                        <p:tgtEl>
                                          <p:spTgt spid="14339"/>
                                        </p:tgtEl>
                                        <p:attrNameLst>
                                          <p:attrName>style.visibility</p:attrName>
                                        </p:attrNameLst>
                                      </p:cBhvr>
                                      <p:to>
                                        <p:strVal val="visible"/>
                                      </p:to>
                                    </p:set>
                                    <p:anim to="" calcmode="lin" valueType="num">
                                      <p:cBhvr>
                                        <p:cTn id="10" dur="0" fill="hold"/>
                                        <p:tgtEl>
                                          <p:spTgt spid="14339"/>
                                        </p:tgtEl>
                                      </p:cBhvr>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0" fill="hold">
                                          <p:stCondLst>
                                            <p:cond delay="0"/>
                                          </p:stCondLst>
                                        </p:cTn>
                                        <p:tgtEl>
                                          <p:spTgt spid="4"/>
                                        </p:tgtEl>
                                        <p:attrNameLst>
                                          <p:attrName>style.visibility</p:attrName>
                                        </p:attrNameLst>
                                      </p:cBhvr>
                                      <p:to>
                                        <p:strVal val="visible"/>
                                      </p:to>
                                    </p:set>
                                    <p:anim to="" calcmode="lin" valueType="num">
                                      <p:cBhvr>
                                        <p:cTn id="15" dur="0"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4"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2" descr="200403311162_390042"/>
          <p:cNvPicPr>
            <a:picLocks noChangeAspect="1" noChangeArrowheads="1"/>
          </p:cNvPicPr>
          <p:nvPr/>
        </p:nvPicPr>
        <p:blipFill>
          <a:blip r:embed="rId2" cstate="print"/>
          <a:srcRect l="10759" r="1228" b="63387"/>
          <a:stretch>
            <a:fillRect/>
          </a:stretch>
        </p:blipFill>
        <p:spPr bwMode="auto">
          <a:xfrm>
            <a:off x="179388" y="620713"/>
            <a:ext cx="8785225" cy="5903912"/>
          </a:xfrm>
          <a:prstGeom prst="rect">
            <a:avLst/>
          </a:prstGeom>
          <a:noFill/>
          <a:ln w="9525">
            <a:noFill/>
            <a:miter lim="800000"/>
            <a:headEnd/>
            <a:tailEnd/>
          </a:ln>
        </p:spPr>
      </p:pic>
      <p:sp>
        <p:nvSpPr>
          <p:cNvPr id="15363" name="Text Box 3"/>
          <p:cNvSpPr txBox="1">
            <a:spLocks noChangeArrowheads="1"/>
          </p:cNvSpPr>
          <p:nvPr/>
        </p:nvSpPr>
        <p:spPr bwMode="auto">
          <a:xfrm>
            <a:off x="1042988" y="2420938"/>
            <a:ext cx="7200900" cy="2651125"/>
          </a:xfrm>
          <a:prstGeom prst="rect">
            <a:avLst/>
          </a:prstGeom>
          <a:noFill/>
          <a:ln w="9525">
            <a:noFill/>
            <a:miter lim="800000"/>
            <a:headEnd/>
            <a:tailEnd/>
          </a:ln>
        </p:spPr>
        <p:txBody>
          <a:bodyPr>
            <a:spAutoFit/>
          </a:bodyPr>
          <a:lstStyle/>
          <a:p>
            <a:pPr algn="l">
              <a:spcBef>
                <a:spcPct val="50000"/>
              </a:spcBef>
            </a:pPr>
            <a:r>
              <a:rPr lang="zh-CN" altLang="en-US" sz="5400" b="1">
                <a:solidFill>
                  <a:schemeClr val="accent2"/>
                </a:solidFill>
                <a:latin typeface="宋体" pitchFamily="2" charset="-122"/>
              </a:rPr>
              <a:t>    </a:t>
            </a:r>
            <a:r>
              <a:rPr lang="en-US" altLang="zh-CN" sz="5400" b="1">
                <a:solidFill>
                  <a:schemeClr val="accent2"/>
                </a:solidFill>
                <a:latin typeface="宋体" pitchFamily="2" charset="-122"/>
              </a:rPr>
              <a:t>2</a:t>
            </a:r>
            <a:r>
              <a:rPr lang="zh-CN" altLang="en-US" sz="5400" b="1">
                <a:solidFill>
                  <a:schemeClr val="accent2"/>
                </a:solidFill>
                <a:latin typeface="宋体" pitchFamily="2" charset="-122"/>
              </a:rPr>
              <a:t>、走进“丝绸之路”，思考：课文描写了一个怎么样的场景？</a:t>
            </a:r>
            <a:r>
              <a:rPr lang="zh-CN" altLang="en-US" sz="6000" b="1">
                <a:latin typeface="宋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0" fill="hold">
                                          <p:stCondLst>
                                            <p:cond delay="0"/>
                                          </p:stCondLst>
                                        </p:cTn>
                                        <p:tgtEl>
                                          <p:spTgt spid="15363"/>
                                        </p:tgtEl>
                                        <p:attrNameLst>
                                          <p:attrName>style.visibility</p:attrName>
                                        </p:attrNameLst>
                                      </p:cBhvr>
                                      <p:to>
                                        <p:strVal val="visible"/>
                                      </p:to>
                                    </p:set>
                                    <p:anim to="" calcmode="lin" valueType="num">
                                      <p:cBhvr>
                                        <p:cTn id="7" dur="0" fill="hold"/>
                                        <p:tgtEl>
                                          <p:spTgt spid="1536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755650" y="981075"/>
            <a:ext cx="6769100" cy="701675"/>
          </a:xfrm>
          <a:prstGeom prst="rect">
            <a:avLst/>
          </a:prstGeom>
          <a:noFill/>
          <a:ln w="9525">
            <a:noFill/>
            <a:miter lim="800000"/>
            <a:headEnd/>
            <a:tailEnd/>
          </a:ln>
        </p:spPr>
        <p:txBody>
          <a:bodyPr>
            <a:spAutoFit/>
          </a:bodyPr>
          <a:lstStyle/>
          <a:p>
            <a:pPr algn="l">
              <a:spcBef>
                <a:spcPct val="50000"/>
              </a:spcBef>
            </a:pPr>
            <a:r>
              <a:rPr lang="zh-CN" altLang="en-US" sz="4000">
                <a:solidFill>
                  <a:srgbClr val="FF00FF"/>
                </a:solidFill>
                <a:ea typeface="幼圆" pitchFamily="49" charset="-122"/>
              </a:rPr>
              <a:t>（</a:t>
            </a:r>
            <a:r>
              <a:rPr lang="en-US" altLang="zh-CN" sz="4000">
                <a:solidFill>
                  <a:srgbClr val="FF00FF"/>
                </a:solidFill>
                <a:ea typeface="幼圆" pitchFamily="49" charset="-122"/>
              </a:rPr>
              <a:t>1</a:t>
            </a:r>
            <a:r>
              <a:rPr lang="zh-CN" altLang="en-US" sz="4000">
                <a:solidFill>
                  <a:srgbClr val="FF00FF"/>
                </a:solidFill>
                <a:ea typeface="幼圆" pitchFamily="49" charset="-122"/>
              </a:rPr>
              <a:t>）时间：公元前</a:t>
            </a:r>
            <a:r>
              <a:rPr lang="en-US" altLang="zh-CN" sz="4000">
                <a:solidFill>
                  <a:srgbClr val="FF00FF"/>
                </a:solidFill>
                <a:ea typeface="幼圆" pitchFamily="49" charset="-122"/>
              </a:rPr>
              <a:t>115</a:t>
            </a:r>
            <a:r>
              <a:rPr lang="zh-CN" altLang="en-US" sz="4000">
                <a:solidFill>
                  <a:srgbClr val="FF00FF"/>
                </a:solidFill>
                <a:ea typeface="幼圆" pitchFamily="49" charset="-122"/>
              </a:rPr>
              <a:t>年。</a:t>
            </a:r>
          </a:p>
        </p:txBody>
      </p:sp>
      <p:pic>
        <p:nvPicPr>
          <p:cNvPr id="16387" name="Picture 3" descr="ly073110"/>
          <p:cNvPicPr>
            <a:picLocks noChangeArrowheads="1"/>
          </p:cNvPicPr>
          <p:nvPr/>
        </p:nvPicPr>
        <p:blipFill>
          <a:blip r:embed="rId2" cstate="print"/>
          <a:srcRect/>
          <a:stretch>
            <a:fillRect/>
          </a:stretch>
        </p:blipFill>
        <p:spPr bwMode="auto">
          <a:xfrm>
            <a:off x="1692275" y="1844675"/>
            <a:ext cx="5688013" cy="42656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0" fill="hold">
                                          <p:stCondLst>
                                            <p:cond delay="0"/>
                                          </p:stCondLst>
                                        </p:cTn>
                                        <p:tgtEl>
                                          <p:spTgt spid="16387"/>
                                        </p:tgtEl>
                                        <p:attrNameLst>
                                          <p:attrName>style.visibility</p:attrName>
                                        </p:attrNameLst>
                                      </p:cBhvr>
                                      <p:to>
                                        <p:strVal val="visible"/>
                                      </p:to>
                                    </p:set>
                                    <p:anim to="" calcmode="lin" valueType="num">
                                      <p:cBhvr>
                                        <p:cTn id="7" dur="0" fill="hold"/>
                                        <p:tgtEl>
                                          <p:spTgt spid="16387"/>
                                        </p:tgtEl>
                                      </p:cBhvr>
                                    </p:anim>
                                  </p:childTnLst>
                                </p:cTn>
                              </p:par>
                              <p:par>
                                <p:cTn id="8" presetID="24" presetClass="entr" presetSubtype="0" fill="hold" grpId="0" nodeType="withEffect">
                                  <p:stCondLst>
                                    <p:cond delay="0"/>
                                  </p:stCondLst>
                                  <p:childTnLst>
                                    <p:set>
                                      <p:cBhvr>
                                        <p:cTn id="9" dur="0" fill="hold">
                                          <p:stCondLst>
                                            <p:cond delay="0"/>
                                          </p:stCondLst>
                                        </p:cTn>
                                        <p:tgtEl>
                                          <p:spTgt spid="16386"/>
                                        </p:tgtEl>
                                        <p:attrNameLst>
                                          <p:attrName>style.visibility</p:attrName>
                                        </p:attrNameLst>
                                      </p:cBhvr>
                                      <p:to>
                                        <p:strVal val="visible"/>
                                      </p:to>
                                    </p:set>
                                    <p:anim to="" calcmode="lin" valueType="num">
                                      <p:cBhvr>
                                        <p:cTn id="10" dur="0" fill="hold"/>
                                        <p:tgtEl>
                                          <p:spTgt spid="1638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684213" y="1341438"/>
            <a:ext cx="7488237" cy="701675"/>
          </a:xfrm>
          <a:prstGeom prst="rect">
            <a:avLst/>
          </a:prstGeom>
          <a:noFill/>
          <a:ln w="9525">
            <a:noFill/>
            <a:miter lim="800000"/>
            <a:headEnd/>
            <a:tailEnd/>
          </a:ln>
        </p:spPr>
        <p:txBody>
          <a:bodyPr>
            <a:spAutoFit/>
          </a:bodyPr>
          <a:lstStyle/>
          <a:p>
            <a:pPr algn="l">
              <a:spcBef>
                <a:spcPct val="50000"/>
              </a:spcBef>
            </a:pPr>
            <a:r>
              <a:rPr lang="zh-CN" altLang="en-US" sz="4000">
                <a:solidFill>
                  <a:srgbClr val="FF00FF"/>
                </a:solidFill>
                <a:ea typeface="幼圆" pitchFamily="49" charset="-122"/>
              </a:rPr>
              <a:t>（</a:t>
            </a:r>
            <a:r>
              <a:rPr lang="en-US" altLang="zh-CN" sz="4000">
                <a:solidFill>
                  <a:srgbClr val="FF00FF"/>
                </a:solidFill>
                <a:ea typeface="幼圆" pitchFamily="49" charset="-122"/>
              </a:rPr>
              <a:t>2</a:t>
            </a:r>
            <a:r>
              <a:rPr lang="zh-CN" altLang="en-US" sz="4000">
                <a:solidFill>
                  <a:srgbClr val="FF00FF"/>
                </a:solidFill>
                <a:ea typeface="幼圆" pitchFamily="49" charset="-122"/>
              </a:rPr>
              <a:t>）地点：伊朗高原北部。</a:t>
            </a:r>
          </a:p>
        </p:txBody>
      </p:sp>
      <p:pic>
        <p:nvPicPr>
          <p:cNvPr id="17411" name="Picture 3" descr="88"/>
          <p:cNvPicPr>
            <a:picLocks noChangeAspect="1" noChangeArrowheads="1"/>
          </p:cNvPicPr>
          <p:nvPr/>
        </p:nvPicPr>
        <p:blipFill>
          <a:blip r:embed="rId2" cstate="print"/>
          <a:srcRect/>
          <a:stretch>
            <a:fillRect/>
          </a:stretch>
        </p:blipFill>
        <p:spPr bwMode="auto">
          <a:xfrm>
            <a:off x="468313" y="2420938"/>
            <a:ext cx="8207375" cy="3971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0" fill="hold">
                                          <p:stCondLst>
                                            <p:cond delay="0"/>
                                          </p:stCondLst>
                                        </p:cTn>
                                        <p:tgtEl>
                                          <p:spTgt spid="17410"/>
                                        </p:tgtEl>
                                        <p:attrNameLst>
                                          <p:attrName>style.visibility</p:attrName>
                                        </p:attrNameLst>
                                      </p:cBhvr>
                                      <p:to>
                                        <p:strVal val="visible"/>
                                      </p:to>
                                    </p:set>
                                    <p:anim to="" calcmode="lin" valueType="num">
                                      <p:cBhvr>
                                        <p:cTn id="7" dur="0" fill="hold"/>
                                        <p:tgtEl>
                                          <p:spTgt spid="17410"/>
                                        </p:tgtEl>
                                      </p:cBhvr>
                                    </p:anim>
                                  </p:childTnLst>
                                </p:cTn>
                              </p:par>
                              <p:par>
                                <p:cTn id="8" presetID="24" presetClass="entr" presetSubtype="0" fill="hold" nodeType="withEffect">
                                  <p:stCondLst>
                                    <p:cond delay="0"/>
                                  </p:stCondLst>
                                  <p:childTnLst>
                                    <p:set>
                                      <p:cBhvr>
                                        <p:cTn id="9" dur="0" fill="hold">
                                          <p:stCondLst>
                                            <p:cond delay="0"/>
                                          </p:stCondLst>
                                        </p:cTn>
                                        <p:tgtEl>
                                          <p:spTgt spid="17411"/>
                                        </p:tgtEl>
                                        <p:attrNameLst>
                                          <p:attrName>style.visibility</p:attrName>
                                        </p:attrNameLst>
                                      </p:cBhvr>
                                      <p:to>
                                        <p:strVal val="visible"/>
                                      </p:to>
                                    </p:set>
                                    <p:anim to="" calcmode="lin" valueType="num">
                                      <p:cBhvr>
                                        <p:cTn id="10" dur="0" fill="hold"/>
                                        <p:tgtEl>
                                          <p:spTgt spid="174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3343275" y="2390775"/>
            <a:ext cx="5692775" cy="3990975"/>
          </a:xfrm>
          <a:prstGeom prst="rect">
            <a:avLst/>
          </a:prstGeom>
          <a:noFill/>
          <a:ln w="9525">
            <a:noFill/>
            <a:miter lim="800000"/>
            <a:headEnd/>
            <a:tailEnd/>
          </a:ln>
        </p:spPr>
        <p:txBody>
          <a:bodyPr>
            <a:spAutoFit/>
          </a:bodyPr>
          <a:lstStyle/>
          <a:p>
            <a:pPr algn="l"/>
            <a:r>
              <a:rPr lang="zh-CN" altLang="en-US" sz="3200" b="1">
                <a:solidFill>
                  <a:srgbClr val="FF0000"/>
                </a:solidFill>
                <a:latin typeface="Times New Roman" pitchFamily="18" charset="0"/>
                <a:ea typeface="楷体_GB2312" pitchFamily="49" charset="-122"/>
              </a:rPr>
              <a:t>         张骞（？</a:t>
            </a:r>
            <a:r>
              <a:rPr lang="en-US" altLang="zh-CN" sz="3200" b="1">
                <a:solidFill>
                  <a:srgbClr val="FF0000"/>
                </a:solidFill>
                <a:latin typeface="Times New Roman" pitchFamily="18" charset="0"/>
                <a:ea typeface="楷体_GB2312" pitchFamily="49" charset="-122"/>
              </a:rPr>
              <a:t>—</a:t>
            </a:r>
            <a:r>
              <a:rPr lang="zh-CN" altLang="en-US" sz="3200" b="1">
                <a:solidFill>
                  <a:srgbClr val="FF0000"/>
                </a:solidFill>
                <a:latin typeface="Times New Roman" pitchFamily="18" charset="0"/>
                <a:ea typeface="楷体_GB2312" pitchFamily="49" charset="-122"/>
              </a:rPr>
              <a:t>前</a:t>
            </a:r>
            <a:r>
              <a:rPr lang="en-US" altLang="zh-CN" sz="3200" b="1">
                <a:solidFill>
                  <a:srgbClr val="FF0000"/>
                </a:solidFill>
                <a:latin typeface="Times New Roman" pitchFamily="18" charset="0"/>
                <a:ea typeface="楷体_GB2312" pitchFamily="49" charset="-122"/>
              </a:rPr>
              <a:t>114</a:t>
            </a:r>
            <a:r>
              <a:rPr lang="zh-CN" altLang="en-US" sz="3200" b="1">
                <a:solidFill>
                  <a:srgbClr val="FF0000"/>
                </a:solidFill>
                <a:latin typeface="Times New Roman" pitchFamily="18" charset="0"/>
                <a:ea typeface="楷体_GB2312" pitchFamily="49" charset="-122"/>
              </a:rPr>
              <a:t>年），汉中城固（今陕西城固）人，西汉著名探险家、外交家。他曾两次出使西域，一次出使云南，两次随军出征匈奴。他官至大行（负责外交事务，位列九卿），随卫青出征匈奴有功，封博望侯。</a:t>
            </a:r>
          </a:p>
        </p:txBody>
      </p:sp>
      <p:pic>
        <p:nvPicPr>
          <p:cNvPr id="18435" name="Picture 3" descr="xin_b61bfe89c18043db95db8088bea7c214"/>
          <p:cNvPicPr>
            <a:picLocks noChangeArrowheads="1"/>
          </p:cNvPicPr>
          <p:nvPr/>
        </p:nvPicPr>
        <p:blipFill>
          <a:blip r:embed="rId2" cstate="print"/>
          <a:srcRect/>
          <a:stretch>
            <a:fillRect/>
          </a:stretch>
        </p:blipFill>
        <p:spPr bwMode="auto">
          <a:xfrm>
            <a:off x="395288" y="2709863"/>
            <a:ext cx="2881312" cy="3024187"/>
          </a:xfrm>
          <a:prstGeom prst="rect">
            <a:avLst/>
          </a:prstGeom>
          <a:noFill/>
          <a:ln w="9525">
            <a:noFill/>
            <a:miter lim="800000"/>
            <a:headEnd/>
            <a:tailEnd/>
          </a:ln>
        </p:spPr>
      </p:pic>
      <p:sp>
        <p:nvSpPr>
          <p:cNvPr id="18436" name="Text Box 4"/>
          <p:cNvSpPr txBox="1">
            <a:spLocks noChangeArrowheads="1"/>
          </p:cNvSpPr>
          <p:nvPr/>
        </p:nvSpPr>
        <p:spPr bwMode="auto">
          <a:xfrm>
            <a:off x="755650" y="831850"/>
            <a:ext cx="7777163" cy="1587500"/>
          </a:xfrm>
          <a:prstGeom prst="rect">
            <a:avLst/>
          </a:prstGeom>
          <a:noFill/>
          <a:ln w="9525">
            <a:noFill/>
            <a:miter lim="800000"/>
            <a:headEnd/>
            <a:tailEnd/>
          </a:ln>
        </p:spPr>
        <p:txBody>
          <a:bodyPr>
            <a:spAutoFit/>
          </a:bodyPr>
          <a:lstStyle/>
          <a:p>
            <a:pPr algn="l">
              <a:spcBef>
                <a:spcPct val="50000"/>
              </a:spcBef>
            </a:pPr>
            <a:r>
              <a:rPr lang="zh-CN" altLang="en-US" sz="2800">
                <a:solidFill>
                  <a:srgbClr val="FF00FF"/>
                </a:solidFill>
                <a:ea typeface="幼圆" pitchFamily="49" charset="-122"/>
              </a:rPr>
              <a:t>（</a:t>
            </a:r>
            <a:r>
              <a:rPr lang="en-US" altLang="zh-CN" sz="2800">
                <a:solidFill>
                  <a:srgbClr val="FF00FF"/>
                </a:solidFill>
                <a:ea typeface="幼圆" pitchFamily="49" charset="-122"/>
              </a:rPr>
              <a:t>3</a:t>
            </a:r>
            <a:r>
              <a:rPr lang="zh-CN" altLang="en-US" sz="2800">
                <a:solidFill>
                  <a:srgbClr val="FF00FF"/>
                </a:solidFill>
                <a:ea typeface="幼圆" pitchFamily="49" charset="-122"/>
              </a:rPr>
              <a:t>）人物：安息国的将军、中国使者。</a:t>
            </a:r>
            <a:r>
              <a:rPr lang="zh-CN" altLang="en-US" sz="2800"/>
              <a:t> </a:t>
            </a:r>
          </a:p>
          <a:p>
            <a:pPr algn="l">
              <a:spcBef>
                <a:spcPct val="50000"/>
              </a:spcBef>
            </a:pPr>
            <a:r>
              <a:rPr lang="zh-CN" altLang="en-US" sz="2800"/>
              <a:t>       “张骞在此之前，已于公元前</a:t>
            </a:r>
            <a:r>
              <a:rPr lang="en-US" altLang="zh-CN" sz="2800"/>
              <a:t>138</a:t>
            </a:r>
            <a:r>
              <a:rPr lang="zh-CN" altLang="en-US" sz="2800"/>
              <a:t>年和</a:t>
            </a:r>
            <a:r>
              <a:rPr lang="en-US" altLang="zh-CN" sz="2800"/>
              <a:t>119</a:t>
            </a:r>
            <a:r>
              <a:rPr lang="zh-CN" altLang="en-US" sz="2800"/>
              <a:t>年两次历尽艰险出使西域。”</a:t>
            </a:r>
            <a:endParaRPr lang="zh-CN" altLang="en-US"/>
          </a:p>
        </p:txBody>
      </p:sp>
      <p:sp>
        <p:nvSpPr>
          <p:cNvPr id="18437" name="Text Box 5"/>
          <p:cNvSpPr txBox="1">
            <a:spLocks noChangeArrowheads="1"/>
          </p:cNvSpPr>
          <p:nvPr/>
        </p:nvSpPr>
        <p:spPr bwMode="auto">
          <a:xfrm>
            <a:off x="1187450" y="5802313"/>
            <a:ext cx="1150938" cy="579437"/>
          </a:xfrm>
          <a:prstGeom prst="rect">
            <a:avLst/>
          </a:prstGeom>
          <a:noFill/>
          <a:ln w="9525">
            <a:noFill/>
            <a:miter lim="800000"/>
            <a:headEnd/>
            <a:tailEnd/>
          </a:ln>
        </p:spPr>
        <p:txBody>
          <a:bodyPr>
            <a:spAutoFit/>
          </a:bodyPr>
          <a:lstStyle/>
          <a:p>
            <a:pPr>
              <a:spcBef>
                <a:spcPct val="50000"/>
              </a:spcBef>
            </a:pPr>
            <a:r>
              <a:rPr lang="zh-CN" altLang="en-US" sz="3200" b="1">
                <a:solidFill>
                  <a:srgbClr val="3366FF"/>
                </a:solidFill>
                <a:latin typeface="Times New Roman" pitchFamily="18" charset="0"/>
                <a:ea typeface="楷体_GB2312" pitchFamily="49" charset="-122"/>
              </a:rPr>
              <a:t>张骞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0" fill="hold">
                                          <p:stCondLst>
                                            <p:cond delay="0"/>
                                          </p:stCondLst>
                                        </p:cTn>
                                        <p:tgtEl>
                                          <p:spTgt spid="18436"/>
                                        </p:tgtEl>
                                        <p:attrNameLst>
                                          <p:attrName>style.visibility</p:attrName>
                                        </p:attrNameLst>
                                      </p:cBhvr>
                                      <p:to>
                                        <p:strVal val="visible"/>
                                      </p:to>
                                    </p:set>
                                    <p:anim to="" calcmode="lin" valueType="num">
                                      <p:cBhvr>
                                        <p:cTn id="7" dur="0" fill="hold"/>
                                        <p:tgtEl>
                                          <p:spTgt spid="18436"/>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0" fill="hold">
                                          <p:stCondLst>
                                            <p:cond delay="0"/>
                                          </p:stCondLst>
                                        </p:cTn>
                                        <p:tgtEl>
                                          <p:spTgt spid="18435"/>
                                        </p:tgtEl>
                                        <p:attrNameLst>
                                          <p:attrName>style.visibility</p:attrName>
                                        </p:attrNameLst>
                                      </p:cBhvr>
                                      <p:to>
                                        <p:strVal val="visible"/>
                                      </p:to>
                                    </p:set>
                                    <p:anim calcmode="lin" valueType="num">
                                      <p:cBhvr additive="base">
                                        <p:cTn id="12" dur="500" fill="hold"/>
                                        <p:tgtEl>
                                          <p:spTgt spid="18435"/>
                                        </p:tgtEl>
                                        <p:attrNameLst>
                                          <p:attrName>ppt_x</p:attrName>
                                        </p:attrNameLst>
                                      </p:cBhvr>
                                      <p:tavLst>
                                        <p:tav tm="0">
                                          <p:val>
                                            <p:strVal val="0-#ppt_w/2"/>
                                          </p:val>
                                        </p:tav>
                                        <p:tav tm="100000">
                                          <p:val>
                                            <p:strVal val="#ppt_x"/>
                                          </p:val>
                                        </p:tav>
                                      </p:tavLst>
                                    </p:anim>
                                    <p:anim calcmode="lin" valueType="num">
                                      <p:cBhvr additive="base">
                                        <p:cTn id="13" dur="500" fill="hold"/>
                                        <p:tgtEl>
                                          <p:spTgt spid="18435"/>
                                        </p:tgtEl>
                                        <p:attrNameLst>
                                          <p:attrName>ppt_y</p:attrName>
                                        </p:attrNameLst>
                                      </p:cBhvr>
                                      <p:tavLst>
                                        <p:tav tm="0">
                                          <p:val>
                                            <p:strVal val="#ppt_y"/>
                                          </p:val>
                                        </p:tav>
                                        <p:tav tm="100000">
                                          <p:val>
                                            <p:strVal val="#ppt_y"/>
                                          </p:val>
                                        </p:tav>
                                      </p:tavLst>
                                    </p:anim>
                                  </p:childTnLst>
                                </p:cTn>
                              </p:par>
                              <p:par>
                                <p:cTn id="14" presetID="24" presetClass="entr" presetSubtype="0" fill="hold" grpId="0" nodeType="withEffect">
                                  <p:stCondLst>
                                    <p:cond delay="0"/>
                                  </p:stCondLst>
                                  <p:childTnLst>
                                    <p:set>
                                      <p:cBhvr>
                                        <p:cTn id="15" dur="0" fill="hold">
                                          <p:stCondLst>
                                            <p:cond delay="0"/>
                                          </p:stCondLst>
                                        </p:cTn>
                                        <p:tgtEl>
                                          <p:spTgt spid="18437"/>
                                        </p:tgtEl>
                                        <p:attrNameLst>
                                          <p:attrName>style.visibility</p:attrName>
                                        </p:attrNameLst>
                                      </p:cBhvr>
                                      <p:to>
                                        <p:strVal val="visible"/>
                                      </p:to>
                                    </p:set>
                                    <p:anim to="" calcmode="lin" valueType="num">
                                      <p:cBhvr>
                                        <p:cTn id="16" dur="0" fill="hold"/>
                                        <p:tgtEl>
                                          <p:spTgt spid="18437"/>
                                        </p:tgtEl>
                                      </p:cBhvr>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0" fill="hold">
                                          <p:stCondLst>
                                            <p:cond delay="0"/>
                                          </p:stCondLst>
                                        </p:cTn>
                                        <p:tgtEl>
                                          <p:spTgt spid="18434"/>
                                        </p:tgtEl>
                                        <p:attrNameLst>
                                          <p:attrName>style.visibility</p:attrName>
                                        </p:attrNameLst>
                                      </p:cBhvr>
                                      <p:to>
                                        <p:strVal val="visible"/>
                                      </p:to>
                                    </p:set>
                                    <p:anim calcmode="lin" valueType="num">
                                      <p:cBhvr>
                                        <p:cTn id="21" dur="500" fill="hold"/>
                                        <p:tgtEl>
                                          <p:spTgt spid="18434"/>
                                        </p:tgtEl>
                                        <p:attrNameLst>
                                          <p:attrName>ppt_w</p:attrName>
                                        </p:attrNameLst>
                                      </p:cBhvr>
                                      <p:tavLst>
                                        <p:tav tm="0">
                                          <p:val>
                                            <p:fltVal val="0"/>
                                          </p:val>
                                        </p:tav>
                                        <p:tav tm="100000">
                                          <p:val>
                                            <p:strVal val="#ppt_w"/>
                                          </p:val>
                                        </p:tav>
                                      </p:tavLst>
                                    </p:anim>
                                    <p:anim calcmode="lin" valueType="num">
                                      <p:cBhvr>
                                        <p:cTn id="22" dur="500" fill="hold"/>
                                        <p:tgtEl>
                                          <p:spTgt spid="184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6" grpId="0" autoUpdateAnimBg="0"/>
      <p:bldP spid="1843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827088" y="5157788"/>
            <a:ext cx="7632700" cy="946150"/>
          </a:xfrm>
          <a:prstGeom prst="rect">
            <a:avLst/>
          </a:prstGeom>
          <a:noFill/>
          <a:ln w="9525">
            <a:noFill/>
            <a:miter lim="800000"/>
            <a:headEnd/>
            <a:tailEnd/>
          </a:ln>
        </p:spPr>
        <p:txBody>
          <a:bodyPr>
            <a:spAutoFit/>
          </a:bodyPr>
          <a:lstStyle/>
          <a:p>
            <a:pPr algn="l">
              <a:spcBef>
                <a:spcPct val="50000"/>
              </a:spcBef>
            </a:pPr>
            <a:r>
              <a:rPr lang="zh-CN" altLang="en-US" sz="2800" b="1">
                <a:solidFill>
                  <a:srgbClr val="FF00FF"/>
                </a:solidFill>
                <a:ea typeface="幼圆" pitchFamily="49" charset="-122"/>
              </a:rPr>
              <a:t>     （</a:t>
            </a:r>
            <a:r>
              <a:rPr lang="en-US" altLang="zh-CN" sz="2800" b="1">
                <a:solidFill>
                  <a:srgbClr val="FF00FF"/>
                </a:solidFill>
                <a:ea typeface="幼圆" pitchFamily="49" charset="-122"/>
              </a:rPr>
              <a:t>4</a:t>
            </a:r>
            <a:r>
              <a:rPr lang="zh-CN" altLang="en-US" sz="2800" b="1">
                <a:solidFill>
                  <a:srgbClr val="FF00FF"/>
                </a:solidFill>
                <a:ea typeface="幼圆" pitchFamily="49" charset="-122"/>
              </a:rPr>
              <a:t>）事情：安息国将军热情迎接中国使者，双方交换礼物。</a:t>
            </a:r>
          </a:p>
        </p:txBody>
      </p:sp>
      <p:pic>
        <p:nvPicPr>
          <p:cNvPr id="21507" name="Picture 3" descr="图片2"/>
          <p:cNvPicPr>
            <a:picLocks noChangeAspect="1" noChangeArrowheads="1"/>
          </p:cNvPicPr>
          <p:nvPr/>
        </p:nvPicPr>
        <p:blipFill>
          <a:blip r:embed="rId2" cstate="print"/>
          <a:srcRect/>
          <a:stretch>
            <a:fillRect/>
          </a:stretch>
        </p:blipFill>
        <p:spPr bwMode="auto">
          <a:xfrm>
            <a:off x="1258888" y="1412875"/>
            <a:ext cx="6637337" cy="32877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0" fill="hold">
                                          <p:stCondLst>
                                            <p:cond delay="0"/>
                                          </p:stCondLst>
                                        </p:cTn>
                                        <p:tgtEl>
                                          <p:spTgt spid="21507"/>
                                        </p:tgtEl>
                                        <p:attrNameLst>
                                          <p:attrName>style.visibility</p:attrName>
                                        </p:attrNameLst>
                                      </p:cBhvr>
                                      <p:to>
                                        <p:strVal val="visible"/>
                                      </p:to>
                                    </p:set>
                                    <p:animEffect transition="in" filter="checkerboard(across)">
                                      <p:cBhvr>
                                        <p:cTn id="7" dur="500"/>
                                        <p:tgtEl>
                                          <p:spTgt spid="21507"/>
                                        </p:tgtEl>
                                      </p:cBhvr>
                                    </p:animEffect>
                                  </p:childTnLst>
                                </p:cTn>
                              </p:par>
                              <p:par>
                                <p:cTn id="8" presetID="5" presetClass="entr" presetSubtype="10" fill="hold" grpId="0" nodeType="withEffect">
                                  <p:stCondLst>
                                    <p:cond delay="0"/>
                                  </p:stCondLst>
                                  <p:childTnLst>
                                    <p:set>
                                      <p:cBhvr>
                                        <p:cTn id="9" dur="0" fill="hold">
                                          <p:stCondLst>
                                            <p:cond delay="0"/>
                                          </p:stCondLst>
                                        </p:cTn>
                                        <p:tgtEl>
                                          <p:spTgt spid="21506"/>
                                        </p:tgtEl>
                                        <p:attrNameLst>
                                          <p:attrName>style.visibility</p:attrName>
                                        </p:attrNameLst>
                                      </p:cBhvr>
                                      <p:to>
                                        <p:strVal val="visible"/>
                                      </p:to>
                                    </p:set>
                                    <p:animEffect transition="in" filter="checkerboard(across)">
                                      <p:cBhvr>
                                        <p:cTn id="10"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descr="silkroad"/>
          <p:cNvPicPr>
            <a:picLocks noChangeAspect="1" noChangeArrowheads="1"/>
          </p:cNvPicPr>
          <p:nvPr/>
        </p:nvPicPr>
        <p:blipFill>
          <a:blip r:embed="rId2" cstate="print"/>
          <a:srcRect/>
          <a:stretch>
            <a:fillRect/>
          </a:stretch>
        </p:blipFill>
        <p:spPr bwMode="auto">
          <a:xfrm>
            <a:off x="179388" y="620713"/>
            <a:ext cx="8785225" cy="5832475"/>
          </a:xfrm>
          <a:prstGeom prst="rect">
            <a:avLst/>
          </a:prstGeom>
          <a:noFill/>
          <a:ln w="9525">
            <a:noFill/>
            <a:miter lim="800000"/>
            <a:headEnd/>
            <a:tailEnd/>
          </a:ln>
        </p:spPr>
      </p:pic>
      <p:sp>
        <p:nvSpPr>
          <p:cNvPr id="4099" name="Text Box 3"/>
          <p:cNvSpPr txBox="1">
            <a:spLocks noChangeArrowheads="1"/>
          </p:cNvSpPr>
          <p:nvPr/>
        </p:nvSpPr>
        <p:spPr bwMode="auto">
          <a:xfrm>
            <a:off x="539750" y="1773238"/>
            <a:ext cx="7991475" cy="3540125"/>
          </a:xfrm>
          <a:prstGeom prst="rect">
            <a:avLst/>
          </a:prstGeom>
          <a:solidFill>
            <a:srgbClr val="FFFFFF">
              <a:alpha val="89803"/>
            </a:srgbClr>
          </a:solidFill>
          <a:ln w="9525">
            <a:noFill/>
            <a:miter lim="800000"/>
            <a:headEnd/>
            <a:tailEnd/>
          </a:ln>
        </p:spPr>
        <p:txBody>
          <a:bodyPr>
            <a:spAutoFit/>
          </a:bodyPr>
          <a:lstStyle/>
          <a:p>
            <a:pPr algn="l">
              <a:spcBef>
                <a:spcPct val="50000"/>
              </a:spcBef>
            </a:pPr>
            <a:r>
              <a:rPr lang="zh-CN" altLang="en-US" sz="3200" b="1">
                <a:solidFill>
                  <a:srgbClr val="C00000"/>
                </a:solidFill>
              </a:rPr>
              <a:t>　    有一条路，东起我国的汉唐古都长安，向西一直延伸到罗马。这条路，承载了无数的骆驼与商旅；这条路，传播了东方的古老文化；这条路，传承了东西方的友谊与文明。它是东西方文明交往的通道。今天，让我们一起随着一座古朴典雅的巨型石雕，穿越时空的阻隔，一起走近──丝绸之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0" fill="hold">
                                          <p:stCondLst>
                                            <p:cond delay="0"/>
                                          </p:stCondLst>
                                        </p:cTn>
                                        <p:tgtEl>
                                          <p:spTgt spid="4099"/>
                                        </p:tgtEl>
                                        <p:attrNameLst>
                                          <p:attrName>style.visibility</p:attrName>
                                        </p:attrNameLst>
                                      </p:cBhvr>
                                      <p:to>
                                        <p:strVal val="visible"/>
                                      </p:to>
                                    </p:set>
                                    <p:anim to="" calcmode="lin" valueType="num">
                                      <p:cBhvr>
                                        <p:cTn id="7" dur="0" fill="hold"/>
                                        <p:tgtEl>
                                          <p:spTgt spid="409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2" name="Picture 2" descr="200403311162_390042"/>
          <p:cNvPicPr>
            <a:picLocks noChangeAspect="1" noChangeArrowheads="1"/>
          </p:cNvPicPr>
          <p:nvPr/>
        </p:nvPicPr>
        <p:blipFill>
          <a:blip r:embed="rId2" cstate="print"/>
          <a:srcRect l="10759" r="1228" b="63387"/>
          <a:stretch>
            <a:fillRect/>
          </a:stretch>
        </p:blipFill>
        <p:spPr bwMode="auto">
          <a:xfrm>
            <a:off x="179388" y="620713"/>
            <a:ext cx="8785225" cy="5903912"/>
          </a:xfrm>
          <a:prstGeom prst="rect">
            <a:avLst/>
          </a:prstGeom>
          <a:noFill/>
          <a:ln w="9525">
            <a:noFill/>
            <a:miter lim="800000"/>
            <a:headEnd/>
            <a:tailEnd/>
          </a:ln>
        </p:spPr>
      </p:pic>
      <p:sp>
        <p:nvSpPr>
          <p:cNvPr id="22531" name="Text Box 3"/>
          <p:cNvSpPr txBox="1">
            <a:spLocks noChangeArrowheads="1"/>
          </p:cNvSpPr>
          <p:nvPr/>
        </p:nvSpPr>
        <p:spPr bwMode="auto">
          <a:xfrm>
            <a:off x="611188" y="1484313"/>
            <a:ext cx="8064500" cy="4203700"/>
          </a:xfrm>
          <a:prstGeom prst="rect">
            <a:avLst/>
          </a:prstGeom>
          <a:noFill/>
          <a:ln w="9525">
            <a:noFill/>
            <a:miter lim="800000"/>
            <a:headEnd/>
            <a:tailEnd/>
          </a:ln>
        </p:spPr>
        <p:txBody>
          <a:bodyPr>
            <a:spAutoFit/>
          </a:bodyPr>
          <a:lstStyle/>
          <a:p>
            <a:pPr algn="l">
              <a:spcBef>
                <a:spcPct val="50000"/>
              </a:spcBef>
            </a:pPr>
            <a:r>
              <a:rPr lang="zh-CN" altLang="en-US" sz="5400" b="1">
                <a:solidFill>
                  <a:schemeClr val="accent2"/>
                </a:solidFill>
                <a:latin typeface="宋体" pitchFamily="2" charset="-122"/>
              </a:rPr>
              <a:t>   </a:t>
            </a:r>
            <a:r>
              <a:rPr lang="en-US" altLang="zh-CN" sz="5400" b="1">
                <a:solidFill>
                  <a:schemeClr val="accent2"/>
                </a:solidFill>
                <a:latin typeface="宋体" pitchFamily="2" charset="-122"/>
              </a:rPr>
              <a:t>3</a:t>
            </a:r>
            <a:r>
              <a:rPr lang="zh-CN" altLang="en-US" sz="5400" b="1">
                <a:solidFill>
                  <a:schemeClr val="accent2"/>
                </a:solidFill>
                <a:latin typeface="宋体" pitchFamily="2" charset="-122"/>
              </a:rPr>
              <a:t>、想象：安息国的将军和中国使者见面的时候，是怎样的场面？用一个词语来概括。并说说从那些地方可以看出来？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0" fill="hold">
                                          <p:stCondLst>
                                            <p:cond delay="0"/>
                                          </p:stCondLst>
                                        </p:cTn>
                                        <p:tgtEl>
                                          <p:spTgt spid="22531"/>
                                        </p:tgtEl>
                                        <p:attrNameLst>
                                          <p:attrName>style.visibility</p:attrName>
                                        </p:attrNameLst>
                                      </p:cBhvr>
                                      <p:to>
                                        <p:strVal val="visible"/>
                                      </p:to>
                                    </p:set>
                                    <p:anim to="" calcmode="lin" valueType="num">
                                      <p:cBhvr>
                                        <p:cTn id="7" dur="0" fill="hold"/>
                                        <p:tgtEl>
                                          <p:spTgt spid="2253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2" descr="200403311162_390042"/>
          <p:cNvPicPr>
            <a:picLocks noChangeAspect="1" noChangeArrowheads="1"/>
          </p:cNvPicPr>
          <p:nvPr/>
        </p:nvPicPr>
        <p:blipFill>
          <a:blip r:embed="rId2" cstate="print"/>
          <a:srcRect l="10759" r="1228" b="63387"/>
          <a:stretch>
            <a:fillRect/>
          </a:stretch>
        </p:blipFill>
        <p:spPr bwMode="auto">
          <a:xfrm>
            <a:off x="179388" y="620713"/>
            <a:ext cx="8785225" cy="5903912"/>
          </a:xfrm>
          <a:prstGeom prst="rect">
            <a:avLst/>
          </a:prstGeom>
          <a:noFill/>
          <a:ln w="9525">
            <a:noFill/>
            <a:miter lim="800000"/>
            <a:headEnd/>
            <a:tailEnd/>
          </a:ln>
        </p:spPr>
      </p:pic>
      <p:sp>
        <p:nvSpPr>
          <p:cNvPr id="24579" name="Text Box 3"/>
          <p:cNvSpPr txBox="1">
            <a:spLocks noChangeArrowheads="1"/>
          </p:cNvSpPr>
          <p:nvPr/>
        </p:nvSpPr>
        <p:spPr bwMode="auto">
          <a:xfrm>
            <a:off x="755650" y="1268413"/>
            <a:ext cx="7848600" cy="4724400"/>
          </a:xfrm>
          <a:prstGeom prst="rect">
            <a:avLst/>
          </a:prstGeom>
          <a:noFill/>
          <a:ln w="9525">
            <a:noFill/>
            <a:miter lim="800000"/>
            <a:headEnd/>
            <a:tailEnd/>
          </a:ln>
        </p:spPr>
        <p:txBody>
          <a:bodyPr>
            <a:spAutoFit/>
          </a:bodyPr>
          <a:lstStyle/>
          <a:p>
            <a:pPr algn="l">
              <a:spcBef>
                <a:spcPct val="50000"/>
              </a:spcBef>
            </a:pPr>
            <a:r>
              <a:rPr lang="zh-CN" altLang="en-US" sz="3200" b="1">
                <a:solidFill>
                  <a:srgbClr val="FF0000"/>
                </a:solidFill>
              </a:rPr>
              <a:t>（</a:t>
            </a:r>
            <a:r>
              <a:rPr lang="en-US" altLang="zh-CN" sz="3200" b="1">
                <a:solidFill>
                  <a:srgbClr val="FF0000"/>
                </a:solidFill>
              </a:rPr>
              <a:t>1</a:t>
            </a:r>
            <a:r>
              <a:rPr lang="zh-CN" altLang="en-US" sz="3200" b="1">
                <a:solidFill>
                  <a:srgbClr val="FF0000"/>
                </a:solidFill>
              </a:rPr>
              <a:t>）隆重、热情。</a:t>
            </a:r>
            <a:r>
              <a:rPr lang="zh-CN" altLang="en-US" sz="3200"/>
              <a:t> </a:t>
            </a:r>
          </a:p>
          <a:p>
            <a:pPr algn="l">
              <a:spcBef>
                <a:spcPct val="50000"/>
              </a:spcBef>
            </a:pPr>
            <a:r>
              <a:rPr lang="zh-CN" altLang="en-US" sz="3200" b="1">
                <a:solidFill>
                  <a:srgbClr val="3366FF"/>
                </a:solidFill>
              </a:rPr>
              <a:t>①有关句子：</a:t>
            </a:r>
          </a:p>
          <a:p>
            <a:pPr algn="l">
              <a:spcBef>
                <a:spcPct val="50000"/>
              </a:spcBef>
            </a:pPr>
            <a:r>
              <a:rPr lang="zh-CN" altLang="en-US" sz="3200" b="1">
                <a:solidFill>
                  <a:schemeClr val="hlink"/>
                </a:solidFill>
                <a:ea typeface="楷体_GB2312" pitchFamily="49" charset="-122"/>
              </a:rPr>
              <a:t>       ◇“将军其在高头大马上，身后兵马不计其数。这浩浩荡荡</a:t>
            </a:r>
            <a:r>
              <a:rPr lang="en-US" altLang="zh-CN" sz="3200" b="1">
                <a:solidFill>
                  <a:schemeClr val="hlink"/>
                </a:solidFill>
                <a:ea typeface="楷体_GB2312" pitchFamily="49" charset="-122"/>
              </a:rPr>
              <a:t>……”</a:t>
            </a:r>
            <a:br>
              <a:rPr lang="en-US" altLang="zh-CN" sz="3200" b="1">
                <a:solidFill>
                  <a:schemeClr val="hlink"/>
                </a:solidFill>
                <a:ea typeface="楷体_GB2312" pitchFamily="49" charset="-122"/>
              </a:rPr>
            </a:br>
            <a:r>
              <a:rPr lang="zh-CN" altLang="en-US" sz="3200" b="1">
                <a:solidFill>
                  <a:schemeClr val="hlink"/>
                </a:solidFill>
                <a:ea typeface="楷体_GB2312" pitchFamily="49" charset="-122"/>
              </a:rPr>
              <a:t>　　◇“‘列队欢迎！’将军发出命令。骑兵迅疾分列两队，一左一右，摆出夹道欢迎的阵式。乐队奏起军乐，人群一片欢腾。”</a:t>
            </a:r>
          </a:p>
          <a:p>
            <a:pPr algn="l">
              <a:spcBef>
                <a:spcPct val="50000"/>
              </a:spcBef>
            </a:pPr>
            <a:r>
              <a:rPr lang="zh-CN" altLang="en-US" sz="3200" b="1">
                <a:solidFill>
                  <a:srgbClr val="3366FF"/>
                </a:solidFill>
              </a:rPr>
              <a:t>②想象当时的情景，用自己的话说说。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0" fill="hold">
                                          <p:stCondLst>
                                            <p:cond delay="0"/>
                                          </p:stCondLst>
                                        </p:cTn>
                                        <p:tgtEl>
                                          <p:spTgt spid="24579">
                                            <p:txEl>
                                              <p:pRg st="0" end="0"/>
                                            </p:txEl>
                                          </p:spTgt>
                                        </p:tgtEl>
                                        <p:attrNameLst>
                                          <p:attrName>style.visibility</p:attrName>
                                        </p:attrNameLst>
                                      </p:cBhvr>
                                      <p:to>
                                        <p:strVal val="visible"/>
                                      </p:to>
                                    </p:set>
                                    <p:anim to="" calcmode="lin" valueType="num">
                                      <p:cBhvr>
                                        <p:cTn id="7" dur="0" fill="hold"/>
                                        <p:tgtEl>
                                          <p:spTgt spid="24579">
                                            <p:txEl>
                                              <p:pRg st="0" end="0"/>
                                            </p:txEl>
                                          </p:spTgt>
                                        </p:tgtEl>
                                      </p:cBhvr>
                                    </p:anim>
                                  </p:childTnLst>
                                </p:cTn>
                              </p:par>
                              <p:par>
                                <p:cTn id="8" presetID="24" presetClass="entr" presetSubtype="0" fill="hold" nodeType="withEffect">
                                  <p:stCondLst>
                                    <p:cond delay="0"/>
                                  </p:stCondLst>
                                  <p:childTnLst>
                                    <p:set>
                                      <p:cBhvr>
                                        <p:cTn id="9" dur="0" fill="hold">
                                          <p:stCondLst>
                                            <p:cond delay="0"/>
                                          </p:stCondLst>
                                        </p:cTn>
                                        <p:tgtEl>
                                          <p:spTgt spid="24579">
                                            <p:txEl>
                                              <p:pRg st="1" end="1"/>
                                            </p:txEl>
                                          </p:spTgt>
                                        </p:tgtEl>
                                        <p:attrNameLst>
                                          <p:attrName>style.visibility</p:attrName>
                                        </p:attrNameLst>
                                      </p:cBhvr>
                                      <p:to>
                                        <p:strVal val="visible"/>
                                      </p:to>
                                    </p:set>
                                    <p:anim to="" calcmode="lin" valueType="num">
                                      <p:cBhvr>
                                        <p:cTn id="10" dur="0" fill="hold"/>
                                        <p:tgtEl>
                                          <p:spTgt spid="24579">
                                            <p:txEl>
                                              <p:pRg st="1" end="1"/>
                                            </p:txEl>
                                          </p:spTgt>
                                        </p:tgtEl>
                                      </p:cBhvr>
                                    </p:anim>
                                  </p:childTnLst>
                                </p:cTn>
                              </p:par>
                              <p:par>
                                <p:cTn id="11" presetID="24" presetClass="entr" presetSubtype="0" fill="hold" nodeType="withEffect">
                                  <p:stCondLst>
                                    <p:cond delay="0"/>
                                  </p:stCondLst>
                                  <p:childTnLst>
                                    <p:set>
                                      <p:cBhvr>
                                        <p:cTn id="12" dur="0" fill="hold">
                                          <p:stCondLst>
                                            <p:cond delay="0"/>
                                          </p:stCondLst>
                                        </p:cTn>
                                        <p:tgtEl>
                                          <p:spTgt spid="24579">
                                            <p:txEl>
                                              <p:pRg st="3" end="3"/>
                                            </p:txEl>
                                          </p:spTgt>
                                        </p:tgtEl>
                                        <p:attrNameLst>
                                          <p:attrName>style.visibility</p:attrName>
                                        </p:attrNameLst>
                                      </p:cBhvr>
                                      <p:to>
                                        <p:strVal val="visible"/>
                                      </p:to>
                                    </p:set>
                                    <p:anim to="" calcmode="lin" valueType="num">
                                      <p:cBhvr>
                                        <p:cTn id="13" dur="0" fill="hold"/>
                                        <p:tgtEl>
                                          <p:spTgt spid="24579">
                                            <p:txEl>
                                              <p:pRg st="3" end="3"/>
                                            </p:txEl>
                                          </p:spTgt>
                                        </p:tgtEl>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nodeType="clickEffect">
                                  <p:stCondLst>
                                    <p:cond delay="0"/>
                                  </p:stCondLst>
                                  <p:childTnLst>
                                    <p:set>
                                      <p:cBhvr>
                                        <p:cTn id="17" dur="0" fill="hold">
                                          <p:stCondLst>
                                            <p:cond delay="0"/>
                                          </p:stCondLst>
                                        </p:cTn>
                                        <p:tgtEl>
                                          <p:spTgt spid="24579">
                                            <p:txEl>
                                              <p:pRg st="2" end="2"/>
                                            </p:txEl>
                                          </p:spTgt>
                                        </p:tgtEl>
                                        <p:attrNameLst>
                                          <p:attrName>style.visibility</p:attrName>
                                        </p:attrNameLst>
                                      </p:cBhvr>
                                      <p:to>
                                        <p:strVal val="visible"/>
                                      </p:to>
                                    </p:set>
                                    <p:anim to="" calcmode="lin" valueType="num">
                                      <p:cBhvr>
                                        <p:cTn id="18" dur="0" fill="hold"/>
                                        <p:tgtEl>
                                          <p:spTgt spid="24579">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0" name="Picture 2" descr="yumeng2"/>
          <p:cNvPicPr>
            <a:picLocks noChangeArrowheads="1"/>
          </p:cNvPicPr>
          <p:nvPr/>
        </p:nvPicPr>
        <p:blipFill>
          <a:blip r:embed="rId2" cstate="print"/>
          <a:srcRect/>
          <a:stretch>
            <a:fillRect/>
          </a:stretch>
        </p:blipFill>
        <p:spPr bwMode="auto">
          <a:xfrm>
            <a:off x="107950" y="620713"/>
            <a:ext cx="8964613" cy="5976937"/>
          </a:xfrm>
          <a:prstGeom prst="rect">
            <a:avLst/>
          </a:prstGeom>
          <a:noFill/>
          <a:ln w="9525">
            <a:noFill/>
            <a:miter lim="800000"/>
            <a:headEnd/>
            <a:tailEnd/>
          </a:ln>
        </p:spPr>
      </p:pic>
      <p:sp>
        <p:nvSpPr>
          <p:cNvPr id="26627" name="Text Box 3"/>
          <p:cNvSpPr txBox="1">
            <a:spLocks noChangeArrowheads="1"/>
          </p:cNvSpPr>
          <p:nvPr/>
        </p:nvSpPr>
        <p:spPr bwMode="auto">
          <a:xfrm>
            <a:off x="611188" y="692150"/>
            <a:ext cx="7993062" cy="1736725"/>
          </a:xfrm>
          <a:prstGeom prst="rect">
            <a:avLst/>
          </a:prstGeom>
          <a:noFill/>
          <a:ln w="9525">
            <a:noFill/>
            <a:miter lim="800000"/>
            <a:headEnd/>
            <a:tailEnd/>
          </a:ln>
        </p:spPr>
        <p:txBody>
          <a:bodyPr>
            <a:spAutoFit/>
          </a:bodyPr>
          <a:lstStyle/>
          <a:p>
            <a:pPr algn="l">
              <a:spcBef>
                <a:spcPct val="50000"/>
              </a:spcBef>
              <a:defRPr/>
            </a:pPr>
            <a:r>
              <a:rPr lang="zh-CN" altLang="en-US" sz="5400" b="1">
                <a:latin typeface="宋体" pitchFamily="2" charset="-122"/>
              </a:rPr>
              <a:t>　</a:t>
            </a:r>
            <a:r>
              <a:rPr lang="en-US" altLang="zh-CN" sz="5400" b="1">
                <a:solidFill>
                  <a:srgbClr val="3333CC"/>
                </a:solidFill>
                <a:effectLst>
                  <a:outerShdw blurRad="38100" dist="38100" dir="2700000" algn="tl">
                    <a:srgbClr val="C0C0C0"/>
                  </a:outerShdw>
                </a:effectLst>
                <a:latin typeface="宋体" pitchFamily="2" charset="-122"/>
              </a:rPr>
              <a:t>4.</a:t>
            </a:r>
            <a:r>
              <a:rPr lang="zh-CN" altLang="en-US" sz="5400" b="1">
                <a:solidFill>
                  <a:srgbClr val="3333CC"/>
                </a:solidFill>
                <a:effectLst>
                  <a:outerShdw blurRad="38100" dist="38100" dir="2700000" algn="tl">
                    <a:srgbClr val="C0C0C0"/>
                  </a:outerShdw>
                </a:effectLst>
                <a:latin typeface="宋体" pitchFamily="2" charset="-122"/>
              </a:rPr>
              <a:t>说说“丝绸之路”的历史意义。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0" fill="hold">
                                          <p:stCondLst>
                                            <p:cond delay="0"/>
                                          </p:stCondLst>
                                        </p:cTn>
                                        <p:tgtEl>
                                          <p:spTgt spid="26627"/>
                                        </p:tgtEl>
                                        <p:attrNameLst>
                                          <p:attrName>style.visibility</p:attrName>
                                        </p:attrNameLst>
                                      </p:cBhvr>
                                      <p:to>
                                        <p:strVal val="visible"/>
                                      </p:to>
                                    </p:set>
                                    <p:anim to="" calcmode="lin" valueType="num">
                                      <p:cBhvr>
                                        <p:cTn id="7" dur="0" fill="hold"/>
                                        <p:tgtEl>
                                          <p:spTgt spid="2662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4" name="Picture 2" descr="sichouzhilu"/>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3555" name="Rectangle 3"/>
          <p:cNvSpPr>
            <a:spLocks noChangeArrowheads="1"/>
          </p:cNvSpPr>
          <p:nvPr/>
        </p:nvSpPr>
        <p:spPr bwMode="auto">
          <a:xfrm>
            <a:off x="769938" y="2659063"/>
            <a:ext cx="973137" cy="579437"/>
          </a:xfrm>
          <a:prstGeom prst="rect">
            <a:avLst/>
          </a:prstGeom>
          <a:noFill/>
          <a:ln w="9525">
            <a:noFill/>
            <a:miter lim="800000"/>
            <a:headEnd/>
            <a:tailEnd/>
          </a:ln>
        </p:spPr>
        <p:txBody>
          <a:bodyPr wrap="none" anchor="ctr">
            <a:spAutoFit/>
          </a:bodyPr>
          <a:lstStyle/>
          <a:p>
            <a:pPr algn="l"/>
            <a:r>
              <a:rPr lang="zh-CN" altLang="en-US" sz="3200">
                <a:ea typeface="楷体_GB2312" pitchFamily="49" charset="-122"/>
              </a:rPr>
              <a:t>       </a:t>
            </a:r>
            <a:endParaRPr lang="zh-CN" altLang="en-US" sz="3600" b="1"/>
          </a:p>
        </p:txBody>
      </p:sp>
      <p:sp>
        <p:nvSpPr>
          <p:cNvPr id="23556" name="Rectangle 5"/>
          <p:cNvSpPr>
            <a:spLocks noChangeArrowheads="1"/>
          </p:cNvSpPr>
          <p:nvPr/>
        </p:nvSpPr>
        <p:spPr bwMode="auto">
          <a:xfrm>
            <a:off x="0" y="188913"/>
            <a:ext cx="9144000" cy="3937000"/>
          </a:xfrm>
          <a:prstGeom prst="rect">
            <a:avLst/>
          </a:prstGeom>
          <a:noFill/>
          <a:ln w="9525">
            <a:noFill/>
            <a:miter lim="800000"/>
            <a:headEnd/>
            <a:tailEnd/>
          </a:ln>
        </p:spPr>
        <p:txBody>
          <a:bodyPr>
            <a:spAutoFit/>
          </a:bodyPr>
          <a:lstStyle/>
          <a:p>
            <a:pPr algn="l"/>
            <a:r>
              <a:rPr lang="zh-CN" altLang="en-US" b="1"/>
              <a:t>                </a:t>
            </a:r>
            <a:r>
              <a:rPr lang="zh-CN" altLang="en-US" sz="3600" b="1"/>
              <a:t>从那以后，一队队骆驼商队在这漫长的贸易大道上行进，他们越过崇山峻岭，将中国的养蚕、缫丝、冶铁、造纸、凿井、灌溉等技术带向中亚、西亚和欧洲，将那里的葡萄、核桃、石榴、蚕豆、黄瓜、芝麻、</a:t>
            </a:r>
          </a:p>
          <a:p>
            <a:pPr algn="l"/>
            <a:r>
              <a:rPr lang="zh-CN" altLang="en-US" sz="3600" b="1"/>
              <a:t>无花果等食品带到我国，还有狮子、犀牛、良马等动物，也传进我国。</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2"/>
          <p:cNvSpPr>
            <a:spLocks noChangeArrowheads="1"/>
          </p:cNvSpPr>
          <p:nvPr>
            <p:ph type="title"/>
          </p:nvPr>
        </p:nvSpPr>
        <p:spPr>
          <a:xfrm>
            <a:off x="0" y="-315913"/>
            <a:ext cx="7772400" cy="1143001"/>
          </a:xfrm>
        </p:spPr>
        <p:txBody>
          <a:bodyPr/>
          <a:lstStyle/>
          <a:p>
            <a:pPr algn="l" eaLnBrk="1" hangingPunct="1"/>
            <a:r>
              <a:rPr lang="zh-CN" altLang="en-US" b="1" smtClean="0">
                <a:solidFill>
                  <a:srgbClr val="FF6600"/>
                </a:solidFill>
                <a:latin typeface="楷体_GB2312" pitchFamily="49" charset="-122"/>
                <a:ea typeface="楷体_GB2312" pitchFamily="49" charset="-122"/>
              </a:rPr>
              <a:t>传丝公主</a:t>
            </a:r>
            <a:endParaRPr lang="zh-CN" altLang="en-US" smtClean="0">
              <a:solidFill>
                <a:srgbClr val="FF6600"/>
              </a:solidFill>
              <a:latin typeface="楷体_GB2312" pitchFamily="49" charset="-122"/>
              <a:ea typeface="楷体_GB2312" pitchFamily="49" charset="-122"/>
            </a:endParaRPr>
          </a:p>
        </p:txBody>
      </p:sp>
      <p:sp>
        <p:nvSpPr>
          <p:cNvPr id="24579" name="Rectangle 3"/>
          <p:cNvSpPr>
            <a:spLocks noChangeArrowheads="1"/>
          </p:cNvSpPr>
          <p:nvPr>
            <p:ph type="body" idx="1"/>
          </p:nvPr>
        </p:nvSpPr>
        <p:spPr>
          <a:xfrm>
            <a:off x="0" y="1905000"/>
            <a:ext cx="8839200" cy="4114800"/>
          </a:xfrm>
        </p:spPr>
        <p:txBody>
          <a:bodyPr/>
          <a:lstStyle/>
          <a:p>
            <a:pPr eaLnBrk="1" hangingPunct="1">
              <a:buFontTx/>
              <a:buNone/>
            </a:pPr>
            <a:r>
              <a:rPr lang="zh-CN" altLang="en-US" smtClean="0">
                <a:latin typeface="楷体_GB2312" pitchFamily="49" charset="-122"/>
                <a:ea typeface="楷体_GB2312" pitchFamily="49" charset="-122"/>
              </a:rPr>
              <a:t>             </a:t>
            </a:r>
            <a:endParaRPr lang="zh-CN" altLang="en-US" sz="5400" b="1" smtClean="0">
              <a:latin typeface="宋体" pitchFamily="2" charset="-122"/>
            </a:endParaRPr>
          </a:p>
        </p:txBody>
      </p:sp>
      <p:sp>
        <p:nvSpPr>
          <p:cNvPr id="24580" name="Rectangle 4"/>
          <p:cNvSpPr>
            <a:spLocks noChangeArrowheads="1"/>
          </p:cNvSpPr>
          <p:nvPr/>
        </p:nvSpPr>
        <p:spPr bwMode="auto">
          <a:xfrm>
            <a:off x="323850" y="360363"/>
            <a:ext cx="8820150" cy="6497637"/>
          </a:xfrm>
          <a:prstGeom prst="rect">
            <a:avLst/>
          </a:prstGeom>
          <a:noFill/>
          <a:ln w="9525">
            <a:noFill/>
            <a:miter lim="800000"/>
            <a:headEnd/>
            <a:tailEnd/>
          </a:ln>
        </p:spPr>
        <p:txBody>
          <a:bodyPr>
            <a:spAutoFit/>
          </a:bodyPr>
          <a:lstStyle/>
          <a:p>
            <a:pPr algn="l">
              <a:spcBef>
                <a:spcPct val="20000"/>
              </a:spcBef>
            </a:pPr>
            <a:r>
              <a:rPr lang="zh-CN" altLang="en-US" b="1"/>
              <a:t>        </a:t>
            </a:r>
            <a:r>
              <a:rPr lang="zh-CN" altLang="en-US" sz="2800" b="1"/>
              <a:t>著名佛教旅行家玄奘法师（《西游记》中唐僧的原型）在所著《大唐西域记》中，记录了一段在瞿萨旦那国（古于阗国—今新疆和田附近）听到的传说：古代的西域各国丝绸与黄金等价，瞿国原无蚕桑，听说东邻小国已有蚕桑丝织，便遣使东国求获蚕桑种子，但被东国君主回绝，并严令关守，禁止蚕桑种出关。瞿国无计可施，便谦恭备礼与东国求亲。东国君主为了睦邻友好，就答应了这门亲事。瞿国国王派使迎亲时，嘱咐迎亲者密告东国公主，瞿国没有蚕桑丝绸生产，请公主自带蚕桑种子来完婚，今后方能自制丝绸服饰。公主离开东国时，将蚕桑种子密藏于头上的帽子内，出境时，守将搜遍了所带物品，只是不敢检查公主的帽子，从而使桑树和蚕种带入了瞿国。这个故事在公元三世纪时曾被雕刻成木刻绘画作品，该文物于本世纪初被英国探险家斯坦因在新疆和田地区发现并盗走。</a:t>
            </a:r>
            <a:r>
              <a:rPr lang="zh-CN" altLang="en-US" sz="2800"/>
              <a: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5" name="Rectangle 3"/>
          <p:cNvSpPr>
            <a:spLocks noChangeArrowheads="1"/>
          </p:cNvSpPr>
          <p:nvPr/>
        </p:nvSpPr>
        <p:spPr bwMode="auto">
          <a:xfrm>
            <a:off x="0" y="0"/>
            <a:ext cx="2565400" cy="762000"/>
          </a:xfrm>
          <a:prstGeom prst="rect">
            <a:avLst/>
          </a:prstGeom>
          <a:noFill/>
          <a:ln w="9525">
            <a:noFill/>
            <a:miter lim="800000"/>
            <a:headEnd/>
            <a:tailEnd/>
          </a:ln>
          <a:effectLst/>
        </p:spPr>
        <p:txBody>
          <a:bodyPr wrap="none">
            <a:spAutoFit/>
          </a:bodyPr>
          <a:lstStyle/>
          <a:p>
            <a:pPr algn="l">
              <a:defRPr/>
            </a:pPr>
            <a:r>
              <a:rPr kumimoji="1" lang="zh-CN" altLang="en-US" sz="4400" b="1">
                <a:solidFill>
                  <a:srgbClr val="00FF00"/>
                </a:solidFill>
                <a:effectLst>
                  <a:outerShdw blurRad="38100" dist="38100" dir="2700000" algn="tl">
                    <a:srgbClr val="C0C0C0"/>
                  </a:outerShdw>
                </a:effectLst>
                <a:latin typeface="Times New Roman" pitchFamily="18" charset="0"/>
              </a:rPr>
              <a:t>丝绢之战</a:t>
            </a:r>
            <a:r>
              <a:rPr kumimoji="1" lang="zh-CN" altLang="en-US" sz="4400" b="1">
                <a:solidFill>
                  <a:srgbClr val="00FF00"/>
                </a:solidFill>
                <a:effectLst>
                  <a:outerShdw blurRad="38100" dist="38100" dir="2700000" algn="tl">
                    <a:srgbClr val="C0C0C0"/>
                  </a:outerShdw>
                </a:effectLst>
                <a:latin typeface="Times New Roman"/>
              </a:rPr>
              <a:t> </a:t>
            </a:r>
            <a:endParaRPr kumimoji="1" lang="zh-CN" altLang="en-US" sz="4400" b="1">
              <a:solidFill>
                <a:srgbClr val="00FF00"/>
              </a:solidFill>
              <a:effectLst>
                <a:outerShdw blurRad="38100" dist="38100" dir="2700000" algn="tl">
                  <a:srgbClr val="C0C0C0"/>
                </a:outerShdw>
              </a:effectLst>
              <a:latin typeface="Arial" charset="0"/>
            </a:endParaRPr>
          </a:p>
        </p:txBody>
      </p:sp>
      <p:sp>
        <p:nvSpPr>
          <p:cNvPr id="25603" name="Rectangle 4"/>
          <p:cNvSpPr>
            <a:spLocks noChangeArrowheads="1"/>
          </p:cNvSpPr>
          <p:nvPr/>
        </p:nvSpPr>
        <p:spPr bwMode="auto">
          <a:xfrm>
            <a:off x="-1588" y="631825"/>
            <a:ext cx="9145588" cy="6226175"/>
          </a:xfrm>
          <a:prstGeom prst="rect">
            <a:avLst/>
          </a:prstGeom>
          <a:noFill/>
          <a:ln w="9525">
            <a:noFill/>
            <a:miter lim="800000"/>
            <a:headEnd/>
            <a:tailEnd/>
          </a:ln>
        </p:spPr>
        <p:txBody>
          <a:bodyPr>
            <a:spAutoFit/>
          </a:bodyPr>
          <a:lstStyle/>
          <a:p>
            <a:pPr algn="l">
              <a:lnSpc>
                <a:spcPct val="105000"/>
              </a:lnSpc>
            </a:pPr>
            <a:r>
              <a:rPr lang="zh-CN" altLang="en-US" sz="2800">
                <a:latin typeface="宋体" pitchFamily="2" charset="-122"/>
              </a:rPr>
              <a:t>     </a:t>
            </a:r>
            <a:r>
              <a:rPr lang="zh-CN" altLang="en-US" sz="3200">
                <a:latin typeface="宋体" pitchFamily="2" charset="-122"/>
              </a:rPr>
              <a:t>古罗马时期，东罗马皇帝查士丁尼为了摆脱位居东西方之间的波斯人高价垄断经营中国丝绸的局面，曾打算与埃塞俄比亚人联合，绕过波斯，从海上去印度购买丝绢、然后东运罗马。然而波斯人知道这个计划后，安息王国以武力向埃塞俄比亚威胁，阻止他们充当罗马人的丝绸居中掮客。查士丁尼无奈，又请安息近邻的突厥可汗帮助从中调解与波斯人的关系，不料波斯王不但不听调解，还毒杀了突厥可汗的使臣，使双方矛盾激化。东罗马联合突厥可汗与公元571年攻伐波斯，战争长达20年之久，未分胜负。这就是西方历史上著名的“丝绢之战”。</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ChangeArrowheads="1"/>
          </p:cNvSpPr>
          <p:nvPr>
            <p:ph type="title" idx="4294967295"/>
          </p:nvPr>
        </p:nvSpPr>
        <p:spPr>
          <a:xfrm>
            <a:off x="0" y="3429000"/>
            <a:ext cx="7772400" cy="1143000"/>
          </a:xfrm>
        </p:spPr>
        <p:txBody>
          <a:bodyPr/>
          <a:lstStyle/>
          <a:p>
            <a:pPr algn="l" eaLnBrk="1" hangingPunct="1"/>
            <a:r>
              <a:rPr lang="zh-CN" altLang="en-US" smtClean="0">
                <a:solidFill>
                  <a:schemeClr val="tx1"/>
                </a:solidFill>
                <a:latin typeface="楷体_GB2312" pitchFamily="49" charset="-122"/>
                <a:ea typeface="楷体_GB2312" pitchFamily="49" charset="-122"/>
              </a:rPr>
              <a:t>   </a:t>
            </a:r>
          </a:p>
        </p:txBody>
      </p:sp>
      <p:sp>
        <p:nvSpPr>
          <p:cNvPr id="39939" name="Rectangle 3"/>
          <p:cNvSpPr>
            <a:spLocks noChangeArrowheads="1"/>
          </p:cNvSpPr>
          <p:nvPr/>
        </p:nvSpPr>
        <p:spPr bwMode="auto">
          <a:xfrm>
            <a:off x="0" y="0"/>
            <a:ext cx="8534400" cy="762000"/>
          </a:xfrm>
          <a:prstGeom prst="rect">
            <a:avLst/>
          </a:prstGeom>
          <a:noFill/>
          <a:ln w="9525">
            <a:noFill/>
            <a:miter lim="800000"/>
            <a:headEnd/>
            <a:tailEnd/>
          </a:ln>
          <a:effectLst/>
        </p:spPr>
        <p:txBody>
          <a:bodyPr>
            <a:spAutoFit/>
          </a:bodyPr>
          <a:lstStyle/>
          <a:p>
            <a:pPr algn="l">
              <a:defRPr/>
            </a:pPr>
            <a:r>
              <a:rPr kumimoji="1" lang="zh-CN" altLang="en-US" sz="4400" b="1">
                <a:solidFill>
                  <a:srgbClr val="00FF00"/>
                </a:solidFill>
                <a:effectLst>
                  <a:outerShdw blurRad="38100" dist="38100" dir="2700000" algn="tl">
                    <a:srgbClr val="C0C0C0"/>
                  </a:outerShdw>
                </a:effectLst>
                <a:latin typeface="Times New Roman" pitchFamily="18" charset="0"/>
              </a:rPr>
              <a:t>蚕种西传</a:t>
            </a:r>
          </a:p>
        </p:txBody>
      </p:sp>
      <p:sp>
        <p:nvSpPr>
          <p:cNvPr id="26628" name="Rectangle 5"/>
          <p:cNvSpPr>
            <a:spLocks noChangeArrowheads="1"/>
          </p:cNvSpPr>
          <p:nvPr/>
        </p:nvSpPr>
        <p:spPr bwMode="auto">
          <a:xfrm>
            <a:off x="0" y="557213"/>
            <a:ext cx="9144000" cy="6300787"/>
          </a:xfrm>
          <a:prstGeom prst="rect">
            <a:avLst/>
          </a:prstGeom>
          <a:noFill/>
          <a:ln w="9525">
            <a:noFill/>
            <a:miter lim="800000"/>
            <a:headEnd/>
            <a:tailEnd/>
          </a:ln>
        </p:spPr>
        <p:txBody>
          <a:bodyPr>
            <a:spAutoFit/>
          </a:bodyPr>
          <a:lstStyle/>
          <a:p>
            <a:pPr algn="l">
              <a:lnSpc>
                <a:spcPct val="120000"/>
              </a:lnSpc>
            </a:pPr>
            <a:r>
              <a:rPr lang="zh-CN" altLang="en-US" sz="2800">
                <a:latin typeface="宋体" pitchFamily="2" charset="-122"/>
              </a:rPr>
              <a:t>    </a:t>
            </a:r>
            <a:r>
              <a:rPr lang="zh-CN" altLang="en-US" sz="2400">
                <a:latin typeface="宋体" pitchFamily="2" charset="-122"/>
              </a:rPr>
              <a:t>由于和波斯断绝了关系，罗马境内蚕丝奇缺，价格飞涨，丝织加工业几乎陷于停顿，查士丁尼急于设法在本国发展蚕桑生产。此时一名到过东方的传教士要求进见查士丁尼，自称能搞到中国蚕桑种子。该传教士不远万里再次来到东方（可能是新疆、又有说是中国内地），了解了蚕种和桑种的生产方法，将蚕种和桑籽藏在竹杖之中，历时一年赶回罗马。他指导罗马人将蚕种埋入地下、将桑籽放在怀中象孵小鸡一样的孵化！结果当然是闹了一场大笑话。这个新闻传到了几个正在君士坦丁堡的印度僧人那里，于是他们来到王宫向查士丁尼说：我们在丝国“塞林达”（</a:t>
            </a:r>
            <a:r>
              <a:rPr lang="en-US" altLang="zh-CN" sz="2400">
                <a:latin typeface="宋体" pitchFamily="2" charset="-122"/>
              </a:rPr>
              <a:t>Serinda，</a:t>
            </a:r>
            <a:r>
              <a:rPr lang="zh-CN" altLang="en-US" sz="2400">
                <a:latin typeface="宋体" pitchFamily="2" charset="-122"/>
              </a:rPr>
              <a:t>中国或者是西域的某个已经掌握了蚕桑生产的小国）住了很久，曾用心研究过这种蚕虫的繁殖饲养方法……查士丁尼答应事成之后定有重赏。 这次印度僧人终于如期将蚕桑种子和养殖技术带回了君士坦丁堡并喂养繁殖成功。从此，欧洲各国的养蚕业也就从罗马逐渐传播开来了。</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0" name="Picture 2" descr="200403311162_390042"/>
          <p:cNvPicPr>
            <a:picLocks noChangeAspect="1" noChangeArrowheads="1"/>
          </p:cNvPicPr>
          <p:nvPr/>
        </p:nvPicPr>
        <p:blipFill>
          <a:blip r:embed="rId2" cstate="print"/>
          <a:srcRect l="10759" r="1228" b="63387"/>
          <a:stretch>
            <a:fillRect/>
          </a:stretch>
        </p:blipFill>
        <p:spPr bwMode="auto">
          <a:xfrm>
            <a:off x="179388" y="620713"/>
            <a:ext cx="8785225" cy="5903912"/>
          </a:xfrm>
          <a:prstGeom prst="rect">
            <a:avLst/>
          </a:prstGeom>
          <a:noFill/>
          <a:ln w="9525">
            <a:noFill/>
            <a:miter lim="800000"/>
            <a:headEnd/>
            <a:tailEnd/>
          </a:ln>
        </p:spPr>
      </p:pic>
      <p:sp>
        <p:nvSpPr>
          <p:cNvPr id="28675" name="Rectangle 3"/>
          <p:cNvSpPr>
            <a:spLocks noChangeArrowheads="1"/>
          </p:cNvSpPr>
          <p:nvPr/>
        </p:nvSpPr>
        <p:spPr bwMode="auto">
          <a:xfrm>
            <a:off x="611188" y="2133600"/>
            <a:ext cx="4191000" cy="3090863"/>
          </a:xfrm>
          <a:prstGeom prst="rect">
            <a:avLst/>
          </a:prstGeom>
          <a:noFill/>
          <a:ln w="9525">
            <a:noFill/>
            <a:miter lim="800000"/>
            <a:headEnd/>
            <a:tailEnd/>
          </a:ln>
        </p:spPr>
        <p:txBody>
          <a:bodyPr>
            <a:spAutoFit/>
          </a:bodyPr>
          <a:lstStyle/>
          <a:p>
            <a:pPr algn="l"/>
            <a:r>
              <a:rPr lang="zh-CN" altLang="en-US" sz="2800" b="1">
                <a:solidFill>
                  <a:srgbClr val="FF0000"/>
                </a:solidFill>
                <a:latin typeface="Times New Roman" pitchFamily="18" charset="0"/>
                <a:ea typeface="华文中宋" pitchFamily="2" charset="-122"/>
              </a:rPr>
              <a:t>        送元二使安西</a:t>
            </a:r>
          </a:p>
          <a:p>
            <a:pPr algn="l"/>
            <a:r>
              <a:rPr lang="zh-CN" altLang="en-US" sz="2800" b="1">
                <a:solidFill>
                  <a:srgbClr val="FF0000"/>
                </a:solidFill>
                <a:latin typeface="Times New Roman" pitchFamily="18" charset="0"/>
                <a:ea typeface="华文中宋" pitchFamily="2" charset="-122"/>
              </a:rPr>
              <a:t>                            王维</a:t>
            </a:r>
          </a:p>
          <a:p>
            <a:pPr lvl="1" algn="l" eaLnBrk="0" hangingPunct="0">
              <a:lnSpc>
                <a:spcPct val="140000"/>
              </a:lnSpc>
            </a:pPr>
            <a:r>
              <a:rPr lang="zh-CN" altLang="en-US" sz="3200" b="1">
                <a:solidFill>
                  <a:srgbClr val="FF0000"/>
                </a:solidFill>
                <a:ea typeface="华文中宋" pitchFamily="2" charset="-122"/>
              </a:rPr>
              <a:t>渭城朝雨浥轻尘，</a:t>
            </a:r>
            <a:endParaRPr lang="zh-CN" altLang="en-US" sz="1400" b="1">
              <a:solidFill>
                <a:srgbClr val="FF0000"/>
              </a:solidFill>
              <a:ea typeface="华文中宋" pitchFamily="2" charset="-122"/>
            </a:endParaRPr>
          </a:p>
          <a:p>
            <a:pPr lvl="1" algn="l" eaLnBrk="0" hangingPunct="0"/>
            <a:r>
              <a:rPr lang="zh-CN" altLang="en-US" sz="3200" b="1">
                <a:solidFill>
                  <a:srgbClr val="FF0000"/>
                </a:solidFill>
                <a:ea typeface="华文中宋" pitchFamily="2" charset="-122"/>
              </a:rPr>
              <a:t>客舍青青柳色新。</a:t>
            </a:r>
          </a:p>
          <a:p>
            <a:pPr lvl="1" algn="l" eaLnBrk="0" hangingPunct="0"/>
            <a:r>
              <a:rPr lang="zh-CN" altLang="en-US" sz="3200" b="1">
                <a:solidFill>
                  <a:srgbClr val="FF0000"/>
                </a:solidFill>
                <a:ea typeface="华文中宋" pitchFamily="2" charset="-122"/>
              </a:rPr>
              <a:t>劝君更尽一杯酒，</a:t>
            </a:r>
          </a:p>
          <a:p>
            <a:pPr lvl="1" algn="l" eaLnBrk="0" hangingPunct="0"/>
            <a:r>
              <a:rPr lang="zh-CN" altLang="en-US" sz="3200" b="1">
                <a:solidFill>
                  <a:srgbClr val="FF0000"/>
                </a:solidFill>
                <a:ea typeface="华文中宋" pitchFamily="2" charset="-122"/>
              </a:rPr>
              <a:t>西出阳关无故人。</a:t>
            </a:r>
            <a:endParaRPr lang="zh-CN" altLang="en-US" sz="2800">
              <a:cs typeface="Arial" pitchFamily="34" charset="0"/>
            </a:endParaRPr>
          </a:p>
        </p:txBody>
      </p:sp>
      <p:sp>
        <p:nvSpPr>
          <p:cNvPr id="28676" name="Rectangle 4"/>
          <p:cNvSpPr>
            <a:spLocks noChangeArrowheads="1"/>
          </p:cNvSpPr>
          <p:nvPr/>
        </p:nvSpPr>
        <p:spPr bwMode="auto">
          <a:xfrm>
            <a:off x="4859338" y="2060575"/>
            <a:ext cx="3810000" cy="3152775"/>
          </a:xfrm>
          <a:prstGeom prst="rect">
            <a:avLst/>
          </a:prstGeom>
          <a:noFill/>
          <a:ln w="9525">
            <a:noFill/>
            <a:miter lim="800000"/>
            <a:headEnd/>
            <a:tailEnd/>
          </a:ln>
        </p:spPr>
        <p:txBody>
          <a:bodyPr>
            <a:spAutoFit/>
          </a:bodyPr>
          <a:lstStyle/>
          <a:p>
            <a:pPr algn="l"/>
            <a:r>
              <a:rPr lang="zh-CN" altLang="en-US" sz="3200" b="1">
                <a:solidFill>
                  <a:srgbClr val="FF3300"/>
                </a:solidFill>
                <a:latin typeface="Times New Roman" pitchFamily="18" charset="0"/>
              </a:rPr>
              <a:t>      </a:t>
            </a:r>
            <a:r>
              <a:rPr lang="zh-CN" altLang="en-US" sz="2800" b="1">
                <a:solidFill>
                  <a:srgbClr val="FF3300"/>
                </a:solidFill>
                <a:latin typeface="Times New Roman" pitchFamily="18" charset="0"/>
                <a:ea typeface="华文中宋" pitchFamily="2" charset="-122"/>
              </a:rPr>
              <a:t>凉州词</a:t>
            </a:r>
          </a:p>
          <a:p>
            <a:pPr algn="l"/>
            <a:r>
              <a:rPr lang="zh-CN" altLang="en-US" sz="2800" b="1">
                <a:solidFill>
                  <a:srgbClr val="FF3300"/>
                </a:solidFill>
                <a:latin typeface="Times New Roman" pitchFamily="18" charset="0"/>
                <a:ea typeface="华文中宋" pitchFamily="2" charset="-122"/>
              </a:rPr>
              <a:t>                 王之涣</a:t>
            </a:r>
          </a:p>
          <a:p>
            <a:pPr algn="l">
              <a:lnSpc>
                <a:spcPct val="110000"/>
              </a:lnSpc>
            </a:pPr>
            <a:r>
              <a:rPr lang="zh-CN" altLang="en-US" sz="3200" b="1">
                <a:solidFill>
                  <a:srgbClr val="FF3300"/>
                </a:solidFill>
                <a:latin typeface="Times New Roman" pitchFamily="18" charset="0"/>
                <a:ea typeface="华文中宋" pitchFamily="2" charset="-122"/>
              </a:rPr>
              <a:t>黄河远上白云间，</a:t>
            </a:r>
          </a:p>
          <a:p>
            <a:pPr algn="l">
              <a:lnSpc>
                <a:spcPct val="110000"/>
              </a:lnSpc>
            </a:pPr>
            <a:r>
              <a:rPr lang="zh-CN" altLang="en-US" sz="3200" b="1">
                <a:solidFill>
                  <a:srgbClr val="FF3300"/>
                </a:solidFill>
                <a:latin typeface="Times New Roman" pitchFamily="18" charset="0"/>
                <a:ea typeface="华文中宋" pitchFamily="2" charset="-122"/>
              </a:rPr>
              <a:t> 一片孤城万仞山。</a:t>
            </a:r>
            <a:br>
              <a:rPr lang="zh-CN" altLang="en-US" sz="3200" b="1">
                <a:solidFill>
                  <a:srgbClr val="FF3300"/>
                </a:solidFill>
                <a:latin typeface="Times New Roman" pitchFamily="18" charset="0"/>
                <a:ea typeface="华文中宋" pitchFamily="2" charset="-122"/>
              </a:rPr>
            </a:br>
            <a:r>
              <a:rPr lang="zh-CN" altLang="en-US" sz="3200" b="1">
                <a:solidFill>
                  <a:srgbClr val="FF3300"/>
                </a:solidFill>
                <a:latin typeface="Times New Roman" pitchFamily="18" charset="0"/>
                <a:ea typeface="华文中宋" pitchFamily="2" charset="-122"/>
              </a:rPr>
              <a:t>羌笛何须怨杨柳，</a:t>
            </a:r>
          </a:p>
          <a:p>
            <a:pPr algn="l">
              <a:lnSpc>
                <a:spcPct val="110000"/>
              </a:lnSpc>
            </a:pPr>
            <a:r>
              <a:rPr lang="zh-CN" altLang="en-US" sz="3200" b="1">
                <a:solidFill>
                  <a:srgbClr val="FF3300"/>
                </a:solidFill>
                <a:latin typeface="Times New Roman" pitchFamily="18" charset="0"/>
                <a:ea typeface="华文中宋" pitchFamily="2" charset="-122"/>
              </a:rPr>
              <a:t> 春风不度玉门关。</a:t>
            </a:r>
          </a:p>
        </p:txBody>
      </p:sp>
      <p:sp>
        <p:nvSpPr>
          <p:cNvPr id="27653" name="WordArt 5"/>
          <p:cNvSpPr>
            <a:spLocks noChangeArrowheads="1" noChangeShapeType="1"/>
          </p:cNvSpPr>
          <p:nvPr/>
        </p:nvSpPr>
        <p:spPr bwMode="auto">
          <a:xfrm>
            <a:off x="468313" y="908050"/>
            <a:ext cx="2303462" cy="649288"/>
          </a:xfrm>
          <a:prstGeom prst="rect">
            <a:avLst/>
          </a:prstGeom>
        </p:spPr>
        <p:txBody>
          <a:bodyPr wrap="none" fromWordArt="1">
            <a:prstTxWarp prst="textPlain">
              <a:avLst>
                <a:gd name="adj" fmla="val 50000"/>
              </a:avLst>
            </a:prstTxWarp>
          </a:bodyPr>
          <a:lstStyle/>
          <a:p>
            <a:r>
              <a:rPr lang="zh-CN" altLang="en-US" sz="3600" kern="10">
                <a:ln w="12700">
                  <a:solidFill>
                    <a:srgbClr val="3333CC"/>
                  </a:solidFill>
                  <a:round/>
                  <a:headEnd/>
                  <a:tailEnd/>
                </a:ln>
                <a:solidFill>
                  <a:srgbClr val="B2B2B2">
                    <a:alpha val="50195"/>
                  </a:srgbClr>
                </a:solidFill>
                <a:effectLst>
                  <a:outerShdw dist="45791" dir="2021404" algn="ctr" rotWithShape="0">
                    <a:srgbClr val="9999FF"/>
                  </a:outerShdw>
                </a:effectLst>
                <a:latin typeface="宋体"/>
                <a:ea typeface="宋体"/>
              </a:rPr>
              <a:t>课外链接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0" fill="hold">
                                          <p:stCondLst>
                                            <p:cond delay="0"/>
                                          </p:stCondLst>
                                        </p:cTn>
                                        <p:tgtEl>
                                          <p:spTgt spid="28675"/>
                                        </p:tgtEl>
                                        <p:attrNameLst>
                                          <p:attrName>style.visibility</p:attrName>
                                        </p:attrNameLst>
                                      </p:cBhvr>
                                      <p:to>
                                        <p:strVal val="visible"/>
                                      </p:to>
                                    </p:set>
                                    <p:anim calcmode="lin" valueType="num">
                                      <p:cBhvr>
                                        <p:cTn id="7" dur="500" fill="hold"/>
                                        <p:tgtEl>
                                          <p:spTgt spid="28675"/>
                                        </p:tgtEl>
                                        <p:attrNameLst>
                                          <p:attrName>ppt_w</p:attrName>
                                        </p:attrNameLst>
                                      </p:cBhvr>
                                      <p:tavLst>
                                        <p:tav tm="0">
                                          <p:val>
                                            <p:fltVal val="0"/>
                                          </p:val>
                                        </p:tav>
                                        <p:tav tm="100000">
                                          <p:val>
                                            <p:strVal val="#ppt_w"/>
                                          </p:val>
                                        </p:tav>
                                      </p:tavLst>
                                    </p:anim>
                                    <p:anim calcmode="lin" valueType="num">
                                      <p:cBhvr>
                                        <p:cTn id="8" dur="500" fill="hold"/>
                                        <p:tgtEl>
                                          <p:spTgt spid="2867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0" fill="hold">
                                          <p:stCondLst>
                                            <p:cond delay="0"/>
                                          </p:stCondLst>
                                        </p:cTn>
                                        <p:tgtEl>
                                          <p:spTgt spid="28676"/>
                                        </p:tgtEl>
                                        <p:attrNameLst>
                                          <p:attrName>style.visibility</p:attrName>
                                        </p:attrNameLst>
                                      </p:cBhvr>
                                      <p:to>
                                        <p:strVal val="visible"/>
                                      </p:to>
                                    </p:set>
                                    <p:anim calcmode="lin" valueType="num">
                                      <p:cBhvr>
                                        <p:cTn id="13" dur="500" fill="hold"/>
                                        <p:tgtEl>
                                          <p:spTgt spid="28676"/>
                                        </p:tgtEl>
                                        <p:attrNameLst>
                                          <p:attrName>ppt_w</p:attrName>
                                        </p:attrNameLst>
                                      </p:cBhvr>
                                      <p:tavLst>
                                        <p:tav tm="0">
                                          <p:val>
                                            <p:fltVal val="0"/>
                                          </p:val>
                                        </p:tav>
                                        <p:tav tm="100000">
                                          <p:val>
                                            <p:strVal val="#ppt_w"/>
                                          </p:val>
                                        </p:tav>
                                      </p:tavLst>
                                    </p:anim>
                                    <p:anim calcmode="lin" valueType="num">
                                      <p:cBhvr>
                                        <p:cTn id="14" dur="500" fill="hold"/>
                                        <p:tgtEl>
                                          <p:spTgt spid="2867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utoUpdateAnimBg="0"/>
      <p:bldP spid="28676"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2" descr="ymg"/>
          <p:cNvPicPr>
            <a:picLocks noChangeArrowheads="1"/>
          </p:cNvPicPr>
          <p:nvPr/>
        </p:nvPicPr>
        <p:blipFill>
          <a:blip r:embed="rId2" cstate="print"/>
          <a:srcRect/>
          <a:stretch>
            <a:fillRect/>
          </a:stretch>
        </p:blipFill>
        <p:spPr bwMode="auto">
          <a:xfrm>
            <a:off x="684213" y="908050"/>
            <a:ext cx="3827462" cy="3048000"/>
          </a:xfrm>
          <a:prstGeom prst="rect">
            <a:avLst/>
          </a:prstGeom>
          <a:noFill/>
          <a:ln w="9525">
            <a:noFill/>
            <a:miter lim="800000"/>
            <a:headEnd/>
            <a:tailEnd/>
          </a:ln>
        </p:spPr>
      </p:pic>
      <p:sp>
        <p:nvSpPr>
          <p:cNvPr id="29699" name="Rectangle 3"/>
          <p:cNvSpPr>
            <a:spLocks noChangeArrowheads="1"/>
          </p:cNvSpPr>
          <p:nvPr/>
        </p:nvSpPr>
        <p:spPr bwMode="auto">
          <a:xfrm>
            <a:off x="684213" y="4005263"/>
            <a:ext cx="7685087" cy="2528887"/>
          </a:xfrm>
          <a:prstGeom prst="rect">
            <a:avLst/>
          </a:prstGeom>
          <a:noFill/>
          <a:ln w="9525">
            <a:noFill/>
            <a:miter lim="800000"/>
            <a:headEnd/>
            <a:tailEnd/>
          </a:ln>
        </p:spPr>
        <p:txBody>
          <a:bodyPr>
            <a:spAutoFit/>
          </a:bodyPr>
          <a:lstStyle/>
          <a:p>
            <a:pPr algn="l"/>
            <a:r>
              <a:rPr lang="zh-CN" altLang="en-US" sz="3200" b="1">
                <a:solidFill>
                  <a:srgbClr val="FF0000"/>
                </a:solidFill>
                <a:latin typeface="Times New Roman" pitchFamily="18" charset="0"/>
                <a:ea typeface="华文新魏" pitchFamily="2" charset="-122"/>
              </a:rPr>
              <a:t>        玉门关，俗称小方盘城，在河西走廊西端的敦煌市境内，位于敦煌市城西北约</a:t>
            </a:r>
          </a:p>
          <a:p>
            <a:pPr algn="l"/>
            <a:r>
              <a:rPr lang="en-US" altLang="zh-CN" sz="3200" b="1">
                <a:solidFill>
                  <a:srgbClr val="FF0000"/>
                </a:solidFill>
                <a:latin typeface="Times New Roman" pitchFamily="18" charset="0"/>
                <a:ea typeface="华文新魏" pitchFamily="2" charset="-122"/>
              </a:rPr>
              <a:t>90</a:t>
            </a:r>
            <a:r>
              <a:rPr lang="zh-CN" altLang="en-US" sz="3200" b="1">
                <a:solidFill>
                  <a:srgbClr val="FF0000"/>
                </a:solidFill>
                <a:latin typeface="Times New Roman" pitchFamily="18" charset="0"/>
                <a:ea typeface="华文新魏" pitchFamily="2" charset="-122"/>
              </a:rPr>
              <a:t>公里处</a:t>
            </a:r>
            <a:r>
              <a:rPr lang="zh-CN" altLang="en-US" sz="3200">
                <a:solidFill>
                  <a:srgbClr val="FF0000"/>
                </a:solidFill>
                <a:latin typeface="Times New Roman" pitchFamily="18" charset="0"/>
                <a:ea typeface="华文新魏" pitchFamily="2" charset="-122"/>
              </a:rPr>
              <a:t>。</a:t>
            </a:r>
            <a:r>
              <a:rPr lang="zh-CN" altLang="en-US" sz="3200" b="1">
                <a:solidFill>
                  <a:srgbClr val="FF0000"/>
                </a:solidFill>
                <a:latin typeface="Times New Roman" pitchFamily="18" charset="0"/>
                <a:ea typeface="华文新魏" pitchFamily="2" charset="-122"/>
              </a:rPr>
              <a:t/>
            </a:r>
            <a:br>
              <a:rPr lang="zh-CN" altLang="en-US" sz="3200" b="1">
                <a:solidFill>
                  <a:srgbClr val="FF0000"/>
                </a:solidFill>
                <a:latin typeface="Times New Roman" pitchFamily="18" charset="0"/>
                <a:ea typeface="华文新魏" pitchFamily="2" charset="-122"/>
              </a:rPr>
            </a:br>
            <a:r>
              <a:rPr lang="zh-CN" altLang="en-US" sz="3200" b="1">
                <a:solidFill>
                  <a:srgbClr val="FF0000"/>
                </a:solidFill>
                <a:latin typeface="Times New Roman" pitchFamily="18" charset="0"/>
                <a:ea typeface="华文新魏" pitchFamily="2" charset="-122"/>
              </a:rPr>
              <a:t>        阳关，位于敦煌市城西南</a:t>
            </a:r>
            <a:r>
              <a:rPr lang="en-US" altLang="zh-CN" sz="3200" b="1">
                <a:solidFill>
                  <a:srgbClr val="FF0000"/>
                </a:solidFill>
                <a:latin typeface="Times New Roman" pitchFamily="18" charset="0"/>
                <a:ea typeface="华文新魏" pitchFamily="2" charset="-122"/>
              </a:rPr>
              <a:t>70</a:t>
            </a:r>
            <a:r>
              <a:rPr lang="zh-CN" altLang="en-US" sz="3200" b="1">
                <a:solidFill>
                  <a:srgbClr val="FF0000"/>
                </a:solidFill>
                <a:latin typeface="Times New Roman" pitchFamily="18" charset="0"/>
                <a:ea typeface="华文新魏" pitchFamily="2" charset="-122"/>
              </a:rPr>
              <a:t>公里处，因在玉门关以南，故名。</a:t>
            </a:r>
            <a:endParaRPr lang="zh-CN" altLang="en-US" sz="3200" b="1">
              <a:latin typeface="Times New Roman" pitchFamily="18" charset="0"/>
              <a:ea typeface="华文新魏" pitchFamily="2" charset="-122"/>
            </a:endParaRPr>
          </a:p>
        </p:txBody>
      </p:sp>
      <p:pic>
        <p:nvPicPr>
          <p:cNvPr id="29700" name="Picture 4" descr="dh107d"/>
          <p:cNvPicPr>
            <a:picLocks noChangeArrowheads="1"/>
          </p:cNvPicPr>
          <p:nvPr/>
        </p:nvPicPr>
        <p:blipFill>
          <a:blip r:embed="rId3" cstate="print"/>
          <a:srcRect/>
          <a:stretch>
            <a:fillRect/>
          </a:stretch>
        </p:blipFill>
        <p:spPr bwMode="auto">
          <a:xfrm>
            <a:off x="4859338" y="908050"/>
            <a:ext cx="3657600" cy="3086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0" fill="hold">
                                          <p:stCondLst>
                                            <p:cond delay="0"/>
                                          </p:stCondLst>
                                        </p:cTn>
                                        <p:tgtEl>
                                          <p:spTgt spid="29698"/>
                                        </p:tgtEl>
                                        <p:attrNameLst>
                                          <p:attrName>style.visibility</p:attrName>
                                        </p:attrNameLst>
                                      </p:cBhvr>
                                      <p:to>
                                        <p:strVal val="visible"/>
                                      </p:to>
                                    </p:set>
                                    <p:anim calcmode="lin" valueType="num">
                                      <p:cBhvr>
                                        <p:cTn id="7" dur="1000" fill="hold"/>
                                        <p:tgtEl>
                                          <p:spTgt spid="29698"/>
                                        </p:tgtEl>
                                        <p:attrNameLst>
                                          <p:attrName>ppt_w</p:attrName>
                                        </p:attrNameLst>
                                      </p:cBhvr>
                                      <p:tavLst>
                                        <p:tav tm="0">
                                          <p:val>
                                            <p:fltVal val="0"/>
                                          </p:val>
                                        </p:tav>
                                        <p:tav tm="100000">
                                          <p:val>
                                            <p:strVal val="#ppt_w"/>
                                          </p:val>
                                        </p:tav>
                                      </p:tavLst>
                                    </p:anim>
                                    <p:anim calcmode="lin" valueType="num">
                                      <p:cBhvr>
                                        <p:cTn id="8" dur="1000" fill="hold"/>
                                        <p:tgtEl>
                                          <p:spTgt spid="29698"/>
                                        </p:tgtEl>
                                        <p:attrNameLst>
                                          <p:attrName>ppt_h</p:attrName>
                                        </p:attrNameLst>
                                      </p:cBhvr>
                                      <p:tavLst>
                                        <p:tav tm="0">
                                          <p:val>
                                            <p:fltVal val="0"/>
                                          </p:val>
                                        </p:tav>
                                        <p:tav tm="100000">
                                          <p:val>
                                            <p:strVal val="#ppt_h"/>
                                          </p:val>
                                        </p:tav>
                                      </p:tavLst>
                                    </p:anim>
                                    <p:anim calcmode="lin" valueType="num">
                                      <p:cBhvr>
                                        <p:cTn id="9" dur="1000" fill="hold"/>
                                        <p:tgtEl>
                                          <p:spTgt spid="2969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969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0" fill="hold">
                                          <p:stCondLst>
                                            <p:cond delay="0"/>
                                          </p:stCondLst>
                                        </p:cTn>
                                        <p:tgtEl>
                                          <p:spTgt spid="29700"/>
                                        </p:tgtEl>
                                        <p:attrNameLst>
                                          <p:attrName>style.visibility</p:attrName>
                                        </p:attrNameLst>
                                      </p:cBhvr>
                                      <p:to>
                                        <p:strVal val="visible"/>
                                      </p:to>
                                    </p:set>
                                    <p:anim calcmode="lin" valueType="num">
                                      <p:cBhvr>
                                        <p:cTn id="14" dur="1000" fill="hold"/>
                                        <p:tgtEl>
                                          <p:spTgt spid="29700"/>
                                        </p:tgtEl>
                                        <p:attrNameLst>
                                          <p:attrName>ppt_w</p:attrName>
                                        </p:attrNameLst>
                                      </p:cBhvr>
                                      <p:tavLst>
                                        <p:tav tm="0">
                                          <p:val>
                                            <p:fltVal val="0"/>
                                          </p:val>
                                        </p:tav>
                                        <p:tav tm="100000">
                                          <p:val>
                                            <p:strVal val="#ppt_w"/>
                                          </p:val>
                                        </p:tav>
                                      </p:tavLst>
                                    </p:anim>
                                    <p:anim calcmode="lin" valueType="num">
                                      <p:cBhvr>
                                        <p:cTn id="15" dur="1000" fill="hold"/>
                                        <p:tgtEl>
                                          <p:spTgt spid="29700"/>
                                        </p:tgtEl>
                                        <p:attrNameLst>
                                          <p:attrName>ppt_h</p:attrName>
                                        </p:attrNameLst>
                                      </p:cBhvr>
                                      <p:tavLst>
                                        <p:tav tm="0">
                                          <p:val>
                                            <p:fltVal val="0"/>
                                          </p:val>
                                        </p:tav>
                                        <p:tav tm="100000">
                                          <p:val>
                                            <p:strVal val="#ppt_h"/>
                                          </p:val>
                                        </p:tav>
                                      </p:tavLst>
                                    </p:anim>
                                    <p:anim calcmode="lin" valueType="num">
                                      <p:cBhvr>
                                        <p:cTn id="16" dur="1000" fill="hold"/>
                                        <p:tgtEl>
                                          <p:spTgt spid="29700"/>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970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0" fill="hold">
                                          <p:stCondLst>
                                            <p:cond delay="0"/>
                                          </p:stCondLst>
                                        </p:cTn>
                                        <p:tgtEl>
                                          <p:spTgt spid="29699"/>
                                        </p:tgtEl>
                                        <p:attrNameLst>
                                          <p:attrName>style.visibility</p:attrName>
                                        </p:attrNameLst>
                                      </p:cBhvr>
                                      <p:to>
                                        <p:strVal val="visible"/>
                                      </p:to>
                                    </p:set>
                                    <p:anim calcmode="lin" valueType="num">
                                      <p:cBhvr additive="base">
                                        <p:cTn id="22" dur="500" fill="hold"/>
                                        <p:tgtEl>
                                          <p:spTgt spid="29699"/>
                                        </p:tgtEl>
                                        <p:attrNameLst>
                                          <p:attrName>ppt_x</p:attrName>
                                        </p:attrNameLst>
                                      </p:cBhvr>
                                      <p:tavLst>
                                        <p:tav tm="0">
                                          <p:val>
                                            <p:strVal val="0-#ppt_w/2"/>
                                          </p:val>
                                        </p:tav>
                                        <p:tav tm="100000">
                                          <p:val>
                                            <p:strVal val="#ppt_x"/>
                                          </p:val>
                                        </p:tav>
                                      </p:tavLst>
                                    </p:anim>
                                    <p:anim calcmode="lin" valueType="num">
                                      <p:cBhvr additive="base">
                                        <p:cTn id="23" dur="500" fill="hold"/>
                                        <p:tgtEl>
                                          <p:spTgt spid="296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2" name="Picture 2" descr="lagc1"/>
          <p:cNvPicPr>
            <a:picLocks noChangeArrowheads="1"/>
          </p:cNvPicPr>
          <p:nvPr/>
        </p:nvPicPr>
        <p:blipFill>
          <a:blip r:embed="rId2" cstate="print"/>
          <a:srcRect/>
          <a:stretch>
            <a:fillRect/>
          </a:stretch>
        </p:blipFill>
        <p:spPr bwMode="auto">
          <a:xfrm>
            <a:off x="838200" y="1143000"/>
            <a:ext cx="3581400" cy="3505200"/>
          </a:xfrm>
          <a:prstGeom prst="rect">
            <a:avLst/>
          </a:prstGeom>
          <a:noFill/>
          <a:ln w="9525">
            <a:noFill/>
            <a:miter lim="800000"/>
            <a:headEnd/>
            <a:tailEnd/>
          </a:ln>
        </p:spPr>
      </p:pic>
      <p:sp>
        <p:nvSpPr>
          <p:cNvPr id="30723" name="Rectangle 3"/>
          <p:cNvSpPr>
            <a:spLocks noChangeArrowheads="1"/>
          </p:cNvSpPr>
          <p:nvPr/>
        </p:nvSpPr>
        <p:spPr bwMode="auto">
          <a:xfrm>
            <a:off x="1066800" y="4953000"/>
            <a:ext cx="7696200" cy="1465263"/>
          </a:xfrm>
          <a:prstGeom prst="rect">
            <a:avLst/>
          </a:prstGeom>
          <a:noFill/>
          <a:ln w="9525">
            <a:noFill/>
            <a:miter lim="800000"/>
            <a:headEnd/>
            <a:tailEnd/>
          </a:ln>
        </p:spPr>
        <p:txBody>
          <a:bodyPr>
            <a:spAutoFit/>
          </a:bodyPr>
          <a:lstStyle/>
          <a:p>
            <a:pPr algn="l">
              <a:spcBef>
                <a:spcPct val="50000"/>
              </a:spcBef>
            </a:pPr>
            <a:r>
              <a:rPr lang="zh-CN" altLang="en-US" sz="3600" b="1">
                <a:solidFill>
                  <a:srgbClr val="0000FF"/>
                </a:solidFill>
                <a:latin typeface="Times New Roman" pitchFamily="18" charset="0"/>
                <a:ea typeface="楷体_GB2312" pitchFamily="49" charset="-122"/>
              </a:rPr>
              <a:t>青海长云暗雪山，孤城遥望玉门关。</a:t>
            </a:r>
          </a:p>
          <a:p>
            <a:pPr algn="l" eaLnBrk="0" hangingPunct="0">
              <a:spcBef>
                <a:spcPct val="50000"/>
              </a:spcBef>
            </a:pPr>
            <a:r>
              <a:rPr lang="zh-CN" altLang="en-US" sz="3600" b="1">
                <a:solidFill>
                  <a:srgbClr val="0000FF"/>
                </a:solidFill>
                <a:latin typeface="Times New Roman" pitchFamily="18" charset="0"/>
                <a:ea typeface="楷体_GB2312" pitchFamily="49" charset="-122"/>
              </a:rPr>
              <a:t>黄沙百战穿金甲，不破楼兰终不还。</a:t>
            </a:r>
          </a:p>
        </p:txBody>
      </p:sp>
      <p:pic>
        <p:nvPicPr>
          <p:cNvPr id="30724" name="Picture 4" descr="Img15085721"/>
          <p:cNvPicPr>
            <a:picLocks noChangeArrowheads="1"/>
          </p:cNvPicPr>
          <p:nvPr/>
        </p:nvPicPr>
        <p:blipFill>
          <a:blip r:embed="rId3" cstate="print"/>
          <a:srcRect/>
          <a:stretch>
            <a:fillRect/>
          </a:stretch>
        </p:blipFill>
        <p:spPr bwMode="auto">
          <a:xfrm>
            <a:off x="4876800" y="1219200"/>
            <a:ext cx="3733800" cy="3429000"/>
          </a:xfrm>
          <a:prstGeom prst="rect">
            <a:avLst/>
          </a:prstGeom>
          <a:noFill/>
          <a:ln w="9525">
            <a:noFill/>
            <a:miter lim="800000"/>
            <a:headEnd/>
            <a:tailEnd/>
          </a:ln>
        </p:spPr>
      </p:pic>
      <p:pic>
        <p:nvPicPr>
          <p:cNvPr id="29701" name="Picture 5" descr="arrow08">
            <a:hlinkClick r:id="rId4" action="ppaction://hlinksldjump"/>
          </p:cNvPr>
          <p:cNvPicPr>
            <a:picLocks noChangeArrowheads="1"/>
          </p:cNvPicPr>
          <p:nvPr/>
        </p:nvPicPr>
        <p:blipFill>
          <a:blip r:embed="rId5" cstate="print"/>
          <a:srcRect/>
          <a:stretch>
            <a:fillRect/>
          </a:stretch>
        </p:blipFill>
        <p:spPr bwMode="auto">
          <a:xfrm>
            <a:off x="8001000" y="6273800"/>
            <a:ext cx="876300" cy="584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0" fill="hold">
                                          <p:stCondLst>
                                            <p:cond delay="0"/>
                                          </p:stCondLst>
                                        </p:cTn>
                                        <p:tgtEl>
                                          <p:spTgt spid="30722"/>
                                        </p:tgtEl>
                                        <p:attrNameLst>
                                          <p:attrName>style.visibility</p:attrName>
                                        </p:attrNameLst>
                                      </p:cBhvr>
                                      <p:to>
                                        <p:strVal val="visible"/>
                                      </p:to>
                                    </p:set>
                                    <p:animEffect transition="in" filter="dissolve">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0" fill="hold">
                                          <p:stCondLst>
                                            <p:cond delay="0"/>
                                          </p:stCondLst>
                                        </p:cTn>
                                        <p:tgtEl>
                                          <p:spTgt spid="30724"/>
                                        </p:tgtEl>
                                        <p:attrNameLst>
                                          <p:attrName>style.visibility</p:attrName>
                                        </p:attrNameLst>
                                      </p:cBhvr>
                                      <p:to>
                                        <p:strVal val="visible"/>
                                      </p:to>
                                    </p:set>
                                    <p:animEffect transition="in" filter="dissolve">
                                      <p:cBhvr>
                                        <p:cTn id="12" dur="500"/>
                                        <p:tgtEl>
                                          <p:spTgt spid="30724"/>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0" fill="hold">
                                          <p:stCondLst>
                                            <p:cond delay="0"/>
                                          </p:stCondLst>
                                        </p:cTn>
                                        <p:tgtEl>
                                          <p:spTgt spid="30723"/>
                                        </p:tgtEl>
                                        <p:attrNameLst>
                                          <p:attrName>style.visibility</p:attrName>
                                        </p:attrNameLst>
                                      </p:cBhvr>
                                      <p:to>
                                        <p:strVal val="visible"/>
                                      </p:to>
                                    </p:set>
                                    <p:anim calcmode="lin" valueType="num">
                                      <p:cBhvr>
                                        <p:cTn id="17" dur="1000" fill="hold"/>
                                        <p:tgtEl>
                                          <p:spTgt spid="30723"/>
                                        </p:tgtEl>
                                        <p:attrNameLst>
                                          <p:attrName>ppt_w</p:attrName>
                                        </p:attrNameLst>
                                      </p:cBhvr>
                                      <p:tavLst>
                                        <p:tav tm="0">
                                          <p:val>
                                            <p:fltVal val="0"/>
                                          </p:val>
                                        </p:tav>
                                        <p:tav tm="100000">
                                          <p:val>
                                            <p:strVal val="#ppt_w"/>
                                          </p:val>
                                        </p:tav>
                                      </p:tavLst>
                                    </p:anim>
                                    <p:anim calcmode="lin" valueType="num">
                                      <p:cBhvr>
                                        <p:cTn id="18" dur="1000" fill="hold"/>
                                        <p:tgtEl>
                                          <p:spTgt spid="30723"/>
                                        </p:tgtEl>
                                        <p:attrNameLst>
                                          <p:attrName>ppt_h</p:attrName>
                                        </p:attrNameLst>
                                      </p:cBhvr>
                                      <p:tavLst>
                                        <p:tav tm="0">
                                          <p:val>
                                            <p:fltVal val="0"/>
                                          </p:val>
                                        </p:tav>
                                        <p:tav tm="100000">
                                          <p:val>
                                            <p:strVal val="#ppt_h"/>
                                          </p:val>
                                        </p:tav>
                                      </p:tavLst>
                                    </p:anim>
                                    <p:anim calcmode="lin" valueType="num">
                                      <p:cBhvr>
                                        <p:cTn id="19" dur="1000" fill="hold"/>
                                        <p:tgtEl>
                                          <p:spTgt spid="30723"/>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072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200403311162_390042"/>
          <p:cNvPicPr>
            <a:picLocks noChangeAspect="1" noChangeArrowheads="1"/>
          </p:cNvPicPr>
          <p:nvPr/>
        </p:nvPicPr>
        <p:blipFill>
          <a:blip r:embed="rId2" cstate="print"/>
          <a:srcRect l="10759" r="1228" b="63387"/>
          <a:stretch>
            <a:fillRect/>
          </a:stretch>
        </p:blipFill>
        <p:spPr bwMode="auto">
          <a:xfrm>
            <a:off x="179388" y="620713"/>
            <a:ext cx="8785225" cy="5903912"/>
          </a:xfrm>
          <a:prstGeom prst="rect">
            <a:avLst/>
          </a:prstGeom>
          <a:noFill/>
          <a:ln w="9525">
            <a:noFill/>
            <a:miter lim="800000"/>
            <a:headEnd/>
            <a:tailEnd/>
          </a:ln>
        </p:spPr>
      </p:pic>
      <p:sp>
        <p:nvSpPr>
          <p:cNvPr id="4099" name="Text Box 3"/>
          <p:cNvSpPr txBox="1">
            <a:spLocks noChangeArrowheads="1"/>
          </p:cNvSpPr>
          <p:nvPr/>
        </p:nvSpPr>
        <p:spPr bwMode="auto">
          <a:xfrm>
            <a:off x="1066800" y="1371600"/>
            <a:ext cx="5181600" cy="762000"/>
          </a:xfrm>
          <a:prstGeom prst="rect">
            <a:avLst/>
          </a:prstGeom>
          <a:noFill/>
          <a:ln w="9525">
            <a:noFill/>
            <a:miter lim="800000"/>
            <a:headEnd/>
            <a:tailEnd/>
          </a:ln>
        </p:spPr>
        <p:txBody>
          <a:bodyPr>
            <a:spAutoFit/>
          </a:bodyPr>
          <a:lstStyle/>
          <a:p>
            <a:pPr algn="l"/>
            <a:r>
              <a:rPr lang="zh-CN" altLang="en-US" sz="4400" b="1">
                <a:solidFill>
                  <a:srgbClr val="0033CC"/>
                </a:solidFill>
                <a:latin typeface="Times New Roman" pitchFamily="18" charset="0"/>
                <a:ea typeface="隶书" pitchFamily="49" charset="-122"/>
              </a:rPr>
              <a:t>丝绸之路的得名：</a:t>
            </a:r>
          </a:p>
        </p:txBody>
      </p:sp>
      <p:sp>
        <p:nvSpPr>
          <p:cNvPr id="7172" name="Text Box 4"/>
          <p:cNvSpPr txBox="1">
            <a:spLocks noChangeArrowheads="1"/>
          </p:cNvSpPr>
          <p:nvPr/>
        </p:nvSpPr>
        <p:spPr bwMode="auto">
          <a:xfrm>
            <a:off x="838200" y="2362200"/>
            <a:ext cx="7621588" cy="3311525"/>
          </a:xfrm>
          <a:prstGeom prst="rect">
            <a:avLst/>
          </a:prstGeom>
          <a:noFill/>
          <a:ln w="9525">
            <a:noFill/>
            <a:miter lim="800000"/>
            <a:headEnd/>
            <a:tailEnd/>
          </a:ln>
        </p:spPr>
        <p:txBody>
          <a:bodyPr>
            <a:spAutoFit/>
          </a:bodyPr>
          <a:lstStyle/>
          <a:p>
            <a:pPr algn="l">
              <a:lnSpc>
                <a:spcPct val="110000"/>
              </a:lnSpc>
            </a:pPr>
            <a:r>
              <a:rPr lang="zh-CN" altLang="en-US" sz="3200" b="1">
                <a:solidFill>
                  <a:srgbClr val="376D3F"/>
                </a:solidFill>
                <a:latin typeface="Times New Roman" pitchFamily="18" charset="0"/>
              </a:rPr>
              <a:t>         </a:t>
            </a:r>
            <a:r>
              <a:rPr lang="en-US" altLang="zh-CN" sz="3200" b="1">
                <a:solidFill>
                  <a:srgbClr val="376D3F"/>
                </a:solidFill>
                <a:latin typeface="Times New Roman" pitchFamily="18" charset="0"/>
              </a:rPr>
              <a:t>19</a:t>
            </a:r>
            <a:r>
              <a:rPr lang="zh-CN" altLang="en-US" sz="3200" b="1">
                <a:solidFill>
                  <a:srgbClr val="376D3F"/>
                </a:solidFill>
                <a:latin typeface="Times New Roman" pitchFamily="18" charset="0"/>
              </a:rPr>
              <a:t>世纪，德国地理学家李希霍芬第一次把从中国中原地区，经新疆而抵中亚的陆上通道翻译为“</a:t>
            </a:r>
            <a:r>
              <a:rPr lang="en-US" altLang="zh-CN" sz="3200" b="1">
                <a:solidFill>
                  <a:srgbClr val="376D3F"/>
                </a:solidFill>
                <a:latin typeface="Times New Roman" pitchFamily="18" charset="0"/>
              </a:rPr>
              <a:t>silkroad”,</a:t>
            </a:r>
            <a:r>
              <a:rPr lang="zh-CN" altLang="en-US" sz="3200" b="1">
                <a:solidFill>
                  <a:srgbClr val="376D3F"/>
                </a:solidFill>
                <a:latin typeface="Times New Roman" pitchFamily="18" charset="0"/>
              </a:rPr>
              <a:t>翻译成中文就是“丝绸之路”。这就是丝绸之路得名的由来，后来所指范围逐渐扩大，另外还有草原丝绸之路和海上丝绸之路。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0" fill="hold">
                                          <p:stCondLst>
                                            <p:cond delay="0"/>
                                          </p:stCondLst>
                                        </p:cTn>
                                        <p:tgtEl>
                                          <p:spTgt spid="7172"/>
                                        </p:tgtEl>
                                        <p:attrNameLst>
                                          <p:attrName>style.visibility</p:attrName>
                                        </p:attrNameLst>
                                      </p:cBhvr>
                                      <p:to>
                                        <p:strVal val="visible"/>
                                      </p:to>
                                    </p:set>
                                    <p:anim to="" calcmode="lin" valueType="num">
                                      <p:cBhvr>
                                        <p:cTn id="7" dur="0" fill="hold"/>
                                        <p:tgtEl>
                                          <p:spTgt spid="717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2" name="Picture 2" descr="20050801161247274"/>
          <p:cNvPicPr>
            <a:picLocks noChangeAspect="1" noChangeArrowheads="1"/>
          </p:cNvPicPr>
          <p:nvPr/>
        </p:nvPicPr>
        <p:blipFill>
          <a:blip r:embed="rId2" cstate="print">
            <a:clrChange>
              <a:clrFrom>
                <a:srgbClr val="FCFEFC"/>
              </a:clrFrom>
              <a:clrTo>
                <a:srgbClr val="FCFEFC">
                  <a:alpha val="0"/>
                </a:srgbClr>
              </a:clrTo>
            </a:clrChange>
            <a:lum bright="20000" contrast="-12000"/>
          </a:blip>
          <a:srcRect/>
          <a:stretch>
            <a:fillRect/>
          </a:stretch>
        </p:blipFill>
        <p:spPr bwMode="auto">
          <a:xfrm>
            <a:off x="0" y="476250"/>
            <a:ext cx="9144000" cy="6381750"/>
          </a:xfrm>
          <a:prstGeom prst="rect">
            <a:avLst/>
          </a:prstGeom>
          <a:noFill/>
          <a:ln w="9525">
            <a:noFill/>
            <a:miter lim="800000"/>
            <a:headEnd/>
            <a:tailEnd/>
          </a:ln>
        </p:spPr>
      </p:pic>
      <p:sp>
        <p:nvSpPr>
          <p:cNvPr id="30723" name="Rectangle 3"/>
          <p:cNvSpPr>
            <a:spLocks noChangeArrowheads="1"/>
          </p:cNvSpPr>
          <p:nvPr>
            <p:ph type="body" idx="1"/>
          </p:nvPr>
        </p:nvSpPr>
        <p:spPr>
          <a:xfrm>
            <a:off x="1404938" y="1773238"/>
            <a:ext cx="4391025" cy="3816350"/>
          </a:xfrm>
        </p:spPr>
        <p:txBody>
          <a:bodyPr/>
          <a:lstStyle/>
          <a:p>
            <a:pPr eaLnBrk="1" hangingPunct="1">
              <a:buFontTx/>
              <a:buNone/>
            </a:pPr>
            <a:r>
              <a:rPr lang="zh-CN" altLang="en-US" b="1" smtClean="0">
                <a:latin typeface="宋体" pitchFamily="2" charset="-122"/>
              </a:rPr>
              <a:t>矗               凹</a:t>
            </a:r>
          </a:p>
          <a:p>
            <a:pPr eaLnBrk="1" hangingPunct="1">
              <a:buFontTx/>
              <a:buNone/>
            </a:pPr>
            <a:endParaRPr lang="zh-CN" altLang="en-US" sz="1200" b="1" smtClean="0">
              <a:latin typeface="宋体" pitchFamily="2" charset="-122"/>
            </a:endParaRPr>
          </a:p>
          <a:p>
            <a:pPr eaLnBrk="1" hangingPunct="1">
              <a:buFontTx/>
              <a:buNone/>
            </a:pPr>
            <a:r>
              <a:rPr lang="zh-CN" altLang="en-US" b="1" smtClean="0">
                <a:latin typeface="宋体" pitchFamily="2" charset="-122"/>
              </a:rPr>
              <a:t>戎               循</a:t>
            </a:r>
          </a:p>
          <a:p>
            <a:pPr eaLnBrk="1" hangingPunct="1">
              <a:buFontTx/>
              <a:buNone/>
            </a:pPr>
            <a:endParaRPr lang="zh-CN" altLang="en-US" sz="1200" b="1" smtClean="0">
              <a:latin typeface="宋体" pitchFamily="2" charset="-122"/>
            </a:endParaRPr>
          </a:p>
          <a:p>
            <a:pPr eaLnBrk="1" hangingPunct="1">
              <a:buFontTx/>
              <a:buNone/>
            </a:pPr>
            <a:r>
              <a:rPr lang="zh-CN" altLang="en-US" b="1" smtClean="0">
                <a:latin typeface="宋体" pitchFamily="2" charset="-122"/>
              </a:rPr>
              <a:t>鸵               匕</a:t>
            </a:r>
          </a:p>
          <a:p>
            <a:pPr eaLnBrk="1" hangingPunct="1">
              <a:buFontTx/>
              <a:buNone/>
            </a:pPr>
            <a:endParaRPr lang="zh-CN" altLang="en-US" sz="1200" b="1" smtClean="0">
              <a:latin typeface="宋体" pitchFamily="2" charset="-122"/>
            </a:endParaRPr>
          </a:p>
          <a:p>
            <a:pPr eaLnBrk="1" hangingPunct="1">
              <a:buFontTx/>
              <a:buNone/>
            </a:pPr>
            <a:r>
              <a:rPr lang="zh-CN" altLang="en-US" b="1" smtClean="0">
                <a:latin typeface="宋体" pitchFamily="2" charset="-122"/>
              </a:rPr>
              <a:t>贸               芝　　　　　　　　</a:t>
            </a:r>
          </a:p>
          <a:p>
            <a:pPr eaLnBrk="1" hangingPunct="1">
              <a:buFontTx/>
              <a:buNone/>
            </a:pPr>
            <a:endParaRPr lang="zh-CN" altLang="en-US" sz="1200" b="1" smtClean="0">
              <a:latin typeface="宋体" pitchFamily="2" charset="-122"/>
            </a:endParaRPr>
          </a:p>
          <a:p>
            <a:pPr eaLnBrk="1" hangingPunct="1">
              <a:buFontTx/>
              <a:buNone/>
            </a:pPr>
            <a:r>
              <a:rPr lang="zh-CN" altLang="en-US" b="1" smtClean="0">
                <a:latin typeface="宋体" pitchFamily="2" charset="-122"/>
              </a:rPr>
              <a:t>奂</a:t>
            </a:r>
          </a:p>
          <a:p>
            <a:pPr eaLnBrk="1" hangingPunct="1">
              <a:buFontTx/>
              <a:buNone/>
            </a:pPr>
            <a:endParaRPr lang="zh-CN" altLang="en-US" sz="1400" b="1" smtClean="0">
              <a:latin typeface="宋体" pitchFamily="2" charset="-122"/>
            </a:endParaRPr>
          </a:p>
        </p:txBody>
      </p:sp>
      <p:sp>
        <p:nvSpPr>
          <p:cNvPr id="32772" name="Text Box 4"/>
          <p:cNvSpPr txBox="1">
            <a:spLocks noChangeArrowheads="1"/>
          </p:cNvSpPr>
          <p:nvPr/>
        </p:nvSpPr>
        <p:spPr bwMode="auto">
          <a:xfrm>
            <a:off x="1692275" y="2633663"/>
            <a:ext cx="2232025"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FF33CC"/>
                </a:solidFill>
              </a:rPr>
              <a:t>（</a:t>
            </a:r>
            <a:r>
              <a:rPr lang="en-US" altLang="zh-CN" sz="3200" b="1">
                <a:solidFill>
                  <a:srgbClr val="FF33CC"/>
                </a:solidFill>
              </a:rPr>
              <a:t>róng</a:t>
            </a:r>
            <a:r>
              <a:rPr lang="zh-CN" altLang="en-US" sz="3200" b="1">
                <a:solidFill>
                  <a:srgbClr val="FF33CC"/>
                </a:solidFill>
              </a:rPr>
              <a:t>）</a:t>
            </a:r>
          </a:p>
        </p:txBody>
      </p:sp>
      <p:sp>
        <p:nvSpPr>
          <p:cNvPr id="32773" name="Text Box 5"/>
          <p:cNvSpPr txBox="1">
            <a:spLocks noChangeArrowheads="1"/>
          </p:cNvSpPr>
          <p:nvPr/>
        </p:nvSpPr>
        <p:spPr bwMode="auto">
          <a:xfrm>
            <a:off x="1765300" y="1773238"/>
            <a:ext cx="2085975"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FF33CC"/>
                </a:solidFill>
              </a:rPr>
              <a:t>（</a:t>
            </a:r>
            <a:r>
              <a:rPr lang="en-US" altLang="zh-CN" sz="3200" b="1">
                <a:solidFill>
                  <a:srgbClr val="FF33CC"/>
                </a:solidFill>
              </a:rPr>
              <a:t>chù</a:t>
            </a:r>
            <a:r>
              <a:rPr lang="zh-CN" altLang="en-US" sz="3200" b="1">
                <a:solidFill>
                  <a:srgbClr val="FF33CC"/>
                </a:solidFill>
              </a:rPr>
              <a:t>）</a:t>
            </a:r>
          </a:p>
        </p:txBody>
      </p:sp>
      <p:sp>
        <p:nvSpPr>
          <p:cNvPr id="32774" name="Text Box 6"/>
          <p:cNvSpPr txBox="1">
            <a:spLocks noChangeArrowheads="1"/>
          </p:cNvSpPr>
          <p:nvPr/>
        </p:nvSpPr>
        <p:spPr bwMode="auto">
          <a:xfrm>
            <a:off x="3060700" y="1773238"/>
            <a:ext cx="2159000"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0066FF"/>
                </a:solidFill>
                <a:latin typeface="宋体" pitchFamily="2" charset="-122"/>
              </a:rPr>
              <a:t>（矗立）</a:t>
            </a:r>
          </a:p>
        </p:txBody>
      </p:sp>
      <p:sp>
        <p:nvSpPr>
          <p:cNvPr id="32775" name="Text Box 7"/>
          <p:cNvSpPr txBox="1">
            <a:spLocks noChangeArrowheads="1"/>
          </p:cNvSpPr>
          <p:nvPr/>
        </p:nvSpPr>
        <p:spPr bwMode="auto">
          <a:xfrm>
            <a:off x="5364163" y="1773238"/>
            <a:ext cx="1800225"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FF33CC"/>
                </a:solidFill>
              </a:rPr>
              <a:t>（</a:t>
            </a:r>
            <a:r>
              <a:rPr lang="en-US" altLang="zh-CN" sz="3200" b="1">
                <a:solidFill>
                  <a:srgbClr val="FF33CC"/>
                </a:solidFill>
              </a:rPr>
              <a:t>āo</a:t>
            </a:r>
            <a:r>
              <a:rPr lang="zh-CN" altLang="en-US" sz="3200" b="1">
                <a:solidFill>
                  <a:srgbClr val="FF33CC"/>
                </a:solidFill>
              </a:rPr>
              <a:t>）</a:t>
            </a:r>
          </a:p>
        </p:txBody>
      </p:sp>
      <p:sp>
        <p:nvSpPr>
          <p:cNvPr id="32776" name="Text Box 8"/>
          <p:cNvSpPr txBox="1">
            <a:spLocks noChangeArrowheads="1"/>
          </p:cNvSpPr>
          <p:nvPr/>
        </p:nvSpPr>
        <p:spPr bwMode="auto">
          <a:xfrm>
            <a:off x="6372225" y="1773238"/>
            <a:ext cx="2087563"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0066FF"/>
                </a:solidFill>
                <a:latin typeface="宋体" pitchFamily="2" charset="-122"/>
              </a:rPr>
              <a:t>（凹陷）</a:t>
            </a:r>
          </a:p>
        </p:txBody>
      </p:sp>
      <p:sp>
        <p:nvSpPr>
          <p:cNvPr id="32777" name="Text Box 9"/>
          <p:cNvSpPr txBox="1">
            <a:spLocks noChangeArrowheads="1"/>
          </p:cNvSpPr>
          <p:nvPr/>
        </p:nvSpPr>
        <p:spPr bwMode="auto">
          <a:xfrm>
            <a:off x="3059113" y="2633663"/>
            <a:ext cx="2089150"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0066FF"/>
                </a:solidFill>
                <a:latin typeface="宋体" pitchFamily="2" charset="-122"/>
              </a:rPr>
              <a:t>（戎装）</a:t>
            </a:r>
          </a:p>
        </p:txBody>
      </p:sp>
      <p:sp>
        <p:nvSpPr>
          <p:cNvPr id="30730" name="WordArt 10">
            <a:hlinkClick r:id="rId3" action="ppaction://hlinksldjump"/>
          </p:cNvPr>
          <p:cNvSpPr>
            <a:spLocks noChangeArrowheads="1" noChangeShapeType="1"/>
          </p:cNvSpPr>
          <p:nvPr/>
        </p:nvSpPr>
        <p:spPr bwMode="auto">
          <a:xfrm>
            <a:off x="827088" y="1052513"/>
            <a:ext cx="2808287" cy="647700"/>
          </a:xfrm>
          <a:prstGeom prst="rect">
            <a:avLst/>
          </a:prstGeom>
        </p:spPr>
        <p:txBody>
          <a:bodyPr wrap="none" fromWordArt="1">
            <a:prstTxWarp prst="textPlain">
              <a:avLst>
                <a:gd name="adj" fmla="val 50000"/>
              </a:avLst>
            </a:prstTxWarp>
          </a:bodyPr>
          <a:lstStyle/>
          <a:p>
            <a:r>
              <a:rPr lang="zh-CN" altLang="en-US" sz="3600" kern="10">
                <a:ln w="9525">
                  <a:noFill/>
                  <a:round/>
                  <a:headEnd/>
                  <a:tailEnd/>
                </a:ln>
                <a:gradFill rotWithShape="1">
                  <a:gsLst>
                    <a:gs pos="0">
                      <a:srgbClr val="9999FF"/>
                    </a:gs>
                    <a:gs pos="100000">
                      <a:srgbClr val="009999"/>
                    </a:gs>
                  </a:gsLst>
                  <a:lin ang="5400000" scaled="1"/>
                </a:gradFill>
                <a:effectLst>
                  <a:outerShdw dist="53882" dir="2700000" algn="ctr" rotWithShape="0">
                    <a:srgbClr val="C0C0C0">
                      <a:alpha val="78000"/>
                    </a:srgbClr>
                  </a:outerShdw>
                </a:effectLst>
                <a:latin typeface="宋体"/>
                <a:ea typeface="宋体"/>
              </a:rPr>
              <a:t>生字学习</a:t>
            </a:r>
          </a:p>
        </p:txBody>
      </p:sp>
      <p:sp>
        <p:nvSpPr>
          <p:cNvPr id="32779" name="Text Box 11"/>
          <p:cNvSpPr txBox="1">
            <a:spLocks noChangeArrowheads="1"/>
          </p:cNvSpPr>
          <p:nvPr/>
        </p:nvSpPr>
        <p:spPr bwMode="auto">
          <a:xfrm>
            <a:off x="1695450" y="4219575"/>
            <a:ext cx="2012950" cy="579438"/>
          </a:xfrm>
          <a:prstGeom prst="rect">
            <a:avLst/>
          </a:prstGeom>
          <a:noFill/>
          <a:ln w="9525">
            <a:noFill/>
            <a:miter lim="800000"/>
            <a:headEnd/>
            <a:tailEnd/>
          </a:ln>
        </p:spPr>
        <p:txBody>
          <a:bodyPr>
            <a:spAutoFit/>
          </a:bodyPr>
          <a:lstStyle/>
          <a:p>
            <a:pPr algn="l">
              <a:spcBef>
                <a:spcPct val="50000"/>
              </a:spcBef>
            </a:pPr>
            <a:r>
              <a:rPr lang="zh-CN" altLang="en-US" sz="3200" b="1">
                <a:solidFill>
                  <a:srgbClr val="FF33CC"/>
                </a:solidFill>
              </a:rPr>
              <a:t>（</a:t>
            </a:r>
            <a:r>
              <a:rPr lang="en-US" altLang="zh-CN" sz="3200" b="1">
                <a:solidFill>
                  <a:srgbClr val="FF33CC"/>
                </a:solidFill>
              </a:rPr>
              <a:t>m</a:t>
            </a:r>
            <a:r>
              <a:rPr lang="en-US" altLang="zh-CN" sz="3200" b="1">
                <a:solidFill>
                  <a:srgbClr val="FF33CC"/>
                </a:solidFill>
                <a:latin typeface="宋体" pitchFamily="2" charset="-122"/>
              </a:rPr>
              <a:t>à</a:t>
            </a:r>
            <a:r>
              <a:rPr lang="en-US" altLang="zh-CN" sz="3200" b="1">
                <a:solidFill>
                  <a:srgbClr val="FF33CC"/>
                </a:solidFill>
              </a:rPr>
              <a:t>o</a:t>
            </a:r>
            <a:r>
              <a:rPr lang="zh-CN" altLang="en-US" sz="3200" b="1">
                <a:solidFill>
                  <a:srgbClr val="FF33CC"/>
                </a:solidFill>
              </a:rPr>
              <a:t>）</a:t>
            </a:r>
          </a:p>
        </p:txBody>
      </p:sp>
      <p:sp>
        <p:nvSpPr>
          <p:cNvPr id="32780" name="Text Box 12"/>
          <p:cNvSpPr txBox="1">
            <a:spLocks noChangeArrowheads="1"/>
          </p:cNvSpPr>
          <p:nvPr/>
        </p:nvSpPr>
        <p:spPr bwMode="auto">
          <a:xfrm>
            <a:off x="1765300" y="3427413"/>
            <a:ext cx="1727200"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FF33CC"/>
                </a:solidFill>
              </a:rPr>
              <a:t>（</a:t>
            </a:r>
            <a:r>
              <a:rPr lang="en-US" altLang="zh-CN" sz="3200" b="1">
                <a:solidFill>
                  <a:srgbClr val="FF33CC"/>
                </a:solidFill>
              </a:rPr>
              <a:t>tuó</a:t>
            </a:r>
            <a:r>
              <a:rPr lang="zh-CN" altLang="en-US" sz="3200" b="1">
                <a:solidFill>
                  <a:srgbClr val="FF33CC"/>
                </a:solidFill>
              </a:rPr>
              <a:t>）</a:t>
            </a:r>
          </a:p>
        </p:txBody>
      </p:sp>
      <p:sp>
        <p:nvSpPr>
          <p:cNvPr id="32781" name="Text Box 13"/>
          <p:cNvSpPr txBox="1">
            <a:spLocks noChangeArrowheads="1"/>
          </p:cNvSpPr>
          <p:nvPr/>
        </p:nvSpPr>
        <p:spPr bwMode="auto">
          <a:xfrm>
            <a:off x="3060700" y="3427413"/>
            <a:ext cx="2016125"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0066FF"/>
                </a:solidFill>
                <a:latin typeface="宋体" pitchFamily="2" charset="-122"/>
              </a:rPr>
              <a:t>（鸵鸟）</a:t>
            </a:r>
          </a:p>
        </p:txBody>
      </p:sp>
      <p:sp>
        <p:nvSpPr>
          <p:cNvPr id="32782" name="Text Box 14"/>
          <p:cNvSpPr txBox="1">
            <a:spLocks noChangeArrowheads="1"/>
          </p:cNvSpPr>
          <p:nvPr/>
        </p:nvSpPr>
        <p:spPr bwMode="auto">
          <a:xfrm>
            <a:off x="3059113" y="4216400"/>
            <a:ext cx="2089150" cy="579438"/>
          </a:xfrm>
          <a:prstGeom prst="rect">
            <a:avLst/>
          </a:prstGeom>
          <a:noFill/>
          <a:ln w="9525">
            <a:noFill/>
            <a:miter lim="800000"/>
            <a:headEnd/>
            <a:tailEnd/>
          </a:ln>
        </p:spPr>
        <p:txBody>
          <a:bodyPr>
            <a:spAutoFit/>
          </a:bodyPr>
          <a:lstStyle/>
          <a:p>
            <a:pPr algn="l">
              <a:spcBef>
                <a:spcPct val="50000"/>
              </a:spcBef>
            </a:pPr>
            <a:r>
              <a:rPr lang="zh-CN" altLang="en-US" sz="3200" b="1">
                <a:solidFill>
                  <a:srgbClr val="0066FF"/>
                </a:solidFill>
                <a:latin typeface="宋体" pitchFamily="2" charset="-122"/>
              </a:rPr>
              <a:t>（贸易）</a:t>
            </a:r>
          </a:p>
        </p:txBody>
      </p:sp>
      <p:sp>
        <p:nvSpPr>
          <p:cNvPr id="32783" name="Text Box 15"/>
          <p:cNvSpPr txBox="1">
            <a:spLocks noChangeArrowheads="1"/>
          </p:cNvSpPr>
          <p:nvPr/>
        </p:nvSpPr>
        <p:spPr bwMode="auto">
          <a:xfrm>
            <a:off x="1765300" y="5013325"/>
            <a:ext cx="2159000" cy="579438"/>
          </a:xfrm>
          <a:prstGeom prst="rect">
            <a:avLst/>
          </a:prstGeom>
          <a:noFill/>
          <a:ln w="9525">
            <a:noFill/>
            <a:miter lim="800000"/>
            <a:headEnd/>
            <a:tailEnd/>
          </a:ln>
        </p:spPr>
        <p:txBody>
          <a:bodyPr>
            <a:spAutoFit/>
          </a:bodyPr>
          <a:lstStyle/>
          <a:p>
            <a:pPr algn="l">
              <a:spcBef>
                <a:spcPct val="50000"/>
              </a:spcBef>
            </a:pPr>
            <a:r>
              <a:rPr lang="zh-CN" altLang="en-US" sz="3200" b="1">
                <a:solidFill>
                  <a:srgbClr val="FF33CC"/>
                </a:solidFill>
              </a:rPr>
              <a:t>（</a:t>
            </a:r>
            <a:r>
              <a:rPr lang="en-US" altLang="zh-CN" sz="3200" b="1">
                <a:solidFill>
                  <a:srgbClr val="FF33CC"/>
                </a:solidFill>
              </a:rPr>
              <a:t>hu</a:t>
            </a:r>
            <a:r>
              <a:rPr lang="en-US" altLang="zh-CN" sz="3200" b="1">
                <a:solidFill>
                  <a:srgbClr val="FF33CC"/>
                </a:solidFill>
                <a:latin typeface="宋体" pitchFamily="2" charset="-122"/>
              </a:rPr>
              <a:t>à</a:t>
            </a:r>
            <a:r>
              <a:rPr lang="en-US" altLang="zh-CN" sz="3200" b="1">
                <a:solidFill>
                  <a:srgbClr val="FF33CC"/>
                </a:solidFill>
              </a:rPr>
              <a:t>n</a:t>
            </a:r>
            <a:r>
              <a:rPr lang="zh-CN" altLang="en-US" sz="3200" b="1">
                <a:solidFill>
                  <a:srgbClr val="FF33CC"/>
                </a:solidFill>
              </a:rPr>
              <a:t>）</a:t>
            </a:r>
          </a:p>
        </p:txBody>
      </p:sp>
      <p:sp>
        <p:nvSpPr>
          <p:cNvPr id="32784" name="Text Box 16"/>
          <p:cNvSpPr txBox="1">
            <a:spLocks noChangeArrowheads="1"/>
          </p:cNvSpPr>
          <p:nvPr/>
        </p:nvSpPr>
        <p:spPr bwMode="auto">
          <a:xfrm>
            <a:off x="5222875" y="4217988"/>
            <a:ext cx="1725613"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FF33CC"/>
                </a:solidFill>
              </a:rPr>
              <a:t>（</a:t>
            </a:r>
            <a:r>
              <a:rPr lang="en-US" altLang="zh-CN" sz="3200" b="1">
                <a:solidFill>
                  <a:srgbClr val="FF33CC"/>
                </a:solidFill>
              </a:rPr>
              <a:t>zhī</a:t>
            </a:r>
            <a:r>
              <a:rPr lang="zh-CN" altLang="en-US" sz="3200" b="1">
                <a:solidFill>
                  <a:srgbClr val="FF33CC"/>
                </a:solidFill>
              </a:rPr>
              <a:t>）</a:t>
            </a:r>
          </a:p>
        </p:txBody>
      </p:sp>
      <p:sp>
        <p:nvSpPr>
          <p:cNvPr id="32785" name="Text Box 17"/>
          <p:cNvSpPr txBox="1">
            <a:spLocks noChangeArrowheads="1"/>
          </p:cNvSpPr>
          <p:nvPr/>
        </p:nvSpPr>
        <p:spPr bwMode="auto">
          <a:xfrm>
            <a:off x="6373813" y="4217988"/>
            <a:ext cx="2159000"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0066FF"/>
                </a:solidFill>
                <a:latin typeface="宋体" pitchFamily="2" charset="-122"/>
              </a:rPr>
              <a:t>（芝麻）</a:t>
            </a:r>
          </a:p>
        </p:txBody>
      </p:sp>
      <p:sp>
        <p:nvSpPr>
          <p:cNvPr id="32786" name="Text Box 18"/>
          <p:cNvSpPr txBox="1">
            <a:spLocks noChangeArrowheads="1"/>
          </p:cNvSpPr>
          <p:nvPr/>
        </p:nvSpPr>
        <p:spPr bwMode="auto">
          <a:xfrm>
            <a:off x="3348038" y="5010150"/>
            <a:ext cx="2736850" cy="579438"/>
          </a:xfrm>
          <a:prstGeom prst="rect">
            <a:avLst/>
          </a:prstGeom>
          <a:noFill/>
          <a:ln w="9525">
            <a:noFill/>
            <a:miter lim="800000"/>
            <a:headEnd/>
            <a:tailEnd/>
          </a:ln>
        </p:spPr>
        <p:txBody>
          <a:bodyPr>
            <a:spAutoFit/>
          </a:bodyPr>
          <a:lstStyle/>
          <a:p>
            <a:pPr algn="l">
              <a:spcBef>
                <a:spcPct val="50000"/>
              </a:spcBef>
            </a:pPr>
            <a:r>
              <a:rPr lang="zh-CN" altLang="en-US" sz="3200" b="1">
                <a:solidFill>
                  <a:srgbClr val="0066FF"/>
                </a:solidFill>
                <a:latin typeface="宋体" pitchFamily="2" charset="-122"/>
              </a:rPr>
              <a:t>（美轮美奂）</a:t>
            </a:r>
          </a:p>
        </p:txBody>
      </p:sp>
      <p:sp>
        <p:nvSpPr>
          <p:cNvPr id="32787" name="Text Box 19"/>
          <p:cNvSpPr txBox="1">
            <a:spLocks noChangeArrowheads="1"/>
          </p:cNvSpPr>
          <p:nvPr/>
        </p:nvSpPr>
        <p:spPr bwMode="auto">
          <a:xfrm>
            <a:off x="5364163" y="3429000"/>
            <a:ext cx="1512887" cy="579438"/>
          </a:xfrm>
          <a:prstGeom prst="rect">
            <a:avLst/>
          </a:prstGeom>
          <a:noFill/>
          <a:ln w="9525">
            <a:noFill/>
            <a:miter lim="800000"/>
            <a:headEnd/>
            <a:tailEnd/>
          </a:ln>
        </p:spPr>
        <p:txBody>
          <a:bodyPr>
            <a:spAutoFit/>
          </a:bodyPr>
          <a:lstStyle/>
          <a:p>
            <a:pPr algn="l">
              <a:spcBef>
                <a:spcPct val="50000"/>
              </a:spcBef>
            </a:pPr>
            <a:r>
              <a:rPr lang="zh-CN" altLang="en-US" sz="3200" b="1">
                <a:solidFill>
                  <a:srgbClr val="FF33CC"/>
                </a:solidFill>
              </a:rPr>
              <a:t>（</a:t>
            </a:r>
            <a:r>
              <a:rPr lang="en-US" altLang="zh-CN" sz="3200" b="1">
                <a:solidFill>
                  <a:srgbClr val="FF33CC"/>
                </a:solidFill>
              </a:rPr>
              <a:t>b</a:t>
            </a:r>
            <a:r>
              <a:rPr lang="en-US" altLang="en-US" sz="3200" b="1">
                <a:solidFill>
                  <a:srgbClr val="FF00FF"/>
                </a:solidFill>
              </a:rPr>
              <a:t>ǐ</a:t>
            </a:r>
            <a:r>
              <a:rPr lang="zh-CN" altLang="en-US" sz="3200" b="1">
                <a:solidFill>
                  <a:srgbClr val="FF33CC"/>
                </a:solidFill>
              </a:rPr>
              <a:t>）</a:t>
            </a:r>
          </a:p>
        </p:txBody>
      </p:sp>
      <p:sp>
        <p:nvSpPr>
          <p:cNvPr id="32788" name="Text Box 20"/>
          <p:cNvSpPr txBox="1">
            <a:spLocks noChangeArrowheads="1"/>
          </p:cNvSpPr>
          <p:nvPr/>
        </p:nvSpPr>
        <p:spPr bwMode="auto">
          <a:xfrm>
            <a:off x="5219700" y="2633663"/>
            <a:ext cx="1944688" cy="579437"/>
          </a:xfrm>
          <a:prstGeom prst="rect">
            <a:avLst/>
          </a:prstGeom>
          <a:noFill/>
          <a:ln w="9525">
            <a:noFill/>
            <a:miter lim="800000"/>
            <a:headEnd/>
            <a:tailEnd/>
          </a:ln>
        </p:spPr>
        <p:txBody>
          <a:bodyPr>
            <a:spAutoFit/>
          </a:bodyPr>
          <a:lstStyle/>
          <a:p>
            <a:pPr algn="l">
              <a:spcBef>
                <a:spcPct val="50000"/>
              </a:spcBef>
            </a:pPr>
            <a:r>
              <a:rPr lang="zh-CN" altLang="en-US" sz="3200" b="1">
                <a:solidFill>
                  <a:srgbClr val="FF33CC"/>
                </a:solidFill>
              </a:rPr>
              <a:t>（</a:t>
            </a:r>
            <a:r>
              <a:rPr lang="en-US" altLang="zh-CN" sz="3200" b="1">
                <a:solidFill>
                  <a:srgbClr val="FF33CC"/>
                </a:solidFill>
              </a:rPr>
              <a:t>xún</a:t>
            </a:r>
            <a:r>
              <a:rPr lang="zh-CN" altLang="en-US" sz="3200" b="1">
                <a:solidFill>
                  <a:srgbClr val="FF33CC"/>
                </a:solidFill>
              </a:rPr>
              <a:t>）</a:t>
            </a:r>
          </a:p>
        </p:txBody>
      </p:sp>
      <p:sp>
        <p:nvSpPr>
          <p:cNvPr id="32789" name="Text Box 21"/>
          <p:cNvSpPr txBox="1">
            <a:spLocks noChangeArrowheads="1"/>
          </p:cNvSpPr>
          <p:nvPr/>
        </p:nvSpPr>
        <p:spPr bwMode="auto">
          <a:xfrm>
            <a:off x="6373813" y="2565400"/>
            <a:ext cx="2159000" cy="579438"/>
          </a:xfrm>
          <a:prstGeom prst="rect">
            <a:avLst/>
          </a:prstGeom>
          <a:noFill/>
          <a:ln w="9525">
            <a:noFill/>
            <a:miter lim="800000"/>
            <a:headEnd/>
            <a:tailEnd/>
          </a:ln>
        </p:spPr>
        <p:txBody>
          <a:bodyPr>
            <a:spAutoFit/>
          </a:bodyPr>
          <a:lstStyle/>
          <a:p>
            <a:pPr algn="l">
              <a:spcBef>
                <a:spcPct val="50000"/>
              </a:spcBef>
            </a:pPr>
            <a:r>
              <a:rPr lang="zh-CN" altLang="en-US" sz="3200" b="1">
                <a:solidFill>
                  <a:srgbClr val="0066FF"/>
                </a:solidFill>
                <a:latin typeface="宋体" pitchFamily="2" charset="-122"/>
              </a:rPr>
              <a:t>（循环）</a:t>
            </a:r>
          </a:p>
        </p:txBody>
      </p:sp>
      <p:sp>
        <p:nvSpPr>
          <p:cNvPr id="32790" name="Text Box 22"/>
          <p:cNvSpPr txBox="1">
            <a:spLocks noChangeArrowheads="1"/>
          </p:cNvSpPr>
          <p:nvPr/>
        </p:nvSpPr>
        <p:spPr bwMode="auto">
          <a:xfrm>
            <a:off x="6370638" y="3422650"/>
            <a:ext cx="2089150" cy="579438"/>
          </a:xfrm>
          <a:prstGeom prst="rect">
            <a:avLst/>
          </a:prstGeom>
          <a:noFill/>
          <a:ln w="9525">
            <a:noFill/>
            <a:miter lim="800000"/>
            <a:headEnd/>
            <a:tailEnd/>
          </a:ln>
        </p:spPr>
        <p:txBody>
          <a:bodyPr>
            <a:spAutoFit/>
          </a:bodyPr>
          <a:lstStyle/>
          <a:p>
            <a:pPr algn="l">
              <a:spcBef>
                <a:spcPct val="50000"/>
              </a:spcBef>
            </a:pPr>
            <a:r>
              <a:rPr lang="zh-CN" altLang="en-US" sz="3200" b="1">
                <a:solidFill>
                  <a:srgbClr val="0066FF"/>
                </a:solidFill>
                <a:latin typeface="宋体" pitchFamily="2" charset="-122"/>
              </a:rPr>
              <a:t>（匕首）</a:t>
            </a:r>
          </a:p>
        </p:txBody>
      </p:sp>
    </p:spTree>
  </p:cSld>
  <p:clrMapOvr>
    <a:masterClrMapping/>
  </p:clrMapOvr>
  <p:transition advClick="0" advTm="60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0" fill="hold">
                                          <p:stCondLst>
                                            <p:cond delay="0"/>
                                          </p:stCondLst>
                                        </p:cTn>
                                        <p:tgtEl>
                                          <p:spTgt spid="32773"/>
                                        </p:tgtEl>
                                        <p:attrNameLst>
                                          <p:attrName>style.visibility</p:attrName>
                                        </p:attrNameLst>
                                      </p:cBhvr>
                                      <p:to>
                                        <p:strVal val="visible"/>
                                      </p:to>
                                    </p:set>
                                    <p:animEffect transition="in" filter="fade">
                                      <p:cBhvr>
                                        <p:cTn id="7" dur="799" decel="100000"/>
                                        <p:tgtEl>
                                          <p:spTgt spid="32773"/>
                                        </p:tgtEl>
                                      </p:cBhvr>
                                    </p:animEffect>
                                    <p:anim calcmode="lin" valueType="num">
                                      <p:cBhvr>
                                        <p:cTn id="8" dur="799" decel="100000" fill="hold"/>
                                        <p:tgtEl>
                                          <p:spTgt spid="32773"/>
                                        </p:tgtEl>
                                        <p:attrNameLst>
                                          <p:attrName>style.rotation</p:attrName>
                                        </p:attrNameLst>
                                      </p:cBhvr>
                                      <p:tavLst>
                                        <p:tav tm="0">
                                          <p:val>
                                            <p:fltVal val="-90"/>
                                          </p:val>
                                        </p:tav>
                                        <p:tav tm="100000">
                                          <p:val>
                                            <p:fltVal val="0"/>
                                          </p:val>
                                        </p:tav>
                                      </p:tavLst>
                                    </p:anim>
                                    <p:anim calcmode="lin" valueType="num">
                                      <p:cBhvr>
                                        <p:cTn id="9" dur="799" decel="100000" fill="hold"/>
                                        <p:tgtEl>
                                          <p:spTgt spid="32773"/>
                                        </p:tgtEl>
                                        <p:attrNameLst>
                                          <p:attrName>ppt_x</p:attrName>
                                        </p:attrNameLst>
                                      </p:cBhvr>
                                      <p:tavLst>
                                        <p:tav tm="0">
                                          <p:val>
                                            <p:strVal val="#ppt_x+0.4"/>
                                          </p:val>
                                        </p:tav>
                                        <p:tav tm="100000">
                                          <p:val>
                                            <p:strVal val="#ppt_x-0.05"/>
                                          </p:val>
                                        </p:tav>
                                      </p:tavLst>
                                    </p:anim>
                                    <p:anim calcmode="lin" valueType="num">
                                      <p:cBhvr>
                                        <p:cTn id="10" dur="799" decel="100000" fill="hold"/>
                                        <p:tgtEl>
                                          <p:spTgt spid="32773"/>
                                        </p:tgtEl>
                                        <p:attrNameLst>
                                          <p:attrName>ppt_y</p:attrName>
                                        </p:attrNameLst>
                                      </p:cBhvr>
                                      <p:tavLst>
                                        <p:tav tm="0">
                                          <p:val>
                                            <p:strVal val="#ppt_y-0.4"/>
                                          </p:val>
                                        </p:tav>
                                        <p:tav tm="100000">
                                          <p:val>
                                            <p:strVal val="#ppt_y+0.1"/>
                                          </p:val>
                                        </p:tav>
                                      </p:tavLst>
                                    </p:anim>
                                    <p:anim calcmode="lin" valueType="num">
                                      <p:cBhvr>
                                        <p:cTn id="11" dur="199" accel="100000" fill="hold">
                                          <p:stCondLst>
                                            <p:cond delay="799"/>
                                          </p:stCondLst>
                                        </p:cTn>
                                        <p:tgtEl>
                                          <p:spTgt spid="32773"/>
                                        </p:tgtEl>
                                        <p:attrNameLst>
                                          <p:attrName>ppt_x</p:attrName>
                                        </p:attrNameLst>
                                      </p:cBhvr>
                                      <p:tavLst>
                                        <p:tav tm="0">
                                          <p:val>
                                            <p:strVal val="#ppt_x-0.05"/>
                                          </p:val>
                                        </p:tav>
                                        <p:tav tm="100000">
                                          <p:val>
                                            <p:strVal val="#ppt_x"/>
                                          </p:val>
                                        </p:tav>
                                      </p:tavLst>
                                    </p:anim>
                                    <p:anim calcmode="lin" valueType="num">
                                      <p:cBhvr>
                                        <p:cTn id="12" dur="199" accel="100000" fill="hold">
                                          <p:stCondLst>
                                            <p:cond delay="799"/>
                                          </p:stCondLst>
                                        </p:cTn>
                                        <p:tgtEl>
                                          <p:spTgt spid="3277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0" fill="hold">
                                          <p:stCondLst>
                                            <p:cond delay="0"/>
                                          </p:stCondLst>
                                        </p:cTn>
                                        <p:tgtEl>
                                          <p:spTgt spid="32774"/>
                                        </p:tgtEl>
                                        <p:attrNameLst>
                                          <p:attrName>style.visibility</p:attrName>
                                        </p:attrNameLst>
                                      </p:cBhvr>
                                      <p:to>
                                        <p:strVal val="visible"/>
                                      </p:to>
                                    </p:set>
                                    <p:animEffect transition="in" filter="fade">
                                      <p:cBhvr>
                                        <p:cTn id="17" dur="799" decel="100000"/>
                                        <p:tgtEl>
                                          <p:spTgt spid="32774"/>
                                        </p:tgtEl>
                                      </p:cBhvr>
                                    </p:animEffect>
                                    <p:anim calcmode="lin" valueType="num">
                                      <p:cBhvr>
                                        <p:cTn id="18" dur="799" decel="100000" fill="hold"/>
                                        <p:tgtEl>
                                          <p:spTgt spid="32774"/>
                                        </p:tgtEl>
                                        <p:attrNameLst>
                                          <p:attrName>style.rotation</p:attrName>
                                        </p:attrNameLst>
                                      </p:cBhvr>
                                      <p:tavLst>
                                        <p:tav tm="0">
                                          <p:val>
                                            <p:fltVal val="-90"/>
                                          </p:val>
                                        </p:tav>
                                        <p:tav tm="100000">
                                          <p:val>
                                            <p:fltVal val="0"/>
                                          </p:val>
                                        </p:tav>
                                      </p:tavLst>
                                    </p:anim>
                                    <p:anim calcmode="lin" valueType="num">
                                      <p:cBhvr>
                                        <p:cTn id="19" dur="799" decel="100000" fill="hold"/>
                                        <p:tgtEl>
                                          <p:spTgt spid="32774"/>
                                        </p:tgtEl>
                                        <p:attrNameLst>
                                          <p:attrName>ppt_x</p:attrName>
                                        </p:attrNameLst>
                                      </p:cBhvr>
                                      <p:tavLst>
                                        <p:tav tm="0">
                                          <p:val>
                                            <p:strVal val="#ppt_x+0.4"/>
                                          </p:val>
                                        </p:tav>
                                        <p:tav tm="100000">
                                          <p:val>
                                            <p:strVal val="#ppt_x-0.05"/>
                                          </p:val>
                                        </p:tav>
                                      </p:tavLst>
                                    </p:anim>
                                    <p:anim calcmode="lin" valueType="num">
                                      <p:cBhvr>
                                        <p:cTn id="20" dur="799" decel="100000" fill="hold"/>
                                        <p:tgtEl>
                                          <p:spTgt spid="32774"/>
                                        </p:tgtEl>
                                        <p:attrNameLst>
                                          <p:attrName>ppt_y</p:attrName>
                                        </p:attrNameLst>
                                      </p:cBhvr>
                                      <p:tavLst>
                                        <p:tav tm="0">
                                          <p:val>
                                            <p:strVal val="#ppt_y-0.4"/>
                                          </p:val>
                                        </p:tav>
                                        <p:tav tm="100000">
                                          <p:val>
                                            <p:strVal val="#ppt_y+0.1"/>
                                          </p:val>
                                        </p:tav>
                                      </p:tavLst>
                                    </p:anim>
                                    <p:anim calcmode="lin" valueType="num">
                                      <p:cBhvr>
                                        <p:cTn id="21" dur="199" accel="100000" fill="hold">
                                          <p:stCondLst>
                                            <p:cond delay="799"/>
                                          </p:stCondLst>
                                        </p:cTn>
                                        <p:tgtEl>
                                          <p:spTgt spid="32774"/>
                                        </p:tgtEl>
                                        <p:attrNameLst>
                                          <p:attrName>ppt_x</p:attrName>
                                        </p:attrNameLst>
                                      </p:cBhvr>
                                      <p:tavLst>
                                        <p:tav tm="0">
                                          <p:val>
                                            <p:strVal val="#ppt_x-0.05"/>
                                          </p:val>
                                        </p:tav>
                                        <p:tav tm="100000">
                                          <p:val>
                                            <p:strVal val="#ppt_x"/>
                                          </p:val>
                                        </p:tav>
                                      </p:tavLst>
                                    </p:anim>
                                    <p:anim calcmode="lin" valueType="num">
                                      <p:cBhvr>
                                        <p:cTn id="22" dur="199" accel="100000" fill="hold">
                                          <p:stCondLst>
                                            <p:cond delay="799"/>
                                          </p:stCondLst>
                                        </p:cTn>
                                        <p:tgtEl>
                                          <p:spTgt spid="3277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0" fill="hold">
                                          <p:stCondLst>
                                            <p:cond delay="0"/>
                                          </p:stCondLst>
                                        </p:cTn>
                                        <p:tgtEl>
                                          <p:spTgt spid="32775"/>
                                        </p:tgtEl>
                                        <p:attrNameLst>
                                          <p:attrName>style.visibility</p:attrName>
                                        </p:attrNameLst>
                                      </p:cBhvr>
                                      <p:to>
                                        <p:strVal val="visible"/>
                                      </p:to>
                                    </p:set>
                                    <p:animEffect transition="in" filter="fade">
                                      <p:cBhvr>
                                        <p:cTn id="27" dur="799" decel="100000"/>
                                        <p:tgtEl>
                                          <p:spTgt spid="32775"/>
                                        </p:tgtEl>
                                      </p:cBhvr>
                                    </p:animEffect>
                                    <p:anim calcmode="lin" valueType="num">
                                      <p:cBhvr>
                                        <p:cTn id="28" dur="799" decel="100000" fill="hold"/>
                                        <p:tgtEl>
                                          <p:spTgt spid="32775"/>
                                        </p:tgtEl>
                                        <p:attrNameLst>
                                          <p:attrName>style.rotation</p:attrName>
                                        </p:attrNameLst>
                                      </p:cBhvr>
                                      <p:tavLst>
                                        <p:tav tm="0">
                                          <p:val>
                                            <p:fltVal val="-90"/>
                                          </p:val>
                                        </p:tav>
                                        <p:tav tm="100000">
                                          <p:val>
                                            <p:fltVal val="0"/>
                                          </p:val>
                                        </p:tav>
                                      </p:tavLst>
                                    </p:anim>
                                    <p:anim calcmode="lin" valueType="num">
                                      <p:cBhvr>
                                        <p:cTn id="29" dur="799" decel="100000" fill="hold"/>
                                        <p:tgtEl>
                                          <p:spTgt spid="32775"/>
                                        </p:tgtEl>
                                        <p:attrNameLst>
                                          <p:attrName>ppt_x</p:attrName>
                                        </p:attrNameLst>
                                      </p:cBhvr>
                                      <p:tavLst>
                                        <p:tav tm="0">
                                          <p:val>
                                            <p:strVal val="#ppt_x+0.4"/>
                                          </p:val>
                                        </p:tav>
                                        <p:tav tm="100000">
                                          <p:val>
                                            <p:strVal val="#ppt_x-0.05"/>
                                          </p:val>
                                        </p:tav>
                                      </p:tavLst>
                                    </p:anim>
                                    <p:anim calcmode="lin" valueType="num">
                                      <p:cBhvr>
                                        <p:cTn id="30" dur="799" decel="100000" fill="hold"/>
                                        <p:tgtEl>
                                          <p:spTgt spid="32775"/>
                                        </p:tgtEl>
                                        <p:attrNameLst>
                                          <p:attrName>ppt_y</p:attrName>
                                        </p:attrNameLst>
                                      </p:cBhvr>
                                      <p:tavLst>
                                        <p:tav tm="0">
                                          <p:val>
                                            <p:strVal val="#ppt_y-0.4"/>
                                          </p:val>
                                        </p:tav>
                                        <p:tav tm="100000">
                                          <p:val>
                                            <p:strVal val="#ppt_y+0.1"/>
                                          </p:val>
                                        </p:tav>
                                      </p:tavLst>
                                    </p:anim>
                                    <p:anim calcmode="lin" valueType="num">
                                      <p:cBhvr>
                                        <p:cTn id="31" dur="199" accel="100000" fill="hold">
                                          <p:stCondLst>
                                            <p:cond delay="799"/>
                                          </p:stCondLst>
                                        </p:cTn>
                                        <p:tgtEl>
                                          <p:spTgt spid="32775"/>
                                        </p:tgtEl>
                                        <p:attrNameLst>
                                          <p:attrName>ppt_x</p:attrName>
                                        </p:attrNameLst>
                                      </p:cBhvr>
                                      <p:tavLst>
                                        <p:tav tm="0">
                                          <p:val>
                                            <p:strVal val="#ppt_x-0.05"/>
                                          </p:val>
                                        </p:tav>
                                        <p:tav tm="100000">
                                          <p:val>
                                            <p:strVal val="#ppt_x"/>
                                          </p:val>
                                        </p:tav>
                                      </p:tavLst>
                                    </p:anim>
                                    <p:anim calcmode="lin" valueType="num">
                                      <p:cBhvr>
                                        <p:cTn id="32" dur="199" accel="100000" fill="hold">
                                          <p:stCondLst>
                                            <p:cond delay="799"/>
                                          </p:stCondLst>
                                        </p:cTn>
                                        <p:tgtEl>
                                          <p:spTgt spid="32775"/>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childTnLst>
                                    <p:set>
                                      <p:cBhvr>
                                        <p:cTn id="36" dur="0" fill="hold">
                                          <p:stCondLst>
                                            <p:cond delay="0"/>
                                          </p:stCondLst>
                                        </p:cTn>
                                        <p:tgtEl>
                                          <p:spTgt spid="32776"/>
                                        </p:tgtEl>
                                        <p:attrNameLst>
                                          <p:attrName>style.visibility</p:attrName>
                                        </p:attrNameLst>
                                      </p:cBhvr>
                                      <p:to>
                                        <p:strVal val="visible"/>
                                      </p:to>
                                    </p:set>
                                    <p:animEffect transition="in" filter="fade">
                                      <p:cBhvr>
                                        <p:cTn id="37" dur="799" decel="100000"/>
                                        <p:tgtEl>
                                          <p:spTgt spid="32776"/>
                                        </p:tgtEl>
                                      </p:cBhvr>
                                    </p:animEffect>
                                    <p:anim calcmode="lin" valueType="num">
                                      <p:cBhvr>
                                        <p:cTn id="38" dur="799" decel="100000" fill="hold"/>
                                        <p:tgtEl>
                                          <p:spTgt spid="32776"/>
                                        </p:tgtEl>
                                        <p:attrNameLst>
                                          <p:attrName>style.rotation</p:attrName>
                                        </p:attrNameLst>
                                      </p:cBhvr>
                                      <p:tavLst>
                                        <p:tav tm="0">
                                          <p:val>
                                            <p:fltVal val="-90"/>
                                          </p:val>
                                        </p:tav>
                                        <p:tav tm="100000">
                                          <p:val>
                                            <p:fltVal val="0"/>
                                          </p:val>
                                        </p:tav>
                                      </p:tavLst>
                                    </p:anim>
                                    <p:anim calcmode="lin" valueType="num">
                                      <p:cBhvr>
                                        <p:cTn id="39" dur="799" decel="100000" fill="hold"/>
                                        <p:tgtEl>
                                          <p:spTgt spid="32776"/>
                                        </p:tgtEl>
                                        <p:attrNameLst>
                                          <p:attrName>ppt_x</p:attrName>
                                        </p:attrNameLst>
                                      </p:cBhvr>
                                      <p:tavLst>
                                        <p:tav tm="0">
                                          <p:val>
                                            <p:strVal val="#ppt_x+0.4"/>
                                          </p:val>
                                        </p:tav>
                                        <p:tav tm="100000">
                                          <p:val>
                                            <p:strVal val="#ppt_x-0.05"/>
                                          </p:val>
                                        </p:tav>
                                      </p:tavLst>
                                    </p:anim>
                                    <p:anim calcmode="lin" valueType="num">
                                      <p:cBhvr>
                                        <p:cTn id="40" dur="799" decel="100000" fill="hold"/>
                                        <p:tgtEl>
                                          <p:spTgt spid="32776"/>
                                        </p:tgtEl>
                                        <p:attrNameLst>
                                          <p:attrName>ppt_y</p:attrName>
                                        </p:attrNameLst>
                                      </p:cBhvr>
                                      <p:tavLst>
                                        <p:tav tm="0">
                                          <p:val>
                                            <p:strVal val="#ppt_y-0.4"/>
                                          </p:val>
                                        </p:tav>
                                        <p:tav tm="100000">
                                          <p:val>
                                            <p:strVal val="#ppt_y+0.1"/>
                                          </p:val>
                                        </p:tav>
                                      </p:tavLst>
                                    </p:anim>
                                    <p:anim calcmode="lin" valueType="num">
                                      <p:cBhvr>
                                        <p:cTn id="41" dur="199" accel="100000" fill="hold">
                                          <p:stCondLst>
                                            <p:cond delay="799"/>
                                          </p:stCondLst>
                                        </p:cTn>
                                        <p:tgtEl>
                                          <p:spTgt spid="32776"/>
                                        </p:tgtEl>
                                        <p:attrNameLst>
                                          <p:attrName>ppt_x</p:attrName>
                                        </p:attrNameLst>
                                      </p:cBhvr>
                                      <p:tavLst>
                                        <p:tav tm="0">
                                          <p:val>
                                            <p:strVal val="#ppt_x-0.05"/>
                                          </p:val>
                                        </p:tav>
                                        <p:tav tm="100000">
                                          <p:val>
                                            <p:strVal val="#ppt_x"/>
                                          </p:val>
                                        </p:tav>
                                      </p:tavLst>
                                    </p:anim>
                                    <p:anim calcmode="lin" valueType="num">
                                      <p:cBhvr>
                                        <p:cTn id="42" dur="199" accel="100000" fill="hold">
                                          <p:stCondLst>
                                            <p:cond delay="799"/>
                                          </p:stCondLst>
                                        </p:cTn>
                                        <p:tgtEl>
                                          <p:spTgt spid="32776"/>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grpId="0" nodeType="clickEffect">
                                  <p:stCondLst>
                                    <p:cond delay="0"/>
                                  </p:stCondLst>
                                  <p:childTnLst>
                                    <p:set>
                                      <p:cBhvr>
                                        <p:cTn id="46" dur="0" fill="hold">
                                          <p:stCondLst>
                                            <p:cond delay="0"/>
                                          </p:stCondLst>
                                        </p:cTn>
                                        <p:tgtEl>
                                          <p:spTgt spid="32772"/>
                                        </p:tgtEl>
                                        <p:attrNameLst>
                                          <p:attrName>style.visibility</p:attrName>
                                        </p:attrNameLst>
                                      </p:cBhvr>
                                      <p:to>
                                        <p:strVal val="visible"/>
                                      </p:to>
                                    </p:set>
                                    <p:animEffect transition="in" filter="fade">
                                      <p:cBhvr>
                                        <p:cTn id="47" dur="799" decel="100000"/>
                                        <p:tgtEl>
                                          <p:spTgt spid="32772"/>
                                        </p:tgtEl>
                                      </p:cBhvr>
                                    </p:animEffect>
                                    <p:anim calcmode="lin" valueType="num">
                                      <p:cBhvr>
                                        <p:cTn id="48" dur="799" decel="100000" fill="hold"/>
                                        <p:tgtEl>
                                          <p:spTgt spid="32772"/>
                                        </p:tgtEl>
                                        <p:attrNameLst>
                                          <p:attrName>style.rotation</p:attrName>
                                        </p:attrNameLst>
                                      </p:cBhvr>
                                      <p:tavLst>
                                        <p:tav tm="0">
                                          <p:val>
                                            <p:fltVal val="-90"/>
                                          </p:val>
                                        </p:tav>
                                        <p:tav tm="100000">
                                          <p:val>
                                            <p:fltVal val="0"/>
                                          </p:val>
                                        </p:tav>
                                      </p:tavLst>
                                    </p:anim>
                                    <p:anim calcmode="lin" valueType="num">
                                      <p:cBhvr>
                                        <p:cTn id="49" dur="799" decel="100000" fill="hold"/>
                                        <p:tgtEl>
                                          <p:spTgt spid="32772"/>
                                        </p:tgtEl>
                                        <p:attrNameLst>
                                          <p:attrName>ppt_x</p:attrName>
                                        </p:attrNameLst>
                                      </p:cBhvr>
                                      <p:tavLst>
                                        <p:tav tm="0">
                                          <p:val>
                                            <p:strVal val="#ppt_x+0.4"/>
                                          </p:val>
                                        </p:tav>
                                        <p:tav tm="100000">
                                          <p:val>
                                            <p:strVal val="#ppt_x-0.05"/>
                                          </p:val>
                                        </p:tav>
                                      </p:tavLst>
                                    </p:anim>
                                    <p:anim calcmode="lin" valueType="num">
                                      <p:cBhvr>
                                        <p:cTn id="50" dur="799" decel="100000" fill="hold"/>
                                        <p:tgtEl>
                                          <p:spTgt spid="32772"/>
                                        </p:tgtEl>
                                        <p:attrNameLst>
                                          <p:attrName>ppt_y</p:attrName>
                                        </p:attrNameLst>
                                      </p:cBhvr>
                                      <p:tavLst>
                                        <p:tav tm="0">
                                          <p:val>
                                            <p:strVal val="#ppt_y-0.4"/>
                                          </p:val>
                                        </p:tav>
                                        <p:tav tm="100000">
                                          <p:val>
                                            <p:strVal val="#ppt_y+0.1"/>
                                          </p:val>
                                        </p:tav>
                                      </p:tavLst>
                                    </p:anim>
                                    <p:anim calcmode="lin" valueType="num">
                                      <p:cBhvr>
                                        <p:cTn id="51" dur="199" accel="100000" fill="hold">
                                          <p:stCondLst>
                                            <p:cond delay="799"/>
                                          </p:stCondLst>
                                        </p:cTn>
                                        <p:tgtEl>
                                          <p:spTgt spid="32772"/>
                                        </p:tgtEl>
                                        <p:attrNameLst>
                                          <p:attrName>ppt_x</p:attrName>
                                        </p:attrNameLst>
                                      </p:cBhvr>
                                      <p:tavLst>
                                        <p:tav tm="0">
                                          <p:val>
                                            <p:strVal val="#ppt_x-0.05"/>
                                          </p:val>
                                        </p:tav>
                                        <p:tav tm="100000">
                                          <p:val>
                                            <p:strVal val="#ppt_x"/>
                                          </p:val>
                                        </p:tav>
                                      </p:tavLst>
                                    </p:anim>
                                    <p:anim calcmode="lin" valueType="num">
                                      <p:cBhvr>
                                        <p:cTn id="52" dur="199" accel="100000" fill="hold">
                                          <p:stCondLst>
                                            <p:cond delay="799"/>
                                          </p:stCondLst>
                                        </p:cTn>
                                        <p:tgtEl>
                                          <p:spTgt spid="32772"/>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grpId="0" nodeType="clickEffect">
                                  <p:stCondLst>
                                    <p:cond delay="0"/>
                                  </p:stCondLst>
                                  <p:childTnLst>
                                    <p:set>
                                      <p:cBhvr>
                                        <p:cTn id="56" dur="0" fill="hold">
                                          <p:stCondLst>
                                            <p:cond delay="0"/>
                                          </p:stCondLst>
                                        </p:cTn>
                                        <p:tgtEl>
                                          <p:spTgt spid="32777"/>
                                        </p:tgtEl>
                                        <p:attrNameLst>
                                          <p:attrName>style.visibility</p:attrName>
                                        </p:attrNameLst>
                                      </p:cBhvr>
                                      <p:to>
                                        <p:strVal val="visible"/>
                                      </p:to>
                                    </p:set>
                                    <p:animEffect transition="in" filter="fade">
                                      <p:cBhvr>
                                        <p:cTn id="57" dur="799" decel="100000"/>
                                        <p:tgtEl>
                                          <p:spTgt spid="32777"/>
                                        </p:tgtEl>
                                      </p:cBhvr>
                                    </p:animEffect>
                                    <p:anim calcmode="lin" valueType="num">
                                      <p:cBhvr>
                                        <p:cTn id="58" dur="799" decel="100000" fill="hold"/>
                                        <p:tgtEl>
                                          <p:spTgt spid="32777"/>
                                        </p:tgtEl>
                                        <p:attrNameLst>
                                          <p:attrName>style.rotation</p:attrName>
                                        </p:attrNameLst>
                                      </p:cBhvr>
                                      <p:tavLst>
                                        <p:tav tm="0">
                                          <p:val>
                                            <p:fltVal val="-90"/>
                                          </p:val>
                                        </p:tav>
                                        <p:tav tm="100000">
                                          <p:val>
                                            <p:fltVal val="0"/>
                                          </p:val>
                                        </p:tav>
                                      </p:tavLst>
                                    </p:anim>
                                    <p:anim calcmode="lin" valueType="num">
                                      <p:cBhvr>
                                        <p:cTn id="59" dur="799" decel="100000" fill="hold"/>
                                        <p:tgtEl>
                                          <p:spTgt spid="32777"/>
                                        </p:tgtEl>
                                        <p:attrNameLst>
                                          <p:attrName>ppt_x</p:attrName>
                                        </p:attrNameLst>
                                      </p:cBhvr>
                                      <p:tavLst>
                                        <p:tav tm="0">
                                          <p:val>
                                            <p:strVal val="#ppt_x+0.4"/>
                                          </p:val>
                                        </p:tav>
                                        <p:tav tm="100000">
                                          <p:val>
                                            <p:strVal val="#ppt_x-0.05"/>
                                          </p:val>
                                        </p:tav>
                                      </p:tavLst>
                                    </p:anim>
                                    <p:anim calcmode="lin" valueType="num">
                                      <p:cBhvr>
                                        <p:cTn id="60" dur="799" decel="100000" fill="hold"/>
                                        <p:tgtEl>
                                          <p:spTgt spid="32777"/>
                                        </p:tgtEl>
                                        <p:attrNameLst>
                                          <p:attrName>ppt_y</p:attrName>
                                        </p:attrNameLst>
                                      </p:cBhvr>
                                      <p:tavLst>
                                        <p:tav tm="0">
                                          <p:val>
                                            <p:strVal val="#ppt_y-0.4"/>
                                          </p:val>
                                        </p:tav>
                                        <p:tav tm="100000">
                                          <p:val>
                                            <p:strVal val="#ppt_y+0.1"/>
                                          </p:val>
                                        </p:tav>
                                      </p:tavLst>
                                    </p:anim>
                                    <p:anim calcmode="lin" valueType="num">
                                      <p:cBhvr>
                                        <p:cTn id="61" dur="199" accel="100000" fill="hold">
                                          <p:stCondLst>
                                            <p:cond delay="799"/>
                                          </p:stCondLst>
                                        </p:cTn>
                                        <p:tgtEl>
                                          <p:spTgt spid="32777"/>
                                        </p:tgtEl>
                                        <p:attrNameLst>
                                          <p:attrName>ppt_x</p:attrName>
                                        </p:attrNameLst>
                                      </p:cBhvr>
                                      <p:tavLst>
                                        <p:tav tm="0">
                                          <p:val>
                                            <p:strVal val="#ppt_x-0.05"/>
                                          </p:val>
                                        </p:tav>
                                        <p:tav tm="100000">
                                          <p:val>
                                            <p:strVal val="#ppt_x"/>
                                          </p:val>
                                        </p:tav>
                                      </p:tavLst>
                                    </p:anim>
                                    <p:anim calcmode="lin" valueType="num">
                                      <p:cBhvr>
                                        <p:cTn id="62" dur="199" accel="100000" fill="hold">
                                          <p:stCondLst>
                                            <p:cond delay="799"/>
                                          </p:stCondLst>
                                        </p:cTn>
                                        <p:tgtEl>
                                          <p:spTgt spid="32777"/>
                                        </p:tgtEl>
                                        <p:attrNameLst>
                                          <p:attrName>ppt_y</p:attrName>
                                        </p:attrNameLst>
                                      </p:cBhvr>
                                      <p:tavLst>
                                        <p:tav tm="0">
                                          <p:val>
                                            <p:strVal val="#ppt_y+0.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0" presetClass="entr" presetSubtype="0" fill="hold" grpId="0" nodeType="clickEffect">
                                  <p:stCondLst>
                                    <p:cond delay="0"/>
                                  </p:stCondLst>
                                  <p:childTnLst>
                                    <p:set>
                                      <p:cBhvr>
                                        <p:cTn id="66" dur="0" fill="hold">
                                          <p:stCondLst>
                                            <p:cond delay="0"/>
                                          </p:stCondLst>
                                        </p:cTn>
                                        <p:tgtEl>
                                          <p:spTgt spid="32788"/>
                                        </p:tgtEl>
                                        <p:attrNameLst>
                                          <p:attrName>style.visibility</p:attrName>
                                        </p:attrNameLst>
                                      </p:cBhvr>
                                      <p:to>
                                        <p:strVal val="visible"/>
                                      </p:to>
                                    </p:set>
                                    <p:animEffect transition="in" filter="fade">
                                      <p:cBhvr>
                                        <p:cTn id="67" dur="799" decel="100000"/>
                                        <p:tgtEl>
                                          <p:spTgt spid="32788"/>
                                        </p:tgtEl>
                                      </p:cBhvr>
                                    </p:animEffect>
                                    <p:anim calcmode="lin" valueType="num">
                                      <p:cBhvr>
                                        <p:cTn id="68" dur="799" decel="100000" fill="hold"/>
                                        <p:tgtEl>
                                          <p:spTgt spid="32788"/>
                                        </p:tgtEl>
                                        <p:attrNameLst>
                                          <p:attrName>style.rotation</p:attrName>
                                        </p:attrNameLst>
                                      </p:cBhvr>
                                      <p:tavLst>
                                        <p:tav tm="0">
                                          <p:val>
                                            <p:fltVal val="-90"/>
                                          </p:val>
                                        </p:tav>
                                        <p:tav tm="100000">
                                          <p:val>
                                            <p:fltVal val="0"/>
                                          </p:val>
                                        </p:tav>
                                      </p:tavLst>
                                    </p:anim>
                                    <p:anim calcmode="lin" valueType="num">
                                      <p:cBhvr>
                                        <p:cTn id="69" dur="799" decel="100000" fill="hold"/>
                                        <p:tgtEl>
                                          <p:spTgt spid="32788"/>
                                        </p:tgtEl>
                                        <p:attrNameLst>
                                          <p:attrName>ppt_x</p:attrName>
                                        </p:attrNameLst>
                                      </p:cBhvr>
                                      <p:tavLst>
                                        <p:tav tm="0">
                                          <p:val>
                                            <p:strVal val="#ppt_x+0.4"/>
                                          </p:val>
                                        </p:tav>
                                        <p:tav tm="100000">
                                          <p:val>
                                            <p:strVal val="#ppt_x-0.05"/>
                                          </p:val>
                                        </p:tav>
                                      </p:tavLst>
                                    </p:anim>
                                    <p:anim calcmode="lin" valueType="num">
                                      <p:cBhvr>
                                        <p:cTn id="70" dur="799" decel="100000" fill="hold"/>
                                        <p:tgtEl>
                                          <p:spTgt spid="32788"/>
                                        </p:tgtEl>
                                        <p:attrNameLst>
                                          <p:attrName>ppt_y</p:attrName>
                                        </p:attrNameLst>
                                      </p:cBhvr>
                                      <p:tavLst>
                                        <p:tav tm="0">
                                          <p:val>
                                            <p:strVal val="#ppt_y-0.4"/>
                                          </p:val>
                                        </p:tav>
                                        <p:tav tm="100000">
                                          <p:val>
                                            <p:strVal val="#ppt_y+0.1"/>
                                          </p:val>
                                        </p:tav>
                                      </p:tavLst>
                                    </p:anim>
                                    <p:anim calcmode="lin" valueType="num">
                                      <p:cBhvr>
                                        <p:cTn id="71" dur="199" accel="100000" fill="hold">
                                          <p:stCondLst>
                                            <p:cond delay="799"/>
                                          </p:stCondLst>
                                        </p:cTn>
                                        <p:tgtEl>
                                          <p:spTgt spid="32788"/>
                                        </p:tgtEl>
                                        <p:attrNameLst>
                                          <p:attrName>ppt_x</p:attrName>
                                        </p:attrNameLst>
                                      </p:cBhvr>
                                      <p:tavLst>
                                        <p:tav tm="0">
                                          <p:val>
                                            <p:strVal val="#ppt_x-0.05"/>
                                          </p:val>
                                        </p:tav>
                                        <p:tav tm="100000">
                                          <p:val>
                                            <p:strVal val="#ppt_x"/>
                                          </p:val>
                                        </p:tav>
                                      </p:tavLst>
                                    </p:anim>
                                    <p:anim calcmode="lin" valueType="num">
                                      <p:cBhvr>
                                        <p:cTn id="72" dur="199" accel="100000" fill="hold">
                                          <p:stCondLst>
                                            <p:cond delay="799"/>
                                          </p:stCondLst>
                                        </p:cTn>
                                        <p:tgtEl>
                                          <p:spTgt spid="32788"/>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0" presetClass="entr" presetSubtype="0" fill="hold" grpId="0" nodeType="clickEffect">
                                  <p:stCondLst>
                                    <p:cond delay="0"/>
                                  </p:stCondLst>
                                  <p:childTnLst>
                                    <p:set>
                                      <p:cBhvr>
                                        <p:cTn id="76" dur="0" fill="hold">
                                          <p:stCondLst>
                                            <p:cond delay="0"/>
                                          </p:stCondLst>
                                        </p:cTn>
                                        <p:tgtEl>
                                          <p:spTgt spid="32789"/>
                                        </p:tgtEl>
                                        <p:attrNameLst>
                                          <p:attrName>style.visibility</p:attrName>
                                        </p:attrNameLst>
                                      </p:cBhvr>
                                      <p:to>
                                        <p:strVal val="visible"/>
                                      </p:to>
                                    </p:set>
                                    <p:animEffect transition="in" filter="fade">
                                      <p:cBhvr>
                                        <p:cTn id="77" dur="799" decel="100000"/>
                                        <p:tgtEl>
                                          <p:spTgt spid="32789"/>
                                        </p:tgtEl>
                                      </p:cBhvr>
                                    </p:animEffect>
                                    <p:anim calcmode="lin" valueType="num">
                                      <p:cBhvr>
                                        <p:cTn id="78" dur="799" decel="100000" fill="hold"/>
                                        <p:tgtEl>
                                          <p:spTgt spid="32789"/>
                                        </p:tgtEl>
                                        <p:attrNameLst>
                                          <p:attrName>style.rotation</p:attrName>
                                        </p:attrNameLst>
                                      </p:cBhvr>
                                      <p:tavLst>
                                        <p:tav tm="0">
                                          <p:val>
                                            <p:fltVal val="-90"/>
                                          </p:val>
                                        </p:tav>
                                        <p:tav tm="100000">
                                          <p:val>
                                            <p:fltVal val="0"/>
                                          </p:val>
                                        </p:tav>
                                      </p:tavLst>
                                    </p:anim>
                                    <p:anim calcmode="lin" valueType="num">
                                      <p:cBhvr>
                                        <p:cTn id="79" dur="799" decel="100000" fill="hold"/>
                                        <p:tgtEl>
                                          <p:spTgt spid="32789"/>
                                        </p:tgtEl>
                                        <p:attrNameLst>
                                          <p:attrName>ppt_x</p:attrName>
                                        </p:attrNameLst>
                                      </p:cBhvr>
                                      <p:tavLst>
                                        <p:tav tm="0">
                                          <p:val>
                                            <p:strVal val="#ppt_x+0.4"/>
                                          </p:val>
                                        </p:tav>
                                        <p:tav tm="100000">
                                          <p:val>
                                            <p:strVal val="#ppt_x-0.05"/>
                                          </p:val>
                                        </p:tav>
                                      </p:tavLst>
                                    </p:anim>
                                    <p:anim calcmode="lin" valueType="num">
                                      <p:cBhvr>
                                        <p:cTn id="80" dur="799" decel="100000" fill="hold"/>
                                        <p:tgtEl>
                                          <p:spTgt spid="32789"/>
                                        </p:tgtEl>
                                        <p:attrNameLst>
                                          <p:attrName>ppt_y</p:attrName>
                                        </p:attrNameLst>
                                      </p:cBhvr>
                                      <p:tavLst>
                                        <p:tav tm="0">
                                          <p:val>
                                            <p:strVal val="#ppt_y-0.4"/>
                                          </p:val>
                                        </p:tav>
                                        <p:tav tm="100000">
                                          <p:val>
                                            <p:strVal val="#ppt_y+0.1"/>
                                          </p:val>
                                        </p:tav>
                                      </p:tavLst>
                                    </p:anim>
                                    <p:anim calcmode="lin" valueType="num">
                                      <p:cBhvr>
                                        <p:cTn id="81" dur="199" accel="100000" fill="hold">
                                          <p:stCondLst>
                                            <p:cond delay="799"/>
                                          </p:stCondLst>
                                        </p:cTn>
                                        <p:tgtEl>
                                          <p:spTgt spid="32789"/>
                                        </p:tgtEl>
                                        <p:attrNameLst>
                                          <p:attrName>ppt_x</p:attrName>
                                        </p:attrNameLst>
                                      </p:cBhvr>
                                      <p:tavLst>
                                        <p:tav tm="0">
                                          <p:val>
                                            <p:strVal val="#ppt_x-0.05"/>
                                          </p:val>
                                        </p:tav>
                                        <p:tav tm="100000">
                                          <p:val>
                                            <p:strVal val="#ppt_x"/>
                                          </p:val>
                                        </p:tav>
                                      </p:tavLst>
                                    </p:anim>
                                    <p:anim calcmode="lin" valueType="num">
                                      <p:cBhvr>
                                        <p:cTn id="82" dur="199" accel="100000" fill="hold">
                                          <p:stCondLst>
                                            <p:cond delay="799"/>
                                          </p:stCondLst>
                                        </p:cTn>
                                        <p:tgtEl>
                                          <p:spTgt spid="32789"/>
                                        </p:tgtEl>
                                        <p:attrNameLst>
                                          <p:attrName>ppt_y</p:attrName>
                                        </p:attrNameLst>
                                      </p:cBhvr>
                                      <p:tavLst>
                                        <p:tav tm="0">
                                          <p:val>
                                            <p:strVal val="#ppt_y+0.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0" presetClass="entr" presetSubtype="0" fill="hold" grpId="0" nodeType="clickEffect">
                                  <p:stCondLst>
                                    <p:cond delay="0"/>
                                  </p:stCondLst>
                                  <p:childTnLst>
                                    <p:set>
                                      <p:cBhvr>
                                        <p:cTn id="86" dur="0" fill="hold">
                                          <p:stCondLst>
                                            <p:cond delay="0"/>
                                          </p:stCondLst>
                                        </p:cTn>
                                        <p:tgtEl>
                                          <p:spTgt spid="32780"/>
                                        </p:tgtEl>
                                        <p:attrNameLst>
                                          <p:attrName>style.visibility</p:attrName>
                                        </p:attrNameLst>
                                      </p:cBhvr>
                                      <p:to>
                                        <p:strVal val="visible"/>
                                      </p:to>
                                    </p:set>
                                    <p:animEffect transition="in" filter="fade">
                                      <p:cBhvr>
                                        <p:cTn id="87" dur="799" decel="100000"/>
                                        <p:tgtEl>
                                          <p:spTgt spid="32780"/>
                                        </p:tgtEl>
                                      </p:cBhvr>
                                    </p:animEffect>
                                    <p:anim calcmode="lin" valueType="num">
                                      <p:cBhvr>
                                        <p:cTn id="88" dur="799" decel="100000" fill="hold"/>
                                        <p:tgtEl>
                                          <p:spTgt spid="32780"/>
                                        </p:tgtEl>
                                        <p:attrNameLst>
                                          <p:attrName>style.rotation</p:attrName>
                                        </p:attrNameLst>
                                      </p:cBhvr>
                                      <p:tavLst>
                                        <p:tav tm="0">
                                          <p:val>
                                            <p:fltVal val="-90"/>
                                          </p:val>
                                        </p:tav>
                                        <p:tav tm="100000">
                                          <p:val>
                                            <p:fltVal val="0"/>
                                          </p:val>
                                        </p:tav>
                                      </p:tavLst>
                                    </p:anim>
                                    <p:anim calcmode="lin" valueType="num">
                                      <p:cBhvr>
                                        <p:cTn id="89" dur="799" decel="100000" fill="hold"/>
                                        <p:tgtEl>
                                          <p:spTgt spid="32780"/>
                                        </p:tgtEl>
                                        <p:attrNameLst>
                                          <p:attrName>ppt_x</p:attrName>
                                        </p:attrNameLst>
                                      </p:cBhvr>
                                      <p:tavLst>
                                        <p:tav tm="0">
                                          <p:val>
                                            <p:strVal val="#ppt_x+0.4"/>
                                          </p:val>
                                        </p:tav>
                                        <p:tav tm="100000">
                                          <p:val>
                                            <p:strVal val="#ppt_x-0.05"/>
                                          </p:val>
                                        </p:tav>
                                      </p:tavLst>
                                    </p:anim>
                                    <p:anim calcmode="lin" valueType="num">
                                      <p:cBhvr>
                                        <p:cTn id="90" dur="799" decel="100000" fill="hold"/>
                                        <p:tgtEl>
                                          <p:spTgt spid="32780"/>
                                        </p:tgtEl>
                                        <p:attrNameLst>
                                          <p:attrName>ppt_y</p:attrName>
                                        </p:attrNameLst>
                                      </p:cBhvr>
                                      <p:tavLst>
                                        <p:tav tm="0">
                                          <p:val>
                                            <p:strVal val="#ppt_y-0.4"/>
                                          </p:val>
                                        </p:tav>
                                        <p:tav tm="100000">
                                          <p:val>
                                            <p:strVal val="#ppt_y+0.1"/>
                                          </p:val>
                                        </p:tav>
                                      </p:tavLst>
                                    </p:anim>
                                    <p:anim calcmode="lin" valueType="num">
                                      <p:cBhvr>
                                        <p:cTn id="91" dur="199" accel="100000" fill="hold">
                                          <p:stCondLst>
                                            <p:cond delay="799"/>
                                          </p:stCondLst>
                                        </p:cTn>
                                        <p:tgtEl>
                                          <p:spTgt spid="32780"/>
                                        </p:tgtEl>
                                        <p:attrNameLst>
                                          <p:attrName>ppt_x</p:attrName>
                                        </p:attrNameLst>
                                      </p:cBhvr>
                                      <p:tavLst>
                                        <p:tav tm="0">
                                          <p:val>
                                            <p:strVal val="#ppt_x-0.05"/>
                                          </p:val>
                                        </p:tav>
                                        <p:tav tm="100000">
                                          <p:val>
                                            <p:strVal val="#ppt_x"/>
                                          </p:val>
                                        </p:tav>
                                      </p:tavLst>
                                    </p:anim>
                                    <p:anim calcmode="lin" valueType="num">
                                      <p:cBhvr>
                                        <p:cTn id="92" dur="199" accel="100000" fill="hold">
                                          <p:stCondLst>
                                            <p:cond delay="799"/>
                                          </p:stCondLst>
                                        </p:cTn>
                                        <p:tgtEl>
                                          <p:spTgt spid="32780"/>
                                        </p:tgtEl>
                                        <p:attrNameLst>
                                          <p:attrName>ppt_y</p:attrName>
                                        </p:attrNameLst>
                                      </p:cBhvr>
                                      <p:tavLst>
                                        <p:tav tm="0">
                                          <p:val>
                                            <p:strVal val="#ppt_y+0.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0" presetClass="entr" presetSubtype="0" fill="hold" grpId="0" nodeType="clickEffect">
                                  <p:stCondLst>
                                    <p:cond delay="0"/>
                                  </p:stCondLst>
                                  <p:childTnLst>
                                    <p:set>
                                      <p:cBhvr>
                                        <p:cTn id="96" dur="0" fill="hold">
                                          <p:stCondLst>
                                            <p:cond delay="0"/>
                                          </p:stCondLst>
                                        </p:cTn>
                                        <p:tgtEl>
                                          <p:spTgt spid="32781"/>
                                        </p:tgtEl>
                                        <p:attrNameLst>
                                          <p:attrName>style.visibility</p:attrName>
                                        </p:attrNameLst>
                                      </p:cBhvr>
                                      <p:to>
                                        <p:strVal val="visible"/>
                                      </p:to>
                                    </p:set>
                                    <p:animEffect transition="in" filter="fade">
                                      <p:cBhvr>
                                        <p:cTn id="97" dur="799" decel="100000"/>
                                        <p:tgtEl>
                                          <p:spTgt spid="32781"/>
                                        </p:tgtEl>
                                      </p:cBhvr>
                                    </p:animEffect>
                                    <p:anim calcmode="lin" valueType="num">
                                      <p:cBhvr>
                                        <p:cTn id="98" dur="799" decel="100000" fill="hold"/>
                                        <p:tgtEl>
                                          <p:spTgt spid="32781"/>
                                        </p:tgtEl>
                                        <p:attrNameLst>
                                          <p:attrName>style.rotation</p:attrName>
                                        </p:attrNameLst>
                                      </p:cBhvr>
                                      <p:tavLst>
                                        <p:tav tm="0">
                                          <p:val>
                                            <p:fltVal val="-90"/>
                                          </p:val>
                                        </p:tav>
                                        <p:tav tm="100000">
                                          <p:val>
                                            <p:fltVal val="0"/>
                                          </p:val>
                                        </p:tav>
                                      </p:tavLst>
                                    </p:anim>
                                    <p:anim calcmode="lin" valueType="num">
                                      <p:cBhvr>
                                        <p:cTn id="99" dur="799" decel="100000" fill="hold"/>
                                        <p:tgtEl>
                                          <p:spTgt spid="32781"/>
                                        </p:tgtEl>
                                        <p:attrNameLst>
                                          <p:attrName>ppt_x</p:attrName>
                                        </p:attrNameLst>
                                      </p:cBhvr>
                                      <p:tavLst>
                                        <p:tav tm="0">
                                          <p:val>
                                            <p:strVal val="#ppt_x+0.4"/>
                                          </p:val>
                                        </p:tav>
                                        <p:tav tm="100000">
                                          <p:val>
                                            <p:strVal val="#ppt_x-0.05"/>
                                          </p:val>
                                        </p:tav>
                                      </p:tavLst>
                                    </p:anim>
                                    <p:anim calcmode="lin" valueType="num">
                                      <p:cBhvr>
                                        <p:cTn id="100" dur="799" decel="100000" fill="hold"/>
                                        <p:tgtEl>
                                          <p:spTgt spid="32781"/>
                                        </p:tgtEl>
                                        <p:attrNameLst>
                                          <p:attrName>ppt_y</p:attrName>
                                        </p:attrNameLst>
                                      </p:cBhvr>
                                      <p:tavLst>
                                        <p:tav tm="0">
                                          <p:val>
                                            <p:strVal val="#ppt_y-0.4"/>
                                          </p:val>
                                        </p:tav>
                                        <p:tav tm="100000">
                                          <p:val>
                                            <p:strVal val="#ppt_y+0.1"/>
                                          </p:val>
                                        </p:tav>
                                      </p:tavLst>
                                    </p:anim>
                                    <p:anim calcmode="lin" valueType="num">
                                      <p:cBhvr>
                                        <p:cTn id="101" dur="199" accel="100000" fill="hold">
                                          <p:stCondLst>
                                            <p:cond delay="799"/>
                                          </p:stCondLst>
                                        </p:cTn>
                                        <p:tgtEl>
                                          <p:spTgt spid="32781"/>
                                        </p:tgtEl>
                                        <p:attrNameLst>
                                          <p:attrName>ppt_x</p:attrName>
                                        </p:attrNameLst>
                                      </p:cBhvr>
                                      <p:tavLst>
                                        <p:tav tm="0">
                                          <p:val>
                                            <p:strVal val="#ppt_x-0.05"/>
                                          </p:val>
                                        </p:tav>
                                        <p:tav tm="100000">
                                          <p:val>
                                            <p:strVal val="#ppt_x"/>
                                          </p:val>
                                        </p:tav>
                                      </p:tavLst>
                                    </p:anim>
                                    <p:anim calcmode="lin" valueType="num">
                                      <p:cBhvr>
                                        <p:cTn id="102" dur="199" accel="100000" fill="hold">
                                          <p:stCondLst>
                                            <p:cond delay="799"/>
                                          </p:stCondLst>
                                        </p:cTn>
                                        <p:tgtEl>
                                          <p:spTgt spid="32781"/>
                                        </p:tgtEl>
                                        <p:attrNameLst>
                                          <p:attrName>ppt_y</p:attrName>
                                        </p:attrNameLst>
                                      </p:cBhvr>
                                      <p:tavLst>
                                        <p:tav tm="0">
                                          <p:val>
                                            <p:strVal val="#ppt_y+0.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30" presetClass="entr" presetSubtype="0" fill="hold" grpId="0" nodeType="clickEffect">
                                  <p:stCondLst>
                                    <p:cond delay="0"/>
                                  </p:stCondLst>
                                  <p:childTnLst>
                                    <p:set>
                                      <p:cBhvr>
                                        <p:cTn id="106" dur="0" fill="hold">
                                          <p:stCondLst>
                                            <p:cond delay="0"/>
                                          </p:stCondLst>
                                        </p:cTn>
                                        <p:tgtEl>
                                          <p:spTgt spid="32787"/>
                                        </p:tgtEl>
                                        <p:attrNameLst>
                                          <p:attrName>style.visibility</p:attrName>
                                        </p:attrNameLst>
                                      </p:cBhvr>
                                      <p:to>
                                        <p:strVal val="visible"/>
                                      </p:to>
                                    </p:set>
                                    <p:animEffect transition="in" filter="fade">
                                      <p:cBhvr>
                                        <p:cTn id="107" dur="799" decel="100000"/>
                                        <p:tgtEl>
                                          <p:spTgt spid="32787"/>
                                        </p:tgtEl>
                                      </p:cBhvr>
                                    </p:animEffect>
                                    <p:anim calcmode="lin" valueType="num">
                                      <p:cBhvr>
                                        <p:cTn id="108" dur="799" decel="100000" fill="hold"/>
                                        <p:tgtEl>
                                          <p:spTgt spid="32787"/>
                                        </p:tgtEl>
                                        <p:attrNameLst>
                                          <p:attrName>style.rotation</p:attrName>
                                        </p:attrNameLst>
                                      </p:cBhvr>
                                      <p:tavLst>
                                        <p:tav tm="0">
                                          <p:val>
                                            <p:fltVal val="-90"/>
                                          </p:val>
                                        </p:tav>
                                        <p:tav tm="100000">
                                          <p:val>
                                            <p:fltVal val="0"/>
                                          </p:val>
                                        </p:tav>
                                      </p:tavLst>
                                    </p:anim>
                                    <p:anim calcmode="lin" valueType="num">
                                      <p:cBhvr>
                                        <p:cTn id="109" dur="799" decel="100000" fill="hold"/>
                                        <p:tgtEl>
                                          <p:spTgt spid="32787"/>
                                        </p:tgtEl>
                                        <p:attrNameLst>
                                          <p:attrName>ppt_x</p:attrName>
                                        </p:attrNameLst>
                                      </p:cBhvr>
                                      <p:tavLst>
                                        <p:tav tm="0">
                                          <p:val>
                                            <p:strVal val="#ppt_x+0.4"/>
                                          </p:val>
                                        </p:tav>
                                        <p:tav tm="100000">
                                          <p:val>
                                            <p:strVal val="#ppt_x-0.05"/>
                                          </p:val>
                                        </p:tav>
                                      </p:tavLst>
                                    </p:anim>
                                    <p:anim calcmode="lin" valueType="num">
                                      <p:cBhvr>
                                        <p:cTn id="110" dur="799" decel="100000" fill="hold"/>
                                        <p:tgtEl>
                                          <p:spTgt spid="32787"/>
                                        </p:tgtEl>
                                        <p:attrNameLst>
                                          <p:attrName>ppt_y</p:attrName>
                                        </p:attrNameLst>
                                      </p:cBhvr>
                                      <p:tavLst>
                                        <p:tav tm="0">
                                          <p:val>
                                            <p:strVal val="#ppt_y-0.4"/>
                                          </p:val>
                                        </p:tav>
                                        <p:tav tm="100000">
                                          <p:val>
                                            <p:strVal val="#ppt_y+0.1"/>
                                          </p:val>
                                        </p:tav>
                                      </p:tavLst>
                                    </p:anim>
                                    <p:anim calcmode="lin" valueType="num">
                                      <p:cBhvr>
                                        <p:cTn id="111" dur="199" accel="100000" fill="hold">
                                          <p:stCondLst>
                                            <p:cond delay="799"/>
                                          </p:stCondLst>
                                        </p:cTn>
                                        <p:tgtEl>
                                          <p:spTgt spid="32787"/>
                                        </p:tgtEl>
                                        <p:attrNameLst>
                                          <p:attrName>ppt_x</p:attrName>
                                        </p:attrNameLst>
                                      </p:cBhvr>
                                      <p:tavLst>
                                        <p:tav tm="0">
                                          <p:val>
                                            <p:strVal val="#ppt_x-0.05"/>
                                          </p:val>
                                        </p:tav>
                                        <p:tav tm="100000">
                                          <p:val>
                                            <p:strVal val="#ppt_x"/>
                                          </p:val>
                                        </p:tav>
                                      </p:tavLst>
                                    </p:anim>
                                    <p:anim calcmode="lin" valueType="num">
                                      <p:cBhvr>
                                        <p:cTn id="112" dur="199" accel="100000" fill="hold">
                                          <p:stCondLst>
                                            <p:cond delay="799"/>
                                          </p:stCondLst>
                                        </p:cTn>
                                        <p:tgtEl>
                                          <p:spTgt spid="32787"/>
                                        </p:tgtEl>
                                        <p:attrNameLst>
                                          <p:attrName>ppt_y</p:attrName>
                                        </p:attrNameLst>
                                      </p:cBhvr>
                                      <p:tavLst>
                                        <p:tav tm="0">
                                          <p:val>
                                            <p:strVal val="#ppt_y+0.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30" presetClass="entr" presetSubtype="0" fill="hold" grpId="0" nodeType="clickEffect">
                                  <p:stCondLst>
                                    <p:cond delay="0"/>
                                  </p:stCondLst>
                                  <p:childTnLst>
                                    <p:set>
                                      <p:cBhvr>
                                        <p:cTn id="116" dur="0" fill="hold">
                                          <p:stCondLst>
                                            <p:cond delay="0"/>
                                          </p:stCondLst>
                                        </p:cTn>
                                        <p:tgtEl>
                                          <p:spTgt spid="32790"/>
                                        </p:tgtEl>
                                        <p:attrNameLst>
                                          <p:attrName>style.visibility</p:attrName>
                                        </p:attrNameLst>
                                      </p:cBhvr>
                                      <p:to>
                                        <p:strVal val="visible"/>
                                      </p:to>
                                    </p:set>
                                    <p:animEffect transition="in" filter="fade">
                                      <p:cBhvr>
                                        <p:cTn id="117" dur="799" decel="100000"/>
                                        <p:tgtEl>
                                          <p:spTgt spid="32790"/>
                                        </p:tgtEl>
                                      </p:cBhvr>
                                    </p:animEffect>
                                    <p:anim calcmode="lin" valueType="num">
                                      <p:cBhvr>
                                        <p:cTn id="118" dur="799" decel="100000" fill="hold"/>
                                        <p:tgtEl>
                                          <p:spTgt spid="32790"/>
                                        </p:tgtEl>
                                        <p:attrNameLst>
                                          <p:attrName>style.rotation</p:attrName>
                                        </p:attrNameLst>
                                      </p:cBhvr>
                                      <p:tavLst>
                                        <p:tav tm="0">
                                          <p:val>
                                            <p:fltVal val="-90"/>
                                          </p:val>
                                        </p:tav>
                                        <p:tav tm="100000">
                                          <p:val>
                                            <p:fltVal val="0"/>
                                          </p:val>
                                        </p:tav>
                                      </p:tavLst>
                                    </p:anim>
                                    <p:anim calcmode="lin" valueType="num">
                                      <p:cBhvr>
                                        <p:cTn id="119" dur="799" decel="100000" fill="hold"/>
                                        <p:tgtEl>
                                          <p:spTgt spid="32790"/>
                                        </p:tgtEl>
                                        <p:attrNameLst>
                                          <p:attrName>ppt_x</p:attrName>
                                        </p:attrNameLst>
                                      </p:cBhvr>
                                      <p:tavLst>
                                        <p:tav tm="0">
                                          <p:val>
                                            <p:strVal val="#ppt_x+0.4"/>
                                          </p:val>
                                        </p:tav>
                                        <p:tav tm="100000">
                                          <p:val>
                                            <p:strVal val="#ppt_x-0.05"/>
                                          </p:val>
                                        </p:tav>
                                      </p:tavLst>
                                    </p:anim>
                                    <p:anim calcmode="lin" valueType="num">
                                      <p:cBhvr>
                                        <p:cTn id="120" dur="799" decel="100000" fill="hold"/>
                                        <p:tgtEl>
                                          <p:spTgt spid="32790"/>
                                        </p:tgtEl>
                                        <p:attrNameLst>
                                          <p:attrName>ppt_y</p:attrName>
                                        </p:attrNameLst>
                                      </p:cBhvr>
                                      <p:tavLst>
                                        <p:tav tm="0">
                                          <p:val>
                                            <p:strVal val="#ppt_y-0.4"/>
                                          </p:val>
                                        </p:tav>
                                        <p:tav tm="100000">
                                          <p:val>
                                            <p:strVal val="#ppt_y+0.1"/>
                                          </p:val>
                                        </p:tav>
                                      </p:tavLst>
                                    </p:anim>
                                    <p:anim calcmode="lin" valueType="num">
                                      <p:cBhvr>
                                        <p:cTn id="121" dur="199" accel="100000" fill="hold">
                                          <p:stCondLst>
                                            <p:cond delay="799"/>
                                          </p:stCondLst>
                                        </p:cTn>
                                        <p:tgtEl>
                                          <p:spTgt spid="32790"/>
                                        </p:tgtEl>
                                        <p:attrNameLst>
                                          <p:attrName>ppt_x</p:attrName>
                                        </p:attrNameLst>
                                      </p:cBhvr>
                                      <p:tavLst>
                                        <p:tav tm="0">
                                          <p:val>
                                            <p:strVal val="#ppt_x-0.05"/>
                                          </p:val>
                                        </p:tav>
                                        <p:tav tm="100000">
                                          <p:val>
                                            <p:strVal val="#ppt_x"/>
                                          </p:val>
                                        </p:tav>
                                      </p:tavLst>
                                    </p:anim>
                                    <p:anim calcmode="lin" valueType="num">
                                      <p:cBhvr>
                                        <p:cTn id="122" dur="199" accel="100000" fill="hold">
                                          <p:stCondLst>
                                            <p:cond delay="799"/>
                                          </p:stCondLst>
                                        </p:cTn>
                                        <p:tgtEl>
                                          <p:spTgt spid="32790"/>
                                        </p:tgtEl>
                                        <p:attrNameLst>
                                          <p:attrName>ppt_y</p:attrName>
                                        </p:attrNameLst>
                                      </p:cBhvr>
                                      <p:tavLst>
                                        <p:tav tm="0">
                                          <p:val>
                                            <p:strVal val="#ppt_y+0.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30" presetClass="entr" presetSubtype="0" fill="hold" grpId="0" nodeType="clickEffect">
                                  <p:stCondLst>
                                    <p:cond delay="0"/>
                                  </p:stCondLst>
                                  <p:childTnLst>
                                    <p:set>
                                      <p:cBhvr>
                                        <p:cTn id="126" dur="0" fill="hold">
                                          <p:stCondLst>
                                            <p:cond delay="0"/>
                                          </p:stCondLst>
                                        </p:cTn>
                                        <p:tgtEl>
                                          <p:spTgt spid="32779"/>
                                        </p:tgtEl>
                                        <p:attrNameLst>
                                          <p:attrName>style.visibility</p:attrName>
                                        </p:attrNameLst>
                                      </p:cBhvr>
                                      <p:to>
                                        <p:strVal val="visible"/>
                                      </p:to>
                                    </p:set>
                                    <p:animEffect transition="in" filter="fade">
                                      <p:cBhvr>
                                        <p:cTn id="127" dur="799" decel="100000"/>
                                        <p:tgtEl>
                                          <p:spTgt spid="32779"/>
                                        </p:tgtEl>
                                      </p:cBhvr>
                                    </p:animEffect>
                                    <p:anim calcmode="lin" valueType="num">
                                      <p:cBhvr>
                                        <p:cTn id="128" dur="799" decel="100000" fill="hold"/>
                                        <p:tgtEl>
                                          <p:spTgt spid="32779"/>
                                        </p:tgtEl>
                                        <p:attrNameLst>
                                          <p:attrName>style.rotation</p:attrName>
                                        </p:attrNameLst>
                                      </p:cBhvr>
                                      <p:tavLst>
                                        <p:tav tm="0">
                                          <p:val>
                                            <p:fltVal val="-90"/>
                                          </p:val>
                                        </p:tav>
                                        <p:tav tm="100000">
                                          <p:val>
                                            <p:fltVal val="0"/>
                                          </p:val>
                                        </p:tav>
                                      </p:tavLst>
                                    </p:anim>
                                    <p:anim calcmode="lin" valueType="num">
                                      <p:cBhvr>
                                        <p:cTn id="129" dur="799" decel="100000" fill="hold"/>
                                        <p:tgtEl>
                                          <p:spTgt spid="32779"/>
                                        </p:tgtEl>
                                        <p:attrNameLst>
                                          <p:attrName>ppt_x</p:attrName>
                                        </p:attrNameLst>
                                      </p:cBhvr>
                                      <p:tavLst>
                                        <p:tav tm="0">
                                          <p:val>
                                            <p:strVal val="#ppt_x+0.4"/>
                                          </p:val>
                                        </p:tav>
                                        <p:tav tm="100000">
                                          <p:val>
                                            <p:strVal val="#ppt_x-0.05"/>
                                          </p:val>
                                        </p:tav>
                                      </p:tavLst>
                                    </p:anim>
                                    <p:anim calcmode="lin" valueType="num">
                                      <p:cBhvr>
                                        <p:cTn id="130" dur="799" decel="100000" fill="hold"/>
                                        <p:tgtEl>
                                          <p:spTgt spid="32779"/>
                                        </p:tgtEl>
                                        <p:attrNameLst>
                                          <p:attrName>ppt_y</p:attrName>
                                        </p:attrNameLst>
                                      </p:cBhvr>
                                      <p:tavLst>
                                        <p:tav tm="0">
                                          <p:val>
                                            <p:strVal val="#ppt_y-0.4"/>
                                          </p:val>
                                        </p:tav>
                                        <p:tav tm="100000">
                                          <p:val>
                                            <p:strVal val="#ppt_y+0.1"/>
                                          </p:val>
                                        </p:tav>
                                      </p:tavLst>
                                    </p:anim>
                                    <p:anim calcmode="lin" valueType="num">
                                      <p:cBhvr>
                                        <p:cTn id="131" dur="199" accel="100000" fill="hold">
                                          <p:stCondLst>
                                            <p:cond delay="799"/>
                                          </p:stCondLst>
                                        </p:cTn>
                                        <p:tgtEl>
                                          <p:spTgt spid="32779"/>
                                        </p:tgtEl>
                                        <p:attrNameLst>
                                          <p:attrName>ppt_x</p:attrName>
                                        </p:attrNameLst>
                                      </p:cBhvr>
                                      <p:tavLst>
                                        <p:tav tm="0">
                                          <p:val>
                                            <p:strVal val="#ppt_x-0.05"/>
                                          </p:val>
                                        </p:tav>
                                        <p:tav tm="100000">
                                          <p:val>
                                            <p:strVal val="#ppt_x"/>
                                          </p:val>
                                        </p:tav>
                                      </p:tavLst>
                                    </p:anim>
                                    <p:anim calcmode="lin" valueType="num">
                                      <p:cBhvr>
                                        <p:cTn id="132" dur="199" accel="100000" fill="hold">
                                          <p:stCondLst>
                                            <p:cond delay="799"/>
                                          </p:stCondLst>
                                        </p:cTn>
                                        <p:tgtEl>
                                          <p:spTgt spid="32779"/>
                                        </p:tgtEl>
                                        <p:attrNameLst>
                                          <p:attrName>ppt_y</p:attrName>
                                        </p:attrNameLst>
                                      </p:cBhvr>
                                      <p:tavLst>
                                        <p:tav tm="0">
                                          <p:val>
                                            <p:strVal val="#ppt_y+0.1"/>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30" presetClass="entr" presetSubtype="0" fill="hold" grpId="0" nodeType="clickEffect">
                                  <p:stCondLst>
                                    <p:cond delay="0"/>
                                  </p:stCondLst>
                                  <p:childTnLst>
                                    <p:set>
                                      <p:cBhvr>
                                        <p:cTn id="136" dur="0" fill="hold">
                                          <p:stCondLst>
                                            <p:cond delay="0"/>
                                          </p:stCondLst>
                                        </p:cTn>
                                        <p:tgtEl>
                                          <p:spTgt spid="32782"/>
                                        </p:tgtEl>
                                        <p:attrNameLst>
                                          <p:attrName>style.visibility</p:attrName>
                                        </p:attrNameLst>
                                      </p:cBhvr>
                                      <p:to>
                                        <p:strVal val="visible"/>
                                      </p:to>
                                    </p:set>
                                    <p:animEffect transition="in" filter="fade">
                                      <p:cBhvr>
                                        <p:cTn id="137" dur="799" decel="100000"/>
                                        <p:tgtEl>
                                          <p:spTgt spid="32782"/>
                                        </p:tgtEl>
                                      </p:cBhvr>
                                    </p:animEffect>
                                    <p:anim calcmode="lin" valueType="num">
                                      <p:cBhvr>
                                        <p:cTn id="138" dur="799" decel="100000" fill="hold"/>
                                        <p:tgtEl>
                                          <p:spTgt spid="32782"/>
                                        </p:tgtEl>
                                        <p:attrNameLst>
                                          <p:attrName>style.rotation</p:attrName>
                                        </p:attrNameLst>
                                      </p:cBhvr>
                                      <p:tavLst>
                                        <p:tav tm="0">
                                          <p:val>
                                            <p:fltVal val="-90"/>
                                          </p:val>
                                        </p:tav>
                                        <p:tav tm="100000">
                                          <p:val>
                                            <p:fltVal val="0"/>
                                          </p:val>
                                        </p:tav>
                                      </p:tavLst>
                                    </p:anim>
                                    <p:anim calcmode="lin" valueType="num">
                                      <p:cBhvr>
                                        <p:cTn id="139" dur="799" decel="100000" fill="hold"/>
                                        <p:tgtEl>
                                          <p:spTgt spid="32782"/>
                                        </p:tgtEl>
                                        <p:attrNameLst>
                                          <p:attrName>ppt_x</p:attrName>
                                        </p:attrNameLst>
                                      </p:cBhvr>
                                      <p:tavLst>
                                        <p:tav tm="0">
                                          <p:val>
                                            <p:strVal val="#ppt_x+0.4"/>
                                          </p:val>
                                        </p:tav>
                                        <p:tav tm="100000">
                                          <p:val>
                                            <p:strVal val="#ppt_x-0.05"/>
                                          </p:val>
                                        </p:tav>
                                      </p:tavLst>
                                    </p:anim>
                                    <p:anim calcmode="lin" valueType="num">
                                      <p:cBhvr>
                                        <p:cTn id="140" dur="799" decel="100000" fill="hold"/>
                                        <p:tgtEl>
                                          <p:spTgt spid="32782"/>
                                        </p:tgtEl>
                                        <p:attrNameLst>
                                          <p:attrName>ppt_y</p:attrName>
                                        </p:attrNameLst>
                                      </p:cBhvr>
                                      <p:tavLst>
                                        <p:tav tm="0">
                                          <p:val>
                                            <p:strVal val="#ppt_y-0.4"/>
                                          </p:val>
                                        </p:tav>
                                        <p:tav tm="100000">
                                          <p:val>
                                            <p:strVal val="#ppt_y+0.1"/>
                                          </p:val>
                                        </p:tav>
                                      </p:tavLst>
                                    </p:anim>
                                    <p:anim calcmode="lin" valueType="num">
                                      <p:cBhvr>
                                        <p:cTn id="141" dur="199" accel="100000" fill="hold">
                                          <p:stCondLst>
                                            <p:cond delay="799"/>
                                          </p:stCondLst>
                                        </p:cTn>
                                        <p:tgtEl>
                                          <p:spTgt spid="32782"/>
                                        </p:tgtEl>
                                        <p:attrNameLst>
                                          <p:attrName>ppt_x</p:attrName>
                                        </p:attrNameLst>
                                      </p:cBhvr>
                                      <p:tavLst>
                                        <p:tav tm="0">
                                          <p:val>
                                            <p:strVal val="#ppt_x-0.05"/>
                                          </p:val>
                                        </p:tav>
                                        <p:tav tm="100000">
                                          <p:val>
                                            <p:strVal val="#ppt_x"/>
                                          </p:val>
                                        </p:tav>
                                      </p:tavLst>
                                    </p:anim>
                                    <p:anim calcmode="lin" valueType="num">
                                      <p:cBhvr>
                                        <p:cTn id="142" dur="199" accel="100000" fill="hold">
                                          <p:stCondLst>
                                            <p:cond delay="799"/>
                                          </p:stCondLst>
                                        </p:cTn>
                                        <p:tgtEl>
                                          <p:spTgt spid="32782"/>
                                        </p:tgtEl>
                                        <p:attrNameLst>
                                          <p:attrName>ppt_y</p:attrName>
                                        </p:attrNameLst>
                                      </p:cBhvr>
                                      <p:tavLst>
                                        <p:tav tm="0">
                                          <p:val>
                                            <p:strVal val="#ppt_y+0.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30" presetClass="entr" presetSubtype="0" fill="hold" grpId="0" nodeType="clickEffect">
                                  <p:stCondLst>
                                    <p:cond delay="0"/>
                                  </p:stCondLst>
                                  <p:childTnLst>
                                    <p:set>
                                      <p:cBhvr>
                                        <p:cTn id="146" dur="0" fill="hold">
                                          <p:stCondLst>
                                            <p:cond delay="0"/>
                                          </p:stCondLst>
                                        </p:cTn>
                                        <p:tgtEl>
                                          <p:spTgt spid="32784"/>
                                        </p:tgtEl>
                                        <p:attrNameLst>
                                          <p:attrName>style.visibility</p:attrName>
                                        </p:attrNameLst>
                                      </p:cBhvr>
                                      <p:to>
                                        <p:strVal val="visible"/>
                                      </p:to>
                                    </p:set>
                                    <p:animEffect transition="in" filter="fade">
                                      <p:cBhvr>
                                        <p:cTn id="147" dur="799" decel="100000"/>
                                        <p:tgtEl>
                                          <p:spTgt spid="32784"/>
                                        </p:tgtEl>
                                      </p:cBhvr>
                                    </p:animEffect>
                                    <p:anim calcmode="lin" valueType="num">
                                      <p:cBhvr>
                                        <p:cTn id="148" dur="799" decel="100000" fill="hold"/>
                                        <p:tgtEl>
                                          <p:spTgt spid="32784"/>
                                        </p:tgtEl>
                                        <p:attrNameLst>
                                          <p:attrName>style.rotation</p:attrName>
                                        </p:attrNameLst>
                                      </p:cBhvr>
                                      <p:tavLst>
                                        <p:tav tm="0">
                                          <p:val>
                                            <p:fltVal val="-90"/>
                                          </p:val>
                                        </p:tav>
                                        <p:tav tm="100000">
                                          <p:val>
                                            <p:fltVal val="0"/>
                                          </p:val>
                                        </p:tav>
                                      </p:tavLst>
                                    </p:anim>
                                    <p:anim calcmode="lin" valueType="num">
                                      <p:cBhvr>
                                        <p:cTn id="149" dur="799" decel="100000" fill="hold"/>
                                        <p:tgtEl>
                                          <p:spTgt spid="32784"/>
                                        </p:tgtEl>
                                        <p:attrNameLst>
                                          <p:attrName>ppt_x</p:attrName>
                                        </p:attrNameLst>
                                      </p:cBhvr>
                                      <p:tavLst>
                                        <p:tav tm="0">
                                          <p:val>
                                            <p:strVal val="#ppt_x+0.4"/>
                                          </p:val>
                                        </p:tav>
                                        <p:tav tm="100000">
                                          <p:val>
                                            <p:strVal val="#ppt_x-0.05"/>
                                          </p:val>
                                        </p:tav>
                                      </p:tavLst>
                                    </p:anim>
                                    <p:anim calcmode="lin" valueType="num">
                                      <p:cBhvr>
                                        <p:cTn id="150" dur="799" decel="100000" fill="hold"/>
                                        <p:tgtEl>
                                          <p:spTgt spid="32784"/>
                                        </p:tgtEl>
                                        <p:attrNameLst>
                                          <p:attrName>ppt_y</p:attrName>
                                        </p:attrNameLst>
                                      </p:cBhvr>
                                      <p:tavLst>
                                        <p:tav tm="0">
                                          <p:val>
                                            <p:strVal val="#ppt_y-0.4"/>
                                          </p:val>
                                        </p:tav>
                                        <p:tav tm="100000">
                                          <p:val>
                                            <p:strVal val="#ppt_y+0.1"/>
                                          </p:val>
                                        </p:tav>
                                      </p:tavLst>
                                    </p:anim>
                                    <p:anim calcmode="lin" valueType="num">
                                      <p:cBhvr>
                                        <p:cTn id="151" dur="199" accel="100000" fill="hold">
                                          <p:stCondLst>
                                            <p:cond delay="799"/>
                                          </p:stCondLst>
                                        </p:cTn>
                                        <p:tgtEl>
                                          <p:spTgt spid="32784"/>
                                        </p:tgtEl>
                                        <p:attrNameLst>
                                          <p:attrName>ppt_x</p:attrName>
                                        </p:attrNameLst>
                                      </p:cBhvr>
                                      <p:tavLst>
                                        <p:tav tm="0">
                                          <p:val>
                                            <p:strVal val="#ppt_x-0.05"/>
                                          </p:val>
                                        </p:tav>
                                        <p:tav tm="100000">
                                          <p:val>
                                            <p:strVal val="#ppt_x"/>
                                          </p:val>
                                        </p:tav>
                                      </p:tavLst>
                                    </p:anim>
                                    <p:anim calcmode="lin" valueType="num">
                                      <p:cBhvr>
                                        <p:cTn id="152" dur="199" accel="100000" fill="hold">
                                          <p:stCondLst>
                                            <p:cond delay="799"/>
                                          </p:stCondLst>
                                        </p:cTn>
                                        <p:tgtEl>
                                          <p:spTgt spid="32784"/>
                                        </p:tgtEl>
                                        <p:attrNameLst>
                                          <p:attrName>ppt_y</p:attrName>
                                        </p:attrNameLst>
                                      </p:cBhvr>
                                      <p:tavLst>
                                        <p:tav tm="0">
                                          <p:val>
                                            <p:strVal val="#ppt_y+0.1"/>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30" presetClass="entr" presetSubtype="0" fill="hold" grpId="0" nodeType="clickEffect">
                                  <p:stCondLst>
                                    <p:cond delay="0"/>
                                  </p:stCondLst>
                                  <p:childTnLst>
                                    <p:set>
                                      <p:cBhvr>
                                        <p:cTn id="156" dur="0" fill="hold">
                                          <p:stCondLst>
                                            <p:cond delay="0"/>
                                          </p:stCondLst>
                                        </p:cTn>
                                        <p:tgtEl>
                                          <p:spTgt spid="32785"/>
                                        </p:tgtEl>
                                        <p:attrNameLst>
                                          <p:attrName>style.visibility</p:attrName>
                                        </p:attrNameLst>
                                      </p:cBhvr>
                                      <p:to>
                                        <p:strVal val="visible"/>
                                      </p:to>
                                    </p:set>
                                    <p:animEffect transition="in" filter="fade">
                                      <p:cBhvr>
                                        <p:cTn id="157" dur="799" decel="100000"/>
                                        <p:tgtEl>
                                          <p:spTgt spid="32785"/>
                                        </p:tgtEl>
                                      </p:cBhvr>
                                    </p:animEffect>
                                    <p:anim calcmode="lin" valueType="num">
                                      <p:cBhvr>
                                        <p:cTn id="158" dur="799" decel="100000" fill="hold"/>
                                        <p:tgtEl>
                                          <p:spTgt spid="32785"/>
                                        </p:tgtEl>
                                        <p:attrNameLst>
                                          <p:attrName>style.rotation</p:attrName>
                                        </p:attrNameLst>
                                      </p:cBhvr>
                                      <p:tavLst>
                                        <p:tav tm="0">
                                          <p:val>
                                            <p:fltVal val="-90"/>
                                          </p:val>
                                        </p:tav>
                                        <p:tav tm="100000">
                                          <p:val>
                                            <p:fltVal val="0"/>
                                          </p:val>
                                        </p:tav>
                                      </p:tavLst>
                                    </p:anim>
                                    <p:anim calcmode="lin" valueType="num">
                                      <p:cBhvr>
                                        <p:cTn id="159" dur="799" decel="100000" fill="hold"/>
                                        <p:tgtEl>
                                          <p:spTgt spid="32785"/>
                                        </p:tgtEl>
                                        <p:attrNameLst>
                                          <p:attrName>ppt_x</p:attrName>
                                        </p:attrNameLst>
                                      </p:cBhvr>
                                      <p:tavLst>
                                        <p:tav tm="0">
                                          <p:val>
                                            <p:strVal val="#ppt_x+0.4"/>
                                          </p:val>
                                        </p:tav>
                                        <p:tav tm="100000">
                                          <p:val>
                                            <p:strVal val="#ppt_x-0.05"/>
                                          </p:val>
                                        </p:tav>
                                      </p:tavLst>
                                    </p:anim>
                                    <p:anim calcmode="lin" valueType="num">
                                      <p:cBhvr>
                                        <p:cTn id="160" dur="799" decel="100000" fill="hold"/>
                                        <p:tgtEl>
                                          <p:spTgt spid="32785"/>
                                        </p:tgtEl>
                                        <p:attrNameLst>
                                          <p:attrName>ppt_y</p:attrName>
                                        </p:attrNameLst>
                                      </p:cBhvr>
                                      <p:tavLst>
                                        <p:tav tm="0">
                                          <p:val>
                                            <p:strVal val="#ppt_y-0.4"/>
                                          </p:val>
                                        </p:tav>
                                        <p:tav tm="100000">
                                          <p:val>
                                            <p:strVal val="#ppt_y+0.1"/>
                                          </p:val>
                                        </p:tav>
                                      </p:tavLst>
                                    </p:anim>
                                    <p:anim calcmode="lin" valueType="num">
                                      <p:cBhvr>
                                        <p:cTn id="161" dur="199" accel="100000" fill="hold">
                                          <p:stCondLst>
                                            <p:cond delay="799"/>
                                          </p:stCondLst>
                                        </p:cTn>
                                        <p:tgtEl>
                                          <p:spTgt spid="32785"/>
                                        </p:tgtEl>
                                        <p:attrNameLst>
                                          <p:attrName>ppt_x</p:attrName>
                                        </p:attrNameLst>
                                      </p:cBhvr>
                                      <p:tavLst>
                                        <p:tav tm="0">
                                          <p:val>
                                            <p:strVal val="#ppt_x-0.05"/>
                                          </p:val>
                                        </p:tav>
                                        <p:tav tm="100000">
                                          <p:val>
                                            <p:strVal val="#ppt_x"/>
                                          </p:val>
                                        </p:tav>
                                      </p:tavLst>
                                    </p:anim>
                                    <p:anim calcmode="lin" valueType="num">
                                      <p:cBhvr>
                                        <p:cTn id="162" dur="199" accel="100000" fill="hold">
                                          <p:stCondLst>
                                            <p:cond delay="799"/>
                                          </p:stCondLst>
                                        </p:cTn>
                                        <p:tgtEl>
                                          <p:spTgt spid="32785"/>
                                        </p:tgtEl>
                                        <p:attrNameLst>
                                          <p:attrName>ppt_y</p:attrName>
                                        </p:attrNameLst>
                                      </p:cBhvr>
                                      <p:tavLst>
                                        <p:tav tm="0">
                                          <p:val>
                                            <p:strVal val="#ppt_y+0.1"/>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30" presetClass="entr" presetSubtype="0" fill="hold" grpId="0" nodeType="clickEffect">
                                  <p:stCondLst>
                                    <p:cond delay="0"/>
                                  </p:stCondLst>
                                  <p:childTnLst>
                                    <p:set>
                                      <p:cBhvr>
                                        <p:cTn id="166" dur="0" fill="hold">
                                          <p:stCondLst>
                                            <p:cond delay="0"/>
                                          </p:stCondLst>
                                        </p:cTn>
                                        <p:tgtEl>
                                          <p:spTgt spid="32783"/>
                                        </p:tgtEl>
                                        <p:attrNameLst>
                                          <p:attrName>style.visibility</p:attrName>
                                        </p:attrNameLst>
                                      </p:cBhvr>
                                      <p:to>
                                        <p:strVal val="visible"/>
                                      </p:to>
                                    </p:set>
                                    <p:animEffect transition="in" filter="fade">
                                      <p:cBhvr>
                                        <p:cTn id="167" dur="799" decel="100000"/>
                                        <p:tgtEl>
                                          <p:spTgt spid="32783"/>
                                        </p:tgtEl>
                                      </p:cBhvr>
                                    </p:animEffect>
                                    <p:anim calcmode="lin" valueType="num">
                                      <p:cBhvr>
                                        <p:cTn id="168" dur="799" decel="100000" fill="hold"/>
                                        <p:tgtEl>
                                          <p:spTgt spid="32783"/>
                                        </p:tgtEl>
                                        <p:attrNameLst>
                                          <p:attrName>style.rotation</p:attrName>
                                        </p:attrNameLst>
                                      </p:cBhvr>
                                      <p:tavLst>
                                        <p:tav tm="0">
                                          <p:val>
                                            <p:fltVal val="-90"/>
                                          </p:val>
                                        </p:tav>
                                        <p:tav tm="100000">
                                          <p:val>
                                            <p:fltVal val="0"/>
                                          </p:val>
                                        </p:tav>
                                      </p:tavLst>
                                    </p:anim>
                                    <p:anim calcmode="lin" valueType="num">
                                      <p:cBhvr>
                                        <p:cTn id="169" dur="799" decel="100000" fill="hold"/>
                                        <p:tgtEl>
                                          <p:spTgt spid="32783"/>
                                        </p:tgtEl>
                                        <p:attrNameLst>
                                          <p:attrName>ppt_x</p:attrName>
                                        </p:attrNameLst>
                                      </p:cBhvr>
                                      <p:tavLst>
                                        <p:tav tm="0">
                                          <p:val>
                                            <p:strVal val="#ppt_x+0.4"/>
                                          </p:val>
                                        </p:tav>
                                        <p:tav tm="100000">
                                          <p:val>
                                            <p:strVal val="#ppt_x-0.05"/>
                                          </p:val>
                                        </p:tav>
                                      </p:tavLst>
                                    </p:anim>
                                    <p:anim calcmode="lin" valueType="num">
                                      <p:cBhvr>
                                        <p:cTn id="170" dur="799" decel="100000" fill="hold"/>
                                        <p:tgtEl>
                                          <p:spTgt spid="32783"/>
                                        </p:tgtEl>
                                        <p:attrNameLst>
                                          <p:attrName>ppt_y</p:attrName>
                                        </p:attrNameLst>
                                      </p:cBhvr>
                                      <p:tavLst>
                                        <p:tav tm="0">
                                          <p:val>
                                            <p:strVal val="#ppt_y-0.4"/>
                                          </p:val>
                                        </p:tav>
                                        <p:tav tm="100000">
                                          <p:val>
                                            <p:strVal val="#ppt_y+0.1"/>
                                          </p:val>
                                        </p:tav>
                                      </p:tavLst>
                                    </p:anim>
                                    <p:anim calcmode="lin" valueType="num">
                                      <p:cBhvr>
                                        <p:cTn id="171" dur="199" accel="100000" fill="hold">
                                          <p:stCondLst>
                                            <p:cond delay="799"/>
                                          </p:stCondLst>
                                        </p:cTn>
                                        <p:tgtEl>
                                          <p:spTgt spid="32783"/>
                                        </p:tgtEl>
                                        <p:attrNameLst>
                                          <p:attrName>ppt_x</p:attrName>
                                        </p:attrNameLst>
                                      </p:cBhvr>
                                      <p:tavLst>
                                        <p:tav tm="0">
                                          <p:val>
                                            <p:strVal val="#ppt_x-0.05"/>
                                          </p:val>
                                        </p:tav>
                                        <p:tav tm="100000">
                                          <p:val>
                                            <p:strVal val="#ppt_x"/>
                                          </p:val>
                                        </p:tav>
                                      </p:tavLst>
                                    </p:anim>
                                    <p:anim calcmode="lin" valueType="num">
                                      <p:cBhvr>
                                        <p:cTn id="172" dur="199" accel="100000" fill="hold">
                                          <p:stCondLst>
                                            <p:cond delay="799"/>
                                          </p:stCondLst>
                                        </p:cTn>
                                        <p:tgtEl>
                                          <p:spTgt spid="32783"/>
                                        </p:tgtEl>
                                        <p:attrNameLst>
                                          <p:attrName>ppt_y</p:attrName>
                                        </p:attrNameLst>
                                      </p:cBhvr>
                                      <p:tavLst>
                                        <p:tav tm="0">
                                          <p:val>
                                            <p:strVal val="#ppt_y+0.1"/>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30" presetClass="entr" presetSubtype="0" fill="hold" grpId="0" nodeType="clickEffect">
                                  <p:stCondLst>
                                    <p:cond delay="0"/>
                                  </p:stCondLst>
                                  <p:childTnLst>
                                    <p:set>
                                      <p:cBhvr>
                                        <p:cTn id="176" dur="0" fill="hold">
                                          <p:stCondLst>
                                            <p:cond delay="0"/>
                                          </p:stCondLst>
                                        </p:cTn>
                                        <p:tgtEl>
                                          <p:spTgt spid="32786"/>
                                        </p:tgtEl>
                                        <p:attrNameLst>
                                          <p:attrName>style.visibility</p:attrName>
                                        </p:attrNameLst>
                                      </p:cBhvr>
                                      <p:to>
                                        <p:strVal val="visible"/>
                                      </p:to>
                                    </p:set>
                                    <p:animEffect transition="in" filter="fade">
                                      <p:cBhvr>
                                        <p:cTn id="177" dur="799" decel="100000"/>
                                        <p:tgtEl>
                                          <p:spTgt spid="32786"/>
                                        </p:tgtEl>
                                      </p:cBhvr>
                                    </p:animEffect>
                                    <p:anim calcmode="lin" valueType="num">
                                      <p:cBhvr>
                                        <p:cTn id="178" dur="799" decel="100000" fill="hold"/>
                                        <p:tgtEl>
                                          <p:spTgt spid="32786"/>
                                        </p:tgtEl>
                                        <p:attrNameLst>
                                          <p:attrName>style.rotation</p:attrName>
                                        </p:attrNameLst>
                                      </p:cBhvr>
                                      <p:tavLst>
                                        <p:tav tm="0">
                                          <p:val>
                                            <p:fltVal val="-90"/>
                                          </p:val>
                                        </p:tav>
                                        <p:tav tm="100000">
                                          <p:val>
                                            <p:fltVal val="0"/>
                                          </p:val>
                                        </p:tav>
                                      </p:tavLst>
                                    </p:anim>
                                    <p:anim calcmode="lin" valueType="num">
                                      <p:cBhvr>
                                        <p:cTn id="179" dur="799" decel="100000" fill="hold"/>
                                        <p:tgtEl>
                                          <p:spTgt spid="32786"/>
                                        </p:tgtEl>
                                        <p:attrNameLst>
                                          <p:attrName>ppt_x</p:attrName>
                                        </p:attrNameLst>
                                      </p:cBhvr>
                                      <p:tavLst>
                                        <p:tav tm="0">
                                          <p:val>
                                            <p:strVal val="#ppt_x+0.4"/>
                                          </p:val>
                                        </p:tav>
                                        <p:tav tm="100000">
                                          <p:val>
                                            <p:strVal val="#ppt_x-0.05"/>
                                          </p:val>
                                        </p:tav>
                                      </p:tavLst>
                                    </p:anim>
                                    <p:anim calcmode="lin" valueType="num">
                                      <p:cBhvr>
                                        <p:cTn id="180" dur="799" decel="100000" fill="hold"/>
                                        <p:tgtEl>
                                          <p:spTgt spid="32786"/>
                                        </p:tgtEl>
                                        <p:attrNameLst>
                                          <p:attrName>ppt_y</p:attrName>
                                        </p:attrNameLst>
                                      </p:cBhvr>
                                      <p:tavLst>
                                        <p:tav tm="0">
                                          <p:val>
                                            <p:strVal val="#ppt_y-0.4"/>
                                          </p:val>
                                        </p:tav>
                                        <p:tav tm="100000">
                                          <p:val>
                                            <p:strVal val="#ppt_y+0.1"/>
                                          </p:val>
                                        </p:tav>
                                      </p:tavLst>
                                    </p:anim>
                                    <p:anim calcmode="lin" valueType="num">
                                      <p:cBhvr>
                                        <p:cTn id="181" dur="199" accel="100000" fill="hold">
                                          <p:stCondLst>
                                            <p:cond delay="799"/>
                                          </p:stCondLst>
                                        </p:cTn>
                                        <p:tgtEl>
                                          <p:spTgt spid="32786"/>
                                        </p:tgtEl>
                                        <p:attrNameLst>
                                          <p:attrName>ppt_x</p:attrName>
                                        </p:attrNameLst>
                                      </p:cBhvr>
                                      <p:tavLst>
                                        <p:tav tm="0">
                                          <p:val>
                                            <p:strVal val="#ppt_x-0.05"/>
                                          </p:val>
                                        </p:tav>
                                        <p:tav tm="100000">
                                          <p:val>
                                            <p:strVal val="#ppt_x"/>
                                          </p:val>
                                        </p:tav>
                                      </p:tavLst>
                                    </p:anim>
                                    <p:anim calcmode="lin" valueType="num">
                                      <p:cBhvr>
                                        <p:cTn id="182" dur="199" accel="100000" fill="hold">
                                          <p:stCondLst>
                                            <p:cond delay="799"/>
                                          </p:stCondLst>
                                        </p:cTn>
                                        <p:tgtEl>
                                          <p:spTgt spid="3278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utoUpdateAnimBg="0"/>
      <p:bldP spid="32773" grpId="0" autoUpdateAnimBg="0"/>
      <p:bldP spid="32774" grpId="0" autoUpdateAnimBg="0"/>
      <p:bldP spid="32775" grpId="0" autoUpdateAnimBg="0"/>
      <p:bldP spid="32776" grpId="0" autoUpdateAnimBg="0"/>
      <p:bldP spid="32777" grpId="0" autoUpdateAnimBg="0"/>
      <p:bldP spid="32779" grpId="0" autoUpdateAnimBg="0"/>
      <p:bldP spid="32780" grpId="0" autoUpdateAnimBg="0"/>
      <p:bldP spid="32781" grpId="0" autoUpdateAnimBg="0"/>
      <p:bldP spid="32782" grpId="0" autoUpdateAnimBg="0"/>
      <p:bldP spid="32783" grpId="0" autoUpdateAnimBg="0"/>
      <p:bldP spid="32784" grpId="0" autoUpdateAnimBg="0"/>
      <p:bldP spid="32785" grpId="0" autoUpdateAnimBg="0"/>
      <p:bldP spid="32786" grpId="0" autoUpdateAnimBg="0"/>
      <p:bldP spid="32787" grpId="0" autoUpdateAnimBg="0"/>
      <p:bldP spid="32788" grpId="0" autoUpdateAnimBg="0"/>
      <p:bldP spid="32789" grpId="0" autoUpdateAnimBg="0"/>
      <p:bldP spid="3279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5148263" y="3683000"/>
            <a:ext cx="3810000" cy="3175000"/>
          </a:xfrm>
          <a:prstGeom prst="rect">
            <a:avLst/>
          </a:prstGeom>
          <a:noFill/>
          <a:ln w="9525">
            <a:noFill/>
            <a:miter lim="800000"/>
            <a:headEnd/>
            <a:tailEnd/>
          </a:ln>
        </p:spPr>
      </p:pic>
      <p:sp>
        <p:nvSpPr>
          <p:cNvPr id="5123" name="Rectangle 3"/>
          <p:cNvSpPr>
            <a:spLocks noChangeArrowheads="1"/>
          </p:cNvSpPr>
          <p:nvPr>
            <p:ph type="title"/>
          </p:nvPr>
        </p:nvSpPr>
        <p:spPr>
          <a:xfrm>
            <a:off x="-6300788" y="2492375"/>
            <a:ext cx="1368425" cy="1143000"/>
          </a:xfrm>
        </p:spPr>
        <p:txBody>
          <a:bodyPr/>
          <a:lstStyle/>
          <a:p>
            <a:pPr algn="l" eaLnBrk="1" hangingPunct="1">
              <a:lnSpc>
                <a:spcPct val="95000"/>
              </a:lnSpc>
            </a:pPr>
            <a:r>
              <a:rPr lang="zh-CN" altLang="en-US" sz="2400" smtClean="0">
                <a:solidFill>
                  <a:schemeClr val="tx1"/>
                </a:solidFill>
                <a:latin typeface="宋体" pitchFamily="2" charset="-122"/>
              </a:rPr>
              <a:t>    </a:t>
            </a:r>
            <a:endParaRPr lang="zh-CN" altLang="en-US" smtClean="0">
              <a:solidFill>
                <a:schemeClr val="tx1"/>
              </a:solidFill>
              <a:latin typeface="楷体_GB2312" pitchFamily="49" charset="-122"/>
              <a:ea typeface="楷体_GB2312" pitchFamily="49" charset="-122"/>
            </a:endParaRPr>
          </a:p>
        </p:txBody>
      </p:sp>
      <p:sp>
        <p:nvSpPr>
          <p:cNvPr id="5124" name="Rectangle 5"/>
          <p:cNvSpPr>
            <a:spLocks noChangeArrowheads="1"/>
          </p:cNvSpPr>
          <p:nvPr/>
        </p:nvSpPr>
        <p:spPr bwMode="auto">
          <a:xfrm>
            <a:off x="0" y="0"/>
            <a:ext cx="8713788" cy="5643563"/>
          </a:xfrm>
          <a:prstGeom prst="rect">
            <a:avLst/>
          </a:prstGeom>
          <a:noFill/>
          <a:ln w="9525">
            <a:noFill/>
            <a:miter lim="800000"/>
            <a:headEnd/>
            <a:tailEnd/>
          </a:ln>
        </p:spPr>
        <p:txBody>
          <a:bodyPr>
            <a:spAutoFit/>
          </a:bodyPr>
          <a:lstStyle/>
          <a:p>
            <a:pPr algn="l"/>
            <a:r>
              <a:rPr lang="zh-CN" altLang="en-US"/>
              <a:t>          </a:t>
            </a:r>
            <a:r>
              <a:rPr lang="zh-CN" altLang="en-US" sz="2800">
                <a:latin typeface="黑体" pitchFamily="2" charset="-122"/>
                <a:ea typeface="黑体" pitchFamily="2" charset="-122"/>
              </a:rPr>
              <a:t>公元前119年，张骞第二次出使西域，抵达乌孙（今伊犁河上游地区），他的副使一直到达身毒（今印度北部）、月氏、大夏（今阿富汗北部）和安息（今伊朗北部）等国。由于张骞沿途馈赠给在当时只有麻布和兽皮可穿的西域君主以华贵轻薄的丝绸织物，使得这些国家对古老的东方文明产生了极大的兴趣，商人使者纷至沓来，中国和西方的经济和文化交往大大加强，并促进了沿途各地的经济繁荣。由于这条西去之路是因为丝绸而名噪天</a:t>
            </a:r>
          </a:p>
          <a:p>
            <a:pPr algn="l"/>
            <a:r>
              <a:rPr lang="zh-CN" altLang="en-US" sz="2800">
                <a:latin typeface="黑体" pitchFamily="2" charset="-122"/>
                <a:ea typeface="黑体" pitchFamily="2" charset="-122"/>
              </a:rPr>
              <a:t>下，并且丝绸的身价在当时的西</a:t>
            </a:r>
          </a:p>
          <a:p>
            <a:pPr algn="l"/>
            <a:r>
              <a:rPr lang="zh-CN" altLang="en-US" sz="2800">
                <a:latin typeface="黑体" pitchFamily="2" charset="-122"/>
                <a:ea typeface="黑体" pitchFamily="2" charset="-122"/>
              </a:rPr>
              <a:t>域的确可与黄金媲美，因此这条</a:t>
            </a:r>
          </a:p>
          <a:p>
            <a:pPr algn="l"/>
            <a:r>
              <a:rPr lang="zh-CN" altLang="en-US" sz="2800">
                <a:latin typeface="黑体" pitchFamily="2" charset="-122"/>
                <a:ea typeface="黑体" pitchFamily="2" charset="-122"/>
              </a:rPr>
              <a:t>贯穿中西方的文化、贸易大道就</a:t>
            </a:r>
          </a:p>
          <a:p>
            <a:pPr algn="l"/>
            <a:r>
              <a:rPr lang="zh-CN" altLang="en-US" sz="2800">
                <a:latin typeface="黑体" pitchFamily="2" charset="-122"/>
                <a:ea typeface="黑体" pitchFamily="2" charset="-122"/>
              </a:rPr>
              <a:t>被称为</a:t>
            </a:r>
            <a:r>
              <a:rPr lang="zh-CN" altLang="en-US" sz="2800">
                <a:latin typeface="宋体" pitchFamily="2" charset="-122"/>
                <a:ea typeface="黑体" pitchFamily="2" charset="-122"/>
              </a:rPr>
              <a:t>“</a:t>
            </a:r>
            <a:r>
              <a:rPr lang="zh-CN" altLang="en-US" sz="2800">
                <a:latin typeface="黑体" pitchFamily="2" charset="-122"/>
                <a:ea typeface="黑体" pitchFamily="2" charset="-122"/>
              </a:rPr>
              <a:t>丝绸之路</a:t>
            </a:r>
            <a:r>
              <a:rPr lang="zh-CN" altLang="en-US" sz="2800">
                <a:latin typeface="宋体" pitchFamily="2" charset="-122"/>
                <a:ea typeface="黑体" pitchFamily="2" charset="-122"/>
              </a:rPr>
              <a:t>”</a:t>
            </a:r>
            <a:r>
              <a:rPr lang="zh-CN" altLang="en-US" sz="2800">
                <a:latin typeface="黑体" pitchFamily="2" charset="-122"/>
                <a:ea typeface="黑体" pitchFamily="2" charset="-122"/>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Picture 2" descr="丝绸之路"/>
          <p:cNvPicPr>
            <a:picLocks noChangeAspect="1" noChangeArrowheads="1"/>
          </p:cNvPicPr>
          <p:nvPr/>
        </p:nvPicPr>
        <p:blipFill>
          <a:blip r:embed="rId2" cstate="print"/>
          <a:srcRect/>
          <a:stretch>
            <a:fillRect/>
          </a:stretch>
        </p:blipFill>
        <p:spPr bwMode="auto">
          <a:xfrm>
            <a:off x="179388" y="620713"/>
            <a:ext cx="8785225" cy="5903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ChangeArrowheads="1"/>
          </p:cNvSpPr>
          <p:nvPr>
            <p:ph type="title"/>
          </p:nvPr>
        </p:nvSpPr>
        <p:spPr>
          <a:xfrm>
            <a:off x="381000" y="4724400"/>
            <a:ext cx="8458200" cy="1143000"/>
          </a:xfrm>
        </p:spPr>
        <p:txBody>
          <a:bodyPr/>
          <a:lstStyle/>
          <a:p>
            <a:pPr algn="l" eaLnBrk="1" hangingPunct="1"/>
            <a:r>
              <a:rPr lang="zh-CN" altLang="en-US" sz="2000" smtClean="0">
                <a:solidFill>
                  <a:schemeClr val="tx1"/>
                </a:solidFill>
                <a:latin typeface="楷体_GB2312" pitchFamily="49" charset="-122"/>
                <a:ea typeface="楷体_GB2312" pitchFamily="49" charset="-122"/>
              </a:rPr>
              <a:t>        </a:t>
            </a:r>
            <a:r>
              <a:rPr lang="zh-CN" altLang="en-US" sz="2000" smtClean="0">
                <a:solidFill>
                  <a:schemeClr val="tx1"/>
                </a:solidFill>
                <a:latin typeface="宋体" pitchFamily="2" charset="-122"/>
              </a:rPr>
              <a:t>南道出阳关，经楼兰（鄯善）沿昆仑山北麓西行，再经且末（今且末西南）、精绝（民丰）、于阗（和田）、莎车等地，越过葱岭（帕米尔）到大月氏、安息，再往西可达条支（波斯湾口）、大秦（古罗马帝国）；北道出玉门关，经高昌（吐鲁番）缘天山南麓西去之后,再经龟兹（音：丘词。今库车）、姑墨（阿克苏）、疏勒（喀什）后与南道汇合西行。值得注意的是这条丝绸贸易之路并非是一条一成不变的固定线路，而是不断开拓、不断变化的西行通道，是古代中西方陆路文化、经济交流通道的泛称。</a:t>
            </a:r>
            <a:r>
              <a:rPr lang="zh-CN" altLang="en-US" smtClean="0">
                <a:solidFill>
                  <a:schemeClr val="tx1"/>
                </a:solidFill>
                <a:latin typeface="楷体_GB2312" pitchFamily="49" charset="-122"/>
                <a:ea typeface="楷体_GB2312" pitchFamily="49" charset="-122"/>
              </a:rPr>
              <a:t> </a:t>
            </a:r>
          </a:p>
        </p:txBody>
      </p:sp>
      <p:pic>
        <p:nvPicPr>
          <p:cNvPr id="7171" name="Picture 3" descr="未命名"/>
          <p:cNvPicPr>
            <a:picLocks noChangeAspect="1" noChangeArrowheads="1"/>
          </p:cNvPicPr>
          <p:nvPr/>
        </p:nvPicPr>
        <p:blipFill>
          <a:blip r:embed="rId2" cstate="print"/>
          <a:srcRect/>
          <a:stretch>
            <a:fillRect/>
          </a:stretch>
        </p:blipFill>
        <p:spPr bwMode="auto">
          <a:xfrm>
            <a:off x="2590800" y="228600"/>
            <a:ext cx="6096000" cy="3657600"/>
          </a:xfrm>
          <a:prstGeom prst="rect">
            <a:avLst/>
          </a:prstGeom>
          <a:noFill/>
          <a:ln w="9525">
            <a:noFill/>
            <a:miter lim="800000"/>
            <a:headEnd/>
            <a:tailEnd/>
          </a:ln>
        </p:spPr>
      </p:pic>
      <p:sp>
        <p:nvSpPr>
          <p:cNvPr id="35844" name="Rectangle 4"/>
          <p:cNvSpPr>
            <a:spLocks noChangeArrowheads="1"/>
          </p:cNvSpPr>
          <p:nvPr/>
        </p:nvSpPr>
        <p:spPr bwMode="auto">
          <a:xfrm>
            <a:off x="457200" y="669925"/>
            <a:ext cx="2209800" cy="3140075"/>
          </a:xfrm>
          <a:prstGeom prst="rect">
            <a:avLst/>
          </a:prstGeom>
          <a:noFill/>
          <a:ln w="9525">
            <a:noFill/>
            <a:miter lim="800000"/>
            <a:headEnd/>
            <a:tailEnd/>
          </a:ln>
          <a:effectLst/>
        </p:spPr>
        <p:txBody>
          <a:bodyPr>
            <a:spAutoFit/>
          </a:bodyPr>
          <a:lstStyle/>
          <a:p>
            <a:pPr algn="l">
              <a:defRPr/>
            </a:pPr>
            <a:r>
              <a:rPr kumimoji="1" lang="zh-CN" altLang="en-US" sz="2000">
                <a:solidFill>
                  <a:schemeClr val="tx2"/>
                </a:solidFill>
                <a:effectLst>
                  <a:outerShdw blurRad="38100" dist="38100" dir="2700000" algn="tl">
                    <a:srgbClr val="C0C0C0"/>
                  </a:outerShdw>
                </a:effectLst>
                <a:latin typeface="Times New Roman" pitchFamily="18" charset="0"/>
              </a:rPr>
              <a:t>         丝绸之路的</a:t>
            </a:r>
          </a:p>
          <a:p>
            <a:pPr algn="l">
              <a:defRPr/>
            </a:pPr>
            <a:r>
              <a:rPr kumimoji="1" lang="zh-CN" altLang="en-US" sz="2000">
                <a:solidFill>
                  <a:schemeClr val="tx2"/>
                </a:solidFill>
                <a:effectLst>
                  <a:outerShdw blurRad="38100" dist="38100" dir="2700000" algn="tl">
                    <a:srgbClr val="C0C0C0"/>
                  </a:outerShdw>
                </a:effectLst>
                <a:latin typeface="Times New Roman" pitchFamily="18" charset="0"/>
              </a:rPr>
              <a:t>起点在当时的政治经济中心长安，沿河西走廊经武威、张掖、酒泉抵敦煌。由于塔克拉玛干大沙漠的阻挡，从敦煌开始被分为南北两条大道。</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ChangeArrowheads="1"/>
          </p:cNvSpPr>
          <p:nvPr>
            <p:ph type="title"/>
          </p:nvPr>
        </p:nvSpPr>
        <p:spPr/>
        <p:txBody>
          <a:bodyPr/>
          <a:lstStyle/>
          <a:p>
            <a:pPr eaLnBrk="1" hangingPunct="1"/>
            <a:endParaRPr lang="zh-CN" altLang="en-US" smtClean="0"/>
          </a:p>
        </p:txBody>
      </p:sp>
      <p:pic>
        <p:nvPicPr>
          <p:cNvPr id="8195" name="Picture 3" descr="20060820104807"/>
          <p:cNvPicPr>
            <a:picLocks noChangeAspect="1" noChangeArrowheads="1"/>
          </p:cNvPicPr>
          <p:nvPr>
            <p:ph idx="1"/>
          </p:nvPr>
        </p:nvPicPr>
        <p:blipFill>
          <a:blip r:embed="rId2" cstate="print"/>
          <a:srcRect/>
          <a:stretch>
            <a:fillRect/>
          </a:stretch>
        </p:blipFill>
        <p:spPr>
          <a:xfrm>
            <a:off x="0" y="0"/>
            <a:ext cx="9144000" cy="7029450"/>
          </a:xfrm>
        </p:spPr>
      </p:pic>
      <p:sp>
        <p:nvSpPr>
          <p:cNvPr id="8196" name="Text Box 4"/>
          <p:cNvSpPr txBox="1">
            <a:spLocks noChangeArrowheads="1"/>
          </p:cNvSpPr>
          <p:nvPr/>
        </p:nvSpPr>
        <p:spPr bwMode="auto">
          <a:xfrm>
            <a:off x="214313" y="666750"/>
            <a:ext cx="8786812" cy="5262563"/>
          </a:xfrm>
          <a:prstGeom prst="rect">
            <a:avLst/>
          </a:prstGeom>
          <a:solidFill>
            <a:schemeClr val="bg1">
              <a:alpha val="63136"/>
            </a:schemeClr>
          </a:solidFill>
          <a:ln w="9525">
            <a:noFill/>
            <a:miter lim="800000"/>
            <a:headEnd/>
            <a:tailEnd/>
          </a:ln>
        </p:spPr>
        <p:txBody>
          <a:bodyPr>
            <a:spAutoFit/>
          </a:bodyPr>
          <a:lstStyle/>
          <a:p>
            <a:pPr algn="l">
              <a:spcBef>
                <a:spcPct val="50000"/>
              </a:spcBef>
            </a:pPr>
            <a:r>
              <a:rPr lang="zh-CN" altLang="en-US" sz="4800" b="1">
                <a:solidFill>
                  <a:srgbClr val="C00000"/>
                </a:solidFill>
                <a:latin typeface="楷体_GB2312" pitchFamily="49" charset="-122"/>
                <a:ea typeface="楷体_GB2312" pitchFamily="49" charset="-122"/>
              </a:rPr>
              <a:t>矗立   高鼻凹眼  包袱   循着   </a:t>
            </a:r>
          </a:p>
          <a:p>
            <a:pPr algn="l">
              <a:spcBef>
                <a:spcPct val="50000"/>
              </a:spcBef>
            </a:pPr>
            <a:r>
              <a:rPr lang="zh-CN" altLang="en-US" sz="4800" b="1">
                <a:solidFill>
                  <a:srgbClr val="C00000"/>
                </a:solidFill>
                <a:latin typeface="楷体_GB2312" pitchFamily="49" charset="-122"/>
                <a:ea typeface="楷体_GB2312" pitchFamily="49" charset="-122"/>
              </a:rPr>
              <a:t>鸵鸟   匕首   贸易   芝麻</a:t>
            </a:r>
          </a:p>
          <a:p>
            <a:pPr algn="l">
              <a:spcBef>
                <a:spcPct val="50000"/>
              </a:spcBef>
            </a:pPr>
            <a:r>
              <a:rPr lang="zh-CN" altLang="en-US" sz="4800" b="1">
                <a:solidFill>
                  <a:srgbClr val="C00000"/>
                </a:solidFill>
                <a:latin typeface="楷体_GB2312" pitchFamily="49" charset="-122"/>
                <a:ea typeface="楷体_GB2312" pitchFamily="49" charset="-122"/>
              </a:rPr>
              <a:t>博望侯   张骞  陛下  戎装</a:t>
            </a:r>
            <a:endParaRPr lang="en-US" altLang="zh-CN" sz="4800" b="1">
              <a:solidFill>
                <a:srgbClr val="C00000"/>
              </a:solidFill>
              <a:latin typeface="楷体_GB2312" pitchFamily="49" charset="-122"/>
              <a:ea typeface="楷体_GB2312" pitchFamily="49" charset="-122"/>
            </a:endParaRPr>
          </a:p>
          <a:p>
            <a:pPr algn="l">
              <a:spcBef>
                <a:spcPct val="50000"/>
              </a:spcBef>
            </a:pPr>
            <a:r>
              <a:rPr lang="zh-CN" altLang="en-US" sz="4800" b="1">
                <a:solidFill>
                  <a:srgbClr val="C00000"/>
                </a:solidFill>
                <a:latin typeface="楷体_GB2312" pitchFamily="49" charset="-122"/>
                <a:ea typeface="楷体_GB2312" pitchFamily="49" charset="-122"/>
              </a:rPr>
              <a:t>缫丝   凿井   犀牛   大漠</a:t>
            </a:r>
          </a:p>
          <a:p>
            <a:pPr algn="l">
              <a:spcBef>
                <a:spcPct val="50000"/>
              </a:spcBef>
            </a:pPr>
            <a:r>
              <a:rPr lang="zh-CN" altLang="en-US" sz="4800" b="1">
                <a:solidFill>
                  <a:srgbClr val="C00000"/>
                </a:solidFill>
                <a:latin typeface="楷体_GB2312" pitchFamily="49" charset="-122"/>
                <a:ea typeface="楷体_GB2312" pitchFamily="49" charset="-122"/>
              </a:rPr>
              <a:t>作揖还礼</a:t>
            </a:r>
          </a:p>
        </p:txBody>
      </p:sp>
      <p:sp>
        <p:nvSpPr>
          <p:cNvPr id="8197" name="TextBox 4"/>
          <p:cNvSpPr txBox="1">
            <a:spLocks noChangeArrowheads="1"/>
          </p:cNvSpPr>
          <p:nvPr/>
        </p:nvSpPr>
        <p:spPr bwMode="auto">
          <a:xfrm>
            <a:off x="142875" y="3568700"/>
            <a:ext cx="928688" cy="646113"/>
          </a:xfrm>
          <a:prstGeom prst="rect">
            <a:avLst/>
          </a:prstGeom>
          <a:noFill/>
          <a:ln w="9525">
            <a:noFill/>
            <a:miter lim="800000"/>
            <a:headEnd/>
            <a:tailEnd/>
          </a:ln>
        </p:spPr>
        <p:txBody>
          <a:bodyPr wrap="none">
            <a:spAutoFit/>
          </a:bodyPr>
          <a:lstStyle/>
          <a:p>
            <a:r>
              <a:rPr lang="en-US" altLang="zh-CN" sz="3600"/>
              <a:t>sāo</a:t>
            </a:r>
            <a:endParaRPr lang="zh-CN" altLang="en-US" sz="36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ph type="title"/>
          </p:nvPr>
        </p:nvSpPr>
        <p:spPr/>
        <p:txBody>
          <a:bodyPr/>
          <a:lstStyle/>
          <a:p>
            <a:pPr eaLnBrk="1" hangingPunct="1"/>
            <a:endParaRPr lang="zh-CN" altLang="en-US" smtClean="0"/>
          </a:p>
        </p:txBody>
      </p:sp>
      <p:pic>
        <p:nvPicPr>
          <p:cNvPr id="9219" name="Picture 3" descr="20060820104807"/>
          <p:cNvPicPr>
            <a:picLocks noChangeAspect="1" noChangeArrowheads="1"/>
          </p:cNvPicPr>
          <p:nvPr>
            <p:ph idx="1"/>
          </p:nvPr>
        </p:nvPicPr>
        <p:blipFill>
          <a:blip r:embed="rId2" cstate="print"/>
          <a:srcRect/>
          <a:stretch>
            <a:fillRect/>
          </a:stretch>
        </p:blipFill>
        <p:spPr>
          <a:xfrm>
            <a:off x="0" y="0"/>
            <a:ext cx="9144000" cy="7029450"/>
          </a:xfrm>
        </p:spPr>
      </p:pic>
      <p:sp>
        <p:nvSpPr>
          <p:cNvPr id="9220" name="Text Box 4"/>
          <p:cNvSpPr txBox="1">
            <a:spLocks noChangeArrowheads="1"/>
          </p:cNvSpPr>
          <p:nvPr/>
        </p:nvSpPr>
        <p:spPr bwMode="auto">
          <a:xfrm>
            <a:off x="357188" y="1643063"/>
            <a:ext cx="8786812" cy="3046412"/>
          </a:xfrm>
          <a:prstGeom prst="rect">
            <a:avLst/>
          </a:prstGeom>
          <a:solidFill>
            <a:schemeClr val="bg1">
              <a:alpha val="63136"/>
            </a:schemeClr>
          </a:solidFill>
          <a:ln w="9525">
            <a:noFill/>
            <a:miter lim="800000"/>
            <a:headEnd/>
            <a:tailEnd/>
          </a:ln>
        </p:spPr>
        <p:txBody>
          <a:bodyPr>
            <a:spAutoFit/>
          </a:bodyPr>
          <a:lstStyle/>
          <a:p>
            <a:pPr algn="l">
              <a:spcBef>
                <a:spcPct val="50000"/>
              </a:spcBef>
            </a:pPr>
            <a:r>
              <a:rPr lang="zh-CN" altLang="en-US" sz="4800" b="1">
                <a:solidFill>
                  <a:srgbClr val="C00000"/>
                </a:solidFill>
                <a:latin typeface="楷体_GB2312" pitchFamily="49" charset="-122"/>
                <a:ea typeface="楷体_GB2312" pitchFamily="49" charset="-122"/>
              </a:rPr>
              <a:t>绫罗绸缎  美轮美奂  不计其数</a:t>
            </a:r>
            <a:endParaRPr lang="en-US" altLang="zh-CN" sz="4800" b="1">
              <a:solidFill>
                <a:srgbClr val="C00000"/>
              </a:solidFill>
              <a:latin typeface="楷体_GB2312" pitchFamily="49" charset="-122"/>
              <a:ea typeface="楷体_GB2312" pitchFamily="49" charset="-122"/>
            </a:endParaRPr>
          </a:p>
          <a:p>
            <a:pPr algn="l">
              <a:spcBef>
                <a:spcPct val="50000"/>
              </a:spcBef>
            </a:pPr>
            <a:r>
              <a:rPr lang="zh-CN" altLang="en-US" sz="4800" b="1">
                <a:solidFill>
                  <a:srgbClr val="C00000"/>
                </a:solidFill>
                <a:latin typeface="楷体_GB2312" pitchFamily="49" charset="-122"/>
                <a:ea typeface="楷体_GB2312" pitchFamily="49" charset="-122"/>
              </a:rPr>
              <a:t>栩栩如生  崇山峻岭  浩浩荡荡</a:t>
            </a:r>
            <a:endParaRPr lang="en-US" altLang="zh-CN" sz="4800" b="1">
              <a:solidFill>
                <a:srgbClr val="C00000"/>
              </a:solidFill>
              <a:latin typeface="楷体_GB2312" pitchFamily="49" charset="-122"/>
              <a:ea typeface="楷体_GB2312" pitchFamily="49" charset="-122"/>
            </a:endParaRPr>
          </a:p>
          <a:p>
            <a:pPr algn="l">
              <a:spcBef>
                <a:spcPct val="50000"/>
              </a:spcBef>
            </a:pPr>
            <a:r>
              <a:rPr lang="zh-CN" altLang="en-US" sz="4800" b="1">
                <a:solidFill>
                  <a:srgbClr val="C00000"/>
                </a:solidFill>
                <a:latin typeface="楷体_GB2312" pitchFamily="49" charset="-122"/>
                <a:ea typeface="楷体_GB2312" pitchFamily="49" charset="-122"/>
              </a:rPr>
              <a:t>夹道欢迎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272</TotalTime>
  <Pages>0</Pages>
  <Words>2601</Words>
  <Characters>0</Characters>
  <Application>Microsoft Office PowerPoint</Application>
  <DocSecurity>0</DocSecurity>
  <PresentationFormat>全屏显示(4:3)</PresentationFormat>
  <Lines>0</Lines>
  <Paragraphs>100</Paragraphs>
  <Slides>30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30</vt:i4>
      </vt:variant>
    </vt:vector>
  </HeadingPairs>
  <TitlesOfParts>
    <vt:vector size="41" baseType="lpstr">
      <vt:lpstr>Arial</vt:lpstr>
      <vt:lpstr>宋体</vt:lpstr>
      <vt:lpstr>Calibri</vt:lpstr>
      <vt:lpstr>Times New Roman</vt:lpstr>
      <vt:lpstr>隶书</vt:lpstr>
      <vt:lpstr>楷体_GB2312</vt:lpstr>
      <vt:lpstr>黑体</vt:lpstr>
      <vt:lpstr>幼圆</vt:lpstr>
      <vt:lpstr>华文中宋</vt:lpstr>
      <vt:lpstr>华文新魏</vt:lpstr>
      <vt:lpstr>默认设计模板</vt:lpstr>
      <vt:lpstr>幻灯片 1</vt:lpstr>
      <vt:lpstr>幻灯片 2</vt:lpstr>
      <vt:lpstr>幻灯片 3</vt:lpstr>
      <vt:lpstr>    </vt:lpstr>
      <vt:lpstr>幻灯片 5</vt:lpstr>
      <vt:lpstr>        南道出阳关，经楼兰（鄯善）沿昆仑山北麓西行，再经且末（今且末西南）、精绝（民丰）、于阗（和田）、莎车等地，越过葱岭（帕米尔）到大月氏、安息，再往西可达条支（波斯湾口）、大秦（古罗马帝国）；北道出玉门关，经高昌（吐鲁番）缘天山南麓西去之后,再经龟兹（音：丘词。今库车）、姑墨（阿克苏）、疏勒（喀什）后与南道汇合西行。值得注意的是这条丝绸贸易之路并非是一条一成不变的固定线路，而是不断开拓、不断变化的西行通道，是古代中西方陆路文化、经济交流通道的泛称。 </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传丝公主</vt:lpstr>
      <vt:lpstr>幻灯片 25</vt:lpstr>
      <vt:lpstr>   </vt:lpstr>
      <vt:lpstr>幻灯片 27</vt:lpstr>
      <vt:lpstr>幻灯片 28</vt:lpstr>
      <vt:lpstr>幻灯片 29</vt:lpstr>
      <vt:lpstr>幻灯片 30</vt:lpstr>
    </vt:vector>
  </TitlesOfParts>
  <Manager/>
  <Company>Micro</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zourujuan</dc:creator>
  <cp:keywords/>
  <dc:description/>
  <cp:lastModifiedBy>微软用户</cp:lastModifiedBy>
  <cp:revision>855</cp:revision>
  <cp:lastPrinted>1899-12-30T00:00:00Z</cp:lastPrinted>
  <dcterms:created xsi:type="dcterms:W3CDTF">2005-03-24T11:45:55Z</dcterms:created>
  <dcterms:modified xsi:type="dcterms:W3CDTF">2013-03-18T07:57:39Z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2052-6.6.0.2699</vt:lpwstr>
  </property>
</Properties>
</file>