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60" r:id="rId5"/>
    <p:sldId id="259" r:id="rId6"/>
    <p:sldId id="265" r:id="rId7"/>
    <p:sldId id="269" r:id="rId8"/>
    <p:sldId id="270" r:id="rId9"/>
    <p:sldId id="273" r:id="rId10"/>
    <p:sldId id="293" r:id="rId11"/>
    <p:sldId id="294" r:id="rId12"/>
    <p:sldId id="279" r:id="rId13"/>
    <p:sldId id="295" r:id="rId14"/>
    <p:sldId id="296" r:id="rId15"/>
    <p:sldId id="297" r:id="rId16"/>
    <p:sldId id="298" r:id="rId17"/>
    <p:sldId id="299" r:id="rId18"/>
    <p:sldId id="281" r:id="rId19"/>
    <p:sldId id="282" r:id="rId20"/>
    <p:sldId id="283" r:id="rId21"/>
    <p:sldId id="284" r:id="rId22"/>
    <p:sldId id="277" r:id="rId23"/>
    <p:sldId id="285" r:id="rId24"/>
    <p:sldId id="286" r:id="rId25"/>
    <p:sldId id="288" r:id="rId26"/>
    <p:sldId id="290" r:id="rId27"/>
    <p:sldId id="292" r:id="rId2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0F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934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&#23506;&#21495;&#40479;\&#19979;&#21320;%204&#26102;24&#20998;%20.3gpp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GI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jpeg"/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image" Target="../media/image17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049" name="图片 3" descr="微信图片_20180922153829"/>
          <p:cNvPicPr>
            <a:picLocks noChangeAspect="1"/>
          </p:cNvPicPr>
          <p:nvPr/>
        </p:nvPicPr>
        <p:blipFill>
          <a:blip r:embed="rId1">
            <a:lum bright="17999" contrast="6000"/>
          </a:blip>
          <a:stretch>
            <a:fillRect/>
          </a:stretch>
        </p:blipFill>
        <p:spPr>
          <a:xfrm>
            <a:off x="-60325" y="-1100137"/>
            <a:ext cx="9266238" cy="9056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" name="组合 9"/>
          <p:cNvGrpSpPr/>
          <p:nvPr/>
        </p:nvGrpSpPr>
        <p:grpSpPr>
          <a:xfrm>
            <a:off x="2759075" y="4706938"/>
            <a:ext cx="1366838" cy="1350962"/>
            <a:chOff x="4366" y="6866"/>
            <a:chExt cx="2153" cy="2128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4478" y="6866"/>
              <a:ext cx="778" cy="1597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4366" y="7667"/>
              <a:ext cx="1388" cy="1021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4479" y="8348"/>
              <a:ext cx="1814" cy="45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4691" y="8802"/>
              <a:ext cx="1829" cy="193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文本框 11">
            <a:hlinkClick r:id="rId2" action="ppaction://hlinkfile"/>
          </p:cNvPr>
          <p:cNvSpPr txBox="1"/>
          <p:nvPr/>
        </p:nvSpPr>
        <p:spPr>
          <a:xfrm>
            <a:off x="3983038" y="4953000"/>
            <a:ext cx="3716337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哆啰啰，哆啰啰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2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4000"/>
          </a:blip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5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000"/>
              <a:t>寒号鸟却只知道出去玩，累了就回来睡觉。</a:t>
            </a:r>
            <a:endParaRPr lang="zh-CN" altLang="en-US" sz="4000"/>
          </a:p>
        </p:txBody>
      </p:sp>
      <p:pic>
        <p:nvPicPr>
          <p:cNvPr id="11266" name="图片 3" descr="12542906747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5" y="1517650"/>
            <a:ext cx="4079875" cy="306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4" descr="12542906748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3885" y="1417638"/>
            <a:ext cx="4779963" cy="3586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5" descr="t01a3e8c2d3b31692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205" y="3723640"/>
            <a:ext cx="3945890" cy="29603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2" descr="7aec54e736d12f2e891dd37445c2d5628535688d"/>
          <p:cNvPicPr>
            <a:picLocks noChangeAspect="1"/>
          </p:cNvPicPr>
          <p:nvPr/>
        </p:nvPicPr>
        <p:blipFill>
          <a:blip r:embed="rId1"/>
          <a:srcRect l="-305" b="7047"/>
          <a:stretch>
            <a:fillRect/>
          </a:stretch>
        </p:blipFill>
        <p:spPr>
          <a:xfrm>
            <a:off x="9525" y="-3175"/>
            <a:ext cx="5684838" cy="343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946775" y="2398713"/>
            <a:ext cx="2181225" cy="2060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寒风呼呼地刮着，刮得树枝（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1" name="图片 5" descr="65976173234482640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3432175"/>
            <a:ext cx="5684838" cy="344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6457950" y="3876675"/>
            <a:ext cx="1160463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摇摆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3" name="文本框 99"/>
          <p:cNvSpPr txBox="1"/>
          <p:nvPr/>
        </p:nvSpPr>
        <p:spPr>
          <a:xfrm>
            <a:off x="322263" y="549275"/>
            <a:ext cx="8358187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喜鹊（       ）说：“寒号鸟，别睡了。天气暖和，赶快做窝。”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7" name="文本框 3"/>
          <p:cNvSpPr txBox="1"/>
          <p:nvPr/>
        </p:nvSpPr>
        <p:spPr>
          <a:xfrm>
            <a:off x="323850" y="153988"/>
            <a:ext cx="7986713" cy="1754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寒号鸟不听劝告，躺在崖缝里对喜鹊说：“傻喜鹊，不要吵。太阳高照，正好睡觉。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1" name="文本框 99"/>
          <p:cNvSpPr txBox="1"/>
          <p:nvPr/>
        </p:nvSpPr>
        <p:spPr>
          <a:xfrm>
            <a:off x="400050" y="333375"/>
            <a:ext cx="561975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355600"/>
            <a:r>
              <a:rPr lang="zh-CN" altLang="zh-CN" sz="4000">
                <a:latin typeface="Arial" panose="020B0604020202020204" pitchFamily="34" charset="0"/>
                <a:ea typeface="宋体" panose="02010600030101010101" pitchFamily="2" charset="-122"/>
              </a:rPr>
              <a:t>冻得</a:t>
            </a:r>
            <a:r>
              <a:rPr lang="en-US" altLang="zh-CN" sz="4000" u="sng"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endParaRPr lang="en-US" altLang="zh-CN" sz="4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55600"/>
            <a:r>
              <a:rPr lang="en-US" altLang="zh-CN" sz="400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endParaRPr lang="en-US" altLang="en-US" sz="4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362" name="图片 3" descr="68a08c31gw1faydj1fx4nj20iw0bvdg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7775" y="2778125"/>
            <a:ext cx="3073400" cy="3027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1" descr="u=1609011650,4094059878&amp;fm=26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738" y="2827338"/>
            <a:ext cx="3843337" cy="297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821680" y="394335"/>
            <a:ext cx="29991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>
                <a:sym typeface="+mn-ea"/>
              </a:rPr>
              <a:t>（直流鼻涕）</a:t>
            </a:r>
            <a:endParaRPr lang="zh-CN" altLang="zh-CN" sz="4000"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847215" y="829945"/>
            <a:ext cx="401447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93775" y="-168910"/>
            <a:ext cx="535813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55600"/>
            <a:r>
              <a:rPr lang="en-US" sz="4000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 </a:t>
            </a:r>
            <a:r>
              <a:rPr lang="zh-CN" sz="40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热得</a:t>
            </a:r>
            <a:r>
              <a:rPr lang="en-US" sz="4000" u="sng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</a:t>
            </a:r>
            <a:endParaRPr lang="zh-CN" sz="4000" noProof="1">
              <a:ea typeface="宋体" panose="02010600030101010101" pitchFamily="2" charset="-122"/>
            </a:endParaRPr>
          </a:p>
          <a:p>
            <a:endParaRPr lang="zh-CN" altLang="en-US" sz="4000" noProof="1">
              <a:ea typeface="宋体" panose="02010600030101010101" pitchFamily="2" charset="-122"/>
            </a:endParaRPr>
          </a:p>
        </p:txBody>
      </p:sp>
      <p:pic>
        <p:nvPicPr>
          <p:cNvPr id="16386" name="图片 1" descr="b999a9014c086e06f0ba225508087bf40ad1cb9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1905" y="2263140"/>
            <a:ext cx="2206625" cy="3121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2" descr="59c0382e56f3a_6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640" y="2103755"/>
            <a:ext cx="2651125" cy="2651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3" descr="6c88de2369b440d9bed82d48eb9e9a6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5665" y="3805873"/>
            <a:ext cx="2486025" cy="288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061710" y="518160"/>
            <a:ext cx="2722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4000">
                <a:sym typeface="+mn-ea"/>
              </a:rPr>
              <a:t>（直冒汗）</a:t>
            </a:r>
            <a:endParaRPr lang="zh-CN" altLang="en-US" sz="4000"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339975" y="901700"/>
            <a:ext cx="3521710" cy="635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09" name="文本框 99"/>
          <p:cNvSpPr txBox="1"/>
          <p:nvPr/>
        </p:nvSpPr>
        <p:spPr>
          <a:xfrm>
            <a:off x="1069975" y="333375"/>
            <a:ext cx="49288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355600"/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馋得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endParaRPr lang="en-US" altLang="zh-CN" sz="3600" b="1" u="sng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410" name="图片 1" descr="u=1495963578,3811243110&amp;fm=214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3579813"/>
            <a:ext cx="2690813" cy="288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2" descr="016b375974b1d3a8012193a366c84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4700" y="3878263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3" descr="u=4291533981,3871410663&amp;fm=2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568" y="2444115"/>
            <a:ext cx="2855912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871845" y="302895"/>
            <a:ext cx="293751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600" b="1">
                <a:sym typeface="+mn-ea"/>
              </a:rPr>
              <a:t>（直流口水）</a:t>
            </a:r>
            <a:endParaRPr lang="zh-CN" altLang="zh-CN" sz="3600" b="1"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483485" y="758190"/>
            <a:ext cx="3521710" cy="635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3" name="文本框 8"/>
          <p:cNvSpPr txBox="1"/>
          <p:nvPr/>
        </p:nvSpPr>
        <p:spPr>
          <a:xfrm>
            <a:off x="555625" y="619760"/>
            <a:ext cx="752665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喜鹊来到崖缝前劝寒号鸟：“趁天晴，快做窝，现在懒惰，将来难过。”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4" name="文本框 9"/>
          <p:cNvSpPr txBox="1"/>
          <p:nvPr/>
        </p:nvSpPr>
        <p:spPr>
          <a:xfrm>
            <a:off x="899795" y="4530725"/>
            <a:ext cx="70745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寒号鸟还是不听劝告，伸伸懒腰，答道：“傻喜鹊，别啰嗦，天气暖和，得过且过。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7" name="文本框 3"/>
          <p:cNvSpPr txBox="1"/>
          <p:nvPr/>
        </p:nvSpPr>
        <p:spPr>
          <a:xfrm>
            <a:off x="688340" y="671195"/>
            <a:ext cx="72129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喜鹊说：“寒号鸟，别睡了，大好晴天，赶快做窝。”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8" name="文本框 8"/>
          <p:cNvSpPr txBox="1"/>
          <p:nvPr/>
        </p:nvSpPr>
        <p:spPr>
          <a:xfrm>
            <a:off x="523875" y="3776345"/>
            <a:ext cx="77647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喜鹊来到崖缝前劝寒号鸟：“趁天晴，快做窝，      懒惰，     难过。”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01838" y="4283075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现在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96665" y="4275138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将来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30F0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30F0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-2540" y="-5715"/>
            <a:ext cx="9162415" cy="6868160"/>
            <a:chOff x="17" y="-29"/>
            <a:chExt cx="14429" cy="10816"/>
          </a:xfrm>
        </p:grpSpPr>
        <p:pic>
          <p:nvPicPr>
            <p:cNvPr id="3" name="图片 2" descr="5f441a5d18154242afcb40210c67b3ae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90" y="-29"/>
              <a:ext cx="7056" cy="10817"/>
            </a:xfrm>
            <a:prstGeom prst="rect">
              <a:avLst/>
            </a:prstGeom>
          </p:spPr>
        </p:pic>
        <p:pic>
          <p:nvPicPr>
            <p:cNvPr id="2" name="图片 1" descr="10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" y="-29"/>
              <a:ext cx="7373" cy="10817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2174875" y="176847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今天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懒惰，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明天</a:t>
            </a:r>
            <a:r>
              <a:rPr lang="zh-CN" altLang="zh-CN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难过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47900" y="309245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从小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懒惰，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长大</a:t>
            </a:r>
            <a:r>
              <a:rPr lang="zh-CN" altLang="zh-CN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难过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43138" y="4359275"/>
            <a:ext cx="55657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趁天晴，快垒巢，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现在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懒惰，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将来</a:t>
            </a:r>
            <a:r>
              <a:rPr lang="zh-CN" altLang="zh-CN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难过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073" name="图片 3" descr="微信图片_20180922153829"/>
          <p:cNvPicPr>
            <a:picLocks noChangeAspect="1"/>
          </p:cNvPicPr>
          <p:nvPr/>
        </p:nvPicPr>
        <p:blipFill>
          <a:blip r:embed="rId1">
            <a:lum bright="17999" contrast="6000"/>
          </a:blip>
          <a:stretch>
            <a:fillRect/>
          </a:stretch>
        </p:blipFill>
        <p:spPr>
          <a:xfrm>
            <a:off x="-61912" y="-1100137"/>
            <a:ext cx="9266237" cy="905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框 3"/>
          <p:cNvSpPr txBox="1"/>
          <p:nvPr/>
        </p:nvSpPr>
        <p:spPr>
          <a:xfrm>
            <a:off x="3371850" y="2828925"/>
            <a:ext cx="5049838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7200" b="1">
                <a:latin typeface="楷体" panose="02010609060101010101" charset="-122"/>
                <a:ea typeface="楷体" panose="02010609060101010101" charset="-122"/>
              </a:rPr>
              <a:t>13. </a:t>
            </a:r>
            <a: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  <a:t>寒</a:t>
            </a:r>
            <a:r>
              <a:rPr lang="zh-CN" altLang="en-US" sz="7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号</a:t>
            </a:r>
            <a: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  <a:t>鸟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76988" y="2424113"/>
            <a:ext cx="8826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dirty="0">
                <a:latin typeface="方正姚体" pitchFamily="2" charset="-122"/>
                <a:ea typeface="方正姚体" pitchFamily="2" charset="-122"/>
              </a:rPr>
              <a:t>háo</a:t>
            </a:r>
            <a:endParaRPr lang="en-US" altLang="zh-CN" sz="3600" b="1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076" name="文本框 1"/>
          <p:cNvSpPr txBox="1"/>
          <p:nvPr/>
        </p:nvSpPr>
        <p:spPr>
          <a:xfrm>
            <a:off x="5241925" y="4410075"/>
            <a:ext cx="554038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153150" y="4073525"/>
            <a:ext cx="1711325" cy="1222375"/>
            <a:chOff x="9463" y="5962"/>
            <a:chExt cx="2697" cy="1927"/>
          </a:xfrm>
        </p:grpSpPr>
        <p:sp>
          <p:nvSpPr>
            <p:cNvPr id="3078" name="文本框 3"/>
            <p:cNvSpPr txBox="1"/>
            <p:nvPr/>
          </p:nvSpPr>
          <p:spPr>
            <a:xfrm>
              <a:off x="9463" y="6679"/>
              <a:ext cx="2697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4400" b="1">
                  <a:latin typeface="Arial" panose="020B0604020202020204" pitchFamily="34" charset="0"/>
                  <a:ea typeface="宋体" panose="02010600030101010101" pitchFamily="2" charset="-122"/>
                </a:rPr>
                <a:t>哀</a:t>
              </a:r>
              <a:r>
                <a:rPr lang="zh-CN" altLang="en-US" sz="44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号</a:t>
              </a:r>
              <a:endPara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9" name="文本框 4"/>
            <p:cNvSpPr txBox="1"/>
            <p:nvPr/>
          </p:nvSpPr>
          <p:spPr>
            <a:xfrm>
              <a:off x="10333" y="5962"/>
              <a:ext cx="1620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en-US" altLang="zh-CN" sz="3200" b="1" dirty="0">
                  <a:latin typeface="方正姚体" pitchFamily="2" charset="-122"/>
                  <a:ea typeface="方正姚体" pitchFamily="2" charset="-122"/>
                </a:rPr>
                <a:t>háo</a:t>
              </a:r>
              <a:endParaRPr lang="en-US" altLang="zh-CN" sz="3200" b="1" dirty="0">
                <a:latin typeface="方正姚体" pitchFamily="2" charset="-122"/>
                <a:ea typeface="方正姚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-2540" y="-5715"/>
            <a:ext cx="9162415" cy="6868160"/>
            <a:chOff x="17" y="-29"/>
            <a:chExt cx="14429" cy="10816"/>
          </a:xfrm>
        </p:grpSpPr>
        <p:pic>
          <p:nvPicPr>
            <p:cNvPr id="3" name="图片 2" descr="5f441a5d18154242afcb40210c67b3ae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90" y="-29"/>
              <a:ext cx="7056" cy="10817"/>
            </a:xfrm>
            <a:prstGeom prst="rect">
              <a:avLst/>
            </a:prstGeom>
          </p:spPr>
        </p:pic>
        <p:pic>
          <p:nvPicPr>
            <p:cNvPr id="4" name="图片 3" descr="10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" y="-29"/>
              <a:ext cx="7373" cy="10817"/>
            </a:xfrm>
            <a:prstGeom prst="rect">
              <a:avLst/>
            </a:prstGeom>
          </p:spPr>
        </p:pic>
      </p:grpSp>
      <p:sp>
        <p:nvSpPr>
          <p:cNvPr id="21505" name="文本框 99"/>
          <p:cNvSpPr txBox="1"/>
          <p:nvPr/>
        </p:nvSpPr>
        <p:spPr>
          <a:xfrm>
            <a:off x="1960563" y="1804988"/>
            <a:ext cx="50800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266700"/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只看今天，不看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/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6" name="文本框 3"/>
          <p:cNvSpPr txBox="1"/>
          <p:nvPr/>
        </p:nvSpPr>
        <p:spPr>
          <a:xfrm>
            <a:off x="1944688" y="3532188"/>
            <a:ext cx="535686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266700"/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只看现在，不看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78450" y="1804988"/>
            <a:ext cx="996950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明天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00675" y="3460750"/>
            <a:ext cx="995363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将来</a:t>
            </a:r>
            <a:endParaRPr lang="zh-CN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3" descr="timgH8V3G80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7938"/>
            <a:ext cx="9169400" cy="6869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纯音乐 - 风声">
            <a:hlinkClick r:id="" action="ppaction://media"/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34950" y="6159500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3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3" descr="48b1OOOPIC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0" y="3446463"/>
            <a:ext cx="5203825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图片 5" descr="ac345982b2b7d0a25d0624b8c1ef76094a369ac3"/>
          <p:cNvPicPr>
            <a:picLocks noChangeAspect="1"/>
          </p:cNvPicPr>
          <p:nvPr/>
        </p:nvPicPr>
        <p:blipFill>
          <a:blip r:embed="rId2"/>
          <a:srcRect l="606" b="5135"/>
          <a:stretch>
            <a:fillRect/>
          </a:stretch>
        </p:blipFill>
        <p:spPr>
          <a:xfrm>
            <a:off x="-14287" y="3175"/>
            <a:ext cx="4826000" cy="3455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6"/>
          <p:cNvSpPr txBox="1"/>
          <p:nvPr/>
        </p:nvSpPr>
        <p:spPr>
          <a:xfrm>
            <a:off x="4957763" y="908050"/>
            <a:ext cx="3575050" cy="2244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大雪纷飞，雪花纷纷扬扬地落在地上，像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zh-CN" sz="28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文本框 7"/>
          <p:cNvSpPr txBox="1"/>
          <p:nvPr/>
        </p:nvSpPr>
        <p:spPr>
          <a:xfrm>
            <a:off x="574675" y="3935413"/>
            <a:ext cx="30607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u="sng">
                <a:latin typeface="Arial" panose="020B0604020202020204" pitchFamily="34" charset="0"/>
                <a:ea typeface="宋体" panose="02010600030101010101" pitchFamily="2" charset="-122"/>
              </a:rPr>
              <a:t>                           </a:t>
            </a:r>
            <a:endParaRPr lang="en-US" altLang="zh-CN" u="sng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文本框 10"/>
          <p:cNvSpPr txBox="1"/>
          <p:nvPr/>
        </p:nvSpPr>
        <p:spPr>
          <a:xfrm>
            <a:off x="1225550" y="4040188"/>
            <a:ext cx="1401763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文本框 12"/>
          <p:cNvSpPr txBox="1"/>
          <p:nvPr/>
        </p:nvSpPr>
        <p:spPr>
          <a:xfrm>
            <a:off x="431800" y="3773488"/>
            <a:ext cx="3038475" cy="9540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呼呼的风声像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————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800" u="sng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2800" u="sng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zh-CN" altLang="en-US" sz="2800" u="sng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1" name="文本框 13"/>
          <p:cNvSpPr txBox="1"/>
          <p:nvPr/>
        </p:nvSpPr>
        <p:spPr>
          <a:xfrm>
            <a:off x="433388" y="5199063"/>
            <a:ext cx="2917825" cy="9540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崖缝里冷得像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————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90" grpId="0"/>
      <p:bldP spid="1639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1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0" y="-65087"/>
            <a:ext cx="9194800" cy="6907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028950" y="1531938"/>
            <a:ext cx="226377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冷得像冰窖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597150" y="2198688"/>
            <a:ext cx="609282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352425"/>
            <a:r>
              <a:rPr lang="zh-CN" altLang="zh-CN" sz="2800">
                <a:latin typeface="Arial" panose="020B0604020202020204" pitchFamily="34" charset="0"/>
                <a:ea typeface="宋体" panose="02010600030101010101" pitchFamily="2" charset="-122"/>
              </a:rPr>
              <a:t>热得像（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zh-CN" sz="280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85975" y="2916238"/>
            <a:ext cx="5672138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882650"/>
            <a:r>
              <a:rPr lang="zh-CN" altLang="zh-CN" sz="2800">
                <a:latin typeface="Arial" panose="020B0604020202020204" pitchFamily="34" charset="0"/>
                <a:ea typeface="宋体" panose="02010600030101010101" pitchFamily="2" charset="-122"/>
              </a:rPr>
              <a:t>快得像（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zh-CN" sz="280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27250" y="3725863"/>
            <a:ext cx="677862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882650"/>
            <a:r>
              <a:rPr lang="zh-CN" altLang="zh-CN" sz="2800">
                <a:latin typeface="Arial" panose="020B0604020202020204" pitchFamily="34" charset="0"/>
                <a:ea typeface="宋体" panose="02010600030101010101" pitchFamily="2" charset="-122"/>
              </a:rPr>
              <a:t>慢得像（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zh-CN" sz="280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03438" y="4495800"/>
            <a:ext cx="50800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882650"/>
            <a:r>
              <a:rPr lang="zh-CN" altLang="zh-CN" sz="2800">
                <a:latin typeface="Arial" panose="020B0604020202020204" pitchFamily="34" charset="0"/>
                <a:ea typeface="宋体" panose="02010600030101010101" pitchFamily="2" charset="-122"/>
              </a:rPr>
              <a:t>白得像（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zh-CN" sz="280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94238" y="2149475"/>
            <a:ext cx="1087437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火炉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38663" y="2841625"/>
            <a:ext cx="1316037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一阵风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22813" y="3635375"/>
            <a:ext cx="989012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蜗牛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49800" y="4422775"/>
            <a:ext cx="1322388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雪花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7" name="文本框 12"/>
          <p:cNvSpPr txBox="1"/>
          <p:nvPr/>
        </p:nvSpPr>
        <p:spPr>
          <a:xfrm>
            <a:off x="1404938" y="427038"/>
            <a:ext cx="2300287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写一写：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657350" y="1538288"/>
            <a:ext cx="58959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寒号鸟重复着哀号：“哆啰啰，哆啰啰，寒风冻死我，明天就做窝。”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28813" y="4248150"/>
            <a:ext cx="5445125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想一想：此时此刻，寒号鸟心里会想什么？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3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0" y="-65087"/>
            <a:ext cx="9194800" cy="6907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文本框 5"/>
          <p:cNvSpPr txBox="1"/>
          <p:nvPr/>
        </p:nvSpPr>
        <p:spPr>
          <a:xfrm>
            <a:off x="1781175" y="473075"/>
            <a:ext cx="5521325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第二天，喜鹊发现寒号鸟已经被冻死后，又会说些什么？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文本框 99"/>
          <p:cNvSpPr txBox="1"/>
          <p:nvPr/>
        </p:nvSpPr>
        <p:spPr>
          <a:xfrm>
            <a:off x="1785938" y="2127250"/>
            <a:ext cx="5684837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zh-CN" sz="2400">
                <a:latin typeface="Arial" panose="020B0604020202020204" pitchFamily="34" charset="0"/>
                <a:ea typeface="宋体" panose="02010600030101010101" pitchFamily="2" charset="-122"/>
              </a:rPr>
              <a:t>第二天，喜鹊飞进石缝里，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</a:t>
            </a:r>
            <a:r>
              <a:rPr lang="zh-CN" altLang="zh-CN" sz="24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图片 3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0" y="-25400"/>
            <a:ext cx="9194800" cy="690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文本框 99"/>
          <p:cNvSpPr txBox="1"/>
          <p:nvPr/>
        </p:nvSpPr>
        <p:spPr>
          <a:xfrm>
            <a:off x="2606675" y="835025"/>
            <a:ext cx="5080000" cy="4522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3200">
                <a:latin typeface="Arial" panose="020B0604020202020204" pitchFamily="34" charset="0"/>
                <a:ea typeface="宋体" panose="02010600030101010101" pitchFamily="2" charset="-122"/>
              </a:rPr>
              <a:t>《明日》。</a:t>
            </a:r>
            <a:endParaRPr lang="zh-CN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3200">
                <a:latin typeface="Arial" panose="020B0604020202020204" pitchFamily="34" charset="0"/>
                <a:ea typeface="宋体" panose="02010600030101010101" pitchFamily="2" charset="-122"/>
              </a:rPr>
              <a:t>明日复明日，</a:t>
            </a:r>
            <a:endParaRPr lang="zh-CN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3200">
                <a:latin typeface="Arial" panose="020B0604020202020204" pitchFamily="34" charset="0"/>
                <a:ea typeface="宋体" panose="02010600030101010101" pitchFamily="2" charset="-122"/>
              </a:rPr>
              <a:t>明日何其多！</a:t>
            </a:r>
            <a:endParaRPr lang="zh-CN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3200">
                <a:latin typeface="Arial" panose="020B0604020202020204" pitchFamily="34" charset="0"/>
                <a:ea typeface="宋体" panose="02010600030101010101" pitchFamily="2" charset="-122"/>
              </a:rPr>
              <a:t>我生待明日，</a:t>
            </a:r>
            <a:endParaRPr lang="zh-CN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3200">
                <a:latin typeface="Arial" panose="020B0604020202020204" pitchFamily="34" charset="0"/>
                <a:ea typeface="宋体" panose="02010600030101010101" pitchFamily="2" charset="-122"/>
              </a:rPr>
              <a:t>万事成蹉跎。</a:t>
            </a:r>
            <a:endParaRPr lang="zh-CN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3200">
                <a:latin typeface="Arial" panose="020B0604020202020204" pitchFamily="34" charset="0"/>
                <a:ea typeface="宋体" panose="02010600030101010101" pitchFamily="2" charset="-122"/>
              </a:rPr>
              <a:t>凡事适时做，</a:t>
            </a:r>
            <a:endParaRPr lang="zh-CN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3200">
                <a:latin typeface="Arial" panose="020B0604020202020204" pitchFamily="34" charset="0"/>
                <a:ea typeface="宋体" panose="02010600030101010101" pitchFamily="2" charset="-122"/>
              </a:rPr>
              <a:t>明日不待我。</a:t>
            </a:r>
            <a:endParaRPr lang="zh-CN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3200">
                <a:latin typeface="Arial" panose="020B0604020202020204" pitchFamily="34" charset="0"/>
                <a:ea typeface="宋体" panose="02010600030101010101" pitchFamily="2" charset="-122"/>
              </a:rPr>
              <a:t>万事待明日，</a:t>
            </a:r>
            <a:endParaRPr lang="zh-CN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3200">
                <a:latin typeface="Arial" panose="020B0604020202020204" pitchFamily="34" charset="0"/>
                <a:ea typeface="宋体" panose="02010600030101010101" pitchFamily="2" charset="-122"/>
              </a:rPr>
              <a:t>明日能几何？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8363" y="3276600"/>
            <a:ext cx="1704975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（及时）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62500" y="4743450"/>
            <a:ext cx="2909888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（能有多少个）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097" name="图片 5" descr="t01761c5f1745f89e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-36512"/>
            <a:ext cx="9155113" cy="6929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391150" y="4659313"/>
            <a:ext cx="3260725" cy="11064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鼯鼠</a:t>
            </a:r>
            <a:endParaRPr lang="zh-CN" altLang="en-US" sz="6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121" name="图片 1" descr="微信图片_20180922153829"/>
          <p:cNvPicPr>
            <a:picLocks noChangeAspect="1"/>
          </p:cNvPicPr>
          <p:nvPr/>
        </p:nvPicPr>
        <p:blipFill>
          <a:blip r:embed="rId1">
            <a:lum bright="17999" contrast="6000"/>
          </a:blip>
          <a:stretch>
            <a:fillRect/>
          </a:stretch>
        </p:blipFill>
        <p:spPr>
          <a:xfrm>
            <a:off x="-61912" y="-1098550"/>
            <a:ext cx="9266237" cy="9056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内容占位符 3" descr="u=4006572757,3980282131&amp;fm=26&amp;gp=0"/>
          <p:cNvPicPr>
            <a:picLocks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12000"/>
          </a:blip>
          <a:srcRect l="8473" t="2817" r="4742" b="2315"/>
          <a:stretch>
            <a:fillRect/>
          </a:stretch>
        </p:blipFill>
        <p:spPr>
          <a:xfrm>
            <a:off x="6028055" y="1785619"/>
            <a:ext cx="3430270" cy="4308475"/>
          </a:xfrm>
          <a:prstGeom prst="snip2DiagRect">
            <a:avLst/>
          </a:prstGeom>
        </p:spPr>
      </p:pic>
      <p:pic>
        <p:nvPicPr>
          <p:cNvPr id="5123" name="内容占位符 7" descr="20120529192637-4822113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600200" y="6022975"/>
            <a:ext cx="1397000" cy="1027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内容占位符 3" descr="08f790529822720e9a2a48d271cb0a46f21fab36"/>
          <p:cNvPicPr>
            <a:picLocks noChangeAspect="1"/>
          </p:cNvPicPr>
          <p:nvPr/>
        </p:nvPicPr>
        <p:blipFill>
          <a:blip r:embed="rId4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  <a:lum bright="12000"/>
          </a:blip>
          <a:srcRect t="11755" r="-1001" b="15053"/>
          <a:stretch>
            <a:fillRect/>
          </a:stretch>
        </p:blipFill>
        <p:spPr>
          <a:xfrm rot="10800000">
            <a:off x="9204325" y="809625"/>
            <a:ext cx="1676400" cy="176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3981 L -0.495903 0.240556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6145" name="组合 2"/>
          <p:cNvGrpSpPr/>
          <p:nvPr/>
        </p:nvGrpSpPr>
        <p:grpSpPr>
          <a:xfrm>
            <a:off x="-534987" y="-377825"/>
            <a:ext cx="10213975" cy="7613650"/>
            <a:chOff x="-842" y="-595"/>
            <a:chExt cx="16084" cy="11990"/>
          </a:xfrm>
        </p:grpSpPr>
        <p:pic>
          <p:nvPicPr>
            <p:cNvPr id="6146" name="图片 4" descr="0020033065909370_b"/>
            <p:cNvPicPr>
              <a:picLocks noChangeAspect="1"/>
            </p:cNvPicPr>
            <p:nvPr/>
          </p:nvPicPr>
          <p:blipFill>
            <a:blip r:embed="rId1">
              <a:lum bright="23999" contrast="11999"/>
            </a:blip>
            <a:srcRect l="6400" t="7695" r="5728" b="2347"/>
            <a:stretch>
              <a:fillRect/>
            </a:stretch>
          </p:blipFill>
          <p:spPr>
            <a:xfrm>
              <a:off x="-842" y="-595"/>
              <a:ext cx="16085" cy="1199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147" name="组合 14"/>
            <p:cNvGrpSpPr/>
            <p:nvPr/>
          </p:nvGrpSpPr>
          <p:grpSpPr>
            <a:xfrm>
              <a:off x="1865" y="2575"/>
              <a:ext cx="3827" cy="1715"/>
              <a:chOff x="1944" y="2574"/>
              <a:chExt cx="3828" cy="1717"/>
            </a:xfrm>
          </p:grpSpPr>
          <p:sp>
            <p:nvSpPr>
              <p:cNvPr id="6148" name="文本框 5"/>
              <p:cNvSpPr txBox="1"/>
              <p:nvPr/>
            </p:nvSpPr>
            <p:spPr>
              <a:xfrm>
                <a:off x="1944" y="3179"/>
                <a:ext cx="3828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4000" b="1">
                    <a:latin typeface="Arial" panose="020B0604020202020204" pitchFamily="34" charset="0"/>
                    <a:ea typeface="宋体" panose="02010600030101010101" pitchFamily="2" charset="-122"/>
                  </a:rPr>
                  <a:t>一堵石崖</a:t>
                </a:r>
                <a:endParaRPr lang="zh-CN" altLang="en-US" sz="4000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49" name="文本框 9"/>
              <p:cNvSpPr txBox="1"/>
              <p:nvPr/>
            </p:nvSpPr>
            <p:spPr>
              <a:xfrm>
                <a:off x="2138" y="2574"/>
                <a:ext cx="363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2800" b="1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yì dǔ shí yá</a:t>
                </a:r>
                <a:endParaRPr lang="zh-CN" altLang="en-US"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150" name="组合 15"/>
            <p:cNvGrpSpPr/>
            <p:nvPr/>
          </p:nvGrpSpPr>
          <p:grpSpPr>
            <a:xfrm>
              <a:off x="7192" y="2575"/>
              <a:ext cx="3592" cy="1760"/>
              <a:chOff x="7192" y="2574"/>
              <a:chExt cx="3592" cy="1762"/>
            </a:xfrm>
          </p:grpSpPr>
          <p:sp>
            <p:nvSpPr>
              <p:cNvPr id="6151" name="文本框 6"/>
              <p:cNvSpPr txBox="1"/>
              <p:nvPr/>
            </p:nvSpPr>
            <p:spPr>
              <a:xfrm>
                <a:off x="7353" y="3224"/>
                <a:ext cx="3235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4000" b="1">
                    <a:latin typeface="Arial" panose="020B0604020202020204" pitchFamily="34" charset="0"/>
                    <a:ea typeface="宋体" panose="02010600030101010101" pitchFamily="2" charset="-122"/>
                  </a:rPr>
                  <a:t>一道缝</a:t>
                </a:r>
                <a:endParaRPr lang="zh-CN" altLang="en-US" sz="4000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2" name="文本框 10"/>
              <p:cNvSpPr txBox="1"/>
              <p:nvPr/>
            </p:nvSpPr>
            <p:spPr>
              <a:xfrm>
                <a:off x="7192" y="2574"/>
                <a:ext cx="359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2800" b="1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yí dào fèng</a:t>
                </a:r>
                <a:endParaRPr lang="zh-CN" altLang="en-US"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6153" name="组合 19"/>
          <p:cNvGrpSpPr/>
          <p:nvPr/>
        </p:nvGrpSpPr>
        <p:grpSpPr>
          <a:xfrm>
            <a:off x="4605338" y="3622675"/>
            <a:ext cx="3225800" cy="1047750"/>
            <a:chOff x="7365" y="5705"/>
            <a:chExt cx="5081" cy="1651"/>
          </a:xfrm>
        </p:grpSpPr>
        <p:sp>
          <p:nvSpPr>
            <p:cNvPr id="6154" name="文本框 8"/>
            <p:cNvSpPr txBox="1"/>
            <p:nvPr/>
          </p:nvSpPr>
          <p:spPr>
            <a:xfrm>
              <a:off x="7365" y="6244"/>
              <a:ext cx="4589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4000" b="1">
                  <a:latin typeface="Arial" panose="020B0604020202020204" pitchFamily="34" charset="0"/>
                  <a:ea typeface="宋体" panose="02010600030101010101" pitchFamily="2" charset="-122"/>
                </a:rPr>
                <a:t>一棵大柳树</a:t>
              </a:r>
              <a:endParaRPr lang="zh-CN" altLang="en-US" sz="40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文本框 13"/>
            <p:cNvSpPr txBox="1"/>
            <p:nvPr/>
          </p:nvSpPr>
          <p:spPr>
            <a:xfrm>
              <a:off x="7700" y="5705"/>
              <a:ext cx="474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yì kē dà liǔ shù</a:t>
              </a:r>
              <a:endPara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156" name="组合 18"/>
          <p:cNvGrpSpPr/>
          <p:nvPr/>
        </p:nvGrpSpPr>
        <p:grpSpPr>
          <a:xfrm>
            <a:off x="1162050" y="3622675"/>
            <a:ext cx="1993900" cy="1068388"/>
            <a:chOff x="1944" y="5673"/>
            <a:chExt cx="3140" cy="1683"/>
          </a:xfrm>
        </p:grpSpPr>
        <p:sp>
          <p:nvSpPr>
            <p:cNvPr id="6157" name="文本框 16"/>
            <p:cNvSpPr txBox="1"/>
            <p:nvPr/>
          </p:nvSpPr>
          <p:spPr>
            <a:xfrm>
              <a:off x="1944" y="6244"/>
              <a:ext cx="3141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4000" b="1">
                  <a:latin typeface="Arial" panose="020B0604020202020204" pitchFamily="34" charset="0"/>
                  <a:ea typeface="宋体" panose="02010600030101010101" pitchFamily="2" charset="-122"/>
                </a:rPr>
                <a:t>一条河</a:t>
              </a:r>
              <a:endParaRPr lang="zh-CN" altLang="en-US" sz="40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文本框 17"/>
            <p:cNvSpPr txBox="1"/>
            <p:nvPr/>
          </p:nvSpPr>
          <p:spPr>
            <a:xfrm>
              <a:off x="2173" y="5673"/>
              <a:ext cx="272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yì tiáo hé</a:t>
              </a:r>
              <a:endPara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159" name="文本框 1"/>
          <p:cNvSpPr txBox="1"/>
          <p:nvPr/>
        </p:nvSpPr>
        <p:spPr>
          <a:xfrm>
            <a:off x="149225" y="2260600"/>
            <a:ext cx="1158875" cy="21224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数量词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160" name="组合 3"/>
          <p:cNvGrpSpPr/>
          <p:nvPr/>
        </p:nvGrpSpPr>
        <p:grpSpPr>
          <a:xfrm>
            <a:off x="-636587" y="-485775"/>
            <a:ext cx="10213975" cy="7613650"/>
            <a:chOff x="-1002" y="-765"/>
            <a:chExt cx="16085" cy="11990"/>
          </a:xfrm>
        </p:grpSpPr>
        <p:pic>
          <p:nvPicPr>
            <p:cNvPr id="6161" name="图片 4" descr="0020033065909370_b"/>
            <p:cNvPicPr>
              <a:picLocks noChangeAspect="1"/>
            </p:cNvPicPr>
            <p:nvPr/>
          </p:nvPicPr>
          <p:blipFill>
            <a:blip r:embed="rId1">
              <a:lum bright="23996" contrast="29999"/>
            </a:blip>
            <a:srcRect l="6400" t="7695" r="5728" b="2347"/>
            <a:stretch>
              <a:fillRect/>
            </a:stretch>
          </p:blipFill>
          <p:spPr>
            <a:xfrm>
              <a:off x="-1002" y="-765"/>
              <a:ext cx="16085" cy="1199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162" name="组合 5"/>
            <p:cNvGrpSpPr/>
            <p:nvPr/>
          </p:nvGrpSpPr>
          <p:grpSpPr>
            <a:xfrm>
              <a:off x="1865" y="2575"/>
              <a:ext cx="3828" cy="1715"/>
              <a:chOff x="1944" y="2574"/>
              <a:chExt cx="3828" cy="1718"/>
            </a:xfrm>
          </p:grpSpPr>
          <p:sp>
            <p:nvSpPr>
              <p:cNvPr id="6163" name="文本框 5"/>
              <p:cNvSpPr txBox="1"/>
              <p:nvPr/>
            </p:nvSpPr>
            <p:spPr>
              <a:xfrm>
                <a:off x="1944" y="3179"/>
                <a:ext cx="3828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4000" b="1">
                    <a:latin typeface="Arial" panose="020B0604020202020204" pitchFamily="34" charset="0"/>
                    <a:ea typeface="宋体" panose="02010600030101010101" pitchFamily="2" charset="-122"/>
                  </a:rPr>
                  <a:t>一堵石崖</a:t>
                </a:r>
                <a:endParaRPr lang="zh-CN" altLang="en-US" sz="4000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64" name="文本框 9"/>
              <p:cNvSpPr txBox="1"/>
              <p:nvPr/>
            </p:nvSpPr>
            <p:spPr>
              <a:xfrm>
                <a:off x="2138" y="2574"/>
                <a:ext cx="363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2800" b="1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yì dǔ shí yá</a:t>
                </a:r>
                <a:endParaRPr lang="zh-CN" altLang="en-US"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165" name="组合 15"/>
            <p:cNvGrpSpPr/>
            <p:nvPr/>
          </p:nvGrpSpPr>
          <p:grpSpPr>
            <a:xfrm>
              <a:off x="7175" y="2574"/>
              <a:ext cx="3593" cy="1760"/>
              <a:chOff x="7174" y="2574"/>
              <a:chExt cx="3593" cy="1763"/>
            </a:xfrm>
          </p:grpSpPr>
          <p:sp>
            <p:nvSpPr>
              <p:cNvPr id="6166" name="文本框 6"/>
              <p:cNvSpPr txBox="1"/>
              <p:nvPr/>
            </p:nvSpPr>
            <p:spPr>
              <a:xfrm>
                <a:off x="7353" y="3224"/>
                <a:ext cx="3235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4000" b="1">
                    <a:latin typeface="Arial" panose="020B0604020202020204" pitchFamily="34" charset="0"/>
                    <a:ea typeface="宋体" panose="02010600030101010101" pitchFamily="2" charset="-122"/>
                  </a:rPr>
                  <a:t>一道缝</a:t>
                </a:r>
                <a:endParaRPr lang="zh-CN" altLang="en-US" sz="4000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67" name="文本框 10"/>
              <p:cNvSpPr txBox="1"/>
              <p:nvPr/>
            </p:nvSpPr>
            <p:spPr>
              <a:xfrm>
                <a:off x="7174" y="2574"/>
                <a:ext cx="359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2800" b="1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yí dào fèng</a:t>
                </a:r>
                <a:endParaRPr lang="zh-CN" altLang="en-US"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6168" name="组合 19"/>
          <p:cNvGrpSpPr/>
          <p:nvPr/>
        </p:nvGrpSpPr>
        <p:grpSpPr>
          <a:xfrm>
            <a:off x="4619625" y="3622675"/>
            <a:ext cx="3225800" cy="1047750"/>
            <a:chOff x="7365" y="5705"/>
            <a:chExt cx="5081" cy="1651"/>
          </a:xfrm>
        </p:grpSpPr>
        <p:sp>
          <p:nvSpPr>
            <p:cNvPr id="6169" name="文本框 8"/>
            <p:cNvSpPr txBox="1"/>
            <p:nvPr/>
          </p:nvSpPr>
          <p:spPr>
            <a:xfrm>
              <a:off x="7365" y="6244"/>
              <a:ext cx="4589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4000" b="1">
                  <a:latin typeface="Arial" panose="020B0604020202020204" pitchFamily="34" charset="0"/>
                  <a:ea typeface="宋体" panose="02010600030101010101" pitchFamily="2" charset="-122"/>
                </a:rPr>
                <a:t>一棵大柳树</a:t>
              </a:r>
              <a:endParaRPr lang="zh-CN" altLang="en-US" sz="40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文本框 13"/>
            <p:cNvSpPr txBox="1"/>
            <p:nvPr/>
          </p:nvSpPr>
          <p:spPr>
            <a:xfrm>
              <a:off x="7700" y="5705"/>
              <a:ext cx="474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yì kē dà liǔ shù</a:t>
              </a:r>
              <a:endPara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171" name="组合 18"/>
          <p:cNvGrpSpPr/>
          <p:nvPr/>
        </p:nvGrpSpPr>
        <p:grpSpPr>
          <a:xfrm>
            <a:off x="1176338" y="3622675"/>
            <a:ext cx="1993900" cy="1068388"/>
            <a:chOff x="1944" y="5673"/>
            <a:chExt cx="3140" cy="1683"/>
          </a:xfrm>
        </p:grpSpPr>
        <p:sp>
          <p:nvSpPr>
            <p:cNvPr id="6172" name="文本框 16"/>
            <p:cNvSpPr txBox="1"/>
            <p:nvPr/>
          </p:nvSpPr>
          <p:spPr>
            <a:xfrm>
              <a:off x="1944" y="6244"/>
              <a:ext cx="3141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4000" b="1">
                  <a:latin typeface="Arial" panose="020B0604020202020204" pitchFamily="34" charset="0"/>
                  <a:ea typeface="宋体" panose="02010600030101010101" pitchFamily="2" charset="-122"/>
                </a:rPr>
                <a:t>一条河</a:t>
              </a:r>
              <a:endParaRPr lang="zh-CN" altLang="en-US" sz="40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文本框 17"/>
            <p:cNvSpPr txBox="1"/>
            <p:nvPr/>
          </p:nvSpPr>
          <p:spPr>
            <a:xfrm>
              <a:off x="2173" y="5673"/>
              <a:ext cx="272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yì tiáo hé</a:t>
              </a:r>
              <a:endPara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46088" y="2122488"/>
            <a:ext cx="728663" cy="193833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数量词</a:t>
            </a:r>
            <a:endParaRPr lang="zh-CN" altLang="en-US" sz="40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5" descr="0020033065909370_b"/>
          <p:cNvPicPr>
            <a:picLocks noChangeAspect="1"/>
          </p:cNvPicPr>
          <p:nvPr/>
        </p:nvPicPr>
        <p:blipFill>
          <a:blip r:embed="rId1">
            <a:lum bright="23996" contrast="23999"/>
          </a:blip>
          <a:srcRect l="6400" t="7695" r="5728" b="2347"/>
          <a:stretch>
            <a:fillRect/>
          </a:stretch>
        </p:blipFill>
        <p:spPr>
          <a:xfrm>
            <a:off x="-755650" y="-600075"/>
            <a:ext cx="10213975" cy="7613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文本框 12"/>
          <p:cNvSpPr txBox="1"/>
          <p:nvPr/>
        </p:nvSpPr>
        <p:spPr>
          <a:xfrm>
            <a:off x="-38100" y="3041650"/>
            <a:ext cx="8450263" cy="2306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山脚下有（              ），崖上有 （           ），这是寒号鸟的窝。石崖前面有（            ），河边有（               ），树上住着喜鹊。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01875" y="1447800"/>
            <a:ext cx="1884363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一堵石崖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0225" y="1447800"/>
            <a:ext cx="193040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一道缝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26238" y="1447800"/>
            <a:ext cx="168592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一条河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02138" y="1447800"/>
            <a:ext cx="2443162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一棵大柳树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46425" y="3009900"/>
            <a:ext cx="1884363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一堵石崖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1325" y="3584575"/>
            <a:ext cx="193040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一道缝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68375" y="4159250"/>
            <a:ext cx="1687513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一条河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30788" y="4159250"/>
            <a:ext cx="2443162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一棵大柳树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5" grpId="0"/>
      <p:bldP spid="19" grpId="0"/>
      <p:bldP spid="16" grpId="0"/>
      <p:bldP spid="20" grpId="0"/>
      <p:bldP spid="21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5" descr="0020033065909370_b"/>
          <p:cNvPicPr>
            <a:picLocks noChangeAspect="1"/>
          </p:cNvPicPr>
          <p:nvPr/>
        </p:nvPicPr>
        <p:blipFill>
          <a:blip r:embed="rId1">
            <a:lum bright="23996" contrast="23999"/>
          </a:blip>
          <a:srcRect l="6400" t="7695" r="5728" b="2347"/>
          <a:stretch>
            <a:fillRect/>
          </a:stretch>
        </p:blipFill>
        <p:spPr>
          <a:xfrm>
            <a:off x="-854075" y="-577850"/>
            <a:ext cx="10213975" cy="76136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5" name="组合 34"/>
          <p:cNvGrpSpPr/>
          <p:nvPr/>
        </p:nvGrpSpPr>
        <p:grpSpPr>
          <a:xfrm>
            <a:off x="903288" y="388938"/>
            <a:ext cx="2498725" cy="1016000"/>
            <a:chOff x="1174" y="-65"/>
            <a:chExt cx="3934" cy="1600"/>
          </a:xfrm>
        </p:grpSpPr>
        <p:sp>
          <p:nvSpPr>
            <p:cNvPr id="8195" name="文本框 3"/>
            <p:cNvSpPr txBox="1"/>
            <p:nvPr/>
          </p:nvSpPr>
          <p:spPr>
            <a:xfrm>
              <a:off x="1174" y="519"/>
              <a:ext cx="3849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3600" b="1">
                  <a:latin typeface="Arial" panose="020B0604020202020204" pitchFamily="34" charset="0"/>
                  <a:ea typeface="宋体" panose="02010600030101010101" pitchFamily="2" charset="-122"/>
                </a:rPr>
                <a:t>天 气 晴 朗</a:t>
              </a: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96" name="文本框 26"/>
            <p:cNvSpPr txBox="1"/>
            <p:nvPr/>
          </p:nvSpPr>
          <p:spPr>
            <a:xfrm>
              <a:off x="1396" y="-65"/>
              <a:ext cx="3713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4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tiān qì qíng lǎng</a:t>
              </a:r>
              <a:endPara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027488" y="388938"/>
            <a:ext cx="2640012" cy="1016000"/>
            <a:chOff x="6094" y="-65"/>
            <a:chExt cx="4156" cy="1600"/>
          </a:xfrm>
        </p:grpSpPr>
        <p:sp>
          <p:nvSpPr>
            <p:cNvPr id="8198" name="文本框 4"/>
            <p:cNvSpPr txBox="1"/>
            <p:nvPr/>
          </p:nvSpPr>
          <p:spPr>
            <a:xfrm>
              <a:off x="6094" y="519"/>
              <a:ext cx="415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3600" b="1">
                  <a:latin typeface="Arial" panose="020B0604020202020204" pitchFamily="34" charset="0"/>
                  <a:ea typeface="宋体" panose="02010600030101010101" pitchFamily="2" charset="-122"/>
                </a:rPr>
                <a:t>太 阳 高 照</a:t>
              </a: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99" name="文本框 27"/>
            <p:cNvSpPr txBox="1"/>
            <p:nvPr/>
          </p:nvSpPr>
          <p:spPr>
            <a:xfrm>
              <a:off x="6114" y="-65"/>
              <a:ext cx="411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4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tài yáng gāo zhào</a:t>
              </a:r>
              <a:endPara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77875" y="1809750"/>
            <a:ext cx="4081463" cy="1085850"/>
            <a:chOff x="1226" y="1832"/>
            <a:chExt cx="6426" cy="1711"/>
          </a:xfrm>
        </p:grpSpPr>
        <p:sp>
          <p:nvSpPr>
            <p:cNvPr id="8201" name="文本框 6"/>
            <p:cNvSpPr txBox="1"/>
            <p:nvPr/>
          </p:nvSpPr>
          <p:spPr>
            <a:xfrm>
              <a:off x="1277" y="2527"/>
              <a:ext cx="481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3600" b="1">
                  <a:latin typeface="Arial" panose="020B0604020202020204" pitchFamily="34" charset="0"/>
                  <a:ea typeface="宋体" panose="02010600030101010101" pitchFamily="2" charset="-122"/>
                </a:rPr>
                <a:t>太 阳 暖 暖 的</a:t>
              </a: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2" name="文本框 28"/>
            <p:cNvSpPr txBox="1"/>
            <p:nvPr/>
          </p:nvSpPr>
          <p:spPr>
            <a:xfrm>
              <a:off x="1226" y="1832"/>
              <a:ext cx="642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4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tài yáng nuǎn nuǎn de</a:t>
              </a:r>
              <a:endPara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095750" y="1893888"/>
            <a:ext cx="2733675" cy="1066800"/>
            <a:chOff x="6304" y="1852"/>
            <a:chExt cx="4305" cy="1681"/>
          </a:xfrm>
        </p:grpSpPr>
        <p:sp>
          <p:nvSpPr>
            <p:cNvPr id="8204" name="文本框 7"/>
            <p:cNvSpPr txBox="1"/>
            <p:nvPr/>
          </p:nvSpPr>
          <p:spPr>
            <a:xfrm>
              <a:off x="6304" y="2517"/>
              <a:ext cx="378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3600" b="1">
                  <a:latin typeface="Arial" panose="020B0604020202020204" pitchFamily="34" charset="0"/>
                  <a:ea typeface="宋体" panose="02010600030101010101" pitchFamily="2" charset="-122"/>
                </a:rPr>
                <a:t>天 气 暖 和</a:t>
              </a: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5" name="文本框 29"/>
            <p:cNvSpPr txBox="1"/>
            <p:nvPr/>
          </p:nvSpPr>
          <p:spPr>
            <a:xfrm>
              <a:off x="6379" y="1852"/>
              <a:ext cx="423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4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tiān qì nuǎn huo</a:t>
              </a:r>
              <a:endPara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54075" y="3182938"/>
            <a:ext cx="2605088" cy="1014412"/>
            <a:chOff x="1344" y="3882"/>
            <a:chExt cx="4104" cy="1597"/>
          </a:xfrm>
        </p:grpSpPr>
        <p:sp>
          <p:nvSpPr>
            <p:cNvPr id="8207" name="文本框 8"/>
            <p:cNvSpPr txBox="1"/>
            <p:nvPr/>
          </p:nvSpPr>
          <p:spPr>
            <a:xfrm>
              <a:off x="1344" y="4463"/>
              <a:ext cx="4104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3600" b="1">
                  <a:latin typeface="Arial" panose="020B0604020202020204" pitchFamily="34" charset="0"/>
                  <a:ea typeface="宋体" panose="02010600030101010101" pitchFamily="2" charset="-122"/>
                </a:rPr>
                <a:t>寒 风 呼 呼</a:t>
              </a: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8" name="文本框 30"/>
            <p:cNvSpPr txBox="1"/>
            <p:nvPr/>
          </p:nvSpPr>
          <p:spPr>
            <a:xfrm>
              <a:off x="1509" y="3882"/>
              <a:ext cx="360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4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hán fēng hū hū</a:t>
              </a:r>
              <a:endPara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71938" y="3121025"/>
            <a:ext cx="2855912" cy="1031875"/>
            <a:chOff x="6412" y="3897"/>
            <a:chExt cx="4498" cy="1627"/>
          </a:xfrm>
        </p:grpSpPr>
        <p:sp>
          <p:nvSpPr>
            <p:cNvPr id="8210" name="文本框 9"/>
            <p:cNvSpPr txBox="1"/>
            <p:nvPr/>
          </p:nvSpPr>
          <p:spPr>
            <a:xfrm>
              <a:off x="6412" y="4508"/>
              <a:ext cx="4499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3600" b="1">
                  <a:latin typeface="Arial" panose="020B0604020202020204" pitchFamily="34" charset="0"/>
                  <a:ea typeface="宋体" panose="02010600030101010101" pitchFamily="2" charset="-122"/>
                </a:rPr>
                <a:t>寒 冬 腊 月</a:t>
              </a: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1" name="文本框 31"/>
            <p:cNvSpPr txBox="1"/>
            <p:nvPr/>
          </p:nvSpPr>
          <p:spPr>
            <a:xfrm>
              <a:off x="6434" y="3897"/>
              <a:ext cx="4434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4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hán dōng là yuè</a:t>
              </a:r>
              <a:endPara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00100" y="4411663"/>
            <a:ext cx="2425700" cy="1031875"/>
            <a:chOff x="1321" y="5890"/>
            <a:chExt cx="3820" cy="1624"/>
          </a:xfrm>
        </p:grpSpPr>
        <p:sp>
          <p:nvSpPr>
            <p:cNvPr id="8213" name="文本框 10"/>
            <p:cNvSpPr txBox="1"/>
            <p:nvPr/>
          </p:nvSpPr>
          <p:spPr>
            <a:xfrm>
              <a:off x="1321" y="6498"/>
              <a:ext cx="3821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3600" b="1">
                  <a:latin typeface="Arial" panose="020B0604020202020204" pitchFamily="34" charset="0"/>
                  <a:ea typeface="宋体" panose="02010600030101010101" pitchFamily="2" charset="-122"/>
                </a:rPr>
                <a:t>大 雪 纷 飞</a:t>
              </a: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4" name="文本框 32"/>
            <p:cNvSpPr txBox="1"/>
            <p:nvPr/>
          </p:nvSpPr>
          <p:spPr>
            <a:xfrm>
              <a:off x="1440" y="5890"/>
              <a:ext cx="3583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4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dà xuě fēn fēi</a:t>
              </a:r>
              <a:endPara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983038" y="4464050"/>
            <a:ext cx="3257550" cy="979488"/>
            <a:chOff x="6295" y="5972"/>
            <a:chExt cx="5129" cy="1542"/>
          </a:xfrm>
        </p:grpSpPr>
        <p:sp>
          <p:nvSpPr>
            <p:cNvPr id="8216" name="文本框 11"/>
            <p:cNvSpPr txBox="1"/>
            <p:nvPr/>
          </p:nvSpPr>
          <p:spPr>
            <a:xfrm>
              <a:off x="6434" y="6498"/>
              <a:ext cx="4990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3600" b="1">
                  <a:latin typeface="Arial" panose="020B0604020202020204" pitchFamily="34" charset="0"/>
                  <a:ea typeface="宋体" panose="02010600030101010101" pitchFamily="2" charset="-122"/>
                </a:rPr>
                <a:t>北 风 狂 吼</a:t>
              </a: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7" name="文本框 33"/>
            <p:cNvSpPr txBox="1"/>
            <p:nvPr/>
          </p:nvSpPr>
          <p:spPr>
            <a:xfrm>
              <a:off x="6295" y="5972"/>
              <a:ext cx="412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4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běi fēng kuáng hǒ</a:t>
              </a:r>
              <a:endPara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7672388" y="1069975"/>
            <a:ext cx="860425" cy="308292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   气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3" descr="timgOS9MZG3G"/>
          <p:cNvPicPr>
            <a:picLocks noChangeAspect="1"/>
          </p:cNvPicPr>
          <p:nvPr/>
        </p:nvPicPr>
        <p:blipFill>
          <a:blip r:embed="rId1">
            <a:lum bright="53998" contrast="41999"/>
          </a:blip>
          <a:stretch>
            <a:fillRect/>
          </a:stretch>
        </p:blipFill>
        <p:spPr>
          <a:xfrm>
            <a:off x="-6350" y="-331787"/>
            <a:ext cx="9156700" cy="7173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17575" y="2378075"/>
            <a:ext cx="8069263" cy="1754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·几阵秋风，树叶落尽，冬天快要到了。</a:t>
            </a:r>
            <a:endParaRPr lang="zh-CN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8375" y="3422650"/>
            <a:ext cx="7270750" cy="1754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·冬天说到就到，寒风呼呼地刮着。</a:t>
            </a:r>
            <a:endParaRPr lang="zh-CN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3938" y="4413250"/>
            <a:ext cx="7891462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·寒冬腊月，大雪纷飞，漫山遍野一片白色。北风像狮子那样狂吼。</a:t>
            </a:r>
            <a:endParaRPr lang="zh-CN" altLang="zh-CN" sz="36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1225" y="2363788"/>
            <a:ext cx="4843463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·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冬天快到了。</a:t>
            </a:r>
            <a:endParaRPr lang="zh-CN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3138" y="3454400"/>
            <a:ext cx="3149600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·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冬天到了。</a:t>
            </a:r>
            <a:endParaRPr lang="zh-CN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22350" y="4435475"/>
            <a:ext cx="2189163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·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寒冬腊月。</a:t>
            </a:r>
            <a:endParaRPr lang="zh-CN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  <p:bldP spid="5" grpId="0"/>
      <p:bldP spid="8" grpId="0"/>
      <p:bldP spid="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4000"/>
          </a:blip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1" name="文本框 99"/>
          <p:cNvSpPr txBox="1"/>
          <p:nvPr/>
        </p:nvSpPr>
        <p:spPr>
          <a:xfrm>
            <a:off x="808038" y="369888"/>
            <a:ext cx="7199312" cy="1752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喜鹊一早飞出去，东寻西找，衔回来一些枯草，就忙着做窝，准备过冬。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42" name="图片 3" descr="71cf3bc79f3df8dcb2b0eeabc611728b4710287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3063875"/>
            <a:ext cx="4281488" cy="2843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4" descr="001MuEWity6EdBByBF466&amp;6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0263" y="2746375"/>
            <a:ext cx="4310062" cy="2747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basetag"/>
  <p:tag name="KSO_WM_TEMPLATE_INDEX" val="20164056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1401</Words>
  <Application>WPS 演示</Application>
  <PresentationFormat/>
  <Paragraphs>225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楷体</vt:lpstr>
      <vt:lpstr>方正姚体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寒号鸟却只知道出去玩，累了就回来睡觉。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FYY</dc:creator>
  <cp:lastModifiedBy>海底</cp:lastModifiedBy>
  <cp:revision>73</cp:revision>
  <dcterms:created xsi:type="dcterms:W3CDTF">2018-09-22T07:28:00Z</dcterms:created>
  <dcterms:modified xsi:type="dcterms:W3CDTF">2018-09-24T12:36:00Z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