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74" r:id="rId14"/>
    <p:sldId id="268" r:id="rId15"/>
    <p:sldId id="271" r:id="rId16"/>
    <p:sldId id="269" r:id="rId17"/>
    <p:sldId id="272" r:id="rId18"/>
    <p:sldId id="273" r:id="rId19"/>
    <p:sldId id="275" r:id="rId20"/>
    <p:sldId id="270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70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1314" y="9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9.png"/><Relationship Id="rId7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10.svg"/><Relationship Id="rId9" Type="http://schemas.openxmlformats.org/officeDocument/2006/relationships/image" Target="../media/image7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&#10;&#10;已生成极高可信度的说明">
            <a:extLst>
              <a:ext uri="{FF2B5EF4-FFF2-40B4-BE49-F238E27FC236}">
                <a16:creationId xmlns:a16="http://schemas.microsoft.com/office/drawing/2014/main" id="{EE39F172-DC72-46BE-A65E-38C8A5BE34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B41AE64D-1A87-4098-8A0D-71175994164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图片包含 墙壁, 建筑物&#10;&#10;已生成极高可信度的说明">
              <a:extLst>
                <a:ext uri="{FF2B5EF4-FFF2-40B4-BE49-F238E27FC236}">
                  <a16:creationId xmlns:a16="http://schemas.microsoft.com/office/drawing/2014/main" id="{CDCD37D6-F95F-43E7-8672-5A728C12CB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DD8C9F9-D2D5-4B35-B042-211F3A8BFC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61227" y="0"/>
              <a:ext cx="6907046" cy="685800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F5FBBE7-D617-4F2A-B7B3-DBB7702C925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r="31049"/>
            <a:stretch/>
          </p:blipFill>
          <p:spPr>
            <a:xfrm>
              <a:off x="7429500" y="0"/>
              <a:ext cx="476250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2940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EE94DD-EE39-4252-A223-AF801AFA3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D8C562D-2CF2-48E2-BCE4-3EB8FA7722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482B25E-0DCD-43D2-B3F1-D540DBEFC1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73C5F01-65F8-4537-AD04-BB0AB4C3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292AB0-A8CA-47F0-BE57-1AFD0973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401DDC-3D8D-48F1-B889-CF2CD4EC7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782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D487E9-BBB5-4617-B09B-73A5AFF58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EF960E-F1EF-4324-AFF1-EDABAA04F3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8CC3F3-536E-4958-964A-5E71E9B96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1847B9-BA00-493D-B9C1-B3375C9FD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E114A1-41C5-4879-8AD3-8D7307270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004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34DEEAC-D3CF-4C68-8E47-71F9233842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C09CF64-74F5-4DB5-9A35-7E34C71105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5FF008-FDDC-4242-AF85-CFDC9E201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08D9C3-4C43-47AD-AEDD-D94F7777B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09471C-B20A-4A77-A869-1D8341A9B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520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墙壁, 建筑物&#10;&#10;已生成极高可信度的说明">
            <a:extLst>
              <a:ext uri="{FF2B5EF4-FFF2-40B4-BE49-F238E27FC236}">
                <a16:creationId xmlns:a16="http://schemas.microsoft.com/office/drawing/2014/main" id="{59BE5EE5-90CA-4AFA-B293-5D74115602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F6EBE88-B2D0-4B62-A9AB-4D27960B0C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45519" y="5179221"/>
            <a:ext cx="971254" cy="167877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F7B5A16-C212-4899-B05E-DF550485681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562975" y="5254713"/>
            <a:ext cx="1451398" cy="172207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901E514-B334-4032-AF1E-D055344B775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972658" y="5179221"/>
            <a:ext cx="1146431" cy="167877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FACD2AE-0660-4DCD-BFB0-DA6699E8636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014373" y="4815317"/>
            <a:ext cx="705600" cy="21725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F036DE1-801A-4E07-A21D-F4D9812C206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989714" y="4501785"/>
            <a:ext cx="865463" cy="2475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B8ED495-94EF-461E-84FE-B0D1E189A09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803073" y="5060436"/>
            <a:ext cx="1389150" cy="21945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1D03456-6AFE-40AB-AD27-2AB2006AB8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18896" y="5593574"/>
            <a:ext cx="944589" cy="138321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F0DE58B-E7FC-47AD-991C-0C3EAD29F0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16796" y="5737063"/>
            <a:ext cx="1054161" cy="125075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0384795-8688-4FCE-8C2D-D756724F1A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8082832" y="5424143"/>
            <a:ext cx="1451398" cy="172207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C730859-4347-47A0-9F36-5E98436FDA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34230" y="5186062"/>
            <a:ext cx="1146431" cy="167877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0F41579-08E6-43EE-9882-2DF1CF3BA51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4835" y="5318296"/>
            <a:ext cx="1146431" cy="167877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F65E0C02-057C-440C-9B11-2E356B90AB5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59804" y="5739285"/>
            <a:ext cx="865463" cy="24750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A6CBC5EA-01FA-465F-8D93-6F946BA1483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11249455" y="5314096"/>
            <a:ext cx="865463" cy="24750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73B5BC2-C6A0-4C88-8054-84BC37EF106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884212" y="5363643"/>
            <a:ext cx="705600" cy="21725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C26FDD8F-9A65-468C-9DDA-972A180CFE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10278710" y="5857364"/>
            <a:ext cx="971254" cy="1678779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EC84D6B-E0EF-441C-9DDA-B9EBE22F932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152973" y="5908278"/>
            <a:ext cx="1389150" cy="219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06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墙壁, 建筑物&#10;&#10;已生成极高可信度的说明">
            <a:extLst>
              <a:ext uri="{FF2B5EF4-FFF2-40B4-BE49-F238E27FC236}">
                <a16:creationId xmlns:a16="http://schemas.microsoft.com/office/drawing/2014/main" id="{59BE5EE5-90CA-4AFA-B293-5D74115602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形 1">
            <a:extLst>
              <a:ext uri="{FF2B5EF4-FFF2-40B4-BE49-F238E27FC236}">
                <a16:creationId xmlns:a16="http://schemas.microsoft.com/office/drawing/2014/main" id="{3770EE04-F747-41BD-9530-E400987CD3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463" y="393025"/>
            <a:ext cx="10325051" cy="615300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F6EBE88-B2D0-4B62-A9AB-4D27960B0C3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H="1">
            <a:off x="1307059" y="5581598"/>
            <a:ext cx="738460" cy="127640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F7B5A16-C212-4899-B05E-DF55048568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flipH="1">
            <a:off x="4739991" y="5651897"/>
            <a:ext cx="1103521" cy="130931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901E514-B334-4032-AF1E-D055344B775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2809512" y="5683840"/>
            <a:ext cx="871649" cy="127640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FACD2AE-0660-4DCD-BFB0-DA6699E8636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flipH="1">
            <a:off x="6477894" y="5336031"/>
            <a:ext cx="536479" cy="165178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F036DE1-801A-4E07-A21D-F4D9812C206C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flipH="1">
            <a:off x="4331689" y="5095003"/>
            <a:ext cx="658025" cy="188178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B8ED495-94EF-461E-84FE-B0D1E189A09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H="1">
            <a:off x="1746880" y="5586422"/>
            <a:ext cx="1056193" cy="166851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1D03456-6AFE-40AB-AD27-2AB2006AB86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6900711" y="5925108"/>
            <a:ext cx="718186" cy="105167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F0DE58B-E7FC-47AD-991C-0C3EAD29F0D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flipH="1">
            <a:off x="315301" y="6036849"/>
            <a:ext cx="801495" cy="95096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0384795-8688-4FCE-8C2D-D756724F1A8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79311" y="5836895"/>
            <a:ext cx="1103521" cy="130931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C730859-4347-47A0-9F36-5E98436FDAF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8662581" y="5588439"/>
            <a:ext cx="871649" cy="127640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0F41579-08E6-43EE-9882-2DF1CF3BA51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10856343" y="5920670"/>
            <a:ext cx="871649" cy="127640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F65E0C02-057C-440C-9B11-2E356B90AB5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flipH="1">
            <a:off x="820828" y="5479787"/>
            <a:ext cx="658025" cy="188178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A6CBC5EA-01FA-465F-8D93-6F946BA1483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405599" y="5369243"/>
            <a:ext cx="658025" cy="188178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73B5BC2-C6A0-4C88-8054-84BC37EF106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flipH="1">
            <a:off x="2347733" y="5884357"/>
            <a:ext cx="536479" cy="165178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C26FDD8F-9A65-468C-9DDA-972A180CFE1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40250" y="6259741"/>
            <a:ext cx="738460" cy="1276402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EC84D6B-E0EF-441C-9DDA-B9EBE22F9320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H="1">
            <a:off x="8225713" y="5836895"/>
            <a:ext cx="1056193" cy="166851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ED1AF75-4930-4302-93D8-1BDEEE4FF83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48755" y="5695696"/>
            <a:ext cx="658025" cy="188178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C3AFF3D-B604-4E6D-BE5B-A5C3078B2C0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40242" y="6006788"/>
            <a:ext cx="738460" cy="127640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119C9A93-CE4B-4EBF-A68C-20A7A328A29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795177" y="5884357"/>
            <a:ext cx="871649" cy="127640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BDDDAB9E-0ED3-47C1-8B34-C6B37077734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420893" y="5986599"/>
            <a:ext cx="738460" cy="127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1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B7D5EA-3633-4F83-AEAE-DC8F3B75C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BCAE93-A1FB-4406-B94B-198B99A5A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A3FEDB-7E12-4B30-B33A-25CB73237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FC6A3B-1662-4A2A-BDED-D5E4BCF7B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956C92-5C6C-4075-BCAA-488B77757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474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7FDFF-4C87-4DD9-8B14-20A0ED968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2A3E37-AD43-463B-9DB1-7313B88375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B481F4-9D45-4BD3-BD86-FB1E7B336F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AFC2E5C-9904-4983-83FA-086F93951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F185BE9-5CF1-45EF-AD91-526093A6B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08F3DC-960C-4446-B4A6-3F216F97D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978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B61F40-DCA2-4C49-ABB0-2A34FAE4B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9D4CA6-E164-499B-8E60-0FD53A58EC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179BCAF-EA06-4053-8447-37062BA1D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0DFD309-A258-45B1-BABD-52A43C8245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F16DFEB-32F3-4473-BD2D-D6D7665DEF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7CFF1B4-A4F9-4BDD-A3CE-03B62A04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B27DE79-3750-4E64-9350-483E1BEFD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6B1101E-3AFB-4F14-9FCD-B657820F5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80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35B1DC-3541-46B9-A4D8-A210F98E8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07119F9-9111-4BBD-8C7B-6DEEFFCBB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65FF9EB-7785-48C5-8453-0D101B164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ECB6C74-9E2C-4D8B-A37B-847A3E1E2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799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B7A4B66-392A-4434-82BC-5779EC969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027C73E-1AC4-445F-AFF1-08A259E14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FDF16E-AC83-4FDB-8367-28F47FDB6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4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4AD889-B562-4DAB-B264-A276C0C9F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4FFE0A-6F8E-4F75-9EC9-023C8FDE2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1251F6-710E-4798-A109-F1B2B95287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95453D3-3CD9-4312-BA73-3C68C4C36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2F4DCA7-979C-47A1-B667-E0DDA4E33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D658FAC-BDF4-4946-84CA-AD337ED66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347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542A65A-84E5-4A53-85D2-16AE365BF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7CA97B-17C9-4354-B735-442367AE8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184348-EF5C-4E81-9DDE-3DC98ECD43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2F83D-6B34-4C57-AA6B-8CA050E59B73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E583B3-4C8A-4B6E-9129-344BD9BB88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CC0D08-5DC1-4B6C-8826-70E3E3BF64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8A702-190D-4B5E-8934-6E5E8642D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55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svg"/><Relationship Id="rId7" Type="http://schemas.openxmlformats.org/officeDocument/2006/relationships/image" Target="../media/image17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emf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3.png"/><Relationship Id="rId7" Type="http://schemas.openxmlformats.org/officeDocument/2006/relationships/image" Target="../media/image20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emf"/><Relationship Id="rId5" Type="http://schemas.openxmlformats.org/officeDocument/2006/relationships/image" Target="../media/image3.emf"/><Relationship Id="rId4" Type="http://schemas.openxmlformats.org/officeDocument/2006/relationships/image" Target="../media/image14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21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g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21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g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image" Target="../media/image15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479CD82-EEEB-4A98-B1C2-A187257BCBA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97297" y="1075610"/>
            <a:ext cx="5351615" cy="467204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96DFDC3-191C-42FD-BD02-EC7F397CAA1D}"/>
              </a:ext>
            </a:extLst>
          </p:cNvPr>
          <p:cNvSpPr/>
          <p:nvPr/>
        </p:nvSpPr>
        <p:spPr>
          <a:xfrm>
            <a:off x="3728927" y="1749363"/>
            <a:ext cx="4288353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8000" b="1" dirty="0">
                <a:solidFill>
                  <a:srgbClr val="FFC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植物妈妈</a:t>
            </a:r>
            <a:endParaRPr kumimoji="1" lang="en-US" altLang="zh-CN" sz="8000" b="1" dirty="0">
              <a:solidFill>
                <a:srgbClr val="FFC000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algn="ctr"/>
            <a:r>
              <a:rPr kumimoji="1" lang="zh-CN" altLang="en-US" sz="8000" b="1" dirty="0">
                <a:solidFill>
                  <a:srgbClr val="FFC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有办法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CE2478-3BA5-4A85-9987-B494175B203A}"/>
              </a:ext>
            </a:extLst>
          </p:cNvPr>
          <p:cNvSpPr txBox="1"/>
          <p:nvPr/>
        </p:nvSpPr>
        <p:spPr>
          <a:xfrm>
            <a:off x="3728927" y="4303908"/>
            <a:ext cx="41827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人教版二年级上册语文第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课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《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植物妈妈有办法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》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课件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PPT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9" name="人教版二年级上册语文第3课《植物妈妈有办法》MP3课文朗读免费下载">
            <a:hlinkClick r:id="" action="ppaction://media"/>
            <a:extLst>
              <a:ext uri="{FF2B5EF4-FFF2-40B4-BE49-F238E27FC236}">
                <a16:creationId xmlns:a16="http://schemas.microsoft.com/office/drawing/2014/main" id="{365F4B08-A01C-4C47-93AB-0A829F6C54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07680" y="-9777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F4B61D3-33D2-4FBB-BD64-8742C4A2413F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798E1D55-116F-4A5C-B10F-B1927A7B9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98429A8-E7DB-405F-BF2C-FB78457B5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E9191B6-BC1F-4F00-8353-78555FA3CC53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生字学习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3FEB747-BECB-4050-9115-AC4FE1237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01B7A79-996F-4DEE-9C48-CF5A9D798CD0}"/>
              </a:ext>
            </a:extLst>
          </p:cNvPr>
          <p:cNvGrpSpPr/>
          <p:nvPr/>
        </p:nvGrpSpPr>
        <p:grpSpPr>
          <a:xfrm>
            <a:off x="2396956" y="2221096"/>
            <a:ext cx="1551001" cy="1561300"/>
            <a:chOff x="2396956" y="2221096"/>
            <a:chExt cx="1551001" cy="15613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5190F78-51AE-40DD-BCFE-D1874204F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96956" y="2221096"/>
              <a:ext cx="1551001" cy="156130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F34B818-AD54-4B3D-9023-FDE154D6B319}"/>
                </a:ext>
              </a:extLst>
            </p:cNvPr>
            <p:cNvSpPr txBox="1"/>
            <p:nvPr/>
          </p:nvSpPr>
          <p:spPr>
            <a:xfrm>
              <a:off x="2614618" y="2343525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娃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FC4F6098-BE55-4799-BD2A-55EB42FE354F}"/>
              </a:ext>
            </a:extLst>
          </p:cNvPr>
          <p:cNvSpPr/>
          <p:nvPr/>
        </p:nvSpPr>
        <p:spPr>
          <a:xfrm>
            <a:off x="2840474" y="1462669"/>
            <a:ext cx="11074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wá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6D33A4-72E9-402B-A542-965205D330CC}"/>
              </a:ext>
            </a:extLst>
          </p:cNvPr>
          <p:cNvSpPr/>
          <p:nvPr/>
        </p:nvSpPr>
        <p:spPr>
          <a:xfrm>
            <a:off x="1905552" y="3904825"/>
            <a:ext cx="4084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字义：小孩子。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组词：娃娃  小娃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造句：小月有一个漂亮的洋娃娃。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辨析：右边是两个“土”。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D960E0D-88D3-41AE-9CBC-6902A05B8646}"/>
              </a:ext>
            </a:extLst>
          </p:cNvPr>
          <p:cNvGrpSpPr/>
          <p:nvPr/>
        </p:nvGrpSpPr>
        <p:grpSpPr>
          <a:xfrm>
            <a:off x="6831070" y="2199302"/>
            <a:ext cx="1551001" cy="1561300"/>
            <a:chOff x="6831070" y="2199302"/>
            <a:chExt cx="1551001" cy="15613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D94C0FC-A966-4722-832E-1E244CCF7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1070" y="2199302"/>
              <a:ext cx="1551001" cy="156130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54D0EAE-CC01-4670-B252-8D9625D2398C}"/>
                </a:ext>
              </a:extLst>
            </p:cNvPr>
            <p:cNvSpPr txBox="1"/>
            <p:nvPr/>
          </p:nvSpPr>
          <p:spPr>
            <a:xfrm>
              <a:off x="7048732" y="2321731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苍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1E4FEBEF-6D4A-4659-8A3A-06519A9FE684}"/>
              </a:ext>
            </a:extLst>
          </p:cNvPr>
          <p:cNvSpPr/>
          <p:nvPr/>
        </p:nvSpPr>
        <p:spPr>
          <a:xfrm>
            <a:off x="6953044" y="1475313"/>
            <a:ext cx="1598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cāng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6A10E07-850A-4F55-AA4C-6D58083DCB70}"/>
              </a:ext>
            </a:extLst>
          </p:cNvPr>
          <p:cNvSpPr/>
          <p:nvPr/>
        </p:nvSpPr>
        <p:spPr>
          <a:xfrm>
            <a:off x="6307935" y="3904825"/>
            <a:ext cx="45197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字义：青色或灰白色。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组词：苍白  苍翠  苍老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造句：山上种满了苍翠的松柏。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辨析：第６、７笔是横折钩和竖弯钩。</a:t>
            </a:r>
          </a:p>
        </p:txBody>
      </p:sp>
    </p:spTree>
    <p:extLst>
      <p:ext uri="{BB962C8B-B14F-4D97-AF65-F5344CB8AC3E}">
        <p14:creationId xmlns:p14="http://schemas.microsoft.com/office/powerpoint/2010/main" val="237018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D9B923F0-B443-445E-8FA9-CBCDB0A1FA3B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798E1D55-116F-4A5C-B10F-B1927A7B9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98429A8-E7DB-405F-BF2C-FB78457B5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E9191B6-BC1F-4F00-8353-78555FA3CC53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生字学习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3FEB747-BECB-4050-9115-AC4FE1237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EE9D7FB-5778-422C-9B95-C46E5830FF09}"/>
              </a:ext>
            </a:extLst>
          </p:cNvPr>
          <p:cNvGrpSpPr/>
          <p:nvPr/>
        </p:nvGrpSpPr>
        <p:grpSpPr>
          <a:xfrm>
            <a:off x="2396956" y="2221096"/>
            <a:ext cx="1551001" cy="1561300"/>
            <a:chOff x="2396956" y="2221096"/>
            <a:chExt cx="1551001" cy="15613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5190F78-51AE-40DD-BCFE-D1874204F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96956" y="2221096"/>
              <a:ext cx="1551001" cy="156130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F34B818-AD54-4B3D-9023-FDE154D6B319}"/>
                </a:ext>
              </a:extLst>
            </p:cNvPr>
            <p:cNvSpPr txBox="1"/>
            <p:nvPr/>
          </p:nvSpPr>
          <p:spPr>
            <a:xfrm>
              <a:off x="2614618" y="2343525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洼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FC4F6098-BE55-4799-BD2A-55EB42FE354F}"/>
              </a:ext>
            </a:extLst>
          </p:cNvPr>
          <p:cNvSpPr/>
          <p:nvPr/>
        </p:nvSpPr>
        <p:spPr>
          <a:xfrm>
            <a:off x="2840474" y="1462669"/>
            <a:ext cx="11074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wā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6D33A4-72E9-402B-A542-965205D330CC}"/>
              </a:ext>
            </a:extLst>
          </p:cNvPr>
          <p:cNvSpPr/>
          <p:nvPr/>
        </p:nvSpPr>
        <p:spPr>
          <a:xfrm>
            <a:off x="1905552" y="3904825"/>
            <a:ext cx="4084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字义：凹陷。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组词：洼地  洼陷  山洼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造句：山下有一片种满油菜的洼地。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辨析：应与“姥”在字音、字形上区别。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9FF8F9F-7C09-4812-B8C6-FF80DC8DFB6E}"/>
              </a:ext>
            </a:extLst>
          </p:cNvPr>
          <p:cNvGrpSpPr/>
          <p:nvPr/>
        </p:nvGrpSpPr>
        <p:grpSpPr>
          <a:xfrm>
            <a:off x="6831070" y="2199302"/>
            <a:ext cx="1551001" cy="1561300"/>
            <a:chOff x="6831070" y="2199302"/>
            <a:chExt cx="1551001" cy="15613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D94C0FC-A966-4722-832E-1E244CCF7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1070" y="2199302"/>
              <a:ext cx="1551001" cy="156130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54D0EAE-CC01-4670-B252-8D9625D2398C}"/>
                </a:ext>
              </a:extLst>
            </p:cNvPr>
            <p:cNvSpPr txBox="1"/>
            <p:nvPr/>
          </p:nvSpPr>
          <p:spPr>
            <a:xfrm>
              <a:off x="7048732" y="2321731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豆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1E4FEBEF-6D4A-4659-8A3A-06519A9FE684}"/>
              </a:ext>
            </a:extLst>
          </p:cNvPr>
          <p:cNvSpPr/>
          <p:nvPr/>
        </p:nvSpPr>
        <p:spPr>
          <a:xfrm>
            <a:off x="7048732" y="1491075"/>
            <a:ext cx="12113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dòu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6A10E07-850A-4F55-AA4C-6D58083DCB70}"/>
              </a:ext>
            </a:extLst>
          </p:cNvPr>
          <p:cNvSpPr/>
          <p:nvPr/>
        </p:nvSpPr>
        <p:spPr>
          <a:xfrm>
            <a:off x="6307935" y="3904825"/>
            <a:ext cx="33295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字义：豆子，一种植物。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组词：豆苗  豆沙  豆浆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造句：黄豆的营养价值很高。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辨析：第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笔是短撇，不是点。</a:t>
            </a:r>
          </a:p>
        </p:txBody>
      </p:sp>
    </p:spTree>
    <p:extLst>
      <p:ext uri="{BB962C8B-B14F-4D97-AF65-F5344CB8AC3E}">
        <p14:creationId xmlns:p14="http://schemas.microsoft.com/office/powerpoint/2010/main" val="280360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704018-7401-43CA-B4B3-0F4700865086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798E1D55-116F-4A5C-B10F-B1927A7B9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98429A8-E7DB-405F-BF2C-FB78457B5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E9191B6-BC1F-4F00-8353-78555FA3CC53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生字学习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3FEB747-BECB-4050-9115-AC4FE1237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E2D4FDC-A380-4FD6-B6DB-88E39F9ECCA3}"/>
              </a:ext>
            </a:extLst>
          </p:cNvPr>
          <p:cNvGrpSpPr/>
          <p:nvPr/>
        </p:nvGrpSpPr>
        <p:grpSpPr>
          <a:xfrm>
            <a:off x="2396956" y="2221096"/>
            <a:ext cx="1551001" cy="1561300"/>
            <a:chOff x="2396956" y="2221096"/>
            <a:chExt cx="1551001" cy="15613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5190F78-51AE-40DD-BCFE-D1874204F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96956" y="2221096"/>
              <a:ext cx="1551001" cy="156130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F34B818-AD54-4B3D-9023-FDE154D6B319}"/>
                </a:ext>
              </a:extLst>
            </p:cNvPr>
            <p:cNvSpPr txBox="1"/>
            <p:nvPr/>
          </p:nvSpPr>
          <p:spPr>
            <a:xfrm>
              <a:off x="2614618" y="2343525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仔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FC4F6098-BE55-4799-BD2A-55EB42FE354F}"/>
              </a:ext>
            </a:extLst>
          </p:cNvPr>
          <p:cNvSpPr/>
          <p:nvPr/>
        </p:nvSpPr>
        <p:spPr>
          <a:xfrm>
            <a:off x="2840474" y="1462669"/>
            <a:ext cx="11074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zāi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6D33A4-72E9-402B-A542-965205D330CC}"/>
              </a:ext>
            </a:extLst>
          </p:cNvPr>
          <p:cNvSpPr/>
          <p:nvPr/>
        </p:nvSpPr>
        <p:spPr>
          <a:xfrm>
            <a:off x="1905552" y="3904825"/>
            <a:ext cx="4084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字义：幼小的。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组词：仔鸡  仔细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造句：我每次答完题都要仔细检查一遍。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辨析：应与“子”“籽”在意思上相区别。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5334016-56DE-4FD4-96EA-1051E6438FF1}"/>
              </a:ext>
            </a:extLst>
          </p:cNvPr>
          <p:cNvGrpSpPr/>
          <p:nvPr/>
        </p:nvGrpSpPr>
        <p:grpSpPr>
          <a:xfrm>
            <a:off x="6831070" y="2199302"/>
            <a:ext cx="1551001" cy="1561300"/>
            <a:chOff x="6831070" y="2199302"/>
            <a:chExt cx="1551001" cy="15613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D94C0FC-A966-4722-832E-1E244CCF7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1070" y="2199302"/>
              <a:ext cx="1551001" cy="156130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54D0EAE-CC01-4670-B252-8D9625D2398C}"/>
                </a:ext>
              </a:extLst>
            </p:cNvPr>
            <p:cNvSpPr txBox="1"/>
            <p:nvPr/>
          </p:nvSpPr>
          <p:spPr>
            <a:xfrm>
              <a:off x="7048732" y="2321731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察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1E4FEBEF-6D4A-4659-8A3A-06519A9FE684}"/>
              </a:ext>
            </a:extLst>
          </p:cNvPr>
          <p:cNvSpPr/>
          <p:nvPr/>
        </p:nvSpPr>
        <p:spPr>
          <a:xfrm>
            <a:off x="7048732" y="1491075"/>
            <a:ext cx="12113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chā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6A10E07-850A-4F55-AA4C-6D58083DCB70}"/>
              </a:ext>
            </a:extLst>
          </p:cNvPr>
          <p:cNvSpPr/>
          <p:nvPr/>
        </p:nvSpPr>
        <p:spPr>
          <a:xfrm>
            <a:off x="6307935" y="3904825"/>
            <a:ext cx="45342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字义：仔细看；了解情况。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词语：察看  观察  察觉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造句：他看书时很专心，连妈妈走进来都没</a:t>
            </a:r>
            <a:b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   有察觉。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辨析：第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笔是两点，第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笔是横钩。</a:t>
            </a:r>
          </a:p>
        </p:txBody>
      </p:sp>
    </p:spTree>
    <p:extLst>
      <p:ext uri="{BB962C8B-B14F-4D97-AF65-F5344CB8AC3E}">
        <p14:creationId xmlns:p14="http://schemas.microsoft.com/office/powerpoint/2010/main" val="244096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D85BEB99-341B-42A6-9CE8-268130FEB529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798E1D55-116F-4A5C-B10F-B1927A7B9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98429A8-E7DB-405F-BF2C-FB78457B5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E9191B6-BC1F-4F00-8353-78555FA3CC53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认字识词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3FEB747-BECB-4050-9115-AC4FE1237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sp>
        <p:nvSpPr>
          <p:cNvPr id="14" name="Text Box 2">
            <a:extLst>
              <a:ext uri="{FF2B5EF4-FFF2-40B4-BE49-F238E27FC236}">
                <a16:creationId xmlns:a16="http://schemas.microsoft.com/office/drawing/2014/main" id="{DD62F0D5-9B6A-4542-BA27-7BD40F11F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8625" y="1907079"/>
            <a:ext cx="684847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许许多多                          高高兴兴</a:t>
            </a:r>
          </a:p>
          <a:p>
            <a:endParaRPr kumimoji="1" lang="zh-CN" altLang="en-US" sz="3600" b="1" dirty="0">
              <a:solidFill>
                <a:schemeClr val="accent4">
                  <a:lumMod val="75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kumimoji="1" lang="zh-CN" altLang="en-US" sz="36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进进出出                           花花绿绿</a:t>
            </a:r>
          </a:p>
          <a:p>
            <a:endParaRPr kumimoji="1" lang="zh-CN" altLang="en-US" sz="3600" b="1" dirty="0">
              <a:solidFill>
                <a:schemeClr val="accent4">
                  <a:lumMod val="75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kumimoji="1" lang="zh-CN" altLang="en-US" sz="36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快快乐乐                          说说笑笑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9255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0D04F3F-5C03-43D7-BDC3-AC2C768D51A2}"/>
              </a:ext>
            </a:extLst>
          </p:cNvPr>
          <p:cNvGrpSpPr/>
          <p:nvPr/>
        </p:nvGrpSpPr>
        <p:grpSpPr>
          <a:xfrm>
            <a:off x="3841660" y="669211"/>
            <a:ext cx="4578703" cy="3797734"/>
            <a:chOff x="3841660" y="669211"/>
            <a:chExt cx="4578703" cy="379773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1AA3BB77-9C03-4030-ABFA-82AFFF647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068155" y="669211"/>
              <a:ext cx="4350131" cy="379773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D1BC770-759C-4A45-860A-F6745C5AF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405436">
              <a:off x="7714763" y="2294445"/>
              <a:ext cx="705600" cy="21725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AE3B43D-3C16-4DEB-819D-D1780B2F6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41660" y="2685143"/>
              <a:ext cx="910379" cy="157355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7CBB101-17AE-42CA-BE20-5661F929D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52111" y="3127574"/>
              <a:ext cx="1128849" cy="1339371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9C5ACCF-EEB4-442A-AD7F-11AC4537047F}"/>
                </a:ext>
              </a:extLst>
            </p:cNvPr>
            <p:cNvSpPr txBox="1"/>
            <p:nvPr/>
          </p:nvSpPr>
          <p:spPr>
            <a:xfrm>
              <a:off x="5193886" y="1186160"/>
              <a:ext cx="238830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课文解析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94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C0D2CC9E-8D2B-4BCA-A7FB-5B4BE3841513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420F3BCD-C950-406B-B0B4-E32E646EE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0B50521-CEDC-4457-B53A-3821D6F8C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ECCEB16-96D2-404C-80EF-3F0740F9D34C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课文解析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E8B11DE-9CB8-4A9C-80A8-F3B052F96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5E0EC0C-7E4E-45E0-BF2C-0E465C1D283E}"/>
              </a:ext>
            </a:extLst>
          </p:cNvPr>
          <p:cNvGrpSpPr/>
          <p:nvPr/>
        </p:nvGrpSpPr>
        <p:grpSpPr>
          <a:xfrm>
            <a:off x="2576228" y="1702002"/>
            <a:ext cx="1531384" cy="1484466"/>
            <a:chOff x="2576228" y="1702002"/>
            <a:chExt cx="1531384" cy="1484466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03EAAF1-9DEF-4361-B02B-D9745DB8D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76228" y="1702002"/>
              <a:ext cx="1487841" cy="1484466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6C27C0E-D094-460C-892A-189755038D22}"/>
                </a:ext>
              </a:extLst>
            </p:cNvPr>
            <p:cNvSpPr/>
            <p:nvPr/>
          </p:nvSpPr>
          <p:spPr>
            <a:xfrm>
              <a:off x="2619771" y="2124274"/>
              <a:ext cx="14878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蒲公英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7D45EC5-18BB-4B8A-A7C2-4AD7033D108B}"/>
              </a:ext>
            </a:extLst>
          </p:cNvPr>
          <p:cNvGrpSpPr/>
          <p:nvPr/>
        </p:nvGrpSpPr>
        <p:grpSpPr>
          <a:xfrm>
            <a:off x="2619771" y="4224011"/>
            <a:ext cx="1224664" cy="1232796"/>
            <a:chOff x="2619771" y="4224011"/>
            <a:chExt cx="1224664" cy="1232796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9C82067-BCC0-4A1A-A9C9-767D4C1FD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19771" y="4224011"/>
              <a:ext cx="1224664" cy="1232796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CB91334-ADBD-4BDF-BA8F-0FF289153F86}"/>
                </a:ext>
              </a:extLst>
            </p:cNvPr>
            <p:cNvSpPr/>
            <p:nvPr/>
          </p:nvSpPr>
          <p:spPr>
            <a:xfrm>
              <a:off x="2760490" y="4309353"/>
              <a:ext cx="89832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风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4ACB6F48-5B73-4A87-B6D1-C64F3B727D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 flipV="1">
            <a:off x="2693689" y="3554881"/>
            <a:ext cx="1009862" cy="243055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AC833BB8-F839-434A-BD45-204D45C938E6}"/>
              </a:ext>
            </a:extLst>
          </p:cNvPr>
          <p:cNvGrpSpPr/>
          <p:nvPr/>
        </p:nvGrpSpPr>
        <p:grpSpPr>
          <a:xfrm>
            <a:off x="5092909" y="1708328"/>
            <a:ext cx="1578408" cy="1484466"/>
            <a:chOff x="5092909" y="1708328"/>
            <a:chExt cx="1578408" cy="1484466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A999BFE-C936-4673-A5A1-76C900159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92909" y="1708328"/>
              <a:ext cx="1487841" cy="1484466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1198645-0C3B-4CDE-B40A-2548CBD81EF5}"/>
                </a:ext>
              </a:extLst>
            </p:cNvPr>
            <p:cNvSpPr/>
            <p:nvPr/>
          </p:nvSpPr>
          <p:spPr>
            <a:xfrm>
              <a:off x="5127716" y="1960821"/>
              <a:ext cx="15436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苍耳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A2C5F14-8B3D-4F98-80A8-71D294E73F9D}"/>
              </a:ext>
            </a:extLst>
          </p:cNvPr>
          <p:cNvGrpSpPr/>
          <p:nvPr/>
        </p:nvGrpSpPr>
        <p:grpSpPr>
          <a:xfrm>
            <a:off x="5177133" y="4309353"/>
            <a:ext cx="1249834" cy="1232796"/>
            <a:chOff x="7250912" y="3607613"/>
            <a:chExt cx="1249834" cy="1232796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09155ED7-6E43-4D69-B16F-937628501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76082" y="3607613"/>
              <a:ext cx="1224664" cy="1232796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49B5CA6-A4FB-48DC-BC20-820088A126DC}"/>
                </a:ext>
              </a:extLst>
            </p:cNvPr>
            <p:cNvSpPr/>
            <p:nvPr/>
          </p:nvSpPr>
          <p:spPr>
            <a:xfrm>
              <a:off x="7250912" y="3784726"/>
              <a:ext cx="12246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动物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9E80927-3C97-4207-BF83-0C66486A05D5}"/>
              </a:ext>
            </a:extLst>
          </p:cNvPr>
          <p:cNvGrpSpPr/>
          <p:nvPr/>
        </p:nvGrpSpPr>
        <p:grpSpPr>
          <a:xfrm>
            <a:off x="7609590" y="1696496"/>
            <a:ext cx="1531384" cy="1484466"/>
            <a:chOff x="7609590" y="1696496"/>
            <a:chExt cx="1531384" cy="1484466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BBED2F93-96A9-401A-87E0-F51368E66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09590" y="1696496"/>
              <a:ext cx="1487841" cy="1484466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9103038-3395-4555-8985-63972891CFED}"/>
                </a:ext>
              </a:extLst>
            </p:cNvPr>
            <p:cNvSpPr/>
            <p:nvPr/>
          </p:nvSpPr>
          <p:spPr>
            <a:xfrm>
              <a:off x="7653133" y="1978712"/>
              <a:ext cx="14878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豌豆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38BC3157-8015-4CC6-B351-96E44E837D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 flipV="1">
            <a:off x="5331897" y="3586948"/>
            <a:ext cx="1009862" cy="2430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F0AA33F-C497-408C-9893-2ED580B6D9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 flipV="1">
            <a:off x="7992121" y="3594403"/>
            <a:ext cx="1009862" cy="243055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98144458-E9B9-475F-9048-40D843A1149C}"/>
              </a:ext>
            </a:extLst>
          </p:cNvPr>
          <p:cNvGrpSpPr/>
          <p:nvPr/>
        </p:nvGrpSpPr>
        <p:grpSpPr>
          <a:xfrm>
            <a:off x="7846492" y="4309353"/>
            <a:ext cx="1400506" cy="1232796"/>
            <a:chOff x="7258542" y="3607613"/>
            <a:chExt cx="1400506" cy="1232796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9BD09798-AA04-43FF-B7C7-857162EE3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76082" y="3607613"/>
              <a:ext cx="1224664" cy="1232796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6173FF2-349F-4216-B028-1ABD8007821F}"/>
                </a:ext>
              </a:extLst>
            </p:cNvPr>
            <p:cNvSpPr/>
            <p:nvPr/>
          </p:nvSpPr>
          <p:spPr>
            <a:xfrm>
              <a:off x="7258542" y="3786279"/>
              <a:ext cx="14005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太阳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148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8DE0F222-DED9-48E4-BF1A-E6CA19E906CC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420F3BCD-C950-406B-B0B4-E32E646EE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0B50521-CEDC-4457-B53A-3821D6F8C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ECCEB16-96D2-404C-80EF-3F0740F9D34C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创设情境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E8B11DE-9CB8-4A9C-80A8-F3B052F96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65B2144-A39C-4AA3-8387-991ABC9B6104}"/>
              </a:ext>
            </a:extLst>
          </p:cNvPr>
          <p:cNvGrpSpPr/>
          <p:nvPr/>
        </p:nvGrpSpPr>
        <p:grpSpPr>
          <a:xfrm>
            <a:off x="1865380" y="1820561"/>
            <a:ext cx="2752088" cy="2896012"/>
            <a:chOff x="1848914" y="1981609"/>
            <a:chExt cx="2362088" cy="248561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2DD6FFF-6343-4AF0-9A3D-959CFC1862F5}"/>
                </a:ext>
              </a:extLst>
            </p:cNvPr>
            <p:cNvSpPr/>
            <p:nvPr/>
          </p:nvSpPr>
          <p:spPr>
            <a:xfrm>
              <a:off x="1933290" y="2127749"/>
              <a:ext cx="2193336" cy="2193336"/>
            </a:xfrm>
            <a:prstGeom prst="ellipse">
              <a:avLst/>
            </a:prstGeom>
            <a:blipFill dpi="0" rotWithShape="1">
              <a:blip r:embed="rId7"/>
              <a:srcRect/>
              <a:stretch>
                <a:fillRect l="-1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36502FF6-A7AE-4A9E-BD49-58CDC15AD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848914" y="1981609"/>
              <a:ext cx="2362088" cy="2485616"/>
            </a:xfrm>
            <a:prstGeom prst="rect">
              <a:avLst/>
            </a:prstGeom>
          </p:spPr>
        </p:pic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B451909F-5E15-41ED-8BA6-D086B70D7850}"/>
              </a:ext>
            </a:extLst>
          </p:cNvPr>
          <p:cNvSpPr/>
          <p:nvPr/>
        </p:nvSpPr>
        <p:spPr>
          <a:xfrm>
            <a:off x="5600233" y="2147042"/>
            <a:ext cx="49657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蒲公英妈妈准备了降落伞，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把它送给自己的娃娃。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只要有风轻轻吹过，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孩子们就乘着风纷纷出发。</a:t>
            </a:r>
          </a:p>
        </p:txBody>
      </p:sp>
    </p:spTree>
    <p:extLst>
      <p:ext uri="{BB962C8B-B14F-4D97-AF65-F5344CB8AC3E}">
        <p14:creationId xmlns:p14="http://schemas.microsoft.com/office/powerpoint/2010/main" val="395481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52B39BE5-C007-4AE8-B20C-A70E68A90435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420F3BCD-C950-406B-B0B4-E32E646EE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0B50521-CEDC-4457-B53A-3821D6F8C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ECCEB16-96D2-404C-80EF-3F0740F9D34C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创设情境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E8B11DE-9CB8-4A9C-80A8-F3B052F96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06AB3AE-407B-4571-85CE-1E49F8027AF0}"/>
              </a:ext>
            </a:extLst>
          </p:cNvPr>
          <p:cNvGrpSpPr/>
          <p:nvPr/>
        </p:nvGrpSpPr>
        <p:grpSpPr>
          <a:xfrm>
            <a:off x="6921501" y="1798535"/>
            <a:ext cx="2846278" cy="2995127"/>
            <a:chOff x="1848914" y="1981609"/>
            <a:chExt cx="2362088" cy="248561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74D5626-B883-4696-924F-5CBE10B6D09F}"/>
                </a:ext>
              </a:extLst>
            </p:cNvPr>
            <p:cNvSpPr/>
            <p:nvPr/>
          </p:nvSpPr>
          <p:spPr>
            <a:xfrm>
              <a:off x="1933290" y="2127749"/>
              <a:ext cx="2193336" cy="2193336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 l="-1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9B208A39-3E6C-4348-8282-F6268C0C0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848914" y="1981609"/>
              <a:ext cx="2362088" cy="2485616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BD606F78-8BE6-4C9A-99CD-338DD26445FA}"/>
              </a:ext>
            </a:extLst>
          </p:cNvPr>
          <p:cNvSpPr/>
          <p:nvPr/>
        </p:nvSpPr>
        <p:spPr>
          <a:xfrm>
            <a:off x="2171700" y="2141936"/>
            <a:ext cx="4178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苍耳妈妈有个好办法，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她给孩子们穿上带刺的铠甲。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只要挂住动物的皮毛，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孩子们就能去田野、山洼。</a:t>
            </a:r>
          </a:p>
        </p:txBody>
      </p:sp>
    </p:spTree>
    <p:extLst>
      <p:ext uri="{BB962C8B-B14F-4D97-AF65-F5344CB8AC3E}">
        <p14:creationId xmlns:p14="http://schemas.microsoft.com/office/powerpoint/2010/main" val="284919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EC767B9-29C8-4C45-BAD4-03E874E2F867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420F3BCD-C950-406B-B0B4-E32E646EE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0B50521-CEDC-4457-B53A-3821D6F8C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ECCEB16-96D2-404C-80EF-3F0740F9D34C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创设情境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E8B11DE-9CB8-4A9C-80A8-F3B052F96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A83FFB6-2CE3-45B1-A906-D818B9E40761}"/>
              </a:ext>
            </a:extLst>
          </p:cNvPr>
          <p:cNvGrpSpPr/>
          <p:nvPr/>
        </p:nvGrpSpPr>
        <p:grpSpPr>
          <a:xfrm>
            <a:off x="2019300" y="1847388"/>
            <a:ext cx="3068987" cy="3229483"/>
            <a:chOff x="1848914" y="1981609"/>
            <a:chExt cx="2362088" cy="2485616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501CD3FF-7409-4F47-BE57-2656DEC65AE0}"/>
                </a:ext>
              </a:extLst>
            </p:cNvPr>
            <p:cNvSpPr/>
            <p:nvPr/>
          </p:nvSpPr>
          <p:spPr>
            <a:xfrm>
              <a:off x="1933290" y="2127749"/>
              <a:ext cx="2193336" cy="2193336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 l="-1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334A7B3F-1E47-4A20-B82C-12D16F54B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848914" y="1981609"/>
              <a:ext cx="2362088" cy="2485616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0D264972-EF8D-4ACD-8488-788DAF10BC74}"/>
              </a:ext>
            </a:extLst>
          </p:cNvPr>
          <p:cNvSpPr/>
          <p:nvPr/>
        </p:nvSpPr>
        <p:spPr>
          <a:xfrm>
            <a:off x="5924210" y="2435136"/>
            <a:ext cx="42738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豌豆妈妈更有办法，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她让豆荚晒在太阳底下。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啪的一声，豆荚炸开，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孩子们就蹦着跳着离开妈妈。</a:t>
            </a:r>
          </a:p>
        </p:txBody>
      </p:sp>
    </p:spTree>
    <p:extLst>
      <p:ext uri="{BB962C8B-B14F-4D97-AF65-F5344CB8AC3E}">
        <p14:creationId xmlns:p14="http://schemas.microsoft.com/office/powerpoint/2010/main" val="17427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48A9A6C-9BA1-4F7F-8E84-DF5CB7B623E9}"/>
              </a:ext>
            </a:extLst>
          </p:cNvPr>
          <p:cNvGrpSpPr/>
          <p:nvPr/>
        </p:nvGrpSpPr>
        <p:grpSpPr>
          <a:xfrm>
            <a:off x="3841660" y="669211"/>
            <a:ext cx="4578703" cy="3797734"/>
            <a:chOff x="3841660" y="669211"/>
            <a:chExt cx="4578703" cy="379773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1AA3BB77-9C03-4030-ABFA-82AFFF647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068155" y="669211"/>
              <a:ext cx="4350131" cy="379773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D1BC770-759C-4A45-860A-F6745C5AF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405436">
              <a:off x="7714763" y="2294445"/>
              <a:ext cx="705600" cy="21725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AE3B43D-3C16-4DEB-819D-D1780B2F6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41660" y="2685143"/>
              <a:ext cx="910379" cy="157355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7CBB101-17AE-42CA-BE20-5661F929D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52111" y="3127574"/>
              <a:ext cx="1128849" cy="1339371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9C5ACCF-EEB4-442A-AD7F-11AC4537047F}"/>
                </a:ext>
              </a:extLst>
            </p:cNvPr>
            <p:cNvSpPr txBox="1"/>
            <p:nvPr/>
          </p:nvSpPr>
          <p:spPr>
            <a:xfrm>
              <a:off x="5193886" y="1275060"/>
              <a:ext cx="238830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课后作业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704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AA36B0-D959-4191-84FD-1870F9263DC1}"/>
              </a:ext>
            </a:extLst>
          </p:cNvPr>
          <p:cNvGrpSpPr/>
          <p:nvPr/>
        </p:nvGrpSpPr>
        <p:grpSpPr>
          <a:xfrm>
            <a:off x="396646" y="392791"/>
            <a:ext cx="4465639" cy="1239339"/>
            <a:chOff x="396646" y="392791"/>
            <a:chExt cx="4465639" cy="1239339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0A7F137D-9CBC-4F00-A0EE-E405D983B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96646" y="392791"/>
              <a:ext cx="4465639" cy="123933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CE39FCE-7420-4F93-9A99-296B9E6F9254}"/>
                </a:ext>
              </a:extLst>
            </p:cNvPr>
            <p:cNvSpPr/>
            <p:nvPr/>
          </p:nvSpPr>
          <p:spPr>
            <a:xfrm>
              <a:off x="598845" y="550795"/>
              <a:ext cx="406124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FBB6D00A-BF31-4F23-A2A6-2FBC72264A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79933">
            <a:off x="4630055" y="329463"/>
            <a:ext cx="790293" cy="136599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B4F1B35-BC53-40EB-8E71-22389D4BA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45" y="56704"/>
            <a:ext cx="714989" cy="821726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F90688FE-FDEE-4A27-9645-A623F5BFBFEE}"/>
              </a:ext>
            </a:extLst>
          </p:cNvPr>
          <p:cNvGrpSpPr/>
          <p:nvPr/>
        </p:nvGrpSpPr>
        <p:grpSpPr>
          <a:xfrm>
            <a:off x="805834" y="2121407"/>
            <a:ext cx="2356599" cy="2224972"/>
            <a:chOff x="805834" y="2121407"/>
            <a:chExt cx="2356599" cy="222497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BADD8D6-6CA4-4F78-AF24-7118A65D7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5834" y="2121407"/>
              <a:ext cx="2356599" cy="2224972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5903675-A6F6-4548-9A88-35547C1F62EB}"/>
                </a:ext>
              </a:extLst>
            </p:cNvPr>
            <p:cNvSpPr txBox="1"/>
            <p:nvPr/>
          </p:nvSpPr>
          <p:spPr>
            <a:xfrm>
              <a:off x="1275028" y="2852373"/>
              <a:ext cx="11924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课前准备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C36937F-40FF-4A61-827E-041D3C116B49}"/>
              </a:ext>
            </a:extLst>
          </p:cNvPr>
          <p:cNvGrpSpPr/>
          <p:nvPr/>
        </p:nvGrpSpPr>
        <p:grpSpPr>
          <a:xfrm>
            <a:off x="3575621" y="2131756"/>
            <a:ext cx="2356599" cy="2224972"/>
            <a:chOff x="3575621" y="2131756"/>
            <a:chExt cx="2356599" cy="222497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790F304-4E29-4F69-BF0F-93A7F202F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75621" y="2131756"/>
              <a:ext cx="2356599" cy="2224972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AFA60F8-181C-4001-BE3C-3D0FDE8C70C8}"/>
                </a:ext>
              </a:extLst>
            </p:cNvPr>
            <p:cNvSpPr txBox="1"/>
            <p:nvPr/>
          </p:nvSpPr>
          <p:spPr>
            <a:xfrm>
              <a:off x="4063884" y="2845432"/>
              <a:ext cx="11924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认字识词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6523829-D6CD-4346-B0EA-0B08939724DF}"/>
              </a:ext>
            </a:extLst>
          </p:cNvPr>
          <p:cNvGrpSpPr/>
          <p:nvPr/>
        </p:nvGrpSpPr>
        <p:grpSpPr>
          <a:xfrm>
            <a:off x="6345408" y="2121407"/>
            <a:ext cx="2356599" cy="2224972"/>
            <a:chOff x="6345408" y="2121407"/>
            <a:chExt cx="2356599" cy="222497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C23A999-3D7B-42BA-93B5-576AE763A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45408" y="2121407"/>
              <a:ext cx="2356599" cy="2224972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9FCFB0F-544C-427B-9937-6463969DC595}"/>
                </a:ext>
              </a:extLst>
            </p:cNvPr>
            <p:cNvSpPr txBox="1"/>
            <p:nvPr/>
          </p:nvSpPr>
          <p:spPr>
            <a:xfrm>
              <a:off x="6840422" y="2845431"/>
              <a:ext cx="11924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课文解析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759465B-D8F9-4C0C-AD48-8EC5C3A01ED6}"/>
              </a:ext>
            </a:extLst>
          </p:cNvPr>
          <p:cNvGrpSpPr/>
          <p:nvPr/>
        </p:nvGrpSpPr>
        <p:grpSpPr>
          <a:xfrm>
            <a:off x="9115195" y="2121407"/>
            <a:ext cx="2356599" cy="2224972"/>
            <a:chOff x="9115195" y="2121407"/>
            <a:chExt cx="2356599" cy="2224972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2448F91-8305-492A-B2DA-4E1DAD2DB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5195" y="2121407"/>
              <a:ext cx="2356599" cy="2224972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F48AF21-C379-4900-847B-64DAFF5BFA52}"/>
                </a:ext>
              </a:extLst>
            </p:cNvPr>
            <p:cNvSpPr txBox="1"/>
            <p:nvPr/>
          </p:nvSpPr>
          <p:spPr>
            <a:xfrm>
              <a:off x="9595695" y="2852373"/>
              <a:ext cx="11924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课后作业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229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99A502C5-2A79-491D-ADC6-9268D0528FDF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B8F04A74-B5BD-4675-B8E1-8E9947DD9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A5ED7E7-ECFA-41D2-AB43-B464310504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990BEC8-A6A7-4FEC-A944-44F237AB5B9D}"/>
                </a:ext>
              </a:extLst>
            </p:cNvPr>
            <p:cNvSpPr txBox="1"/>
            <p:nvPr/>
          </p:nvSpPr>
          <p:spPr>
            <a:xfrm>
              <a:off x="4926031" y="4033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读一读</a:t>
              </a: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7B79CB-7411-4EB1-A0BB-FF410BD8A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sp>
        <p:nvSpPr>
          <p:cNvPr id="9" name="Text Box 3">
            <a:extLst>
              <a:ext uri="{FF2B5EF4-FFF2-40B4-BE49-F238E27FC236}">
                <a16:creationId xmlns:a16="http://schemas.microsoft.com/office/drawing/2014/main" id="{65F5BA46-3ED8-4576-8DA3-108248B7A0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4451" y="2112963"/>
            <a:ext cx="1647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娃娃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E452A2A7-4155-43ED-B691-710F095A2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1" y="2105025"/>
            <a:ext cx="1920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知识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932F3D7A-BD1A-45E8-ABFC-6E549E836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1801" y="2105025"/>
            <a:ext cx="15605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降落伞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1F5DFA61-7F96-4187-9583-74AECC0B92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6801" y="2105025"/>
            <a:ext cx="2606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纷纷出发</a:t>
            </a: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C8662633-933B-49DA-9714-8A2ACB02A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1" y="3095625"/>
            <a:ext cx="1844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山洼</a:t>
            </a: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DB75D909-62A9-4F38-ADC6-70141CE59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1" y="3095625"/>
            <a:ext cx="1768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苍耳</a:t>
            </a:r>
          </a:p>
        </p:txBody>
      </p:sp>
      <p:sp>
        <p:nvSpPr>
          <p:cNvPr id="15" name="Text Box 9">
            <a:extLst>
              <a:ext uri="{FF2B5EF4-FFF2-40B4-BE49-F238E27FC236}">
                <a16:creationId xmlns:a16="http://schemas.microsoft.com/office/drawing/2014/main" id="{5DD31A90-A7EC-403C-BAC6-DB2583209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201" y="3095625"/>
            <a:ext cx="1920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准备</a:t>
            </a:r>
          </a:p>
        </p:txBody>
      </p:sp>
      <p:sp>
        <p:nvSpPr>
          <p:cNvPr id="16" name="Text Box 10">
            <a:extLst>
              <a:ext uri="{FF2B5EF4-FFF2-40B4-BE49-F238E27FC236}">
                <a16:creationId xmlns:a16="http://schemas.microsoft.com/office/drawing/2014/main" id="{54AF99A1-AD43-4DCB-93E8-34E9F9CA6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6801" y="3095625"/>
            <a:ext cx="2530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四海为家</a:t>
            </a:r>
          </a:p>
        </p:txBody>
      </p:sp>
      <p:sp>
        <p:nvSpPr>
          <p:cNvPr id="17" name="Text Box 11">
            <a:extLst>
              <a:ext uri="{FF2B5EF4-FFF2-40B4-BE49-F238E27FC236}">
                <a16:creationId xmlns:a16="http://schemas.microsoft.com/office/drawing/2014/main" id="{35AE796A-6E3F-4B57-83F4-8059E505D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1" y="4086225"/>
            <a:ext cx="1768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旅行</a:t>
            </a:r>
          </a:p>
        </p:txBody>
      </p:sp>
      <p:sp>
        <p:nvSpPr>
          <p:cNvPr id="18" name="Text Box 12">
            <a:extLst>
              <a:ext uri="{FF2B5EF4-FFF2-40B4-BE49-F238E27FC236}">
                <a16:creationId xmlns:a16="http://schemas.microsoft.com/office/drawing/2014/main" id="{06756DE7-012F-4708-992D-9DF209BCF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1" y="4086225"/>
            <a:ext cx="1616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告别</a:t>
            </a:r>
          </a:p>
        </p:txBody>
      </p:sp>
      <p:sp>
        <p:nvSpPr>
          <p:cNvPr id="19" name="Text Box 13">
            <a:extLst>
              <a:ext uri="{FF2B5EF4-FFF2-40B4-BE49-F238E27FC236}">
                <a16:creationId xmlns:a16="http://schemas.microsoft.com/office/drawing/2014/main" id="{6F2E0A20-DCA9-4DE1-955B-859DD9F91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2476" y="4152900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娃娃</a:t>
            </a:r>
          </a:p>
        </p:txBody>
      </p:sp>
      <p:sp>
        <p:nvSpPr>
          <p:cNvPr id="20" name="Text Box 14">
            <a:extLst>
              <a:ext uri="{FF2B5EF4-FFF2-40B4-BE49-F238E27FC236}">
                <a16:creationId xmlns:a16="http://schemas.microsoft.com/office/drawing/2014/main" id="{47EA2C4C-FE21-4FF4-A6C3-17BFE6E5C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6801" y="4086225"/>
            <a:ext cx="2759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仔细观察</a:t>
            </a:r>
          </a:p>
        </p:txBody>
      </p:sp>
    </p:spTree>
    <p:extLst>
      <p:ext uri="{BB962C8B-B14F-4D97-AF65-F5344CB8AC3E}">
        <p14:creationId xmlns:p14="http://schemas.microsoft.com/office/powerpoint/2010/main" val="213530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4ED3512-03B8-4EE3-8EB2-F39B7CF3ED51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B8F04A74-B5BD-4675-B8E1-8E9947DD9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A5ED7E7-ECFA-41D2-AB43-B464310504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990BEC8-A6A7-4FEC-A944-44F237AB5B9D}"/>
                </a:ext>
              </a:extLst>
            </p:cNvPr>
            <p:cNvSpPr txBox="1"/>
            <p:nvPr/>
          </p:nvSpPr>
          <p:spPr>
            <a:xfrm>
              <a:off x="4926031" y="4033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填一填</a:t>
              </a: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7B79CB-7411-4EB1-A0BB-FF410BD8A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sp>
        <p:nvSpPr>
          <p:cNvPr id="21" name="Rectangle 4">
            <a:extLst>
              <a:ext uri="{FF2B5EF4-FFF2-40B4-BE49-F238E27FC236}">
                <a16:creationId xmlns:a16="http://schemas.microsoft.com/office/drawing/2014/main" id="{CA19A352-3D0C-43E5-888E-3C94F8B3D4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715" y="1595627"/>
            <a:ext cx="7007046" cy="345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</a:t>
            </a:r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这三种植物传播种子的办法都不同，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蒲公英本身有（　　　），它靠（　　）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传播种子；苍耳有（　　），它靠（　）；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豌豆有会炸开的（　　），它靠（　　）。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它们有自身的条件和外界的条件，孩子们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就能告别妈妈，四海为家了。 </a:t>
            </a:r>
          </a:p>
        </p:txBody>
      </p:sp>
    </p:spTree>
    <p:extLst>
      <p:ext uri="{BB962C8B-B14F-4D97-AF65-F5344CB8AC3E}">
        <p14:creationId xmlns:p14="http://schemas.microsoft.com/office/powerpoint/2010/main" val="39646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8269C4E-2CC3-42CB-A25F-DF1CBFBC938D}"/>
              </a:ext>
            </a:extLst>
          </p:cNvPr>
          <p:cNvSpPr/>
          <p:nvPr/>
        </p:nvSpPr>
        <p:spPr>
          <a:xfrm>
            <a:off x="3263900" y="2206100"/>
            <a:ext cx="6234746" cy="177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植物传播种子的方法不仅多，而且有趣，就让我们与学生们一起去探究植物王国、探究大自然的奥秘吧。</a:t>
            </a:r>
          </a:p>
        </p:txBody>
      </p:sp>
    </p:spTree>
    <p:extLst>
      <p:ext uri="{BB962C8B-B14F-4D97-AF65-F5344CB8AC3E}">
        <p14:creationId xmlns:p14="http://schemas.microsoft.com/office/powerpoint/2010/main" val="208239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479CD82-EEEB-4A98-B1C2-A187257BCBA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97297" y="1075610"/>
            <a:ext cx="5351615" cy="467204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96DFDC3-191C-42FD-BD02-EC7F397CAA1D}"/>
              </a:ext>
            </a:extLst>
          </p:cNvPr>
          <p:cNvSpPr/>
          <p:nvPr/>
        </p:nvSpPr>
        <p:spPr>
          <a:xfrm>
            <a:off x="3470109" y="2244663"/>
            <a:ext cx="462819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11500" b="1" dirty="0">
                <a:solidFill>
                  <a:srgbClr val="FFC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下课啦</a:t>
            </a:r>
          </a:p>
        </p:txBody>
      </p:sp>
    </p:spTree>
    <p:extLst>
      <p:ext uri="{BB962C8B-B14F-4D97-AF65-F5344CB8AC3E}">
        <p14:creationId xmlns:p14="http://schemas.microsoft.com/office/powerpoint/2010/main" val="232616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580DF8-E270-4550-B78D-B74182AA38C4}"/>
              </a:ext>
            </a:extLst>
          </p:cNvPr>
          <p:cNvGrpSpPr/>
          <p:nvPr/>
        </p:nvGrpSpPr>
        <p:grpSpPr>
          <a:xfrm>
            <a:off x="3841660" y="669211"/>
            <a:ext cx="4578703" cy="3797734"/>
            <a:chOff x="3841660" y="669211"/>
            <a:chExt cx="4578703" cy="379773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1AA3BB77-9C03-4030-ABFA-82AFFF647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068155" y="669211"/>
              <a:ext cx="4350131" cy="379773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D1BC770-759C-4A45-860A-F6745C5AF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405436">
              <a:off x="7714763" y="2294445"/>
              <a:ext cx="705600" cy="21725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AE3B43D-3C16-4DEB-819D-D1780B2F6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41660" y="2685143"/>
              <a:ext cx="910379" cy="157355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7CBB101-17AE-42CA-BE20-5661F929D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52111" y="3127574"/>
              <a:ext cx="1128849" cy="1339371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9C5ACCF-EEB4-442A-AD7F-11AC4537047F}"/>
                </a:ext>
              </a:extLst>
            </p:cNvPr>
            <p:cNvSpPr txBox="1"/>
            <p:nvPr/>
          </p:nvSpPr>
          <p:spPr>
            <a:xfrm>
              <a:off x="5193886" y="1186160"/>
              <a:ext cx="238830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课前准备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414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2D2D38A0-6543-4006-89ED-B2CC7026392B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55BAD60A-68E3-42C3-9374-491CB99E8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35B43AC-6CAF-43BC-9AB9-497BC93178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0B74187-B007-4251-ACE5-EF9764F597D4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初读课文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6A98E22-CD47-41FD-8E18-482B91782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E25729B-B8D2-438A-AE4C-8F3C5E921CE7}"/>
              </a:ext>
            </a:extLst>
          </p:cNvPr>
          <p:cNvSpPr/>
          <p:nvPr/>
        </p:nvSpPr>
        <p:spPr>
          <a:xfrm>
            <a:off x="2249715" y="1924333"/>
            <a:ext cx="322217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孩子如果已经长大，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就得告别妈妈，四海为家。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牛马有脚，鸟有翅膀，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植物要旅行靠的什么办法？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蒲公英妈妈准备了降落伞，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把它送给自己的娃娃。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只要有风轻轻吹过，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孩子们就乘着风纷纷出发。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苍耳</a:t>
            </a: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妈妈有个好办法，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她给孩子穿上带刺的铠甲。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000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6C906A2-3768-4084-9382-71D0A5AAAC91}"/>
              </a:ext>
            </a:extLst>
          </p:cNvPr>
          <p:cNvSpPr/>
          <p:nvPr/>
        </p:nvSpPr>
        <p:spPr>
          <a:xfrm>
            <a:off x="6313715" y="1924333"/>
            <a:ext cx="357051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只要挂住动物的皮毛，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孩子们就能去田野、山洼。</a:t>
            </a: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豌豆妈妈更有办法，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她让豆荚晒在太阳底下，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啪的一声，豆荚炸开，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孩子们就蹦着跳着离开妈妈。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植物妈妈的办法很多很多，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不信你就仔细观察。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那里有许许多多的知识，</a:t>
            </a:r>
            <a:b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粗心的小朋友却得不到它。</a:t>
            </a:r>
          </a:p>
        </p:txBody>
      </p:sp>
    </p:spTree>
    <p:extLst>
      <p:ext uri="{BB962C8B-B14F-4D97-AF65-F5344CB8AC3E}">
        <p14:creationId xmlns:p14="http://schemas.microsoft.com/office/powerpoint/2010/main" val="104374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7FFC418-86C5-485C-8972-44FF9C17F559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929FFA02-94FF-428B-B5E8-D84A4E8F8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FE1091B-C163-4F34-BDC3-0092F9915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54C5B13-9A74-4D2B-86D4-E1E8C45E9972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教材简说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5FB7F83-2F46-4FC9-8992-F83243BE9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57A04D00-077E-4005-BF8D-1CCDAE7CFB64}"/>
              </a:ext>
            </a:extLst>
          </p:cNvPr>
          <p:cNvSpPr/>
          <p:nvPr/>
        </p:nvSpPr>
        <p:spPr>
          <a:xfrm>
            <a:off x="2774610" y="1798535"/>
            <a:ext cx="6978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黄山奇石，令人叫绝；植物王国的奇事，也十分有趣。从植物妈妈的“办法”中，我们能感到大自然的奇妙。</a:t>
            </a:r>
          </a:p>
          <a:p>
            <a:r>
              <a:rPr lang="zh-CN" altLang="en-US" sz="2400" b="0" i="0" dirty="0"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篇课文从题目到内容都运用了拟人的手法，作者把科学知识用韵文的形式生动形象地表现出来，语言朗朗上口，是一篇百读不厌的科普作品。我们在备课和上课的时候，都要多读，在读中去感悟课文的韵律美，去体会课文在表达上的精妙，去了解课文告诉我们的知识。</a:t>
            </a:r>
          </a:p>
        </p:txBody>
      </p:sp>
    </p:spTree>
    <p:extLst>
      <p:ext uri="{BB962C8B-B14F-4D97-AF65-F5344CB8AC3E}">
        <p14:creationId xmlns:p14="http://schemas.microsoft.com/office/powerpoint/2010/main" val="148750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A4A4BB74-6800-415A-BE3F-8F435CB8107B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09ACA19C-1F6F-480B-A40C-62A8E7201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56732BF-FC0D-4594-A13A-503A5F60A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6CCE518-4347-4B58-904A-23D8551F1F15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学习目标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9DF2517-E6E2-4DA4-8553-4AD52CBFD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2DA4467A-58B0-4537-8F7A-C7A957A2AB3E}"/>
              </a:ext>
            </a:extLst>
          </p:cNvPr>
          <p:cNvSpPr/>
          <p:nvPr/>
        </p:nvSpPr>
        <p:spPr>
          <a:xfrm>
            <a:off x="3040694" y="1798535"/>
            <a:ext cx="5466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i="0" dirty="0">
                <a:solidFill>
                  <a:schemeClr val="accent4">
                    <a:lumMod val="75000"/>
                  </a:schemeClr>
                </a:solidFill>
                <a:effectLst/>
                <a:latin typeface="迷你简卡通" panose="03000509000000000000" pitchFamily="65" charset="-122"/>
                <a:ea typeface="迷你简卡通" panose="03000509000000000000" pitchFamily="65" charset="-122"/>
              </a:rPr>
              <a:t>会认</a:t>
            </a:r>
            <a:r>
              <a:rPr lang="en-US" altLang="zh-CN" sz="3200" b="1" i="0" dirty="0">
                <a:solidFill>
                  <a:schemeClr val="accent4">
                    <a:lumMod val="75000"/>
                  </a:schemeClr>
                </a:solidFill>
                <a:effectLst/>
                <a:latin typeface="迷你简卡通" panose="03000509000000000000" pitchFamily="65" charset="-122"/>
                <a:ea typeface="迷你简卡通" panose="03000509000000000000" pitchFamily="65" charset="-122"/>
              </a:rPr>
              <a:t>12</a:t>
            </a:r>
            <a:r>
              <a:rPr lang="zh-CN" altLang="en-US" sz="3200" b="1" i="0" dirty="0">
                <a:solidFill>
                  <a:schemeClr val="accent4">
                    <a:lumMod val="75000"/>
                  </a:schemeClr>
                </a:solidFill>
                <a:effectLst/>
                <a:latin typeface="迷你简卡通" panose="03000509000000000000" pitchFamily="65" charset="-122"/>
                <a:ea typeface="迷你简卡通" panose="03000509000000000000" pitchFamily="65" charset="-122"/>
              </a:rPr>
              <a:t>个生字。会写</a:t>
            </a:r>
            <a:r>
              <a:rPr lang="en-US" altLang="zh-CN" sz="3200" b="1" i="0" dirty="0">
                <a:solidFill>
                  <a:schemeClr val="accent4">
                    <a:lumMod val="75000"/>
                  </a:schemeClr>
                </a:solidFill>
                <a:effectLst/>
                <a:latin typeface="迷你简卡通" panose="03000509000000000000" pitchFamily="65" charset="-122"/>
                <a:ea typeface="迷你简卡通" panose="03000509000000000000" pitchFamily="65" charset="-122"/>
              </a:rPr>
              <a:t>10</a:t>
            </a:r>
            <a:r>
              <a:rPr lang="zh-CN" altLang="en-US" sz="3200" b="1" i="0" dirty="0">
                <a:solidFill>
                  <a:schemeClr val="accent4">
                    <a:lumMod val="75000"/>
                  </a:schemeClr>
                </a:solidFill>
                <a:effectLst/>
                <a:latin typeface="迷你简卡通" panose="03000509000000000000" pitchFamily="65" charset="-122"/>
                <a:ea typeface="迷你简卡通" panose="03000509000000000000" pitchFamily="65" charset="-122"/>
              </a:rPr>
              <a:t>个字。</a:t>
            </a:r>
            <a:endParaRPr lang="zh-CN" altLang="en-US" sz="3200" b="1" dirty="0">
              <a:solidFill>
                <a:schemeClr val="accent4">
                  <a:lumMod val="75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E07BA7E-C863-4309-AF1F-6463E5F6AFD0}"/>
              </a:ext>
            </a:extLst>
          </p:cNvPr>
          <p:cNvSpPr/>
          <p:nvPr/>
        </p:nvSpPr>
        <p:spPr>
          <a:xfrm>
            <a:off x="3040694" y="2719176"/>
            <a:ext cx="65532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正确、流利、有感情地朗读课文。背诵课文。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2930018-E5F7-4C4B-98F4-EA94FFBF01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0108" y="1746827"/>
            <a:ext cx="607368" cy="6980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77C9131-9E5F-4C7C-BECA-1F8C9D560F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0108" y="2798158"/>
            <a:ext cx="607368" cy="69803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504719E-90F2-4660-8D6B-E70E8AD0E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0108" y="3849489"/>
            <a:ext cx="607368" cy="69803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B799A65-50A1-45A9-89A8-9A00575D8C66}"/>
              </a:ext>
            </a:extLst>
          </p:cNvPr>
          <p:cNvSpPr/>
          <p:nvPr/>
        </p:nvSpPr>
        <p:spPr>
          <a:xfrm>
            <a:off x="3040694" y="4008919"/>
            <a:ext cx="60602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有观察植物、了解植物知识、探究植物奥秘的兴趣。</a:t>
            </a:r>
          </a:p>
        </p:txBody>
      </p:sp>
    </p:spTree>
    <p:extLst>
      <p:ext uri="{BB962C8B-B14F-4D97-AF65-F5344CB8AC3E}">
        <p14:creationId xmlns:p14="http://schemas.microsoft.com/office/powerpoint/2010/main" val="222447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D7C8119-43B6-4C28-A87A-A323BCF67E62}"/>
              </a:ext>
            </a:extLst>
          </p:cNvPr>
          <p:cNvGrpSpPr/>
          <p:nvPr/>
        </p:nvGrpSpPr>
        <p:grpSpPr>
          <a:xfrm>
            <a:off x="3841660" y="669211"/>
            <a:ext cx="4578703" cy="3797734"/>
            <a:chOff x="3841660" y="669211"/>
            <a:chExt cx="4578703" cy="379773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1AA3BB77-9C03-4030-ABFA-82AFFF647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068155" y="669211"/>
              <a:ext cx="4350131" cy="379773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D1BC770-759C-4A45-860A-F6745C5AF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405436">
              <a:off x="7714763" y="2294445"/>
              <a:ext cx="705600" cy="21725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AE3B43D-3C16-4DEB-819D-D1780B2F6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41660" y="2685143"/>
              <a:ext cx="910379" cy="157355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7CBB101-17AE-42CA-BE20-5661F929D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52111" y="3127574"/>
              <a:ext cx="1128849" cy="1339371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9C5ACCF-EEB4-442A-AD7F-11AC4537047F}"/>
                </a:ext>
              </a:extLst>
            </p:cNvPr>
            <p:cNvSpPr txBox="1"/>
            <p:nvPr/>
          </p:nvSpPr>
          <p:spPr>
            <a:xfrm>
              <a:off x="5193886" y="1186160"/>
              <a:ext cx="238830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认字识词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861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FD8EF89-9735-4FE4-A578-A99579A5EF28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798E1D55-116F-4A5C-B10F-B1927A7B9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98429A8-E7DB-405F-BF2C-FB78457B5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E9191B6-BC1F-4F00-8353-78555FA3CC53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生字学习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3FEB747-BECB-4050-9115-AC4FE1237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3C4FB6A-B5A3-440F-8F28-1C6BE2D1EF64}"/>
              </a:ext>
            </a:extLst>
          </p:cNvPr>
          <p:cNvGrpSpPr/>
          <p:nvPr/>
        </p:nvGrpSpPr>
        <p:grpSpPr>
          <a:xfrm>
            <a:off x="2396956" y="2221096"/>
            <a:ext cx="1551001" cy="1561300"/>
            <a:chOff x="2396956" y="2221096"/>
            <a:chExt cx="1551001" cy="15613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5190F78-51AE-40DD-BCFE-D1874204F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96956" y="2221096"/>
              <a:ext cx="1551001" cy="156130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F34B818-AD54-4B3D-9023-FDE154D6B319}"/>
                </a:ext>
              </a:extLst>
            </p:cNvPr>
            <p:cNvSpPr txBox="1"/>
            <p:nvPr/>
          </p:nvSpPr>
          <p:spPr>
            <a:xfrm>
              <a:off x="2614618" y="2343525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旅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FC4F6098-BE55-4799-BD2A-55EB42FE354F}"/>
              </a:ext>
            </a:extLst>
          </p:cNvPr>
          <p:cNvSpPr/>
          <p:nvPr/>
        </p:nvSpPr>
        <p:spPr>
          <a:xfrm>
            <a:off x="2840473" y="1552290"/>
            <a:ext cx="663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i="0" dirty="0" err="1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lǚ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6D33A4-72E9-402B-A542-965205D330CC}"/>
              </a:ext>
            </a:extLst>
          </p:cNvPr>
          <p:cNvSpPr/>
          <p:nvPr/>
        </p:nvSpPr>
        <p:spPr>
          <a:xfrm>
            <a:off x="1905552" y="3904825"/>
            <a:ext cx="4084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字义：旅行，出门在外。</a:t>
            </a:r>
          </a:p>
          <a:p>
            <a:pPr>
              <a:buFontTx/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词语：旅行  旅客  旅游</a:t>
            </a:r>
          </a:p>
          <a:p>
            <a:pPr>
              <a:buFontTx/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造句：暑假里我要和爸爸妈妈去旅行。</a:t>
            </a:r>
          </a:p>
          <a:p>
            <a:pPr>
              <a:buFontTx/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辨析：右下是“ ”，共４笔。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3132BE1-70F7-4987-9EFD-3B1B9B01AC5A}"/>
              </a:ext>
            </a:extLst>
          </p:cNvPr>
          <p:cNvGrpSpPr/>
          <p:nvPr/>
        </p:nvGrpSpPr>
        <p:grpSpPr>
          <a:xfrm>
            <a:off x="6831070" y="2199302"/>
            <a:ext cx="1551001" cy="1561300"/>
            <a:chOff x="6831070" y="2199302"/>
            <a:chExt cx="1551001" cy="15613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D94C0FC-A966-4722-832E-1E244CCF7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1070" y="2199302"/>
              <a:ext cx="1551001" cy="156130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54D0EAE-CC01-4670-B252-8D9625D2398C}"/>
                </a:ext>
              </a:extLst>
            </p:cNvPr>
            <p:cNvSpPr txBox="1"/>
            <p:nvPr/>
          </p:nvSpPr>
          <p:spPr>
            <a:xfrm>
              <a:off x="7048732" y="2321731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准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1E4FEBEF-6D4A-4659-8A3A-06519A9FE684}"/>
              </a:ext>
            </a:extLst>
          </p:cNvPr>
          <p:cNvSpPr/>
          <p:nvPr/>
        </p:nvSpPr>
        <p:spPr>
          <a:xfrm>
            <a:off x="6953044" y="1475313"/>
            <a:ext cx="15988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zhǔn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6A10E07-850A-4F55-AA4C-6D58083DCB70}"/>
              </a:ext>
            </a:extLst>
          </p:cNvPr>
          <p:cNvSpPr/>
          <p:nvPr/>
        </p:nvSpPr>
        <p:spPr>
          <a:xfrm>
            <a:off x="6307935" y="3904825"/>
            <a:ext cx="45197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字义：①准许，同意别人的要求。②准确。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组词：批准  准予  瞄准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造句：他准确地回答了老师的问题。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辨析：左边是两点水，右边是“隹”不是　　　　　“住”。</a:t>
            </a:r>
          </a:p>
        </p:txBody>
      </p:sp>
    </p:spTree>
    <p:extLst>
      <p:ext uri="{BB962C8B-B14F-4D97-AF65-F5344CB8AC3E}">
        <p14:creationId xmlns:p14="http://schemas.microsoft.com/office/powerpoint/2010/main" val="324111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13EBF629-A84E-44AD-B36F-93CF110B18B0}"/>
              </a:ext>
            </a:extLst>
          </p:cNvPr>
          <p:cNvGrpSpPr/>
          <p:nvPr/>
        </p:nvGrpSpPr>
        <p:grpSpPr>
          <a:xfrm>
            <a:off x="4064069" y="320220"/>
            <a:ext cx="3688419" cy="1142449"/>
            <a:chOff x="4064069" y="320220"/>
            <a:chExt cx="3688419" cy="114244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798E1D55-116F-4A5C-B10F-B1927A7B9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31619" y="320220"/>
              <a:ext cx="2985182" cy="10339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98429A8-E7DB-405F-BF2C-FB78457B5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64069" y="334402"/>
              <a:ext cx="589959" cy="1019723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E9191B6-BC1F-4F00-8353-78555FA3CC53}"/>
                </a:ext>
              </a:extLst>
            </p:cNvPr>
            <p:cNvSpPr txBox="1"/>
            <p:nvPr/>
          </p:nvSpPr>
          <p:spPr>
            <a:xfrm>
              <a:off x="4617468" y="428764"/>
              <a:ext cx="2658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生字学习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3FEB747-BECB-4050-9115-AC4FE1237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5120" y="764630"/>
              <a:ext cx="607368" cy="698039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1FCE68-D73D-4259-A7B5-A7F875786988}"/>
              </a:ext>
            </a:extLst>
          </p:cNvPr>
          <p:cNvGrpSpPr/>
          <p:nvPr/>
        </p:nvGrpSpPr>
        <p:grpSpPr>
          <a:xfrm>
            <a:off x="2396956" y="2221096"/>
            <a:ext cx="1551001" cy="1561300"/>
            <a:chOff x="2396956" y="2221096"/>
            <a:chExt cx="1551001" cy="15613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5190F78-51AE-40DD-BCFE-D1874204F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96956" y="2221096"/>
              <a:ext cx="1551001" cy="156130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F34B818-AD54-4B3D-9023-FDE154D6B319}"/>
                </a:ext>
              </a:extLst>
            </p:cNvPr>
            <p:cNvSpPr txBox="1"/>
            <p:nvPr/>
          </p:nvSpPr>
          <p:spPr>
            <a:xfrm>
              <a:off x="2614618" y="2343525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备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FC4F6098-BE55-4799-BD2A-55EB42FE354F}"/>
              </a:ext>
            </a:extLst>
          </p:cNvPr>
          <p:cNvSpPr/>
          <p:nvPr/>
        </p:nvSpPr>
        <p:spPr>
          <a:xfrm>
            <a:off x="2840474" y="1462669"/>
            <a:ext cx="11074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bèi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6D33A4-72E9-402B-A542-965205D330CC}"/>
              </a:ext>
            </a:extLst>
          </p:cNvPr>
          <p:cNvSpPr/>
          <p:nvPr/>
        </p:nvSpPr>
        <p:spPr>
          <a:xfrm>
            <a:off x="1905552" y="3904825"/>
            <a:ext cx="40848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字义：①预先安排。②具有。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组词：准备  具备  备办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造句：妈妈每天晚上都要备课到很晚。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辨析：上边是“夂”，不能写成。 　　　“攵”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2C86B42-3306-4740-BB80-4A65E7DF4D72}"/>
              </a:ext>
            </a:extLst>
          </p:cNvPr>
          <p:cNvGrpSpPr/>
          <p:nvPr/>
        </p:nvGrpSpPr>
        <p:grpSpPr>
          <a:xfrm>
            <a:off x="6831070" y="2199302"/>
            <a:ext cx="1551001" cy="1561300"/>
            <a:chOff x="6831070" y="2199302"/>
            <a:chExt cx="1551001" cy="15613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D94C0FC-A966-4722-832E-1E244CCF7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1070" y="2199302"/>
              <a:ext cx="1551001" cy="156130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54D0EAE-CC01-4670-B252-8D9625D2398C}"/>
                </a:ext>
              </a:extLst>
            </p:cNvPr>
            <p:cNvSpPr txBox="1"/>
            <p:nvPr/>
          </p:nvSpPr>
          <p:spPr>
            <a:xfrm>
              <a:off x="7048732" y="2321731"/>
              <a:ext cx="11156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rgbClr val="FFC000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降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1E4FEBEF-6D4A-4659-8A3A-06519A9FE684}"/>
              </a:ext>
            </a:extLst>
          </p:cNvPr>
          <p:cNvSpPr/>
          <p:nvPr/>
        </p:nvSpPr>
        <p:spPr>
          <a:xfrm>
            <a:off x="6953044" y="1475313"/>
            <a:ext cx="1598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jiàng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6A10E07-850A-4F55-AA4C-6D58083DCB70}"/>
              </a:ext>
            </a:extLst>
          </p:cNvPr>
          <p:cNvSpPr/>
          <p:nvPr/>
        </p:nvSpPr>
        <p:spPr>
          <a:xfrm>
            <a:off x="6307935" y="3904825"/>
            <a:ext cx="45197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字义：落下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组词：降落  降低  降雪  降临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造句：天气预报说这几天要大幅度降温。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辨析：第７笔是竖折，不能分开写。</a:t>
            </a:r>
          </a:p>
        </p:txBody>
      </p:sp>
    </p:spTree>
    <p:extLst>
      <p:ext uri="{BB962C8B-B14F-4D97-AF65-F5344CB8AC3E}">
        <p14:creationId xmlns:p14="http://schemas.microsoft.com/office/powerpoint/2010/main" val="187278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754</Words>
  <Application>Microsoft Office PowerPoint</Application>
  <PresentationFormat>宽屏</PresentationFormat>
  <Paragraphs>137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迷你简卡通</vt:lpstr>
      <vt:lpstr>微软雅黑</vt:lpstr>
      <vt:lpstr>Arial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17</cp:revision>
  <dcterms:created xsi:type="dcterms:W3CDTF">2017-08-10T03:11:07Z</dcterms:created>
  <dcterms:modified xsi:type="dcterms:W3CDTF">2017-08-10T05:25:52Z</dcterms:modified>
</cp:coreProperties>
</file>