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4" r:id="rId4"/>
    <p:sldMasterId id="2147483686" r:id="rId5"/>
    <p:sldMasterId id="2147483698" r:id="rId6"/>
    <p:sldMasterId id="2147483710" r:id="rId7"/>
    <p:sldMasterId id="2147483722" r:id="rId8"/>
    <p:sldMasterId id="2147483734" r:id="rId9"/>
    <p:sldMasterId id="2147483746" r:id="rId10"/>
  </p:sldMasterIdLst>
  <p:notesMasterIdLst>
    <p:notesMasterId r:id="rId21"/>
  </p:notesMasterIdLst>
  <p:sldIdLst>
    <p:sldId id="256" r:id="rId11"/>
    <p:sldId id="306" r:id="rId12"/>
    <p:sldId id="317" r:id="rId13"/>
    <p:sldId id="318" r:id="rId14"/>
    <p:sldId id="313" r:id="rId15"/>
    <p:sldId id="319" r:id="rId16"/>
    <p:sldId id="320" r:id="rId17"/>
    <p:sldId id="321" r:id="rId18"/>
    <p:sldId id="322" r:id="rId19"/>
    <p:sldId id="260" r:id="rId20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00"/>
    <a:srgbClr val="E6DCA2"/>
    <a:srgbClr val="1B9B15"/>
    <a:srgbClr val="008000"/>
    <a:srgbClr val="F0AF2C"/>
    <a:srgbClr val="E97117"/>
    <a:srgbClr val="E693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Objects="1" showGuides="1">
      <p:cViewPr varScale="1">
        <p:scale>
          <a:sx n="65" d="100"/>
          <a:sy n="65" d="100"/>
        </p:scale>
        <p:origin x="-978" y="-114"/>
      </p:cViewPr>
      <p:guideLst>
        <p:guide orient="horz" pos="2154"/>
        <p:guide pos="278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1506" name="Rectangle 2"/>
          <p:cNvSpPr>
            <a:spLocks noGrp="1" noRot="1" noChangeAspect="1"/>
          </p:cNvSpPr>
          <p:nvPr>
            <p:ph type="sldImg" idx="2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1267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8"/>
          <p:cNvSpPr>
            <a:spLocks noChangeArrowheads="1"/>
          </p:cNvSpPr>
          <p:nvPr/>
        </p:nvSpPr>
        <p:spPr bwMode="auto">
          <a:xfrm>
            <a:off x="8448675" y="1797050"/>
            <a:ext cx="300038" cy="30162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8004175" y="1514475"/>
            <a:ext cx="430213" cy="431800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AutoShape 10"/>
          <p:cNvSpPr>
            <a:spLocks noChangeArrowheads="1"/>
          </p:cNvSpPr>
          <p:nvPr/>
        </p:nvSpPr>
        <p:spPr bwMode="auto">
          <a:xfrm>
            <a:off x="620713" y="31496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AutoShape 11"/>
          <p:cNvSpPr>
            <a:spLocks noChangeArrowheads="1"/>
          </p:cNvSpPr>
          <p:nvPr/>
        </p:nvSpPr>
        <p:spPr bwMode="auto">
          <a:xfrm>
            <a:off x="323850" y="2852738"/>
            <a:ext cx="296863" cy="296863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AutoShape 12"/>
          <p:cNvSpPr>
            <a:spLocks noChangeArrowheads="1"/>
          </p:cNvSpPr>
          <p:nvPr/>
        </p:nvSpPr>
        <p:spPr bwMode="auto">
          <a:xfrm>
            <a:off x="220663" y="36195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AutoShape 13"/>
          <p:cNvSpPr>
            <a:spLocks noChangeArrowheads="1"/>
          </p:cNvSpPr>
          <p:nvPr/>
        </p:nvSpPr>
        <p:spPr bwMode="auto">
          <a:xfrm>
            <a:off x="8080375" y="112395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48" name="Picture 14" descr="未命名3"/>
          <p:cNvPicPr>
            <a:picLocks noChangeAspect="1"/>
          </p:cNvPicPr>
          <p:nvPr userDrawn="1"/>
        </p:nvPicPr>
        <p:blipFill>
          <a:blip r:embed="rId2"/>
          <a:srcRect r="-15"/>
          <a:stretch>
            <a:fillRect/>
          </a:stretch>
        </p:blipFill>
        <p:spPr>
          <a:xfrm>
            <a:off x="-26987" y="5127625"/>
            <a:ext cx="461645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9" name="Picture 15" descr="未命名3"/>
          <p:cNvPicPr>
            <a:picLocks noChangeAspect="1"/>
          </p:cNvPicPr>
          <p:nvPr userDrawn="1"/>
        </p:nvPicPr>
        <p:blipFill>
          <a:blip r:embed="rId3"/>
          <a:srcRect r="-55"/>
          <a:stretch>
            <a:fillRect/>
          </a:stretch>
        </p:blipFill>
        <p:spPr>
          <a:xfrm>
            <a:off x="4572000" y="5127625"/>
            <a:ext cx="4608513" cy="1830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图片 2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950" y="146050"/>
            <a:ext cx="1943100" cy="195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/>
              <a:t>单击此处编辑母版副标题样式</a:t>
            </a:r>
            <a:endParaRPr lang="zh-CN"/>
          </a:p>
        </p:txBody>
      </p:sp>
      <p:sp>
        <p:nvSpPr>
          <p:cNvPr id="25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4" Type="http://schemas.openxmlformats.org/officeDocument/2006/relationships/theme" Target="../theme/theme3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4" Type="http://schemas.openxmlformats.org/officeDocument/2006/relationships/theme" Target="../theme/theme4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4" Type="http://schemas.openxmlformats.org/officeDocument/2006/relationships/theme" Target="../theme/theme5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9.xml"/><Relationship Id="rId14" Type="http://schemas.openxmlformats.org/officeDocument/2006/relationships/theme" Target="../theme/theme6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8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7.xml"/><Relationship Id="rId8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5.xml"/><Relationship Id="rId6" Type="http://schemas.openxmlformats.org/officeDocument/2006/relationships/slideLayout" Target="../slideLayouts/slideLayout74.xml"/><Relationship Id="rId5" Type="http://schemas.openxmlformats.org/officeDocument/2006/relationships/slideLayout" Target="../slideLayouts/slideLayout73.xml"/><Relationship Id="rId4" Type="http://schemas.openxmlformats.org/officeDocument/2006/relationships/slideLayout" Target="../slideLayouts/slideLayout72.xml"/><Relationship Id="rId3" Type="http://schemas.openxmlformats.org/officeDocument/2006/relationships/slideLayout" Target="../slideLayouts/slideLayout71.xml"/><Relationship Id="rId2" Type="http://schemas.openxmlformats.org/officeDocument/2006/relationships/slideLayout" Target="../slideLayouts/slideLayout70.xml"/><Relationship Id="rId15" Type="http://schemas.openxmlformats.org/officeDocument/2006/relationships/theme" Target="../theme/theme7.xml"/><Relationship Id="rId14" Type="http://schemas.openxmlformats.org/officeDocument/2006/relationships/image" Target="../media/image5.png"/><Relationship Id="rId13" Type="http://schemas.openxmlformats.org/officeDocument/2006/relationships/image" Target="../media/image1.jpe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78.xml"/><Relationship Id="rId1" Type="http://schemas.openxmlformats.org/officeDocument/2006/relationships/slideLayout" Target="../slideLayouts/slideLayout69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8.xml"/><Relationship Id="rId8" Type="http://schemas.openxmlformats.org/officeDocument/2006/relationships/slideLayout" Target="../slideLayouts/slideLayout87.xml"/><Relationship Id="rId7" Type="http://schemas.openxmlformats.org/officeDocument/2006/relationships/slideLayout" Target="../slideLayouts/slideLayout86.xml"/><Relationship Id="rId6" Type="http://schemas.openxmlformats.org/officeDocument/2006/relationships/slideLayout" Target="../slideLayouts/slideLayout85.xml"/><Relationship Id="rId5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3.xml"/><Relationship Id="rId3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1.xml"/><Relationship Id="rId14" Type="http://schemas.openxmlformats.org/officeDocument/2006/relationships/theme" Target="../theme/theme8.xml"/><Relationship Id="rId13" Type="http://schemas.openxmlformats.org/officeDocument/2006/relationships/image" Target="../media/image5.pn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0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9.xml"/><Relationship Id="rId8" Type="http://schemas.openxmlformats.org/officeDocument/2006/relationships/slideLayout" Target="../slideLayouts/slideLayout98.xml"/><Relationship Id="rId7" Type="http://schemas.openxmlformats.org/officeDocument/2006/relationships/slideLayout" Target="../slideLayouts/slideLayout97.xml"/><Relationship Id="rId6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5.xml"/><Relationship Id="rId4" Type="http://schemas.openxmlformats.org/officeDocument/2006/relationships/slideLayout" Target="../slideLayouts/slideLayout94.xml"/><Relationship Id="rId3" Type="http://schemas.openxmlformats.org/officeDocument/2006/relationships/slideLayout" Target="../slideLayouts/slideLayout93.xml"/><Relationship Id="rId2" Type="http://schemas.openxmlformats.org/officeDocument/2006/relationships/slideLayout" Target="../slideLayouts/slideLayout92.xml"/><Relationship Id="rId13" Type="http://schemas.openxmlformats.org/officeDocument/2006/relationships/theme" Target="../theme/theme9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1056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7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1054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5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8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2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1050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1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3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0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3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038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9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1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3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4" name="Rectangle 3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5" name="Oval 3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6" name="Oval 3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7" name="Oval 3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Group 2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052" name="Oval 3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3" name="Oval 4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4" name="Oval 5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5" name="Oval 6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6" name="Oval 7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7" name="Oval 8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8" name="Oval 9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9" name="Oval 10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0" name="Oval 11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1" name="Oval 12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2" name="Oval 13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3" name="Oval 14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51" name="Rectangle 15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3117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8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75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3115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6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6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77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3111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2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3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4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8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9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80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3099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0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1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2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3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4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5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6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7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8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9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0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81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2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3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4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5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6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7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8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9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0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1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92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93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3094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5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6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7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8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4141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2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99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4139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0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01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4135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36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7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8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2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3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04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4123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4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5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6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7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8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9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0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1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2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3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4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5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6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7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8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9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0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1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2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3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4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5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116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17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4118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9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0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1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2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5122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5165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6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23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5163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4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4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25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5159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0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1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2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6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7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28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5147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8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9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0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1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2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3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4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5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6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7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8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9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0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1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2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3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4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5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6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7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8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9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40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41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5142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3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4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5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6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14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6189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90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14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6187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8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48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4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6183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4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5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6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0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1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5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6171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2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3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4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5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6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7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8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9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0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1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2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3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4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5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6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7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8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9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0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1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2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3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64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65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6166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7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8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9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0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7170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7212" name="Picture 3" descr="3-2"/>
            <p:cNvPicPr>
              <a:picLocks noChangeAspect="1"/>
            </p:cNvPicPr>
            <p:nvPr userDrawn="1"/>
          </p:nvPicPr>
          <p:blipFill>
            <a:blip r:embed="rId12"/>
            <a:srcRect r="58" b="232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13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1" name="Rectangle 5"/>
          <p:cNvSpPr>
            <a:spLocks noChangeArrowheads="1"/>
          </p:cNvSpPr>
          <p:nvPr/>
        </p:nvSpPr>
        <p:spPr bwMode="auto">
          <a:xfrm>
            <a:off x="-101600" y="-19050"/>
            <a:ext cx="6905625" cy="207963"/>
          </a:xfrm>
          <a:prstGeom prst="rect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2" name="Text Box 6"/>
          <p:cNvSpPr txBox="1">
            <a:spLocks noChangeArrowheads="1"/>
          </p:cNvSpPr>
          <p:nvPr/>
        </p:nvSpPr>
        <p:spPr bwMode="auto">
          <a:xfrm>
            <a:off x="2633663" y="2366963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3" name="Group 7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7208" name="Picture 8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9" name="Oval 9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0" name="Oval 10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1" name="Oval 11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4" name="Oval 12"/>
          <p:cNvSpPr>
            <a:spLocks noChangeArrowheads="1"/>
          </p:cNvSpPr>
          <p:nvPr/>
        </p:nvSpPr>
        <p:spPr bwMode="auto">
          <a:xfrm>
            <a:off x="7127875" y="3597275"/>
            <a:ext cx="863600" cy="647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5" name="Text Box 13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子页２题目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7176" name="Text Box 14"/>
          <p:cNvSpPr txBox="1">
            <a:spLocks noChangeArrowheads="1"/>
          </p:cNvSpPr>
          <p:nvPr/>
        </p:nvSpPr>
        <p:spPr bwMode="auto">
          <a:xfrm>
            <a:off x="3802063" y="51149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7" name="Group 15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7195" name="Line 16"/>
            <p:cNvSpPr>
              <a:spLocks noChangeShapeType="1"/>
            </p:cNvSpPr>
            <p:nvPr/>
          </p:nvSpPr>
          <p:spPr bwMode="auto">
            <a:xfrm>
              <a:off x="2260" y="2690"/>
              <a:ext cx="0" cy="3605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6" name="Line 17"/>
            <p:cNvSpPr>
              <a:spLocks noChangeShapeType="1"/>
            </p:cNvSpPr>
            <p:nvPr/>
          </p:nvSpPr>
          <p:spPr bwMode="auto">
            <a:xfrm>
              <a:off x="1095" y="2680"/>
              <a:ext cx="0" cy="3952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7" name="AutoShape 18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8" name="AutoShape 19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9" name="AutoShape 20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0" name="AutoShape 21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1" name="AutoShape 22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7202" name="Picture 23" descr="3"/>
            <p:cNvPicPr>
              <a:picLocks noChangeAspect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30" b="-61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3" name="Text Box 24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4" name="Text Box 25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5" name="Text Box 26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6" name="Text Box 27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7" name="Text Box 28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8" name="Rectangle 29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9" name="Oval 30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0" name="Oval 31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1" name="Oval 32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82" name="Group 33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7183" name="Oval 34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4" name="Oval 35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5" name="Oval 36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6" name="Oval 37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7" name="Oval 38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8" name="Oval 39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9" name="Oval 40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0" name="Oval 41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1" name="Oval 42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2" name="Oval 43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3" name="Oval 44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4" name="Oval 45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8227" name="Picture 3" descr="3-2"/>
            <p:cNvPicPr>
              <a:picLocks noChangeAspect="1"/>
            </p:cNvPicPr>
            <p:nvPr userDrawn="1"/>
          </p:nvPicPr>
          <p:blipFill>
            <a:blip r:embed="rId12"/>
            <a:srcRect r="58" b="232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28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子页３题目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grpSp>
        <p:nvGrpSpPr>
          <p:cNvPr id="8196" name="Group 6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8214" name="Line 7"/>
            <p:cNvSpPr>
              <a:spLocks noChangeShapeType="1"/>
            </p:cNvSpPr>
            <p:nvPr/>
          </p:nvSpPr>
          <p:spPr bwMode="auto">
            <a:xfrm>
              <a:off x="2260" y="2690"/>
              <a:ext cx="0" cy="3605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5" name="Line 8"/>
            <p:cNvSpPr>
              <a:spLocks noChangeShapeType="1"/>
            </p:cNvSpPr>
            <p:nvPr/>
          </p:nvSpPr>
          <p:spPr bwMode="auto">
            <a:xfrm>
              <a:off x="1095" y="2680"/>
              <a:ext cx="0" cy="3952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6" name="AutoShape 9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7" name="AutoShape 10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8" name="AutoShape 11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9" name="AutoShape 12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0" name="AutoShape 13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8221" name="Picture 14" descr="3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30" b="-61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22" name="Text Box 15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3" name="Text Box 16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4" name="Text Box 17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5" name="Text Box 18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6" name="Text Box 19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7" name="Rectangle 2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8" name="Oval 2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9" name="Oval 2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00" name="Oval 2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201" name="Group 24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8202" name="Oval 25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3" name="Oval 26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4" name="Oval 27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5" name="Oval 28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6" name="Oval 29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7" name="Oval 30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8" name="Oval 31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9" name="Oval 32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0" name="Oval 33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1" name="Oval 34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2" name="Oval 35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3" name="Oval 36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Line 2"/>
          <p:cNvSpPr>
            <a:spLocks noChangeShapeType="1"/>
          </p:cNvSpPr>
          <p:nvPr/>
        </p:nvSpPr>
        <p:spPr bwMode="auto">
          <a:xfrm>
            <a:off x="1906588" y="260350"/>
            <a:ext cx="0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19" name="AutoShape 3"/>
          <p:cNvSpPr>
            <a:spLocks noChangeArrowheads="1"/>
          </p:cNvSpPr>
          <p:nvPr/>
        </p:nvSpPr>
        <p:spPr bwMode="auto">
          <a:xfrm rot="-5400000">
            <a:off x="4075113" y="1847850"/>
            <a:ext cx="1004888" cy="9209088"/>
          </a:xfrm>
          <a:prstGeom prst="flowChartDelay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0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9242" name="Picture 5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3" name="Oval 6"/>
            <p:cNvSpPr>
              <a:spLocks noChangeArrowheads="1"/>
            </p:cNvSpPr>
            <p:nvPr/>
          </p:nvSpPr>
          <p:spPr bwMode="auto">
            <a:xfrm>
              <a:off x="0" y="24"/>
              <a:ext cx="1703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4" name="Oval 7"/>
            <p:cNvSpPr>
              <a:spLocks noChangeArrowheads="1"/>
            </p:cNvSpPr>
            <p:nvPr/>
          </p:nvSpPr>
          <p:spPr bwMode="auto">
            <a:xfrm>
              <a:off x="2600" y="15"/>
              <a:ext cx="1703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5" name="Oval 8"/>
            <p:cNvSpPr>
              <a:spLocks noChangeArrowheads="1"/>
            </p:cNvSpPr>
            <p:nvPr/>
          </p:nvSpPr>
          <p:spPr bwMode="auto">
            <a:xfrm rot="3660000">
              <a:off x="495" y="228"/>
              <a:ext cx="1048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1" name="Line 9"/>
          <p:cNvSpPr>
            <a:spLocks noChangeShapeType="1"/>
          </p:cNvSpPr>
          <p:nvPr/>
        </p:nvSpPr>
        <p:spPr bwMode="auto">
          <a:xfrm>
            <a:off x="1116013" y="669925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2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9230" name="Oval 11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1" name="Oval 12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2" name="Oval 13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3" name="Oval 14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4" name="Oval 15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5" name="Oval 16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6" name="Oval 17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7" name="Oval 18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8" name="Oval 19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9" name="Oval 20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0" name="Oval 21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1" name="Oval 22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223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9226" name="Picture 24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7" name="Oval 25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8" name="Oval 26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9" name="Oval 27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4" name="Line 28"/>
          <p:cNvSpPr>
            <a:spLocks noChangeShapeType="1"/>
          </p:cNvSpPr>
          <p:nvPr/>
        </p:nvSpPr>
        <p:spPr bwMode="auto">
          <a:xfrm>
            <a:off x="6804025" y="188913"/>
            <a:ext cx="0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5" name="Text Box 29"/>
          <p:cNvSpPr txBox="1">
            <a:spLocks noChangeArrowheads="1"/>
          </p:cNvSpPr>
          <p:nvPr/>
        </p:nvSpPr>
        <p:spPr bwMode="auto">
          <a:xfrm>
            <a:off x="684213" y="3228975"/>
            <a:ext cx="7947025" cy="30162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9B05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T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H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99FF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N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K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 Y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O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U</a:t>
            </a:r>
            <a:endParaRPr kumimoji="0" lang="zh-CN" altLang="en-US" sz="96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rban Jungle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0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audio1.wav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5.jpe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6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7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4"/>
          <p:cNvSpPr txBox="1"/>
          <p:nvPr/>
        </p:nvSpPr>
        <p:spPr>
          <a:xfrm>
            <a:off x="2190750" y="476250"/>
            <a:ext cx="66929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北师大版 四年级上册 第三单元 乘法</a:t>
            </a:r>
            <a:endParaRPr lang="zh-CN" altLang="en-US" sz="2400" b="1" dirty="0">
              <a:solidFill>
                <a:srgbClr val="008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267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9613" y="2276475"/>
            <a:ext cx="5326062" cy="15938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68" name="Group 5"/>
          <p:cNvGrpSpPr/>
          <p:nvPr/>
        </p:nvGrpSpPr>
        <p:grpSpPr>
          <a:xfrm rot="720000">
            <a:off x="1116013" y="4132263"/>
            <a:ext cx="1006475" cy="769937"/>
            <a:chOff x="0" y="0"/>
            <a:chExt cx="1586" cy="1212"/>
          </a:xfrm>
        </p:grpSpPr>
        <p:sp>
          <p:nvSpPr>
            <p:cNvPr id="11278" name="AutoShape 6">
              <a:hlinkClick r:id="" action="ppaction://noaction"/>
            </p:cNvPr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9" name="AutoShape 7"/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问题</a:t>
              </a:r>
              <a:endParaRPr lang="zh-CN" altLang="en-US" sz="3200" dirty="0">
                <a:solidFill>
                  <a:srgbClr val="FF9B05"/>
                </a:solidFill>
                <a:latin typeface="Arial" panose="020B0604020202020204" pitchFamily="34" charset="0"/>
                <a:ea typeface="华文琥珀" pitchFamily="2" charset="-122"/>
              </a:endParaRPr>
            </a:p>
          </p:txBody>
        </p:sp>
      </p:grpSp>
      <p:grpSp>
        <p:nvGrpSpPr>
          <p:cNvPr id="11269" name="Group 8"/>
          <p:cNvGrpSpPr/>
          <p:nvPr/>
        </p:nvGrpSpPr>
        <p:grpSpPr>
          <a:xfrm rot="120000">
            <a:off x="3060700" y="4132263"/>
            <a:ext cx="1006475" cy="769937"/>
            <a:chOff x="0" y="0"/>
            <a:chExt cx="1586" cy="1212"/>
          </a:xfrm>
        </p:grpSpPr>
        <p:sp>
          <p:nvSpPr>
            <p:cNvPr id="11276" name="AutoShape 9"/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7" name="AutoShape 10"/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探究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1270" name="Group 11"/>
          <p:cNvGrpSpPr/>
          <p:nvPr/>
        </p:nvGrpSpPr>
        <p:grpSpPr>
          <a:xfrm rot="-540000">
            <a:off x="4932363" y="4391025"/>
            <a:ext cx="1006475" cy="768350"/>
            <a:chOff x="0" y="0"/>
            <a:chExt cx="1586" cy="1212"/>
          </a:xfrm>
        </p:grpSpPr>
        <p:sp>
          <p:nvSpPr>
            <p:cNvPr id="11274" name="AutoShape 12"/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5" name="AutoShape 13"/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练习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1271" name="Group 14"/>
          <p:cNvGrpSpPr/>
          <p:nvPr/>
        </p:nvGrpSpPr>
        <p:grpSpPr>
          <a:xfrm rot="-1380000">
            <a:off x="6732588" y="4005263"/>
            <a:ext cx="1006475" cy="769937"/>
            <a:chOff x="0" y="0"/>
            <a:chExt cx="1586" cy="1212"/>
          </a:xfrm>
        </p:grpSpPr>
        <p:sp>
          <p:nvSpPr>
            <p:cNvPr id="11272" name="AutoShape 15"/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3" name="AutoShape 16"/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拓展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Line 2"/>
          <p:cNvSpPr/>
          <p:nvPr/>
        </p:nvSpPr>
        <p:spPr>
          <a:xfrm>
            <a:off x="1906588" y="260350"/>
            <a:ext cx="0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83" name="AutoShape 3"/>
          <p:cNvSpPr/>
          <p:nvPr/>
        </p:nvSpPr>
        <p:spPr>
          <a:xfrm rot="-5400000">
            <a:off x="4075113" y="1847850"/>
            <a:ext cx="1004887" cy="9209088"/>
          </a:xfrm>
          <a:prstGeom prst="flowChartDelay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0484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20506" name="Picture 5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07" name="Oval 6"/>
            <p:cNvSpPr/>
            <p:nvPr/>
          </p:nvSpPr>
          <p:spPr>
            <a:xfrm>
              <a:off x="0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08" name="Oval 7"/>
            <p:cNvSpPr/>
            <p:nvPr/>
          </p:nvSpPr>
          <p:spPr>
            <a:xfrm>
              <a:off x="2602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09" name="Oval 8"/>
            <p:cNvSpPr/>
            <p:nvPr/>
          </p:nvSpPr>
          <p:spPr>
            <a:xfrm rot="3660000">
              <a:off x="494" y="227"/>
              <a:ext cx="1049" cy="5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485" name="Line 9"/>
          <p:cNvSpPr/>
          <p:nvPr/>
        </p:nvSpPr>
        <p:spPr>
          <a:xfrm>
            <a:off x="1116013" y="669925"/>
            <a:ext cx="1587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0486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0494" name="Oval 11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95" name="Oval 12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96" name="Oval 13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97" name="Oval 14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98" name="Oval 15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99" name="Oval 16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00" name="Oval 17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01" name="Oval 18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02" name="Oval 19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03" name="Oval 20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04" name="Oval 21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05" name="Oval 22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0487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20490" name="Picture 24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91" name="Oval 25"/>
            <p:cNvSpPr/>
            <p:nvPr/>
          </p:nvSpPr>
          <p:spPr>
            <a:xfrm>
              <a:off x="0" y="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92" name="Oval 26"/>
            <p:cNvSpPr/>
            <p:nvPr/>
          </p:nvSpPr>
          <p:spPr>
            <a:xfrm>
              <a:off x="795" y="200"/>
              <a:ext cx="1361" cy="51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93" name="Oval 27"/>
            <p:cNvSpPr/>
            <p:nvPr/>
          </p:nvSpPr>
          <p:spPr>
            <a:xfrm>
              <a:off x="2799" y="20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488" name="Line 28"/>
          <p:cNvSpPr/>
          <p:nvPr/>
        </p:nvSpPr>
        <p:spPr>
          <a:xfrm>
            <a:off x="6804025" y="188913"/>
            <a:ext cx="0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20489" name="Text Box 29"/>
          <p:cNvPicPr/>
          <p:nvPr/>
        </p:nvPicPr>
        <p:blipFill>
          <a:blip r:embed="rId2"/>
          <a:stretch>
            <a:fillRect/>
          </a:stretch>
        </p:blipFill>
        <p:spPr>
          <a:xfrm>
            <a:off x="249238" y="2030413"/>
            <a:ext cx="7778750" cy="3700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290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2297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298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299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0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1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2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3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4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5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6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7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8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291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2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3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4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295" name="图片 23" descr="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1338" y="1222375"/>
            <a:ext cx="8016875" cy="287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6" name="Picture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338" y="4365625"/>
            <a:ext cx="7991475" cy="400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314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3344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45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46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47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48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49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50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51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52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53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54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55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315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6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7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8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31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1338" y="1222375"/>
            <a:ext cx="6877050" cy="438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0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413" y="1952625"/>
            <a:ext cx="5591175" cy="295275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25" name="直接连接符 24"/>
          <p:cNvCxnSpPr/>
          <p:nvPr/>
        </p:nvCxnSpPr>
        <p:spPr>
          <a:xfrm>
            <a:off x="3581400" y="1844675"/>
            <a:ext cx="0" cy="316865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407025" y="1844675"/>
            <a:ext cx="0" cy="316865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1811338" y="4551363"/>
            <a:ext cx="1692275" cy="3238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835150" y="4178300"/>
            <a:ext cx="1692275" cy="3238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835150" y="3848100"/>
            <a:ext cx="1692275" cy="3238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835150" y="3478213"/>
            <a:ext cx="1692275" cy="3238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825625" y="3125788"/>
            <a:ext cx="1692275" cy="32543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835150" y="2774950"/>
            <a:ext cx="1692275" cy="3238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835150" y="2420938"/>
            <a:ext cx="1692275" cy="3238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835150" y="2060575"/>
            <a:ext cx="1692275" cy="3238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059113" y="5805488"/>
            <a:ext cx="36004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7×8×3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≈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170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（名）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8532813" y="3477809"/>
            <a:ext cx="359667" cy="324247"/>
          </a:xfrm>
          <a:prstGeom prst="roundRect">
            <a:avLst/>
          </a:prstGeom>
          <a:solidFill>
            <a:srgbClr val="00B0F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8532440" y="4112865"/>
            <a:ext cx="359667" cy="324247"/>
          </a:xfrm>
          <a:prstGeom prst="roundRect">
            <a:avLst/>
          </a:prstGeom>
          <a:solidFill>
            <a:srgbClr val="00B0F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816100" y="4556125"/>
            <a:ext cx="5364163" cy="32543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" name="左大括号 38"/>
          <p:cNvSpPr/>
          <p:nvPr/>
        </p:nvSpPr>
        <p:spPr>
          <a:xfrm>
            <a:off x="1362075" y="2176463"/>
            <a:ext cx="323850" cy="2698750"/>
          </a:xfrm>
          <a:prstGeom prst="leftBrace">
            <a:avLst>
              <a:gd name="adj1" fmla="val 34212"/>
              <a:gd name="adj2" fmla="val 5000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" name="左大括号 40"/>
          <p:cNvSpPr/>
          <p:nvPr/>
        </p:nvSpPr>
        <p:spPr>
          <a:xfrm rot="16200000">
            <a:off x="4348163" y="2466975"/>
            <a:ext cx="323850" cy="5327650"/>
          </a:xfrm>
          <a:prstGeom prst="leftBrace">
            <a:avLst>
              <a:gd name="adj1" fmla="val 34212"/>
              <a:gd name="adj2" fmla="val 5000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821113" y="5262563"/>
            <a:ext cx="158115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大约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20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名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93688" y="3305175"/>
            <a:ext cx="158115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8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排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805113" y="5805488"/>
            <a:ext cx="36004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20×8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160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（名）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/>
      <p:bldP spid="35" grpId="1"/>
      <p:bldP spid="38" grpId="0" animBg="1"/>
      <p:bldP spid="38" grpId="1" animBg="1"/>
      <p:bldP spid="39" grpId="0" animBg="1"/>
      <p:bldP spid="41" grpId="0" animBg="1"/>
      <p:bldP spid="42" grpId="0"/>
      <p:bldP spid="43" grpId="0"/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38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4348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0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1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2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3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4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5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7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8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9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39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0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1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2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173288" y="2852738"/>
            <a:ext cx="424973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170×30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≈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5100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（名）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344" name="图片 39" descr="2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235075"/>
            <a:ext cx="8408987" cy="78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" name="TextBox 44"/>
          <p:cNvSpPr txBox="1"/>
          <p:nvPr/>
        </p:nvSpPr>
        <p:spPr>
          <a:xfrm>
            <a:off x="2159000" y="3644900"/>
            <a:ext cx="38481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160×30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≈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4800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（名）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" name="椭圆形标注 45"/>
          <p:cNvSpPr/>
          <p:nvPr/>
        </p:nvSpPr>
        <p:spPr>
          <a:xfrm>
            <a:off x="3652838" y="433388"/>
            <a:ext cx="1112838" cy="660400"/>
          </a:xfrm>
          <a:prstGeom prst="wedgeEllipseCallout">
            <a:avLst>
              <a:gd name="adj1" fmla="val -65945"/>
              <a:gd name="adj2" fmla="val 80672"/>
            </a:avLst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30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3130550" y="1628775"/>
            <a:ext cx="52228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3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4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365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692150"/>
            <a:ext cx="1792288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6" name="TextBox 9"/>
          <p:cNvSpPr txBox="1"/>
          <p:nvPr/>
        </p:nvSpPr>
        <p:spPr>
          <a:xfrm>
            <a:off x="714375" y="1484313"/>
            <a:ext cx="7818438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估一估王爷爷大约培育了多少株花苗，与同伴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交流你的做法。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5367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2708275"/>
            <a:ext cx="7524750" cy="2827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7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8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389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692150"/>
            <a:ext cx="1792288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0" name="TextBox 9"/>
          <p:cNvSpPr txBox="1"/>
          <p:nvPr/>
        </p:nvSpPr>
        <p:spPr>
          <a:xfrm>
            <a:off x="714375" y="1484313"/>
            <a:ext cx="7818438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估一估图中有多少粒黄豆，你是怎样估计的？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在小组或全班交流。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391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2773363"/>
            <a:ext cx="7019925" cy="26701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0" name="直接连接符 9"/>
          <p:cNvCxnSpPr>
            <a:stCxn id="20482" idx="1"/>
            <a:endCxn id="20482" idx="3"/>
          </p:cNvCxnSpPr>
          <p:nvPr/>
        </p:nvCxnSpPr>
        <p:spPr>
          <a:xfrm>
            <a:off x="1152525" y="4108450"/>
            <a:ext cx="7019925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339975" y="2773363"/>
            <a:ext cx="0" cy="2670175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492500" y="2773363"/>
            <a:ext cx="0" cy="2670175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643438" y="2773363"/>
            <a:ext cx="0" cy="2670175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826125" y="2773363"/>
            <a:ext cx="0" cy="2670175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462088" y="3141663"/>
            <a:ext cx="1008062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50</a:t>
            </a:r>
            <a:endParaRPr lang="zh-CN" altLang="en-US" sz="4000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27313" y="3141663"/>
            <a:ext cx="1008062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50</a:t>
            </a:r>
            <a:endParaRPr lang="zh-CN" altLang="en-US" sz="4000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79838" y="3141663"/>
            <a:ext cx="1008062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50</a:t>
            </a:r>
            <a:endParaRPr lang="zh-CN" altLang="en-US" sz="4000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59338" y="3141663"/>
            <a:ext cx="1008062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50</a:t>
            </a:r>
            <a:endParaRPr lang="zh-CN" altLang="en-US" sz="4000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11863" y="3141663"/>
            <a:ext cx="1008062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50</a:t>
            </a:r>
            <a:endParaRPr lang="zh-CN" altLang="en-US" sz="4000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03350" y="4376738"/>
            <a:ext cx="100806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50</a:t>
            </a:r>
            <a:endParaRPr lang="zh-CN" altLang="en-US" sz="4000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627313" y="4376738"/>
            <a:ext cx="10080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50</a:t>
            </a:r>
            <a:endParaRPr lang="zh-CN" altLang="en-US" sz="4000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779838" y="4376738"/>
            <a:ext cx="10080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50</a:t>
            </a:r>
            <a:endParaRPr lang="zh-CN" altLang="en-US" sz="4000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932363" y="4376738"/>
            <a:ext cx="10080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50</a:t>
            </a:r>
            <a:endParaRPr lang="zh-CN" altLang="en-US" sz="4000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011863" y="4376738"/>
            <a:ext cx="10080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50</a:t>
            </a:r>
            <a:endParaRPr lang="zh-CN" altLang="en-US" sz="4000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019925" y="2781300"/>
            <a:ext cx="0" cy="2670175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207250" y="3141663"/>
            <a:ext cx="1008063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50</a:t>
            </a:r>
            <a:endParaRPr lang="zh-CN" altLang="en-US" sz="4000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207250" y="4376738"/>
            <a:ext cx="100806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50</a:t>
            </a:r>
            <a:endParaRPr lang="zh-CN" altLang="en-US" sz="4000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1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2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413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692150"/>
            <a:ext cx="1792288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4" name="TextBox 9"/>
          <p:cNvSpPr txBox="1"/>
          <p:nvPr/>
        </p:nvSpPr>
        <p:spPr>
          <a:xfrm>
            <a:off x="714375" y="1484313"/>
            <a:ext cx="7818438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下面是一幅草坪图，如果图中方框代表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平方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米，试估计草坪的面积。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7415" name="图片 7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2924175"/>
            <a:ext cx="6972300" cy="222885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0" name="直接连接符 9"/>
          <p:cNvCxnSpPr/>
          <p:nvPr/>
        </p:nvCxnSpPr>
        <p:spPr>
          <a:xfrm>
            <a:off x="1103313" y="3716338"/>
            <a:ext cx="6804025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131888" y="4394200"/>
            <a:ext cx="6767513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808163" y="2984500"/>
            <a:ext cx="0" cy="2087563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498725" y="2998788"/>
            <a:ext cx="0" cy="2087563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175000" y="2997200"/>
            <a:ext cx="0" cy="2087563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851275" y="2997200"/>
            <a:ext cx="0" cy="2087563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541838" y="2997200"/>
            <a:ext cx="0" cy="2087563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232400" y="3011488"/>
            <a:ext cx="0" cy="2087563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938838" y="3009900"/>
            <a:ext cx="0" cy="2087563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616700" y="2995613"/>
            <a:ext cx="0" cy="2087563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7280275" y="3000375"/>
            <a:ext cx="0" cy="2087563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5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437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692150"/>
            <a:ext cx="1792288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8" name="TextBox 9"/>
          <p:cNvSpPr txBox="1"/>
          <p:nvPr/>
        </p:nvSpPr>
        <p:spPr>
          <a:xfrm>
            <a:off x="714375" y="1484313"/>
            <a:ext cx="7945438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下表是东方书报亭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月上旬每天的营业额（单位：元），你能估计出这个月上旬的总营业额吗？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439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8" y="2947988"/>
            <a:ext cx="8582025" cy="962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TextBox 21"/>
          <p:cNvSpPr txBox="1"/>
          <p:nvPr/>
        </p:nvSpPr>
        <p:spPr>
          <a:xfrm>
            <a:off x="2792413" y="4446588"/>
            <a:ext cx="386715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200×10</a:t>
            </a:r>
            <a:r>
              <a:rPr lang="zh-CN" altLang="en-US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2000</a:t>
            </a:r>
            <a:r>
              <a:rPr lang="zh-CN" altLang="en-US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（元）</a:t>
            </a:r>
            <a:endParaRPr lang="zh-CN" altLang="en-US" sz="28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9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0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461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692150"/>
            <a:ext cx="1792288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2" name="TextBox 9"/>
          <p:cNvSpPr txBox="1"/>
          <p:nvPr/>
        </p:nvSpPr>
        <p:spPr>
          <a:xfrm>
            <a:off x="714375" y="1484313"/>
            <a:ext cx="7945438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自选一张报纸，估计其中一版的字数，用文字、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图或算式来说明估计的过程与方法。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图片 8" descr="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781300"/>
            <a:ext cx="4724400" cy="1238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0" y="4019550"/>
            <a:ext cx="3679825" cy="14970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_6">
  <a:themeElements>
    <a:clrScheme name="自定义设计方案_6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6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_7">
  <a:themeElements>
    <a:clrScheme name="自定义设计方案_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7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自定义设计方案_8">
  <a:themeElements>
    <a:clrScheme name="自定义设计方案_8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8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自定义设计方案_3">
  <a:themeElements>
    <a:clrScheme name="自定义设计方案_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3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自定义设计方案_4">
  <a:themeElements>
    <a:clrScheme name="自定义设计方案_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自定义设计方案_5">
  <a:themeElements>
    <a:clrScheme name="自定义设计方案_5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5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311</Words>
  <Application>WPS 演示</Application>
  <PresentationFormat>全屏显示(4:3)</PresentationFormat>
  <Paragraphs>68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10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Celtic Garamond the 2nd</vt:lpstr>
      <vt:lpstr>Gulim</vt:lpstr>
      <vt:lpstr>Urban Jungle</vt:lpstr>
      <vt:lpstr>黑体</vt:lpstr>
      <vt:lpstr>华文琥珀</vt:lpstr>
      <vt:lpstr>Segoe Print</vt:lpstr>
      <vt:lpstr>Malgun Gothic</vt:lpstr>
      <vt:lpstr>自定义设计方案_2</vt:lpstr>
      <vt:lpstr>默认设计模板</vt:lpstr>
      <vt:lpstr>1_自定义设计方案_2</vt:lpstr>
      <vt:lpstr>自定义设计方案_6</vt:lpstr>
      <vt:lpstr>自定义设计方案_7</vt:lpstr>
      <vt:lpstr>自定义设计方案_8</vt:lpstr>
      <vt:lpstr>自定义设计方案_3</vt:lpstr>
      <vt:lpstr>自定义设计方案_4</vt:lpstr>
      <vt:lpstr>自定义设计方案_5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lilingyu</cp:lastModifiedBy>
  <cp:revision>258</cp:revision>
  <dcterms:created xsi:type="dcterms:W3CDTF">2012-09-21T09:22:25Z</dcterms:created>
  <dcterms:modified xsi:type="dcterms:W3CDTF">2016-09-18T08:07:43Z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  <property fmtid="{D5CDD505-2E9C-101B-9397-08002B2CF9AE}" pid="3" name="NXTAG2">
    <vt:lpwstr>0008003824000000000001024140</vt:lpwstr>
  </property>
</Properties>
</file>