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1"/>
    <p:sldMasterId id="2147483827" r:id="rId2"/>
  </p:sldMasterIdLst>
  <p:notesMasterIdLst>
    <p:notesMasterId r:id="rId36"/>
  </p:notesMasterIdLst>
  <p:sldIdLst>
    <p:sldId id="329" r:id="rId3"/>
    <p:sldId id="347" r:id="rId4"/>
    <p:sldId id="348" r:id="rId5"/>
    <p:sldId id="337" r:id="rId6"/>
    <p:sldId id="349" r:id="rId7"/>
    <p:sldId id="311" r:id="rId8"/>
    <p:sldId id="356" r:id="rId9"/>
    <p:sldId id="368" r:id="rId10"/>
    <p:sldId id="357" r:id="rId11"/>
    <p:sldId id="345" r:id="rId12"/>
    <p:sldId id="350" r:id="rId13"/>
    <p:sldId id="351" r:id="rId14"/>
    <p:sldId id="352" r:id="rId15"/>
    <p:sldId id="353" r:id="rId16"/>
    <p:sldId id="354" r:id="rId17"/>
    <p:sldId id="367" r:id="rId18"/>
    <p:sldId id="316" r:id="rId19"/>
    <p:sldId id="355" r:id="rId20"/>
    <p:sldId id="369" r:id="rId21"/>
    <p:sldId id="330" r:id="rId22"/>
    <p:sldId id="319" r:id="rId23"/>
    <p:sldId id="359" r:id="rId24"/>
    <p:sldId id="360" r:id="rId25"/>
    <p:sldId id="361" r:id="rId26"/>
    <p:sldId id="309" r:id="rId27"/>
    <p:sldId id="362" r:id="rId28"/>
    <p:sldId id="363" r:id="rId29"/>
    <p:sldId id="364" r:id="rId30"/>
    <p:sldId id="365" r:id="rId31"/>
    <p:sldId id="366" r:id="rId32"/>
    <p:sldId id="341" r:id="rId33"/>
    <p:sldId id="320" r:id="rId34"/>
    <p:sldId id="346" r:id="rId35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Dotum" panose="020B0600000101010101" pitchFamily="34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06A28"/>
    <a:srgbClr val="E5619B"/>
    <a:srgbClr val="FF8300"/>
    <a:srgbClr val="E46F7A"/>
    <a:srgbClr val="E6BB3F"/>
    <a:srgbClr val="A6D4D7"/>
    <a:srgbClr val="A9A2B5"/>
    <a:srgbClr val="A0D070"/>
    <a:srgbClr val="484944"/>
    <a:srgbClr val="5BB6C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94" autoAdjust="0"/>
    <p:restoredTop sz="94615" autoAdjust="0"/>
  </p:normalViewPr>
  <p:slideViewPr>
    <p:cSldViewPr>
      <p:cViewPr>
        <p:scale>
          <a:sx n="60" d="100"/>
          <a:sy n="60" d="100"/>
        </p:scale>
        <p:origin x="-132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xmlns="" id="{ED8A456B-4CC2-4356-914E-CD10FBB20D6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xmlns="" id="{26B2C277-9AE3-49B0-A8A0-648999FB8D0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xmlns="" id="{8ADFB2C1-BB72-4616-8DD2-87C32194F4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xmlns="" id="{6ABF1448-A16B-4DE4-B059-D09AA7A9F3B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xmlns="" id="{26BEF706-619C-4BDA-9B49-17107790C6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E93A355-B660-4B3C-8F47-E8C4D6E873E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74646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9pPr>
          </a:lstStyle>
          <a:p>
            <a:fld id="{666F9AE9-3D4B-4FEC-A000-953D00BB971A}" type="slidenum">
              <a:rPr lang="zh-CN" altLang="en-US" sz="1200">
                <a:ea typeface="宋体" panose="02010600030101010101" pitchFamily="2" charset="-122"/>
              </a:rPr>
              <a:pPr/>
              <a:t>1</a:t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/>
              <a:t>www.gzsxw.net </a:t>
            </a:r>
            <a:r>
              <a:rPr lang="zh-CN" altLang="en-US" dirty="0" smtClean="0"/>
              <a:t>港中数学网</a:t>
            </a:r>
          </a:p>
        </p:txBody>
      </p:sp>
    </p:spTree>
    <p:extLst>
      <p:ext uri="{BB962C8B-B14F-4D97-AF65-F5344CB8AC3E}">
        <p14:creationId xmlns:p14="http://schemas.microsoft.com/office/powerpoint/2010/main" xmlns="" val="1193653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07634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0763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0763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07634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07634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0763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20727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20727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9pPr>
          </a:lstStyle>
          <a:p>
            <a:fld id="{9E9FB26B-4817-4ACC-95A1-2D9FE4840010}" type="slidenum">
              <a:rPr lang="zh-CN" altLang="en-US" sz="1200">
                <a:ea typeface="宋体" panose="02010600030101010101" pitchFamily="2" charset="-122"/>
              </a:rPr>
              <a:pPr/>
              <a:t>20</a:t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9293063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870910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19301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317454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317454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07634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721277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721277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9pPr>
          </a:lstStyle>
          <a:p>
            <a:fld id="{9E9FB26B-4817-4ACC-95A1-2D9FE4840010}" type="slidenum">
              <a:rPr lang="zh-CN" altLang="en-US" sz="1200">
                <a:ea typeface="宋体" panose="02010600030101010101" pitchFamily="2" charset="-122"/>
              </a:rPr>
              <a:pPr/>
              <a:t>27</a:t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9293063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07634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820114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085827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86876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1930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51239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51239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31745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0763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93A355-B660-4B3C-8F47-E8C4D6E873E6}" type="slidenum">
              <a:rPr lang="zh-CN" altLang="en-US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80763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684904-0905-48BD-AFA3-3559C910C7BA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9370033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A2D3E-332C-47F9-89AF-30B4B78F6F62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0858423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ABBCA2-05DB-457B-B46E-9F49E529E195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112212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BA2DEA-8C35-422D-AE8F-E9B7322D9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57200"/>
            <a:ext cx="8077200" cy="1066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BFE6A42-B4EC-4663-B9ED-C2B640C31A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673228"/>
            <a:ext cx="3962400" cy="44989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787223C-8FBE-4A01-A330-8052E0C26F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48200" y="1673228"/>
            <a:ext cx="3962400" cy="44989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862C340-742E-4E9F-982C-2932CB6D6E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DC98EA3-0E36-4879-8C55-170EF36BF3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03059C-52B4-4BC8-8B30-7026D26CCF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ACE7E-7B1E-4851-AE49-54EFC34858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502155095"/>
      </p:ext>
    </p:extLst>
  </p:cSld>
  <p:clrMapOvr>
    <a:masterClrMapping/>
  </p:clrMapOvr>
  <p:transition spd="slow" advClick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F28E12-AA13-41CC-BFAE-ACA5875444EA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1344383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862D35-E12F-4D9D-B9C3-40CC41C76EE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1572146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332D4C-203B-458E-8860-1D2393226B4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6039982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7CE286-372C-41B5-BB92-714FB249C6E6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8790451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A11639-92C4-4960-AF9F-A6C70CA686C5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156237094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6AFA44-17D3-4CDA-A89B-075889FBFB10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2581052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DD90C0-7B35-4AEA-81D6-646B2D11E74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0674640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38AFF9-FEF6-4350-AA61-1802C33424C5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7413983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20105C-E114-464E-B896-E0C7F03737B2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9226150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3536CD-7728-4B0D-9B7F-AD3599D6FDEF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6199017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777024-5439-489F-A4EB-68A401FD74B9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13371994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A4A6A-CC86-4C36-8959-BA0435EC15FC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文本框 6"/>
          <p:cNvSpPr txBox="1"/>
          <p:nvPr userDrawn="1"/>
        </p:nvSpPr>
        <p:spPr>
          <a:xfrm>
            <a:off x="642573" y="1052736"/>
            <a:ext cx="709778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感谢您下载觅知网平台上提供的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在觅知网出售的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的保护，作品的所有权、版权和著作权归觅知网所有，您下载的是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  <p:extLst>
      <p:ext uri="{BB962C8B-B14F-4D97-AF65-F5344CB8AC3E}">
        <p14:creationId xmlns:p14="http://schemas.microsoft.com/office/powerpoint/2010/main" xmlns="" val="161699571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034231-5F36-43A7-8EAD-B953E3ED0DC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8456564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18298-1AD5-4595-BE7F-C133247DD772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4001504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F83A5D-CF1C-413F-BA31-001E070CB719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6800609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B20AC4-A09D-43BB-AFA5-9518BB08AC39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645360781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795757-AB13-4A54-A79A-9F4CA3F57597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56852917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C680F6-5445-4074-899A-B9FC42C016B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081708823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F4DD48-0A29-489E-AE8F-0760323CF78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38716713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1ABBCA2-05DB-457B-B46E-9F49E529E195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2452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</p:sldLayoutIdLst>
  <p:transition spd="slow" advClick="0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59A4A6A-CC86-4C36-8959-BA0435EC15FC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07331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ransition spd="slow" advClick="0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8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4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10" Type="http://schemas.openxmlformats.org/officeDocument/2006/relationships/image" Target="../media/image68.png"/><Relationship Id="rId4" Type="http://schemas.openxmlformats.org/officeDocument/2006/relationships/image" Target="../media/image26.png"/><Relationship Id="rId9" Type="http://schemas.openxmlformats.org/officeDocument/2006/relationships/image" Target="../media/image6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29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024" y="1550818"/>
            <a:ext cx="4971637" cy="485460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86384" y="2296423"/>
            <a:ext cx="313739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比 尾 巴</a:t>
            </a:r>
            <a:endParaRPr lang="zh-CN" altLang="en-US" sz="66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7345" y="2708920"/>
            <a:ext cx="2148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484944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2019</a:t>
            </a:r>
            <a:endParaRPr lang="zh-CN" altLang="en-US" sz="6000" dirty="0">
              <a:solidFill>
                <a:srgbClr val="484944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1175" y="3511253"/>
            <a:ext cx="3507817" cy="23177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15494" y="450912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汇报人：高川</a:t>
            </a:r>
            <a:endParaRPr lang="zh-CN" altLang="en-US" sz="20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13289" y="3923680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汇报年级：一年二班</a:t>
            </a:r>
            <a:endParaRPr lang="zh-CN" altLang="en-US" sz="20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15044" y="1366049"/>
            <a:ext cx="885107" cy="89692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527559" y="1638832"/>
            <a:ext cx="627605" cy="6359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824323" y="1929872"/>
            <a:ext cx="293227" cy="2971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38373" y="1512191"/>
            <a:ext cx="293227" cy="2971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882220" y="1313456"/>
            <a:ext cx="293227" cy="29714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61910">
            <a:off x="5092991" y="924203"/>
            <a:ext cx="2606414" cy="1933931"/>
          </a:xfrm>
          <a:prstGeom prst="rect">
            <a:avLst/>
          </a:prstGeom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07493" y="2084914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883040" y="1053147"/>
            <a:ext cx="1026315" cy="1059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44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endParaRPr lang="zh-CN" altLang="en-US" sz="4400" b="1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2" descr="E:\孙巧灵\2016秋上\上课课件\制作\R一语上\人一语大课堂（正文）\3D-19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2069659"/>
            <a:ext cx="4210050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5544106" y="3852830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Hóu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   </a:t>
            </a:r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zi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algn="ctr" eaLnBrk="1" hangingPunct="1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猴  子</a:t>
            </a:r>
          </a:p>
        </p:txBody>
      </p:sp>
    </p:spTree>
    <p:extLst>
      <p:ext uri="{BB962C8B-B14F-4D97-AF65-F5344CB8AC3E}">
        <p14:creationId xmlns:p14="http://schemas.microsoft.com/office/powerpoint/2010/main" xmlns="" val="2871081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61910">
            <a:off x="5092991" y="924203"/>
            <a:ext cx="2606414" cy="1933931"/>
          </a:xfrm>
          <a:prstGeom prst="rect">
            <a:avLst/>
          </a:prstGeom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07493" y="2084914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883040" y="1053147"/>
            <a:ext cx="1026315" cy="1059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44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</a:t>
            </a:r>
            <a:endParaRPr lang="zh-CN" altLang="en-US" sz="4400" b="1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92080" y="4183022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tù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 </a:t>
            </a:r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zi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algn="ctr" eaLnBrk="1" hangingPunct="1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兔  子</a:t>
            </a:r>
            <a:endParaRPr lang="zh-CN" alt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11" name="Picture 2" descr="http://img2.duitang.com/uploads/item/201209/29/20120929104823_P2CzB.thumb.600_0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5" y="1988840"/>
            <a:ext cx="3456384" cy="339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29752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61910">
            <a:off x="4884832" y="1158496"/>
            <a:ext cx="3622809" cy="2688085"/>
          </a:xfrm>
          <a:prstGeom prst="rect">
            <a:avLst/>
          </a:prstGeom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07493" y="2084914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523265" y="1682087"/>
            <a:ext cx="2721408" cy="1059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36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好像一把伞</a:t>
            </a:r>
            <a:endParaRPr lang="zh-CN" altLang="en-US" sz="3600" b="1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92080" y="4484707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sōnɡ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 </a:t>
            </a:r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shǔ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algn="ctr" eaLnBrk="1" hangingPunct="1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  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松    鼠</a:t>
            </a:r>
          </a:p>
        </p:txBody>
      </p:sp>
      <p:pic>
        <p:nvPicPr>
          <p:cNvPr id="12" name="Picture 5" descr="E:\孙巧灵\2016秋上\上课课件\制作\R一语上\人一语大课堂（正文）\3D-20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2852936"/>
            <a:ext cx="3833812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02735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61910">
            <a:off x="5092991" y="924203"/>
            <a:ext cx="2606414" cy="1933931"/>
          </a:xfrm>
          <a:prstGeom prst="rect">
            <a:avLst/>
          </a:prstGeom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07493" y="2084914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6012160" y="1103194"/>
            <a:ext cx="1026315" cy="1059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44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弯</a:t>
            </a:r>
            <a:endParaRPr lang="zh-CN" altLang="en-US" sz="4400" b="1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92080" y="3983669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ɡōnɡ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 </a:t>
            </a:r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jī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algn="ctr" eaLnBrk="1" hangingPunct="1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  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公   鸡</a:t>
            </a:r>
          </a:p>
        </p:txBody>
      </p:sp>
      <p:pic>
        <p:nvPicPr>
          <p:cNvPr id="12" name="Picture 2" descr="E:\孙巧灵\2016秋上\上课课件\制作\R一语上\人一语大课堂（正文）\3D-21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2276872"/>
            <a:ext cx="3735388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1107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61910">
            <a:off x="5092991" y="924203"/>
            <a:ext cx="2606414" cy="1933931"/>
          </a:xfrm>
          <a:prstGeom prst="rect">
            <a:avLst/>
          </a:prstGeom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07493" y="2084914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6012160" y="1103194"/>
            <a:ext cx="1026315" cy="1059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44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</a:t>
            </a:r>
            <a:endParaRPr lang="zh-CN" altLang="en-US" sz="4400" b="1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0893" y="4233290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yā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 </a:t>
            </a:r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zi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algn="ctr" eaLnBrk="1" hangingPunct="1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鸭  子</a:t>
            </a: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2390169"/>
            <a:ext cx="3240360" cy="30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31094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61910">
            <a:off x="5056989" y="964060"/>
            <a:ext cx="3055144" cy="2266884"/>
          </a:xfrm>
          <a:prstGeom prst="rect">
            <a:avLst/>
          </a:prstGeom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07493" y="2084914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686039" y="1196752"/>
            <a:ext cx="2520280" cy="1059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44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最好看</a:t>
            </a:r>
            <a:endParaRPr lang="zh-CN" altLang="en-US" sz="4400" b="1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0893" y="3876764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kǒnɡ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 </a:t>
            </a:r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què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algn="ctr" eaLnBrk="1" hangingPunct="1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  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孔     雀</a:t>
            </a:r>
          </a:p>
        </p:txBody>
      </p:sp>
      <p:pic>
        <p:nvPicPr>
          <p:cNvPr id="11" name="Picture 2" descr="E:\孙巧灵\2016秋上\上课课件\制作\R一语上\人一语大课堂（正文）\3D-22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2162290"/>
            <a:ext cx="4106863" cy="292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11914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燕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6990"/>
            <a:ext cx="2808312" cy="216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9" descr="9545"/>
          <p:cNvPicPr>
            <a:picLocks noChangeAspect="1" noChangeArrowheads="1"/>
          </p:cNvPicPr>
          <p:nvPr/>
        </p:nvPicPr>
        <p:blipFill rotWithShape="1">
          <a:blip r:embed="rId3" cstate="email"/>
          <a:srcRect l="10960" r="6571"/>
          <a:stretch/>
        </p:blipFill>
        <p:spPr bwMode="auto">
          <a:xfrm>
            <a:off x="3203848" y="186990"/>
            <a:ext cx="2808312" cy="217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pic_22753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67630" y="186990"/>
            <a:ext cx="2682735" cy="2182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83568" y="2852936"/>
            <a:ext cx="8064896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chemeClr val="bg1"/>
                </a:solidFill>
                <a:ea typeface="楷体_GB2312" pitchFamily="49" charset="-122"/>
              </a:rPr>
              <a:t>我会说：</a:t>
            </a:r>
          </a:p>
          <a:p>
            <a:pPr eaLnBrk="1" hangingPunct="1"/>
            <a:r>
              <a:rPr lang="zh-CN" altLang="en-US" sz="4400" b="1" dirty="0" smtClean="0">
                <a:solidFill>
                  <a:schemeClr val="bg1"/>
                </a:solidFill>
                <a:ea typeface="楷体_GB2312" pitchFamily="49" charset="-122"/>
              </a:rPr>
              <a:t>松鼠</a:t>
            </a:r>
            <a:r>
              <a:rPr lang="zh-CN" altLang="en-US" sz="4400" b="1" dirty="0">
                <a:solidFill>
                  <a:schemeClr val="bg1"/>
                </a:solidFill>
                <a:ea typeface="楷体_GB2312" pitchFamily="49" charset="-122"/>
              </a:rPr>
              <a:t>的尾巴</a:t>
            </a:r>
            <a:r>
              <a:rPr lang="zh-CN" altLang="en-US" sz="4400" b="1" dirty="0">
                <a:solidFill>
                  <a:srgbClr val="FFFF00"/>
                </a:solidFill>
                <a:ea typeface="楷体_GB2312" pitchFamily="49" charset="-122"/>
              </a:rPr>
              <a:t>好像</a:t>
            </a:r>
            <a:r>
              <a:rPr lang="zh-CN" altLang="en-US" sz="4400" b="1" dirty="0">
                <a:solidFill>
                  <a:schemeClr val="bg1"/>
                </a:solidFill>
                <a:ea typeface="楷体_GB2312" pitchFamily="49" charset="-122"/>
              </a:rPr>
              <a:t>一把伞。</a:t>
            </a:r>
          </a:p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ea typeface="楷体_GB2312" pitchFamily="49" charset="-122"/>
              </a:rPr>
              <a:t>燕子的</a:t>
            </a:r>
            <a:r>
              <a:rPr lang="zh-CN" altLang="en-US" sz="4400" b="1" dirty="0" smtClean="0">
                <a:solidFill>
                  <a:schemeClr val="bg1"/>
                </a:solidFill>
                <a:ea typeface="楷体_GB2312" pitchFamily="49" charset="-122"/>
              </a:rPr>
              <a:t>尾巴</a:t>
            </a:r>
            <a:r>
              <a:rPr lang="zh-CN" altLang="en-US" sz="4400" b="1" dirty="0" smtClean="0">
                <a:solidFill>
                  <a:srgbClr val="E5619B"/>
                </a:solidFill>
                <a:ea typeface="楷体_GB2312" pitchFamily="49" charset="-122"/>
              </a:rPr>
              <a:t>好像</a:t>
            </a:r>
            <a:r>
              <a:rPr lang="zh-CN" altLang="en-US" sz="4400" b="1" u="sng" dirty="0" smtClean="0">
                <a:solidFill>
                  <a:schemeClr val="bg1"/>
                </a:solidFill>
                <a:ea typeface="楷体_GB2312" pitchFamily="49" charset="-122"/>
              </a:rPr>
              <a:t>                  </a:t>
            </a:r>
            <a:r>
              <a:rPr lang="zh-CN" altLang="en-US" sz="4400" b="1" dirty="0" smtClean="0">
                <a:solidFill>
                  <a:schemeClr val="bg1"/>
                </a:solidFill>
                <a:ea typeface="楷体_GB2312" pitchFamily="49" charset="-122"/>
              </a:rPr>
              <a:t>。</a:t>
            </a:r>
            <a:endParaRPr lang="zh-CN" altLang="en-US" sz="4400" b="1" dirty="0">
              <a:solidFill>
                <a:schemeClr val="bg1"/>
              </a:solidFill>
              <a:ea typeface="楷体_GB2312" pitchFamily="49" charset="-122"/>
            </a:endParaRPr>
          </a:p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ea typeface="楷体_GB2312" pitchFamily="49" charset="-122"/>
              </a:rPr>
              <a:t>大象的尾巴</a:t>
            </a:r>
            <a:r>
              <a:rPr lang="zh-CN" altLang="en-US" sz="4400" b="1" dirty="0" smtClean="0">
                <a:solidFill>
                  <a:srgbClr val="E06A28"/>
                </a:solidFill>
                <a:ea typeface="楷体_GB2312" pitchFamily="49" charset="-122"/>
              </a:rPr>
              <a:t>好像</a:t>
            </a:r>
            <a:r>
              <a:rPr lang="zh-CN" altLang="en-US" sz="4400" b="1" u="sng" dirty="0" smtClean="0">
                <a:solidFill>
                  <a:schemeClr val="bg1"/>
                </a:solidFill>
                <a:ea typeface="楷体_GB2312" pitchFamily="49" charset="-122"/>
              </a:rPr>
              <a:t>                  </a:t>
            </a:r>
            <a:r>
              <a:rPr lang="zh-CN" altLang="en-US" sz="4400" b="1" dirty="0" smtClean="0">
                <a:solidFill>
                  <a:schemeClr val="bg1"/>
                </a:solidFill>
                <a:ea typeface="楷体_GB2312" pitchFamily="49" charset="-122"/>
              </a:rPr>
              <a:t>。</a:t>
            </a:r>
            <a:endParaRPr lang="en-US" altLang="zh-CN" sz="4400" b="1" dirty="0" smtClean="0">
              <a:solidFill>
                <a:schemeClr val="bg1"/>
              </a:solidFill>
              <a:ea typeface="楷体_GB2312" pitchFamily="49" charset="-122"/>
            </a:endParaRPr>
          </a:p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ea typeface="楷体_GB2312" pitchFamily="49" charset="-122"/>
              </a:rPr>
              <a:t> </a:t>
            </a:r>
            <a:r>
              <a:rPr lang="zh-CN" altLang="en-US" sz="4400" b="1" u="sng" dirty="0" smtClean="0">
                <a:solidFill>
                  <a:schemeClr val="bg1"/>
                </a:solidFill>
                <a:ea typeface="楷体_GB2312" pitchFamily="49" charset="-122"/>
              </a:rPr>
              <a:t>                 </a:t>
            </a:r>
            <a:r>
              <a:rPr lang="zh-CN" altLang="en-US" sz="4400" b="1" dirty="0" smtClean="0">
                <a:solidFill>
                  <a:srgbClr val="FFC000"/>
                </a:solidFill>
                <a:ea typeface="楷体_GB2312" pitchFamily="49" charset="-122"/>
              </a:rPr>
              <a:t>好像</a:t>
            </a:r>
            <a:r>
              <a:rPr lang="zh-CN" altLang="en-US" sz="4400" b="1" u="sng" dirty="0" smtClean="0">
                <a:solidFill>
                  <a:schemeClr val="bg1"/>
                </a:solidFill>
                <a:ea typeface="楷体_GB2312" pitchFamily="49" charset="-122"/>
              </a:rPr>
              <a:t>                  </a:t>
            </a:r>
            <a:r>
              <a:rPr lang="zh-CN" altLang="en-US" sz="4400" b="1" dirty="0" smtClean="0">
                <a:solidFill>
                  <a:schemeClr val="bg1"/>
                </a:solidFill>
                <a:ea typeface="楷体_GB2312" pitchFamily="49" charset="-122"/>
              </a:rPr>
              <a:t>。</a:t>
            </a:r>
            <a:endParaRPr lang="zh-CN" altLang="en-US" sz="44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8429988"/>
      </p:ext>
    </p:extLst>
  </p:cSld>
  <p:clrMapOvr>
    <a:masterClrMapping/>
  </p:clrMapOvr>
  <p:transition spd="slow" advClick="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01551" flipH="1">
            <a:off x="3219061" y="964929"/>
            <a:ext cx="5605333" cy="6409133"/>
          </a:xfrm>
          <a:prstGeom prst="rect">
            <a:avLst/>
          </a:prstGeom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07493" y="2084914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4221527" y="3212976"/>
            <a:ext cx="3600399" cy="79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燕子的尾巴像</a:t>
            </a:r>
            <a:r>
              <a:rPr lang="zh-CN" altLang="en-US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剪刀</a:t>
            </a:r>
            <a:endParaRPr lang="zh-CN" altLang="en-US" b="1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5676" y="1066264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谁的尾巴像剪刀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833259"/>
            <a:ext cx="2880320" cy="2334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01551" flipH="1">
            <a:off x="3482267" y="1400087"/>
            <a:ext cx="4687322" cy="5359480"/>
          </a:xfrm>
          <a:prstGeom prst="rect">
            <a:avLst/>
          </a:prstGeom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07493" y="2084914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4684796" y="3212976"/>
            <a:ext cx="2942761" cy="79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大象</a:t>
            </a:r>
            <a:r>
              <a:rPr lang="zh-CN" altLang="en-US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尾</a:t>
            </a:r>
            <a:r>
              <a:rPr lang="zh-CN" altLang="en-US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巴像绳子</a:t>
            </a:r>
            <a:endParaRPr lang="zh-CN" altLang="en-US" b="1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908720"/>
            <a:ext cx="51845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尾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巴像绳子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6"/>
          <p:cNvPicPr>
            <a:picLocks noChangeAspect="1" noChangeArrowheads="1"/>
          </p:cNvPicPr>
          <p:nvPr/>
        </p:nvPicPr>
        <p:blipFill rotWithShape="1">
          <a:blip r:embed="rId6" cstate="print"/>
          <a:srcRect l="22400"/>
          <a:stretch/>
        </p:blipFill>
        <p:spPr bwMode="auto">
          <a:xfrm>
            <a:off x="395536" y="3451773"/>
            <a:ext cx="317870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79484601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pic_22753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16" y="3861048"/>
            <a:ext cx="283182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01551" flipH="1">
            <a:off x="3156394" y="235770"/>
            <a:ext cx="5389643" cy="64530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8024" y="2132856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马的尾巴像辫子。</a:t>
            </a:r>
            <a:endParaRPr lang="zh-CN" altLang="en-US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5562723" y="675487"/>
            <a:ext cx="3993792" cy="7558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08027" y="256237"/>
            <a:ext cx="2729276" cy="597409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65789" y="1015121"/>
            <a:ext cx="6794157" cy="5213355"/>
          </a:xfrm>
          <a:custGeom>
            <a:avLst/>
            <a:gdLst>
              <a:gd name="connsiteX0" fmla="*/ 906521 w 7767279"/>
              <a:gd name="connsiteY0" fmla="*/ 365249 h 5960061"/>
              <a:gd name="connsiteX1" fmla="*/ 300465 w 7767279"/>
              <a:gd name="connsiteY1" fmla="*/ 1864440 h 5960061"/>
              <a:gd name="connsiteX2" fmla="*/ 704502 w 7767279"/>
              <a:gd name="connsiteY2" fmla="*/ 2906430 h 5960061"/>
              <a:gd name="connsiteX3" fmla="*/ 98446 w 7767279"/>
              <a:gd name="connsiteY3" fmla="*/ 3788933 h 5960061"/>
              <a:gd name="connsiteX4" fmla="*/ 406791 w 7767279"/>
              <a:gd name="connsiteY4" fmla="*/ 4777761 h 5960061"/>
              <a:gd name="connsiteX5" fmla="*/ 66549 w 7767279"/>
              <a:gd name="connsiteY5" fmla="*/ 5734691 h 5960061"/>
              <a:gd name="connsiteX6" fmla="*/ 1980409 w 7767279"/>
              <a:gd name="connsiteY6" fmla="*/ 5957974 h 5960061"/>
              <a:gd name="connsiteX7" fmla="*/ 4436530 w 7767279"/>
              <a:gd name="connsiteY7" fmla="*/ 5660263 h 5960061"/>
              <a:gd name="connsiteX8" fmla="*/ 6180270 w 7767279"/>
              <a:gd name="connsiteY8" fmla="*/ 5862281 h 5960061"/>
              <a:gd name="connsiteX9" fmla="*/ 7530604 w 7767279"/>
              <a:gd name="connsiteY9" fmla="*/ 4437519 h 5960061"/>
              <a:gd name="connsiteX10" fmla="*/ 7721991 w 7767279"/>
              <a:gd name="connsiteY10" fmla="*/ 3182877 h 5960061"/>
              <a:gd name="connsiteX11" fmla="*/ 7020242 w 7767279"/>
              <a:gd name="connsiteY11" fmla="*/ 1375342 h 5960061"/>
              <a:gd name="connsiteX12" fmla="*/ 6775693 w 7767279"/>
              <a:gd name="connsiteY12" fmla="*/ 248291 h 5960061"/>
              <a:gd name="connsiteX13" fmla="*/ 4734242 w 7767279"/>
              <a:gd name="connsiteY13" fmla="*/ 258923 h 5960061"/>
              <a:gd name="connsiteX14" fmla="*/ 1703963 w 7767279"/>
              <a:gd name="connsiteY14" fmla="*/ 3742 h 5960061"/>
              <a:gd name="connsiteX15" fmla="*/ 863991 w 7767279"/>
              <a:gd name="connsiteY15" fmla="*/ 482207 h 5960061"/>
              <a:gd name="connsiteX16" fmla="*/ 863991 w 7767279"/>
              <a:gd name="connsiteY16" fmla="*/ 439677 h 59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767279" h="5960061">
                <a:moveTo>
                  <a:pt x="906521" y="365249"/>
                </a:moveTo>
                <a:cubicBezTo>
                  <a:pt x="620328" y="903079"/>
                  <a:pt x="334135" y="1440910"/>
                  <a:pt x="300465" y="1864440"/>
                </a:cubicBezTo>
                <a:cubicBezTo>
                  <a:pt x="266795" y="2287970"/>
                  <a:pt x="738172" y="2585681"/>
                  <a:pt x="704502" y="2906430"/>
                </a:cubicBezTo>
                <a:cubicBezTo>
                  <a:pt x="670832" y="3227179"/>
                  <a:pt x="148064" y="3477045"/>
                  <a:pt x="98446" y="3788933"/>
                </a:cubicBezTo>
                <a:cubicBezTo>
                  <a:pt x="48828" y="4100821"/>
                  <a:pt x="412107" y="4453468"/>
                  <a:pt x="406791" y="4777761"/>
                </a:cubicBezTo>
                <a:cubicBezTo>
                  <a:pt x="401475" y="5102054"/>
                  <a:pt x="-195721" y="5537989"/>
                  <a:pt x="66549" y="5734691"/>
                </a:cubicBezTo>
                <a:cubicBezTo>
                  <a:pt x="328819" y="5931393"/>
                  <a:pt x="1252079" y="5970379"/>
                  <a:pt x="1980409" y="5957974"/>
                </a:cubicBezTo>
                <a:cubicBezTo>
                  <a:pt x="2708739" y="5945569"/>
                  <a:pt x="3736553" y="5676212"/>
                  <a:pt x="4436530" y="5660263"/>
                </a:cubicBezTo>
                <a:cubicBezTo>
                  <a:pt x="5136507" y="5644314"/>
                  <a:pt x="5664591" y="6066072"/>
                  <a:pt x="6180270" y="5862281"/>
                </a:cubicBezTo>
                <a:cubicBezTo>
                  <a:pt x="6695949" y="5658490"/>
                  <a:pt x="7273651" y="4884086"/>
                  <a:pt x="7530604" y="4437519"/>
                </a:cubicBezTo>
                <a:cubicBezTo>
                  <a:pt x="7787557" y="3990952"/>
                  <a:pt x="7807051" y="3693240"/>
                  <a:pt x="7721991" y="3182877"/>
                </a:cubicBezTo>
                <a:cubicBezTo>
                  <a:pt x="7636931" y="2672514"/>
                  <a:pt x="7177958" y="1864440"/>
                  <a:pt x="7020242" y="1375342"/>
                </a:cubicBezTo>
                <a:cubicBezTo>
                  <a:pt x="6862526" y="886244"/>
                  <a:pt x="7156693" y="434361"/>
                  <a:pt x="6775693" y="248291"/>
                </a:cubicBezTo>
                <a:cubicBezTo>
                  <a:pt x="6394693" y="62221"/>
                  <a:pt x="5579530" y="299681"/>
                  <a:pt x="4734242" y="258923"/>
                </a:cubicBezTo>
                <a:cubicBezTo>
                  <a:pt x="3888954" y="218165"/>
                  <a:pt x="2349005" y="-33472"/>
                  <a:pt x="1703963" y="3742"/>
                </a:cubicBezTo>
                <a:cubicBezTo>
                  <a:pt x="1058921" y="40956"/>
                  <a:pt x="1003986" y="409551"/>
                  <a:pt x="863991" y="482207"/>
                </a:cubicBezTo>
                <a:cubicBezTo>
                  <a:pt x="723996" y="554863"/>
                  <a:pt x="793993" y="497270"/>
                  <a:pt x="863991" y="439677"/>
                </a:cubicBezTo>
              </a:path>
            </a:pathLst>
          </a:custGeom>
          <a:noFill/>
          <a:ln w="254000" cmpd="thinThick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70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823933" y="366222"/>
            <a:ext cx="2888519" cy="5639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036" y="-12027"/>
            <a:ext cx="2846074" cy="2472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789" y="1037351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dirty="0" smtClean="0">
                <a:solidFill>
                  <a:srgbClr val="FF84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猜一猜</a:t>
            </a:r>
            <a:endParaRPr lang="zh-CN" altLang="en-US" sz="4800" dirty="0">
              <a:solidFill>
                <a:srgbClr val="FF84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225854" y="2425554"/>
            <a:ext cx="42622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耳朵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长，尾巴短，只吃菜，不吃饭，同学们猜猜那是谁？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1907704" y="2253424"/>
            <a:ext cx="4680520" cy="1544591"/>
          </a:xfrm>
          <a:prstGeom prst="flowChartTerminator">
            <a:avLst/>
          </a:prstGeom>
          <a:noFill/>
          <a:ln w="38100">
            <a:solidFill>
              <a:srgbClr val="F3C70C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25"/>
          </a:p>
        </p:txBody>
      </p:sp>
      <p:grpSp>
        <p:nvGrpSpPr>
          <p:cNvPr id="6" name="组合 5"/>
          <p:cNvGrpSpPr/>
          <p:nvPr/>
        </p:nvGrpSpPr>
        <p:grpSpPr>
          <a:xfrm>
            <a:off x="1122089" y="2643922"/>
            <a:ext cx="712304" cy="721811"/>
            <a:chOff x="2804302" y="1347211"/>
            <a:chExt cx="712304" cy="721811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04302" y="1347211"/>
              <a:ext cx="712304" cy="72181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983630" y="1471401"/>
              <a:ext cx="3561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4849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 dirty="0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8090" y="3268320"/>
            <a:ext cx="2509884" cy="3478079"/>
          </a:xfrm>
          <a:prstGeom prst="rect">
            <a:avLst/>
          </a:prstGeom>
        </p:spPr>
      </p:pic>
      <p:sp>
        <p:nvSpPr>
          <p:cNvPr id="44" name="Text Box 3"/>
          <p:cNvSpPr txBox="1">
            <a:spLocks noChangeArrowheads="1"/>
          </p:cNvSpPr>
          <p:nvPr/>
        </p:nvSpPr>
        <p:spPr bwMode="auto">
          <a:xfrm>
            <a:off x="2227152" y="4273827"/>
            <a:ext cx="4262236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红花头上戴，彩衣不用戴，清晨唱支歌，千户万户开？</a:t>
            </a:r>
          </a:p>
        </p:txBody>
      </p:sp>
      <p:sp>
        <p:nvSpPr>
          <p:cNvPr id="45" name="流程图: 终止 44"/>
          <p:cNvSpPr/>
          <p:nvPr/>
        </p:nvSpPr>
        <p:spPr>
          <a:xfrm>
            <a:off x="1909002" y="4101697"/>
            <a:ext cx="4680520" cy="1544591"/>
          </a:xfrm>
          <a:prstGeom prst="flowChartTerminator">
            <a:avLst/>
          </a:prstGeom>
          <a:noFill/>
          <a:ln w="38100">
            <a:solidFill>
              <a:srgbClr val="F3C70C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25"/>
          </a:p>
        </p:txBody>
      </p:sp>
      <p:grpSp>
        <p:nvGrpSpPr>
          <p:cNvPr id="46" name="组合 45"/>
          <p:cNvGrpSpPr/>
          <p:nvPr/>
        </p:nvGrpSpPr>
        <p:grpSpPr>
          <a:xfrm>
            <a:off x="1116914" y="4366140"/>
            <a:ext cx="712304" cy="721811"/>
            <a:chOff x="2804302" y="1347211"/>
            <a:chExt cx="712304" cy="721811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04302" y="1347211"/>
              <a:ext cx="712304" cy="721811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2983630" y="1471401"/>
              <a:ext cx="3561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744346540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1268760"/>
            <a:ext cx="6588732" cy="4863298"/>
          </a:xfrm>
          <a:prstGeom prst="rect">
            <a:avLst/>
          </a:prstGeom>
        </p:spPr>
      </p:pic>
      <p:sp>
        <p:nvSpPr>
          <p:cNvPr id="131075" name="Rectangle 3"/>
          <p:cNvSpPr>
            <a:spLocks noChangeArrowheads="1"/>
          </p:cNvSpPr>
          <p:nvPr/>
        </p:nvSpPr>
        <p:spPr bwMode="auto">
          <a:xfrm>
            <a:off x="2483768" y="1915090"/>
            <a:ext cx="4896544" cy="3602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endParaRPr kumimoji="1" lang="en-US" altLang="zh-CN" sz="16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kumimoji="1"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松鼠</a:t>
            </a:r>
            <a:r>
              <a:rPr kumimoji="1" lang="zh-CN" altLang="en-US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的尾巴好像一把伞</a:t>
            </a:r>
            <a:r>
              <a:rPr kumimoji="1"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1" lang="en-US" altLang="zh-CN" sz="28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endParaRPr kumimoji="1" lang="zh-CN" altLang="en-US" sz="1800" b="1" dirty="0"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燕子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的尾巴好像  </a:t>
            </a:r>
            <a:r>
              <a:rPr lang="zh-CN" altLang="en-US" sz="28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大象的尾巴好像  </a:t>
            </a:r>
            <a:r>
              <a:rPr lang="zh-CN" altLang="en-US" sz="28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200271" y="-8984"/>
            <a:ext cx="4095425" cy="20698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1640" y="610433"/>
            <a:ext cx="22653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我会想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: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495" y="4221088"/>
            <a:ext cx="2368337" cy="2636912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32236" flipH="1">
            <a:off x="2500245" y="1565260"/>
            <a:ext cx="6356012" cy="4712296"/>
          </a:xfrm>
          <a:prstGeom prst="rect">
            <a:avLst/>
          </a:prstGeom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355976" y="1603130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3014420" y="2514474"/>
            <a:ext cx="5547439" cy="2080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8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四人小组合作学习第三、四</a:t>
            </a:r>
            <a:r>
              <a:rPr lang="zh-CN" altLang="en-US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28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800" b="1" dirty="0" smtClean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、自由</a:t>
            </a:r>
            <a:r>
              <a:rPr lang="zh-CN" altLang="en-US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读；</a:t>
            </a:r>
          </a:p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、用</a:t>
            </a:r>
            <a:r>
              <a:rPr lang="zh-CN" altLang="en-US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—”</a:t>
            </a:r>
            <a:r>
              <a:rPr lang="zh-CN" altLang="en-US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画出动物名字</a:t>
            </a:r>
            <a:r>
              <a:rPr lang="zh-CN" altLang="en-US" sz="28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800" b="1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</a:t>
            </a:r>
            <a:r>
              <a:rPr lang="zh-CN" altLang="en-US" sz="28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尾巴是怎么样的？</a:t>
            </a:r>
          </a:p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endParaRPr lang="zh-CN" altLang="en-US" sz="18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097" y="116632"/>
            <a:ext cx="3520968" cy="2382522"/>
          </a:xfrm>
          <a:prstGeom prst="rect">
            <a:avLst/>
          </a:prstGeom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50340" y="1603130"/>
            <a:ext cx="310715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 会 学</a:t>
            </a:r>
            <a:endParaRPr lang="zh-CN" altLang="en-US" sz="4000" b="1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533816"/>
            <a:ext cx="1938566" cy="21584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946" y="5795395"/>
            <a:ext cx="1001165" cy="9187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3071" y="5785164"/>
            <a:ext cx="918716" cy="942273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 rot="18844355">
            <a:off x="1682711" y="1155614"/>
            <a:ext cx="4707175" cy="4575457"/>
          </a:xfrm>
          <a:prstGeom prst="wedgeEllipseCallout">
            <a:avLst/>
          </a:prstGeom>
          <a:solidFill>
            <a:srgbClr val="EAC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3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2255619" y="1988840"/>
            <a:ext cx="4056698" cy="273756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谁的尾巴</a:t>
            </a:r>
            <a:r>
              <a:rPr lang="zh-CN" altLang="en-US" sz="3600" b="1" dirty="0">
                <a:solidFill>
                  <a:srgbClr val="E46F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弯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谁的尾巴</a:t>
            </a:r>
            <a:r>
              <a:rPr lang="zh-CN" altLang="en-US" sz="3600" b="1" dirty="0">
                <a:solidFill>
                  <a:srgbClr val="E06A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谁的尾巴</a:t>
            </a:r>
            <a:r>
              <a:rPr lang="zh-CN" altLang="en-US" sz="3600" b="1" dirty="0">
                <a:solidFill>
                  <a:srgbClr val="E561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最好看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6228110" y="5526039"/>
            <a:ext cx="0" cy="856939"/>
          </a:xfrm>
          <a:prstGeom prst="line">
            <a:avLst/>
          </a:prstGeom>
          <a:ln w="38100">
            <a:solidFill>
              <a:srgbClr val="E46F7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2339752" y="6271768"/>
            <a:ext cx="3888432" cy="22418"/>
          </a:xfrm>
          <a:prstGeom prst="line">
            <a:avLst/>
          </a:prstGeom>
          <a:ln w="38100">
            <a:solidFill>
              <a:srgbClr val="E46F7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881940" y="5690108"/>
            <a:ext cx="1147996" cy="11633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8772" y="5219658"/>
            <a:ext cx="1147996" cy="11633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3071" y="5261252"/>
            <a:ext cx="534803" cy="54194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82391" y="6294186"/>
            <a:ext cx="338082" cy="3425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87122" y="6382978"/>
            <a:ext cx="338082" cy="34259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486925" y="5007590"/>
            <a:ext cx="338082" cy="3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521753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 rot="18844355">
            <a:off x="1740977" y="1031437"/>
            <a:ext cx="4941965" cy="4837142"/>
          </a:xfrm>
          <a:prstGeom prst="wedgeEllipseCallout">
            <a:avLst/>
          </a:prstGeom>
          <a:solidFill>
            <a:srgbClr val="E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3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2255619" y="1988840"/>
            <a:ext cx="4056698" cy="273756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公鸡的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尾巴</a:t>
            </a:r>
            <a:r>
              <a:rPr lang="zh-CN" altLang="en-US" sz="3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弯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鸭子的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尾巴</a:t>
            </a:r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孔雀的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尾巴</a:t>
            </a:r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最好看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6228110" y="5526039"/>
            <a:ext cx="0" cy="856939"/>
          </a:xfrm>
          <a:prstGeom prst="line">
            <a:avLst/>
          </a:prstGeom>
          <a:ln w="38100">
            <a:solidFill>
              <a:srgbClr val="E46F7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2339752" y="6271768"/>
            <a:ext cx="3888432" cy="22418"/>
          </a:xfrm>
          <a:prstGeom prst="line">
            <a:avLst/>
          </a:prstGeom>
          <a:ln w="38100">
            <a:solidFill>
              <a:srgbClr val="E46F7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881940" y="5690108"/>
            <a:ext cx="1147996" cy="11633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8772" y="5219658"/>
            <a:ext cx="1147996" cy="11633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3071" y="5261252"/>
            <a:ext cx="534803" cy="54194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82391" y="6294186"/>
            <a:ext cx="338082" cy="3425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87122" y="6382978"/>
            <a:ext cx="338082" cy="34259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486925" y="5007590"/>
            <a:ext cx="338082" cy="34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4447871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07493" y="2084914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686039" y="1196752"/>
            <a:ext cx="2520280" cy="1059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endParaRPr lang="zh-CN" altLang="en-US" sz="4400" b="1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86039" y="2672315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kǒnɡ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 </a:t>
            </a:r>
            <a:r>
              <a:rPr lang="en-US" altLang="zh-CN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què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algn="ctr" eaLnBrk="1" hangingPunct="1"/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  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孔     雀</a:t>
            </a:r>
          </a:p>
        </p:txBody>
      </p:sp>
      <p:pic>
        <p:nvPicPr>
          <p:cNvPr id="11" name="Picture 2" descr="E:\孙巧灵\2016秋上\上课课件\制作\R一语上\人一语大课堂（正文）\3D-22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954177"/>
            <a:ext cx="4106863" cy="292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流程图: 可选过程 1"/>
          <p:cNvSpPr/>
          <p:nvPr/>
        </p:nvSpPr>
        <p:spPr>
          <a:xfrm>
            <a:off x="1514010" y="4149080"/>
            <a:ext cx="6874414" cy="1033603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孔雀的尾巴最好看。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5436096" y="5301208"/>
            <a:ext cx="2448272" cy="617934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漂亮</a:t>
            </a: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5432573" y="6047084"/>
            <a:ext cx="2448272" cy="617934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E561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美丽</a:t>
            </a:r>
            <a:endParaRPr lang="zh-CN" altLang="en-US" sz="3200" b="1" dirty="0">
              <a:solidFill>
                <a:srgbClr val="E561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109813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942609" y="2681195"/>
            <a:ext cx="380158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孔雀的尾巴颜色鲜艳，像一把五彩的大扇子，与其他动物的尾巴相比，是最好看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3568" y="842888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为什么孔雀的尾巴最好看？</a:t>
            </a:r>
          </a:p>
        </p:txBody>
      </p:sp>
      <p:sp>
        <p:nvSpPr>
          <p:cNvPr id="23" name="圆角矩形标注 22"/>
          <p:cNvSpPr/>
          <p:nvPr/>
        </p:nvSpPr>
        <p:spPr>
          <a:xfrm flipV="1">
            <a:off x="738491" y="2333286"/>
            <a:ext cx="4193549" cy="3327961"/>
          </a:xfrm>
          <a:prstGeom prst="wedgeRoundRectCallout">
            <a:avLst>
              <a:gd name="adj1" fmla="val -33801"/>
              <a:gd name="adj2" fmla="val 65384"/>
              <a:gd name="adj3" fmla="val 16667"/>
            </a:avLst>
          </a:prstGeom>
          <a:noFill/>
          <a:ln w="127000" cmpd="thickThin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0504" y="3544644"/>
            <a:ext cx="3072390" cy="33101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4191" y="4913568"/>
            <a:ext cx="2308481" cy="1978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7583" y="542126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 会 读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 flipV="1">
            <a:off x="179512" y="1844823"/>
            <a:ext cx="8748463" cy="4057806"/>
          </a:xfrm>
          <a:prstGeom prst="wedgeRoundRectCallout">
            <a:avLst>
              <a:gd name="adj1" fmla="val -33801"/>
              <a:gd name="adj2" fmla="val 65384"/>
              <a:gd name="adj3" fmla="val 16667"/>
            </a:avLst>
          </a:prstGeom>
          <a:noFill/>
          <a:ln w="127000" cmpd="thickThin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2" y="4913568"/>
            <a:ext cx="2308481" cy="19781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7352" y="2472730"/>
            <a:ext cx="8389144" cy="2792346"/>
            <a:chOff x="1655763" y="2420938"/>
            <a:chExt cx="7359650" cy="2512272"/>
          </a:xfrm>
        </p:grpSpPr>
        <p:sp>
          <p:nvSpPr>
            <p:cNvPr id="9" name="文本占位符 13314"/>
            <p:cNvSpPr txBox="1">
              <a:spLocks noChangeArrowheads="1"/>
            </p:cNvSpPr>
            <p:nvPr/>
          </p:nvSpPr>
          <p:spPr>
            <a:xfrm>
              <a:off x="1990725" y="2524125"/>
              <a:ext cx="7024688" cy="2409085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4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200000"/>
                </a:lnSpc>
                <a:buFontTx/>
                <a:buNone/>
                <a:defRPr/>
              </a:pPr>
              <a:r>
                <a:rPr lang="zh-CN" altLang="en-US" sz="4000" dirty="0" smtClean="0">
                  <a:solidFill>
                    <a:srgbClr val="0000FF"/>
                  </a:solidFill>
                  <a:latin typeface="+mn-ea"/>
                </a:rPr>
                <a:t>比    尾    巴   谁    长</a:t>
              </a:r>
              <a:endParaRPr lang="en-US" altLang="zh-CN" sz="4000" dirty="0" smtClean="0">
                <a:solidFill>
                  <a:srgbClr val="0000FF"/>
                </a:solidFill>
                <a:latin typeface="+mn-ea"/>
              </a:endParaRPr>
            </a:p>
            <a:p>
              <a:pPr eaLnBrk="1" hangingPunct="1">
                <a:lnSpc>
                  <a:spcPct val="200000"/>
                </a:lnSpc>
                <a:buFontTx/>
                <a:buNone/>
                <a:defRPr/>
              </a:pPr>
              <a:r>
                <a:rPr lang="zh-CN" altLang="en-US" sz="4000" dirty="0" smtClean="0">
                  <a:solidFill>
                    <a:srgbClr val="0000FF"/>
                  </a:solidFill>
                  <a:latin typeface="+mn-ea"/>
                </a:rPr>
                <a:t>短   把   伞  兔  最    公</a:t>
              </a:r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2068513" y="2420938"/>
              <a:ext cx="6335712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 err="1">
                  <a:latin typeface="宋体" pitchFamily="2" charset="-122"/>
                </a:rPr>
                <a:t>bǐ</a:t>
              </a:r>
              <a:r>
                <a:rPr lang="en-US" altLang="zh-CN" b="1" dirty="0">
                  <a:latin typeface="宋体" pitchFamily="2" charset="-122"/>
                </a:rPr>
                <a:t>    </a:t>
              </a:r>
              <a:r>
                <a:rPr lang="en-US" altLang="zh-CN" b="1" dirty="0" err="1">
                  <a:latin typeface="宋体" pitchFamily="2" charset="-122"/>
                </a:rPr>
                <a:t>wěi</a:t>
              </a:r>
              <a:r>
                <a:rPr lang="en-US" altLang="zh-CN" b="1" dirty="0">
                  <a:latin typeface="宋体" pitchFamily="2" charset="-122"/>
                </a:rPr>
                <a:t>    </a:t>
              </a:r>
              <a:r>
                <a:rPr lang="en-US" altLang="zh-CN" b="1" dirty="0" err="1">
                  <a:latin typeface="宋体" pitchFamily="2" charset="-122"/>
                </a:rPr>
                <a:t>bā</a:t>
              </a:r>
              <a:r>
                <a:rPr lang="en-US" altLang="zh-CN" b="1" dirty="0">
                  <a:latin typeface="宋体" pitchFamily="2" charset="-122"/>
                </a:rPr>
                <a:t>   </a:t>
              </a:r>
              <a:r>
                <a:rPr lang="en-US" altLang="zh-CN" b="1" dirty="0" err="1">
                  <a:latin typeface="宋体" pitchFamily="2" charset="-122"/>
                </a:rPr>
                <a:t>shuí</a:t>
              </a:r>
              <a:r>
                <a:rPr lang="en-US" altLang="zh-CN" b="1" dirty="0">
                  <a:latin typeface="宋体" pitchFamily="2" charset="-122"/>
                </a:rPr>
                <a:t>  </a:t>
              </a:r>
              <a:r>
                <a:rPr lang="en-US" altLang="zh-CN" b="1" dirty="0" err="1">
                  <a:latin typeface="宋体" pitchFamily="2" charset="-122"/>
                </a:rPr>
                <a:t>chánɡ</a:t>
              </a:r>
              <a:r>
                <a:rPr lang="en-US" altLang="zh-CN" b="1" dirty="0">
                  <a:latin typeface="宋体" pitchFamily="2" charset="-122"/>
                </a:rPr>
                <a:t> </a:t>
              </a:r>
            </a:p>
          </p:txBody>
        </p:sp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1655763" y="3586163"/>
              <a:ext cx="6951662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 err="1">
                  <a:latin typeface="宋体" pitchFamily="2" charset="-122"/>
                </a:rPr>
                <a:t>duǎn</a:t>
              </a:r>
              <a:r>
                <a:rPr lang="en-US" altLang="zh-CN" b="1" dirty="0">
                  <a:latin typeface="宋体" pitchFamily="2" charset="-122"/>
                </a:rPr>
                <a:t>   </a:t>
              </a:r>
              <a:r>
                <a:rPr lang="en-US" altLang="zh-CN" b="1" dirty="0" err="1">
                  <a:latin typeface="宋体" pitchFamily="2" charset="-122"/>
                </a:rPr>
                <a:t>bǎ</a:t>
              </a:r>
              <a:r>
                <a:rPr lang="en-US" altLang="zh-CN" b="1" dirty="0">
                  <a:latin typeface="宋体" pitchFamily="2" charset="-122"/>
                </a:rPr>
                <a:t>   </a:t>
              </a:r>
              <a:r>
                <a:rPr lang="en-US" altLang="zh-CN" b="1" dirty="0" err="1">
                  <a:latin typeface="宋体" pitchFamily="2" charset="-122"/>
                </a:rPr>
                <a:t>sǎn</a:t>
              </a:r>
              <a:r>
                <a:rPr lang="en-US" altLang="zh-CN" b="1" dirty="0">
                  <a:latin typeface="宋体" pitchFamily="2" charset="-122"/>
                </a:rPr>
                <a:t>  </a:t>
              </a:r>
              <a:r>
                <a:rPr lang="en-US" altLang="zh-CN" b="1" dirty="0" err="1">
                  <a:latin typeface="宋体" pitchFamily="2" charset="-122"/>
                </a:rPr>
                <a:t>tù</a:t>
              </a:r>
              <a:r>
                <a:rPr lang="en-US" altLang="zh-CN" b="1" dirty="0">
                  <a:latin typeface="宋体" pitchFamily="2" charset="-122"/>
                </a:rPr>
                <a:t>   </a:t>
              </a:r>
              <a:r>
                <a:rPr lang="en-US" altLang="zh-CN" b="1" dirty="0" err="1">
                  <a:latin typeface="宋体" pitchFamily="2" charset="-122"/>
                </a:rPr>
                <a:t>zuì</a:t>
              </a:r>
              <a:r>
                <a:rPr lang="el-GR" altLang="zh-CN" b="1" dirty="0">
                  <a:latin typeface="宋体" pitchFamily="2" charset="-122"/>
                </a:rPr>
                <a:t> </a:t>
              </a:r>
              <a:r>
                <a:rPr lang="en-US" altLang="zh-CN" b="1" dirty="0">
                  <a:latin typeface="宋体" pitchFamily="2" charset="-122"/>
                </a:rPr>
                <a:t> </a:t>
              </a:r>
              <a:r>
                <a:rPr lang="el-GR" altLang="zh-CN" b="1" dirty="0">
                  <a:latin typeface="宋体" pitchFamily="2" charset="-122"/>
                </a:rPr>
                <a:t> </a:t>
              </a:r>
              <a:r>
                <a:rPr lang="en-US" altLang="zh-CN" b="1" dirty="0" err="1">
                  <a:latin typeface="宋体" pitchFamily="2" charset="-122"/>
                </a:rPr>
                <a:t>ɡōnɡ</a:t>
              </a:r>
              <a:r>
                <a:rPr lang="en-US" altLang="zh-CN" b="1" dirty="0">
                  <a:latin typeface="宋体" pitchFamily="2" charset="-122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63971702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1268760"/>
            <a:ext cx="6588732" cy="4863298"/>
          </a:xfrm>
          <a:prstGeom prst="rect">
            <a:avLst/>
          </a:prstGeom>
        </p:spPr>
      </p:pic>
      <p:sp>
        <p:nvSpPr>
          <p:cNvPr id="131075" name="Rectangle 3"/>
          <p:cNvSpPr>
            <a:spLocks noChangeArrowheads="1"/>
          </p:cNvSpPr>
          <p:nvPr/>
        </p:nvSpPr>
        <p:spPr bwMode="auto">
          <a:xfrm>
            <a:off x="2483768" y="1915090"/>
            <a:ext cx="4896544" cy="3602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endParaRPr kumimoji="1" lang="en-US" altLang="zh-CN" sz="5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kumimoji="1" lang="zh-CN" altLang="en-US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孔雀的尾巴最好看。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endParaRPr kumimoji="1" lang="zh-CN" altLang="en-US" sz="200" b="1" dirty="0"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我的衣服最 </a:t>
            </a:r>
            <a:r>
              <a:rPr lang="zh-CN" altLang="en-US" sz="28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小明跑得最 </a:t>
            </a:r>
            <a:r>
              <a:rPr lang="zh-CN" altLang="en-US" sz="28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kumimoji="1" lang="en-US" altLang="zh-CN" sz="2800" b="1" u="sng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sz="2800" b="1" u="sng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kumimoji="1" lang="zh-CN" altLang="en-US" sz="2800" b="1" u="sng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最                             </a:t>
            </a:r>
            <a:r>
              <a:rPr kumimoji="1" lang="zh-CN" altLang="en-US" sz="2800" b="1" u="sng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b="1" u="sng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200271" y="-8984"/>
            <a:ext cx="4095425" cy="20698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1640" y="610433"/>
            <a:ext cx="22653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我会说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: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495" y="4221088"/>
            <a:ext cx="2368337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501038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07493" y="2084914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251520" y="564971"/>
            <a:ext cx="6149602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ea typeface="楷体_GB2312" pitchFamily="49" charset="-122"/>
              </a:rPr>
              <a:t>谁的耳朵</a:t>
            </a:r>
            <a:r>
              <a:rPr lang="zh-CN" altLang="en-US" sz="4400" b="1" dirty="0">
                <a:solidFill>
                  <a:srgbClr val="FF8300"/>
                </a:solidFill>
                <a:ea typeface="楷体_GB2312" pitchFamily="49" charset="-122"/>
              </a:rPr>
              <a:t>尖</a:t>
            </a:r>
            <a:r>
              <a:rPr lang="zh-CN" altLang="en-US" sz="4400" b="1" dirty="0">
                <a:solidFill>
                  <a:schemeClr val="bg1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ea typeface="楷体_GB2312" pitchFamily="49" charset="-122"/>
              </a:rPr>
              <a:t>谁的耳朵</a:t>
            </a:r>
            <a:r>
              <a:rPr lang="zh-CN" altLang="en-US" sz="4400" b="1" dirty="0">
                <a:solidFill>
                  <a:srgbClr val="E46F7A"/>
                </a:solidFill>
                <a:ea typeface="楷体_GB2312" pitchFamily="49" charset="-122"/>
              </a:rPr>
              <a:t>长</a:t>
            </a:r>
            <a:r>
              <a:rPr lang="zh-CN" altLang="en-US" sz="4400" b="1" dirty="0">
                <a:solidFill>
                  <a:schemeClr val="bg1"/>
                </a:solidFill>
                <a:ea typeface="楷体_GB2312" pitchFamily="49" charset="-122"/>
              </a:rPr>
              <a:t>？</a:t>
            </a:r>
          </a:p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ea typeface="楷体_GB2312" pitchFamily="49" charset="-122"/>
              </a:rPr>
              <a:t>谁的耳朵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好像一把扇子</a:t>
            </a:r>
            <a:r>
              <a:rPr lang="zh-CN" altLang="en-US" sz="4400" b="1" dirty="0" smtClean="0">
                <a:solidFill>
                  <a:schemeClr val="bg1"/>
                </a:solidFill>
                <a:ea typeface="楷体_GB2312" pitchFamily="49" charset="-122"/>
              </a:rPr>
              <a:t>？</a:t>
            </a:r>
            <a:endParaRPr lang="en-US" altLang="zh-CN" sz="4400" b="1" dirty="0" smtClean="0">
              <a:solidFill>
                <a:schemeClr val="bg1"/>
              </a:solidFill>
              <a:ea typeface="楷体_GB2312" pitchFamily="49" charset="-122"/>
            </a:endParaRPr>
          </a:p>
          <a:p>
            <a:pPr eaLnBrk="1" hangingPunct="1"/>
            <a:endParaRPr lang="en-US" altLang="zh-CN" sz="4800" b="1" dirty="0" smtClean="0">
              <a:solidFill>
                <a:schemeClr val="bg1"/>
              </a:solidFill>
              <a:ea typeface="楷体_GB2312" pitchFamily="49" charset="-122"/>
            </a:endParaRPr>
          </a:p>
          <a:p>
            <a:pPr eaLnBrk="1" hangingPunct="1"/>
            <a:r>
              <a:rPr lang="zh-CN" altLang="en-US" sz="4800" b="1" u="sng" dirty="0">
                <a:solidFill>
                  <a:schemeClr val="bg1"/>
                </a:solidFill>
                <a:ea typeface="楷体_GB2312" pitchFamily="49" charset="-122"/>
              </a:rPr>
              <a:t> </a:t>
            </a:r>
            <a:r>
              <a:rPr lang="zh-CN" altLang="en-US" sz="4800" b="1" u="sng" dirty="0" smtClean="0">
                <a:solidFill>
                  <a:schemeClr val="bg1"/>
                </a:solidFill>
                <a:ea typeface="楷体_GB2312" pitchFamily="49" charset="-122"/>
              </a:rPr>
              <a:t>    </a:t>
            </a:r>
            <a:r>
              <a:rPr lang="zh-CN" altLang="en-US" sz="4800" b="1" dirty="0" smtClean="0">
                <a:solidFill>
                  <a:schemeClr val="bg1"/>
                </a:solidFill>
                <a:ea typeface="楷体_GB2312" pitchFamily="49" charset="-122"/>
              </a:rPr>
              <a:t>的</a:t>
            </a:r>
            <a:r>
              <a:rPr lang="zh-CN" altLang="en-US" sz="4800" b="1" dirty="0">
                <a:solidFill>
                  <a:schemeClr val="bg1"/>
                </a:solidFill>
                <a:ea typeface="楷体_GB2312" pitchFamily="49" charset="-122"/>
              </a:rPr>
              <a:t>耳朵</a:t>
            </a:r>
            <a:r>
              <a:rPr lang="zh-CN" altLang="en-US" sz="4800" b="1" u="sng" dirty="0">
                <a:solidFill>
                  <a:schemeClr val="bg1"/>
                </a:solidFill>
                <a:ea typeface="楷体_GB2312" pitchFamily="49" charset="-122"/>
              </a:rPr>
              <a:t>      </a:t>
            </a:r>
            <a:r>
              <a:rPr lang="zh-CN" altLang="en-US" sz="4800" b="1" dirty="0">
                <a:solidFill>
                  <a:schemeClr val="bg1"/>
                </a:solidFill>
                <a:ea typeface="楷体_GB2312" pitchFamily="49" charset="-122"/>
              </a:rPr>
              <a:t> ，</a:t>
            </a:r>
          </a:p>
          <a:p>
            <a:pPr eaLnBrk="1" hangingPunct="1"/>
            <a:r>
              <a:rPr lang="zh-CN" altLang="en-US" sz="4800" b="1" u="sng" dirty="0">
                <a:solidFill>
                  <a:schemeClr val="bg1"/>
                </a:solidFill>
                <a:ea typeface="楷体_GB2312" pitchFamily="49" charset="-122"/>
              </a:rPr>
              <a:t>     </a:t>
            </a:r>
            <a:r>
              <a:rPr lang="zh-CN" altLang="en-US" sz="4800" b="1" dirty="0" smtClean="0">
                <a:solidFill>
                  <a:schemeClr val="bg1"/>
                </a:solidFill>
                <a:ea typeface="楷体_GB2312" pitchFamily="49" charset="-122"/>
              </a:rPr>
              <a:t>的</a:t>
            </a:r>
            <a:r>
              <a:rPr lang="zh-CN" altLang="en-US" sz="4800" b="1" dirty="0">
                <a:solidFill>
                  <a:schemeClr val="bg1"/>
                </a:solidFill>
                <a:ea typeface="楷体_GB2312" pitchFamily="49" charset="-122"/>
              </a:rPr>
              <a:t>耳朵</a:t>
            </a:r>
            <a:r>
              <a:rPr lang="zh-CN" altLang="en-US" sz="4800" b="1" u="sng" dirty="0">
                <a:solidFill>
                  <a:schemeClr val="bg1"/>
                </a:solidFill>
                <a:ea typeface="楷体_GB2312" pitchFamily="49" charset="-122"/>
              </a:rPr>
              <a:t>       </a:t>
            </a:r>
            <a:r>
              <a:rPr lang="zh-CN" altLang="en-US" sz="4800" b="1" dirty="0">
                <a:solidFill>
                  <a:schemeClr val="bg1"/>
                </a:solidFill>
                <a:ea typeface="楷体_GB2312" pitchFamily="49" charset="-122"/>
              </a:rPr>
              <a:t>，</a:t>
            </a:r>
          </a:p>
          <a:p>
            <a:pPr eaLnBrk="1" hangingPunct="1"/>
            <a:r>
              <a:rPr lang="zh-CN" altLang="en-US" sz="4800" b="1" u="sng" dirty="0" smtClean="0">
                <a:solidFill>
                  <a:schemeClr val="bg1"/>
                </a:solidFill>
                <a:ea typeface="楷体_GB2312" pitchFamily="49" charset="-122"/>
              </a:rPr>
              <a:t>     </a:t>
            </a:r>
            <a:r>
              <a:rPr lang="zh-CN" altLang="en-US" sz="4800" b="1" dirty="0" smtClean="0">
                <a:solidFill>
                  <a:schemeClr val="bg1"/>
                </a:solidFill>
                <a:ea typeface="楷体_GB2312" pitchFamily="49" charset="-122"/>
              </a:rPr>
              <a:t>的</a:t>
            </a:r>
            <a:r>
              <a:rPr lang="zh-CN" altLang="en-US" sz="4800" b="1" dirty="0">
                <a:solidFill>
                  <a:schemeClr val="bg1"/>
                </a:solidFill>
                <a:ea typeface="楷体_GB2312" pitchFamily="49" charset="-122"/>
              </a:rPr>
              <a:t>耳朵</a:t>
            </a:r>
            <a:r>
              <a:rPr lang="zh-CN" altLang="en-US" sz="4800" b="1" u="sng" dirty="0">
                <a:solidFill>
                  <a:schemeClr val="bg1"/>
                </a:solidFill>
                <a:ea typeface="楷体_GB2312" pitchFamily="49" charset="-122"/>
              </a:rPr>
              <a:t>       </a:t>
            </a:r>
            <a:r>
              <a:rPr lang="zh-CN" altLang="en-US" sz="4800" b="1" dirty="0">
                <a:solidFill>
                  <a:schemeClr val="bg1"/>
                </a:solidFill>
                <a:ea typeface="楷体_GB2312" pitchFamily="49" charset="-122"/>
              </a:rPr>
              <a:t>。</a:t>
            </a:r>
            <a:endParaRPr lang="en-US" altLang="zh-CN" sz="4800" b="1" dirty="0">
              <a:solidFill>
                <a:schemeClr val="bg1"/>
              </a:solidFill>
              <a:ea typeface="楷体_GB2312" pitchFamily="49" charset="-122"/>
            </a:endParaRPr>
          </a:p>
          <a:p>
            <a:pPr eaLnBrk="1" hangingPunct="1"/>
            <a:endParaRPr lang="en-US" altLang="zh-CN" sz="4800" b="1" dirty="0" smtClean="0">
              <a:solidFill>
                <a:schemeClr val="bg1"/>
              </a:solidFill>
              <a:ea typeface="楷体_GB2312" pitchFamily="49" charset="-122"/>
            </a:endParaRPr>
          </a:p>
          <a:p>
            <a:pPr eaLnBrk="1" hangingPunct="1"/>
            <a:endParaRPr lang="zh-CN" altLang="en-US" sz="48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pic>
        <p:nvPicPr>
          <p:cNvPr id="14" name="Picture 10" descr="u=1585862603,831995561&amp;fm=0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7269" y="2177907"/>
            <a:ext cx="2796732" cy="223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1" descr="u=1921757395,1004772021&amp;fm=0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47268" y="4380976"/>
            <a:ext cx="2796733" cy="2656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u=2771079110,859816284&amp;fm=0&amp;g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47268" y="-1"/>
            <a:ext cx="2796733" cy="240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993569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u=2548443243,2878001571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3567" y="3506788"/>
            <a:ext cx="3408363" cy="335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流程图: 终止 2"/>
          <p:cNvSpPr/>
          <p:nvPr/>
        </p:nvSpPr>
        <p:spPr>
          <a:xfrm>
            <a:off x="4283968" y="5423460"/>
            <a:ext cx="2186867" cy="1239375"/>
          </a:xfrm>
          <a:prstGeom prst="flowChartTerminator">
            <a:avLst/>
          </a:prstGeom>
          <a:solidFill>
            <a:srgbClr val="A0D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  <a:defRPr/>
            </a:pPr>
            <a:r>
              <a:rPr lang="zh-CN" altLang="en-US" sz="6600" b="1" dirty="0" smtClean="0">
                <a:latin typeface="+mn-ea"/>
              </a:rPr>
              <a:t>鱼</a:t>
            </a:r>
            <a:endParaRPr lang="zh-CN" altLang="en-US" sz="6600" b="1" dirty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32236" flipH="1">
            <a:off x="2284716" y="216961"/>
            <a:ext cx="6356012" cy="4712296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769194" y="1441696"/>
            <a:ext cx="5216413" cy="226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我</a:t>
            </a:r>
            <a:r>
              <a:rPr lang="zh-CN" altLang="en-US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把尾巴当作游泳器。我用尾巴左右摆动，使身体前进，我的尾巴还能控制方向呢</a:t>
            </a:r>
            <a:r>
              <a:rPr lang="en-US" altLang="zh-CN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18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6770287"/>
      </p:ext>
    </p:extLst>
  </p:cSld>
  <p:clrMapOvr>
    <a:masterClrMapping/>
  </p:clrMapOvr>
  <p:transition spd="slow" advClick="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65789" y="1015121"/>
            <a:ext cx="6794157" cy="5213355"/>
          </a:xfrm>
          <a:custGeom>
            <a:avLst/>
            <a:gdLst>
              <a:gd name="connsiteX0" fmla="*/ 906521 w 7767279"/>
              <a:gd name="connsiteY0" fmla="*/ 365249 h 5960061"/>
              <a:gd name="connsiteX1" fmla="*/ 300465 w 7767279"/>
              <a:gd name="connsiteY1" fmla="*/ 1864440 h 5960061"/>
              <a:gd name="connsiteX2" fmla="*/ 704502 w 7767279"/>
              <a:gd name="connsiteY2" fmla="*/ 2906430 h 5960061"/>
              <a:gd name="connsiteX3" fmla="*/ 98446 w 7767279"/>
              <a:gd name="connsiteY3" fmla="*/ 3788933 h 5960061"/>
              <a:gd name="connsiteX4" fmla="*/ 406791 w 7767279"/>
              <a:gd name="connsiteY4" fmla="*/ 4777761 h 5960061"/>
              <a:gd name="connsiteX5" fmla="*/ 66549 w 7767279"/>
              <a:gd name="connsiteY5" fmla="*/ 5734691 h 5960061"/>
              <a:gd name="connsiteX6" fmla="*/ 1980409 w 7767279"/>
              <a:gd name="connsiteY6" fmla="*/ 5957974 h 5960061"/>
              <a:gd name="connsiteX7" fmla="*/ 4436530 w 7767279"/>
              <a:gd name="connsiteY7" fmla="*/ 5660263 h 5960061"/>
              <a:gd name="connsiteX8" fmla="*/ 6180270 w 7767279"/>
              <a:gd name="connsiteY8" fmla="*/ 5862281 h 5960061"/>
              <a:gd name="connsiteX9" fmla="*/ 7530604 w 7767279"/>
              <a:gd name="connsiteY9" fmla="*/ 4437519 h 5960061"/>
              <a:gd name="connsiteX10" fmla="*/ 7721991 w 7767279"/>
              <a:gd name="connsiteY10" fmla="*/ 3182877 h 5960061"/>
              <a:gd name="connsiteX11" fmla="*/ 7020242 w 7767279"/>
              <a:gd name="connsiteY11" fmla="*/ 1375342 h 5960061"/>
              <a:gd name="connsiteX12" fmla="*/ 6775693 w 7767279"/>
              <a:gd name="connsiteY12" fmla="*/ 248291 h 5960061"/>
              <a:gd name="connsiteX13" fmla="*/ 4734242 w 7767279"/>
              <a:gd name="connsiteY13" fmla="*/ 258923 h 5960061"/>
              <a:gd name="connsiteX14" fmla="*/ 1703963 w 7767279"/>
              <a:gd name="connsiteY14" fmla="*/ 3742 h 5960061"/>
              <a:gd name="connsiteX15" fmla="*/ 863991 w 7767279"/>
              <a:gd name="connsiteY15" fmla="*/ 482207 h 5960061"/>
              <a:gd name="connsiteX16" fmla="*/ 863991 w 7767279"/>
              <a:gd name="connsiteY16" fmla="*/ 439677 h 59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767279" h="5960061">
                <a:moveTo>
                  <a:pt x="906521" y="365249"/>
                </a:moveTo>
                <a:cubicBezTo>
                  <a:pt x="620328" y="903079"/>
                  <a:pt x="334135" y="1440910"/>
                  <a:pt x="300465" y="1864440"/>
                </a:cubicBezTo>
                <a:cubicBezTo>
                  <a:pt x="266795" y="2287970"/>
                  <a:pt x="738172" y="2585681"/>
                  <a:pt x="704502" y="2906430"/>
                </a:cubicBezTo>
                <a:cubicBezTo>
                  <a:pt x="670832" y="3227179"/>
                  <a:pt x="148064" y="3477045"/>
                  <a:pt x="98446" y="3788933"/>
                </a:cubicBezTo>
                <a:cubicBezTo>
                  <a:pt x="48828" y="4100821"/>
                  <a:pt x="412107" y="4453468"/>
                  <a:pt x="406791" y="4777761"/>
                </a:cubicBezTo>
                <a:cubicBezTo>
                  <a:pt x="401475" y="5102054"/>
                  <a:pt x="-195721" y="5537989"/>
                  <a:pt x="66549" y="5734691"/>
                </a:cubicBezTo>
                <a:cubicBezTo>
                  <a:pt x="328819" y="5931393"/>
                  <a:pt x="1252079" y="5970379"/>
                  <a:pt x="1980409" y="5957974"/>
                </a:cubicBezTo>
                <a:cubicBezTo>
                  <a:pt x="2708739" y="5945569"/>
                  <a:pt x="3736553" y="5676212"/>
                  <a:pt x="4436530" y="5660263"/>
                </a:cubicBezTo>
                <a:cubicBezTo>
                  <a:pt x="5136507" y="5644314"/>
                  <a:pt x="5664591" y="6066072"/>
                  <a:pt x="6180270" y="5862281"/>
                </a:cubicBezTo>
                <a:cubicBezTo>
                  <a:pt x="6695949" y="5658490"/>
                  <a:pt x="7273651" y="4884086"/>
                  <a:pt x="7530604" y="4437519"/>
                </a:cubicBezTo>
                <a:cubicBezTo>
                  <a:pt x="7787557" y="3990952"/>
                  <a:pt x="7807051" y="3693240"/>
                  <a:pt x="7721991" y="3182877"/>
                </a:cubicBezTo>
                <a:cubicBezTo>
                  <a:pt x="7636931" y="2672514"/>
                  <a:pt x="7177958" y="1864440"/>
                  <a:pt x="7020242" y="1375342"/>
                </a:cubicBezTo>
                <a:cubicBezTo>
                  <a:pt x="6862526" y="886244"/>
                  <a:pt x="7156693" y="434361"/>
                  <a:pt x="6775693" y="248291"/>
                </a:cubicBezTo>
                <a:cubicBezTo>
                  <a:pt x="6394693" y="62221"/>
                  <a:pt x="5579530" y="299681"/>
                  <a:pt x="4734242" y="258923"/>
                </a:cubicBezTo>
                <a:cubicBezTo>
                  <a:pt x="3888954" y="218165"/>
                  <a:pt x="2349005" y="-33472"/>
                  <a:pt x="1703963" y="3742"/>
                </a:cubicBezTo>
                <a:cubicBezTo>
                  <a:pt x="1058921" y="40956"/>
                  <a:pt x="1003986" y="409551"/>
                  <a:pt x="863991" y="482207"/>
                </a:cubicBezTo>
                <a:cubicBezTo>
                  <a:pt x="723996" y="554863"/>
                  <a:pt x="793993" y="497270"/>
                  <a:pt x="863991" y="439677"/>
                </a:cubicBezTo>
              </a:path>
            </a:pathLst>
          </a:custGeom>
          <a:noFill/>
          <a:ln w="254000" cmpd="thinThick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70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823933" y="366222"/>
            <a:ext cx="2888519" cy="5639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036" y="-12027"/>
            <a:ext cx="2846074" cy="2472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789" y="1037351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dirty="0" smtClean="0">
                <a:solidFill>
                  <a:srgbClr val="FF84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猜一猜</a:t>
            </a:r>
            <a:endParaRPr lang="zh-CN" altLang="en-US" sz="4800" dirty="0">
              <a:solidFill>
                <a:srgbClr val="FF84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297862" y="3186188"/>
            <a:ext cx="371429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花冠头上带，棉袍披身上，尾巴像扇子，展开很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漂亮，那是谁？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1802155" y="2768111"/>
            <a:ext cx="4533919" cy="2595819"/>
          </a:xfrm>
          <a:prstGeom prst="flowChartTerminator">
            <a:avLst/>
          </a:prstGeom>
          <a:noFill/>
          <a:ln w="38100">
            <a:solidFill>
              <a:srgbClr val="F3C70C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25"/>
          </a:p>
        </p:txBody>
      </p:sp>
      <p:grpSp>
        <p:nvGrpSpPr>
          <p:cNvPr id="6" name="组合 5"/>
          <p:cNvGrpSpPr/>
          <p:nvPr/>
        </p:nvGrpSpPr>
        <p:grpSpPr>
          <a:xfrm>
            <a:off x="1132875" y="2612631"/>
            <a:ext cx="712304" cy="721811"/>
            <a:chOff x="2804302" y="1347211"/>
            <a:chExt cx="712304" cy="721811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04302" y="1347211"/>
              <a:ext cx="712304" cy="72181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983630" y="1471401"/>
              <a:ext cx="3561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/>
                <a:t>3</a:t>
              </a:r>
              <a:endParaRPr lang="zh-CN" altLang="en-US" sz="2400" b="1" dirty="0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8090" y="3268320"/>
            <a:ext cx="2509884" cy="347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013230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u=455041792,2736417905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2025" y="4049713"/>
            <a:ext cx="3101975" cy="280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流程图: 终止 2"/>
          <p:cNvSpPr/>
          <p:nvPr/>
        </p:nvSpPr>
        <p:spPr>
          <a:xfrm>
            <a:off x="3334550" y="5269483"/>
            <a:ext cx="2186867" cy="1239375"/>
          </a:xfrm>
          <a:prstGeom prst="flowChartTerminator">
            <a:avLst/>
          </a:prstGeom>
          <a:solidFill>
            <a:srgbClr val="A0D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  <a:defRPr/>
            </a:pPr>
            <a:r>
              <a:rPr lang="zh-CN" altLang="en-US" sz="6600" b="1" dirty="0" smtClean="0">
                <a:latin typeface="+mn-ea"/>
              </a:rPr>
              <a:t>鸟</a:t>
            </a:r>
            <a:endParaRPr lang="zh-CN" altLang="en-US" sz="6600" b="1" dirty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67764">
            <a:off x="1017984" y="-6280"/>
            <a:ext cx="6533844" cy="4844139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79712" y="1412776"/>
            <a:ext cx="4896544" cy="226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我把尾巴当作飞行器。我用尾巴掌握方向，在飞行时我的尾巴起到舵的作用</a:t>
            </a:r>
            <a:r>
              <a:rPr lang="en-US" altLang="zh-CN" sz="2800" b="1" dirty="0">
                <a:solidFill>
                  <a:srgbClr val="484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1715437635"/>
      </p:ext>
    </p:extLst>
  </p:cSld>
  <p:clrMapOvr>
    <a:masterClrMapping/>
  </p:clrMapOvr>
  <p:transition spd="slow" advClick="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18913"/>
            <a:ext cx="8174792" cy="49994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1633" y="279218"/>
            <a:ext cx="4129566" cy="298568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171748" y="1502910"/>
            <a:ext cx="33171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rgbClr val="484944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课外建议</a:t>
            </a:r>
            <a:endParaRPr lang="zh-CN" altLang="en-US" sz="5400" dirty="0">
              <a:solidFill>
                <a:srgbClr val="484944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4898" y="371270"/>
            <a:ext cx="1084880" cy="10993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454434">
            <a:off x="4471691" y="1498633"/>
            <a:ext cx="647732" cy="6563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35172">
            <a:off x="2355264" y="846891"/>
            <a:ext cx="494952" cy="3088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336152" y="1001311"/>
            <a:ext cx="1084076" cy="9502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64828" flipH="1">
            <a:off x="2805891" y="454469"/>
            <a:ext cx="702311" cy="43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712750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116467">
            <a:off x="7699806" y="4211672"/>
            <a:ext cx="1267676" cy="1314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005" y="1624445"/>
            <a:ext cx="7320634" cy="201012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371234">
            <a:off x="1339508" y="20768"/>
            <a:ext cx="1337781" cy="1337781"/>
          </a:xfrm>
          <a:prstGeom prst="rect">
            <a:avLst/>
          </a:prstGeom>
        </p:spPr>
      </p:pic>
      <p:sp>
        <p:nvSpPr>
          <p:cNvPr id="19458" name="Text Box 2"/>
          <p:cNvSpPr txBox="1">
            <a:spLocks noChangeArrowheads="1"/>
          </p:cNvSpPr>
          <p:nvPr/>
        </p:nvSpPr>
        <p:spPr bwMode="auto">
          <a:xfrm rot="21276041">
            <a:off x="1300346" y="4036756"/>
            <a:ext cx="6236656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、请</a:t>
            </a:r>
            <a:r>
              <a:rPr lang="zh-CN" altLang="en-US" sz="2800" b="1" dirty="0">
                <a:solidFill>
                  <a:srgbClr val="E561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爸爸妈妈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帮忙继续查找有关动物尾巴的资料，课余时间</a:t>
            </a:r>
            <a:r>
              <a:rPr lang="zh-CN" altLang="en-US" sz="2800" b="1" dirty="0">
                <a:solidFill>
                  <a:srgbClr val="FF8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和小伙伴交流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54980"/>
            <a:ext cx="486971" cy="4934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rot="466152">
            <a:off x="1894917" y="968410"/>
            <a:ext cx="33169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E06A28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课后作业</a:t>
            </a:r>
            <a:r>
              <a:rPr lang="en-US" altLang="zh-CN" sz="5400" b="1" dirty="0" smtClean="0">
                <a:solidFill>
                  <a:srgbClr val="E06A28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!</a:t>
            </a:r>
            <a:endParaRPr lang="zh-CN" altLang="en-US" sz="5400" b="1" dirty="0">
              <a:solidFill>
                <a:srgbClr val="E06A28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 rot="21232989">
            <a:off x="1226786" y="2549884"/>
            <a:ext cx="5886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、回家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把这首儿歌背给爸爸妈妈听。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16254" y="5504701"/>
            <a:ext cx="1427746" cy="135809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22746" y="5475235"/>
            <a:ext cx="1224135" cy="141703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9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24744"/>
            <a:ext cx="8718298" cy="419963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87824" y="3573016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rgbClr val="484944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谢谢大家！</a:t>
            </a:r>
            <a:endParaRPr lang="zh-CN" altLang="en-US" sz="6600" dirty="0">
              <a:solidFill>
                <a:srgbClr val="484944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8718084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终止 2"/>
          <p:cNvSpPr/>
          <p:nvPr/>
        </p:nvSpPr>
        <p:spPr>
          <a:xfrm>
            <a:off x="323528" y="4094152"/>
            <a:ext cx="2519932" cy="1109681"/>
          </a:xfrm>
          <a:prstGeom prst="flowChartTerminator">
            <a:avLst/>
          </a:prstGeom>
          <a:solidFill>
            <a:srgbClr val="A0D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  <a:defRPr/>
            </a:pPr>
            <a:r>
              <a:rPr lang="en-US" altLang="zh-CN" b="1" dirty="0" err="1">
                <a:latin typeface="+mn-ea"/>
              </a:rPr>
              <a:t>tù</a:t>
            </a: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err="1">
                <a:latin typeface="+mn-ea"/>
              </a:rPr>
              <a:t>zi</a:t>
            </a:r>
            <a:endParaRPr lang="en-US" altLang="zh-CN" b="1" dirty="0">
              <a:latin typeface="+mn-ea"/>
            </a:endParaRPr>
          </a:p>
          <a:p>
            <a:pPr algn="ctr">
              <a:buFontTx/>
              <a:buNone/>
              <a:defRPr/>
            </a:pPr>
            <a:r>
              <a:rPr lang="zh-CN" altLang="en-US" b="1" dirty="0" smtClean="0"/>
              <a:t>兔  </a:t>
            </a:r>
            <a:r>
              <a:rPr lang="zh-CN" altLang="en-US" b="1" dirty="0"/>
              <a:t>子                  </a:t>
            </a:r>
            <a:endParaRPr lang="zh-CN" altLang="en-US" dirty="0"/>
          </a:p>
        </p:txBody>
      </p:sp>
      <p:sp>
        <p:nvSpPr>
          <p:cNvPr id="18" name="流程图: 终止 17"/>
          <p:cNvSpPr/>
          <p:nvPr/>
        </p:nvSpPr>
        <p:spPr>
          <a:xfrm>
            <a:off x="3479257" y="4094151"/>
            <a:ext cx="2272256" cy="1109681"/>
          </a:xfrm>
          <a:prstGeom prst="flowChartTerminator">
            <a:avLst/>
          </a:prstGeom>
          <a:solidFill>
            <a:srgbClr val="EAC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b="1" dirty="0" err="1">
                <a:latin typeface="+mn-ea"/>
              </a:rPr>
              <a:t>ɡōnɡ</a:t>
            </a: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err="1">
                <a:latin typeface="+mn-ea"/>
              </a:rPr>
              <a:t>jī</a:t>
            </a:r>
            <a:r>
              <a:rPr lang="en-US" altLang="zh-CN" b="1" dirty="0">
                <a:latin typeface="+mn-ea"/>
              </a:rPr>
              <a:t>                 </a:t>
            </a:r>
            <a:r>
              <a:rPr lang="zh-CN" altLang="en-US" b="1" dirty="0" smtClean="0">
                <a:latin typeface="+mn-ea"/>
              </a:rPr>
              <a:t>公 鸡</a:t>
            </a:r>
            <a:endParaRPr lang="zh-CN" altLang="en-US" b="1" dirty="0">
              <a:latin typeface="+mn-ea"/>
            </a:endParaRPr>
          </a:p>
        </p:txBody>
      </p:sp>
      <p:sp>
        <p:nvSpPr>
          <p:cNvPr id="22" name="流程图: 终止 21"/>
          <p:cNvSpPr/>
          <p:nvPr/>
        </p:nvSpPr>
        <p:spPr>
          <a:xfrm>
            <a:off x="6467380" y="4069094"/>
            <a:ext cx="2378114" cy="1083393"/>
          </a:xfrm>
          <a:prstGeom prst="flowChartTerminator">
            <a:avLst/>
          </a:prstGeom>
          <a:solidFill>
            <a:srgbClr val="FF8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b="1" dirty="0" err="1">
                <a:latin typeface="+mn-ea"/>
              </a:rPr>
              <a:t>kǒnɡ</a:t>
            </a: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err="1">
                <a:latin typeface="+mn-ea"/>
              </a:rPr>
              <a:t>què</a:t>
            </a:r>
            <a:endParaRPr lang="en-US" altLang="zh-CN" b="1" dirty="0">
              <a:latin typeface="+mn-ea"/>
            </a:endParaRPr>
          </a:p>
          <a:p>
            <a:pPr algn="ctr">
              <a:defRPr/>
            </a:pPr>
            <a:r>
              <a:rPr lang="en-US" altLang="zh-CN" b="1" dirty="0">
                <a:latin typeface="+mn-ea"/>
              </a:rPr>
              <a:t> </a:t>
            </a:r>
            <a:r>
              <a:rPr lang="zh-CN" altLang="en-US" b="1" dirty="0" smtClean="0">
                <a:latin typeface="+mn-ea"/>
              </a:rPr>
              <a:t>孔 雀</a:t>
            </a:r>
            <a:endParaRPr lang="zh-CN" altLang="en-US" b="1" dirty="0">
              <a:latin typeface="+mn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748" y="5878336"/>
            <a:ext cx="940335" cy="86289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98745" y="5561760"/>
            <a:ext cx="918210" cy="87395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0966" y="5419230"/>
            <a:ext cx="862896" cy="88502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1838" y="5661248"/>
            <a:ext cx="862896" cy="88502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9617" y="5447726"/>
            <a:ext cx="940335" cy="86289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04836" y="5849542"/>
            <a:ext cx="918210" cy="87395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323528" y="1519073"/>
            <a:ext cx="258091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3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9872" y="1495774"/>
            <a:ext cx="2366218" cy="232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3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28184" y="1495774"/>
            <a:ext cx="2722863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终止 2"/>
          <p:cNvSpPr/>
          <p:nvPr/>
        </p:nvSpPr>
        <p:spPr>
          <a:xfrm>
            <a:off x="389139" y="2529621"/>
            <a:ext cx="2267285" cy="893657"/>
          </a:xfrm>
          <a:prstGeom prst="flowChartTerminator">
            <a:avLst/>
          </a:prstGeom>
          <a:solidFill>
            <a:srgbClr val="E6BB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  <a:defRPr/>
            </a:pPr>
            <a:r>
              <a:rPr lang="en-US" altLang="zh-CN" b="1" dirty="0" err="1">
                <a:latin typeface="+mn-ea"/>
              </a:rPr>
              <a:t>hóu</a:t>
            </a: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err="1">
                <a:latin typeface="+mn-ea"/>
              </a:rPr>
              <a:t>zi</a:t>
            </a:r>
            <a:endParaRPr lang="en-US" altLang="zh-CN" b="1" dirty="0">
              <a:latin typeface="+mn-ea"/>
            </a:endParaRPr>
          </a:p>
          <a:p>
            <a:pPr algn="ctr">
              <a:buFontTx/>
              <a:buNone/>
              <a:defRPr/>
            </a:pPr>
            <a:r>
              <a:rPr lang="en-US" altLang="zh-CN" b="1" dirty="0">
                <a:latin typeface="+mn-ea"/>
              </a:rPr>
              <a:t> </a:t>
            </a:r>
            <a:r>
              <a:rPr lang="zh-CN" altLang="en-US" b="1" dirty="0" smtClean="0">
                <a:latin typeface="+mn-ea"/>
              </a:rPr>
              <a:t>猴 子</a:t>
            </a:r>
            <a:endParaRPr lang="zh-CN" altLang="en-US" b="1" dirty="0">
              <a:latin typeface="+mn-ea"/>
            </a:endParaRPr>
          </a:p>
        </p:txBody>
      </p:sp>
      <p:sp>
        <p:nvSpPr>
          <p:cNvPr id="18" name="流程图: 终止 17"/>
          <p:cNvSpPr/>
          <p:nvPr/>
        </p:nvSpPr>
        <p:spPr>
          <a:xfrm>
            <a:off x="442017" y="5914912"/>
            <a:ext cx="2161528" cy="856409"/>
          </a:xfrm>
          <a:prstGeom prst="flowChartTerminator">
            <a:avLst/>
          </a:prstGeom>
          <a:solidFill>
            <a:srgbClr val="E6BB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b="1" dirty="0" err="1">
                <a:latin typeface="+mn-ea"/>
              </a:rPr>
              <a:t>ɡōnɡ</a:t>
            </a: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err="1">
                <a:latin typeface="+mn-ea"/>
              </a:rPr>
              <a:t>jī</a:t>
            </a:r>
            <a:r>
              <a:rPr lang="en-US" altLang="zh-CN" b="1" dirty="0">
                <a:latin typeface="+mn-ea"/>
              </a:rPr>
              <a:t>                 </a:t>
            </a:r>
            <a:r>
              <a:rPr lang="zh-CN" altLang="en-US" b="1" dirty="0" smtClean="0">
                <a:latin typeface="+mn-ea"/>
              </a:rPr>
              <a:t>公 鸡</a:t>
            </a:r>
            <a:endParaRPr lang="zh-CN" altLang="en-US" b="1" dirty="0">
              <a:latin typeface="+mn-ea"/>
            </a:endParaRPr>
          </a:p>
        </p:txBody>
      </p:sp>
      <p:sp>
        <p:nvSpPr>
          <p:cNvPr id="22" name="流程图: 终止 21"/>
          <p:cNvSpPr/>
          <p:nvPr/>
        </p:nvSpPr>
        <p:spPr>
          <a:xfrm>
            <a:off x="6474508" y="5914912"/>
            <a:ext cx="2376036" cy="790088"/>
          </a:xfrm>
          <a:prstGeom prst="flowChartTerminator">
            <a:avLst/>
          </a:prstGeom>
          <a:solidFill>
            <a:srgbClr val="FF8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b="1" dirty="0" err="1">
                <a:latin typeface="+mn-ea"/>
              </a:rPr>
              <a:t>kǒnɡ</a:t>
            </a: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err="1">
                <a:latin typeface="+mn-ea"/>
              </a:rPr>
              <a:t>què</a:t>
            </a:r>
            <a:endParaRPr lang="en-US" altLang="zh-CN" b="1" dirty="0">
              <a:latin typeface="+mn-ea"/>
            </a:endParaRPr>
          </a:p>
          <a:p>
            <a:pPr algn="ctr">
              <a:defRPr/>
            </a:pPr>
            <a:r>
              <a:rPr lang="zh-CN" altLang="en-US" b="1" dirty="0" smtClean="0">
                <a:latin typeface="+mn-ea"/>
              </a:rPr>
              <a:t>孔 雀</a:t>
            </a:r>
            <a:endParaRPr lang="zh-CN" altLang="en-US" b="1" dirty="0">
              <a:latin typeface="+mn-ea"/>
            </a:endParaRPr>
          </a:p>
        </p:txBody>
      </p:sp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402552" y="426002"/>
            <a:ext cx="2254999" cy="2013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303" y="3809190"/>
            <a:ext cx="2050801" cy="2015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3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67380" y="3809190"/>
            <a:ext cx="2381270" cy="2015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4819" y="404663"/>
            <a:ext cx="2357824" cy="20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流程图: 终止 16"/>
          <p:cNvSpPr/>
          <p:nvPr/>
        </p:nvSpPr>
        <p:spPr>
          <a:xfrm>
            <a:off x="3359074" y="2578930"/>
            <a:ext cx="2298477" cy="795038"/>
          </a:xfrm>
          <a:prstGeom prst="flowChartTerminator">
            <a:avLst/>
          </a:prstGeom>
          <a:solidFill>
            <a:srgbClr val="A0D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  <a:defRPr/>
            </a:pPr>
            <a:r>
              <a:rPr lang="en-US" altLang="zh-CN" b="1" dirty="0" err="1">
                <a:latin typeface="+mn-ea"/>
              </a:rPr>
              <a:t>tù</a:t>
            </a: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err="1">
                <a:latin typeface="+mn-ea"/>
              </a:rPr>
              <a:t>zi</a:t>
            </a:r>
            <a:endParaRPr lang="en-US" altLang="zh-CN" b="1" dirty="0">
              <a:latin typeface="+mn-ea"/>
            </a:endParaRPr>
          </a:p>
          <a:p>
            <a:pPr algn="ctr">
              <a:buFontTx/>
              <a:buNone/>
              <a:defRPr/>
            </a:pPr>
            <a:r>
              <a:rPr lang="zh-CN" altLang="en-US" b="1" dirty="0" smtClean="0"/>
              <a:t>兔  </a:t>
            </a:r>
            <a:r>
              <a:rPr lang="zh-CN" altLang="en-US" b="1" dirty="0"/>
              <a:t>子                  </a:t>
            </a:r>
            <a:endParaRPr lang="zh-CN" altLang="en-US" dirty="0"/>
          </a:p>
        </p:txBody>
      </p:sp>
      <p:sp>
        <p:nvSpPr>
          <p:cNvPr id="20" name="流程图: 终止 19"/>
          <p:cNvSpPr/>
          <p:nvPr/>
        </p:nvSpPr>
        <p:spPr>
          <a:xfrm>
            <a:off x="6485177" y="2628240"/>
            <a:ext cx="2298477" cy="795038"/>
          </a:xfrm>
          <a:prstGeom prst="flowChartTerminator">
            <a:avLst/>
          </a:prstGeom>
          <a:solidFill>
            <a:srgbClr val="FF8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  <a:defRPr/>
            </a:pPr>
            <a:r>
              <a:rPr lang="en-US" altLang="zh-CN" b="1" dirty="0" err="1">
                <a:latin typeface="+mn-ea"/>
              </a:rPr>
              <a:t>sōnɡ</a:t>
            </a: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err="1">
                <a:latin typeface="+mn-ea"/>
              </a:rPr>
              <a:t>shǔ</a:t>
            </a:r>
            <a:endParaRPr lang="en-US" altLang="zh-CN" b="1" dirty="0">
              <a:latin typeface="+mn-ea"/>
            </a:endParaRPr>
          </a:p>
          <a:p>
            <a:pPr algn="ctr">
              <a:buFontTx/>
              <a:buNone/>
              <a:defRPr/>
            </a:pPr>
            <a:r>
              <a:rPr lang="en-US" altLang="zh-CN" b="1" dirty="0">
                <a:latin typeface="+mn-ea"/>
              </a:rPr>
              <a:t>  </a:t>
            </a:r>
            <a:r>
              <a:rPr lang="zh-CN" altLang="en-US" b="1" dirty="0" smtClean="0">
                <a:latin typeface="+mn-ea"/>
              </a:rPr>
              <a:t>松 鼠</a:t>
            </a:r>
            <a:endParaRPr lang="zh-CN" altLang="en-US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67380" y="426002"/>
            <a:ext cx="2218952" cy="1991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41712" y="3809190"/>
            <a:ext cx="2145561" cy="2015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流程图: 终止 24"/>
          <p:cNvSpPr/>
          <p:nvPr/>
        </p:nvSpPr>
        <p:spPr>
          <a:xfrm>
            <a:off x="3465253" y="5976283"/>
            <a:ext cx="2298477" cy="795038"/>
          </a:xfrm>
          <a:prstGeom prst="flowChartTerminator">
            <a:avLst/>
          </a:prstGeom>
          <a:solidFill>
            <a:srgbClr val="A0D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  <a:defRPr/>
            </a:pPr>
            <a:r>
              <a:rPr lang="en-US" altLang="zh-CN" b="1" dirty="0" err="1">
                <a:latin typeface="+mn-ea"/>
              </a:rPr>
              <a:t>yā</a:t>
            </a: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err="1">
                <a:latin typeface="+mn-ea"/>
              </a:rPr>
              <a:t>zi</a:t>
            </a:r>
            <a:endParaRPr lang="en-US" altLang="zh-CN" b="1" dirty="0">
              <a:latin typeface="+mn-ea"/>
            </a:endParaRPr>
          </a:p>
          <a:p>
            <a:pPr algn="ctr">
              <a:buFontTx/>
              <a:buNone/>
              <a:defRPr/>
            </a:pPr>
            <a:r>
              <a:rPr lang="zh-CN" altLang="en-US" b="1" dirty="0" smtClean="0">
                <a:latin typeface="+mn-ea"/>
              </a:rPr>
              <a:t>鸭 子</a:t>
            </a:r>
            <a:endParaRPr lang="zh-CN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8745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形标注 13"/>
          <p:cNvSpPr/>
          <p:nvPr/>
        </p:nvSpPr>
        <p:spPr>
          <a:xfrm rot="305061">
            <a:off x="4483872" y="1101859"/>
            <a:ext cx="4187724" cy="3981664"/>
          </a:xfrm>
          <a:prstGeom prst="wedgeEllipseCallout">
            <a:avLst/>
          </a:prstGeom>
          <a:solidFill>
            <a:srgbClr val="E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形标注 4"/>
          <p:cNvSpPr/>
          <p:nvPr/>
        </p:nvSpPr>
        <p:spPr>
          <a:xfrm rot="18844355">
            <a:off x="417725" y="1839683"/>
            <a:ext cx="3908133" cy="3946977"/>
          </a:xfrm>
          <a:prstGeom prst="wedgeEllipseCallout">
            <a:avLst/>
          </a:prstGeom>
          <a:solidFill>
            <a:srgbClr val="EAC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3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019358" y="2270028"/>
            <a:ext cx="2704866" cy="273756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谁的尾巴长？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谁的尾巴短？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谁的尾巴好像一把伞？</a:t>
            </a:r>
          </a:p>
        </p:txBody>
      </p:sp>
      <p:sp>
        <p:nvSpPr>
          <p:cNvPr id="18435" name="Rectangle 2"/>
          <p:cNvSpPr txBox="1">
            <a:spLocks noRot="1" noChangeArrowheads="1"/>
          </p:cNvSpPr>
          <p:nvPr/>
        </p:nvSpPr>
        <p:spPr bwMode="auto">
          <a:xfrm>
            <a:off x="5148850" y="1731124"/>
            <a:ext cx="3107313" cy="26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谁的尾巴弯？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谁的尾巴扁？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谁的尾巴最好看？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4155762" y="5414828"/>
            <a:ext cx="0" cy="856939"/>
          </a:xfrm>
          <a:prstGeom prst="line">
            <a:avLst/>
          </a:prstGeom>
          <a:ln w="38100">
            <a:solidFill>
              <a:srgbClr val="E46F7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339752" y="6271768"/>
            <a:ext cx="1816010" cy="0"/>
          </a:xfrm>
          <a:prstGeom prst="line">
            <a:avLst/>
          </a:prstGeom>
          <a:ln w="38100">
            <a:solidFill>
              <a:srgbClr val="E46F7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572757" y="5414829"/>
            <a:ext cx="0" cy="856939"/>
          </a:xfrm>
          <a:prstGeom prst="line">
            <a:avLst/>
          </a:prstGeom>
          <a:ln w="38100">
            <a:solidFill>
              <a:srgbClr val="EAC85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572757" y="6271768"/>
            <a:ext cx="1816010" cy="0"/>
          </a:xfrm>
          <a:prstGeom prst="line">
            <a:avLst/>
          </a:prstGeom>
          <a:ln w="38100">
            <a:solidFill>
              <a:srgbClr val="EAC85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881940" y="5690108"/>
            <a:ext cx="1147996" cy="11633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8772" y="5219658"/>
            <a:ext cx="1147996" cy="11633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3071" y="5261252"/>
            <a:ext cx="534803" cy="54194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82391" y="6294186"/>
            <a:ext cx="338082" cy="3425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87122" y="6382978"/>
            <a:ext cx="338082" cy="34259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486925" y="5007590"/>
            <a:ext cx="338082" cy="3425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7043" y="-3418"/>
            <a:ext cx="3171301" cy="1901604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 rot="21232989">
            <a:off x="905348" y="75980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比赛项目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07493" y="2084914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2835633" y="692696"/>
            <a:ext cx="6149602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en-US" altLang="zh-CN" sz="4800" b="1" dirty="0" smtClean="0">
              <a:solidFill>
                <a:schemeClr val="bg1"/>
              </a:solidFill>
              <a:ea typeface="楷体_GB2312" pitchFamily="49" charset="-122"/>
            </a:endParaRPr>
          </a:p>
          <a:p>
            <a:pPr eaLnBrk="1" hangingPunct="1"/>
            <a:endParaRPr lang="zh-CN" altLang="en-US" sz="4800" b="1" dirty="0">
              <a:solidFill>
                <a:schemeClr val="bg1"/>
              </a:solidFill>
              <a:ea typeface="楷体_GB2312" pitchFamily="49" charset="-122"/>
            </a:endParaRPr>
          </a:p>
          <a:p>
            <a:pPr eaLnBrk="1" hangingPunct="1"/>
            <a:endParaRPr lang="zh-CN" altLang="en-US" sz="4800" b="1" dirty="0">
              <a:solidFill>
                <a:schemeClr val="bg1"/>
              </a:solidFill>
              <a:ea typeface="楷体_GB2312" pitchFamily="49" charset="-122"/>
            </a:endParaRPr>
          </a:p>
          <a:p>
            <a:pPr eaLnBrk="1" hangingPunct="1"/>
            <a:endParaRPr lang="zh-CN" altLang="en-US" sz="4800" b="1" dirty="0">
              <a:ea typeface="楷体_GB2312" pitchFamily="49" charset="-122"/>
            </a:endParaRPr>
          </a:p>
          <a:p>
            <a:pPr eaLnBrk="1" hangingPunct="1"/>
            <a:endParaRPr lang="zh-CN" altLang="en-US" sz="4800" b="1" dirty="0"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11760" y="5157192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800" b="1" dirty="0" smtClean="0">
                <a:solidFill>
                  <a:schemeClr val="bg1"/>
                </a:solidFill>
                <a:ea typeface="楷体_GB2312" pitchFamily="49" charset="-122"/>
              </a:rPr>
              <a:t>谁的尾巴好像一把伞？</a:t>
            </a:r>
            <a:endParaRPr lang="zh-CN" altLang="en-US" sz="4800" b="1" dirty="0">
              <a:ea typeface="楷体_GB2312" pitchFamily="49" charset="-122"/>
            </a:endParaRPr>
          </a:p>
        </p:txBody>
      </p:sp>
      <p:grpSp>
        <p:nvGrpSpPr>
          <p:cNvPr id="18" name="Group 6"/>
          <p:cNvGrpSpPr/>
          <p:nvPr/>
        </p:nvGrpSpPr>
        <p:grpSpPr bwMode="auto">
          <a:xfrm>
            <a:off x="251520" y="764704"/>
            <a:ext cx="2017713" cy="5780088"/>
            <a:chOff x="158" y="210"/>
            <a:chExt cx="1271" cy="3641"/>
          </a:xfrm>
        </p:grpSpPr>
        <p:pic>
          <p:nvPicPr>
            <p:cNvPr id="20" name="Picture 7" descr="u=2063106729,2466970779&amp;fm=15&amp;gp=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04" y="210"/>
              <a:ext cx="1225" cy="104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8" descr="u=1363543910,3139568425&amp;fm=0&amp;gp=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58" y="1480"/>
              <a:ext cx="1270" cy="98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9" descr="u=1987986997,2424998891&amp;fm=0&amp;gp=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58" y="2750"/>
              <a:ext cx="1267" cy="11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矩形 22"/>
          <p:cNvSpPr/>
          <p:nvPr/>
        </p:nvSpPr>
        <p:spPr>
          <a:xfrm>
            <a:off x="3563888" y="1340768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58229" y="3105835"/>
            <a:ext cx="38972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b="1" dirty="0" smtClean="0">
                <a:solidFill>
                  <a:schemeClr val="bg1"/>
                </a:solidFill>
                <a:ea typeface="楷体_GB2312" pitchFamily="49" charset="-122"/>
              </a:rPr>
              <a:t>谁的尾巴短？</a:t>
            </a:r>
            <a:endParaRPr lang="zh-CN" altLang="en-US" sz="48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86000" y="5229493"/>
            <a:ext cx="4446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31840" y="1052737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800" b="1" dirty="0" smtClean="0">
                <a:solidFill>
                  <a:schemeClr val="bg1"/>
                </a:solidFill>
                <a:ea typeface="楷体_GB2312" pitchFamily="49" charset="-122"/>
              </a:rPr>
              <a:t>谁的尾巴长？</a:t>
            </a:r>
            <a:endParaRPr lang="zh-CN" altLang="en-US" sz="48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242224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 bwMode="auto">
          <a:xfrm>
            <a:off x="755576" y="1916832"/>
            <a:ext cx="6192688" cy="4608512"/>
            <a:chOff x="476" y="1344"/>
            <a:chExt cx="3629" cy="2631"/>
          </a:xfrm>
        </p:grpSpPr>
        <p:pic>
          <p:nvPicPr>
            <p:cNvPr id="3" name="Picture 8" descr="u=2371129655,2449332121&amp;fm=0&amp;gp=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6" y="1344"/>
              <a:ext cx="1685" cy="263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9" descr="u=249337602,4084399696&amp;fm=0&amp;gp=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99" y="1344"/>
              <a:ext cx="1406" cy="132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539553" y="1268760"/>
            <a:ext cx="3672408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467544" y="548680"/>
            <a:ext cx="7345363" cy="0"/>
          </a:xfrm>
          <a:prstGeom prst="line">
            <a:avLst/>
          </a:prstGeom>
          <a:noFill/>
          <a:ln w="47625">
            <a:solidFill>
              <a:schemeClr val="accent5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/>
          </a:p>
        </p:txBody>
      </p:sp>
      <p:sp>
        <p:nvSpPr>
          <p:cNvPr id="7" name="TextBox 6"/>
          <p:cNvSpPr txBox="1"/>
          <p:nvPr/>
        </p:nvSpPr>
        <p:spPr>
          <a:xfrm>
            <a:off x="7308304" y="34290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/>
              <a:t>短</a:t>
            </a:r>
            <a:endParaRPr lang="zh-CN" altLang="en-US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11960" y="580526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长</a:t>
            </a:r>
            <a:endParaRPr lang="zh-CN" altLang="en-US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956376" y="47667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长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355976" y="980728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短</a:t>
            </a:r>
            <a:endParaRPr lang="zh-CN" altLang="en-US" dirty="0"/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07493" y="2084914"/>
            <a:ext cx="420588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>
              <a:solidFill>
                <a:srgbClr val="4849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0564">
            <a:off x="6050880" y="630392"/>
            <a:ext cx="3349759" cy="633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003">
            <a:off x="6880035" y="243422"/>
            <a:ext cx="2729276" cy="597409"/>
          </a:xfrm>
          <a:prstGeom prst="rect">
            <a:avLst/>
          </a:prstGeom>
        </p:spPr>
      </p:pic>
      <p:pic>
        <p:nvPicPr>
          <p:cNvPr id="13" name="Picture 15" descr="u=1987986997,2424998891&amp;fm=0&amp;g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9884"/>
            <a:ext cx="2915816" cy="247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 bwMode="auto">
          <a:xfrm>
            <a:off x="387350" y="3062885"/>
            <a:ext cx="3835400" cy="3237906"/>
            <a:chOff x="10" y="4050"/>
            <a:chExt cx="2416" cy="1998"/>
          </a:xfrm>
        </p:grpSpPr>
        <p:pic>
          <p:nvPicPr>
            <p:cNvPr id="15" name="Picture 11" descr="u=1517433044,782340431&amp;fm=0&amp;gp=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" y="4365"/>
              <a:ext cx="2416" cy="1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421" y="4050"/>
              <a:ext cx="882" cy="2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atin typeface="方正粗黑宋简体" pitchFamily="2" charset="-122"/>
                  <a:ea typeface="方正粗黑宋简体" pitchFamily="2" charset="-122"/>
                </a:rPr>
                <a:t>降落伞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4855790" y="4044526"/>
            <a:ext cx="428409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bg1"/>
                </a:solidFill>
              </a:rPr>
              <a:t>松鼠的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尾巴</a:t>
            </a:r>
            <a:endParaRPr lang="en-US" altLang="zh-CN" sz="44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chemeClr val="bg1"/>
                </a:solidFill>
              </a:rPr>
              <a:t>好像</a:t>
            </a:r>
            <a:r>
              <a:rPr lang="zh-CN" altLang="en-US" sz="4400" b="1" dirty="0">
                <a:solidFill>
                  <a:schemeClr val="bg1"/>
                </a:solidFill>
              </a:rPr>
              <a:t>一把伞。</a:t>
            </a:r>
          </a:p>
        </p:txBody>
      </p:sp>
      <p:sp>
        <p:nvSpPr>
          <p:cNvPr id="21" name="矩形 20"/>
          <p:cNvSpPr/>
          <p:nvPr/>
        </p:nvSpPr>
        <p:spPr>
          <a:xfrm>
            <a:off x="4906552" y="2280584"/>
            <a:ext cx="37590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一把（   ）</a:t>
            </a:r>
          </a:p>
        </p:txBody>
      </p:sp>
    </p:spTree>
    <p:extLst>
      <p:ext uri="{BB962C8B-B14F-4D97-AF65-F5344CB8AC3E}">
        <p14:creationId xmlns:p14="http://schemas.microsoft.com/office/powerpoint/2010/main" xmlns="" val="1286774141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小学二年级家长会PPT课件（1）"/>
</p:tagLst>
</file>

<file path=ppt/theme/theme1.xml><?xml version="1.0" encoding="utf-8"?>
<a:theme xmlns:a="http://schemas.openxmlformats.org/drawingml/2006/main" name="熊猫翠竹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古瓶荷花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CDESIGNC</Template>
  <TotalTime>2361</TotalTime>
  <Pages>0</Pages>
  <Words>805</Words>
  <Characters>0</Characters>
  <Application>Microsoft Office PowerPoint</Application>
  <DocSecurity>0</DocSecurity>
  <PresentationFormat>全屏显示(4:3)</PresentationFormat>
  <Lines>0</Lines>
  <Paragraphs>160</Paragraphs>
  <Slides>33</Slides>
  <Notes>29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熊猫翠竹</vt:lpstr>
      <vt:lpstr>古瓶荷花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小学二年级家长会PPT课件（1）</dc:title>
  <dc:creator>12</dc:creator>
  <cp:lastModifiedBy>Administrator</cp:lastModifiedBy>
  <cp:revision>924</cp:revision>
  <cp:lastPrinted>1899-12-30T00:00:00Z</cp:lastPrinted>
  <dcterms:created xsi:type="dcterms:W3CDTF">2002-05-06T11:53:05Z</dcterms:created>
  <dcterms:modified xsi:type="dcterms:W3CDTF">2019-11-23T15:19:21Z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