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8" r:id="rId2"/>
    <p:sldId id="289" r:id="rId3"/>
    <p:sldId id="310" r:id="rId4"/>
    <p:sldId id="291" r:id="rId5"/>
    <p:sldId id="311" r:id="rId6"/>
    <p:sldId id="293" r:id="rId7"/>
    <p:sldId id="312" r:id="rId8"/>
    <p:sldId id="295" r:id="rId9"/>
    <p:sldId id="313" r:id="rId10"/>
    <p:sldId id="296" r:id="rId11"/>
    <p:sldId id="297" r:id="rId12"/>
    <p:sldId id="300" r:id="rId13"/>
    <p:sldId id="298" r:id="rId14"/>
    <p:sldId id="314" r:id="rId15"/>
    <p:sldId id="315" r:id="rId16"/>
    <p:sldId id="316" r:id="rId17"/>
    <p:sldId id="301" r:id="rId18"/>
    <p:sldId id="302" r:id="rId19"/>
    <p:sldId id="305" r:id="rId20"/>
    <p:sldId id="30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99"/>
    <a:srgbClr val="41AD46"/>
    <a:srgbClr val="FF00FF"/>
    <a:srgbClr val="33CC33"/>
    <a:srgbClr val="0033CC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21" autoAdjust="0"/>
    <p:restoredTop sz="94614" autoAdjust="0"/>
  </p:normalViewPr>
  <p:slideViewPr>
    <p:cSldViewPr>
      <p:cViewPr varScale="1">
        <p:scale>
          <a:sx n="67" d="100"/>
          <a:sy n="67" d="100"/>
        </p:scale>
        <p:origin x="-1554" y="-96"/>
      </p:cViewPr>
      <p:guideLst>
        <p:guide orient="horz" pos="2160"/>
        <p:guide pos="2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FD5651C-5894-46BE-A78E-1B153BAADA5C}" type="datetimeFigureOut">
              <a:rPr lang="zh-CN" altLang="en-US"/>
              <a:pPr>
                <a:defRPr/>
              </a:pPr>
              <a:t>2016/10/16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BF40D55-C54B-4A35-89D3-7CC11266E5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79717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6A4051D-B04F-440C-BDCE-271A93B9D3CD}" type="datetimeFigureOut">
              <a:rPr lang="zh-CN" altLang="en-US"/>
              <a:pPr>
                <a:defRPr/>
              </a:pPr>
              <a:t>2016/10/16 Sunday</a:t>
            </a:fld>
            <a:endParaRPr lang="zh-CN" altLang="en-US"/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B0E916E-BF9D-489D-9CF5-D8457793DE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90801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56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66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90" y="1135191"/>
            <a:ext cx="521488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0" dirty="0">
                <a:solidFill>
                  <a:srgbClr val="FF0000"/>
                </a:solidFill>
              </a:rPr>
              <a:t>z</a:t>
            </a:r>
            <a:r>
              <a:rPr lang="en-US" altLang="zh-CN" sz="13000" dirty="0" smtClean="0">
                <a:solidFill>
                  <a:srgbClr val="FF0000"/>
                </a:solidFill>
              </a:rPr>
              <a:t>    c    s</a:t>
            </a:r>
            <a:endParaRPr lang="zh-CN" altLang="en-US" sz="13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033" y="3068970"/>
            <a:ext cx="6364243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0" dirty="0" err="1" smtClean="0">
                <a:solidFill>
                  <a:srgbClr val="FF0000"/>
                </a:solidFill>
              </a:rPr>
              <a:t>zi</a:t>
            </a:r>
            <a:r>
              <a:rPr lang="en-US" altLang="zh-CN" sz="13000" dirty="0" smtClean="0">
                <a:solidFill>
                  <a:srgbClr val="FF0000"/>
                </a:solidFill>
              </a:rPr>
              <a:t>    ci    </a:t>
            </a:r>
            <a:r>
              <a:rPr lang="en-US" altLang="zh-CN" sz="13000" dirty="0" err="1" smtClean="0">
                <a:solidFill>
                  <a:srgbClr val="FF0000"/>
                </a:solidFill>
              </a:rPr>
              <a:t>si</a:t>
            </a:r>
            <a:endParaRPr lang="zh-CN" altLang="en-US" sz="1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67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820906" y="3556000"/>
            <a:ext cx="8112024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820906" y="4241800"/>
            <a:ext cx="8112024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820906" y="4927600"/>
            <a:ext cx="8112024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1006590" y="5661025"/>
            <a:ext cx="7785106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545870" y="3456524"/>
            <a:ext cx="141849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2000" b="1" dirty="0">
                <a:solidFill>
                  <a:srgbClr val="FF0000"/>
                </a:solidFill>
              </a:rPr>
              <a:t> r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48248" y="3452287"/>
            <a:ext cx="237709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2000" b="1" dirty="0">
                <a:solidFill>
                  <a:srgbClr val="FF0000"/>
                </a:solidFill>
              </a:rPr>
              <a:t> </a:t>
            </a:r>
            <a:r>
              <a:rPr lang="en-US" altLang="zh-CN" sz="120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12000" b="1" dirty="0" smtClean="0">
                <a:solidFill>
                  <a:srgbClr val="FF0000"/>
                </a:solidFill>
              </a:rPr>
              <a:t>zh </a:t>
            </a:r>
            <a:endParaRPr lang="zh-CN" altLang="zh-CN" sz="12000" b="1" dirty="0">
              <a:solidFill>
                <a:srgbClr val="FF00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439709" y="3456524"/>
            <a:ext cx="24518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2000" b="1" dirty="0">
                <a:solidFill>
                  <a:srgbClr val="FF0000"/>
                </a:solidFill>
              </a:rPr>
              <a:t> </a:t>
            </a:r>
            <a:r>
              <a:rPr lang="en-US" altLang="zh-CN" sz="120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12000" b="1" dirty="0" smtClean="0">
                <a:solidFill>
                  <a:srgbClr val="FF0000"/>
                </a:solidFill>
              </a:rPr>
              <a:t>ch </a:t>
            </a:r>
            <a:endParaRPr lang="zh-CN" altLang="zh-CN" sz="12000" b="1" dirty="0">
              <a:solidFill>
                <a:srgbClr val="FF0000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/>
        </p:nvSpPr>
        <p:spPr bwMode="auto">
          <a:xfrm>
            <a:off x="-520700" y="1265238"/>
            <a:ext cx="10058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12000" b="1">
                <a:solidFill>
                  <a:srgbClr val="FF0000"/>
                </a:solidFill>
                <a:ea typeface="楷体_GB2312" pitchFamily="1" charset="-122"/>
              </a:rPr>
              <a:t>zh  ch  sh  r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4903509" y="3456524"/>
            <a:ext cx="24518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2000" b="1" dirty="0">
                <a:solidFill>
                  <a:srgbClr val="FF0000"/>
                </a:solidFill>
              </a:rPr>
              <a:t> </a:t>
            </a:r>
            <a:r>
              <a:rPr lang="en-US" altLang="zh-CN" sz="120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12000" b="1" dirty="0" smtClean="0">
                <a:solidFill>
                  <a:srgbClr val="FF0000"/>
                </a:solidFill>
              </a:rPr>
              <a:t>sh </a:t>
            </a:r>
            <a:endParaRPr lang="zh-CN" altLang="zh-CN" sz="1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/>
        </p:nvSpPr>
        <p:spPr bwMode="auto">
          <a:xfrm>
            <a:off x="-324408" y="2636934"/>
            <a:ext cx="8674100" cy="4332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zh-CN" sz="72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               zh   ch   sh  r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zh-CN" sz="4800" b="1" dirty="0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1" charset="-122"/>
            </a:endParaRPr>
          </a:p>
          <a:p>
            <a:pPr marL="342900" indent="-342900" algn="r"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zh-CN" sz="72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zhi   chi  shi  ri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/>
        </p:nvSpPr>
        <p:spPr bwMode="auto">
          <a:xfrm>
            <a:off x="396875" y="981075"/>
            <a:ext cx="8228013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zh-CN" sz="6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比  一  比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15848" y="2854325"/>
            <a:ext cx="243205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0" fontAlgn="auto" hangingPunct="0">
              <a:defRPr/>
            </a:pPr>
            <a:r>
              <a:rPr lang="zh-CN" altLang="zh-CN" sz="5400" b="1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charset="-122"/>
              </a:rPr>
              <a:t>声母 ：</a:t>
            </a:r>
            <a:endParaRPr lang="zh-CN" altLang="zh-CN" sz="5400" b="1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15760" y="4365078"/>
            <a:ext cx="3132138" cy="15557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ctr" eaLnBrk="0" fontAlgn="auto" hangingPunct="0">
              <a:defRPr/>
            </a:pPr>
            <a:r>
              <a:rPr lang="zh-CN" altLang="zh-CN" sz="4800" b="1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charset="-122"/>
              </a:rPr>
              <a:t>整体认</a:t>
            </a:r>
            <a:endParaRPr lang="zh-CN" altLang="zh-CN" sz="4800" b="1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  <a:p>
            <a:pPr algn="ctr" eaLnBrk="0" fontAlgn="auto" hangingPunct="0">
              <a:defRPr/>
            </a:pPr>
            <a:r>
              <a:rPr lang="zh-CN" altLang="zh-CN" sz="4800" b="1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charset="-122"/>
              </a:rPr>
              <a:t>   读音节：</a:t>
            </a:r>
            <a:endParaRPr lang="zh-CN" altLang="zh-CN" sz="4800" b="1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4068763" y="1125538"/>
            <a:ext cx="2665412" cy="1295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比一比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69900" y="3717925"/>
            <a:ext cx="3240088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c  ch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41338" y="5157788"/>
            <a:ext cx="338455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s  sh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860925" y="2284413"/>
            <a:ext cx="403225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zi zhi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860925" y="3717925"/>
            <a:ext cx="360045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ci chi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860925" y="5157788"/>
            <a:ext cx="360045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si shi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69900" y="2297113"/>
            <a:ext cx="4103688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8800"/>
              <a:t>z  zh</a:t>
            </a:r>
          </a:p>
        </p:txBody>
      </p:sp>
      <p:pic>
        <p:nvPicPr>
          <p:cNvPr id="13321" name="Picture 9" descr="girl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88" y="4591050"/>
            <a:ext cx="1592262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同侧圆角矩形 10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467658" y="548760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defRPr/>
            </a:pPr>
            <a:r>
              <a:rPr lang="zh-CN" altLang="zh-CN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</a:rPr>
              <a:t>整 体 认 读 音 节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/>
        </p:nvSpPr>
        <p:spPr bwMode="auto">
          <a:xfrm>
            <a:off x="1259724" y="1484838"/>
            <a:ext cx="7488237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</a:rPr>
              <a:t>zhi</a:t>
            </a:r>
            <a:r>
              <a:rPr lang="zh-CN" altLang="zh-CN" sz="6000" b="1" dirty="0"/>
              <a:t>   zhī  zhí  zhǐ  zhì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2400" b="1" dirty="0"/>
              <a:t>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</a:rPr>
              <a:t>chi</a:t>
            </a:r>
            <a:r>
              <a:rPr lang="zh-CN" altLang="zh-CN" sz="6000" b="1" dirty="0"/>
              <a:t>  chī  chí  chǐ  chì</a:t>
            </a:r>
            <a:r>
              <a:rPr lang="zh-CN" altLang="zh-CN" sz="5400" b="1" dirty="0"/>
              <a:t>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endParaRPr lang="zh-CN" altLang="zh-CN" sz="2400" b="1" dirty="0"/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</a:rPr>
              <a:t>shi</a:t>
            </a:r>
            <a:r>
              <a:rPr lang="zh-CN" altLang="zh-CN" sz="6000" b="1" dirty="0"/>
              <a:t>  shī  shí  shǐ  shì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sz="6000" b="1" dirty="0"/>
              <a:t>  </a:t>
            </a:r>
            <a:r>
              <a:rPr lang="zh-CN" altLang="zh-CN" sz="6000" b="1" dirty="0">
                <a:solidFill>
                  <a:srgbClr val="FF0000"/>
                </a:solidFill>
              </a:rPr>
              <a:t>ri</a:t>
            </a:r>
            <a:r>
              <a:rPr lang="zh-CN" altLang="zh-CN" sz="6000" b="1" dirty="0"/>
              <a:t>     rī      rí     rǐ     rì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804" y="4653102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sh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4894" y="4653102"/>
            <a:ext cx="553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a</a:t>
            </a:r>
            <a:endParaRPr lang="zh-CN" alt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2264954" y="4653102"/>
            <a:ext cx="1258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9056" y="4653102"/>
            <a:ext cx="1258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2594" y="4653102"/>
            <a:ext cx="1258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32" y="4653102"/>
            <a:ext cx="1258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9670" y="4653102"/>
            <a:ext cx="12586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282785" y="5229149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02845" y="5229149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804" y="2773367"/>
            <a:ext cx="914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>
                <a:solidFill>
                  <a:srgbClr val="FF0000"/>
                </a:solidFill>
              </a:rPr>
              <a:t>c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4894" y="2773367"/>
            <a:ext cx="553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a</a:t>
            </a:r>
            <a:endParaRPr lang="zh-CN" altLang="en-US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2264954" y="2773367"/>
            <a:ext cx="1282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c</a:t>
            </a:r>
            <a:r>
              <a:rPr lang="en-US" altLang="zh-CN" sz="6000" dirty="0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89056" y="2773367"/>
            <a:ext cx="1282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c</a:t>
            </a:r>
            <a:r>
              <a:rPr lang="en-US" altLang="zh-CN" sz="6000" dirty="0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2594" y="2773367"/>
            <a:ext cx="1282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c</a:t>
            </a:r>
            <a:r>
              <a:rPr lang="en-US" altLang="zh-CN" sz="6000" dirty="0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32" y="2773367"/>
            <a:ext cx="1282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c</a:t>
            </a:r>
            <a:r>
              <a:rPr lang="en-US" altLang="zh-CN" sz="6000" dirty="0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89670" y="2773367"/>
            <a:ext cx="1282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c</a:t>
            </a:r>
            <a:r>
              <a:rPr lang="en-US" altLang="zh-CN" sz="6000" dirty="0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282785" y="3349414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002845" y="3349414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7658" y="901211"/>
            <a:ext cx="893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zh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748" y="901211"/>
            <a:ext cx="553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a</a:t>
            </a:r>
            <a:endParaRPr lang="zh-CN" altLang="en-US" sz="6000" dirty="0"/>
          </a:p>
        </p:txBody>
      </p:sp>
      <p:sp>
        <p:nvSpPr>
          <p:cNvPr id="23" name="TextBox 22"/>
          <p:cNvSpPr txBox="1"/>
          <p:nvPr/>
        </p:nvSpPr>
        <p:spPr>
          <a:xfrm>
            <a:off x="2267808" y="901211"/>
            <a:ext cx="1261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91910" y="901211"/>
            <a:ext cx="1261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>
                <a:solidFill>
                  <a:srgbClr val="0000CC"/>
                </a:solidFill>
              </a:rPr>
              <a:t>z</a:t>
            </a:r>
            <a:r>
              <a:rPr lang="en-US" altLang="zh-CN" sz="6000" dirty="0" err="1" smtClean="0">
                <a:solidFill>
                  <a:srgbClr val="0000CC"/>
                </a:solidFill>
              </a:rPr>
              <a:t>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25448" y="901211"/>
            <a:ext cx="1261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58986" y="901211"/>
            <a:ext cx="1261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92524" y="901211"/>
            <a:ext cx="1261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zha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28563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00569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72254" y="1196814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364118" y="3068970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355982" y="4941126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5724096" y="1118619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5724096" y="295043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724096" y="4862931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8364479" y="111861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8349028" y="2950438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8333577" y="4862930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092210" y="1118617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6938375" y="1118616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7102033" y="2990775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 flipV="1">
            <a:off x="6948198" y="2990774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7111856" y="4862933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 flipV="1">
            <a:off x="6958021" y="4862932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0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804" y="3637439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sh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4894" y="3637439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e</a:t>
            </a:r>
            <a:endParaRPr lang="zh-CN" alt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2264954" y="3637439"/>
            <a:ext cx="1273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000CC"/>
                </a:solidFill>
              </a:rPr>
              <a:t>she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9056" y="3637439"/>
            <a:ext cx="1273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000CC"/>
                </a:solidFill>
              </a:rPr>
              <a:t>she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2594" y="3637439"/>
            <a:ext cx="1273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000CC"/>
                </a:solidFill>
              </a:rPr>
              <a:t>she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32" y="3637439"/>
            <a:ext cx="1273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000CC"/>
                </a:solidFill>
              </a:rPr>
              <a:t>she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9670" y="3637439"/>
            <a:ext cx="1273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0000CC"/>
                </a:solidFill>
              </a:rPr>
              <a:t>she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282785" y="421348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02845" y="421348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04" y="2189740"/>
            <a:ext cx="914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>
                <a:solidFill>
                  <a:srgbClr val="FF0000"/>
                </a:solidFill>
              </a:rPr>
              <a:t>c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4894" y="2189740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e</a:t>
            </a:r>
            <a:endParaRPr lang="zh-CN" alt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2264954" y="2189740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89056" y="2189740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22594" y="2189740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132" y="2189740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89670" y="2189740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282785" y="2765787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002845" y="2765787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7658" y="901211"/>
            <a:ext cx="893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zh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7748" y="9012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e</a:t>
            </a:r>
            <a:endParaRPr lang="zh-CN" altLang="en-US" sz="6000" dirty="0"/>
          </a:p>
        </p:txBody>
      </p:sp>
      <p:sp>
        <p:nvSpPr>
          <p:cNvPr id="22" name="TextBox 21"/>
          <p:cNvSpPr txBox="1"/>
          <p:nvPr/>
        </p:nvSpPr>
        <p:spPr>
          <a:xfrm>
            <a:off x="2267808" y="901211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910" y="901211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5448" y="901211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58986" y="901211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92524" y="901211"/>
            <a:ext cx="12763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28563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00569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372254" y="1196814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364118" y="248534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55982" y="392546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724096" y="1118619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724096" y="2366811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5724096" y="384726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8364479" y="111861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 flipV="1">
            <a:off x="8349028" y="2366811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8333577" y="384726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7092210" y="1118617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6938375" y="1118616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102033" y="240714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6948198" y="240714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111856" y="3847270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6958021" y="3847269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05790" y="5077559"/>
            <a:ext cx="4523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</a:rPr>
              <a:t>r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18188" y="5077559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e</a:t>
            </a:r>
            <a:endParaRPr lang="zh-CN" altLang="en-US" sz="6000" dirty="0"/>
          </a:p>
        </p:txBody>
      </p:sp>
      <p:sp>
        <p:nvSpPr>
          <p:cNvPr id="46" name="TextBox 45"/>
          <p:cNvSpPr txBox="1"/>
          <p:nvPr/>
        </p:nvSpPr>
        <p:spPr>
          <a:xfrm>
            <a:off x="2338248" y="5077559"/>
            <a:ext cx="825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r</a:t>
            </a:r>
            <a:r>
              <a:rPr lang="en-US" altLang="zh-CN" sz="6000" dirty="0" smtClean="0">
                <a:solidFill>
                  <a:srgbClr val="0000CC"/>
                </a:solidFill>
              </a:rPr>
              <a:t>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62350" y="5077559"/>
            <a:ext cx="825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r</a:t>
            </a:r>
            <a:r>
              <a:rPr lang="en-US" altLang="zh-CN" sz="6000" dirty="0" smtClean="0">
                <a:solidFill>
                  <a:srgbClr val="0000CC"/>
                </a:solidFill>
              </a:rPr>
              <a:t>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95888" y="5077559"/>
            <a:ext cx="825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r</a:t>
            </a:r>
            <a:r>
              <a:rPr lang="en-US" altLang="zh-CN" sz="6000" dirty="0" smtClean="0">
                <a:solidFill>
                  <a:srgbClr val="0000CC"/>
                </a:solidFill>
              </a:rPr>
              <a:t>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29426" y="5077559"/>
            <a:ext cx="825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r</a:t>
            </a:r>
            <a:r>
              <a:rPr lang="en-US" altLang="zh-CN" sz="6000" dirty="0" smtClean="0">
                <a:solidFill>
                  <a:srgbClr val="0000CC"/>
                </a:solidFill>
              </a:rPr>
              <a:t>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62964" y="5077559"/>
            <a:ext cx="825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000CC"/>
                </a:solidFill>
              </a:rPr>
              <a:t>r</a:t>
            </a:r>
            <a:r>
              <a:rPr lang="en-US" altLang="zh-CN" sz="6000" dirty="0" smtClean="0">
                <a:solidFill>
                  <a:srgbClr val="0000CC"/>
                </a:solidFill>
              </a:rPr>
              <a:t>e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1356079" y="565360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2076139" y="565360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994386" y="536558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434506" y="528738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7954716" y="5301156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6730614" y="5287390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6576779" y="5287389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804" y="3637439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sh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4894" y="3637439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u</a:t>
            </a:r>
            <a:endParaRPr lang="zh-CN" alt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2264954" y="3637439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9056" y="3637439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2594" y="3637439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32" y="3637439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9670" y="3637439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shu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282785" y="421348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02845" y="421348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04" y="2189740"/>
            <a:ext cx="914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>
                <a:solidFill>
                  <a:srgbClr val="FF0000"/>
                </a:solidFill>
              </a:rPr>
              <a:t>c</a:t>
            </a:r>
            <a:r>
              <a:rPr lang="en-US" altLang="zh-CN" sz="6000" dirty="0" err="1" smtClean="0">
                <a:solidFill>
                  <a:srgbClr val="FF0000"/>
                </a:solidFill>
              </a:rPr>
              <a:t>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4894" y="218974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u</a:t>
            </a:r>
            <a:endParaRPr lang="zh-CN" alt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2264954" y="2189740"/>
            <a:ext cx="1317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89056" y="2189740"/>
            <a:ext cx="1317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22594" y="2189740"/>
            <a:ext cx="1317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132" y="2189740"/>
            <a:ext cx="1317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89670" y="2189740"/>
            <a:ext cx="1317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chu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282785" y="2765787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002845" y="2765787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7658" y="901211"/>
            <a:ext cx="893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</a:rPr>
              <a:t>zh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7748" y="90121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u</a:t>
            </a:r>
            <a:endParaRPr lang="zh-CN" altLang="en-US" sz="6000" dirty="0"/>
          </a:p>
        </p:txBody>
      </p:sp>
      <p:sp>
        <p:nvSpPr>
          <p:cNvPr id="22" name="TextBox 21"/>
          <p:cNvSpPr txBox="1"/>
          <p:nvPr/>
        </p:nvSpPr>
        <p:spPr>
          <a:xfrm>
            <a:off x="2267808" y="901211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910" y="901211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5448" y="901211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58986" y="901211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92524" y="901211"/>
            <a:ext cx="1297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zhu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28563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005699" y="1477258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372254" y="1196814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364118" y="248534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55982" y="392546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724096" y="1118619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724096" y="2366811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5724096" y="384726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8364479" y="111861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 flipV="1">
            <a:off x="8349028" y="2366811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8333577" y="384726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7092210" y="1118617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6938375" y="1118616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102033" y="240714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6948198" y="2407147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111856" y="3847270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6958021" y="3847269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05790" y="5077559"/>
            <a:ext cx="4523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</a:rPr>
              <a:t>r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18188" y="5077559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u</a:t>
            </a:r>
            <a:endParaRPr lang="zh-CN" altLang="en-US" sz="6000" dirty="0"/>
          </a:p>
        </p:txBody>
      </p:sp>
      <p:sp>
        <p:nvSpPr>
          <p:cNvPr id="46" name="TextBox 45"/>
          <p:cNvSpPr txBox="1"/>
          <p:nvPr/>
        </p:nvSpPr>
        <p:spPr>
          <a:xfrm>
            <a:off x="2338248" y="5077559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r</a:t>
            </a:r>
            <a:r>
              <a:rPr lang="en-US" altLang="zh-CN" sz="6000" dirty="0" err="1">
                <a:solidFill>
                  <a:srgbClr val="0000CC"/>
                </a:solidFill>
              </a:rPr>
              <a:t>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62350" y="5077559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r</a:t>
            </a:r>
            <a:r>
              <a:rPr lang="en-US" altLang="zh-CN" sz="6000" dirty="0" err="1">
                <a:solidFill>
                  <a:srgbClr val="0000CC"/>
                </a:solidFill>
              </a:rPr>
              <a:t>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95888" y="5077559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r</a:t>
            </a:r>
            <a:r>
              <a:rPr lang="en-US" altLang="zh-CN" sz="6000" dirty="0" err="1">
                <a:solidFill>
                  <a:srgbClr val="0000CC"/>
                </a:solidFill>
              </a:rPr>
              <a:t>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29426" y="5077559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r</a:t>
            </a:r>
            <a:r>
              <a:rPr lang="en-US" altLang="zh-CN" sz="6000" dirty="0" err="1">
                <a:solidFill>
                  <a:srgbClr val="0000CC"/>
                </a:solidFill>
              </a:rPr>
              <a:t>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62964" y="5077559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err="1" smtClean="0">
                <a:solidFill>
                  <a:srgbClr val="0000CC"/>
                </a:solidFill>
              </a:rPr>
              <a:t>r</a:t>
            </a:r>
            <a:r>
              <a:rPr lang="en-US" altLang="zh-CN" sz="6000" dirty="0" err="1">
                <a:solidFill>
                  <a:srgbClr val="0000CC"/>
                </a:solidFill>
              </a:rPr>
              <a:t>u</a:t>
            </a:r>
            <a:endParaRPr lang="zh-CN" altLang="en-US" sz="6000" dirty="0">
              <a:solidFill>
                <a:srgbClr val="0000CC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1356079" y="565360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2076139" y="5653606"/>
            <a:ext cx="336969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994386" y="5365583"/>
            <a:ext cx="216018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434506" y="5287388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7954716" y="5301156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6730614" y="5287390"/>
            <a:ext cx="216018" cy="150201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6576779" y="5287389"/>
            <a:ext cx="167851" cy="150202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39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50900"/>
            <a:ext cx="7723188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057400" y="1295400"/>
            <a:ext cx="115252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5400" b="1">
                <a:solidFill>
                  <a:srgbClr val="FF6600"/>
                </a:solidFill>
                <a:ea typeface="黑体" pitchFamily="49" charset="-122"/>
              </a:rPr>
              <a:t>绕</a:t>
            </a:r>
          </a:p>
          <a:p>
            <a:pPr>
              <a:spcBef>
                <a:spcPct val="50000"/>
              </a:spcBef>
            </a:pPr>
            <a:r>
              <a:rPr lang="zh-CN" altLang="zh-CN" sz="5400" b="1">
                <a:solidFill>
                  <a:srgbClr val="FF6600"/>
                </a:solidFill>
                <a:ea typeface="黑体" pitchFamily="49" charset="-122"/>
              </a:rPr>
              <a:t>口</a:t>
            </a:r>
          </a:p>
          <a:p>
            <a:pPr>
              <a:spcBef>
                <a:spcPct val="50000"/>
              </a:spcBef>
            </a:pPr>
            <a:r>
              <a:rPr lang="zh-CN" altLang="zh-CN" sz="5400" b="1">
                <a:solidFill>
                  <a:srgbClr val="FF6600"/>
                </a:solidFill>
                <a:ea typeface="黑体" pitchFamily="49" charset="-122"/>
              </a:rPr>
              <a:t>令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779838" y="1393825"/>
            <a:ext cx="6048375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/>
              <a:t>s</a:t>
            </a:r>
            <a:r>
              <a:rPr lang="zh-CN" altLang="zh-CN" sz="2400" b="1">
                <a:latin typeface="宋体" pitchFamily="2" charset="-122"/>
              </a:rPr>
              <a:t>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 shì  </a:t>
            </a:r>
            <a:r>
              <a:rPr lang="zh-CN" altLang="zh-CN" sz="2400" b="1">
                <a:latin typeface="宋体" pitchFamily="2" charset="-122"/>
              </a:rPr>
              <a:t> sì</a:t>
            </a:r>
          </a:p>
          <a:p>
            <a:r>
              <a:rPr lang="zh-CN" altLang="zh-CN" sz="2400" b="1">
                <a:latin typeface="宋体" pitchFamily="2" charset="-122"/>
              </a:rPr>
              <a:t>四   是    四</a:t>
            </a:r>
          </a:p>
          <a:p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   shì   shí</a:t>
            </a:r>
          </a:p>
          <a:p>
            <a:r>
              <a:rPr lang="zh-CN" altLang="zh-CN" sz="2400" b="1">
                <a:latin typeface="宋体" pitchFamily="2" charset="-122"/>
              </a:rPr>
              <a:t>十    是    十</a:t>
            </a:r>
          </a:p>
          <a:p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</a:t>
            </a:r>
            <a:r>
              <a:rPr lang="zh-CN" altLang="zh-CN" sz="2400" b="1">
                <a:latin typeface="宋体" pitchFamily="2" charset="-122"/>
              </a:rPr>
              <a:t>  sì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shì</a:t>
            </a:r>
            <a:r>
              <a:rPr lang="zh-CN" altLang="zh-CN" sz="2400" b="1">
                <a:latin typeface="宋体" pitchFamily="2" charset="-122"/>
              </a:rPr>
              <a:t>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 </a:t>
            </a:r>
            <a:r>
              <a:rPr lang="zh-CN" altLang="zh-CN" sz="2400" b="1">
                <a:latin typeface="宋体" pitchFamily="2" charset="-122"/>
              </a:rPr>
              <a:t> sì</a:t>
            </a:r>
          </a:p>
          <a:p>
            <a:r>
              <a:rPr lang="zh-CN" altLang="zh-CN" sz="2400" b="1">
                <a:latin typeface="宋体" pitchFamily="2" charset="-122"/>
              </a:rPr>
              <a:t>十   四  是    十  四</a:t>
            </a:r>
          </a:p>
          <a:p>
            <a:r>
              <a:rPr lang="zh-CN" altLang="zh-CN" sz="2400" b="1">
                <a:latin typeface="宋体" pitchFamily="2" charset="-122"/>
              </a:rPr>
              <a:t>sì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  shì</a:t>
            </a:r>
            <a:r>
              <a:rPr lang="zh-CN" altLang="zh-CN" sz="2400" b="1">
                <a:latin typeface="宋体" pitchFamily="2" charset="-122"/>
              </a:rPr>
              <a:t>  sì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</a:t>
            </a:r>
          </a:p>
          <a:p>
            <a:r>
              <a:rPr lang="zh-CN" altLang="zh-CN" sz="2400" b="1">
                <a:latin typeface="宋体" pitchFamily="2" charset="-122"/>
              </a:rPr>
              <a:t>四  十   是   四  十</a:t>
            </a:r>
          </a:p>
          <a:p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 </a:t>
            </a:r>
            <a:r>
              <a:rPr lang="zh-CN" altLang="zh-CN" sz="2400" b="1">
                <a:latin typeface="宋体" pitchFamily="2" charset="-122"/>
              </a:rPr>
              <a:t> sì  bù  dú  sì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</a:t>
            </a:r>
          </a:p>
          <a:p>
            <a:r>
              <a:rPr lang="zh-CN" altLang="zh-CN" sz="2400" b="1">
                <a:latin typeface="宋体" pitchFamily="2" charset="-122"/>
              </a:rPr>
              <a:t>十   四  不  读  四  十</a:t>
            </a:r>
          </a:p>
          <a:p>
            <a:r>
              <a:rPr lang="zh-CN" altLang="zh-CN" sz="2400" b="1">
                <a:latin typeface="宋体" pitchFamily="2" charset="-122"/>
              </a:rPr>
              <a:t>sì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</a:t>
            </a:r>
            <a:r>
              <a:rPr lang="zh-CN" altLang="zh-CN" sz="2400" b="1">
                <a:latin typeface="宋体" pitchFamily="2" charset="-122"/>
              </a:rPr>
              <a:t>  bù  dú  </a:t>
            </a:r>
            <a:r>
              <a:rPr lang="zh-CN" altLang="zh-CN" sz="2400" b="1">
                <a:solidFill>
                  <a:srgbClr val="FF6600"/>
                </a:solidFill>
                <a:latin typeface="宋体" pitchFamily="2" charset="-122"/>
              </a:rPr>
              <a:t>shí </a:t>
            </a:r>
            <a:r>
              <a:rPr lang="zh-CN" altLang="zh-CN" sz="2400" b="1">
                <a:latin typeface="宋体" pitchFamily="2" charset="-122"/>
              </a:rPr>
              <a:t> sì</a:t>
            </a:r>
          </a:p>
          <a:p>
            <a:r>
              <a:rPr lang="zh-CN" altLang="zh-CN" sz="2400" b="1">
                <a:latin typeface="宋体" pitchFamily="2" charset="-122"/>
              </a:rPr>
              <a:t>四  十   不  读  十   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54100"/>
            <a:ext cx="89662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14400" y="4267200"/>
            <a:ext cx="73167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8000"/>
              <a:t>ru－lu    re－le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00113" y="2709863"/>
            <a:ext cx="6353175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宋体"/>
                <a:ea typeface="宋体"/>
              </a:rPr>
              <a:t>看谁读得最准</a:t>
            </a: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1692275" y="5876925"/>
            <a:ext cx="5238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77050" y="4941888"/>
            <a:ext cx="1152525" cy="11001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日 </a:t>
            </a:r>
            <a:endParaRPr lang="zh-CN" altLang="zh-CN" sz="7200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55650" y="5072063"/>
            <a:ext cx="998538" cy="928687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6600"/>
              <a:t>吃</a:t>
            </a:r>
            <a:endParaRPr lang="zh-CN" altLang="zh-CN" sz="660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708400" y="5000625"/>
            <a:ext cx="1120775" cy="11080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十</a:t>
            </a:r>
            <a:endParaRPr lang="zh-CN" altLang="zh-CN" sz="720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219700" y="3573463"/>
            <a:ext cx="1016000" cy="1117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书</a:t>
            </a:r>
            <a:endParaRPr lang="zh-CN" altLang="zh-CN" sz="72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380288" y="3573463"/>
            <a:ext cx="1041400" cy="11350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入</a:t>
            </a:r>
            <a:endParaRPr lang="zh-CN" altLang="zh-CN" sz="72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12775" y="3573463"/>
            <a:ext cx="1057275" cy="113506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住</a:t>
            </a:r>
            <a:endParaRPr lang="zh-CN" altLang="zh-CN" sz="72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844800" y="3573463"/>
            <a:ext cx="1120775" cy="1144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7200"/>
              <a:t>出</a:t>
            </a:r>
            <a:endParaRPr lang="zh-CN" altLang="zh-CN" sz="720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7669213" y="1773238"/>
            <a:ext cx="11763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chū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285750" y="1844675"/>
            <a:ext cx="654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rì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2808288" y="1773238"/>
            <a:ext cx="1193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zhù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480050" y="1773238"/>
            <a:ext cx="1012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shí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268788" y="1790700"/>
            <a:ext cx="10287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chī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1343025" y="1787525"/>
            <a:ext cx="11382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4800">
                <a:latin typeface="Comic Sans MS" pitchFamily="66" charset="0"/>
              </a:rPr>
              <a:t>shū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627813" y="1773238"/>
            <a:ext cx="8016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>
                <a:latin typeface="Comic Sans MS" pitchFamily="66" charset="0"/>
              </a:rPr>
              <a:t>rù</a:t>
            </a:r>
            <a:endParaRPr lang="zh-CN" altLang="zh-CN" sz="4800">
              <a:latin typeface="Comic Sans MS" pitchFamily="66" charset="0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3771900" y="1195388"/>
            <a:ext cx="2214563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40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楷体_GB2312" pitchFamily="1" charset="-122"/>
              </a:rPr>
              <a:t>戴帽子：</a:t>
            </a:r>
          </a:p>
        </p:txBody>
      </p:sp>
      <p:sp>
        <p:nvSpPr>
          <p:cNvPr id="16401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20" name="同侧圆角矩形 19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课文详解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21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1818E-6 L -0.12673 0.4857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00" y="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1818E-6 L -0.56441 0.1290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79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5607E-6 L -0.11806 0.1394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1818E-6 L -0.29913 0.1290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47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0.39445 0.1394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97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-0.40955 0.51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200" y="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5607E-6 L 0.37743 0.5065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900" y="2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8" grpId="0"/>
      <p:bldP spid="22539" grpId="0"/>
      <p:bldP spid="22540" grpId="0"/>
      <p:bldP spid="22541" grpId="0"/>
      <p:bldP spid="22542" grpId="0"/>
      <p:bldP spid="225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sotw9_temp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31363" r="53299" b="57442"/>
          <a:stretch>
            <a:fillRect/>
          </a:stretch>
        </p:blipFill>
        <p:spPr bwMode="auto">
          <a:xfrm>
            <a:off x="2585062" y="981075"/>
            <a:ext cx="4075112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4976" y="4769208"/>
            <a:ext cx="4423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织</a:t>
            </a:r>
            <a:r>
              <a:rPr lang="zh-CN" altLang="en-US" sz="7200" b="1" dirty="0" smtClean="0">
                <a:solidFill>
                  <a:srgbClr val="0000CC"/>
                </a:solidFill>
              </a:rPr>
              <a:t>    毛   衣</a:t>
            </a:r>
            <a:endParaRPr lang="zh-CN" altLang="en-US" sz="7200" b="1" dirty="0">
              <a:solidFill>
                <a:srgbClr val="0000C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3826" y="3727816"/>
            <a:ext cx="42659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err="1" smtClean="0">
                <a:solidFill>
                  <a:srgbClr val="FF0000"/>
                </a:solidFill>
              </a:rPr>
              <a:t>zh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i</a:t>
            </a:r>
            <a:r>
              <a:rPr lang="en-US" altLang="zh-CN" sz="7200" b="1" dirty="0" smtClean="0">
                <a:solidFill>
                  <a:srgbClr val="0000CC"/>
                </a:solidFill>
              </a:rPr>
              <a:t>  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mao</a:t>
            </a:r>
            <a:r>
              <a:rPr lang="en-US" altLang="zh-CN" sz="7200" b="1" dirty="0" smtClean="0">
                <a:solidFill>
                  <a:srgbClr val="0000CC"/>
                </a:solidFill>
              </a:rPr>
              <a:t> 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yi</a:t>
            </a:r>
            <a:endParaRPr lang="zh-CN" altLang="en-US" sz="7200" b="1" dirty="0">
              <a:solidFill>
                <a:srgbClr val="0000CC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384507" y="4077054"/>
            <a:ext cx="323421" cy="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968639" y="3933042"/>
            <a:ext cx="323421" cy="216018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36753" y="4077054"/>
            <a:ext cx="323421" cy="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144179" y="1556844"/>
            <a:ext cx="94448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 smtClean="0">
                <a:solidFill>
                  <a:srgbClr val="FF0000"/>
                </a:solidFill>
              </a:rPr>
              <a:t>z</a:t>
            </a:r>
            <a:endParaRPr lang="zh-CN" altLang="en-US" sz="150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69508" y="1604391"/>
            <a:ext cx="11945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>
                <a:solidFill>
                  <a:srgbClr val="FF0000"/>
                </a:solidFill>
              </a:rPr>
              <a:t>h</a:t>
            </a:r>
            <a:endParaRPr lang="zh-CN" altLang="en-US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165225" y="1052513"/>
            <a:ext cx="6934200" cy="5211762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4800"/>
              <a:t>欢迎台湾小朋友</a:t>
            </a:r>
          </a:p>
          <a:p>
            <a:pPr algn="ctr">
              <a:spcBef>
                <a:spcPct val="50000"/>
              </a:spcBef>
            </a:pPr>
            <a:r>
              <a:rPr lang="zh-CN" altLang="zh-CN" sz="3200"/>
              <a:t>一</a:t>
            </a:r>
            <a:r>
              <a:rPr lang="zh-CN" altLang="zh-CN" sz="3200">
                <a:solidFill>
                  <a:srgbClr val="FF0066"/>
                </a:solidFill>
              </a:rPr>
              <a:t>只</a:t>
            </a:r>
            <a:r>
              <a:rPr lang="zh-CN" altLang="zh-CN" sz="3200"/>
              <a:t>船，扬白帆，</a:t>
            </a:r>
          </a:p>
          <a:p>
            <a:pPr algn="ctr">
              <a:spcBef>
                <a:spcPct val="50000"/>
              </a:spcBef>
            </a:pPr>
            <a:r>
              <a:rPr lang="zh-CN" altLang="zh-CN" sz="3200"/>
              <a:t>飘呀飘呀到台湾。</a:t>
            </a:r>
          </a:p>
          <a:p>
            <a:pPr algn="ctr">
              <a:spcBef>
                <a:spcPct val="50000"/>
              </a:spcBef>
            </a:pPr>
            <a:r>
              <a:rPr lang="zh-CN" altLang="zh-CN" sz="3200"/>
              <a:t>接来台湾小朋友，</a:t>
            </a:r>
          </a:p>
          <a:p>
            <a:pPr algn="ctr">
              <a:spcBef>
                <a:spcPct val="50000"/>
              </a:spcBef>
            </a:pPr>
            <a:r>
              <a:rPr lang="zh-CN" altLang="zh-CN" sz="3200"/>
              <a:t>到我学校玩一玩。</a:t>
            </a:r>
          </a:p>
          <a:p>
            <a:pPr algn="ctr">
              <a:spcBef>
                <a:spcPct val="50000"/>
              </a:spcBef>
            </a:pPr>
            <a:r>
              <a:rPr lang="zh-CN" altLang="zh-CN" sz="3200"/>
              <a:t>伸</a:t>
            </a:r>
            <a:r>
              <a:rPr lang="zh-CN" altLang="zh-CN" sz="3200">
                <a:solidFill>
                  <a:srgbClr val="FF0066"/>
                </a:solidFill>
              </a:rPr>
              <a:t>出</a:t>
            </a:r>
            <a:r>
              <a:rPr lang="zh-CN" altLang="zh-CN" sz="3200"/>
              <a:t>双手紧紧握，</a:t>
            </a:r>
          </a:p>
          <a:p>
            <a:pPr algn="ctr">
              <a:spcBef>
                <a:spcPct val="50000"/>
              </a:spcBef>
            </a:pPr>
            <a:r>
              <a:rPr lang="zh-CN" altLang="zh-CN" sz="3200">
                <a:solidFill>
                  <a:srgbClr val="FF0066"/>
                </a:solidFill>
              </a:rPr>
              <a:t>热</a:t>
            </a:r>
            <a:r>
              <a:rPr lang="zh-CN" altLang="zh-CN" sz="3200"/>
              <a:t>情的话儿</a:t>
            </a:r>
            <a:r>
              <a:rPr lang="zh-CN" altLang="zh-CN" sz="3200">
                <a:solidFill>
                  <a:srgbClr val="FF0066"/>
                </a:solidFill>
              </a:rPr>
              <a:t>说</a:t>
            </a:r>
            <a:r>
              <a:rPr lang="zh-CN" altLang="zh-CN" sz="3200"/>
              <a:t>不完。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060700" y="1628775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>
                <a:solidFill>
                  <a:srgbClr val="FF0066"/>
                </a:solidFill>
                <a:latin typeface="宋体" pitchFamily="2" charset="-122"/>
                <a:sym typeface="Arial" pitchFamily="34" charset="0"/>
              </a:rPr>
              <a:t>zhī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987675" y="4510088"/>
            <a:ext cx="1524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>
                <a:solidFill>
                  <a:srgbClr val="FF0066"/>
                </a:solidFill>
                <a:latin typeface="宋体" pitchFamily="2" charset="-122"/>
              </a:rPr>
              <a:t>chū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628900" y="5229225"/>
            <a:ext cx="106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>
                <a:solidFill>
                  <a:srgbClr val="FF0066"/>
                </a:solidFill>
                <a:latin typeface="宋体" pitchFamily="2" charset="-122"/>
              </a:rPr>
              <a:t>rè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429125" y="5302250"/>
            <a:ext cx="1447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>
                <a:solidFill>
                  <a:srgbClr val="FF0066"/>
                </a:solidFill>
                <a:latin typeface="宋体" pitchFamily="2" charset="-122"/>
              </a:rPr>
              <a:t>shuō</a:t>
            </a:r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拓展提升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/>
      <p:bldP spid="24580" grpId="0"/>
      <p:bldP spid="24581" grpId="0"/>
      <p:bldP spid="245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760" y="260736"/>
            <a:ext cx="119776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/>
              <a:t>z</a:t>
            </a:r>
            <a:endParaRPr lang="zh-CN" altLang="en-US" sz="20000" dirty="0"/>
          </a:p>
        </p:txBody>
      </p:sp>
      <p:sp>
        <p:nvSpPr>
          <p:cNvPr id="3" name="TextBox 2"/>
          <p:cNvSpPr txBox="1"/>
          <p:nvPr/>
        </p:nvSpPr>
        <p:spPr>
          <a:xfrm>
            <a:off x="5292060" y="332742"/>
            <a:ext cx="25458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>
                <a:solidFill>
                  <a:srgbClr val="FF0000"/>
                </a:solidFill>
              </a:rPr>
              <a:t>zh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89524" y="2132892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9664" y="2563093"/>
            <a:ext cx="25458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/>
              <a:t>zh</a:t>
            </a:r>
            <a:endParaRPr lang="zh-CN" altLang="en-US" sz="20000" dirty="0"/>
          </a:p>
        </p:txBody>
      </p:sp>
      <p:sp>
        <p:nvSpPr>
          <p:cNvPr id="6" name="TextBox 5"/>
          <p:cNvSpPr txBox="1"/>
          <p:nvPr/>
        </p:nvSpPr>
        <p:spPr>
          <a:xfrm>
            <a:off x="5292060" y="2635099"/>
            <a:ext cx="313419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>
                <a:solidFill>
                  <a:srgbClr val="FF0000"/>
                </a:solidFill>
              </a:rPr>
              <a:t>zhi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89524" y="4435249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9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sotw9_temp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6" t="44423" r="55803" b="42982"/>
          <a:stretch>
            <a:fillRect/>
          </a:stretch>
        </p:blipFill>
        <p:spPr bwMode="auto">
          <a:xfrm>
            <a:off x="2506920" y="981075"/>
            <a:ext cx="3505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907778" y="4769208"/>
            <a:ext cx="50481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吃     </a:t>
            </a:r>
            <a:r>
              <a:rPr lang="zh-CN" altLang="en-US" sz="7200" b="1" dirty="0" smtClean="0">
                <a:solidFill>
                  <a:srgbClr val="0000CC"/>
                </a:solidFill>
              </a:rPr>
              <a:t>苹     果</a:t>
            </a:r>
            <a:endParaRPr lang="zh-CN" altLang="en-US" sz="7200" b="1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766" y="3645018"/>
            <a:ext cx="5418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</a:rPr>
              <a:t>c</a:t>
            </a:r>
            <a:r>
              <a:rPr lang="en-US" altLang="zh-CN" sz="7200" b="1" dirty="0" smtClean="0">
                <a:solidFill>
                  <a:srgbClr val="FF0000"/>
                </a:solidFill>
              </a:rPr>
              <a:t>h</a:t>
            </a:r>
            <a:r>
              <a:rPr lang="en-US" altLang="zh-CN" sz="7200" b="1" dirty="0" smtClean="0">
                <a:solidFill>
                  <a:srgbClr val="0000CC"/>
                </a:solidFill>
              </a:rPr>
              <a:t>i   ping  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guo</a:t>
            </a:r>
            <a:endParaRPr lang="zh-CN" altLang="en-US" sz="7200" b="1" dirty="0">
              <a:solidFill>
                <a:srgbClr val="0000CC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664447" y="4005048"/>
            <a:ext cx="323421" cy="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176573" y="3789030"/>
            <a:ext cx="323421" cy="216018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12120" y="3789030"/>
            <a:ext cx="288024" cy="216018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300144" y="3789030"/>
            <a:ext cx="288024" cy="21602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14581" y="1052802"/>
            <a:ext cx="99738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>
                <a:solidFill>
                  <a:srgbClr val="FF0000"/>
                </a:solidFill>
              </a:rPr>
              <a:t>c</a:t>
            </a:r>
            <a:endParaRPr lang="zh-CN" altLang="en-US" sz="150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1970" y="1052802"/>
            <a:ext cx="11945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dirty="0" smtClean="0">
                <a:solidFill>
                  <a:srgbClr val="FF0000"/>
                </a:solidFill>
              </a:rPr>
              <a:t>h</a:t>
            </a:r>
            <a:endParaRPr lang="zh-CN" altLang="en-US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760" y="260736"/>
            <a:ext cx="126989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/>
              <a:t>c</a:t>
            </a:r>
            <a:endParaRPr lang="zh-CN" altLang="en-US" sz="20000" dirty="0"/>
          </a:p>
        </p:txBody>
      </p:sp>
      <p:sp>
        <p:nvSpPr>
          <p:cNvPr id="3" name="TextBox 2"/>
          <p:cNvSpPr txBox="1"/>
          <p:nvPr/>
        </p:nvSpPr>
        <p:spPr>
          <a:xfrm>
            <a:off x="5292060" y="332742"/>
            <a:ext cx="261802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>
                <a:solidFill>
                  <a:srgbClr val="FF0000"/>
                </a:solidFill>
              </a:rPr>
              <a:t>c</a:t>
            </a:r>
            <a:r>
              <a:rPr lang="en-US" altLang="zh-CN" sz="20000" dirty="0" err="1" smtClean="0">
                <a:solidFill>
                  <a:srgbClr val="FF0000"/>
                </a:solidFill>
              </a:rPr>
              <a:t>h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89524" y="2132892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9664" y="2636934"/>
            <a:ext cx="261802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/>
              <a:t>ch</a:t>
            </a:r>
            <a:endParaRPr lang="zh-CN" altLang="en-US" sz="20000" dirty="0"/>
          </a:p>
        </p:txBody>
      </p:sp>
      <p:sp>
        <p:nvSpPr>
          <p:cNvPr id="6" name="TextBox 5"/>
          <p:cNvSpPr txBox="1"/>
          <p:nvPr/>
        </p:nvSpPr>
        <p:spPr>
          <a:xfrm>
            <a:off x="5338258" y="2708940"/>
            <a:ext cx="320632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FF0000"/>
                </a:solidFill>
              </a:rPr>
              <a:t>chi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35722" y="4509090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020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sotw9_temp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6" t="57788" r="54144" b="29727"/>
          <a:stretch>
            <a:fillRect/>
          </a:stretch>
        </p:blipFill>
        <p:spPr bwMode="auto">
          <a:xfrm>
            <a:off x="1849797" y="620713"/>
            <a:ext cx="502288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67808" y="3501006"/>
            <a:ext cx="41760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err="1">
                <a:solidFill>
                  <a:srgbClr val="0000CC"/>
                </a:solidFill>
              </a:rPr>
              <a:t>k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an</a:t>
            </a:r>
            <a:r>
              <a:rPr lang="en-US" altLang="zh-CN" sz="7200" b="1" dirty="0" smtClean="0">
                <a:solidFill>
                  <a:srgbClr val="FF0000"/>
                </a:solidFill>
              </a:rPr>
              <a:t>      </a:t>
            </a:r>
            <a:r>
              <a:rPr lang="en-US" altLang="zh-CN" sz="7200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7200" b="1" dirty="0" err="1" smtClean="0">
                <a:solidFill>
                  <a:srgbClr val="0000CC"/>
                </a:solidFill>
              </a:rPr>
              <a:t>u</a:t>
            </a:r>
            <a:endParaRPr lang="zh-CN" altLang="en-US" sz="7200" b="1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58899" y="4581096"/>
            <a:ext cx="37048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0CC"/>
                </a:solidFill>
              </a:rPr>
              <a:t>看</a:t>
            </a:r>
            <a:r>
              <a:rPr lang="zh-CN" altLang="en-US" sz="7200" b="1" dirty="0" smtClean="0">
                <a:solidFill>
                  <a:srgbClr val="FF0000"/>
                </a:solidFill>
              </a:rPr>
              <a:t>        书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771850" y="3717024"/>
            <a:ext cx="323421" cy="216018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904717" y="3861036"/>
            <a:ext cx="323421" cy="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92777" y="926708"/>
            <a:ext cx="108715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rgbClr val="FF0000"/>
                </a:solidFill>
              </a:rPr>
              <a:t>s</a:t>
            </a:r>
            <a:endParaRPr lang="zh-CN" altLang="en-US" sz="18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93920" y="998714"/>
            <a:ext cx="139814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 smtClean="0">
                <a:solidFill>
                  <a:srgbClr val="FF0000"/>
                </a:solidFill>
              </a:rPr>
              <a:t>h</a:t>
            </a:r>
            <a:endParaRPr lang="zh-CN" altLang="en-US" sz="1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760" y="260736"/>
            <a:ext cx="118814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/>
              <a:t>s</a:t>
            </a:r>
            <a:endParaRPr lang="zh-CN" altLang="en-US" sz="20000" dirty="0"/>
          </a:p>
        </p:txBody>
      </p:sp>
      <p:sp>
        <p:nvSpPr>
          <p:cNvPr id="3" name="TextBox 2"/>
          <p:cNvSpPr txBox="1"/>
          <p:nvPr/>
        </p:nvSpPr>
        <p:spPr>
          <a:xfrm>
            <a:off x="5292060" y="332742"/>
            <a:ext cx="253627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>
                <a:solidFill>
                  <a:srgbClr val="FF0000"/>
                </a:solidFill>
              </a:rPr>
              <a:t>sh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89524" y="2132892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9664" y="2707105"/>
            <a:ext cx="253627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/>
              <a:t>sh</a:t>
            </a:r>
            <a:endParaRPr lang="zh-CN" altLang="en-US" sz="20000" dirty="0"/>
          </a:p>
        </p:txBody>
      </p:sp>
      <p:sp>
        <p:nvSpPr>
          <p:cNvPr id="6" name="TextBox 5"/>
          <p:cNvSpPr txBox="1"/>
          <p:nvPr/>
        </p:nvSpPr>
        <p:spPr>
          <a:xfrm>
            <a:off x="5292060" y="2779111"/>
            <a:ext cx="31245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>
                <a:solidFill>
                  <a:srgbClr val="FF0000"/>
                </a:solidFill>
              </a:rPr>
              <a:t>s</a:t>
            </a:r>
            <a:r>
              <a:rPr lang="en-US" altLang="zh-CN" sz="20000" dirty="0" err="1" smtClean="0">
                <a:solidFill>
                  <a:srgbClr val="FF0000"/>
                </a:solidFill>
              </a:rPr>
              <a:t>hi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89524" y="4579261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87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580063" y="926708"/>
            <a:ext cx="204895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8000" dirty="0">
                <a:solidFill>
                  <a:srgbClr val="FF0000"/>
                </a:solidFill>
              </a:rPr>
              <a:t> </a:t>
            </a:r>
            <a:r>
              <a:rPr lang="zh-CN" altLang="zh-CN" sz="13000" dirty="0" smtClean="0">
                <a:solidFill>
                  <a:srgbClr val="FF0000"/>
                </a:solidFill>
              </a:rPr>
              <a:t>r</a:t>
            </a:r>
            <a:r>
              <a:rPr lang="en-US" altLang="zh-CN" sz="13000" dirty="0" err="1" smtClean="0">
                <a:solidFill>
                  <a:srgbClr val="FF0000"/>
                </a:solidFill>
              </a:rPr>
              <a:t>i</a:t>
            </a:r>
            <a:r>
              <a:rPr lang="zh-CN" altLang="zh-CN" sz="13000" dirty="0" smtClean="0">
                <a:solidFill>
                  <a:srgbClr val="FF0000"/>
                </a:solidFill>
              </a:rPr>
              <a:t> </a:t>
            </a:r>
            <a:endParaRPr lang="zh-CN" altLang="zh-CN" sz="13000" dirty="0">
              <a:solidFill>
                <a:srgbClr val="FF0000"/>
              </a:solidFill>
            </a:endParaRPr>
          </a:p>
        </p:txBody>
      </p:sp>
      <p:pic>
        <p:nvPicPr>
          <p:cNvPr id="9220" name="Picture 4" descr="h08-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42" y="980796"/>
            <a:ext cx="44196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6696783" y="1934062"/>
            <a:ext cx="323421" cy="216018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652090" y="2870870"/>
            <a:ext cx="70724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8000" dirty="0">
                <a:solidFill>
                  <a:srgbClr val="FF0000"/>
                </a:solidFill>
              </a:rPr>
              <a:t> </a:t>
            </a:r>
            <a:endParaRPr lang="zh-CN" altLang="zh-CN" sz="130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67054" y="335699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日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86" y="2347075"/>
            <a:ext cx="107914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FF0000"/>
                </a:solidFill>
              </a:rPr>
              <a:t>r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460" y="1843033"/>
            <a:ext cx="107914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/>
              <a:t>r</a:t>
            </a:r>
            <a:endParaRPr lang="zh-CN" altLang="en-US" sz="20000" dirty="0"/>
          </a:p>
        </p:txBody>
      </p:sp>
      <p:sp>
        <p:nvSpPr>
          <p:cNvPr id="3" name="TextBox 2"/>
          <p:cNvSpPr txBox="1"/>
          <p:nvPr/>
        </p:nvSpPr>
        <p:spPr>
          <a:xfrm>
            <a:off x="5352760" y="1915039"/>
            <a:ext cx="166744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err="1" smtClean="0">
                <a:solidFill>
                  <a:srgbClr val="FF0000"/>
                </a:solidFill>
              </a:rPr>
              <a:t>ri</a:t>
            </a:r>
            <a:endParaRPr lang="zh-CN" altLang="en-US" sz="20000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50224" y="3715189"/>
            <a:ext cx="24025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39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Pages>0</Pages>
  <Words>394</Words>
  <Characters>0</Characters>
  <Application>Microsoft Office PowerPoint</Application>
  <PresentationFormat>全屏显示(4:3)</PresentationFormat>
  <Lines>0</Lines>
  <Paragraphs>185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Calibri</vt:lpstr>
      <vt:lpstr>宋体</vt:lpstr>
      <vt:lpstr>Arial</vt:lpstr>
      <vt:lpstr>华文楷体</vt:lpstr>
      <vt:lpstr>Candara</vt:lpstr>
      <vt:lpstr>华文新魏</vt:lpstr>
      <vt:lpstr>黑体</vt:lpstr>
      <vt:lpstr>楷体_GB2312</vt:lpstr>
      <vt:lpstr>Comic Sans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www.xkb1.com</Manager>
  <Company>www.xkb1.com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subject>绿色圃中小学教育网http://www.lspjy.com</dc:subject>
  <dc:creator>绿色圃中小学教育网http://www.lspjy.com;www.xkb1.com</dc:creator>
  <cp:keywords>绿色圃中小学教育网http:/www.lspjy.com; www.xkb1.com</cp:keywords>
  <dc:description>绿色圃中小学教育网http://www.lspjy.com</dc:description>
  <cp:lastModifiedBy>Administrator</cp:lastModifiedBy>
  <cp:revision>633</cp:revision>
  <dcterms:created xsi:type="dcterms:W3CDTF">2016-04-22T01:32:00Z</dcterms:created>
  <dcterms:modified xsi:type="dcterms:W3CDTF">2016-10-16T09:35:22Z</dcterms:modified>
  <cp:category>www.xkb1.com</cp:category>
  <cp:contentStatus>www.xkb1.com</cp:contentStatus>
</cp:coreProperties>
</file>