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7.jpg" ContentType="image/gif"/>
  <Override PartName="/ppt/media/image9.jpg" ContentType="image/gif"/>
  <Override PartName="/ppt/notesSlides/notesSlide1.xml" ContentType="application/vnd.openxmlformats-officedocument.presentationml.notesSlide+xml"/>
  <Override PartName="/ppt/media/image28.jpg" ContentType="image/gif"/>
  <Override PartName="/ppt/media/image39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57" r:id="rId4"/>
    <p:sldId id="259" r:id="rId5"/>
    <p:sldId id="260" r:id="rId6"/>
    <p:sldId id="262" r:id="rId7"/>
    <p:sldId id="263" r:id="rId8"/>
    <p:sldId id="265" r:id="rId9"/>
    <p:sldId id="267" r:id="rId10"/>
    <p:sldId id="266" r:id="rId11"/>
    <p:sldId id="273" r:id="rId12"/>
    <p:sldId id="268" r:id="rId13"/>
    <p:sldId id="269" r:id="rId14"/>
    <p:sldId id="270" r:id="rId15"/>
    <p:sldId id="271" r:id="rId16"/>
    <p:sldId id="274" r:id="rId17"/>
    <p:sldId id="272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66CC"/>
    <a:srgbClr val="FF7C80"/>
    <a:srgbClr val="4BC6DF"/>
    <a:srgbClr val="FBF9DB"/>
    <a:srgbClr val="F9F2C9"/>
    <a:srgbClr val="F8F0B8"/>
    <a:srgbClr val="F9F1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49" autoAdjust="0"/>
  </p:normalViewPr>
  <p:slideViewPr>
    <p:cSldViewPr>
      <p:cViewPr>
        <p:scale>
          <a:sx n="69" d="100"/>
          <a:sy n="69" d="100"/>
        </p:scale>
        <p:origin x="-858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8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865ED2-2DB1-4284-A097-234033DE3ACE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6D4B5A-54C6-4C28-9BF7-FAA9CB1280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238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6D4B5A-54C6-4C28-9BF7-FAA9CB12800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006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emf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gif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slide" Target="slide16.xml"/><Relationship Id="rId4" Type="http://schemas.openxmlformats.org/officeDocument/2006/relationships/image" Target="../media/image2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7" Type="http://schemas.openxmlformats.org/officeDocument/2006/relationships/image" Target="../media/image7.jp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9144000" cy="7029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71600" y="1700808"/>
            <a:ext cx="7772400" cy="1470025"/>
          </a:xfrm>
        </p:spPr>
        <p:txBody>
          <a:bodyPr/>
          <a:lstStyle/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小学三年级识字教学（一）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4365104"/>
            <a:ext cx="5472609" cy="936104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主讲人：王源</a:t>
            </a:r>
            <a:endParaRPr lang="zh-CN" altLang="en-US" sz="360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581128"/>
            <a:ext cx="449580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34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-155309"/>
            <a:ext cx="9529563" cy="6940983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9" t="724" r="42533" b="-6528"/>
          <a:stretch/>
        </p:blipFill>
        <p:spPr bwMode="auto">
          <a:xfrm>
            <a:off x="988053" y="1206347"/>
            <a:ext cx="2364045" cy="127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157" y="150882"/>
            <a:ext cx="4176464" cy="1693941"/>
          </a:xfrm>
          <a:prstGeom prst="rect">
            <a:avLst/>
          </a:prstGeom>
          <a:effectLst>
            <a:glow rad="101600">
              <a:srgbClr val="4BC6DF">
                <a:alpha val="40000"/>
              </a:srgbClr>
            </a:glow>
            <a:softEdge rad="457200"/>
          </a:effectLst>
        </p:spPr>
      </p:pic>
      <p:sp>
        <p:nvSpPr>
          <p:cNvPr id="6" name="TextBox 5"/>
          <p:cNvSpPr txBox="1"/>
          <p:nvPr/>
        </p:nvSpPr>
        <p:spPr>
          <a:xfrm>
            <a:off x="2699792" y="613131"/>
            <a:ext cx="31405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给字换新衣</a:t>
            </a:r>
            <a:endParaRPr lang="zh-CN" altLang="en-US" sz="4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右箭头 7"/>
          <p:cNvSpPr/>
          <p:nvPr/>
        </p:nvSpPr>
        <p:spPr>
          <a:xfrm rot="5400000" flipV="1">
            <a:off x="1593146" y="2663438"/>
            <a:ext cx="720081" cy="90968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547664" y="3068963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834397" y="3253628"/>
            <a:ext cx="478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/>
              <a:t>氵</a:t>
            </a:r>
            <a:endParaRPr lang="zh-CN" altLang="en-US" sz="4400" b="1" dirty="0"/>
          </a:p>
        </p:txBody>
      </p:sp>
      <p:sp>
        <p:nvSpPr>
          <p:cNvPr id="27" name="右箭头 26"/>
          <p:cNvSpPr/>
          <p:nvPr/>
        </p:nvSpPr>
        <p:spPr>
          <a:xfrm flipV="1">
            <a:off x="2641547" y="3638407"/>
            <a:ext cx="720081" cy="90968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851920" y="3315183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湖：湖水</a:t>
            </a:r>
            <a:endParaRPr lang="zh-CN" altLang="en-US" sz="4000" b="1" dirty="0"/>
          </a:p>
        </p:txBody>
      </p:sp>
      <p:sp>
        <p:nvSpPr>
          <p:cNvPr id="29" name="右箭头 28"/>
          <p:cNvSpPr/>
          <p:nvPr/>
        </p:nvSpPr>
        <p:spPr>
          <a:xfrm rot="5400000" flipV="1">
            <a:off x="1593147" y="4321951"/>
            <a:ext cx="720081" cy="90968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789348" y="4727475"/>
            <a:ext cx="380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/>
              <a:t>米</a:t>
            </a:r>
          </a:p>
        </p:txBody>
      </p:sp>
      <p:sp>
        <p:nvSpPr>
          <p:cNvPr id="31" name="右箭头 30"/>
          <p:cNvSpPr/>
          <p:nvPr/>
        </p:nvSpPr>
        <p:spPr>
          <a:xfrm flipV="1">
            <a:off x="2641547" y="4971895"/>
            <a:ext cx="720081" cy="90968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3876004" y="4708920"/>
            <a:ext cx="26402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/>
            </a:lvl1pPr>
          </a:lstStyle>
          <a:p>
            <a:r>
              <a:rPr lang="zh-CN" altLang="en-US" dirty="0" smtClean="0"/>
              <a:t>糊：迷糊</a:t>
            </a:r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3004486" y="1751584"/>
            <a:ext cx="5167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/>
            </a:lvl1pPr>
          </a:lstStyle>
          <a:p>
            <a:r>
              <a:rPr lang="zh-CN" altLang="en-US" sz="2800" dirty="0"/>
              <a:t>（虫）</a:t>
            </a:r>
            <a:r>
              <a:rPr lang="en-US" altLang="zh-CN" sz="2800" dirty="0"/>
              <a:t>+</a:t>
            </a:r>
            <a:r>
              <a:rPr lang="zh-CN" altLang="en-US" sz="2800" dirty="0"/>
              <a:t>（胡） 虫字旁表示昆虫</a:t>
            </a:r>
          </a:p>
        </p:txBody>
      </p:sp>
    </p:spTree>
    <p:extLst>
      <p:ext uri="{BB962C8B-B14F-4D97-AF65-F5344CB8AC3E}">
        <p14:creationId xmlns:p14="http://schemas.microsoft.com/office/powerpoint/2010/main" val="69565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10" grpId="0"/>
      <p:bldP spid="27" grpId="0" animBg="1"/>
      <p:bldP spid="11" grpId="0"/>
      <p:bldP spid="29" grpId="0" animBg="1"/>
      <p:bldP spid="12" grpId="0"/>
      <p:bldP spid="31" grpId="0" animBg="1"/>
      <p:bldP spid="13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-155309"/>
            <a:ext cx="9529563" cy="6940983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9" t="724" r="49386" b="5453"/>
          <a:stretch/>
        </p:blipFill>
        <p:spPr bwMode="auto">
          <a:xfrm>
            <a:off x="522685" y="1288821"/>
            <a:ext cx="1630202" cy="1132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50882"/>
            <a:ext cx="4176464" cy="1693941"/>
          </a:xfrm>
          <a:prstGeom prst="rect">
            <a:avLst/>
          </a:prstGeom>
          <a:effectLst>
            <a:glow rad="101600">
              <a:srgbClr val="4BC6DF">
                <a:alpha val="40000"/>
              </a:srgbClr>
            </a:glow>
            <a:softEdge rad="457200"/>
          </a:effectLst>
        </p:spPr>
      </p:pic>
      <p:sp>
        <p:nvSpPr>
          <p:cNvPr id="6" name="TextBox 5"/>
          <p:cNvSpPr txBox="1"/>
          <p:nvPr/>
        </p:nvSpPr>
        <p:spPr>
          <a:xfrm>
            <a:off x="2453017" y="613131"/>
            <a:ext cx="31405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科普小知识</a:t>
            </a:r>
            <a:endParaRPr lang="zh-CN" altLang="en-US" sz="4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3068963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3004486" y="1751584"/>
            <a:ext cx="516791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/>
            </a:lvl1pPr>
          </a:lstStyle>
          <a:p>
            <a:r>
              <a:rPr lang="zh-CN" altLang="en-US" sz="2800" dirty="0" smtClean="0"/>
              <a:t>：昆虫</a:t>
            </a:r>
            <a:r>
              <a:rPr lang="zh-CN" altLang="en-US" sz="2800" dirty="0"/>
              <a:t>，翅膀阔大，</a:t>
            </a:r>
            <a:r>
              <a:rPr lang="zh-CN" altLang="en-US" sz="2800" dirty="0" smtClean="0"/>
              <a:t>颜色</a:t>
            </a:r>
            <a:endParaRPr lang="en-US" altLang="zh-CN" sz="2800" dirty="0" smtClean="0"/>
          </a:p>
          <a:p>
            <a:r>
              <a:rPr lang="zh-CN" altLang="en-US" sz="2800" dirty="0" smtClean="0"/>
              <a:t>美丽</a:t>
            </a:r>
            <a:r>
              <a:rPr lang="zh-CN" altLang="en-US" sz="2800" dirty="0"/>
              <a:t>，静止时四翅竖立</a:t>
            </a:r>
            <a:r>
              <a:rPr lang="zh-CN" altLang="en-US" sz="2800" dirty="0" smtClean="0"/>
              <a:t>在</a:t>
            </a:r>
            <a:endParaRPr lang="en-US" altLang="zh-CN" sz="2800" dirty="0" smtClean="0"/>
          </a:p>
          <a:p>
            <a:r>
              <a:rPr lang="zh-CN" altLang="en-US" sz="2800" dirty="0" smtClean="0"/>
              <a:t>背部，吸</a:t>
            </a:r>
            <a:r>
              <a:rPr lang="zh-CN" altLang="en-US" sz="2800" dirty="0"/>
              <a:t>花蜜，种类很多</a:t>
            </a:r>
            <a:r>
              <a:rPr lang="zh-CN" altLang="en-US" sz="2800" dirty="0" smtClean="0"/>
              <a:t>，</a:t>
            </a:r>
            <a:endParaRPr lang="en-US" altLang="zh-CN" sz="2800" dirty="0" smtClean="0"/>
          </a:p>
          <a:p>
            <a:r>
              <a:rPr lang="zh-CN" altLang="en-US" sz="2800" dirty="0" smtClean="0"/>
              <a:t>亦作</a:t>
            </a:r>
            <a:r>
              <a:rPr lang="zh-CN" altLang="en-US" sz="2800" dirty="0"/>
              <a:t>“胡蝶”；简称</a:t>
            </a:r>
            <a:r>
              <a:rPr lang="zh-CN" altLang="en-US" sz="2800" dirty="0" smtClean="0"/>
              <a:t>“蝶”。</a:t>
            </a:r>
            <a:endParaRPr lang="en-US" altLang="zh-CN" sz="2800" dirty="0" smtClean="0"/>
          </a:p>
          <a:p>
            <a:r>
              <a:rPr lang="zh-CN" altLang="en-US" sz="2800" dirty="0" smtClean="0"/>
              <a:t>它们从白垩纪起</a:t>
            </a:r>
            <a:r>
              <a:rPr lang="zh-CN" altLang="en-US" sz="2800" dirty="0"/>
              <a:t>随着作为食物的显花植物而演进，并为之授粉。它们是昆虫演进中最后一类生物。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9" t="-1" r="71574" b="4771"/>
          <a:stretch/>
        </p:blipFill>
        <p:spPr bwMode="auto">
          <a:xfrm>
            <a:off x="1801558" y="1288821"/>
            <a:ext cx="1625565" cy="1132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643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5257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gradFill>
            <a:gsLst>
              <a:gs pos="42000">
                <a:schemeClr val="bg2">
                  <a:lumMod val="75000"/>
                  <a:alpha val="55000"/>
                </a:schemeClr>
              </a:gs>
              <a:gs pos="0">
                <a:schemeClr val="bg2">
                  <a:lumMod val="90000"/>
                </a:schemeClr>
              </a:gs>
              <a:gs pos="15400">
                <a:schemeClr val="bg1">
                  <a:lumMod val="95000"/>
                  <a:alpha val="48000"/>
                </a:schemeClr>
              </a:gs>
              <a:gs pos="0">
                <a:srgbClr val="F9F1B9">
                  <a:alpha val="63000"/>
                </a:srgbClr>
              </a:gs>
              <a:gs pos="72500">
                <a:srgbClr val="F9F2C9">
                  <a:alpha val="71000"/>
                </a:srgbClr>
              </a:gs>
              <a:gs pos="50000">
                <a:srgbClr val="F8F0B8">
                  <a:alpha val="57000"/>
                </a:srgbClr>
              </a:gs>
              <a:gs pos="100000">
                <a:srgbClr val="FBF9DB">
                  <a:alpha val="37000"/>
                  <a:lumMod val="73000"/>
                </a:srgbClr>
              </a:gs>
            </a:gsLst>
            <a:lin ang="5400000" scaled="0"/>
          </a:gradFill>
        </p:spPr>
        <p:txBody>
          <a:bodyPr/>
          <a:lstStyle/>
          <a:p>
            <a:r>
              <a:rPr lang="zh-CN" altLang="en-US" dirty="0" smtClean="0"/>
              <a:t>读小故事猜谜语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gradFill>
            <a:gsLst>
              <a:gs pos="42000">
                <a:schemeClr val="bg2">
                  <a:lumMod val="75000"/>
                  <a:alpha val="55000"/>
                </a:schemeClr>
              </a:gs>
              <a:gs pos="31247">
                <a:schemeClr val="bg2">
                  <a:lumMod val="90000"/>
                </a:schemeClr>
              </a:gs>
              <a:gs pos="15400">
                <a:schemeClr val="bg1">
                  <a:lumMod val="95000"/>
                  <a:alpha val="48000"/>
                </a:schemeClr>
              </a:gs>
              <a:gs pos="0">
                <a:srgbClr val="F9F1B9">
                  <a:alpha val="63000"/>
                </a:srgbClr>
              </a:gs>
              <a:gs pos="72500">
                <a:srgbClr val="F9F2C9">
                  <a:alpha val="71000"/>
                </a:srgbClr>
              </a:gs>
              <a:gs pos="50000">
                <a:srgbClr val="F8F0B8">
                  <a:alpha val="57000"/>
                </a:srgbClr>
              </a:gs>
              <a:gs pos="100000">
                <a:srgbClr val="FBF9DB">
                  <a:alpha val="37000"/>
                  <a:lumMod val="73000"/>
                </a:srgbClr>
              </a:gs>
            </a:gsLst>
            <a:lin ang="5400000" scaled="0"/>
          </a:gradFill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有一天</a:t>
            </a:r>
            <a:r>
              <a:rPr lang="zh-CN" altLang="en-US" dirty="0"/>
              <a:t>啊，小熊过生日，有好多好朋友都来参加他的生日聚会，有小羊、小马、正在这时候又有人来敲门了“咚咚咚”，小熊忙问：“谁呀？外边传来了这样的声音： 说它像鸡不是鸡，长长尾巴拖到地，张开尾巴像把扇，花花绿绿真美丽。</a:t>
            </a:r>
          </a:p>
          <a:p>
            <a:pPr marL="0" indent="0">
              <a:buNone/>
            </a:pPr>
            <a:r>
              <a:rPr lang="zh-CN" altLang="en-US" dirty="0"/>
              <a:t>小朋友们猜猜是谁呢？说说你是怎样猜到的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快看，门打开，它走进来了！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434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76" y="0"/>
            <a:ext cx="9173776" cy="6858000"/>
          </a:xfrm>
        </p:spPr>
      </p:pic>
    </p:spTree>
    <p:extLst>
      <p:ext uri="{BB962C8B-B14F-4D97-AF65-F5344CB8AC3E}">
        <p14:creationId xmlns:p14="http://schemas.microsoft.com/office/powerpoint/2010/main" val="120517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"/>
            <a:ext cx="9144000" cy="68635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0680" y="377787"/>
            <a:ext cx="5338936" cy="1143000"/>
          </a:xfrm>
        </p:spPr>
        <p:txBody>
          <a:bodyPr>
            <a:noAutofit/>
          </a:bodyPr>
          <a:lstStyle/>
          <a:p>
            <a:r>
              <a:rPr lang="zh-CN" altLang="en-US" sz="2800" dirty="0" smtClean="0"/>
              <a:t>为什么这种动物被称为“孔雀”？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050" y="3054003"/>
            <a:ext cx="4567950" cy="37890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91880" y="1628800"/>
            <a:ext cx="428447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雄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孔雀羽毛上的圆形眼状斑被理解为“孔”，古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称长尾巴鸟为鸟，短尾（</a:t>
            </a:r>
            <a:r>
              <a:rPr lang="en-US" altLang="zh-CN" sz="2800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wei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）巴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鸟为</a:t>
            </a:r>
            <a:r>
              <a:rPr lang="zh-CN" altLang="en-US" sz="24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“雀”，但是孔雀是一个特例，短尾巴的雀！</a:t>
            </a:r>
            <a:endParaRPr lang="zh-CN" altLang="en-US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2483768" y="1268760"/>
            <a:ext cx="6095637" cy="2360588"/>
          </a:xfrm>
          <a:prstGeom prst="cloudCallout">
            <a:avLst>
              <a:gd name="adj1" fmla="val -20833"/>
              <a:gd name="adj2" fmla="val 7541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6300192" y="2471608"/>
            <a:ext cx="72008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372200" y="2471608"/>
            <a:ext cx="72008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04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74" y="-675456"/>
            <a:ext cx="9144000" cy="76328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字义理解</a:t>
            </a:r>
            <a:endParaRPr lang="zh-CN" altLang="en-US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103" y="3717032"/>
            <a:ext cx="2736304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74"/>
          <a:stretch/>
        </p:blipFill>
        <p:spPr>
          <a:xfrm>
            <a:off x="421290" y="1700808"/>
            <a:ext cx="1414406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90" y="3998677"/>
            <a:ext cx="1414406" cy="13681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51720" y="2063714"/>
            <a:ext cx="3816424" cy="461665"/>
          </a:xfrm>
          <a:prstGeom prst="rect">
            <a:avLst/>
          </a:prstGeom>
          <a:gradFill>
            <a:gsLst>
              <a:gs pos="100000">
                <a:schemeClr val="accent6">
                  <a:lumMod val="50000"/>
                  <a:alpha val="17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小洞</a:t>
            </a:r>
            <a:r>
              <a:rPr lang="zh-CN" altLang="en-US" sz="24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，孔穴</a:t>
            </a:r>
            <a:r>
              <a:rPr lang="zh-CN" altLang="en-US" sz="24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r>
              <a:rPr lang="zh-CN" altLang="en-US" sz="24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孔眼</a:t>
            </a:r>
            <a:r>
              <a:rPr lang="zh-CN" altLang="en-US" sz="24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，</a:t>
            </a:r>
            <a:r>
              <a:rPr lang="zh-CN" altLang="en-US" sz="24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孔洞</a:t>
            </a:r>
            <a:r>
              <a:rPr lang="zh-CN" altLang="en-US" sz="24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23728" y="4464199"/>
            <a:ext cx="4032448" cy="461665"/>
          </a:xfrm>
          <a:prstGeom prst="rect">
            <a:avLst/>
          </a:prstGeom>
          <a:gradFill>
            <a:gsLst>
              <a:gs pos="100000">
                <a:schemeClr val="accent6">
                  <a:lumMod val="58000"/>
                  <a:alpha val="23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依</a:t>
            </a:r>
            <a:r>
              <a:rPr lang="zh-CN" altLang="en-US" sz="2400" b="1" dirty="0" smtClean="0">
                <a:latin typeface="华文仿宋" panose="02010600040101010101" pitchFamily="2" charset="-122"/>
                <a:ea typeface="华文仿宋" panose="02010600040101010101" pitchFamily="2" charset="-122"/>
              </a:rPr>
              <a:t>人小鸟，麻雀，云雀。</a:t>
            </a:r>
            <a:endParaRPr lang="zh-CN" altLang="en-US" sz="2400" b="1" dirty="0"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1290" y="0"/>
            <a:ext cx="1414406" cy="148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509" y="1028226"/>
            <a:ext cx="1512168" cy="1459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右箭头 4"/>
          <p:cNvSpPr/>
          <p:nvPr/>
        </p:nvSpPr>
        <p:spPr>
          <a:xfrm>
            <a:off x="3707904" y="1691778"/>
            <a:ext cx="1152128" cy="181471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957985"/>
            <a:ext cx="1512168" cy="152979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89040"/>
            <a:ext cx="2016224" cy="2304256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789040"/>
            <a:ext cx="612068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243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573016"/>
            <a:ext cx="5472608" cy="26369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618" y="1337975"/>
            <a:ext cx="2091025" cy="209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312079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04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14"/>
          <a:stretch/>
        </p:blipFill>
        <p:spPr>
          <a:xfrm>
            <a:off x="179512" y="2104571"/>
            <a:ext cx="8712968" cy="4764946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2827" y="551185"/>
            <a:ext cx="4501987" cy="1084982"/>
          </a:xfrm>
        </p:spPr>
        <p:txBody>
          <a:bodyPr vert="horz">
            <a:normAutofit/>
          </a:bodyPr>
          <a:lstStyle/>
          <a:p>
            <a:r>
              <a:rPr lang="zh-CN" altLang="en-US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Wingdings 2" panose="05020102010507070707" pitchFamily="18" charset="2"/>
              </a:rPr>
              <a:t>识字汇总</a:t>
            </a:r>
            <a:endParaRPr lang="zh-CN" altLang="en-US" sz="6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Wingdings 2" panose="05020102010507070707" pitchFamily="18" charset="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540000">
            <a:off x="683568" y="3717032"/>
            <a:ext cx="1296144" cy="12961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3" t="10998" r="28433" b="10727"/>
          <a:stretch/>
        </p:blipFill>
        <p:spPr>
          <a:xfrm rot="780000">
            <a:off x="2735174" y="3502014"/>
            <a:ext cx="1081061" cy="107796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39"/>
          <a:stretch/>
        </p:blipFill>
        <p:spPr bwMode="auto">
          <a:xfrm rot="-960000">
            <a:off x="4128711" y="3627810"/>
            <a:ext cx="1872208" cy="2010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0000">
            <a:off x="6588224" y="3408734"/>
            <a:ext cx="1920667" cy="1341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794" y="-22448"/>
            <a:ext cx="2237563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5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33"/>
            <a:ext cx="9144000" cy="6741368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647" y="2204864"/>
            <a:ext cx="1414463" cy="142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00000">
            <a:off x="4277440" y="2002598"/>
            <a:ext cx="1522051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542" y="2162395"/>
            <a:ext cx="1306082" cy="126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31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教学过程</a:t>
            </a:r>
            <a:endParaRPr lang="zh-CN" alt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359769" y="1854210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一、走进三年级学生的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  <a:hlinkClick r:id="rId3" action="ppaction://hlinksldjump"/>
              </a:rPr>
              <a:t>内心世界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9769" y="2889091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二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  <a:hlinkClick r:id="rId4" action="ppaction://hlinksldjump"/>
              </a:rPr>
              <a:t>识字教学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9769" y="4016404"/>
            <a:ext cx="3940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三、总结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893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08"/>
          <a:stretch/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971600" y="5266074"/>
            <a:ext cx="8964488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zh-CN" altLang="en-US" sz="3200" b="1" dirty="0" smtClean="0">
                <a:ln>
                  <a:prstDash val="solid"/>
                </a:ln>
                <a:solidFill>
                  <a:srgbClr val="FF66CC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请对我的此次展示作出评价，谢谢大家观看！</a:t>
            </a:r>
            <a:endParaRPr lang="zh-CN" altLang="en-US" sz="3200" b="1" dirty="0">
              <a:ln>
                <a:prstDash val="solid"/>
              </a:ln>
              <a:solidFill>
                <a:srgbClr val="FF66CC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右箭头 5"/>
          <p:cNvSpPr/>
          <p:nvPr/>
        </p:nvSpPr>
        <p:spPr>
          <a:xfrm rot="2940000">
            <a:off x="1915086" y="4563231"/>
            <a:ext cx="561300" cy="106284"/>
          </a:xfrm>
          <a:prstGeom prst="rightArrow">
            <a:avLst/>
          </a:prstGeom>
          <a:solidFill>
            <a:srgbClr val="FF66CC"/>
          </a:solidFill>
          <a:ln w="12700" cap="flat">
            <a:solidFill>
              <a:srgbClr val="FF66CC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33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AA605C"/>
              </a:clrFrom>
              <a:clrTo>
                <a:srgbClr val="AA605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596" y="0"/>
            <a:ext cx="9324528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848872" cy="1656184"/>
          </a:xfrm>
          <a:gradFill flip="none" rotWithShape="1">
            <a:gsLst>
              <a:gs pos="100000">
                <a:schemeClr val="accent6">
                  <a:lumMod val="60000"/>
                  <a:lumOff val="40000"/>
                  <a:alpha val="31000"/>
                </a:schemeClr>
              </a:gs>
              <a:gs pos="0">
                <a:schemeClr val="accent6">
                  <a:lumMod val="71000"/>
                  <a:lumOff val="29000"/>
                  <a:alpha val="55000"/>
                </a:schemeClr>
              </a:gs>
              <a:gs pos="2000">
                <a:schemeClr val="accent6">
                  <a:lumMod val="75000"/>
                  <a:alpha val="18000"/>
                </a:schemeClr>
              </a:gs>
              <a:gs pos="10000">
                <a:schemeClr val="accent6">
                  <a:lumMod val="82000"/>
                  <a:lumOff val="18000"/>
                  <a:alpha val="42000"/>
                </a:schemeClr>
              </a:gs>
              <a:gs pos="50000">
                <a:schemeClr val="accent6">
                  <a:lumMod val="40000"/>
                  <a:lumOff val="60000"/>
                  <a:alpha val="51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0"/>
            <a:tileRect/>
          </a:gradFill>
        </p:spPr>
        <p:txBody>
          <a:bodyPr/>
          <a:lstStyle/>
          <a:p>
            <a:r>
              <a:rPr lang="zh-CN" altLang="en-US" b="1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三年级学生的心理特征</a:t>
            </a:r>
            <a:endParaRPr lang="zh-CN" altLang="en-US" b="1" dirty="0"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3140968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58691" y="2060848"/>
            <a:ext cx="604867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一、外向性</a:t>
            </a:r>
            <a:r>
              <a:rPr lang="en-US" altLang="zh-CN" sz="2000" b="1" dirty="0" smtClean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000" b="1" dirty="0" smtClean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活泼、开朗</a:t>
            </a:r>
            <a:endParaRPr lang="en-US" altLang="zh-CN" sz="2000" b="1" dirty="0" smtClean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600" dirty="0" smtClean="0"/>
              <a:t>           三年级学生的共同特点是积极做事，什么都想听一听，看一看，干一干，但又缺乏耐心。愿意主动参加集体活动，开朗活泼。这是求知欲旺盛、身体发育迅速的表现。</a:t>
            </a:r>
            <a:endParaRPr lang="en-US" altLang="zh-CN" sz="1600" dirty="0" smtClean="0"/>
          </a:p>
          <a:p>
            <a:r>
              <a:rPr lang="zh-CN" altLang="en-US" sz="20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二、个性差别大</a:t>
            </a:r>
            <a:endParaRPr lang="en-US" altLang="zh-CN" sz="2000" b="1" dirty="0">
              <a:solidFill>
                <a:srgbClr val="00B0F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600" dirty="0" smtClean="0"/>
              <a:t>          三年级的小学生是形成自信心的关键期。他们在接受别人的评价中能发现自身的价值，产生兴奋感，自豪感，对自己充满信心。有的还表现出强烈的自我确定、自我主张，对自己的评价偏高，容易导致自负的心理。相反，有的孩子由于成绩不良或某个方面的缺失，受到班级同学的歧视，产生自卑心理。</a:t>
            </a:r>
            <a:endParaRPr lang="en-US" altLang="zh-CN" sz="1600" dirty="0" smtClean="0"/>
          </a:p>
          <a:p>
            <a:r>
              <a:rPr lang="zh-CN" altLang="en-US" sz="2000" b="1" dirty="0">
                <a:solidFill>
                  <a:srgbClr val="0070C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三、情绪不稳定</a:t>
            </a:r>
            <a:endParaRPr lang="en-US" altLang="zh-CN" sz="2000" b="1" dirty="0">
              <a:solidFill>
                <a:srgbClr val="0070C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600" dirty="0" smtClean="0"/>
              <a:t>         三年级学生由于生活经验不足，他们在陌生、严肃、恐怖、冲突、约束、遭受指责等情况下容易产生紧张的情绪，自我调节能力比较差，难以释放心理压力，这就容易使他们心情变坏。</a:t>
            </a:r>
            <a:endParaRPr lang="en-US" altLang="zh-CN" sz="1600" dirty="0" smtClean="0"/>
          </a:p>
          <a:p>
            <a:r>
              <a:rPr lang="zh-CN" altLang="en-US" sz="2000" b="1" dirty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四、自控力不强</a:t>
            </a:r>
            <a:endParaRPr lang="en-US" altLang="zh-CN" sz="2000" b="1" dirty="0">
              <a:solidFill>
                <a:srgbClr val="7030A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600" dirty="0" smtClean="0"/>
              <a:t>         从三年级开始，学生进入少年期。此时会出现一种强烈要求独立和摆脱成人控制的欲望，因此他们的性格中也会出现明显的独立性。</a:t>
            </a:r>
            <a:endParaRPr lang="en-US" altLang="zh-CN" sz="1600" dirty="0" smtClean="0"/>
          </a:p>
          <a:p>
            <a:endParaRPr lang="en-US" altLang="zh-CN" sz="1600" dirty="0" smtClean="0"/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61666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三年级学生的记忆特征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有意识记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逐渐占主导地位  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小学生的无意识记和有意识记的效果会随年龄的增长而递增，有意识记的增长速度更为明显。一般来说，小学生入学时，无意识记占主导地位。随着年级的增长，有意识记效果赶上无意识记效果，最后有意识记的效果超过无意识记的效果，有意识记逐渐占主导地位。   </a:t>
            </a:r>
            <a:endPara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意义识记在逐步发展  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从记忆方法上说，小学生意义识记正在逐步发展乃至占主导地位。一般来说，学前儿童和低年级小学生主要采取机械识记的方法，中高年级小学生比较多地采用意义识记的方法。小学低年级的学生由于知识经验比较贫乏，抽象逻辑思维欠缺，对学习材料不易理解，也不会进行信息加工，因而在学习功课时较多地运用机械识记。到了中高年级，由于他们知识经验日益丰富，抽象逻辑思维不断发展，在学习活动中运用意义识记的比例逐渐增大。 </a:t>
            </a:r>
            <a:endParaRPr lang="en-US" altLang="zh-CN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在形象记忆的基础上抽象记忆迅速发展  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从识记的内容上说，小学生在形象记忆的基础上，对词的抽象记忆也在迅速发展。小学低年级学生，由于第一信号系统活动占优势，在头脑中和第一信号系统相联系的事物的具体形象容易记住。 小学生记忆力辅导措施    一、要加强对小学生</a:t>
            </a:r>
          </a:p>
        </p:txBody>
      </p:sp>
    </p:spTree>
    <p:extLst>
      <p:ext uri="{BB962C8B-B14F-4D97-AF65-F5344CB8AC3E}">
        <p14:creationId xmlns:p14="http://schemas.microsoft.com/office/powerpoint/2010/main" val="15086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我的教学方法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每天</a:t>
            </a:r>
            <a:r>
              <a:rPr lang="zh-CN" altLang="en-US" dirty="0"/>
              <a:t>巩固，少量多次，细水长流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algn="ctr"/>
            <a:r>
              <a:rPr lang="zh-CN" altLang="en-US" dirty="0"/>
              <a:t>天天见面，定期更换，加深印象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algn="ctr"/>
            <a:r>
              <a:rPr lang="zh-CN" altLang="en-US" dirty="0"/>
              <a:t>广泛收罗，逐步聚拢，集中攻关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algn="ctr"/>
            <a:r>
              <a:rPr lang="zh-CN" altLang="en-US" dirty="0"/>
              <a:t>现卖现唱，全部上阵，派上用场。</a:t>
            </a:r>
          </a:p>
        </p:txBody>
      </p:sp>
      <p:pic>
        <p:nvPicPr>
          <p:cNvPr id="5" name="图片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9654" y="4221088"/>
            <a:ext cx="2592288" cy="241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00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624" y="764704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这是一片美丽的草（  ）</a:t>
            </a:r>
            <a:r>
              <a:rPr lang="zh-CN" altLang="en-US" b="1" u="sng" dirty="0" smtClean="0"/>
              <a:t>      </a:t>
            </a:r>
            <a:endParaRPr lang="zh-CN" altLang="en-US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147" y="116632"/>
            <a:ext cx="1833432" cy="202994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71900" y="1777030"/>
            <a:ext cx="51845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草原 </a:t>
            </a:r>
            <a:endParaRPr lang="en-US" altLang="zh-CN" sz="44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endParaRPr lang="en-US" altLang="zh-CN" sz="4400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endParaRPr lang="zh-CN" altLang="zh-CN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18994" y="2454139"/>
            <a:ext cx="32403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隶书" panose="02010509060101010101" pitchFamily="49" charset="-122"/>
                <a:ea typeface="隶书" panose="02010509060101010101" pitchFamily="49" charset="-122"/>
              </a:rPr>
              <a:t>草地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4018380" y="3078252"/>
            <a:ext cx="49320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4400" u="sng" dirty="0" smtClean="0">
                <a:latin typeface="隶书" panose="02010509060101010101" pitchFamily="49" charset="-122"/>
                <a:ea typeface="隶书" panose="02010509060101010101" pitchFamily="49" charset="-122"/>
              </a:rPr>
              <a:t>草坪</a:t>
            </a:r>
            <a:r>
              <a:rPr lang="en-US" altLang="zh-CN" sz="4400" b="1" dirty="0"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en-US" altLang="zh-CN" sz="4400" b="1" dirty="0" err="1">
                <a:latin typeface="隶书" panose="02010509060101010101" pitchFamily="49" charset="-122"/>
                <a:ea typeface="隶书" panose="02010509060101010101" pitchFamily="49" charset="-122"/>
              </a:rPr>
              <a:t>píng</a:t>
            </a:r>
            <a:r>
              <a:rPr lang="en-US" altLang="zh-CN" sz="4400" b="1" dirty="0"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zh-CN" altLang="zh-CN" sz="44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231071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99344"/>
          </a:xfrm>
        </p:spPr>
      </p:pic>
      <p:sp>
        <p:nvSpPr>
          <p:cNvPr id="10" name="TextBox 9"/>
          <p:cNvSpPr txBox="1"/>
          <p:nvPr/>
        </p:nvSpPr>
        <p:spPr>
          <a:xfrm>
            <a:off x="1831132" y="801578"/>
            <a:ext cx="5553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</a:rPr>
              <a:t>“坪”的笔画顺序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55776" y="2636912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12056"/>
            <a:ext cx="7848872" cy="129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83568" y="3334764"/>
            <a:ext cx="806033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字形拆分</a:t>
            </a:r>
            <a:r>
              <a:rPr lang="zh-CN" altLang="en-US" sz="4000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：（ ）</a:t>
            </a:r>
            <a:r>
              <a:rPr lang="en-US" altLang="zh-CN" sz="4000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+</a:t>
            </a:r>
            <a:r>
              <a:rPr lang="zh-CN" altLang="en-US" sz="4000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（ ） </a:t>
            </a:r>
            <a:r>
              <a:rPr lang="en-US" altLang="zh-CN" sz="4000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=  </a:t>
            </a:r>
            <a:r>
              <a:rPr lang="zh-CN" altLang="en-US" sz="4000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坪</a:t>
            </a:r>
            <a:endParaRPr lang="en-US" altLang="zh-CN" sz="4000" b="1" dirty="0" smtClean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  <a:sym typeface="Wingdings" panose="05000000000000000000" pitchFamily="2" charset="2"/>
            </a:endParaRPr>
          </a:p>
          <a:p>
            <a:endParaRPr lang="en-US" altLang="zh-CN" sz="4000" b="1" dirty="0" smtClean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3" name="右箭头 2"/>
          <p:cNvSpPr/>
          <p:nvPr/>
        </p:nvSpPr>
        <p:spPr>
          <a:xfrm rot="5400000">
            <a:off x="3660861" y="4215889"/>
            <a:ext cx="581712" cy="277656"/>
          </a:xfrm>
          <a:prstGeom prst="rightArrow">
            <a:avLst>
              <a:gd name="adj1" fmla="val 50000"/>
              <a:gd name="adj2" fmla="val 5676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右箭头 13"/>
          <p:cNvSpPr/>
          <p:nvPr/>
        </p:nvSpPr>
        <p:spPr>
          <a:xfrm rot="5400000">
            <a:off x="5227076" y="4263895"/>
            <a:ext cx="581712" cy="277656"/>
          </a:xfrm>
          <a:prstGeom prst="rightArrow">
            <a:avLst>
              <a:gd name="adj1" fmla="val 50000"/>
              <a:gd name="adj2" fmla="val 5676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 rot="5400000">
            <a:off x="7094020" y="4258247"/>
            <a:ext cx="581712" cy="277656"/>
          </a:xfrm>
          <a:prstGeom prst="rightArrow">
            <a:avLst>
              <a:gd name="adj1" fmla="val 50000"/>
              <a:gd name="adj2" fmla="val 56763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705622" y="3414689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土</a:t>
            </a:r>
            <a:endParaRPr lang="zh-CN" altLang="en-US" sz="24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2126" y="3414689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</a:t>
            </a:r>
            <a:endParaRPr lang="zh-CN" altLang="en-US" sz="2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63916" y="4797152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土地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854094" y="4797221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平坦</a:t>
            </a:r>
            <a:endParaRPr lang="zh-CN" altLang="en-US" sz="24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36704" y="4797221"/>
            <a:ext cx="2195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平坦的土地</a:t>
            </a:r>
            <a:endParaRPr lang="zh-CN" altLang="en-US" sz="24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740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3" grpId="0" animBg="1"/>
      <p:bldP spid="14" grpId="0" animBg="1"/>
      <p:bldP spid="19" grpId="0" animBg="1"/>
      <p:bldP spid="4" grpId="0"/>
      <p:bldP spid="5" grpId="0"/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075"/>
            <a:ext cx="9036496" cy="6741368"/>
          </a:xfrm>
          <a:prstGeom prst="rect">
            <a:avLst/>
          </a:prstGeom>
        </p:spPr>
      </p:pic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80" y="1928686"/>
            <a:ext cx="2867055" cy="2376264"/>
          </a:xfrm>
        </p:spPr>
      </p:pic>
      <p:cxnSp>
        <p:nvCxnSpPr>
          <p:cNvPr id="7" name="直接箭头连接符 6"/>
          <p:cNvCxnSpPr/>
          <p:nvPr/>
        </p:nvCxnSpPr>
        <p:spPr>
          <a:xfrm>
            <a:off x="4110967" y="2996952"/>
            <a:ext cx="1224136" cy="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159556"/>
            <a:ext cx="187642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云形 7"/>
          <p:cNvSpPr/>
          <p:nvPr/>
        </p:nvSpPr>
        <p:spPr>
          <a:xfrm>
            <a:off x="2051720" y="4581128"/>
            <a:ext cx="5260801" cy="144016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云形 8"/>
          <p:cNvSpPr/>
          <p:nvPr/>
        </p:nvSpPr>
        <p:spPr>
          <a:xfrm>
            <a:off x="1620848" y="5611682"/>
            <a:ext cx="576064" cy="288032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云形 9"/>
          <p:cNvSpPr/>
          <p:nvPr/>
        </p:nvSpPr>
        <p:spPr>
          <a:xfrm>
            <a:off x="899592" y="5877272"/>
            <a:ext cx="504056" cy="288032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627784" y="4762018"/>
            <a:ext cx="475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通过讲解“坝”的异体字“壩”更容易让学生体悟“坝”字的读音。</a:t>
            </a:r>
            <a:endParaRPr lang="en-US" altLang="zh-CN" b="1" dirty="0" smtClean="0"/>
          </a:p>
          <a:p>
            <a:r>
              <a:rPr lang="zh-CN" altLang="en-US" b="1" dirty="0" smtClean="0"/>
              <a:t>坪和坝都有指平地的意思，所以可以组词为“坪坝”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42975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猜谜语识字</a:t>
            </a:r>
            <a:endParaRPr lang="zh-CN" altLang="en-US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sz="3600" b="1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头</a:t>
            </a:r>
            <a:r>
              <a:rPr lang="zh-CN" altLang="en-US" sz="36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上两根须，身穿彩花</a:t>
            </a:r>
            <a:r>
              <a:rPr lang="zh-CN" altLang="en-US" sz="36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袍。</a:t>
            </a:r>
            <a:endParaRPr lang="en-US" altLang="zh-CN" sz="3600" b="1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飞舞</a:t>
            </a:r>
            <a:r>
              <a:rPr lang="zh-CN" altLang="en-US" sz="36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花丛中，快乐又逍遥</a:t>
            </a:r>
            <a:r>
              <a:rPr lang="zh-CN" altLang="en-US" sz="36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3600" b="1" dirty="0" smtClean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打一昆虫</a:t>
            </a:r>
            <a:endParaRPr lang="zh-CN" altLang="en-US" sz="36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154" y="3356330"/>
            <a:ext cx="2698507" cy="2421737"/>
          </a:xfrm>
          <a:prstGeom prst="rect">
            <a:avLst/>
          </a:prstGeom>
        </p:spPr>
      </p:pic>
      <p:sp>
        <p:nvSpPr>
          <p:cNvPr id="6" name="云形 5"/>
          <p:cNvSpPr/>
          <p:nvPr/>
        </p:nvSpPr>
        <p:spPr>
          <a:xfrm>
            <a:off x="6444208" y="404664"/>
            <a:ext cx="2304256" cy="1584176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云形 6"/>
          <p:cNvSpPr/>
          <p:nvPr/>
        </p:nvSpPr>
        <p:spPr>
          <a:xfrm>
            <a:off x="5940152" y="1556792"/>
            <a:ext cx="504056" cy="432048"/>
          </a:xfrm>
          <a:prstGeom prst="cloud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804248" y="836712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DFKai-SB" panose="03000509000000000000" pitchFamily="65" charset="-120"/>
                <a:ea typeface="DFKai-SB" panose="03000509000000000000" pitchFamily="65" charset="-120"/>
              </a:rPr>
              <a:t>提示：是由毛毛虫变过来的哦！</a:t>
            </a:r>
            <a:endParaRPr lang="zh-CN" altLang="en-US" dirty="0"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5613" y="3212976"/>
            <a:ext cx="4176466" cy="256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3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animBg="1"/>
      <p:bldP spid="7" grpId="0" animBg="1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</TotalTime>
  <Words>893</Words>
  <Application>Microsoft Office PowerPoint</Application>
  <PresentationFormat>全屏显示(4:3)</PresentationFormat>
  <Paragraphs>69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小学三年级识字教学（一）</vt:lpstr>
      <vt:lpstr>教学过程</vt:lpstr>
      <vt:lpstr>三年级学生的心理特征</vt:lpstr>
      <vt:lpstr>三年级学生的记忆特征</vt:lpstr>
      <vt:lpstr>我的教学方法</vt:lpstr>
      <vt:lpstr>这是一片美丽的草（  ）      </vt:lpstr>
      <vt:lpstr>PowerPoint 演示文稿</vt:lpstr>
      <vt:lpstr>PowerPoint 演示文稿</vt:lpstr>
      <vt:lpstr>猜谜语识字</vt:lpstr>
      <vt:lpstr>PowerPoint 演示文稿</vt:lpstr>
      <vt:lpstr>PowerPoint 演示文稿</vt:lpstr>
      <vt:lpstr>读小故事猜谜语</vt:lpstr>
      <vt:lpstr>PowerPoint 演示文稿</vt:lpstr>
      <vt:lpstr>为什么这种动物被称为“孔雀”？</vt:lpstr>
      <vt:lpstr>字义理解</vt:lpstr>
      <vt:lpstr>PowerPoint 演示文稿</vt:lpstr>
      <vt:lpstr>PowerPoint 演示文稿</vt:lpstr>
      <vt:lpstr>识字汇总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小学四年级识字教学（一）</dc:title>
  <dc:creator>Administrator</dc:creator>
  <cp:lastModifiedBy>Windows 用户</cp:lastModifiedBy>
  <cp:revision>108</cp:revision>
  <dcterms:created xsi:type="dcterms:W3CDTF">2016-03-15T10:37:48Z</dcterms:created>
  <dcterms:modified xsi:type="dcterms:W3CDTF">2016-05-11T15:18:55Z</dcterms:modified>
</cp:coreProperties>
</file>