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331" r:id="rId3"/>
    <p:sldId id="359" r:id="rId4"/>
    <p:sldId id="370" r:id="rId5"/>
    <p:sldId id="374" r:id="rId6"/>
    <p:sldId id="373" r:id="rId7"/>
    <p:sldId id="375" r:id="rId8"/>
    <p:sldId id="378" r:id="rId9"/>
    <p:sldId id="379" r:id="rId10"/>
    <p:sldId id="261" r:id="rId11"/>
    <p:sldId id="377" r:id="rId12"/>
    <p:sldId id="287" r:id="rId13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421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48" d="100"/>
          <a:sy n="48" d="100"/>
        </p:scale>
        <p:origin x="-120" y="-4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2017/2/16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2017/2/16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2017/2/16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2017/2/16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2017/2/16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2017/2/16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2017/2/16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2017/2/16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2017/2/16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2017/2/16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2017/2/16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G:\1485971305(1).png1485971305(1)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31115" y="-29210"/>
            <a:ext cx="12231370" cy="687324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9885" y="5066665"/>
            <a:ext cx="5477510" cy="119824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09905" y="5066665"/>
            <a:ext cx="515747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口语交际五：打电话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349568" y="5824538"/>
            <a:ext cx="52863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副标题 2"/>
          <p:cNvSpPr txBox="1"/>
          <p:nvPr/>
        </p:nvSpPr>
        <p:spPr bwMode="auto">
          <a:xfrm>
            <a:off x="1583055" y="5824855"/>
            <a:ext cx="2820035" cy="43688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人教版</a:t>
            </a: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·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一年级下册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4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电话儿歌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3" name="图片 32" descr="71bOOOPIC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66960" y="5387340"/>
            <a:ext cx="1981200" cy="1478280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3009265" y="1094105"/>
            <a:ext cx="8571865" cy="5301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90000"/>
              </a:lnSpc>
            </a:pPr>
            <a:r>
              <a:rPr 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</a:t>
            </a:r>
            <a:r>
              <a:rPr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我会打电话</a:t>
            </a:r>
          </a:p>
          <a:p>
            <a:pPr algn="l" fontAlgn="auto">
              <a:lnSpc>
                <a:spcPct val="190000"/>
              </a:lnSpc>
            </a:pPr>
            <a:r>
              <a:rPr sz="3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打电话，有学问，您好您好，有礼貌，</a:t>
            </a:r>
          </a:p>
          <a:p>
            <a:pPr algn="l" fontAlgn="auto">
              <a:lnSpc>
                <a:spcPct val="190000"/>
              </a:lnSpc>
            </a:pPr>
            <a:r>
              <a:rPr sz="3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话儿简单，别罗嗦，人不在，记姓名，</a:t>
            </a:r>
          </a:p>
          <a:p>
            <a:pPr algn="l" fontAlgn="auto">
              <a:lnSpc>
                <a:spcPct val="190000"/>
              </a:lnSpc>
            </a:pPr>
            <a:r>
              <a:rPr sz="3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打错了，对不起，说声“再见”再挂机。</a:t>
            </a:r>
          </a:p>
          <a:p>
            <a:pPr algn="l" fontAlgn="auto">
              <a:lnSpc>
                <a:spcPct val="190000"/>
              </a:lnSpc>
            </a:pPr>
            <a:r>
              <a:rPr sz="3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教师：读的真好。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板书设计</a:t>
            </a:r>
          </a:p>
        </p:txBody>
      </p:sp>
      <p:pic>
        <p:nvPicPr>
          <p:cNvPr id="33" name="图片 32" descr="71bOOOPIC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66960" y="5387340"/>
            <a:ext cx="1981200" cy="1478280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326390" y="1468120"/>
            <a:ext cx="11316970" cy="28623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600" dirty="0" smtClean="0"/>
              <a:t>打电话</a:t>
            </a:r>
          </a:p>
          <a:p>
            <a:pPr algn="ctr"/>
            <a:r>
              <a:rPr lang="en-US" sz="3600" dirty="0" smtClean="0"/>
              <a:t>  </a:t>
            </a:r>
            <a:r>
              <a:rPr lang="zh-CN" altLang="en-US" sz="3600" dirty="0" smtClean="0"/>
              <a:t>自我介绍</a:t>
            </a:r>
            <a:r>
              <a:rPr lang="en-US" sz="3600" dirty="0" smtClean="0"/>
              <a:t>               </a:t>
            </a:r>
            <a:r>
              <a:rPr lang="zh-CN" altLang="en-US" sz="3600" dirty="0" smtClean="0"/>
              <a:t>内容清楚</a:t>
            </a:r>
          </a:p>
          <a:p>
            <a:pPr algn="ctr"/>
            <a:r>
              <a:rPr lang="en-US" sz="3600" dirty="0" smtClean="0"/>
              <a:t>       </a:t>
            </a:r>
            <a:r>
              <a:rPr lang="zh-CN" altLang="en-US" sz="3600" dirty="0" smtClean="0"/>
              <a:t>语言</a:t>
            </a:r>
            <a:r>
              <a:rPr lang="en-US" sz="3600" dirty="0" smtClean="0"/>
              <a:t>                   </a:t>
            </a:r>
            <a:r>
              <a:rPr lang="zh-CN" altLang="en-US" sz="3600" dirty="0" smtClean="0"/>
              <a:t>简洁、有礼貌</a:t>
            </a:r>
          </a:p>
          <a:p>
            <a:pPr algn="ctr"/>
            <a:r>
              <a:rPr lang="zh-CN" altLang="en-US" sz="3600" dirty="0" smtClean="0"/>
              <a:t>语气</a:t>
            </a:r>
            <a:r>
              <a:rPr lang="en-US" sz="3600" dirty="0" smtClean="0"/>
              <a:t>                   </a:t>
            </a:r>
            <a:r>
              <a:rPr lang="zh-CN" altLang="en-US" sz="3600" dirty="0" smtClean="0"/>
              <a:t>得当</a:t>
            </a:r>
          </a:p>
          <a:p>
            <a:pPr algn="ctr"/>
            <a:r>
              <a:rPr lang="en-US" sz="3600" dirty="0" smtClean="0"/>
              <a:t>      </a:t>
            </a:r>
            <a:r>
              <a:rPr lang="zh-CN" altLang="en-US" sz="3600" dirty="0" smtClean="0"/>
              <a:t>表情、动作</a:t>
            </a:r>
            <a:r>
              <a:rPr lang="en-US" sz="3600" dirty="0" smtClean="0"/>
              <a:t>             </a:t>
            </a:r>
            <a:r>
              <a:rPr lang="zh-CN" altLang="en-US" sz="3600" dirty="0" smtClean="0"/>
              <a:t>自然、大方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328255-131223141I0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140" y="577215"/>
            <a:ext cx="9951720" cy="57042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21280" y="3276600"/>
            <a:ext cx="5257800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今天的你们很棒哦！明天继续加油！！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93842" y="1536100"/>
            <a:ext cx="788504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+mn-ea"/>
              </a:rPr>
              <a:t>两个小娃娃啊，正在打电话啊</a:t>
            </a:r>
            <a:r>
              <a:rPr lang="zh-CN" altLang="en-US" sz="3600" dirty="0" smtClean="0">
                <a:latin typeface="+mn-ea"/>
              </a:rPr>
              <a:t>。</a:t>
            </a:r>
            <a:endParaRPr lang="en-US" altLang="zh-CN" sz="3600" dirty="0" smtClean="0">
              <a:latin typeface="+mn-ea"/>
            </a:endParaRPr>
          </a:p>
          <a:p>
            <a:r>
              <a:rPr lang="zh-CN" altLang="en-US" sz="3600" dirty="0" smtClean="0">
                <a:latin typeface="+mn-ea"/>
              </a:rPr>
              <a:t>喂</a:t>
            </a:r>
            <a:r>
              <a:rPr lang="zh-CN" altLang="en-US" sz="3600" dirty="0" smtClean="0">
                <a:latin typeface="+mn-ea"/>
              </a:rPr>
              <a:t>！喂！喂！你在哪里呀</a:t>
            </a:r>
            <a:r>
              <a:rPr lang="zh-CN" altLang="en-US" sz="3600" dirty="0" smtClean="0">
                <a:latin typeface="+mn-ea"/>
              </a:rPr>
              <a:t>？</a:t>
            </a:r>
            <a:endParaRPr lang="en-US" altLang="zh-CN" sz="3600" dirty="0" smtClean="0">
              <a:latin typeface="+mn-ea"/>
            </a:endParaRPr>
          </a:p>
          <a:p>
            <a:r>
              <a:rPr lang="zh-CN" altLang="en-US" sz="3600" dirty="0" smtClean="0">
                <a:latin typeface="+mn-ea"/>
              </a:rPr>
              <a:t>唉</a:t>
            </a:r>
            <a:r>
              <a:rPr lang="zh-CN" altLang="en-US" sz="3600" dirty="0" smtClean="0">
                <a:latin typeface="+mn-ea"/>
              </a:rPr>
              <a:t>！唉！唉！我在幼儿园。 </a:t>
            </a:r>
            <a:endParaRPr lang="en-US" altLang="zh-CN" sz="3600" dirty="0" smtClean="0">
              <a:latin typeface="+mn-ea"/>
            </a:endParaRPr>
          </a:p>
          <a:p>
            <a:r>
              <a:rPr lang="zh-CN" altLang="en-US" sz="3600" dirty="0" smtClean="0">
                <a:latin typeface="+mn-ea"/>
              </a:rPr>
              <a:t>两</a:t>
            </a:r>
            <a:r>
              <a:rPr lang="zh-CN" altLang="en-US" sz="3600" dirty="0" smtClean="0">
                <a:latin typeface="+mn-ea"/>
              </a:rPr>
              <a:t>个小娃娃啊，正在打电话啊</a:t>
            </a:r>
            <a:r>
              <a:rPr lang="zh-CN" altLang="en-US" sz="3600" dirty="0" smtClean="0">
                <a:latin typeface="+mn-ea"/>
              </a:rPr>
              <a:t>。</a:t>
            </a:r>
            <a:endParaRPr lang="en-US" altLang="zh-CN" sz="3600" dirty="0" smtClean="0">
              <a:latin typeface="+mn-ea"/>
            </a:endParaRPr>
          </a:p>
          <a:p>
            <a:r>
              <a:rPr lang="zh-CN" altLang="en-US" sz="3600" dirty="0" smtClean="0">
                <a:latin typeface="+mn-ea"/>
              </a:rPr>
              <a:t>喂</a:t>
            </a:r>
            <a:r>
              <a:rPr lang="zh-CN" altLang="en-US" sz="3600" dirty="0" smtClean="0">
                <a:latin typeface="+mn-ea"/>
              </a:rPr>
              <a:t>！喂！喂！你在干什么呀</a:t>
            </a:r>
            <a:r>
              <a:rPr lang="zh-CN" altLang="en-US" sz="3600" dirty="0" smtClean="0">
                <a:latin typeface="+mn-ea"/>
              </a:rPr>
              <a:t>？</a:t>
            </a:r>
            <a:endParaRPr lang="en-US" altLang="zh-CN" sz="3600" dirty="0" smtClean="0">
              <a:latin typeface="+mn-ea"/>
            </a:endParaRPr>
          </a:p>
          <a:p>
            <a:r>
              <a:rPr lang="zh-CN" altLang="en-US" sz="3600" dirty="0" smtClean="0">
                <a:latin typeface="+mn-ea"/>
              </a:rPr>
              <a:t>哎</a:t>
            </a:r>
            <a:r>
              <a:rPr lang="zh-CN" altLang="en-US" sz="3600" dirty="0" smtClean="0">
                <a:latin typeface="+mn-ea"/>
              </a:rPr>
              <a:t>！哎！哎！我在学唱歌呀。</a:t>
            </a:r>
            <a:endParaRPr lang="zh-CN" altLang="en-US" sz="3600" dirty="0">
              <a:latin typeface="+mn-ea"/>
            </a:endParaRPr>
          </a:p>
        </p:txBody>
      </p:sp>
      <p:sp>
        <p:nvSpPr>
          <p:cNvPr id="5" name="虚尾箭头 4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听儿歌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初步了解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 descr="86958PICiE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535" y="5073015"/>
            <a:ext cx="1871345" cy="1765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380" y="1468120"/>
            <a:ext cx="5635625" cy="25831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1730" y="403225"/>
            <a:ext cx="4364990" cy="60515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87880" y="4286250"/>
            <a:ext cx="4970780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电话用途</a:t>
            </a:r>
          </a:p>
        </p:txBody>
      </p:sp>
      <p:pic>
        <p:nvPicPr>
          <p:cNvPr id="2" name="图片 1" descr="86958PICiE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535" y="5073015"/>
            <a:ext cx="1871345" cy="17653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922145" y="1153795"/>
            <a:ext cx="9968230" cy="5166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70000"/>
              </a:lnSpc>
            </a:pPr>
            <a:r>
              <a:rPr lang="zh-CN" sz="3600">
                <a:latin typeface="微软雅黑" panose="020B0503020204020204" charset="-122"/>
                <a:ea typeface="微软雅黑" panose="020B0503020204020204" charset="-122"/>
              </a:rPr>
              <a:t>打电话注意事项：</a:t>
            </a:r>
          </a:p>
          <a:p>
            <a:pPr>
              <a:lnSpc>
                <a:spcPct val="170000"/>
              </a:lnSpc>
            </a:pPr>
            <a:r>
              <a:rPr lang="zh-CN" sz="320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sz="3200"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打电话要知道对方的电话号码。</a:t>
            </a:r>
          </a:p>
          <a:p>
            <a:pPr>
              <a:lnSpc>
                <a:spcPct val="17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）打电话要把话说清楚，说明白，说话要简短，要有礼貌。</a:t>
            </a:r>
          </a:p>
          <a:p>
            <a:pPr>
              <a:lnSpc>
                <a:spcPct val="17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）拨号后，如果听到“嘟、嘟、嘟”短促的“忙音”时，说明对方电话占线，要稍等再打。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18160" y="531495"/>
            <a:ext cx="279971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模拟打电话</a:t>
            </a:r>
          </a:p>
        </p:txBody>
      </p:sp>
      <p:pic>
        <p:nvPicPr>
          <p:cNvPr id="2" name="图片 1" descr="86958PICiE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535" y="5073015"/>
            <a:ext cx="1871345" cy="1765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9750" y="1232535"/>
            <a:ext cx="8384540" cy="5166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礼貌用语</a:t>
            </a:r>
          </a:p>
        </p:txBody>
      </p:sp>
      <p:pic>
        <p:nvPicPr>
          <p:cNvPr id="2" name="图片 1" descr="86958PICiE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535" y="5073015"/>
            <a:ext cx="1871345" cy="17653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46120" y="2066925"/>
            <a:ext cx="7492365" cy="27241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5400" b="1">
                <a:solidFill>
                  <a:srgbClr val="FF0000"/>
                </a:solidFill>
              </a:rPr>
              <a:t>您好、谢谢、对不起、请问、再见、打扰了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18160" y="531495"/>
            <a:ext cx="308483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模拟打电话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 descr="86958PICiE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535" y="5073015"/>
            <a:ext cx="1871345" cy="17653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46785" y="2348865"/>
            <a:ext cx="11125835" cy="1963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4000" b="1" dirty="0"/>
              <a:t>题目一</a:t>
            </a:r>
            <a:r>
              <a:rPr lang="zh-CN" altLang="en-US" sz="4000" b="1" dirty="0" smtClean="0"/>
              <a:t>：</a:t>
            </a:r>
            <a:r>
              <a:rPr lang="zh-CN" altLang="en-US" sz="4000" dirty="0" smtClean="0"/>
              <a:t>打电话约同学踢球。</a:t>
            </a:r>
            <a:endParaRPr lang="zh-CN" altLang="en-US" sz="4000" dirty="0"/>
          </a:p>
          <a:p>
            <a:pPr>
              <a:lnSpc>
                <a:spcPct val="160000"/>
              </a:lnSpc>
            </a:pP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18160" y="531495"/>
            <a:ext cx="308483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模拟打电话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 descr="86958PICiE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535" y="5073015"/>
            <a:ext cx="1871345" cy="17653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922780" y="1790700"/>
            <a:ext cx="8839835" cy="2821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3600" dirty="0"/>
          </a:p>
          <a:p>
            <a:pPr>
              <a:lnSpc>
                <a:spcPct val="160000"/>
              </a:lnSpc>
            </a:pPr>
            <a:r>
              <a:rPr lang="zh-CN" altLang="en-US" sz="4000" b="1" dirty="0"/>
              <a:t>题目二</a:t>
            </a:r>
            <a:r>
              <a:rPr lang="zh-CN" altLang="en-US" sz="4000" b="1" dirty="0" smtClean="0"/>
              <a:t>：</a:t>
            </a:r>
            <a:r>
              <a:rPr lang="zh-CN" altLang="en-US" sz="4000" dirty="0" smtClean="0"/>
              <a:t>打电话向老师请假。</a:t>
            </a:r>
            <a:endParaRPr lang="zh-CN" altLang="en-US" sz="4000" dirty="0"/>
          </a:p>
          <a:p>
            <a:pPr>
              <a:lnSpc>
                <a:spcPct val="160000"/>
              </a:lnSpc>
            </a:pP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18160" y="531495"/>
            <a:ext cx="308483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模拟打电话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 descr="86958PICiE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535" y="5073015"/>
            <a:ext cx="1871345" cy="17653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70280" y="1468120"/>
            <a:ext cx="11125835" cy="2209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endParaRPr lang="zh-CN" altLang="en-US" sz="3600" dirty="0"/>
          </a:p>
          <a:p>
            <a:r>
              <a:rPr lang="zh-CN" altLang="en-US" sz="4000" b="1" dirty="0"/>
              <a:t>题目三</a:t>
            </a:r>
            <a:r>
              <a:rPr lang="zh-CN" altLang="en-US" sz="4000" b="1" dirty="0" smtClean="0"/>
              <a:t>：</a:t>
            </a:r>
            <a:r>
              <a:rPr lang="zh-CN" altLang="en-US" sz="4000" dirty="0" smtClean="0"/>
              <a:t>有一个叔叔打电话找爸爸，但是爸爸不在家。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263</Words>
  <Application>WPS 演示</Application>
  <PresentationFormat>自定义</PresentationFormat>
  <Paragraphs>39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MacBook</dc:creator>
  <cp:lastModifiedBy>xbany</cp:lastModifiedBy>
  <cp:revision>15</cp:revision>
  <dcterms:created xsi:type="dcterms:W3CDTF">2016-12-11T09:55:00Z</dcterms:created>
  <dcterms:modified xsi:type="dcterms:W3CDTF">2017-02-16T13:38:23Z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