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5" r:id="rId8"/>
    <p:sldId id="261" r:id="rId9"/>
    <p:sldId id="267" r:id="rId10"/>
    <p:sldId id="264" r:id="rId11"/>
    <p:sldId id="262" r:id="rId12"/>
    <p:sldId id="263" r:id="rId13"/>
    <p:sldId id="266" r:id="rId14"/>
    <p:sldId id="269" r:id="rId15"/>
    <p:sldId id="271" r:id="rId16"/>
    <p:sldId id="270" r:id="rId17"/>
    <p:sldId id="268" r:id="rId18"/>
    <p:sldId id="276" r:id="rId19"/>
    <p:sldId id="277" r:id="rId2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Rg st="1" end="18"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/>
          <p:nvPr>
            <p:ph type="ctrTitle"/>
          </p:nvPr>
        </p:nvSpPr>
        <p:spPr>
          <a:xfrm>
            <a:off x="1524000" y="1122680"/>
            <a:ext cx="9144000" cy="4277360"/>
          </a:xfrm>
        </p:spPr>
        <p:txBody>
          <a:bodyPr/>
          <a:p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73990" y="72390"/>
            <a:ext cx="11823065" cy="63779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dk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4000"/>
          </a:p>
          <a:p>
            <a:r>
              <a:rPr lang="en-US" altLang="zh-CN" sz="4400" b="1"/>
              <a:t>1</a:t>
            </a:r>
            <a:r>
              <a:rPr lang="zh-CN" altLang="en-US" sz="4400" b="1"/>
              <a:t>、下列各组词语中，没有错别字的一组是( ) </a:t>
            </a:r>
            <a:endParaRPr lang="zh-CN" altLang="en-US" sz="4400" b="1"/>
          </a:p>
          <a:p>
            <a:endParaRPr lang="zh-CN" altLang="en-US" sz="4400" b="1"/>
          </a:p>
          <a:p>
            <a:endParaRPr lang="zh-CN" altLang="en-US" sz="4400" b="1"/>
          </a:p>
          <a:p>
            <a:r>
              <a:rPr lang="zh-CN" altLang="en-US" sz="4400" b="1"/>
              <a:t>A、意味深长 栩栩如生 血迹班班 腾云驾雾 </a:t>
            </a:r>
            <a:br>
              <a:rPr lang="zh-CN" altLang="en-US" sz="4400" b="1"/>
            </a:br>
            <a:r>
              <a:rPr lang="zh-CN" altLang="en-US" sz="4400" b="1"/>
              <a:t>   </a:t>
            </a:r>
            <a:endParaRPr lang="zh-CN" altLang="en-US" sz="4400" b="1"/>
          </a:p>
          <a:p>
            <a:r>
              <a:rPr lang="zh-CN" altLang="en-US" sz="4400" b="1"/>
              <a:t>B、永往直前 一丝不苟 赏心悦目 名列前茅   </a:t>
            </a:r>
            <a:br>
              <a:rPr lang="zh-CN" altLang="en-US" sz="4400" b="1"/>
            </a:br>
            <a:r>
              <a:rPr lang="zh-CN" altLang="en-US" sz="4400" b="1"/>
              <a:t>   </a:t>
            </a:r>
            <a:endParaRPr lang="zh-CN" altLang="en-US" sz="4400" b="1"/>
          </a:p>
          <a:p>
            <a:r>
              <a:rPr lang="zh-CN" altLang="en-US" sz="4400" b="1"/>
              <a:t>C、昂首挺胸 明辨是非 振奋人心 随遇而安 </a:t>
            </a:r>
            <a:br>
              <a:rPr lang="zh-CN" altLang="en-US" sz="4400" b="1"/>
            </a:br>
            <a:r>
              <a:rPr lang="zh-CN" altLang="en-US" sz="4400" b="1"/>
              <a:t>   </a:t>
            </a:r>
            <a:endParaRPr lang="zh-CN" altLang="en-US" sz="4400" b="1"/>
          </a:p>
          <a:p>
            <a:r>
              <a:rPr lang="zh-CN" altLang="en-US" sz="4400" b="1"/>
              <a:t>D、毫不可惜 张冠李戴 饱经风霜 拔山涉水</a:t>
            </a:r>
            <a:endParaRPr lang="zh-CN" altLang="en-US" sz="4400" b="1"/>
          </a:p>
        </p:txBody>
      </p:sp>
    </p:spTree>
  </p:cSld>
  <p:clrMapOvr>
    <a:masterClrMapping/>
  </p:clrMapOvr>
  <p:transition advTm="4446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1190" y="292735"/>
            <a:ext cx="11065510" cy="6028690"/>
          </a:xfrm>
        </p:spPr>
        <p:txBody>
          <a:bodyPr>
            <a:normAutofit fontScale="90000"/>
          </a:bodyPr>
          <a:p>
            <a:pPr algn="l"/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.与“船——运输”关系类似的一组是( ) </a:t>
            </a:r>
            <a:b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b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A. 老师——学生 </a:t>
            </a:r>
            <a:b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b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B. 杯子——茶水 </a:t>
            </a:r>
            <a:b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b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C. 楼房——居住 </a:t>
            </a:r>
            <a:b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b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D. 笔—     —文具 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1190" y="108585"/>
            <a:ext cx="11065510" cy="5550535"/>
          </a:xfrm>
        </p:spPr>
        <p:txBody>
          <a:bodyPr>
            <a:normAutofit fontScale="90000"/>
          </a:bodyPr>
          <a:p>
            <a:pPr algn="l"/>
            <a:r>
              <a:rPr lang="zh-CN" altLang="en-US" sz="4400"/>
              <a:t> </a:t>
            </a:r>
            <a:br>
              <a:rPr lang="zh-CN" altLang="en-US" sz="4400"/>
            </a:br>
            <a:br>
              <a:rPr lang="zh-CN" altLang="en-US" sz="4400"/>
            </a:br>
            <a:r>
              <a:rPr lang="en-US" altLang="zh-CN" b="1"/>
              <a:t>11</a:t>
            </a:r>
            <a:r>
              <a:rPr lang="zh-CN" altLang="en-US" b="1"/>
              <a:t>.选词填空，最恰当的一项是( )</a:t>
            </a:r>
            <a:br>
              <a:rPr lang="zh-CN" altLang="en-US" b="1"/>
            </a:br>
            <a:br>
              <a:rPr lang="zh-CN" altLang="en-US" b="1"/>
            </a:br>
            <a:br>
              <a:rPr lang="zh-CN" altLang="en-US" b="1"/>
            </a:br>
            <a:r>
              <a:rPr lang="zh-CN" altLang="en-US" b="1"/>
              <a:t>A．艰险 B. 艰辛 C. 艰巨 D. 艰苦 </a:t>
            </a:r>
            <a:br>
              <a:rPr lang="zh-CN" altLang="en-US" b="1"/>
            </a:br>
            <a:br>
              <a:rPr lang="zh-CN" altLang="en-US" b="1"/>
            </a:br>
            <a:br>
              <a:rPr lang="zh-CN" altLang="en-US" b="1"/>
            </a:br>
            <a:r>
              <a:rPr lang="zh-CN" altLang="en-US" b="1"/>
              <a:t>他们历尽（ ），终于登上了圣母峰。</a:t>
            </a:r>
            <a:r>
              <a:rPr lang="zh-CN" altLang="en-US" sz="4400"/>
              <a:t> </a:t>
            </a:r>
            <a:endParaRPr lang="zh-CN" altLang="en-US" sz="4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1190" y="108585"/>
            <a:ext cx="11065510" cy="6537960"/>
          </a:xfrm>
        </p:spPr>
        <p:txBody>
          <a:bodyPr>
            <a:normAutofit fontScale="90000"/>
          </a:bodyPr>
          <a:p>
            <a:pPr algn="l"/>
            <a:r>
              <a:rPr lang="zh-CN" altLang="en-US" sz="4400"/>
              <a:t>     </a:t>
            </a:r>
            <a:r>
              <a:rPr lang="en-US" altLang="zh-CN" sz="5400" b="1"/>
              <a:t>12</a:t>
            </a:r>
            <a:r>
              <a:rPr lang="zh-CN" altLang="en-US" sz="5400" b="1"/>
              <a:t>.“这孩子平时爱说爱笑，挺大方的。”这句话中，“大方”的反义词是( ) </a:t>
            </a:r>
            <a:br>
              <a:rPr lang="zh-CN" altLang="en-US" sz="5400" b="1"/>
            </a:br>
            <a:r>
              <a:rPr lang="zh-CN" altLang="en-US" sz="5400" b="1"/>
              <a:t>      </a:t>
            </a:r>
            <a:br>
              <a:rPr lang="zh-CN" altLang="en-US" sz="5400" b="1"/>
            </a:br>
            <a:r>
              <a:rPr lang="zh-CN" altLang="en-US" b="1"/>
              <a:t>A．大度        B. 抵赖 </a:t>
            </a:r>
            <a:br>
              <a:rPr lang="zh-CN" altLang="en-US" b="1"/>
            </a:br>
            <a:br>
              <a:rPr lang="zh-CN" altLang="en-US" b="1"/>
            </a:br>
            <a:r>
              <a:rPr lang="zh-CN" altLang="en-US" b="1"/>
              <a:t>C.  俗气          D. 小气 </a:t>
            </a:r>
            <a:br>
              <a:rPr lang="zh-CN" altLang="en-US" b="1"/>
            </a:br>
            <a:br>
              <a:rPr lang="zh-CN" altLang="en-US" sz="5400" b="1"/>
            </a:br>
            <a:r>
              <a:rPr lang="zh-CN" altLang="en-US" sz="4400"/>
              <a:t> </a:t>
            </a:r>
            <a:endParaRPr lang="zh-CN" altLang="en-US" sz="4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1190" y="108585"/>
            <a:ext cx="11065510" cy="6689090"/>
          </a:xfrm>
        </p:spPr>
        <p:txBody>
          <a:bodyPr>
            <a:normAutofit fontScale="90000"/>
          </a:bodyPr>
          <a:p>
            <a:pPr algn="l"/>
            <a:r>
              <a:rPr lang="zh-CN" altLang="en-US" sz="4400"/>
              <a:t> </a:t>
            </a:r>
            <a:r>
              <a:rPr lang="zh-CN" altLang="en-US" b="1"/>
              <a:t>1</a:t>
            </a:r>
            <a:r>
              <a:rPr lang="en-US" altLang="zh-CN" b="1"/>
              <a:t>3</a:t>
            </a:r>
            <a:r>
              <a:rPr lang="zh-CN" altLang="en-US" b="1"/>
              <a:t>．意思是“杂乱而且没有道理的话”的词语是( ) </a:t>
            </a:r>
            <a:br>
              <a:rPr lang="zh-CN" altLang="en-US" b="1"/>
            </a:br>
            <a:br>
              <a:rPr lang="zh-CN" altLang="en-US" b="1"/>
            </a:br>
            <a:r>
              <a:rPr lang="zh-CN" altLang="en-US" b="1"/>
              <a:t>A. 三言两语       B. 花言巧语 </a:t>
            </a:r>
            <a:br>
              <a:rPr lang="zh-CN" altLang="en-US" b="1"/>
            </a:br>
            <a:br>
              <a:rPr lang="zh-CN" altLang="en-US" b="1"/>
            </a:br>
            <a:br>
              <a:rPr lang="zh-CN" altLang="en-US" b="1"/>
            </a:br>
            <a:r>
              <a:rPr lang="zh-CN" altLang="en-US" b="1"/>
              <a:t>C. 胡言乱语        D.豪言壮语 </a:t>
            </a:r>
            <a:br>
              <a:rPr lang="zh-CN" altLang="en-US" b="1"/>
            </a:br>
            <a:br>
              <a:rPr lang="zh-CN" altLang="en-US" sz="4400"/>
            </a:br>
            <a:r>
              <a:rPr lang="zh-CN" altLang="en-US" sz="4400"/>
              <a:t> </a:t>
            </a:r>
            <a:endParaRPr lang="zh-CN" altLang="en-US" sz="4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1190" y="108585"/>
            <a:ext cx="11065510" cy="7378700"/>
          </a:xfrm>
        </p:spPr>
        <p:txBody>
          <a:bodyPr>
            <a:normAutofit/>
          </a:bodyPr>
          <a:p>
            <a:pPr algn="l"/>
            <a:r>
              <a:rPr lang="zh-CN" altLang="en-US" sz="4400"/>
              <a:t>  </a:t>
            </a:r>
            <a:r>
              <a:rPr lang="en-US" altLang="zh-CN" sz="5400" b="1"/>
              <a:t>14</a:t>
            </a:r>
            <a:r>
              <a:rPr lang="zh-CN" altLang="en-US" sz="5400" b="1"/>
              <a:t>、填字组成语 </a:t>
            </a:r>
            <a:br>
              <a:rPr lang="zh-CN" altLang="en-US" sz="5400" b="1"/>
            </a:br>
            <a:r>
              <a:rPr lang="zh-CN" altLang="en-US" sz="5400" b="1"/>
              <a:t>（ ）过（ ）非     （ ）叛（ ）离  </a:t>
            </a:r>
            <a:br>
              <a:rPr lang="zh-CN" altLang="en-US" sz="5400" b="1"/>
            </a:br>
            <a:r>
              <a:rPr lang="zh-CN" altLang="en-US" sz="5400" b="1"/>
              <a:t>（ ）骨（ ）心       居（ ）思（ ）</a:t>
            </a:r>
            <a:br>
              <a:rPr lang="zh-CN" altLang="en-US" sz="5400" b="1"/>
            </a:br>
            <a:r>
              <a:rPr lang="zh-CN" altLang="en-US" sz="5400" b="1"/>
              <a:t> 百（ ）俱（  ）     厚（ ）薄（ ）</a:t>
            </a:r>
            <a:br>
              <a:rPr lang="zh-CN" altLang="en-US" sz="5400" b="1"/>
            </a:br>
            <a:r>
              <a:rPr lang="zh-CN" altLang="en-US" sz="5400" b="1"/>
              <a:t> 良师（    ）友         狂风怒（      ）      </a:t>
            </a:r>
            <a:br>
              <a:rPr lang="zh-CN" altLang="en-US" sz="5400" b="1"/>
            </a:br>
            <a:r>
              <a:rPr lang="zh-CN" altLang="en-US" sz="5400" b="1"/>
              <a:t>  再接再（     ）     （       ）转反侧   </a:t>
            </a:r>
            <a:br>
              <a:rPr lang="zh-CN" altLang="en-US" sz="5400" b="1"/>
            </a:br>
            <a:r>
              <a:rPr lang="zh-CN" altLang="en-US" sz="5400" b="1"/>
              <a:t> 兴国安（      ）       排山（      ）海 </a:t>
            </a:r>
            <a:br>
              <a:rPr lang="zh-CN" altLang="en-US" sz="5400" b="1"/>
            </a:br>
            <a:r>
              <a:rPr lang="zh-CN" altLang="en-US" sz="5400" b="1"/>
              <a:t> 应接不（      ）       神机（      ）算 </a:t>
            </a:r>
            <a:br>
              <a:rPr lang="zh-CN" altLang="en-US" sz="5400" b="1"/>
            </a:br>
            <a:br>
              <a:rPr lang="zh-CN" altLang="en-US" sz="4400"/>
            </a:br>
            <a:r>
              <a:rPr lang="zh-CN" altLang="en-US" sz="4400"/>
              <a:t> </a:t>
            </a:r>
            <a:endParaRPr lang="zh-CN" altLang="en-US" sz="4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1190" y="108585"/>
            <a:ext cx="11065510" cy="6531610"/>
          </a:xfrm>
        </p:spPr>
        <p:txBody>
          <a:bodyPr>
            <a:normAutofit/>
          </a:bodyPr>
          <a:p>
            <a:pPr algn="l"/>
            <a:r>
              <a:rPr lang="zh-CN" altLang="en-US" sz="4400"/>
              <a:t> </a:t>
            </a:r>
            <a:r>
              <a:rPr lang="en-US" altLang="zh-CN" b="1"/>
              <a:t>15</a:t>
            </a:r>
            <a:r>
              <a:rPr lang="zh-CN" altLang="en-US" b="1"/>
              <a:t>、写出3个与四大名著有关的成语并写出相关的人物 </a:t>
            </a:r>
            <a:br>
              <a:rPr lang="zh-CN" altLang="en-US" b="1"/>
            </a:br>
            <a:r>
              <a:rPr lang="zh-CN" altLang="en-US" b="1"/>
              <a:t>     </a:t>
            </a:r>
            <a:br>
              <a:rPr lang="zh-CN" altLang="en-US" b="1"/>
            </a:br>
            <a:r>
              <a:rPr lang="zh-CN" altLang="en-US" b="1"/>
              <a:t>成 语：（ ） （ ） （ ）</a:t>
            </a:r>
            <a:br>
              <a:rPr lang="zh-CN" altLang="en-US" b="1"/>
            </a:br>
            <a:r>
              <a:rPr lang="zh-CN" altLang="en-US" b="1"/>
              <a:t>    </a:t>
            </a:r>
            <a:br>
              <a:rPr lang="zh-CN" altLang="en-US" b="1"/>
            </a:br>
            <a:r>
              <a:rPr lang="zh-CN" altLang="en-US" b="1"/>
              <a:t>人 物：（ ） （ ） （ ） </a:t>
            </a:r>
            <a:br>
              <a:rPr lang="zh-CN" altLang="en-US" b="1"/>
            </a:br>
            <a:br>
              <a:rPr lang="zh-CN" altLang="en-US" sz="4400"/>
            </a:br>
            <a:r>
              <a:rPr lang="zh-CN" altLang="en-US" sz="4400"/>
              <a:t> </a:t>
            </a:r>
            <a:endParaRPr lang="zh-CN" altLang="en-US" sz="4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1190" y="108585"/>
            <a:ext cx="11814175" cy="6838950"/>
          </a:xfrm>
        </p:spPr>
        <p:txBody>
          <a:bodyPr>
            <a:normAutofit/>
          </a:bodyPr>
          <a:p>
            <a:pPr algn="l"/>
            <a:r>
              <a:rPr lang="zh-CN" altLang="en-US" sz="4400"/>
              <a:t> </a:t>
            </a:r>
            <a:br>
              <a:rPr lang="zh-CN" altLang="en-US" sz="4400"/>
            </a:br>
            <a:br>
              <a:rPr lang="zh-CN" altLang="en-US" sz="4400"/>
            </a:br>
            <a:r>
              <a:rPr lang="zh-CN" altLang="en-US" sz="4400"/>
              <a:t> </a:t>
            </a:r>
            <a:endParaRPr lang="zh-CN" altLang="en-US" sz="4400"/>
          </a:p>
        </p:txBody>
      </p:sp>
      <p:sp>
        <p:nvSpPr>
          <p:cNvPr id="100" name="文本框 99"/>
          <p:cNvSpPr txBox="1"/>
          <p:nvPr/>
        </p:nvSpPr>
        <p:spPr>
          <a:xfrm>
            <a:off x="403225" y="260985"/>
            <a:ext cx="11574780" cy="6126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44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16:</a:t>
            </a:r>
            <a:r>
              <a:rPr lang="zh-CN" altLang="en-US" sz="44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写出反映人物优秀品质的成语：（ ）（ ） </a:t>
            </a:r>
            <a:endParaRPr lang="zh-CN" altLang="en-US" sz="44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44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写出</a:t>
            </a:r>
            <a:r>
              <a:rPr lang="en-US" altLang="zh-CN" sz="44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AABC</a:t>
            </a:r>
            <a:r>
              <a:rPr lang="zh-CN" altLang="en-US" sz="44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式成语：（ ）（ ）  </a:t>
            </a:r>
            <a:endParaRPr lang="zh-CN" altLang="en-US" sz="44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44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写出四个字中带有一对反义词的成语：（ ）（ ） 写出形容很专心的四字词语：（ ）（ ）</a:t>
            </a:r>
            <a:endParaRPr lang="zh-CN" altLang="en-US" sz="44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4400"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1190" y="108585"/>
            <a:ext cx="11814175" cy="6838950"/>
          </a:xfrm>
        </p:spPr>
        <p:txBody>
          <a:bodyPr>
            <a:normAutofit/>
          </a:bodyPr>
          <a:p>
            <a:pPr algn="l"/>
            <a:r>
              <a:rPr lang="zh-CN" altLang="en-US" sz="4400"/>
              <a:t> </a:t>
            </a:r>
            <a:br>
              <a:rPr lang="zh-CN" altLang="en-US" sz="4400"/>
            </a:br>
            <a:br>
              <a:rPr lang="zh-CN" altLang="en-US" sz="4400"/>
            </a:br>
            <a:r>
              <a:rPr lang="zh-CN" altLang="en-US" sz="4400"/>
              <a:t> </a:t>
            </a:r>
            <a:endParaRPr lang="zh-CN" altLang="en-US" sz="4400"/>
          </a:p>
        </p:txBody>
      </p:sp>
      <p:sp>
        <p:nvSpPr>
          <p:cNvPr id="100" name="文本框 99"/>
          <p:cNvSpPr txBox="1"/>
          <p:nvPr/>
        </p:nvSpPr>
        <p:spPr>
          <a:xfrm>
            <a:off x="392430" y="30480"/>
            <a:ext cx="11574780" cy="6126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44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17: 县实验小学有“龚、景、费、袁、孙、韩、张、辛，王”几位老师，学校领导要将他们按姓氏的音序进行排列，</a:t>
            </a:r>
            <a:endParaRPr lang="en-US" altLang="zh-CN" sz="44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44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en-US" altLang="zh-CN" sz="44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44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排列在最前的应该是______老师，排列在</a:t>
            </a:r>
            <a:endParaRPr lang="en-US" altLang="zh-CN" sz="44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endParaRPr lang="en-US" altLang="zh-CN" sz="44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44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第三位的是______老师，排列在最后的是</a:t>
            </a:r>
            <a:endParaRPr lang="en-US" altLang="zh-CN" sz="44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endParaRPr lang="en-US" altLang="zh-CN" sz="44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44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______老师。</a:t>
            </a:r>
            <a:endParaRPr lang="zh-CN" altLang="en-US" sz="4400"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1190" y="108585"/>
            <a:ext cx="11814175" cy="6838950"/>
          </a:xfrm>
        </p:spPr>
        <p:txBody>
          <a:bodyPr>
            <a:normAutofit/>
          </a:bodyPr>
          <a:p>
            <a:pPr algn="l"/>
            <a:r>
              <a:rPr lang="zh-CN" altLang="en-US" sz="4400"/>
              <a:t> </a:t>
            </a:r>
            <a:br>
              <a:rPr lang="zh-CN" altLang="en-US" sz="4400"/>
            </a:br>
            <a:br>
              <a:rPr lang="zh-CN" altLang="en-US" sz="4400"/>
            </a:br>
            <a:r>
              <a:rPr lang="zh-CN" altLang="en-US" sz="4400"/>
              <a:t> </a:t>
            </a:r>
            <a:endParaRPr lang="zh-CN" altLang="en-US" sz="4400"/>
          </a:p>
        </p:txBody>
      </p:sp>
      <p:sp>
        <p:nvSpPr>
          <p:cNvPr id="100" name="文本框 99"/>
          <p:cNvSpPr txBox="1"/>
          <p:nvPr/>
        </p:nvSpPr>
        <p:spPr>
          <a:xfrm>
            <a:off x="508000" y="108585"/>
            <a:ext cx="11574780" cy="6132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400" b="1"/>
              <a:t>  18:按一定的顺序排列。 </a:t>
            </a:r>
            <a:endParaRPr lang="en-US" altLang="zh-CN" sz="4400" b="1"/>
          </a:p>
          <a:p>
            <a:r>
              <a:rPr lang="en-US" altLang="zh-CN" sz="4400" b="1"/>
              <a:t>  </a:t>
            </a:r>
            <a:endParaRPr lang="en-US" altLang="zh-CN" sz="4400" b="1"/>
          </a:p>
          <a:p>
            <a:r>
              <a:rPr lang="en-US" altLang="zh-CN" sz="4400" b="1"/>
              <a:t>   1 .林则徐  杜甫  朱元璋  </a:t>
            </a:r>
            <a:r>
              <a:rPr lang="zh-CN" altLang="zh-CN" sz="4400" b="1"/>
              <a:t>文天祥</a:t>
            </a:r>
            <a:endParaRPr lang="zh-CN" altLang="zh-CN" sz="4400" b="1"/>
          </a:p>
          <a:p>
            <a:r>
              <a:rPr lang="en-US" altLang="zh-CN" sz="4400" b="1"/>
              <a:t>  </a:t>
            </a:r>
            <a:endParaRPr lang="en-US" altLang="zh-CN" sz="4400" b="1"/>
          </a:p>
          <a:p>
            <a:r>
              <a:rPr lang="en-US" altLang="zh-CN" sz="4400" b="1"/>
              <a:t>   2.一模一样  相去甚远  大同小异  迥然不同</a:t>
            </a:r>
            <a:endParaRPr lang="en-US" altLang="zh-CN" sz="4400" b="1"/>
          </a:p>
          <a:p>
            <a:r>
              <a:rPr lang="en-US" altLang="zh-CN" sz="4400" b="1"/>
              <a:t> </a:t>
            </a:r>
            <a:endParaRPr lang="en-US" altLang="zh-CN" sz="4400" b="1"/>
          </a:p>
          <a:p>
            <a:r>
              <a:rPr lang="en-US" altLang="zh-CN" sz="4400" b="1"/>
              <a:t>   3.中秋节  除夕  端午节  春节  元宵节</a:t>
            </a:r>
            <a:endParaRPr lang="en-US" altLang="zh-CN" sz="4400" b="1"/>
          </a:p>
          <a:p>
            <a:r>
              <a:rPr lang="en-US" altLang="zh-CN" sz="4400" b="1"/>
              <a:t> </a:t>
            </a:r>
            <a:endParaRPr lang="en-US" altLang="zh-CN" sz="4400" b="1"/>
          </a:p>
          <a:p>
            <a:r>
              <a:rPr lang="en-US" altLang="zh-CN" sz="4400" b="1"/>
              <a:t>   4. 荷花   桃花   腊梅花   桂花   菊花</a:t>
            </a:r>
            <a:endParaRPr lang="en-US" altLang="zh-CN" sz="4400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1190" y="0"/>
            <a:ext cx="11065510" cy="6720205"/>
          </a:xfrm>
        </p:spPr>
        <p:txBody>
          <a:bodyPr>
            <a:normAutofit/>
          </a:bodyPr>
          <a:p>
            <a:r>
              <a:rPr lang="en-US" altLang="zh-CN" sz="4000" b="1"/>
              <a:t>2</a:t>
            </a:r>
            <a:r>
              <a:rPr lang="zh-CN" altLang="en-US" sz="4000" b="1"/>
              <a:t>、下面四组词语中，没有错别字的一组是( ) </a:t>
            </a:r>
            <a:br>
              <a:rPr lang="zh-CN" altLang="en-US" sz="4000" b="1"/>
            </a:br>
            <a:r>
              <a:rPr lang="zh-CN" altLang="en-US" sz="4000" b="1"/>
              <a:t> </a:t>
            </a:r>
            <a:br>
              <a:rPr lang="zh-CN" altLang="en-US" sz="4000" b="1"/>
            </a:br>
            <a:r>
              <a:rPr lang="zh-CN" altLang="en-US" sz="4400" b="1"/>
              <a:t> </a:t>
            </a:r>
            <a:br>
              <a:rPr lang="zh-CN" altLang="en-US" sz="4400" b="1"/>
            </a:br>
            <a:r>
              <a:rPr lang="zh-CN" altLang="en-US" sz="4400" b="1"/>
              <a:t>A. 阴谋鬼计       不计其数     含糊其词 </a:t>
            </a:r>
            <a:br>
              <a:rPr lang="zh-CN" altLang="en-US" sz="4400" b="1"/>
            </a:br>
            <a:r>
              <a:rPr lang="zh-CN" altLang="en-US" sz="4400" b="1"/>
              <a:t>   </a:t>
            </a:r>
            <a:br>
              <a:rPr lang="zh-CN" altLang="en-US" sz="4400" b="1"/>
            </a:br>
            <a:r>
              <a:rPr lang="zh-CN" altLang="en-US" sz="4400" b="1"/>
              <a:t>B. 五彩缤纷       蜿蜒曲折      震撼天地</a:t>
            </a:r>
            <a:br>
              <a:rPr lang="zh-CN" altLang="en-US" sz="4400" b="1"/>
            </a:br>
            <a:r>
              <a:rPr lang="zh-CN" altLang="en-US" sz="4400" b="1"/>
              <a:t> </a:t>
            </a:r>
            <a:br>
              <a:rPr lang="zh-CN" altLang="en-US" sz="4400" b="1"/>
            </a:br>
            <a:r>
              <a:rPr lang="zh-CN" altLang="en-US" sz="4400" b="1"/>
              <a:t>  C. 面容慈祥         清澈见底        处景生情 </a:t>
            </a:r>
            <a:br>
              <a:rPr lang="zh-CN" altLang="en-US" sz="4400" b="1"/>
            </a:br>
            <a:r>
              <a:rPr lang="zh-CN" altLang="en-US" sz="4400" b="1"/>
              <a:t>  </a:t>
            </a:r>
            <a:br>
              <a:rPr lang="zh-CN" altLang="en-US" sz="4400" b="1"/>
            </a:br>
            <a:r>
              <a:rPr lang="zh-CN" altLang="en-US" sz="4400" b="1"/>
              <a:t> D. 长途拔涉          实事求是       混水摸鱼 </a:t>
            </a:r>
            <a:endParaRPr lang="zh-CN" altLang="en-US" sz="4400" b="1"/>
          </a:p>
        </p:txBody>
      </p:sp>
    </p:spTree>
  </p:cSld>
  <p:clrMapOvr>
    <a:masterClrMapping/>
  </p:clrMapOvr>
  <p:transition advTm="4072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1190" y="292735"/>
            <a:ext cx="11065510" cy="6489700"/>
          </a:xfrm>
        </p:spPr>
        <p:txBody>
          <a:bodyPr>
            <a:normAutofit/>
          </a:bodyPr>
          <a:p>
            <a:pPr algn="l"/>
            <a:r>
              <a:rPr lang="en-US" altLang="zh-CN" sz="4000"/>
              <a:t>    </a:t>
            </a:r>
            <a:r>
              <a:rPr lang="en-US" altLang="zh-CN" sz="4000" b="1"/>
              <a:t>3</a:t>
            </a:r>
            <a:r>
              <a:rPr lang="zh-CN" altLang="en-US" sz="4000" b="1"/>
              <a:t> “这是电影院„„”中的“电影院”有5个修饰词语，排列顺序正确的一项是( )</a:t>
            </a:r>
            <a:br>
              <a:rPr lang="zh-CN" altLang="en-US" sz="4000" b="1"/>
            </a:br>
            <a:r>
              <a:rPr lang="zh-CN" altLang="en-US" sz="4000" b="1"/>
              <a:t> </a:t>
            </a:r>
            <a:br>
              <a:rPr lang="zh-CN" altLang="en-US" sz="4000" b="1"/>
            </a:br>
            <a:r>
              <a:rPr lang="zh-CN" altLang="en-US" sz="4000" b="1"/>
              <a:t>①一座 ②现代化的 ③团风县 ④唯一的 ⑤新型 </a:t>
            </a:r>
            <a:br>
              <a:rPr lang="zh-CN" altLang="en-US" sz="4000" b="1"/>
            </a:br>
            <a:r>
              <a:rPr lang="zh-CN" altLang="en-US" sz="4000" b="1"/>
              <a:t>  </a:t>
            </a:r>
            <a:br>
              <a:rPr lang="zh-CN" altLang="en-US" sz="4000" b="1"/>
            </a:br>
            <a:br>
              <a:rPr lang="zh-CN" altLang="en-US" sz="4000" b="1"/>
            </a:br>
            <a:r>
              <a:rPr lang="zh-CN" altLang="en-US" sz="4000" b="1"/>
              <a:t>    </a:t>
            </a:r>
            <a:r>
              <a:rPr lang="zh-CN" altLang="en-US" sz="4400" b="1"/>
              <a:t>A    ③①④②⑤       B.①⑤②③④ </a:t>
            </a:r>
            <a:br>
              <a:rPr lang="zh-CN" altLang="en-US" sz="4400" b="1"/>
            </a:br>
            <a:r>
              <a:rPr lang="zh-CN" altLang="en-US" sz="4400" b="1"/>
              <a:t>   </a:t>
            </a:r>
            <a:br>
              <a:rPr lang="zh-CN" altLang="en-US" sz="4400" b="1"/>
            </a:br>
            <a:br>
              <a:rPr lang="zh-CN" altLang="en-US" sz="4400" b="1"/>
            </a:br>
            <a:r>
              <a:rPr lang="zh-CN" altLang="en-US" sz="4400" b="1"/>
              <a:t>   C   ③④①②⑤        D.②④①⑤③</a:t>
            </a:r>
            <a:r>
              <a:rPr lang="zh-CN" altLang="en-US" sz="4400"/>
              <a:t>  </a:t>
            </a:r>
            <a:endParaRPr lang="zh-CN" altLang="en-US" sz="4400"/>
          </a:p>
        </p:txBody>
      </p:sp>
    </p:spTree>
  </p:cSld>
  <p:clrMapOvr>
    <a:masterClrMapping/>
  </p:clrMapOvr>
  <p:transition advTm="365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1190" y="292735"/>
            <a:ext cx="11065510" cy="6028690"/>
          </a:xfrm>
        </p:spPr>
        <p:txBody>
          <a:bodyPr>
            <a:normAutofit/>
          </a:bodyPr>
          <a:p>
            <a:r>
              <a:rPr lang="en-US" altLang="zh-CN" sz="4000" b="1"/>
              <a:t>4</a:t>
            </a:r>
            <a:r>
              <a:rPr lang="zh-CN" altLang="en-US" sz="4000" b="1"/>
              <a:t>、下面四组词语中，没有错别字的一组是( ) </a:t>
            </a:r>
            <a:br>
              <a:rPr lang="zh-CN" altLang="en-US" sz="4000" b="1"/>
            </a:br>
            <a:r>
              <a:rPr lang="zh-CN" altLang="en-US" sz="4000" b="1"/>
              <a:t> </a:t>
            </a:r>
            <a:br>
              <a:rPr lang="zh-CN" altLang="en-US" sz="4000" b="1"/>
            </a:br>
            <a:r>
              <a:rPr lang="zh-CN" altLang="en-US" sz="4400" b="1"/>
              <a:t> A. 阴谋鬼计       不计其数     含糊其词 </a:t>
            </a:r>
            <a:br>
              <a:rPr lang="zh-CN" altLang="en-US" sz="4400" b="1"/>
            </a:br>
            <a:r>
              <a:rPr lang="zh-CN" altLang="en-US" sz="4400" b="1"/>
              <a:t>   </a:t>
            </a:r>
            <a:br>
              <a:rPr lang="zh-CN" altLang="en-US" sz="4400" b="1"/>
            </a:br>
            <a:r>
              <a:rPr lang="zh-CN" altLang="en-US" sz="4400" b="1"/>
              <a:t>B. 五彩缤纷       蜿蜒曲折      震撼天地</a:t>
            </a:r>
            <a:br>
              <a:rPr lang="zh-CN" altLang="en-US" sz="4400" b="1"/>
            </a:br>
            <a:r>
              <a:rPr lang="zh-CN" altLang="en-US" sz="4400" b="1"/>
              <a:t> </a:t>
            </a:r>
            <a:br>
              <a:rPr lang="zh-CN" altLang="en-US" sz="4400" b="1"/>
            </a:br>
            <a:r>
              <a:rPr lang="zh-CN" altLang="en-US" sz="4400" b="1"/>
              <a:t>  C. 面容慈祥         清澈见底        处景生情 </a:t>
            </a:r>
            <a:br>
              <a:rPr lang="zh-CN" altLang="en-US" sz="4400" b="1"/>
            </a:br>
            <a:r>
              <a:rPr lang="zh-CN" altLang="en-US" sz="4400" b="1"/>
              <a:t>  </a:t>
            </a:r>
            <a:br>
              <a:rPr lang="zh-CN" altLang="en-US" sz="4400" b="1"/>
            </a:br>
            <a:r>
              <a:rPr lang="zh-CN" altLang="en-US" sz="4400" b="1"/>
              <a:t> D. 长途拔涉          实事求是       混水摸鱼 </a:t>
            </a:r>
            <a:endParaRPr lang="zh-CN" altLang="en-US" sz="4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3000" advTm="1732"/>
    </mc:Choice>
    <mc:Fallback>
      <p:transition spd="slow" advTm="1732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1190" y="292735"/>
            <a:ext cx="11065510" cy="6028690"/>
          </a:xfrm>
        </p:spPr>
        <p:txBody>
          <a:bodyPr>
            <a:normAutofit/>
          </a:bodyPr>
          <a:p>
            <a:r>
              <a:rPr lang="en-US" altLang="zh-CN" sz="4000" b="1"/>
              <a:t>5</a:t>
            </a:r>
            <a:r>
              <a:rPr lang="zh-CN" altLang="en-US" sz="4000" b="1"/>
              <a:t>、下面四组词语中，没有错别字的一组是( ) </a:t>
            </a:r>
            <a:br>
              <a:rPr lang="zh-CN" altLang="en-US" sz="4000" b="1"/>
            </a:br>
            <a:r>
              <a:rPr lang="zh-CN" altLang="en-US" sz="4000" b="1"/>
              <a:t> </a:t>
            </a:r>
            <a:br>
              <a:rPr lang="zh-CN" altLang="en-US" sz="4000" b="1"/>
            </a:br>
            <a:r>
              <a:rPr lang="zh-CN" altLang="en-US" sz="4400" b="1"/>
              <a:t> A. 阴谋鬼计       不计其数     含糊其词 </a:t>
            </a:r>
            <a:br>
              <a:rPr lang="zh-CN" altLang="en-US" sz="4400" b="1"/>
            </a:br>
            <a:r>
              <a:rPr lang="zh-CN" altLang="en-US" sz="4400" b="1"/>
              <a:t>   </a:t>
            </a:r>
            <a:br>
              <a:rPr lang="zh-CN" altLang="en-US" sz="4400" b="1"/>
            </a:br>
            <a:r>
              <a:rPr lang="zh-CN" altLang="en-US" sz="4400" b="1"/>
              <a:t>B. 五彩缤纷       蜿蜒曲折      震撼天地</a:t>
            </a:r>
            <a:br>
              <a:rPr lang="zh-CN" altLang="en-US" sz="4400" b="1"/>
            </a:br>
            <a:r>
              <a:rPr lang="zh-CN" altLang="en-US" sz="4400" b="1"/>
              <a:t> </a:t>
            </a:r>
            <a:br>
              <a:rPr lang="zh-CN" altLang="en-US" sz="4400" b="1"/>
            </a:br>
            <a:r>
              <a:rPr lang="zh-CN" altLang="en-US" sz="4400" b="1"/>
              <a:t>  C. 面容慈祥         清澈见底        处景生情 </a:t>
            </a:r>
            <a:br>
              <a:rPr lang="zh-CN" altLang="en-US" sz="4400" b="1"/>
            </a:br>
            <a:r>
              <a:rPr lang="zh-CN" altLang="en-US" sz="4400" b="1"/>
              <a:t>  </a:t>
            </a:r>
            <a:br>
              <a:rPr lang="zh-CN" altLang="en-US" sz="4400" b="1"/>
            </a:br>
            <a:r>
              <a:rPr lang="zh-CN" altLang="en-US" sz="4400" b="1"/>
              <a:t> D. 长途拔涉          实事求是       混水摸鱼 </a:t>
            </a:r>
            <a:endParaRPr lang="zh-CN" altLang="en-US" sz="4400" b="1"/>
          </a:p>
        </p:txBody>
      </p:sp>
    </p:spTree>
  </p:cSld>
  <p:clrMapOvr>
    <a:masterClrMapping/>
  </p:clrMapOvr>
  <p:transition advTm="1638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1190" y="366395"/>
            <a:ext cx="11065510" cy="6224905"/>
          </a:xfrm>
        </p:spPr>
        <p:txBody>
          <a:bodyPr>
            <a:normAutofit fontScale="90000"/>
          </a:bodyPr>
          <a:p>
            <a:pPr algn="l"/>
            <a:r>
              <a:rPr lang="en-US" altLang="zh-CN" sz="4400" b="1"/>
              <a:t>6</a:t>
            </a:r>
            <a:r>
              <a:rPr lang="zh-CN" altLang="en-US" sz="4400" b="1"/>
              <a:t>. 下列四组字母中，字母顺序排列错误的一组是( ) </a:t>
            </a:r>
            <a:br>
              <a:rPr lang="zh-CN" altLang="en-US" sz="4400" b="1"/>
            </a:br>
            <a:br>
              <a:rPr lang="zh-CN" altLang="en-US" sz="4400" b="1"/>
            </a:br>
            <a:r>
              <a:rPr lang="zh-CN" altLang="en-US" sz="5400" b="1"/>
              <a:t>A. S  T  U  V  W  X         </a:t>
            </a:r>
            <a:br>
              <a:rPr lang="zh-CN" altLang="en-US" sz="5400" b="1"/>
            </a:br>
            <a:br>
              <a:rPr lang="zh-CN" altLang="en-US" sz="5400" b="1"/>
            </a:br>
            <a:r>
              <a:rPr lang="zh-CN" altLang="en-US" sz="5400" b="1"/>
              <a:t>B.  A  B  C  D  E   F     </a:t>
            </a:r>
            <a:br>
              <a:rPr lang="zh-CN" altLang="en-US" sz="5400" b="1"/>
            </a:br>
            <a:br>
              <a:rPr lang="zh-CN" altLang="en-US" sz="5400" b="1"/>
            </a:br>
            <a:r>
              <a:rPr lang="zh-CN" altLang="en-US" sz="5400" b="1"/>
              <a:t>C.  J  K  L  N  M   </a:t>
            </a:r>
            <a:r>
              <a:rPr lang="en-US" altLang="zh-CN" sz="5400" b="1"/>
              <a:t>D</a:t>
            </a:r>
            <a:r>
              <a:rPr lang="zh-CN" altLang="en-US" sz="5400" b="1"/>
              <a:t> </a:t>
            </a:r>
            <a:br>
              <a:rPr lang="zh-CN" altLang="en-US" sz="5400" b="1"/>
            </a:br>
            <a:br>
              <a:rPr lang="zh-CN" altLang="en-US" sz="5400" b="1"/>
            </a:br>
            <a:r>
              <a:rPr lang="zh-CN" altLang="en-US" sz="5400" b="1"/>
              <a:t>.O  P  Q  R  S  T  </a:t>
            </a:r>
            <a:r>
              <a:rPr lang="en-US" altLang="zh-CN" sz="5400" b="1"/>
              <a:t>C</a:t>
            </a:r>
            <a:endParaRPr lang="en-US" altLang="zh-CN" sz="5400" b="1"/>
          </a:p>
        </p:txBody>
      </p:sp>
    </p:spTree>
  </p:cSld>
  <p:clrMapOvr>
    <a:masterClrMapping/>
  </p:clrMapOvr>
  <p:transition advTm="1404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90575" y="1938020"/>
            <a:ext cx="11065510" cy="3978275"/>
          </a:xfrm>
        </p:spPr>
        <p:txBody>
          <a:bodyPr>
            <a:normAutofit fontScale="90000"/>
          </a:bodyPr>
          <a:p>
            <a:pPr algn="l"/>
            <a:r>
              <a:rPr lang="en-US" altLang="zh-CN" sz="4800" b="1"/>
              <a:t>7</a:t>
            </a:r>
            <a:r>
              <a:rPr lang="zh-CN" altLang="en-US" sz="4800" b="1"/>
              <a:t>. 下面四组词语中，都正确的是( ) </a:t>
            </a:r>
            <a:br>
              <a:rPr lang="zh-CN" altLang="en-US" sz="4800" b="1"/>
            </a:br>
            <a:br>
              <a:rPr lang="zh-CN" altLang="en-US" sz="4800" b="1"/>
            </a:br>
            <a:r>
              <a:rPr lang="zh-CN" altLang="en-US" sz="4800" b="1"/>
              <a:t>A.崎岖  哺育  诱或  安然无恙 </a:t>
            </a:r>
            <a:br>
              <a:rPr lang="zh-CN" altLang="en-US" sz="4800" b="1"/>
            </a:br>
            <a:br>
              <a:rPr lang="zh-CN" altLang="en-US" sz="4800" b="1"/>
            </a:br>
            <a:r>
              <a:rPr lang="zh-CN" altLang="en-US" sz="4800" b="1"/>
              <a:t>B. 飘拂  糟糕  誉写  一如即往 </a:t>
            </a:r>
            <a:br>
              <a:rPr lang="zh-CN" altLang="en-US" sz="4800" b="1"/>
            </a:br>
            <a:br>
              <a:rPr lang="zh-CN" altLang="en-US" sz="4800" b="1"/>
            </a:br>
            <a:r>
              <a:rPr lang="zh-CN" altLang="en-US" sz="4800" b="1"/>
              <a:t>C.销毁  眺望   胁助   再接再厉 </a:t>
            </a:r>
            <a:br>
              <a:rPr lang="zh-CN" altLang="en-US" sz="4800" b="1"/>
            </a:br>
            <a:br>
              <a:rPr lang="zh-CN" altLang="en-US" sz="4800" b="1"/>
            </a:br>
            <a:r>
              <a:rPr lang="zh-CN" altLang="en-US" sz="4800" b="1"/>
              <a:t>D. 告诫  爆炸  谨慎   玲珑剔透 </a:t>
            </a:r>
            <a:endParaRPr lang="zh-CN" altLang="en-US" sz="4800" b="1"/>
          </a:p>
        </p:txBody>
      </p:sp>
    </p:spTree>
  </p:cSld>
  <p:clrMapOvr>
    <a:masterClrMapping/>
  </p:clrMapOvr>
  <p:transition advTm="3806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1190" y="108585"/>
            <a:ext cx="11065510" cy="5550535"/>
          </a:xfrm>
        </p:spPr>
        <p:txBody>
          <a:bodyPr>
            <a:normAutofit fontScale="90000"/>
          </a:bodyPr>
          <a:p>
            <a:pPr algn="l"/>
            <a:r>
              <a:rPr lang="zh-CN" altLang="en-US" sz="4400"/>
              <a:t> </a:t>
            </a:r>
            <a:br>
              <a:rPr lang="zh-CN" altLang="en-US" sz="4400"/>
            </a:br>
            <a:br>
              <a:rPr lang="zh-CN" altLang="en-US" sz="4400"/>
            </a:br>
            <a:r>
              <a:rPr lang="zh-CN" altLang="en-US" b="1"/>
              <a:t>8.选词填空，最恰当的一项是( )</a:t>
            </a:r>
            <a:br>
              <a:rPr lang="zh-CN" altLang="en-US" b="1"/>
            </a:br>
            <a:br>
              <a:rPr lang="zh-CN" altLang="en-US" b="1"/>
            </a:br>
            <a:br>
              <a:rPr lang="zh-CN" altLang="en-US" b="1"/>
            </a:br>
            <a:r>
              <a:rPr lang="zh-CN" altLang="en-US" b="1"/>
              <a:t>A．艰险 B. 艰辛 C. 艰巨 D. 艰苦 </a:t>
            </a:r>
            <a:br>
              <a:rPr lang="zh-CN" altLang="en-US" b="1"/>
            </a:br>
            <a:br>
              <a:rPr lang="zh-CN" altLang="en-US" b="1"/>
            </a:br>
            <a:br>
              <a:rPr lang="zh-CN" altLang="en-US" b="1"/>
            </a:br>
            <a:r>
              <a:rPr lang="zh-CN" altLang="en-US" b="1"/>
              <a:t>他们历尽（ ），终于登上了圣母峰。</a:t>
            </a:r>
            <a:r>
              <a:rPr lang="zh-CN" altLang="en-US" sz="4400"/>
              <a:t> </a:t>
            </a:r>
            <a:endParaRPr lang="zh-CN" altLang="en-US" sz="4400"/>
          </a:p>
        </p:txBody>
      </p:sp>
    </p:spTree>
  </p:cSld>
  <p:clrMapOvr>
    <a:masterClrMapping/>
  </p:clrMapOvr>
  <p:transition advTm="2527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1190" y="144145"/>
            <a:ext cx="10685145" cy="4975225"/>
          </a:xfrm>
        </p:spPr>
        <p:txBody>
          <a:bodyPr>
            <a:normAutofit fontScale="90000"/>
          </a:bodyPr>
          <a:p>
            <a:pPr algn="l"/>
            <a:r>
              <a:rPr lang="en-US" altLang="zh-CN" sz="4800" b="1"/>
              <a:t>9</a:t>
            </a:r>
            <a:r>
              <a:rPr lang="zh-CN" altLang="en-US" sz="4800" b="1"/>
              <a:t>. 人们往往赋予一些花木以某种象征意义，下列说法不恰当的一项是( ) </a:t>
            </a:r>
            <a:br>
              <a:rPr lang="zh-CN" altLang="en-US" sz="4800" b="1"/>
            </a:br>
            <a:br>
              <a:rPr lang="zh-CN" altLang="en-US" sz="4800" b="1"/>
            </a:br>
            <a:r>
              <a:rPr lang="zh-CN" altLang="en-US" sz="4800" b="1"/>
              <a:t>A.竹子——有节、谦虚  B. 牡丹——默默奉献</a:t>
            </a:r>
            <a:br>
              <a:rPr lang="zh-CN" altLang="en-US" sz="4800" b="1"/>
            </a:br>
            <a:br>
              <a:rPr lang="zh-CN" altLang="en-US" sz="4800" b="1"/>
            </a:br>
            <a:br>
              <a:rPr lang="zh-CN" altLang="en-US" sz="4800" b="1"/>
            </a:br>
            <a:br>
              <a:rPr lang="zh-CN" altLang="en-US" sz="4800" b="1"/>
            </a:br>
            <a:r>
              <a:rPr lang="zh-CN" altLang="en-US" sz="4800" b="1"/>
              <a:t>C.松树——生命力强      D. 荷花——洁身自好 </a:t>
            </a:r>
            <a:endParaRPr lang="zh-CN" altLang="en-US" sz="4800"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2116</Words>
  <Application>WPS 演示</Application>
  <PresentationFormat>宽屏</PresentationFormat>
  <Paragraphs>69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微软雅黑</vt:lpstr>
      <vt:lpstr>Calibri</vt:lpstr>
      <vt:lpstr>Office 主题</vt:lpstr>
      <vt:lpstr>PowerPoint 演示文稿</vt:lpstr>
      <vt:lpstr>2、下面四组词语中，没有错别字的一组是( )      A. 阴谋鬼计       不计其数     含糊其词      B. 五彩缤纷       蜿蜒曲折      震撼天地     C. 面容慈祥         清澈见底        处景生情      D. 长途拔涉          实事求是       混水摸鱼 </vt:lpstr>
      <vt:lpstr>    3 “这是电影院„„”中的“电影院”有5个修饰词语，排列顺序正确的一项是( )   ①一座 ②现代化的 ③团风县 ④唯一的 ⑤新型          A    ③①④②⑤       B.①⑤②③④          C   ③④①②⑤        D.②④①⑤③  </vt:lpstr>
      <vt:lpstr>4、下面四组词语中，没有错别字的一组是( )     A. 阴谋鬼计       不计其数     含糊其词      B. 五彩缤纷       蜿蜒曲折      震撼天地     C. 面容慈祥         清澈见底        处景生情      D. 长途拔涉          实事求是       混水摸鱼 </vt:lpstr>
      <vt:lpstr>5、下面四组词语中，没有错别字的一组是( )     A. 阴谋鬼计       不计其数     含糊其词      B. 五彩缤纷       蜿蜒曲折      震撼天地     C. 面容慈祥         清澈见底        处景生情      D. 长途拔涉          实事求是       混水摸鱼 </vt:lpstr>
      <vt:lpstr>6. 下列四组字母中，字母顺序排列错误的一组是( )   A. S  T  U  V  W  X           B.  A  B  C  D  E   F       C.  J  K  L  N  M   D   .O  P  Q  R  S  T  C</vt:lpstr>
      <vt:lpstr>7. 下面四组词语中，都正确的是( )   A.崎岖  哺育  诱或  安然无恙   B. 飘拂  糟糕  誉写  一如即往   C.销毁  眺望   胁助   再接再厉   D. 告诫  爆炸  谨慎   玲珑剔透 </vt:lpstr>
      <vt:lpstr>   8.选词填空，最恰当的一项是( )   A．艰险 B. 艰辛 C. 艰巨 D. 艰苦    他们历尽（ ），终于登上了圣母峰。 </vt:lpstr>
      <vt:lpstr>9. 人们往往赋予一些花木以某种象征意义，下列说法不恰当的一项是( )   A.竹子——有节、谦虚  B. 牡丹——默默奉献    C.松树——生命力强      D. 荷花——洁身自好 </vt:lpstr>
      <vt:lpstr>10.与“船——运输”关系类似的一组是( )      A. 老师——学生      B. 杯子——茶水     C. 楼房——居住     D. 笔—     —文具 </vt:lpstr>
      <vt:lpstr>   11.选词填空，最恰当的一项是( )   A．艰险 B. 艰辛 C. 艰巨 D. 艰苦    他们历尽（ ），终于登上了圣母峰。 </vt:lpstr>
      <vt:lpstr>     12.“这孩子平时爱说爱笑，挺大方的。”这句话中，“大方”的反义词是( )         A．大度        B. 抵赖   C.  俗气          D. 小气    </vt:lpstr>
      <vt:lpstr> 13．意思是“杂乱而且没有道理的话”的词语是( )   A. 三言两语       B. 花言巧语    C. 胡言乱语        D.豪言壮语    </vt:lpstr>
      <vt:lpstr>  14、填字组成语  （ ）过（ ）非     （ ）叛（ ）离   （ ）骨（ ）心       居（ ）思（ ）  百（ ）俱（  ）     厚（ ）薄（ ）  良师（    ）友         狂风怒（      ）         再接再（     ）     （       ）转反侧     兴国安（      ）       排山（      ）海   应接不（      ）       神机（      ）算    </vt:lpstr>
      <vt:lpstr> 15、写出3个与四大名著有关的成语并写出相关的人物        成 语：（ ） （ ） （ ）      人 物：（ ） （ ） （ ）    </vt:lpstr>
      <vt:lpstr>    </vt:lpstr>
      <vt:lpstr>    </vt:lpstr>
      <vt:lpstr>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35</cp:revision>
  <dcterms:created xsi:type="dcterms:W3CDTF">2016-12-12T08:05:00Z</dcterms:created>
  <dcterms:modified xsi:type="dcterms:W3CDTF">2016-12-13T06:50:10Z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