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00.xml" ContentType="application/vnd.openxmlformats-officedocument.presentationml.slide+xml"/>
  <Override PartName="/ppt/slides/slide601.xml" ContentType="application/vnd.openxmlformats-officedocument.presentationml.slide+xml"/>
  <Override PartName="/ppt/slides/slide602.xml" ContentType="application/vnd.openxmlformats-officedocument.presentationml.slide+xml"/>
  <Override PartName="/ppt/slides/slide603.xml" ContentType="application/vnd.openxmlformats-officedocument.presentationml.slide+xml"/>
  <Override PartName="/ppt/slides/slide604.xml" ContentType="application/vnd.openxmlformats-officedocument.presentationml.slide+xml"/>
  <Override PartName="/ppt/slides/slide605.xml" ContentType="application/vnd.openxmlformats-officedocument.presentationml.slide+xml"/>
  <Override PartName="/ppt/slides/slide606.xml" ContentType="application/vnd.openxmlformats-officedocument.presentationml.slide+xml"/>
  <Override PartName="/ppt/slides/slide607.xml" ContentType="application/vnd.openxmlformats-officedocument.presentationml.slide+xml"/>
  <Override PartName="/ppt/slides/slide608.xml" ContentType="application/vnd.openxmlformats-officedocument.presentationml.slide+xml"/>
  <Override PartName="/ppt/slides/slide609.xml" ContentType="application/vnd.openxmlformats-officedocument.presentationml.slide+xml"/>
  <Override PartName="/ppt/slides/slide610.xml" ContentType="application/vnd.openxmlformats-officedocument.presentationml.slide+xml"/>
  <Override PartName="/ppt/slides/slide611.xml" ContentType="application/vnd.openxmlformats-officedocument.presentationml.slide+xml"/>
  <Override PartName="/ppt/slides/slide612.xml" ContentType="application/vnd.openxmlformats-officedocument.presentationml.slide+xml"/>
  <Override PartName="/ppt/slides/slide613.xml" ContentType="application/vnd.openxmlformats-officedocument.presentationml.slide+xml"/>
  <Override PartName="/ppt/slides/slide614.xml" ContentType="application/vnd.openxmlformats-officedocument.presentationml.slide+xml"/>
  <Override PartName="/ppt/slides/slide615.xml" ContentType="application/vnd.openxmlformats-officedocument.presentationml.slide+xml"/>
  <Override PartName="/ppt/slides/slide616.xml" ContentType="application/vnd.openxmlformats-officedocument.presentationml.slide+xml"/>
  <Override PartName="/ppt/slides/slide617.xml" ContentType="application/vnd.openxmlformats-officedocument.presentationml.slide+xml"/>
  <Override PartName="/ppt/slides/slide618.xml" ContentType="application/vnd.openxmlformats-officedocument.presentationml.slide+xml"/>
  <Override PartName="/ppt/slides/slide619.xml" ContentType="application/vnd.openxmlformats-officedocument.presentationml.slide+xml"/>
  <Override PartName="/ppt/slides/slide620.xml" ContentType="application/vnd.openxmlformats-officedocument.presentationml.slide+xml"/>
  <Override PartName="/ppt/slides/slide621.xml" ContentType="application/vnd.openxmlformats-officedocument.presentationml.slide+xml"/>
  <Override PartName="/ppt/slides/slide622.xml" ContentType="application/vnd.openxmlformats-officedocument.presentationml.slide+xml"/>
  <Override PartName="/ppt/slides/slide623.xml" ContentType="application/vnd.openxmlformats-officedocument.presentationml.slide+xml"/>
  <Override PartName="/ppt/slides/slide624.xml" ContentType="application/vnd.openxmlformats-officedocument.presentationml.slide+xml"/>
  <Override PartName="/ppt/slides/slide625.xml" ContentType="application/vnd.openxmlformats-officedocument.presentationml.slide+xml"/>
  <Override PartName="/ppt/slides/slide626.xml" ContentType="application/vnd.openxmlformats-officedocument.presentationml.slide+xml"/>
  <Override PartName="/ppt/slides/slide627.xml" ContentType="application/vnd.openxmlformats-officedocument.presentationml.slide+xml"/>
  <Override PartName="/ppt/slides/slide628.xml" ContentType="application/vnd.openxmlformats-officedocument.presentationml.slide+xml"/>
  <Override PartName="/ppt/slides/slide629.xml" ContentType="application/vnd.openxmlformats-officedocument.presentationml.slide+xml"/>
  <Override PartName="/ppt/slides/slide630.xml" ContentType="application/vnd.openxmlformats-officedocument.presentationml.slide+xml"/>
  <Override PartName="/ppt/slides/slide631.xml" ContentType="application/vnd.openxmlformats-officedocument.presentationml.slide+xml"/>
  <Override PartName="/ppt/slides/slide632.xml" ContentType="application/vnd.openxmlformats-officedocument.presentationml.slide+xml"/>
  <Override PartName="/ppt/slides/slide633.xml" ContentType="application/vnd.openxmlformats-officedocument.presentationml.slide+xml"/>
  <Override PartName="/ppt/slides/slide634.xml" ContentType="application/vnd.openxmlformats-officedocument.presentationml.slide+xml"/>
  <Override PartName="/ppt/slides/slide635.xml" ContentType="application/vnd.openxmlformats-officedocument.presentationml.slide+xml"/>
  <Override PartName="/ppt/slides/slide636.xml" ContentType="application/vnd.openxmlformats-officedocument.presentationml.slide+xml"/>
  <Override PartName="/ppt/slides/slide637.xml" ContentType="application/vnd.openxmlformats-officedocument.presentationml.slide+xml"/>
  <Override PartName="/ppt/slides/slide638.xml" ContentType="application/vnd.openxmlformats-officedocument.presentationml.slide+xml"/>
  <Override PartName="/ppt/slides/slide639.xml" ContentType="application/vnd.openxmlformats-officedocument.presentationml.slide+xml"/>
  <Override PartName="/ppt/slides/slide640.xml" ContentType="application/vnd.openxmlformats-officedocument.presentationml.slide+xml"/>
  <Override PartName="/ppt/slides/slide641.xml" ContentType="application/vnd.openxmlformats-officedocument.presentationml.slide+xml"/>
  <Override PartName="/ppt/slides/slide642.xml" ContentType="application/vnd.openxmlformats-officedocument.presentationml.slide+xml"/>
  <Override PartName="/ppt/slides/slide643.xml" ContentType="application/vnd.openxmlformats-officedocument.presentationml.slide+xml"/>
  <Override PartName="/ppt/slides/slide644.xml" ContentType="application/vnd.openxmlformats-officedocument.presentationml.slide+xml"/>
  <Override PartName="/ppt/slides/slide645.xml" ContentType="application/vnd.openxmlformats-officedocument.presentationml.slide+xml"/>
  <Override PartName="/ppt/slides/slide646.xml" ContentType="application/vnd.openxmlformats-officedocument.presentationml.slide+xml"/>
  <Override PartName="/ppt/slides/slide647.xml" ContentType="application/vnd.openxmlformats-officedocument.presentationml.slide+xml"/>
  <Override PartName="/ppt/slides/slide648.xml" ContentType="application/vnd.openxmlformats-officedocument.presentationml.slide+xml"/>
  <Override PartName="/ppt/slides/slide649.xml" ContentType="application/vnd.openxmlformats-officedocument.presentationml.slide+xml"/>
  <Override PartName="/ppt/slides/slide650.xml" ContentType="application/vnd.openxmlformats-officedocument.presentationml.slide+xml"/>
  <Override PartName="/ppt/slides/slide651.xml" ContentType="application/vnd.openxmlformats-officedocument.presentationml.slide+xml"/>
  <Override PartName="/ppt/slides/slide652.xml" ContentType="application/vnd.openxmlformats-officedocument.presentationml.slide+xml"/>
  <Override PartName="/ppt/slides/slide653.xml" ContentType="application/vnd.openxmlformats-officedocument.presentationml.slide+xml"/>
  <Override PartName="/ppt/slides/slide654.xml" ContentType="application/vnd.openxmlformats-officedocument.presentationml.slide+xml"/>
  <Override PartName="/ppt/slides/slide655.xml" ContentType="application/vnd.openxmlformats-officedocument.presentationml.slide+xml"/>
  <Override PartName="/ppt/slides/slide656.xml" ContentType="application/vnd.openxmlformats-officedocument.presentationml.slide+xml"/>
  <Override PartName="/ppt/slides/slide657.xml" ContentType="application/vnd.openxmlformats-officedocument.presentationml.slide+xml"/>
  <Override PartName="/ppt/slides/slide658.xml" ContentType="application/vnd.openxmlformats-officedocument.presentationml.slide+xml"/>
  <Override PartName="/ppt/slides/slide659.xml" ContentType="application/vnd.openxmlformats-officedocument.presentationml.slide+xml"/>
  <Override PartName="/ppt/slides/slide660.xml" ContentType="application/vnd.openxmlformats-officedocument.presentationml.slide+xml"/>
  <Override PartName="/ppt/slides/slide661.xml" ContentType="application/vnd.openxmlformats-officedocument.presentationml.slide+xml"/>
  <Override PartName="/ppt/slides/slide662.xml" ContentType="application/vnd.openxmlformats-officedocument.presentationml.slide+xml"/>
  <Override PartName="/ppt/slides/slide663.xml" ContentType="application/vnd.openxmlformats-officedocument.presentationml.slide+xml"/>
  <Override PartName="/ppt/slides/slide664.xml" ContentType="application/vnd.openxmlformats-officedocument.presentationml.slide+xml"/>
  <Override PartName="/ppt/slides/slide665.xml" ContentType="application/vnd.openxmlformats-officedocument.presentationml.slide+xml"/>
  <Override PartName="/ppt/slides/slide666.xml" ContentType="application/vnd.openxmlformats-officedocument.presentationml.slide+xml"/>
  <Override PartName="/ppt/slides/slide667.xml" ContentType="application/vnd.openxmlformats-officedocument.presentationml.slide+xml"/>
  <Override PartName="/ppt/slides/slide668.xml" ContentType="application/vnd.openxmlformats-officedocument.presentationml.slide+xml"/>
  <Override PartName="/ppt/slides/slide669.xml" ContentType="application/vnd.openxmlformats-officedocument.presentationml.slide+xml"/>
  <Override PartName="/ppt/slides/slide670.xml" ContentType="application/vnd.openxmlformats-officedocument.presentationml.slide+xml"/>
  <Override PartName="/ppt/slides/slide671.xml" ContentType="application/vnd.openxmlformats-officedocument.presentationml.slide+xml"/>
  <Override PartName="/ppt/slides/slide672.xml" ContentType="application/vnd.openxmlformats-officedocument.presentationml.slide+xml"/>
  <Override PartName="/ppt/slides/slide673.xml" ContentType="application/vnd.openxmlformats-officedocument.presentationml.slide+xml"/>
  <Override PartName="/ppt/slides/slide674.xml" ContentType="application/vnd.openxmlformats-officedocument.presentationml.slide+xml"/>
  <Override PartName="/ppt/slides/slide675.xml" ContentType="application/vnd.openxmlformats-officedocument.presentationml.slide+xml"/>
  <Override PartName="/ppt/slides/slide676.xml" ContentType="application/vnd.openxmlformats-officedocument.presentationml.slide+xml"/>
  <Override PartName="/ppt/slides/slide677.xml" ContentType="application/vnd.openxmlformats-officedocument.presentationml.slide+xml"/>
  <Override PartName="/ppt/slides/slide678.xml" ContentType="application/vnd.openxmlformats-officedocument.presentationml.slide+xml"/>
  <Override PartName="/ppt/slides/slide679.xml" ContentType="application/vnd.openxmlformats-officedocument.presentationml.slide+xml"/>
  <Override PartName="/ppt/slides/slide680.xml" ContentType="application/vnd.openxmlformats-officedocument.presentationml.slide+xml"/>
  <Override PartName="/ppt/slides/slide681.xml" ContentType="application/vnd.openxmlformats-officedocument.presentationml.slide+xml"/>
  <Override PartName="/ppt/slides/slide682.xml" ContentType="application/vnd.openxmlformats-officedocument.presentationml.slide+xml"/>
  <Override PartName="/ppt/slides/slide683.xml" ContentType="application/vnd.openxmlformats-officedocument.presentationml.slide+xml"/>
  <Override PartName="/ppt/slides/slide684.xml" ContentType="application/vnd.openxmlformats-officedocument.presentationml.slide+xml"/>
  <Override PartName="/ppt/slides/slide685.xml" ContentType="application/vnd.openxmlformats-officedocument.presentationml.slide+xml"/>
  <Override PartName="/ppt/slides/slide686.xml" ContentType="application/vnd.openxmlformats-officedocument.presentationml.slide+xml"/>
  <Override PartName="/ppt/slides/slide687.xml" ContentType="application/vnd.openxmlformats-officedocument.presentationml.slide+xml"/>
  <Override PartName="/ppt/slides/slide688.xml" ContentType="application/vnd.openxmlformats-officedocument.presentationml.slide+xml"/>
  <Override PartName="/ppt/slides/slide689.xml" ContentType="application/vnd.openxmlformats-officedocument.presentationml.slide+xml"/>
  <Override PartName="/ppt/slides/slide690.xml" ContentType="application/vnd.openxmlformats-officedocument.presentationml.slide+xml"/>
  <Override PartName="/ppt/slides/slide691.xml" ContentType="application/vnd.openxmlformats-officedocument.presentationml.slide+xml"/>
  <Override PartName="/ppt/slides/slide692.xml" ContentType="application/vnd.openxmlformats-officedocument.presentationml.slide+xml"/>
  <Override PartName="/ppt/slides/slide693.xml" ContentType="application/vnd.openxmlformats-officedocument.presentationml.slide+xml"/>
  <Override PartName="/ppt/slides/slide694.xml" ContentType="application/vnd.openxmlformats-officedocument.presentationml.slide+xml"/>
  <Override PartName="/ppt/slides/slide695.xml" ContentType="application/vnd.openxmlformats-officedocument.presentationml.slide+xml"/>
  <Override PartName="/ppt/slides/slide696.xml" ContentType="application/vnd.openxmlformats-officedocument.presentationml.slide+xml"/>
  <Override PartName="/ppt/slides/slide697.xml" ContentType="application/vnd.openxmlformats-officedocument.presentationml.slide+xml"/>
  <Override PartName="/ppt/slides/slide698.xml" ContentType="application/vnd.openxmlformats-officedocument.presentationml.slide+xml"/>
  <Override PartName="/ppt/slides/slide699.xml" ContentType="application/vnd.openxmlformats-officedocument.presentationml.slide+xml"/>
  <Override PartName="/ppt/slides/slide700.xml" ContentType="application/vnd.openxmlformats-officedocument.presentationml.slide+xml"/>
  <Override PartName="/ppt/slides/slide701.xml" ContentType="application/vnd.openxmlformats-officedocument.presentationml.slide+xml"/>
  <Override PartName="/ppt/slides/slide702.xml" ContentType="application/vnd.openxmlformats-officedocument.presentationml.slide+xml"/>
  <Override PartName="/ppt/slides/slide703.xml" ContentType="application/vnd.openxmlformats-officedocument.presentationml.slide+xml"/>
  <Override PartName="/ppt/slides/slide704.xml" ContentType="application/vnd.openxmlformats-officedocument.presentationml.slide+xml"/>
  <Override PartName="/ppt/slides/slide705.xml" ContentType="application/vnd.openxmlformats-officedocument.presentationml.slide+xml"/>
  <Override PartName="/ppt/slides/slide706.xml" ContentType="application/vnd.openxmlformats-officedocument.presentationml.slide+xml"/>
  <Override PartName="/ppt/slides/slide707.xml" ContentType="application/vnd.openxmlformats-officedocument.presentationml.slide+xml"/>
  <Override PartName="/ppt/slides/slide708.xml" ContentType="application/vnd.openxmlformats-officedocument.presentationml.slide+xml"/>
  <Override PartName="/ppt/slides/slide709.xml" ContentType="application/vnd.openxmlformats-officedocument.presentationml.slide+xml"/>
  <Override PartName="/ppt/slides/slide710.xml" ContentType="application/vnd.openxmlformats-officedocument.presentationml.slide+xml"/>
  <Override PartName="/ppt/slides/slide711.xml" ContentType="application/vnd.openxmlformats-officedocument.presentationml.slide+xml"/>
  <Override PartName="/ppt/slides/slide712.xml" ContentType="application/vnd.openxmlformats-officedocument.presentationml.slide+xml"/>
  <Override PartName="/ppt/slides/slide713.xml" ContentType="application/vnd.openxmlformats-officedocument.presentationml.slide+xml"/>
  <Override PartName="/ppt/slides/slide714.xml" ContentType="application/vnd.openxmlformats-officedocument.presentationml.slide+xml"/>
  <Override PartName="/ppt/slides/slide715.xml" ContentType="application/vnd.openxmlformats-officedocument.presentationml.slide+xml"/>
  <Override PartName="/ppt/slides/slide716.xml" ContentType="application/vnd.openxmlformats-officedocument.presentationml.slide+xml"/>
  <Override PartName="/ppt/slides/slide717.xml" ContentType="application/vnd.openxmlformats-officedocument.presentationml.slide+xml"/>
  <Override PartName="/ppt/slides/slide718.xml" ContentType="application/vnd.openxmlformats-officedocument.presentationml.slide+xml"/>
  <Override PartName="/ppt/slides/slide719.xml" ContentType="application/vnd.openxmlformats-officedocument.presentationml.slide+xml"/>
  <Override PartName="/ppt/slides/slide720.xml" ContentType="application/vnd.openxmlformats-officedocument.presentationml.slide+xml"/>
  <Override PartName="/ppt/slides/slide721.xml" ContentType="application/vnd.openxmlformats-officedocument.presentationml.slide+xml"/>
  <Override PartName="/ppt/slides/slide722.xml" ContentType="application/vnd.openxmlformats-officedocument.presentationml.slide+xml"/>
  <Override PartName="/ppt/slides/slide723.xml" ContentType="application/vnd.openxmlformats-officedocument.presentationml.slide+xml"/>
  <Override PartName="/ppt/slides/slide724.xml" ContentType="application/vnd.openxmlformats-officedocument.presentationml.slide+xml"/>
  <Override PartName="/ppt/slides/slide725.xml" ContentType="application/vnd.openxmlformats-officedocument.presentationml.slide+xml"/>
  <Override PartName="/ppt/slides/slide726.xml" ContentType="application/vnd.openxmlformats-officedocument.presentationml.slide+xml"/>
  <Override PartName="/ppt/slides/slide727.xml" ContentType="application/vnd.openxmlformats-officedocument.presentationml.slide+xml"/>
  <Override PartName="/ppt/slides/slide728.xml" ContentType="application/vnd.openxmlformats-officedocument.presentationml.slide+xml"/>
  <Override PartName="/ppt/slides/slide729.xml" ContentType="application/vnd.openxmlformats-officedocument.presentationml.slide+xml"/>
  <Override PartName="/ppt/slides/slide730.xml" ContentType="application/vnd.openxmlformats-officedocument.presentationml.slide+xml"/>
  <Override PartName="/ppt/slides/slide731.xml" ContentType="application/vnd.openxmlformats-officedocument.presentationml.slide+xml"/>
  <Override PartName="/ppt/slides/slide732.xml" ContentType="application/vnd.openxmlformats-officedocument.presentationml.slide+xml"/>
  <Override PartName="/ppt/slides/slide733.xml" ContentType="application/vnd.openxmlformats-officedocument.presentationml.slide+xml"/>
  <Override PartName="/ppt/slides/slide734.xml" ContentType="application/vnd.openxmlformats-officedocument.presentationml.slide+xml"/>
  <Override PartName="/ppt/slides/slide735.xml" ContentType="application/vnd.openxmlformats-officedocument.presentationml.slide+xml"/>
  <Override PartName="/ppt/slides/slide736.xml" ContentType="application/vnd.openxmlformats-officedocument.presentationml.slide+xml"/>
  <Override PartName="/ppt/slides/slide737.xml" ContentType="application/vnd.openxmlformats-officedocument.presentationml.slide+xml"/>
  <Override PartName="/ppt/slides/slide738.xml" ContentType="application/vnd.openxmlformats-officedocument.presentationml.slide+xml"/>
  <Override PartName="/ppt/slides/slide739.xml" ContentType="application/vnd.openxmlformats-officedocument.presentationml.slide+xml"/>
  <Override PartName="/ppt/slides/slide740.xml" ContentType="application/vnd.openxmlformats-officedocument.presentationml.slide+xml"/>
  <Override PartName="/ppt/slides/slide741.xml" ContentType="application/vnd.openxmlformats-officedocument.presentationml.slide+xml"/>
  <Override PartName="/ppt/slides/slide742.xml" ContentType="application/vnd.openxmlformats-officedocument.presentationml.slide+xml"/>
  <Override PartName="/ppt/slides/slide743.xml" ContentType="application/vnd.openxmlformats-officedocument.presentationml.slide+xml"/>
  <Override PartName="/ppt/slides/slide744.xml" ContentType="application/vnd.openxmlformats-officedocument.presentationml.slide+xml"/>
  <Override PartName="/ppt/slides/slide745.xml" ContentType="application/vnd.openxmlformats-officedocument.presentationml.slide+xml"/>
  <Override PartName="/ppt/slides/slide746.xml" ContentType="application/vnd.openxmlformats-officedocument.presentationml.slide+xml"/>
  <Override PartName="/ppt/slides/slide747.xml" ContentType="application/vnd.openxmlformats-officedocument.presentationml.slide+xml"/>
  <Override PartName="/ppt/slides/slide748.xml" ContentType="application/vnd.openxmlformats-officedocument.presentationml.slide+xml"/>
  <Override PartName="/ppt/slides/slide749.xml" ContentType="application/vnd.openxmlformats-officedocument.presentationml.slide+xml"/>
  <Override PartName="/ppt/slides/slide750.xml" ContentType="application/vnd.openxmlformats-officedocument.presentationml.slide+xml"/>
  <Override PartName="/ppt/slides/slide751.xml" ContentType="application/vnd.openxmlformats-officedocument.presentationml.slide+xml"/>
  <Override PartName="/ppt/slides/slide752.xml" ContentType="application/vnd.openxmlformats-officedocument.presentationml.slide+xml"/>
  <Override PartName="/ppt/slides/slide753.xml" ContentType="application/vnd.openxmlformats-officedocument.presentationml.slide+xml"/>
  <Override PartName="/ppt/slides/slide754.xml" ContentType="application/vnd.openxmlformats-officedocument.presentationml.slide+xml"/>
  <Override PartName="/ppt/slides/slide755.xml" ContentType="application/vnd.openxmlformats-officedocument.presentationml.slide+xml"/>
  <Override PartName="/ppt/slides/slide756.xml" ContentType="application/vnd.openxmlformats-officedocument.presentationml.slide+xml"/>
  <Override PartName="/ppt/slides/slide757.xml" ContentType="application/vnd.openxmlformats-officedocument.presentationml.slide+xml"/>
  <Override PartName="/ppt/slides/slide758.xml" ContentType="application/vnd.openxmlformats-officedocument.presentationml.slide+xml"/>
  <Override PartName="/ppt/slides/slide759.xml" ContentType="application/vnd.openxmlformats-officedocument.presentationml.slide+xml"/>
  <Override PartName="/ppt/slides/slide760.xml" ContentType="application/vnd.openxmlformats-officedocument.presentationml.slide+xml"/>
  <Override PartName="/ppt/slides/slide761.xml" ContentType="application/vnd.openxmlformats-officedocument.presentationml.slide+xml"/>
  <Override PartName="/ppt/slides/slide762.xml" ContentType="application/vnd.openxmlformats-officedocument.presentationml.slide+xml"/>
  <Override PartName="/ppt/slides/slide763.xml" ContentType="application/vnd.openxmlformats-officedocument.presentationml.slide+xml"/>
  <Override PartName="/ppt/slides/slide764.xml" ContentType="application/vnd.openxmlformats-officedocument.presentationml.slide+xml"/>
  <Override PartName="/ppt/slides/slide765.xml" ContentType="application/vnd.openxmlformats-officedocument.presentationml.slide+xml"/>
  <Override PartName="/ppt/slides/slide766.xml" ContentType="application/vnd.openxmlformats-officedocument.presentationml.slide+xml"/>
  <Override PartName="/ppt/slides/slide767.xml" ContentType="application/vnd.openxmlformats-officedocument.presentationml.slide+xml"/>
  <Override PartName="/ppt/slides/slide768.xml" ContentType="application/vnd.openxmlformats-officedocument.presentationml.slide+xml"/>
  <Override PartName="/ppt/slides/slide769.xml" ContentType="application/vnd.openxmlformats-officedocument.presentationml.slide+xml"/>
  <Override PartName="/ppt/slides/slide770.xml" ContentType="application/vnd.openxmlformats-officedocument.presentationml.slide+xml"/>
  <Override PartName="/ppt/slides/slide771.xml" ContentType="application/vnd.openxmlformats-officedocument.presentationml.slide+xml"/>
  <Override PartName="/ppt/slides/slide772.xml" ContentType="application/vnd.openxmlformats-officedocument.presentationml.slide+xml"/>
  <Override PartName="/ppt/slides/slide773.xml" ContentType="application/vnd.openxmlformats-officedocument.presentationml.slide+xml"/>
  <Override PartName="/ppt/slides/slide774.xml" ContentType="application/vnd.openxmlformats-officedocument.presentationml.slide+xml"/>
  <Override PartName="/ppt/slides/slide775.xml" ContentType="application/vnd.openxmlformats-officedocument.presentationml.slide+xml"/>
  <Override PartName="/ppt/slides/slide776.xml" ContentType="application/vnd.openxmlformats-officedocument.presentationml.slide+xml"/>
  <Override PartName="/ppt/slides/slide777.xml" ContentType="application/vnd.openxmlformats-officedocument.presentationml.slide+xml"/>
  <Override PartName="/ppt/slides/slide778.xml" ContentType="application/vnd.openxmlformats-officedocument.presentationml.slide+xml"/>
  <Override PartName="/ppt/slides/slide779.xml" ContentType="application/vnd.openxmlformats-officedocument.presentationml.slide+xml"/>
  <Override PartName="/ppt/slides/slide780.xml" ContentType="application/vnd.openxmlformats-officedocument.presentationml.slide+xml"/>
  <Override PartName="/ppt/slides/slide781.xml" ContentType="application/vnd.openxmlformats-officedocument.presentationml.slide+xml"/>
  <Override PartName="/ppt/slides/slide782.xml" ContentType="application/vnd.openxmlformats-officedocument.presentationml.slide+xml"/>
  <Override PartName="/ppt/slides/slide783.xml" ContentType="application/vnd.openxmlformats-officedocument.presentationml.slide+xml"/>
  <Override PartName="/ppt/slides/slide784.xml" ContentType="application/vnd.openxmlformats-officedocument.presentationml.slide+xml"/>
  <Override PartName="/ppt/slides/slide785.xml" ContentType="application/vnd.openxmlformats-officedocument.presentationml.slide+xml"/>
  <Override PartName="/ppt/slides/slide786.xml" ContentType="application/vnd.openxmlformats-officedocument.presentationml.slide+xml"/>
  <Override PartName="/ppt/slides/slide787.xml" ContentType="application/vnd.openxmlformats-officedocument.presentationml.slide+xml"/>
  <Override PartName="/ppt/slides/slide788.xml" ContentType="application/vnd.openxmlformats-officedocument.presentationml.slide+xml"/>
  <Override PartName="/ppt/slides/slide789.xml" ContentType="application/vnd.openxmlformats-officedocument.presentationml.slide+xml"/>
  <Override PartName="/ppt/slides/slide790.xml" ContentType="application/vnd.openxmlformats-officedocument.presentationml.slide+xml"/>
  <Override PartName="/ppt/slides/slide791.xml" ContentType="application/vnd.openxmlformats-officedocument.presentationml.slide+xml"/>
  <Override PartName="/ppt/slides/slide792.xml" ContentType="application/vnd.openxmlformats-officedocument.presentationml.slide+xml"/>
  <Override PartName="/ppt/slides/slide793.xml" ContentType="application/vnd.openxmlformats-officedocument.presentationml.slide+xml"/>
  <Override PartName="/ppt/slides/slide794.xml" ContentType="application/vnd.openxmlformats-officedocument.presentationml.slide+xml"/>
  <Override PartName="/ppt/slides/slide795.xml" ContentType="application/vnd.openxmlformats-officedocument.presentationml.slide+xml"/>
  <Override PartName="/ppt/slides/slide796.xml" ContentType="application/vnd.openxmlformats-officedocument.presentationml.slide+xml"/>
  <Override PartName="/ppt/slides/slide797.xml" ContentType="application/vnd.openxmlformats-officedocument.presentationml.slide+xml"/>
  <Override PartName="/ppt/slides/slide798.xml" ContentType="application/vnd.openxmlformats-officedocument.presentationml.slide+xml"/>
  <Override PartName="/ppt/slides/slide799.xml" ContentType="application/vnd.openxmlformats-officedocument.presentationml.slide+xml"/>
  <Override PartName="/ppt/slides/slide800.xml" ContentType="application/vnd.openxmlformats-officedocument.presentationml.slide+xml"/>
  <Override PartName="/ppt/slides/slide801.xml" ContentType="application/vnd.openxmlformats-officedocument.presentationml.slide+xml"/>
  <Override PartName="/ppt/slides/slide802.xml" ContentType="application/vnd.openxmlformats-officedocument.presentationml.slide+xml"/>
  <Override PartName="/ppt/slides/slide803.xml" ContentType="application/vnd.openxmlformats-officedocument.presentationml.slide+xml"/>
  <Override PartName="/ppt/slides/slide804.xml" ContentType="application/vnd.openxmlformats-officedocument.presentationml.slide+xml"/>
  <Override PartName="/ppt/slides/slide805.xml" ContentType="application/vnd.openxmlformats-officedocument.presentationml.slide+xml"/>
  <Override PartName="/ppt/slides/slide806.xml" ContentType="application/vnd.openxmlformats-officedocument.presentationml.slide+xml"/>
  <Override PartName="/ppt/slides/slide807.xml" ContentType="application/vnd.openxmlformats-officedocument.presentationml.slide+xml"/>
  <Override PartName="/ppt/slides/slide808.xml" ContentType="application/vnd.openxmlformats-officedocument.presentationml.slide+xml"/>
  <Override PartName="/ppt/slides/slide809.xml" ContentType="application/vnd.openxmlformats-officedocument.presentationml.slide+xml"/>
  <Override PartName="/ppt/slides/slide810.xml" ContentType="application/vnd.openxmlformats-officedocument.presentationml.slide+xml"/>
  <Override PartName="/ppt/slides/slide811.xml" ContentType="application/vnd.openxmlformats-officedocument.presentationml.slide+xml"/>
  <Override PartName="/ppt/slides/slide812.xml" ContentType="application/vnd.openxmlformats-officedocument.presentationml.slide+xml"/>
  <Override PartName="/ppt/slides/slide813.xml" ContentType="application/vnd.openxmlformats-officedocument.presentationml.slide+xml"/>
  <Override PartName="/ppt/slides/slide814.xml" ContentType="application/vnd.openxmlformats-officedocument.presentationml.slide+xml"/>
  <Override PartName="/ppt/slides/slide815.xml" ContentType="application/vnd.openxmlformats-officedocument.presentationml.slide+xml"/>
  <Override PartName="/ppt/slides/slide816.xml" ContentType="application/vnd.openxmlformats-officedocument.presentationml.slide+xml"/>
  <Override PartName="/ppt/slides/slide817.xml" ContentType="application/vnd.openxmlformats-officedocument.presentationml.slide+xml"/>
  <Override PartName="/ppt/slides/slide818.xml" ContentType="application/vnd.openxmlformats-officedocument.presentationml.slide+xml"/>
  <Override PartName="/ppt/slides/slide819.xml" ContentType="application/vnd.openxmlformats-officedocument.presentationml.slide+xml"/>
  <Override PartName="/ppt/slides/slide820.xml" ContentType="application/vnd.openxmlformats-officedocument.presentationml.slide+xml"/>
  <Override PartName="/ppt/slides/slide821.xml" ContentType="application/vnd.openxmlformats-officedocument.presentationml.slide+xml"/>
  <Override PartName="/ppt/slides/slide822.xml" ContentType="application/vnd.openxmlformats-officedocument.presentationml.slide+xml"/>
  <Override PartName="/ppt/slides/slide823.xml" ContentType="application/vnd.openxmlformats-officedocument.presentationml.slide+xml"/>
  <Override PartName="/ppt/slides/slide824.xml" ContentType="application/vnd.openxmlformats-officedocument.presentationml.slide+xml"/>
  <Override PartName="/ppt/slides/slide825.xml" ContentType="application/vnd.openxmlformats-officedocument.presentationml.slide+xml"/>
  <Override PartName="/ppt/slides/slide826.xml" ContentType="application/vnd.openxmlformats-officedocument.presentationml.slide+xml"/>
  <Override PartName="/ppt/slides/slide827.xml" ContentType="application/vnd.openxmlformats-officedocument.presentationml.slide+xml"/>
  <Override PartName="/ppt/slides/slide828.xml" ContentType="application/vnd.openxmlformats-officedocument.presentationml.slide+xml"/>
  <Override PartName="/ppt/slides/slide829.xml" ContentType="application/vnd.openxmlformats-officedocument.presentationml.slide+xml"/>
  <Override PartName="/ppt/slides/slide830.xml" ContentType="application/vnd.openxmlformats-officedocument.presentationml.slide+xml"/>
  <Override PartName="/ppt/slides/slide831.xml" ContentType="application/vnd.openxmlformats-officedocument.presentationml.slide+xml"/>
  <Override PartName="/ppt/slides/slide832.xml" ContentType="application/vnd.openxmlformats-officedocument.presentationml.slide+xml"/>
  <Override PartName="/ppt/slides/slide833.xml" ContentType="application/vnd.openxmlformats-officedocument.presentationml.slide+xml"/>
  <Override PartName="/ppt/slides/slide834.xml" ContentType="application/vnd.openxmlformats-officedocument.presentationml.slide+xml"/>
  <Override PartName="/ppt/slides/slide835.xml" ContentType="application/vnd.openxmlformats-officedocument.presentationml.slide+xml"/>
  <Override PartName="/ppt/slides/slide836.xml" ContentType="application/vnd.openxmlformats-officedocument.presentationml.slide+xml"/>
  <Override PartName="/ppt/slides/slide837.xml" ContentType="application/vnd.openxmlformats-officedocument.presentationml.slide+xml"/>
  <Override PartName="/ppt/slides/slide838.xml" ContentType="application/vnd.openxmlformats-officedocument.presentationml.slide+xml"/>
  <Override PartName="/ppt/slides/slide839.xml" ContentType="application/vnd.openxmlformats-officedocument.presentationml.slide+xml"/>
  <Override PartName="/ppt/slides/slide840.xml" ContentType="application/vnd.openxmlformats-officedocument.presentationml.slide+xml"/>
  <Override PartName="/ppt/slides/slide841.xml" ContentType="application/vnd.openxmlformats-officedocument.presentationml.slide+xml"/>
  <Override PartName="/ppt/slides/slide842.xml" ContentType="application/vnd.openxmlformats-officedocument.presentationml.slide+xml"/>
  <Override PartName="/ppt/slides/slide843.xml" ContentType="application/vnd.openxmlformats-officedocument.presentationml.slide+xml"/>
  <Override PartName="/ppt/slides/slide844.xml" ContentType="application/vnd.openxmlformats-officedocument.presentationml.slide+xml"/>
  <Override PartName="/ppt/slides/slide845.xml" ContentType="application/vnd.openxmlformats-officedocument.presentationml.slide+xml"/>
  <Override PartName="/ppt/slides/slide846.xml" ContentType="application/vnd.openxmlformats-officedocument.presentationml.slide+xml"/>
  <Override PartName="/ppt/slides/slide847.xml" ContentType="application/vnd.openxmlformats-officedocument.presentationml.slide+xml"/>
  <Override PartName="/ppt/slides/slide848.xml" ContentType="application/vnd.openxmlformats-officedocument.presentationml.slide+xml"/>
  <Override PartName="/ppt/slides/slide849.xml" ContentType="application/vnd.openxmlformats-officedocument.presentationml.slide+xml"/>
  <Override PartName="/ppt/slides/slide850.xml" ContentType="application/vnd.openxmlformats-officedocument.presentationml.slide+xml"/>
  <Override PartName="/ppt/slides/slide851.xml" ContentType="application/vnd.openxmlformats-officedocument.presentationml.slide+xml"/>
  <Override PartName="/ppt/slides/slide852.xml" ContentType="application/vnd.openxmlformats-officedocument.presentationml.slide+xml"/>
  <Override PartName="/ppt/slides/slide853.xml" ContentType="application/vnd.openxmlformats-officedocument.presentationml.slide+xml"/>
  <Override PartName="/ppt/slides/slide854.xml" ContentType="application/vnd.openxmlformats-officedocument.presentationml.slide+xml"/>
  <Override PartName="/ppt/slides/slide855.xml" ContentType="application/vnd.openxmlformats-officedocument.presentationml.slide+xml"/>
  <Override PartName="/ppt/slides/slide856.xml" ContentType="application/vnd.openxmlformats-officedocument.presentationml.slide+xml"/>
  <Override PartName="/ppt/slides/slide857.xml" ContentType="application/vnd.openxmlformats-officedocument.presentationml.slide+xml"/>
  <Override PartName="/ppt/slides/slide858.xml" ContentType="application/vnd.openxmlformats-officedocument.presentationml.slide+xml"/>
  <Override PartName="/ppt/slides/slide859.xml" ContentType="application/vnd.openxmlformats-officedocument.presentationml.slide+xml"/>
  <Override PartName="/ppt/slides/slide860.xml" ContentType="application/vnd.openxmlformats-officedocument.presentationml.slide+xml"/>
  <Override PartName="/ppt/slides/slide861.xml" ContentType="application/vnd.openxmlformats-officedocument.presentationml.slide+xml"/>
  <Override PartName="/ppt/slides/slide862.xml" ContentType="application/vnd.openxmlformats-officedocument.presentationml.slide+xml"/>
  <Override PartName="/ppt/slides/slide863.xml" ContentType="application/vnd.openxmlformats-officedocument.presentationml.slide+xml"/>
  <Override PartName="/ppt/slides/slide864.xml" ContentType="application/vnd.openxmlformats-officedocument.presentationml.slide+xml"/>
  <Override PartName="/ppt/slides/slide865.xml" ContentType="application/vnd.openxmlformats-officedocument.presentationml.slide+xml"/>
  <Override PartName="/ppt/slides/slide866.xml" ContentType="application/vnd.openxmlformats-officedocument.presentationml.slide+xml"/>
  <Override PartName="/ppt/slides/slide867.xml" ContentType="application/vnd.openxmlformats-officedocument.presentationml.slide+xml"/>
  <Override PartName="/ppt/slides/slide868.xml" ContentType="application/vnd.openxmlformats-officedocument.presentationml.slide+xml"/>
  <Override PartName="/ppt/slides/slide869.xml" ContentType="application/vnd.openxmlformats-officedocument.presentationml.slide+xml"/>
  <Override PartName="/ppt/slides/slide870.xml" ContentType="application/vnd.openxmlformats-officedocument.presentationml.slide+xml"/>
  <Override PartName="/ppt/slides/slide871.xml" ContentType="application/vnd.openxmlformats-officedocument.presentationml.slide+xml"/>
  <Override PartName="/ppt/slides/slide872.xml" ContentType="application/vnd.openxmlformats-officedocument.presentationml.slide+xml"/>
  <Override PartName="/ppt/slides/slide873.xml" ContentType="application/vnd.openxmlformats-officedocument.presentationml.slide+xml"/>
  <Override PartName="/ppt/slides/slide874.xml" ContentType="application/vnd.openxmlformats-officedocument.presentationml.slide+xml"/>
  <Override PartName="/ppt/slides/slide875.xml" ContentType="application/vnd.openxmlformats-officedocument.presentationml.slide+xml"/>
  <Override PartName="/ppt/slides/slide876.xml" ContentType="application/vnd.openxmlformats-officedocument.presentationml.slide+xml"/>
  <Override PartName="/ppt/slides/slide877.xml" ContentType="application/vnd.openxmlformats-officedocument.presentationml.slide+xml"/>
  <Override PartName="/ppt/slides/slide878.xml" ContentType="application/vnd.openxmlformats-officedocument.presentationml.slide+xml"/>
  <Override PartName="/ppt/slides/slide879.xml" ContentType="application/vnd.openxmlformats-officedocument.presentationml.slide+xml"/>
  <Override PartName="/ppt/slides/slide880.xml" ContentType="application/vnd.openxmlformats-officedocument.presentationml.slide+xml"/>
  <Override PartName="/ppt/slides/slide881.xml" ContentType="application/vnd.openxmlformats-officedocument.presentationml.slide+xml"/>
  <Override PartName="/ppt/slides/slide882.xml" ContentType="application/vnd.openxmlformats-officedocument.presentationml.slide+xml"/>
  <Override PartName="/ppt/slides/slide883.xml" ContentType="application/vnd.openxmlformats-officedocument.presentationml.slide+xml"/>
  <Override PartName="/ppt/slides/slide884.xml" ContentType="application/vnd.openxmlformats-officedocument.presentationml.slide+xml"/>
  <Override PartName="/ppt/slides/slide885.xml" ContentType="application/vnd.openxmlformats-officedocument.presentationml.slide+xml"/>
  <Override PartName="/ppt/slides/slide886.xml" ContentType="application/vnd.openxmlformats-officedocument.presentationml.slide+xml"/>
  <Override PartName="/ppt/slides/slide887.xml" ContentType="application/vnd.openxmlformats-officedocument.presentationml.slide+xml"/>
  <Override PartName="/ppt/slides/slide888.xml" ContentType="application/vnd.openxmlformats-officedocument.presentationml.slide+xml"/>
  <Override PartName="/ppt/slides/slide889.xml" ContentType="application/vnd.openxmlformats-officedocument.presentationml.slide+xml"/>
  <Override PartName="/ppt/slides/slide890.xml" ContentType="application/vnd.openxmlformats-officedocument.presentationml.slide+xml"/>
  <Override PartName="/ppt/slides/slide891.xml" ContentType="application/vnd.openxmlformats-officedocument.presentationml.slide+xml"/>
  <Override PartName="/ppt/slides/slide892.xml" ContentType="application/vnd.openxmlformats-officedocument.presentationml.slide+xml"/>
  <Override PartName="/ppt/slides/slide893.xml" ContentType="application/vnd.openxmlformats-officedocument.presentationml.slide+xml"/>
  <Override PartName="/ppt/slides/slide894.xml" ContentType="application/vnd.openxmlformats-officedocument.presentationml.slide+xml"/>
  <Override PartName="/ppt/slides/slide895.xml" ContentType="application/vnd.openxmlformats-officedocument.presentationml.slide+xml"/>
  <Override PartName="/ppt/slides/slide896.xml" ContentType="application/vnd.openxmlformats-officedocument.presentationml.slide+xml"/>
  <Override PartName="/ppt/slides/slide897.xml" ContentType="application/vnd.openxmlformats-officedocument.presentationml.slide+xml"/>
  <Override PartName="/ppt/slides/slide898.xml" ContentType="application/vnd.openxmlformats-officedocument.presentationml.slide+xml"/>
  <Override PartName="/ppt/slides/slide899.xml" ContentType="application/vnd.openxmlformats-officedocument.presentationml.slide+xml"/>
  <Override PartName="/ppt/slides/slide900.xml" ContentType="application/vnd.openxmlformats-officedocument.presentationml.slide+xml"/>
  <Override PartName="/ppt/slides/slide901.xml" ContentType="application/vnd.openxmlformats-officedocument.presentationml.slide+xml"/>
  <Override PartName="/ppt/slides/slide902.xml" ContentType="application/vnd.openxmlformats-officedocument.presentationml.slide+xml"/>
  <Override PartName="/ppt/slides/slide903.xml" ContentType="application/vnd.openxmlformats-officedocument.presentationml.slide+xml"/>
  <Override PartName="/ppt/slides/slide904.xml" ContentType="application/vnd.openxmlformats-officedocument.presentationml.slide+xml"/>
  <Override PartName="/ppt/slides/slide905.xml" ContentType="application/vnd.openxmlformats-officedocument.presentationml.slide+xml"/>
  <Override PartName="/ppt/slides/slide906.xml" ContentType="application/vnd.openxmlformats-officedocument.presentationml.slide+xml"/>
  <Override PartName="/ppt/slides/slide907.xml" ContentType="application/vnd.openxmlformats-officedocument.presentationml.slide+xml"/>
  <Override PartName="/ppt/slides/slide908.xml" ContentType="application/vnd.openxmlformats-officedocument.presentationml.slide+xml"/>
  <Override PartName="/ppt/slides/slide909.xml" ContentType="application/vnd.openxmlformats-officedocument.presentationml.slide+xml"/>
  <Override PartName="/ppt/slides/slide910.xml" ContentType="application/vnd.openxmlformats-officedocument.presentationml.slide+xml"/>
  <Override PartName="/ppt/slides/slide911.xml" ContentType="application/vnd.openxmlformats-officedocument.presentationml.slide+xml"/>
  <Override PartName="/ppt/slides/slide912.xml" ContentType="application/vnd.openxmlformats-officedocument.presentationml.slide+xml"/>
  <Override PartName="/ppt/slides/slide913.xml" ContentType="application/vnd.openxmlformats-officedocument.presentationml.slide+xml"/>
  <Override PartName="/ppt/slides/slide914.xml" ContentType="application/vnd.openxmlformats-officedocument.presentationml.slide+xml"/>
  <Override PartName="/ppt/slides/slide915.xml" ContentType="application/vnd.openxmlformats-officedocument.presentationml.slide+xml"/>
  <Override PartName="/ppt/slides/slide916.xml" ContentType="application/vnd.openxmlformats-officedocument.presentationml.slide+xml"/>
  <Override PartName="/ppt/slides/slide917.xml" ContentType="application/vnd.openxmlformats-officedocument.presentationml.slide+xml"/>
  <Override PartName="/ppt/slides/slide918.xml" ContentType="application/vnd.openxmlformats-officedocument.presentationml.slide+xml"/>
  <Override PartName="/ppt/slides/slide919.xml" ContentType="application/vnd.openxmlformats-officedocument.presentationml.slide+xml"/>
  <Override PartName="/ppt/slides/slide920.xml" ContentType="application/vnd.openxmlformats-officedocument.presentationml.slide+xml"/>
  <Override PartName="/ppt/slides/slide921.xml" ContentType="application/vnd.openxmlformats-officedocument.presentationml.slide+xml"/>
  <Override PartName="/ppt/slides/slide922.xml" ContentType="application/vnd.openxmlformats-officedocument.presentationml.slide+xml"/>
  <Override PartName="/ppt/slides/slide923.xml" ContentType="application/vnd.openxmlformats-officedocument.presentationml.slide+xml"/>
  <Override PartName="/ppt/slides/slide924.xml" ContentType="application/vnd.openxmlformats-officedocument.presentationml.slide+xml"/>
  <Override PartName="/ppt/slides/slide925.xml" ContentType="application/vnd.openxmlformats-officedocument.presentationml.slide+xml"/>
  <Override PartName="/ppt/slides/slide926.xml" ContentType="application/vnd.openxmlformats-officedocument.presentationml.slide+xml"/>
  <Override PartName="/ppt/slides/slide927.xml" ContentType="application/vnd.openxmlformats-officedocument.presentationml.slide+xml"/>
  <Override PartName="/ppt/slides/slide928.xml" ContentType="application/vnd.openxmlformats-officedocument.presentationml.slide+xml"/>
  <Override PartName="/ppt/slides/slide929.xml" ContentType="application/vnd.openxmlformats-officedocument.presentationml.slide+xml"/>
  <Override PartName="/ppt/slides/slide930.xml" ContentType="application/vnd.openxmlformats-officedocument.presentationml.slide+xml"/>
  <Override PartName="/ppt/slides/slide931.xml" ContentType="application/vnd.openxmlformats-officedocument.presentationml.slide+xml"/>
  <Override PartName="/ppt/slides/slide932.xml" ContentType="application/vnd.openxmlformats-officedocument.presentationml.slide+xml"/>
  <Override PartName="/ppt/slides/slide933.xml" ContentType="application/vnd.openxmlformats-officedocument.presentationml.slide+xml"/>
  <Override PartName="/ppt/slides/slide934.xml" ContentType="application/vnd.openxmlformats-officedocument.presentationml.slide+xml"/>
  <Override PartName="/ppt/slides/slide935.xml" ContentType="application/vnd.openxmlformats-officedocument.presentationml.slide+xml"/>
  <Override PartName="/ppt/slides/slide936.xml" ContentType="application/vnd.openxmlformats-officedocument.presentationml.slide+xml"/>
  <Override PartName="/ppt/slides/slide937.xml" ContentType="application/vnd.openxmlformats-officedocument.presentationml.slide+xml"/>
  <Override PartName="/ppt/slides/slide938.xml" ContentType="application/vnd.openxmlformats-officedocument.presentationml.slide+xml"/>
  <Override PartName="/ppt/slides/slide939.xml" ContentType="application/vnd.openxmlformats-officedocument.presentationml.slide+xml"/>
  <Override PartName="/ppt/slides/slide940.xml" ContentType="application/vnd.openxmlformats-officedocument.presentationml.slide+xml"/>
  <Override PartName="/ppt/slides/slide941.xml" ContentType="application/vnd.openxmlformats-officedocument.presentationml.slide+xml"/>
  <Override PartName="/ppt/slides/slide942.xml" ContentType="application/vnd.openxmlformats-officedocument.presentationml.slide+xml"/>
  <Override PartName="/ppt/slides/slide943.xml" ContentType="application/vnd.openxmlformats-officedocument.presentationml.slide+xml"/>
  <Override PartName="/ppt/slides/slide944.xml" ContentType="application/vnd.openxmlformats-officedocument.presentationml.slide+xml"/>
  <Override PartName="/ppt/slides/slide945.xml" ContentType="application/vnd.openxmlformats-officedocument.presentationml.slide+xml"/>
  <Override PartName="/ppt/slides/slide946.xml" ContentType="application/vnd.openxmlformats-officedocument.presentationml.slide+xml"/>
  <Override PartName="/ppt/slides/slide947.xml" ContentType="application/vnd.openxmlformats-officedocument.presentationml.slide+xml"/>
  <Override PartName="/ppt/slides/slide948.xml" ContentType="application/vnd.openxmlformats-officedocument.presentationml.slide+xml"/>
  <Override PartName="/ppt/slides/slide949.xml" ContentType="application/vnd.openxmlformats-officedocument.presentationml.slide+xml"/>
  <Override PartName="/ppt/slides/slide950.xml" ContentType="application/vnd.openxmlformats-officedocument.presentationml.slide+xml"/>
  <Override PartName="/ppt/slides/slide951.xml" ContentType="application/vnd.openxmlformats-officedocument.presentationml.slide+xml"/>
  <Override PartName="/ppt/slides/slide952.xml" ContentType="application/vnd.openxmlformats-officedocument.presentationml.slide+xml"/>
  <Override PartName="/ppt/slides/slide953.xml" ContentType="application/vnd.openxmlformats-officedocument.presentationml.slide+xml"/>
  <Override PartName="/ppt/slides/slide954.xml" ContentType="application/vnd.openxmlformats-officedocument.presentationml.slide+xml"/>
  <Override PartName="/ppt/slides/slide955.xml" ContentType="application/vnd.openxmlformats-officedocument.presentationml.slide+xml"/>
  <Override PartName="/ppt/slides/slide956.xml" ContentType="application/vnd.openxmlformats-officedocument.presentationml.slide+xml"/>
  <Override PartName="/ppt/slides/slide957.xml" ContentType="application/vnd.openxmlformats-officedocument.presentationml.slide+xml"/>
  <Override PartName="/ppt/slides/slide958.xml" ContentType="application/vnd.openxmlformats-officedocument.presentationml.slide+xml"/>
  <Override PartName="/ppt/slides/slide959.xml" ContentType="application/vnd.openxmlformats-officedocument.presentationml.slide+xml"/>
  <Override PartName="/ppt/slides/slide960.xml" ContentType="application/vnd.openxmlformats-officedocument.presentationml.slide+xml"/>
  <Override PartName="/ppt/slides/slide961.xml" ContentType="application/vnd.openxmlformats-officedocument.presentationml.slide+xml"/>
  <Override PartName="/ppt/slides/slide962.xml" ContentType="application/vnd.openxmlformats-officedocument.presentationml.slide+xml"/>
  <Override PartName="/ppt/slides/slide963.xml" ContentType="application/vnd.openxmlformats-officedocument.presentationml.slide+xml"/>
  <Override PartName="/ppt/slides/slide964.xml" ContentType="application/vnd.openxmlformats-officedocument.presentationml.slide+xml"/>
  <Override PartName="/ppt/slides/slide965.xml" ContentType="application/vnd.openxmlformats-officedocument.presentationml.slide+xml"/>
  <Override PartName="/ppt/slides/slide966.xml" ContentType="application/vnd.openxmlformats-officedocument.presentationml.slide+xml"/>
  <Override PartName="/ppt/slides/slide967.xml" ContentType="application/vnd.openxmlformats-officedocument.presentationml.slide+xml"/>
  <Override PartName="/ppt/slides/slide968.xml" ContentType="application/vnd.openxmlformats-officedocument.presentationml.slide+xml"/>
  <Override PartName="/ppt/slides/slide969.xml" ContentType="application/vnd.openxmlformats-officedocument.presentationml.slide+xml"/>
  <Override PartName="/ppt/slides/slide970.xml" ContentType="application/vnd.openxmlformats-officedocument.presentationml.slide+xml"/>
  <Override PartName="/ppt/slides/slide971.xml" ContentType="application/vnd.openxmlformats-officedocument.presentationml.slide+xml"/>
  <Override PartName="/ppt/slides/slide972.xml" ContentType="application/vnd.openxmlformats-officedocument.presentationml.slide+xml"/>
  <Override PartName="/ppt/slides/slide973.xml" ContentType="application/vnd.openxmlformats-officedocument.presentationml.slide+xml"/>
  <Override PartName="/ppt/slides/slide974.xml" ContentType="application/vnd.openxmlformats-officedocument.presentationml.slide+xml"/>
  <Override PartName="/ppt/slides/slide975.xml" ContentType="application/vnd.openxmlformats-officedocument.presentationml.slide+xml"/>
  <Override PartName="/ppt/slides/slide976.xml" ContentType="application/vnd.openxmlformats-officedocument.presentationml.slide+xml"/>
  <Override PartName="/ppt/slides/slide977.xml" ContentType="application/vnd.openxmlformats-officedocument.presentationml.slide+xml"/>
  <Override PartName="/ppt/slides/slide978.xml" ContentType="application/vnd.openxmlformats-officedocument.presentationml.slide+xml"/>
  <Override PartName="/ppt/slides/slide979.xml" ContentType="application/vnd.openxmlformats-officedocument.presentationml.slide+xml"/>
  <Override PartName="/ppt/slides/slide980.xml" ContentType="application/vnd.openxmlformats-officedocument.presentationml.slide+xml"/>
  <Override PartName="/ppt/slides/slide981.xml" ContentType="application/vnd.openxmlformats-officedocument.presentationml.slide+xml"/>
  <Override PartName="/ppt/slides/slide982.xml" ContentType="application/vnd.openxmlformats-officedocument.presentationml.slide+xml"/>
  <Override PartName="/ppt/slides/slide983.xml" ContentType="application/vnd.openxmlformats-officedocument.presentationml.slide+xml"/>
  <Override PartName="/ppt/slides/slide984.xml" ContentType="application/vnd.openxmlformats-officedocument.presentationml.slide+xml"/>
  <Override PartName="/ppt/slides/slide985.xml" ContentType="application/vnd.openxmlformats-officedocument.presentationml.slide+xml"/>
  <Override PartName="/ppt/slides/slide986.xml" ContentType="application/vnd.openxmlformats-officedocument.presentationml.slide+xml"/>
  <Override PartName="/ppt/slides/slide987.xml" ContentType="application/vnd.openxmlformats-officedocument.presentationml.slide+xml"/>
  <Override PartName="/ppt/slides/slide988.xml" ContentType="application/vnd.openxmlformats-officedocument.presentationml.slide+xml"/>
  <Override PartName="/ppt/slides/slide989.xml" ContentType="application/vnd.openxmlformats-officedocument.presentationml.slide+xml"/>
  <Override PartName="/ppt/slides/slide990.xml" ContentType="application/vnd.openxmlformats-officedocument.presentationml.slide+xml"/>
  <Override PartName="/ppt/slides/slide991.xml" ContentType="application/vnd.openxmlformats-officedocument.presentationml.slide+xml"/>
  <Override PartName="/ppt/slides/slide992.xml" ContentType="application/vnd.openxmlformats-officedocument.presentationml.slide+xml"/>
  <Override PartName="/ppt/slides/slide993.xml" ContentType="application/vnd.openxmlformats-officedocument.presentationml.slide+xml"/>
  <Override PartName="/ppt/slides/slide994.xml" ContentType="application/vnd.openxmlformats-officedocument.presentationml.slide+xml"/>
  <Override PartName="/ppt/slides/slide995.xml" ContentType="application/vnd.openxmlformats-officedocument.presentationml.slide+xml"/>
  <Override PartName="/ppt/slides/slide996.xml" ContentType="application/vnd.openxmlformats-officedocument.presentationml.slide+xml"/>
  <Override PartName="/ppt/slides/slide997.xml" ContentType="application/vnd.openxmlformats-officedocument.presentationml.slide+xml"/>
  <Override PartName="/ppt/slides/slide998.xml" ContentType="application/vnd.openxmlformats-officedocument.presentationml.slide+xml"/>
  <Override PartName="/ppt/slides/slide999.xml" ContentType="application/vnd.openxmlformats-officedocument.presentationml.slide+xml"/>
  <Override PartName="/ppt/slides/slide1000.xml" ContentType="application/vnd.openxmlformats-officedocument.presentationml.slide+xml"/>
  <Override PartName="/ppt/slides/slide1001.xml" ContentType="application/vnd.openxmlformats-officedocument.presentationml.slide+xml"/>
  <Override PartName="/ppt/slides/slide1002.xml" ContentType="application/vnd.openxmlformats-officedocument.presentationml.slide+xml"/>
  <Override PartName="/ppt/slides/slide1003.xml" ContentType="application/vnd.openxmlformats-officedocument.presentationml.slide+xml"/>
  <Override PartName="/ppt/slides/slide1004.xml" ContentType="application/vnd.openxmlformats-officedocument.presentationml.slide+xml"/>
  <Override PartName="/ppt/slides/slide1005.xml" ContentType="application/vnd.openxmlformats-officedocument.presentationml.slide+xml"/>
  <Override PartName="/ppt/slides/slide10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3.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4.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08"/>
  </p:notesMasterIdLst>
  <p:sldIdLst>
    <p:sldId id="1381" r:id="rId2"/>
    <p:sldId id="256" r:id="rId3"/>
    <p:sldId id="305" r:id="rId4"/>
    <p:sldId id="306" r:id="rId5"/>
    <p:sldId id="379" r:id="rId6"/>
    <p:sldId id="310" r:id="rId7"/>
    <p:sldId id="311" r:id="rId8"/>
    <p:sldId id="312" r:id="rId9"/>
    <p:sldId id="362" r:id="rId10"/>
    <p:sldId id="378" r:id="rId11"/>
    <p:sldId id="313" r:id="rId12"/>
    <p:sldId id="314" r:id="rId13"/>
    <p:sldId id="380" r:id="rId14"/>
    <p:sldId id="382" r:id="rId15"/>
    <p:sldId id="383" r:id="rId16"/>
    <p:sldId id="381" r:id="rId17"/>
    <p:sldId id="363" r:id="rId18"/>
    <p:sldId id="386" r:id="rId19"/>
    <p:sldId id="359" r:id="rId20"/>
    <p:sldId id="325" r:id="rId21"/>
    <p:sldId id="340" r:id="rId22"/>
    <p:sldId id="364" r:id="rId23"/>
    <p:sldId id="341" r:id="rId24"/>
    <p:sldId id="389" r:id="rId25"/>
    <p:sldId id="342" r:id="rId26"/>
    <p:sldId id="390" r:id="rId27"/>
    <p:sldId id="391" r:id="rId28"/>
    <p:sldId id="392" r:id="rId29"/>
    <p:sldId id="393" r:id="rId30"/>
    <p:sldId id="394" r:id="rId31"/>
    <p:sldId id="395" r:id="rId32"/>
    <p:sldId id="396" r:id="rId33"/>
    <p:sldId id="397" r:id="rId34"/>
    <p:sldId id="398" r:id="rId35"/>
    <p:sldId id="399" r:id="rId36"/>
    <p:sldId id="400" r:id="rId37"/>
    <p:sldId id="358" r:id="rId38"/>
    <p:sldId id="401" r:id="rId39"/>
    <p:sldId id="403" r:id="rId40"/>
    <p:sldId id="402" r:id="rId41"/>
    <p:sldId id="404" r:id="rId42"/>
    <p:sldId id="405" r:id="rId43"/>
    <p:sldId id="406" r:id="rId44"/>
    <p:sldId id="407" r:id="rId45"/>
    <p:sldId id="408" r:id="rId46"/>
    <p:sldId id="409" r:id="rId47"/>
    <p:sldId id="410" r:id="rId48"/>
    <p:sldId id="411" r:id="rId49"/>
    <p:sldId id="412" r:id="rId50"/>
    <p:sldId id="413" r:id="rId51"/>
    <p:sldId id="414" r:id="rId52"/>
    <p:sldId id="415" r:id="rId53"/>
    <p:sldId id="416" r:id="rId54"/>
    <p:sldId id="417" r:id="rId55"/>
    <p:sldId id="339" r:id="rId56"/>
    <p:sldId id="430" r:id="rId57"/>
    <p:sldId id="431" r:id="rId58"/>
    <p:sldId id="432" r:id="rId59"/>
    <p:sldId id="433" r:id="rId60"/>
    <p:sldId id="434" r:id="rId61"/>
    <p:sldId id="435" r:id="rId62"/>
    <p:sldId id="436" r:id="rId63"/>
    <p:sldId id="437" r:id="rId64"/>
    <p:sldId id="438" r:id="rId65"/>
    <p:sldId id="439" r:id="rId66"/>
    <p:sldId id="440" r:id="rId67"/>
    <p:sldId id="441" r:id="rId68"/>
    <p:sldId id="442" r:id="rId69"/>
    <p:sldId id="443" r:id="rId70"/>
    <p:sldId id="444" r:id="rId71"/>
    <p:sldId id="445" r:id="rId72"/>
    <p:sldId id="446" r:id="rId73"/>
    <p:sldId id="447" r:id="rId74"/>
    <p:sldId id="448" r:id="rId75"/>
    <p:sldId id="449" r:id="rId76"/>
    <p:sldId id="450" r:id="rId77"/>
    <p:sldId id="451" r:id="rId78"/>
    <p:sldId id="452" r:id="rId79"/>
    <p:sldId id="453" r:id="rId80"/>
    <p:sldId id="454" r:id="rId81"/>
    <p:sldId id="455" r:id="rId82"/>
    <p:sldId id="456" r:id="rId83"/>
    <p:sldId id="457" r:id="rId84"/>
    <p:sldId id="458" r:id="rId85"/>
    <p:sldId id="459" r:id="rId86"/>
    <p:sldId id="460" r:id="rId87"/>
    <p:sldId id="461" r:id="rId88"/>
    <p:sldId id="462" r:id="rId89"/>
    <p:sldId id="463" r:id="rId90"/>
    <p:sldId id="464" r:id="rId91"/>
    <p:sldId id="465" r:id="rId92"/>
    <p:sldId id="466" r:id="rId93"/>
    <p:sldId id="467" r:id="rId94"/>
    <p:sldId id="468" r:id="rId95"/>
    <p:sldId id="469" r:id="rId96"/>
    <p:sldId id="470" r:id="rId97"/>
    <p:sldId id="471" r:id="rId98"/>
    <p:sldId id="472" r:id="rId99"/>
    <p:sldId id="473" r:id="rId100"/>
    <p:sldId id="474" r:id="rId101"/>
    <p:sldId id="475" r:id="rId102"/>
    <p:sldId id="476" r:id="rId103"/>
    <p:sldId id="477" r:id="rId104"/>
    <p:sldId id="478" r:id="rId105"/>
    <p:sldId id="479" r:id="rId106"/>
    <p:sldId id="480" r:id="rId107"/>
    <p:sldId id="481" r:id="rId108"/>
    <p:sldId id="482" r:id="rId109"/>
    <p:sldId id="483" r:id="rId110"/>
    <p:sldId id="484" r:id="rId111"/>
    <p:sldId id="485" r:id="rId112"/>
    <p:sldId id="486" r:id="rId113"/>
    <p:sldId id="487" r:id="rId114"/>
    <p:sldId id="488" r:id="rId115"/>
    <p:sldId id="489" r:id="rId116"/>
    <p:sldId id="490" r:id="rId117"/>
    <p:sldId id="491" r:id="rId118"/>
    <p:sldId id="492" r:id="rId119"/>
    <p:sldId id="493" r:id="rId120"/>
    <p:sldId id="494" r:id="rId121"/>
    <p:sldId id="495" r:id="rId122"/>
    <p:sldId id="496" r:id="rId123"/>
    <p:sldId id="497" r:id="rId124"/>
    <p:sldId id="498" r:id="rId125"/>
    <p:sldId id="499" r:id="rId126"/>
    <p:sldId id="500" r:id="rId127"/>
    <p:sldId id="501" r:id="rId128"/>
    <p:sldId id="502" r:id="rId129"/>
    <p:sldId id="503" r:id="rId130"/>
    <p:sldId id="504" r:id="rId131"/>
    <p:sldId id="505" r:id="rId132"/>
    <p:sldId id="506" r:id="rId133"/>
    <p:sldId id="507" r:id="rId134"/>
    <p:sldId id="508" r:id="rId135"/>
    <p:sldId id="509" r:id="rId136"/>
    <p:sldId id="510" r:id="rId137"/>
    <p:sldId id="511" r:id="rId138"/>
    <p:sldId id="512" r:id="rId139"/>
    <p:sldId id="513" r:id="rId140"/>
    <p:sldId id="514" r:id="rId141"/>
    <p:sldId id="515" r:id="rId142"/>
    <p:sldId id="516" r:id="rId143"/>
    <p:sldId id="517" r:id="rId144"/>
    <p:sldId id="518" r:id="rId145"/>
    <p:sldId id="519" r:id="rId146"/>
    <p:sldId id="520" r:id="rId147"/>
    <p:sldId id="521" r:id="rId148"/>
    <p:sldId id="522" r:id="rId149"/>
    <p:sldId id="523" r:id="rId150"/>
    <p:sldId id="524" r:id="rId151"/>
    <p:sldId id="525" r:id="rId152"/>
    <p:sldId id="526" r:id="rId153"/>
    <p:sldId id="527" r:id="rId154"/>
    <p:sldId id="528" r:id="rId155"/>
    <p:sldId id="529" r:id="rId156"/>
    <p:sldId id="530" r:id="rId157"/>
    <p:sldId id="531" r:id="rId158"/>
    <p:sldId id="532" r:id="rId159"/>
    <p:sldId id="533" r:id="rId160"/>
    <p:sldId id="534" r:id="rId161"/>
    <p:sldId id="535" r:id="rId162"/>
    <p:sldId id="536" r:id="rId163"/>
    <p:sldId id="537" r:id="rId164"/>
    <p:sldId id="538" r:id="rId165"/>
    <p:sldId id="539" r:id="rId166"/>
    <p:sldId id="540" r:id="rId167"/>
    <p:sldId id="541" r:id="rId168"/>
    <p:sldId id="542" r:id="rId169"/>
    <p:sldId id="543" r:id="rId170"/>
    <p:sldId id="544" r:id="rId171"/>
    <p:sldId id="545" r:id="rId172"/>
    <p:sldId id="546" r:id="rId173"/>
    <p:sldId id="547" r:id="rId174"/>
    <p:sldId id="548" r:id="rId175"/>
    <p:sldId id="549" r:id="rId176"/>
    <p:sldId id="550" r:id="rId177"/>
    <p:sldId id="551" r:id="rId178"/>
    <p:sldId id="552" r:id="rId179"/>
    <p:sldId id="553" r:id="rId180"/>
    <p:sldId id="554" r:id="rId181"/>
    <p:sldId id="555" r:id="rId182"/>
    <p:sldId id="556" r:id="rId183"/>
    <p:sldId id="557" r:id="rId184"/>
    <p:sldId id="558" r:id="rId185"/>
    <p:sldId id="559" r:id="rId186"/>
    <p:sldId id="560" r:id="rId187"/>
    <p:sldId id="561" r:id="rId188"/>
    <p:sldId id="562" r:id="rId189"/>
    <p:sldId id="563" r:id="rId190"/>
    <p:sldId id="564" r:id="rId191"/>
    <p:sldId id="565" r:id="rId192"/>
    <p:sldId id="566" r:id="rId193"/>
    <p:sldId id="567" r:id="rId194"/>
    <p:sldId id="568" r:id="rId195"/>
    <p:sldId id="569" r:id="rId196"/>
    <p:sldId id="570" r:id="rId197"/>
    <p:sldId id="571" r:id="rId198"/>
    <p:sldId id="572" r:id="rId199"/>
    <p:sldId id="573" r:id="rId200"/>
    <p:sldId id="574" r:id="rId201"/>
    <p:sldId id="575" r:id="rId202"/>
    <p:sldId id="576" r:id="rId203"/>
    <p:sldId id="577" r:id="rId204"/>
    <p:sldId id="578" r:id="rId205"/>
    <p:sldId id="579" r:id="rId206"/>
    <p:sldId id="580" r:id="rId207"/>
    <p:sldId id="581" r:id="rId208"/>
    <p:sldId id="582" r:id="rId209"/>
    <p:sldId id="583" r:id="rId210"/>
    <p:sldId id="584" r:id="rId211"/>
    <p:sldId id="585" r:id="rId212"/>
    <p:sldId id="586" r:id="rId213"/>
    <p:sldId id="587" r:id="rId214"/>
    <p:sldId id="588" r:id="rId215"/>
    <p:sldId id="589" r:id="rId216"/>
    <p:sldId id="590" r:id="rId217"/>
    <p:sldId id="591" r:id="rId218"/>
    <p:sldId id="592" r:id="rId219"/>
    <p:sldId id="593" r:id="rId220"/>
    <p:sldId id="594" r:id="rId221"/>
    <p:sldId id="595" r:id="rId222"/>
    <p:sldId id="596" r:id="rId223"/>
    <p:sldId id="597" r:id="rId224"/>
    <p:sldId id="598" r:id="rId225"/>
    <p:sldId id="599" r:id="rId226"/>
    <p:sldId id="600" r:id="rId227"/>
    <p:sldId id="601" r:id="rId228"/>
    <p:sldId id="602" r:id="rId229"/>
    <p:sldId id="603" r:id="rId230"/>
    <p:sldId id="604" r:id="rId231"/>
    <p:sldId id="605" r:id="rId232"/>
    <p:sldId id="606" r:id="rId233"/>
    <p:sldId id="607" r:id="rId234"/>
    <p:sldId id="608" r:id="rId235"/>
    <p:sldId id="609" r:id="rId236"/>
    <p:sldId id="610" r:id="rId237"/>
    <p:sldId id="611" r:id="rId238"/>
    <p:sldId id="612" r:id="rId239"/>
    <p:sldId id="613" r:id="rId240"/>
    <p:sldId id="614" r:id="rId241"/>
    <p:sldId id="615" r:id="rId242"/>
    <p:sldId id="616" r:id="rId243"/>
    <p:sldId id="617" r:id="rId244"/>
    <p:sldId id="618" r:id="rId245"/>
    <p:sldId id="619" r:id="rId246"/>
    <p:sldId id="620" r:id="rId247"/>
    <p:sldId id="621" r:id="rId248"/>
    <p:sldId id="622" r:id="rId249"/>
    <p:sldId id="623" r:id="rId250"/>
    <p:sldId id="624" r:id="rId251"/>
    <p:sldId id="625" r:id="rId252"/>
    <p:sldId id="626" r:id="rId253"/>
    <p:sldId id="627" r:id="rId254"/>
    <p:sldId id="628" r:id="rId255"/>
    <p:sldId id="629" r:id="rId256"/>
    <p:sldId id="630" r:id="rId257"/>
    <p:sldId id="631" r:id="rId258"/>
    <p:sldId id="632" r:id="rId259"/>
    <p:sldId id="633" r:id="rId260"/>
    <p:sldId id="634" r:id="rId261"/>
    <p:sldId id="635" r:id="rId262"/>
    <p:sldId id="636" r:id="rId263"/>
    <p:sldId id="637" r:id="rId264"/>
    <p:sldId id="638" r:id="rId265"/>
    <p:sldId id="639" r:id="rId266"/>
    <p:sldId id="640" r:id="rId267"/>
    <p:sldId id="641" r:id="rId268"/>
    <p:sldId id="642" r:id="rId269"/>
    <p:sldId id="643" r:id="rId270"/>
    <p:sldId id="644" r:id="rId271"/>
    <p:sldId id="645" r:id="rId272"/>
    <p:sldId id="646" r:id="rId273"/>
    <p:sldId id="647" r:id="rId274"/>
    <p:sldId id="648" r:id="rId275"/>
    <p:sldId id="649" r:id="rId276"/>
    <p:sldId id="650" r:id="rId277"/>
    <p:sldId id="651" r:id="rId278"/>
    <p:sldId id="652" r:id="rId279"/>
    <p:sldId id="653" r:id="rId280"/>
    <p:sldId id="654" r:id="rId281"/>
    <p:sldId id="655" r:id="rId282"/>
    <p:sldId id="656" r:id="rId283"/>
    <p:sldId id="657" r:id="rId284"/>
    <p:sldId id="658" r:id="rId285"/>
    <p:sldId id="659" r:id="rId286"/>
    <p:sldId id="660" r:id="rId287"/>
    <p:sldId id="661" r:id="rId288"/>
    <p:sldId id="662" r:id="rId289"/>
    <p:sldId id="663" r:id="rId290"/>
    <p:sldId id="664" r:id="rId291"/>
    <p:sldId id="665" r:id="rId292"/>
    <p:sldId id="666" r:id="rId293"/>
    <p:sldId id="667" r:id="rId294"/>
    <p:sldId id="668" r:id="rId295"/>
    <p:sldId id="669" r:id="rId296"/>
    <p:sldId id="670" r:id="rId297"/>
    <p:sldId id="671" r:id="rId298"/>
    <p:sldId id="672" r:id="rId299"/>
    <p:sldId id="673" r:id="rId300"/>
    <p:sldId id="674" r:id="rId301"/>
    <p:sldId id="675" r:id="rId302"/>
    <p:sldId id="676" r:id="rId303"/>
    <p:sldId id="677" r:id="rId304"/>
    <p:sldId id="678" r:id="rId305"/>
    <p:sldId id="679" r:id="rId306"/>
    <p:sldId id="680" r:id="rId307"/>
    <p:sldId id="681" r:id="rId308"/>
    <p:sldId id="682" r:id="rId309"/>
    <p:sldId id="683" r:id="rId310"/>
    <p:sldId id="684" r:id="rId311"/>
    <p:sldId id="685" r:id="rId312"/>
    <p:sldId id="686" r:id="rId313"/>
    <p:sldId id="687" r:id="rId314"/>
    <p:sldId id="688" r:id="rId315"/>
    <p:sldId id="689" r:id="rId316"/>
    <p:sldId id="690" r:id="rId317"/>
    <p:sldId id="691" r:id="rId318"/>
    <p:sldId id="692" r:id="rId319"/>
    <p:sldId id="693" r:id="rId320"/>
    <p:sldId id="694" r:id="rId321"/>
    <p:sldId id="695" r:id="rId322"/>
    <p:sldId id="696" r:id="rId323"/>
    <p:sldId id="697" r:id="rId324"/>
    <p:sldId id="698" r:id="rId325"/>
    <p:sldId id="699" r:id="rId326"/>
    <p:sldId id="700" r:id="rId327"/>
    <p:sldId id="701" r:id="rId328"/>
    <p:sldId id="702" r:id="rId329"/>
    <p:sldId id="703" r:id="rId330"/>
    <p:sldId id="704" r:id="rId331"/>
    <p:sldId id="705" r:id="rId332"/>
    <p:sldId id="706" r:id="rId333"/>
    <p:sldId id="707" r:id="rId334"/>
    <p:sldId id="708" r:id="rId335"/>
    <p:sldId id="709" r:id="rId336"/>
    <p:sldId id="710" r:id="rId337"/>
    <p:sldId id="711" r:id="rId338"/>
    <p:sldId id="712" r:id="rId339"/>
    <p:sldId id="713" r:id="rId340"/>
    <p:sldId id="714" r:id="rId341"/>
    <p:sldId id="715" r:id="rId342"/>
    <p:sldId id="716" r:id="rId343"/>
    <p:sldId id="717" r:id="rId344"/>
    <p:sldId id="718" r:id="rId345"/>
    <p:sldId id="719" r:id="rId346"/>
    <p:sldId id="720" r:id="rId347"/>
    <p:sldId id="721" r:id="rId348"/>
    <p:sldId id="722" r:id="rId349"/>
    <p:sldId id="723" r:id="rId350"/>
    <p:sldId id="724" r:id="rId351"/>
    <p:sldId id="725" r:id="rId352"/>
    <p:sldId id="726" r:id="rId353"/>
    <p:sldId id="727" r:id="rId354"/>
    <p:sldId id="728" r:id="rId355"/>
    <p:sldId id="729" r:id="rId356"/>
    <p:sldId id="730" r:id="rId357"/>
    <p:sldId id="731" r:id="rId358"/>
    <p:sldId id="732" r:id="rId359"/>
    <p:sldId id="733" r:id="rId360"/>
    <p:sldId id="734" r:id="rId361"/>
    <p:sldId id="735" r:id="rId362"/>
    <p:sldId id="736" r:id="rId363"/>
    <p:sldId id="737" r:id="rId364"/>
    <p:sldId id="738" r:id="rId365"/>
    <p:sldId id="739" r:id="rId366"/>
    <p:sldId id="740" r:id="rId367"/>
    <p:sldId id="741" r:id="rId368"/>
    <p:sldId id="742" r:id="rId369"/>
    <p:sldId id="743" r:id="rId370"/>
    <p:sldId id="744" r:id="rId371"/>
    <p:sldId id="745" r:id="rId372"/>
    <p:sldId id="746" r:id="rId373"/>
    <p:sldId id="747" r:id="rId374"/>
    <p:sldId id="748" r:id="rId375"/>
    <p:sldId id="749" r:id="rId376"/>
    <p:sldId id="750" r:id="rId377"/>
    <p:sldId id="751" r:id="rId378"/>
    <p:sldId id="752" r:id="rId379"/>
    <p:sldId id="753" r:id="rId380"/>
    <p:sldId id="754" r:id="rId381"/>
    <p:sldId id="755" r:id="rId382"/>
    <p:sldId id="756" r:id="rId383"/>
    <p:sldId id="757" r:id="rId384"/>
    <p:sldId id="758" r:id="rId385"/>
    <p:sldId id="759" r:id="rId386"/>
    <p:sldId id="760" r:id="rId387"/>
    <p:sldId id="761" r:id="rId388"/>
    <p:sldId id="762" r:id="rId389"/>
    <p:sldId id="763" r:id="rId390"/>
    <p:sldId id="764" r:id="rId391"/>
    <p:sldId id="765" r:id="rId392"/>
    <p:sldId id="766" r:id="rId393"/>
    <p:sldId id="767" r:id="rId394"/>
    <p:sldId id="768" r:id="rId395"/>
    <p:sldId id="769" r:id="rId396"/>
    <p:sldId id="770" r:id="rId397"/>
    <p:sldId id="771" r:id="rId398"/>
    <p:sldId id="772" r:id="rId399"/>
    <p:sldId id="773" r:id="rId400"/>
    <p:sldId id="774" r:id="rId401"/>
    <p:sldId id="775" r:id="rId402"/>
    <p:sldId id="776" r:id="rId403"/>
    <p:sldId id="777" r:id="rId404"/>
    <p:sldId id="778" r:id="rId405"/>
    <p:sldId id="779" r:id="rId406"/>
    <p:sldId id="780" r:id="rId407"/>
    <p:sldId id="781" r:id="rId408"/>
    <p:sldId id="782" r:id="rId409"/>
    <p:sldId id="783" r:id="rId410"/>
    <p:sldId id="784" r:id="rId411"/>
    <p:sldId id="785" r:id="rId412"/>
    <p:sldId id="786" r:id="rId413"/>
    <p:sldId id="787" r:id="rId414"/>
    <p:sldId id="788" r:id="rId415"/>
    <p:sldId id="789" r:id="rId416"/>
    <p:sldId id="790" r:id="rId417"/>
    <p:sldId id="791" r:id="rId418"/>
    <p:sldId id="792" r:id="rId419"/>
    <p:sldId id="793" r:id="rId420"/>
    <p:sldId id="794" r:id="rId421"/>
    <p:sldId id="795" r:id="rId422"/>
    <p:sldId id="796" r:id="rId423"/>
    <p:sldId id="797" r:id="rId424"/>
    <p:sldId id="798" r:id="rId425"/>
    <p:sldId id="799" r:id="rId426"/>
    <p:sldId id="800" r:id="rId427"/>
    <p:sldId id="801" r:id="rId428"/>
    <p:sldId id="802" r:id="rId429"/>
    <p:sldId id="803" r:id="rId430"/>
    <p:sldId id="804" r:id="rId431"/>
    <p:sldId id="805" r:id="rId432"/>
    <p:sldId id="806" r:id="rId433"/>
    <p:sldId id="807" r:id="rId434"/>
    <p:sldId id="808" r:id="rId435"/>
    <p:sldId id="809" r:id="rId436"/>
    <p:sldId id="810" r:id="rId437"/>
    <p:sldId id="811" r:id="rId438"/>
    <p:sldId id="812" r:id="rId439"/>
    <p:sldId id="813" r:id="rId440"/>
    <p:sldId id="814" r:id="rId441"/>
    <p:sldId id="815" r:id="rId442"/>
    <p:sldId id="816" r:id="rId443"/>
    <p:sldId id="817" r:id="rId444"/>
    <p:sldId id="818" r:id="rId445"/>
    <p:sldId id="819" r:id="rId446"/>
    <p:sldId id="820" r:id="rId447"/>
    <p:sldId id="821" r:id="rId448"/>
    <p:sldId id="822" r:id="rId449"/>
    <p:sldId id="823" r:id="rId450"/>
    <p:sldId id="824" r:id="rId451"/>
    <p:sldId id="825" r:id="rId452"/>
    <p:sldId id="826" r:id="rId453"/>
    <p:sldId id="827" r:id="rId454"/>
    <p:sldId id="828" r:id="rId455"/>
    <p:sldId id="829" r:id="rId456"/>
    <p:sldId id="830" r:id="rId457"/>
    <p:sldId id="831" r:id="rId458"/>
    <p:sldId id="832" r:id="rId459"/>
    <p:sldId id="833" r:id="rId460"/>
    <p:sldId id="834" r:id="rId461"/>
    <p:sldId id="835" r:id="rId462"/>
    <p:sldId id="836" r:id="rId463"/>
    <p:sldId id="837" r:id="rId464"/>
    <p:sldId id="838" r:id="rId465"/>
    <p:sldId id="839" r:id="rId466"/>
    <p:sldId id="840" r:id="rId467"/>
    <p:sldId id="841" r:id="rId468"/>
    <p:sldId id="842" r:id="rId469"/>
    <p:sldId id="843" r:id="rId470"/>
    <p:sldId id="844" r:id="rId471"/>
    <p:sldId id="845" r:id="rId472"/>
    <p:sldId id="846" r:id="rId473"/>
    <p:sldId id="847" r:id="rId474"/>
    <p:sldId id="848" r:id="rId475"/>
    <p:sldId id="849" r:id="rId476"/>
    <p:sldId id="850" r:id="rId477"/>
    <p:sldId id="851" r:id="rId478"/>
    <p:sldId id="852" r:id="rId479"/>
    <p:sldId id="853" r:id="rId480"/>
    <p:sldId id="854" r:id="rId481"/>
    <p:sldId id="855" r:id="rId482"/>
    <p:sldId id="856" r:id="rId483"/>
    <p:sldId id="857" r:id="rId484"/>
    <p:sldId id="858" r:id="rId485"/>
    <p:sldId id="859" r:id="rId486"/>
    <p:sldId id="860" r:id="rId487"/>
    <p:sldId id="861" r:id="rId488"/>
    <p:sldId id="862" r:id="rId489"/>
    <p:sldId id="863" r:id="rId490"/>
    <p:sldId id="864" r:id="rId491"/>
    <p:sldId id="865" r:id="rId492"/>
    <p:sldId id="866" r:id="rId493"/>
    <p:sldId id="867" r:id="rId494"/>
    <p:sldId id="868" r:id="rId495"/>
    <p:sldId id="869" r:id="rId496"/>
    <p:sldId id="870" r:id="rId497"/>
    <p:sldId id="871" r:id="rId498"/>
    <p:sldId id="872" r:id="rId499"/>
    <p:sldId id="873" r:id="rId500"/>
    <p:sldId id="874" r:id="rId501"/>
    <p:sldId id="875" r:id="rId502"/>
    <p:sldId id="876" r:id="rId503"/>
    <p:sldId id="877" r:id="rId504"/>
    <p:sldId id="878" r:id="rId505"/>
    <p:sldId id="879" r:id="rId506"/>
    <p:sldId id="880" r:id="rId507"/>
    <p:sldId id="881" r:id="rId508"/>
    <p:sldId id="882" r:id="rId509"/>
    <p:sldId id="883" r:id="rId510"/>
    <p:sldId id="884" r:id="rId511"/>
    <p:sldId id="885" r:id="rId512"/>
    <p:sldId id="886" r:id="rId513"/>
    <p:sldId id="887" r:id="rId514"/>
    <p:sldId id="888" r:id="rId515"/>
    <p:sldId id="889" r:id="rId516"/>
    <p:sldId id="890" r:id="rId517"/>
    <p:sldId id="891" r:id="rId518"/>
    <p:sldId id="892" r:id="rId519"/>
    <p:sldId id="893" r:id="rId520"/>
    <p:sldId id="894" r:id="rId521"/>
    <p:sldId id="895" r:id="rId522"/>
    <p:sldId id="896" r:id="rId523"/>
    <p:sldId id="897" r:id="rId524"/>
    <p:sldId id="898" r:id="rId525"/>
    <p:sldId id="899" r:id="rId526"/>
    <p:sldId id="900" r:id="rId527"/>
    <p:sldId id="901" r:id="rId528"/>
    <p:sldId id="902" r:id="rId529"/>
    <p:sldId id="903" r:id="rId530"/>
    <p:sldId id="904" r:id="rId531"/>
    <p:sldId id="905" r:id="rId532"/>
    <p:sldId id="906" r:id="rId533"/>
    <p:sldId id="907" r:id="rId534"/>
    <p:sldId id="908" r:id="rId535"/>
    <p:sldId id="909" r:id="rId536"/>
    <p:sldId id="910" r:id="rId537"/>
    <p:sldId id="911" r:id="rId538"/>
    <p:sldId id="912" r:id="rId539"/>
    <p:sldId id="913" r:id="rId540"/>
    <p:sldId id="914" r:id="rId541"/>
    <p:sldId id="915" r:id="rId542"/>
    <p:sldId id="916" r:id="rId543"/>
    <p:sldId id="917" r:id="rId544"/>
    <p:sldId id="918" r:id="rId545"/>
    <p:sldId id="919" r:id="rId546"/>
    <p:sldId id="920" r:id="rId547"/>
    <p:sldId id="921" r:id="rId548"/>
    <p:sldId id="922" r:id="rId549"/>
    <p:sldId id="923" r:id="rId550"/>
    <p:sldId id="924" r:id="rId551"/>
    <p:sldId id="925" r:id="rId552"/>
    <p:sldId id="926" r:id="rId553"/>
    <p:sldId id="927" r:id="rId554"/>
    <p:sldId id="928" r:id="rId555"/>
    <p:sldId id="929" r:id="rId556"/>
    <p:sldId id="930" r:id="rId557"/>
    <p:sldId id="931" r:id="rId558"/>
    <p:sldId id="932" r:id="rId559"/>
    <p:sldId id="933" r:id="rId560"/>
    <p:sldId id="934" r:id="rId561"/>
    <p:sldId id="935" r:id="rId562"/>
    <p:sldId id="936" r:id="rId563"/>
    <p:sldId id="937" r:id="rId564"/>
    <p:sldId id="938" r:id="rId565"/>
    <p:sldId id="939" r:id="rId566"/>
    <p:sldId id="940" r:id="rId567"/>
    <p:sldId id="941" r:id="rId568"/>
    <p:sldId id="942" r:id="rId569"/>
    <p:sldId id="943" r:id="rId570"/>
    <p:sldId id="944" r:id="rId571"/>
    <p:sldId id="945" r:id="rId572"/>
    <p:sldId id="946" r:id="rId573"/>
    <p:sldId id="947" r:id="rId574"/>
    <p:sldId id="948" r:id="rId575"/>
    <p:sldId id="949" r:id="rId576"/>
    <p:sldId id="950" r:id="rId577"/>
    <p:sldId id="951" r:id="rId578"/>
    <p:sldId id="952" r:id="rId579"/>
    <p:sldId id="953" r:id="rId580"/>
    <p:sldId id="954" r:id="rId581"/>
    <p:sldId id="955" r:id="rId582"/>
    <p:sldId id="956" r:id="rId583"/>
    <p:sldId id="957" r:id="rId584"/>
    <p:sldId id="958" r:id="rId585"/>
    <p:sldId id="959" r:id="rId586"/>
    <p:sldId id="960" r:id="rId587"/>
    <p:sldId id="961" r:id="rId588"/>
    <p:sldId id="962" r:id="rId589"/>
    <p:sldId id="963" r:id="rId590"/>
    <p:sldId id="964" r:id="rId591"/>
    <p:sldId id="965" r:id="rId592"/>
    <p:sldId id="966" r:id="rId593"/>
    <p:sldId id="967" r:id="rId594"/>
    <p:sldId id="968" r:id="rId595"/>
    <p:sldId id="969" r:id="rId596"/>
    <p:sldId id="970" r:id="rId597"/>
    <p:sldId id="971" r:id="rId598"/>
    <p:sldId id="972" r:id="rId599"/>
    <p:sldId id="973" r:id="rId600"/>
    <p:sldId id="974" r:id="rId601"/>
    <p:sldId id="975" r:id="rId602"/>
    <p:sldId id="976" r:id="rId603"/>
    <p:sldId id="977" r:id="rId604"/>
    <p:sldId id="978" r:id="rId605"/>
    <p:sldId id="979" r:id="rId606"/>
    <p:sldId id="980" r:id="rId607"/>
    <p:sldId id="981" r:id="rId608"/>
    <p:sldId id="982" r:id="rId609"/>
    <p:sldId id="983" r:id="rId610"/>
    <p:sldId id="984" r:id="rId611"/>
    <p:sldId id="985" r:id="rId612"/>
    <p:sldId id="986" r:id="rId613"/>
    <p:sldId id="987" r:id="rId614"/>
    <p:sldId id="988" r:id="rId615"/>
    <p:sldId id="989" r:id="rId616"/>
    <p:sldId id="990" r:id="rId617"/>
    <p:sldId id="991" r:id="rId618"/>
    <p:sldId id="992" r:id="rId619"/>
    <p:sldId id="993" r:id="rId620"/>
    <p:sldId id="994" r:id="rId621"/>
    <p:sldId id="995" r:id="rId622"/>
    <p:sldId id="996" r:id="rId623"/>
    <p:sldId id="997" r:id="rId624"/>
    <p:sldId id="998" r:id="rId625"/>
    <p:sldId id="999" r:id="rId626"/>
    <p:sldId id="1000" r:id="rId627"/>
    <p:sldId id="1001" r:id="rId628"/>
    <p:sldId id="1002" r:id="rId629"/>
    <p:sldId id="1003" r:id="rId630"/>
    <p:sldId id="1004" r:id="rId631"/>
    <p:sldId id="1005" r:id="rId632"/>
    <p:sldId id="1006" r:id="rId633"/>
    <p:sldId id="1007" r:id="rId634"/>
    <p:sldId id="1008" r:id="rId635"/>
    <p:sldId id="1009" r:id="rId636"/>
    <p:sldId id="1010" r:id="rId637"/>
    <p:sldId id="1011" r:id="rId638"/>
    <p:sldId id="1012" r:id="rId639"/>
    <p:sldId id="1013" r:id="rId640"/>
    <p:sldId id="1014" r:id="rId641"/>
    <p:sldId id="1015" r:id="rId642"/>
    <p:sldId id="1016" r:id="rId643"/>
    <p:sldId id="1017" r:id="rId644"/>
    <p:sldId id="1018" r:id="rId645"/>
    <p:sldId id="1019" r:id="rId646"/>
    <p:sldId id="1020" r:id="rId647"/>
    <p:sldId id="1021" r:id="rId648"/>
    <p:sldId id="1022" r:id="rId649"/>
    <p:sldId id="1023" r:id="rId650"/>
    <p:sldId id="1024" r:id="rId651"/>
    <p:sldId id="1025" r:id="rId652"/>
    <p:sldId id="1026" r:id="rId653"/>
    <p:sldId id="1027" r:id="rId654"/>
    <p:sldId id="1028" r:id="rId655"/>
    <p:sldId id="1029" r:id="rId656"/>
    <p:sldId id="1030" r:id="rId657"/>
    <p:sldId id="1031" r:id="rId658"/>
    <p:sldId id="1032" r:id="rId659"/>
    <p:sldId id="1033" r:id="rId660"/>
    <p:sldId id="1034" r:id="rId661"/>
    <p:sldId id="1035" r:id="rId662"/>
    <p:sldId id="1036" r:id="rId663"/>
    <p:sldId id="1037" r:id="rId664"/>
    <p:sldId id="1038" r:id="rId665"/>
    <p:sldId id="1039" r:id="rId666"/>
    <p:sldId id="1040" r:id="rId667"/>
    <p:sldId id="1041" r:id="rId668"/>
    <p:sldId id="1042" r:id="rId669"/>
    <p:sldId id="1043" r:id="rId670"/>
    <p:sldId id="1044" r:id="rId671"/>
    <p:sldId id="1045" r:id="rId672"/>
    <p:sldId id="1046" r:id="rId673"/>
    <p:sldId id="1047" r:id="rId674"/>
    <p:sldId id="1048" r:id="rId675"/>
    <p:sldId id="1049" r:id="rId676"/>
    <p:sldId id="1050" r:id="rId677"/>
    <p:sldId id="1051" r:id="rId678"/>
    <p:sldId id="1052" r:id="rId679"/>
    <p:sldId id="1053" r:id="rId680"/>
    <p:sldId id="1054" r:id="rId681"/>
    <p:sldId id="1055" r:id="rId682"/>
    <p:sldId id="1056" r:id="rId683"/>
    <p:sldId id="1057" r:id="rId684"/>
    <p:sldId id="1058" r:id="rId685"/>
    <p:sldId id="1059" r:id="rId686"/>
    <p:sldId id="1060" r:id="rId687"/>
    <p:sldId id="1061" r:id="rId688"/>
    <p:sldId id="1062" r:id="rId689"/>
    <p:sldId id="1063" r:id="rId690"/>
    <p:sldId id="1064" r:id="rId691"/>
    <p:sldId id="1065" r:id="rId692"/>
    <p:sldId id="1066" r:id="rId693"/>
    <p:sldId id="1067" r:id="rId694"/>
    <p:sldId id="1068" r:id="rId695"/>
    <p:sldId id="1069" r:id="rId696"/>
    <p:sldId id="1070" r:id="rId697"/>
    <p:sldId id="1071" r:id="rId698"/>
    <p:sldId id="1072" r:id="rId699"/>
    <p:sldId id="1073" r:id="rId700"/>
    <p:sldId id="1074" r:id="rId701"/>
    <p:sldId id="1075" r:id="rId702"/>
    <p:sldId id="1076" r:id="rId703"/>
    <p:sldId id="1077" r:id="rId704"/>
    <p:sldId id="1078" r:id="rId705"/>
    <p:sldId id="1079" r:id="rId706"/>
    <p:sldId id="1080" r:id="rId707"/>
    <p:sldId id="1081" r:id="rId708"/>
    <p:sldId id="1082" r:id="rId709"/>
    <p:sldId id="1083" r:id="rId710"/>
    <p:sldId id="1084" r:id="rId711"/>
    <p:sldId id="1085" r:id="rId712"/>
    <p:sldId id="1086" r:id="rId713"/>
    <p:sldId id="1087" r:id="rId714"/>
    <p:sldId id="1088" r:id="rId715"/>
    <p:sldId id="1089" r:id="rId716"/>
    <p:sldId id="1090" r:id="rId717"/>
    <p:sldId id="1091" r:id="rId718"/>
    <p:sldId id="1092" r:id="rId719"/>
    <p:sldId id="1093" r:id="rId720"/>
    <p:sldId id="1094" r:id="rId721"/>
    <p:sldId id="1095" r:id="rId722"/>
    <p:sldId id="1096" r:id="rId723"/>
    <p:sldId id="1097" r:id="rId724"/>
    <p:sldId id="1098" r:id="rId725"/>
    <p:sldId id="1099" r:id="rId726"/>
    <p:sldId id="1100" r:id="rId727"/>
    <p:sldId id="1101" r:id="rId728"/>
    <p:sldId id="1102" r:id="rId729"/>
    <p:sldId id="1103" r:id="rId730"/>
    <p:sldId id="1104" r:id="rId731"/>
    <p:sldId id="1105" r:id="rId732"/>
    <p:sldId id="1106" r:id="rId733"/>
    <p:sldId id="1107" r:id="rId734"/>
    <p:sldId id="1108" r:id="rId735"/>
    <p:sldId id="1109" r:id="rId736"/>
    <p:sldId id="1110" r:id="rId737"/>
    <p:sldId id="1111" r:id="rId738"/>
    <p:sldId id="1112" r:id="rId739"/>
    <p:sldId id="1113" r:id="rId740"/>
    <p:sldId id="1114" r:id="rId741"/>
    <p:sldId id="1115" r:id="rId742"/>
    <p:sldId id="1116" r:id="rId743"/>
    <p:sldId id="1117" r:id="rId744"/>
    <p:sldId id="1118" r:id="rId745"/>
    <p:sldId id="1119" r:id="rId746"/>
    <p:sldId id="1120" r:id="rId747"/>
    <p:sldId id="1121" r:id="rId748"/>
    <p:sldId id="1122" r:id="rId749"/>
    <p:sldId id="1123" r:id="rId750"/>
    <p:sldId id="1124" r:id="rId751"/>
    <p:sldId id="1125" r:id="rId752"/>
    <p:sldId id="1126" r:id="rId753"/>
    <p:sldId id="1127" r:id="rId754"/>
    <p:sldId id="1128" r:id="rId755"/>
    <p:sldId id="1129" r:id="rId756"/>
    <p:sldId id="1130" r:id="rId757"/>
    <p:sldId id="1131" r:id="rId758"/>
    <p:sldId id="1132" r:id="rId759"/>
    <p:sldId id="1133" r:id="rId760"/>
    <p:sldId id="1134" r:id="rId761"/>
    <p:sldId id="1135" r:id="rId762"/>
    <p:sldId id="1136" r:id="rId763"/>
    <p:sldId id="1137" r:id="rId764"/>
    <p:sldId id="1138" r:id="rId765"/>
    <p:sldId id="1139" r:id="rId766"/>
    <p:sldId id="1140" r:id="rId767"/>
    <p:sldId id="1141" r:id="rId768"/>
    <p:sldId id="1142" r:id="rId769"/>
    <p:sldId id="1143" r:id="rId770"/>
    <p:sldId id="1144" r:id="rId771"/>
    <p:sldId id="1145" r:id="rId772"/>
    <p:sldId id="1146" r:id="rId773"/>
    <p:sldId id="1147" r:id="rId774"/>
    <p:sldId id="1148" r:id="rId775"/>
    <p:sldId id="1149" r:id="rId776"/>
    <p:sldId id="1150" r:id="rId777"/>
    <p:sldId id="1151" r:id="rId778"/>
    <p:sldId id="1152" r:id="rId779"/>
    <p:sldId id="1153" r:id="rId780"/>
    <p:sldId id="1154" r:id="rId781"/>
    <p:sldId id="1155" r:id="rId782"/>
    <p:sldId id="1156" r:id="rId783"/>
    <p:sldId id="1157" r:id="rId784"/>
    <p:sldId id="1158" r:id="rId785"/>
    <p:sldId id="1159" r:id="rId786"/>
    <p:sldId id="1160" r:id="rId787"/>
    <p:sldId id="1161" r:id="rId788"/>
    <p:sldId id="1162" r:id="rId789"/>
    <p:sldId id="1163" r:id="rId790"/>
    <p:sldId id="1164" r:id="rId791"/>
    <p:sldId id="1165" r:id="rId792"/>
    <p:sldId id="1166" r:id="rId793"/>
    <p:sldId id="1167" r:id="rId794"/>
    <p:sldId id="1168" r:id="rId795"/>
    <p:sldId id="1169" r:id="rId796"/>
    <p:sldId id="1170" r:id="rId797"/>
    <p:sldId id="1171" r:id="rId798"/>
    <p:sldId id="1172" r:id="rId799"/>
    <p:sldId id="1173" r:id="rId800"/>
    <p:sldId id="1174" r:id="rId801"/>
    <p:sldId id="1175" r:id="rId802"/>
    <p:sldId id="1176" r:id="rId803"/>
    <p:sldId id="1177" r:id="rId804"/>
    <p:sldId id="1178" r:id="rId805"/>
    <p:sldId id="1179" r:id="rId806"/>
    <p:sldId id="1180" r:id="rId807"/>
    <p:sldId id="1181" r:id="rId808"/>
    <p:sldId id="1182" r:id="rId809"/>
    <p:sldId id="1183" r:id="rId810"/>
    <p:sldId id="1184" r:id="rId811"/>
    <p:sldId id="1185" r:id="rId812"/>
    <p:sldId id="1186" r:id="rId813"/>
    <p:sldId id="1187" r:id="rId814"/>
    <p:sldId id="1188" r:id="rId815"/>
    <p:sldId id="1189" r:id="rId816"/>
    <p:sldId id="1190" r:id="rId817"/>
    <p:sldId id="1191" r:id="rId818"/>
    <p:sldId id="1192" r:id="rId819"/>
    <p:sldId id="1193" r:id="rId820"/>
    <p:sldId id="1194" r:id="rId821"/>
    <p:sldId id="1195" r:id="rId822"/>
    <p:sldId id="1196" r:id="rId823"/>
    <p:sldId id="1197" r:id="rId824"/>
    <p:sldId id="1198" r:id="rId825"/>
    <p:sldId id="1199" r:id="rId826"/>
    <p:sldId id="1200" r:id="rId827"/>
    <p:sldId id="1201" r:id="rId828"/>
    <p:sldId id="1202" r:id="rId829"/>
    <p:sldId id="1203" r:id="rId830"/>
    <p:sldId id="1204" r:id="rId831"/>
    <p:sldId id="1205" r:id="rId832"/>
    <p:sldId id="1206" r:id="rId833"/>
    <p:sldId id="1207" r:id="rId834"/>
    <p:sldId id="1208" r:id="rId835"/>
    <p:sldId id="1209" r:id="rId836"/>
    <p:sldId id="1210" r:id="rId837"/>
    <p:sldId id="1211" r:id="rId838"/>
    <p:sldId id="1212" r:id="rId839"/>
    <p:sldId id="1213" r:id="rId840"/>
    <p:sldId id="1214" r:id="rId841"/>
    <p:sldId id="1215" r:id="rId842"/>
    <p:sldId id="1216" r:id="rId843"/>
    <p:sldId id="1217" r:id="rId844"/>
    <p:sldId id="1218" r:id="rId845"/>
    <p:sldId id="1219" r:id="rId846"/>
    <p:sldId id="1220" r:id="rId847"/>
    <p:sldId id="1221" r:id="rId848"/>
    <p:sldId id="1222" r:id="rId849"/>
    <p:sldId id="1223" r:id="rId850"/>
    <p:sldId id="1224" r:id="rId851"/>
    <p:sldId id="1225" r:id="rId852"/>
    <p:sldId id="1226" r:id="rId853"/>
    <p:sldId id="1227" r:id="rId854"/>
    <p:sldId id="1228" r:id="rId855"/>
    <p:sldId id="1229" r:id="rId856"/>
    <p:sldId id="1230" r:id="rId857"/>
    <p:sldId id="1231" r:id="rId858"/>
    <p:sldId id="1232" r:id="rId859"/>
    <p:sldId id="1233" r:id="rId860"/>
    <p:sldId id="1234" r:id="rId861"/>
    <p:sldId id="1235" r:id="rId862"/>
    <p:sldId id="1236" r:id="rId863"/>
    <p:sldId id="1237" r:id="rId864"/>
    <p:sldId id="1238" r:id="rId865"/>
    <p:sldId id="1239" r:id="rId866"/>
    <p:sldId id="1240" r:id="rId867"/>
    <p:sldId id="1241" r:id="rId868"/>
    <p:sldId id="1242" r:id="rId869"/>
    <p:sldId id="1243" r:id="rId870"/>
    <p:sldId id="1244" r:id="rId871"/>
    <p:sldId id="1245" r:id="rId872"/>
    <p:sldId id="1246" r:id="rId873"/>
    <p:sldId id="1247" r:id="rId874"/>
    <p:sldId id="1248" r:id="rId875"/>
    <p:sldId id="1249" r:id="rId876"/>
    <p:sldId id="1250" r:id="rId877"/>
    <p:sldId id="1251" r:id="rId878"/>
    <p:sldId id="1252" r:id="rId879"/>
    <p:sldId id="1253" r:id="rId880"/>
    <p:sldId id="1254" r:id="rId881"/>
    <p:sldId id="1255" r:id="rId882"/>
    <p:sldId id="1256" r:id="rId883"/>
    <p:sldId id="1257" r:id="rId884"/>
    <p:sldId id="1258" r:id="rId885"/>
    <p:sldId id="1259" r:id="rId886"/>
    <p:sldId id="1260" r:id="rId887"/>
    <p:sldId id="1261" r:id="rId888"/>
    <p:sldId id="1262" r:id="rId889"/>
    <p:sldId id="1263" r:id="rId890"/>
    <p:sldId id="1264" r:id="rId891"/>
    <p:sldId id="1265" r:id="rId892"/>
    <p:sldId id="1266" r:id="rId893"/>
    <p:sldId id="1267" r:id="rId894"/>
    <p:sldId id="1268" r:id="rId895"/>
    <p:sldId id="1269" r:id="rId896"/>
    <p:sldId id="1270" r:id="rId897"/>
    <p:sldId id="1271" r:id="rId898"/>
    <p:sldId id="1272" r:id="rId899"/>
    <p:sldId id="1273" r:id="rId900"/>
    <p:sldId id="1274" r:id="rId901"/>
    <p:sldId id="1275" r:id="rId902"/>
    <p:sldId id="1276" r:id="rId903"/>
    <p:sldId id="1277" r:id="rId904"/>
    <p:sldId id="1278" r:id="rId905"/>
    <p:sldId id="1279" r:id="rId906"/>
    <p:sldId id="1280" r:id="rId907"/>
    <p:sldId id="1281" r:id="rId908"/>
    <p:sldId id="1282" r:id="rId909"/>
    <p:sldId id="1283" r:id="rId910"/>
    <p:sldId id="1284" r:id="rId911"/>
    <p:sldId id="1285" r:id="rId912"/>
    <p:sldId id="1286" r:id="rId913"/>
    <p:sldId id="1287" r:id="rId914"/>
    <p:sldId id="1288" r:id="rId915"/>
    <p:sldId id="1289" r:id="rId916"/>
    <p:sldId id="1290" r:id="rId917"/>
    <p:sldId id="1291" r:id="rId918"/>
    <p:sldId id="1292" r:id="rId919"/>
    <p:sldId id="1293" r:id="rId920"/>
    <p:sldId id="1294" r:id="rId921"/>
    <p:sldId id="1295" r:id="rId922"/>
    <p:sldId id="1296" r:id="rId923"/>
    <p:sldId id="1297" r:id="rId924"/>
    <p:sldId id="1298" r:id="rId925"/>
    <p:sldId id="1299" r:id="rId926"/>
    <p:sldId id="1300" r:id="rId927"/>
    <p:sldId id="1301" r:id="rId928"/>
    <p:sldId id="1302" r:id="rId929"/>
    <p:sldId id="1303" r:id="rId930"/>
    <p:sldId id="1304" r:id="rId931"/>
    <p:sldId id="1305" r:id="rId932"/>
    <p:sldId id="1306" r:id="rId933"/>
    <p:sldId id="1307" r:id="rId934"/>
    <p:sldId id="1308" r:id="rId935"/>
    <p:sldId id="1309" r:id="rId936"/>
    <p:sldId id="1310" r:id="rId937"/>
    <p:sldId id="1311" r:id="rId938"/>
    <p:sldId id="1312" r:id="rId939"/>
    <p:sldId id="1313" r:id="rId940"/>
    <p:sldId id="1314" r:id="rId941"/>
    <p:sldId id="1315" r:id="rId942"/>
    <p:sldId id="1316" r:id="rId943"/>
    <p:sldId id="1317" r:id="rId944"/>
    <p:sldId id="1318" r:id="rId945"/>
    <p:sldId id="1319" r:id="rId946"/>
    <p:sldId id="1320" r:id="rId947"/>
    <p:sldId id="1321" r:id="rId948"/>
    <p:sldId id="1322" r:id="rId949"/>
    <p:sldId id="1323" r:id="rId950"/>
    <p:sldId id="1324" r:id="rId951"/>
    <p:sldId id="1325" r:id="rId952"/>
    <p:sldId id="1326" r:id="rId953"/>
    <p:sldId id="1327" r:id="rId954"/>
    <p:sldId id="1328" r:id="rId955"/>
    <p:sldId id="1329" r:id="rId956"/>
    <p:sldId id="1330" r:id="rId957"/>
    <p:sldId id="1331" r:id="rId958"/>
    <p:sldId id="1332" r:id="rId959"/>
    <p:sldId id="1333" r:id="rId960"/>
    <p:sldId id="1334" r:id="rId961"/>
    <p:sldId id="1335" r:id="rId962"/>
    <p:sldId id="1336" r:id="rId963"/>
    <p:sldId id="1337" r:id="rId964"/>
    <p:sldId id="1338" r:id="rId965"/>
    <p:sldId id="1339" r:id="rId966"/>
    <p:sldId id="1340" r:id="rId967"/>
    <p:sldId id="1341" r:id="rId968"/>
    <p:sldId id="1342" r:id="rId969"/>
    <p:sldId id="1343" r:id="rId970"/>
    <p:sldId id="1344" r:id="rId971"/>
    <p:sldId id="1345" r:id="rId972"/>
    <p:sldId id="1346" r:id="rId973"/>
    <p:sldId id="1347" r:id="rId974"/>
    <p:sldId id="1348" r:id="rId975"/>
    <p:sldId id="1349" r:id="rId976"/>
    <p:sldId id="1350" r:id="rId977"/>
    <p:sldId id="1351" r:id="rId978"/>
    <p:sldId id="1352" r:id="rId979"/>
    <p:sldId id="1353" r:id="rId980"/>
    <p:sldId id="1354" r:id="rId981"/>
    <p:sldId id="1355" r:id="rId982"/>
    <p:sldId id="1356" r:id="rId983"/>
    <p:sldId id="1357" r:id="rId984"/>
    <p:sldId id="1358" r:id="rId985"/>
    <p:sldId id="1359" r:id="rId986"/>
    <p:sldId id="1360" r:id="rId987"/>
    <p:sldId id="1361" r:id="rId988"/>
    <p:sldId id="1362" r:id="rId989"/>
    <p:sldId id="1363" r:id="rId990"/>
    <p:sldId id="1364" r:id="rId991"/>
    <p:sldId id="1365" r:id="rId992"/>
    <p:sldId id="1366" r:id="rId993"/>
    <p:sldId id="1367" r:id="rId994"/>
    <p:sldId id="1368" r:id="rId995"/>
    <p:sldId id="1369" r:id="rId996"/>
    <p:sldId id="1370" r:id="rId997"/>
    <p:sldId id="1371" r:id="rId998"/>
    <p:sldId id="1372" r:id="rId999"/>
    <p:sldId id="1373" r:id="rId1000"/>
    <p:sldId id="1374" r:id="rId1001"/>
    <p:sldId id="1375" r:id="rId1002"/>
    <p:sldId id="1376" r:id="rId1003"/>
    <p:sldId id="1377" r:id="rId1004"/>
    <p:sldId id="1378" r:id="rId1005"/>
    <p:sldId id="1379" r:id="rId1006"/>
    <p:sldId id="1380" r:id="rId1007"/>
  </p:sldIdLst>
  <p:sldSz cx="11161713"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AEAEAE"/>
    <a:srgbClr val="FFDB6D"/>
    <a:srgbClr val="CC00CC"/>
    <a:srgbClr val="339933"/>
    <a:srgbClr val="00CC00"/>
    <a:srgbClr val="FF99FF"/>
    <a:srgbClr val="CC9900"/>
    <a:srgbClr val="CCCC00"/>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0"/>
    <p:restoredTop sz="94642"/>
  </p:normalViewPr>
  <p:slideViewPr>
    <p:cSldViewPr showGuides="1">
      <p:cViewPr varScale="1">
        <p:scale>
          <a:sx n="66" d="100"/>
          <a:sy n="66" d="100"/>
        </p:scale>
        <p:origin x="-1080" y="-102"/>
      </p:cViewPr>
      <p:guideLst>
        <p:guide orient="horz" pos="2159"/>
        <p:guide pos="356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671" Type="http://schemas.openxmlformats.org/officeDocument/2006/relationships/slide" Target="slides/slide670.xml"/><Relationship Id="rId769" Type="http://schemas.openxmlformats.org/officeDocument/2006/relationships/slide" Target="slides/slide768.xml"/><Relationship Id="rId976" Type="http://schemas.openxmlformats.org/officeDocument/2006/relationships/slide" Target="slides/slide975.xml"/><Relationship Id="rId21" Type="http://schemas.openxmlformats.org/officeDocument/2006/relationships/slide" Target="slides/slide20.xml"/><Relationship Id="rId324" Type="http://schemas.openxmlformats.org/officeDocument/2006/relationships/slide" Target="slides/slide323.xml"/><Relationship Id="rId531" Type="http://schemas.openxmlformats.org/officeDocument/2006/relationships/slide" Target="slides/slide530.xml"/><Relationship Id="rId629" Type="http://schemas.openxmlformats.org/officeDocument/2006/relationships/slide" Target="slides/slide628.xml"/><Relationship Id="rId170" Type="http://schemas.openxmlformats.org/officeDocument/2006/relationships/slide" Target="slides/slide169.xml"/><Relationship Id="rId836" Type="http://schemas.openxmlformats.org/officeDocument/2006/relationships/slide" Target="slides/slide835.xml"/><Relationship Id="rId268" Type="http://schemas.openxmlformats.org/officeDocument/2006/relationships/slide" Target="slides/slide267.xml"/><Relationship Id="rId475" Type="http://schemas.openxmlformats.org/officeDocument/2006/relationships/slide" Target="slides/slide474.xml"/><Relationship Id="rId682" Type="http://schemas.openxmlformats.org/officeDocument/2006/relationships/slide" Target="slides/slide681.xml"/><Relationship Id="rId903" Type="http://schemas.openxmlformats.org/officeDocument/2006/relationships/slide" Target="slides/slide902.xml"/><Relationship Id="rId32" Type="http://schemas.openxmlformats.org/officeDocument/2006/relationships/slide" Target="slides/slide31.xml"/><Relationship Id="rId128" Type="http://schemas.openxmlformats.org/officeDocument/2006/relationships/slide" Target="slides/slide127.xml"/><Relationship Id="rId335" Type="http://schemas.openxmlformats.org/officeDocument/2006/relationships/slide" Target="slides/slide334.xml"/><Relationship Id="rId542" Type="http://schemas.openxmlformats.org/officeDocument/2006/relationships/slide" Target="slides/slide541.xml"/><Relationship Id="rId987" Type="http://schemas.openxmlformats.org/officeDocument/2006/relationships/slide" Target="slides/slide986.xml"/><Relationship Id="rId181" Type="http://schemas.openxmlformats.org/officeDocument/2006/relationships/slide" Target="slides/slide180.xml"/><Relationship Id="rId402" Type="http://schemas.openxmlformats.org/officeDocument/2006/relationships/slide" Target="slides/slide401.xml"/><Relationship Id="rId847" Type="http://schemas.openxmlformats.org/officeDocument/2006/relationships/slide" Target="slides/slide846.xml"/><Relationship Id="rId279" Type="http://schemas.openxmlformats.org/officeDocument/2006/relationships/slide" Target="slides/slide278.xml"/><Relationship Id="rId486" Type="http://schemas.openxmlformats.org/officeDocument/2006/relationships/slide" Target="slides/slide485.xml"/><Relationship Id="rId693" Type="http://schemas.openxmlformats.org/officeDocument/2006/relationships/slide" Target="slides/slide692.xml"/><Relationship Id="rId707" Type="http://schemas.openxmlformats.org/officeDocument/2006/relationships/slide" Target="slides/slide706.xml"/><Relationship Id="rId914" Type="http://schemas.openxmlformats.org/officeDocument/2006/relationships/slide" Target="slides/slide913.xml"/><Relationship Id="rId43" Type="http://schemas.openxmlformats.org/officeDocument/2006/relationships/slide" Target="slides/slide42.xml"/><Relationship Id="rId139" Type="http://schemas.openxmlformats.org/officeDocument/2006/relationships/slide" Target="slides/slide138.xml"/><Relationship Id="rId346" Type="http://schemas.openxmlformats.org/officeDocument/2006/relationships/slide" Target="slides/slide345.xml"/><Relationship Id="rId553" Type="http://schemas.openxmlformats.org/officeDocument/2006/relationships/slide" Target="slides/slide552.xml"/><Relationship Id="rId760" Type="http://schemas.openxmlformats.org/officeDocument/2006/relationships/slide" Target="slides/slide759.xml"/><Relationship Id="rId998" Type="http://schemas.openxmlformats.org/officeDocument/2006/relationships/slide" Target="slides/slide997.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858" Type="http://schemas.openxmlformats.org/officeDocument/2006/relationships/slide" Target="slides/slide857.xml"/><Relationship Id="rId497" Type="http://schemas.openxmlformats.org/officeDocument/2006/relationships/slide" Target="slides/slide496.xml"/><Relationship Id="rId620" Type="http://schemas.openxmlformats.org/officeDocument/2006/relationships/slide" Target="slides/slide619.xml"/><Relationship Id="rId718" Type="http://schemas.openxmlformats.org/officeDocument/2006/relationships/slide" Target="slides/slide717.xml"/><Relationship Id="rId925" Type="http://schemas.openxmlformats.org/officeDocument/2006/relationships/slide" Target="slides/slide924.xml"/><Relationship Id="rId357" Type="http://schemas.openxmlformats.org/officeDocument/2006/relationships/slide" Target="slides/slide356.xml"/><Relationship Id="rId54" Type="http://schemas.openxmlformats.org/officeDocument/2006/relationships/slide" Target="slides/slide53.xml"/><Relationship Id="rId217" Type="http://schemas.openxmlformats.org/officeDocument/2006/relationships/slide" Target="slides/slide216.xml"/><Relationship Id="rId564" Type="http://schemas.openxmlformats.org/officeDocument/2006/relationships/slide" Target="slides/slide563.xml"/><Relationship Id="rId771" Type="http://schemas.openxmlformats.org/officeDocument/2006/relationships/slide" Target="slides/slide770.xml"/><Relationship Id="rId869" Type="http://schemas.openxmlformats.org/officeDocument/2006/relationships/slide" Target="slides/slide868.xml"/><Relationship Id="rId424" Type="http://schemas.openxmlformats.org/officeDocument/2006/relationships/slide" Target="slides/slide423.xml"/><Relationship Id="rId631" Type="http://schemas.openxmlformats.org/officeDocument/2006/relationships/slide" Target="slides/slide630.xml"/><Relationship Id="rId729" Type="http://schemas.openxmlformats.org/officeDocument/2006/relationships/slide" Target="slides/slide728.xml"/><Relationship Id="rId270" Type="http://schemas.openxmlformats.org/officeDocument/2006/relationships/slide" Target="slides/slide269.xml"/><Relationship Id="rId936" Type="http://schemas.openxmlformats.org/officeDocument/2006/relationships/slide" Target="slides/slide93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575" Type="http://schemas.openxmlformats.org/officeDocument/2006/relationships/slide" Target="slides/slide574.xml"/><Relationship Id="rId782" Type="http://schemas.openxmlformats.org/officeDocument/2006/relationships/slide" Target="slides/slide781.xml"/><Relationship Id="rId228" Type="http://schemas.openxmlformats.org/officeDocument/2006/relationships/slide" Target="slides/slide227.xml"/><Relationship Id="rId435" Type="http://schemas.openxmlformats.org/officeDocument/2006/relationships/slide" Target="slides/slide434.xml"/><Relationship Id="rId642" Type="http://schemas.openxmlformats.org/officeDocument/2006/relationships/slide" Target="slides/slide641.xml"/><Relationship Id="rId281" Type="http://schemas.openxmlformats.org/officeDocument/2006/relationships/slide" Target="slides/slide280.xml"/><Relationship Id="rId502" Type="http://schemas.openxmlformats.org/officeDocument/2006/relationships/slide" Target="slides/slide501.xml"/><Relationship Id="rId947" Type="http://schemas.openxmlformats.org/officeDocument/2006/relationships/slide" Target="slides/slide946.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586" Type="http://schemas.openxmlformats.org/officeDocument/2006/relationships/slide" Target="slides/slide585.xml"/><Relationship Id="rId793" Type="http://schemas.openxmlformats.org/officeDocument/2006/relationships/slide" Target="slides/slide792.xml"/><Relationship Id="rId807" Type="http://schemas.openxmlformats.org/officeDocument/2006/relationships/slide" Target="slides/slide806.xml"/><Relationship Id="rId7" Type="http://schemas.openxmlformats.org/officeDocument/2006/relationships/slide" Target="slides/slide6.xml"/><Relationship Id="rId239" Type="http://schemas.openxmlformats.org/officeDocument/2006/relationships/slide" Target="slides/slide238.xml"/><Relationship Id="rId446" Type="http://schemas.openxmlformats.org/officeDocument/2006/relationships/slide" Target="slides/slide445.xml"/><Relationship Id="rId653" Type="http://schemas.openxmlformats.org/officeDocument/2006/relationships/slide" Target="slides/slide652.xml"/><Relationship Id="rId292" Type="http://schemas.openxmlformats.org/officeDocument/2006/relationships/slide" Target="slides/slide291.xml"/><Relationship Id="rId306" Type="http://schemas.openxmlformats.org/officeDocument/2006/relationships/slide" Target="slides/slide305.xml"/><Relationship Id="rId860" Type="http://schemas.openxmlformats.org/officeDocument/2006/relationships/slide" Target="slides/slide859.xml"/><Relationship Id="rId958" Type="http://schemas.openxmlformats.org/officeDocument/2006/relationships/slide" Target="slides/slide957.xml"/><Relationship Id="rId87" Type="http://schemas.openxmlformats.org/officeDocument/2006/relationships/slide" Target="slides/slide86.xml"/><Relationship Id="rId513" Type="http://schemas.openxmlformats.org/officeDocument/2006/relationships/slide" Target="slides/slide512.xml"/><Relationship Id="rId597" Type="http://schemas.openxmlformats.org/officeDocument/2006/relationships/slide" Target="slides/slide596.xml"/><Relationship Id="rId720" Type="http://schemas.openxmlformats.org/officeDocument/2006/relationships/slide" Target="slides/slide719.xml"/><Relationship Id="rId818" Type="http://schemas.openxmlformats.org/officeDocument/2006/relationships/slide" Target="slides/slide817.xml"/><Relationship Id="rId152" Type="http://schemas.openxmlformats.org/officeDocument/2006/relationships/slide" Target="slides/slide151.xml"/><Relationship Id="rId457" Type="http://schemas.openxmlformats.org/officeDocument/2006/relationships/slide" Target="slides/slide456.xml"/><Relationship Id="rId1003" Type="http://schemas.openxmlformats.org/officeDocument/2006/relationships/slide" Target="slides/slide1002.xml"/><Relationship Id="rId664" Type="http://schemas.openxmlformats.org/officeDocument/2006/relationships/slide" Target="slides/slide663.xml"/><Relationship Id="rId871" Type="http://schemas.openxmlformats.org/officeDocument/2006/relationships/slide" Target="slides/slide870.xml"/><Relationship Id="rId969" Type="http://schemas.openxmlformats.org/officeDocument/2006/relationships/slide" Target="slides/slide968.xml"/><Relationship Id="rId14" Type="http://schemas.openxmlformats.org/officeDocument/2006/relationships/slide" Target="slides/slide13.xml"/><Relationship Id="rId317" Type="http://schemas.openxmlformats.org/officeDocument/2006/relationships/slide" Target="slides/slide316.xml"/><Relationship Id="rId524" Type="http://schemas.openxmlformats.org/officeDocument/2006/relationships/slide" Target="slides/slide523.xml"/><Relationship Id="rId731" Type="http://schemas.openxmlformats.org/officeDocument/2006/relationships/slide" Target="slides/slide730.xml"/><Relationship Id="rId98" Type="http://schemas.openxmlformats.org/officeDocument/2006/relationships/slide" Target="slides/slide97.xml"/><Relationship Id="rId163" Type="http://schemas.openxmlformats.org/officeDocument/2006/relationships/slide" Target="slides/slide162.xml"/><Relationship Id="rId370" Type="http://schemas.openxmlformats.org/officeDocument/2006/relationships/slide" Target="slides/slide369.xml"/><Relationship Id="rId829" Type="http://schemas.openxmlformats.org/officeDocument/2006/relationships/slide" Target="slides/slide828.xml"/><Relationship Id="rId230" Type="http://schemas.openxmlformats.org/officeDocument/2006/relationships/slide" Target="slides/slide229.xml"/><Relationship Id="rId468" Type="http://schemas.openxmlformats.org/officeDocument/2006/relationships/slide" Target="slides/slide467.xml"/><Relationship Id="rId675" Type="http://schemas.openxmlformats.org/officeDocument/2006/relationships/slide" Target="slides/slide674.xml"/><Relationship Id="rId882" Type="http://schemas.openxmlformats.org/officeDocument/2006/relationships/slide" Target="slides/slide881.xml"/><Relationship Id="rId25" Type="http://schemas.openxmlformats.org/officeDocument/2006/relationships/slide" Target="slides/slide24.xml"/><Relationship Id="rId328" Type="http://schemas.openxmlformats.org/officeDocument/2006/relationships/slide" Target="slides/slide327.xml"/><Relationship Id="rId535" Type="http://schemas.openxmlformats.org/officeDocument/2006/relationships/slide" Target="slides/slide534.xml"/><Relationship Id="rId742" Type="http://schemas.openxmlformats.org/officeDocument/2006/relationships/slide" Target="slides/slide741.xml"/><Relationship Id="rId174" Type="http://schemas.openxmlformats.org/officeDocument/2006/relationships/slide" Target="slides/slide173.xml"/><Relationship Id="rId381" Type="http://schemas.openxmlformats.org/officeDocument/2006/relationships/slide" Target="slides/slide380.xml"/><Relationship Id="rId602" Type="http://schemas.openxmlformats.org/officeDocument/2006/relationships/slide" Target="slides/slide601.xml"/><Relationship Id="rId241" Type="http://schemas.openxmlformats.org/officeDocument/2006/relationships/slide" Target="slides/slide240.xml"/><Relationship Id="rId479" Type="http://schemas.openxmlformats.org/officeDocument/2006/relationships/slide" Target="slides/slide478.xml"/><Relationship Id="rId686" Type="http://schemas.openxmlformats.org/officeDocument/2006/relationships/slide" Target="slides/slide685.xml"/><Relationship Id="rId893" Type="http://schemas.openxmlformats.org/officeDocument/2006/relationships/slide" Target="slides/slide892.xml"/><Relationship Id="rId907" Type="http://schemas.openxmlformats.org/officeDocument/2006/relationships/slide" Target="slides/slide906.xml"/><Relationship Id="rId36" Type="http://schemas.openxmlformats.org/officeDocument/2006/relationships/slide" Target="slides/slide35.xml"/><Relationship Id="rId339" Type="http://schemas.openxmlformats.org/officeDocument/2006/relationships/slide" Target="slides/slide338.xml"/><Relationship Id="rId546" Type="http://schemas.openxmlformats.org/officeDocument/2006/relationships/slide" Target="slides/slide545.xml"/><Relationship Id="rId753" Type="http://schemas.openxmlformats.org/officeDocument/2006/relationships/slide" Target="slides/slide752.xml"/><Relationship Id="rId101" Type="http://schemas.openxmlformats.org/officeDocument/2006/relationships/slide" Target="slides/slide100.xml"/><Relationship Id="rId185" Type="http://schemas.openxmlformats.org/officeDocument/2006/relationships/slide" Target="slides/slide184.xml"/><Relationship Id="rId406" Type="http://schemas.openxmlformats.org/officeDocument/2006/relationships/slide" Target="slides/slide405.xml"/><Relationship Id="rId960" Type="http://schemas.openxmlformats.org/officeDocument/2006/relationships/slide" Target="slides/slide959.xml"/><Relationship Id="rId392" Type="http://schemas.openxmlformats.org/officeDocument/2006/relationships/slide" Target="slides/slide391.xml"/><Relationship Id="rId613" Type="http://schemas.openxmlformats.org/officeDocument/2006/relationships/slide" Target="slides/slide612.xml"/><Relationship Id="rId697" Type="http://schemas.openxmlformats.org/officeDocument/2006/relationships/slide" Target="slides/slide696.xml"/><Relationship Id="rId820" Type="http://schemas.openxmlformats.org/officeDocument/2006/relationships/slide" Target="slides/slide819.xml"/><Relationship Id="rId918" Type="http://schemas.openxmlformats.org/officeDocument/2006/relationships/slide" Target="slides/slide917.xml"/><Relationship Id="rId252" Type="http://schemas.openxmlformats.org/officeDocument/2006/relationships/slide" Target="slides/slide251.xml"/><Relationship Id="rId47" Type="http://schemas.openxmlformats.org/officeDocument/2006/relationships/slide" Target="slides/slide46.xml"/><Relationship Id="rId112" Type="http://schemas.openxmlformats.org/officeDocument/2006/relationships/slide" Target="slides/slide111.xml"/><Relationship Id="rId557" Type="http://schemas.openxmlformats.org/officeDocument/2006/relationships/slide" Target="slides/slide556.xml"/><Relationship Id="rId764" Type="http://schemas.openxmlformats.org/officeDocument/2006/relationships/slide" Target="slides/slide763.xml"/><Relationship Id="rId971" Type="http://schemas.openxmlformats.org/officeDocument/2006/relationships/slide" Target="slides/slide970.xml"/><Relationship Id="rId196" Type="http://schemas.openxmlformats.org/officeDocument/2006/relationships/slide" Target="slides/slide195.xml"/><Relationship Id="rId417" Type="http://schemas.openxmlformats.org/officeDocument/2006/relationships/slide" Target="slides/slide416.xml"/><Relationship Id="rId624" Type="http://schemas.openxmlformats.org/officeDocument/2006/relationships/slide" Target="slides/slide623.xml"/><Relationship Id="rId831" Type="http://schemas.openxmlformats.org/officeDocument/2006/relationships/slide" Target="slides/slide830.xml"/><Relationship Id="rId263" Type="http://schemas.openxmlformats.org/officeDocument/2006/relationships/slide" Target="slides/slide262.xml"/><Relationship Id="rId470" Type="http://schemas.openxmlformats.org/officeDocument/2006/relationships/slide" Target="slides/slide469.xml"/><Relationship Id="rId929" Type="http://schemas.openxmlformats.org/officeDocument/2006/relationships/slide" Target="slides/slide928.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568" Type="http://schemas.openxmlformats.org/officeDocument/2006/relationships/slide" Target="slides/slide567.xml"/><Relationship Id="rId775" Type="http://schemas.openxmlformats.org/officeDocument/2006/relationships/slide" Target="slides/slide774.xml"/><Relationship Id="rId982" Type="http://schemas.openxmlformats.org/officeDocument/2006/relationships/slide" Target="slides/slide981.xml"/><Relationship Id="rId428" Type="http://schemas.openxmlformats.org/officeDocument/2006/relationships/slide" Target="slides/slide427.xml"/><Relationship Id="rId635" Type="http://schemas.openxmlformats.org/officeDocument/2006/relationships/slide" Target="slides/slide634.xml"/><Relationship Id="rId842" Type="http://schemas.openxmlformats.org/officeDocument/2006/relationships/slide" Target="slides/slide841.xml"/><Relationship Id="rId274" Type="http://schemas.openxmlformats.org/officeDocument/2006/relationships/slide" Target="slides/slide273.xml"/><Relationship Id="rId481" Type="http://schemas.openxmlformats.org/officeDocument/2006/relationships/slide" Target="slides/slide480.xml"/><Relationship Id="rId702" Type="http://schemas.openxmlformats.org/officeDocument/2006/relationships/slide" Target="slides/slide701.xml"/><Relationship Id="rId69" Type="http://schemas.openxmlformats.org/officeDocument/2006/relationships/slide" Target="slides/slide68.xml"/><Relationship Id="rId134" Type="http://schemas.openxmlformats.org/officeDocument/2006/relationships/slide" Target="slides/slide133.xml"/><Relationship Id="rId579" Type="http://schemas.openxmlformats.org/officeDocument/2006/relationships/slide" Target="slides/slide578.xml"/><Relationship Id="rId786" Type="http://schemas.openxmlformats.org/officeDocument/2006/relationships/slide" Target="slides/slide785.xml"/><Relationship Id="rId993" Type="http://schemas.openxmlformats.org/officeDocument/2006/relationships/slide" Target="slides/slide992.xml"/><Relationship Id="rId341" Type="http://schemas.openxmlformats.org/officeDocument/2006/relationships/slide" Target="slides/slide340.xml"/><Relationship Id="rId439" Type="http://schemas.openxmlformats.org/officeDocument/2006/relationships/slide" Target="slides/slide438.xml"/><Relationship Id="rId646" Type="http://schemas.openxmlformats.org/officeDocument/2006/relationships/slide" Target="slides/slide645.xml"/><Relationship Id="rId201" Type="http://schemas.openxmlformats.org/officeDocument/2006/relationships/slide" Target="slides/slide200.xml"/><Relationship Id="rId243" Type="http://schemas.openxmlformats.org/officeDocument/2006/relationships/slide" Target="slides/slide242.xml"/><Relationship Id="rId285" Type="http://schemas.openxmlformats.org/officeDocument/2006/relationships/slide" Target="slides/slide284.xml"/><Relationship Id="rId450" Type="http://schemas.openxmlformats.org/officeDocument/2006/relationships/slide" Target="slides/slide449.xml"/><Relationship Id="rId506" Type="http://schemas.openxmlformats.org/officeDocument/2006/relationships/slide" Target="slides/slide505.xml"/><Relationship Id="rId688" Type="http://schemas.openxmlformats.org/officeDocument/2006/relationships/slide" Target="slides/slide687.xml"/><Relationship Id="rId853" Type="http://schemas.openxmlformats.org/officeDocument/2006/relationships/slide" Target="slides/slide852.xml"/><Relationship Id="rId895" Type="http://schemas.openxmlformats.org/officeDocument/2006/relationships/slide" Target="slides/slide894.xml"/><Relationship Id="rId909" Type="http://schemas.openxmlformats.org/officeDocument/2006/relationships/slide" Target="slides/slide908.xml"/><Relationship Id="rId38" Type="http://schemas.openxmlformats.org/officeDocument/2006/relationships/slide" Target="slides/slide37.xml"/><Relationship Id="rId103" Type="http://schemas.openxmlformats.org/officeDocument/2006/relationships/slide" Target="slides/slide102.xml"/><Relationship Id="rId310" Type="http://schemas.openxmlformats.org/officeDocument/2006/relationships/slide" Target="slides/slide309.xml"/><Relationship Id="rId492" Type="http://schemas.openxmlformats.org/officeDocument/2006/relationships/slide" Target="slides/slide491.xml"/><Relationship Id="rId548" Type="http://schemas.openxmlformats.org/officeDocument/2006/relationships/slide" Target="slides/slide547.xml"/><Relationship Id="rId713" Type="http://schemas.openxmlformats.org/officeDocument/2006/relationships/slide" Target="slides/slide712.xml"/><Relationship Id="rId755" Type="http://schemas.openxmlformats.org/officeDocument/2006/relationships/slide" Target="slides/slide754.xml"/><Relationship Id="rId797" Type="http://schemas.openxmlformats.org/officeDocument/2006/relationships/slide" Target="slides/slide796.xml"/><Relationship Id="rId920" Type="http://schemas.openxmlformats.org/officeDocument/2006/relationships/slide" Target="slides/slide919.xml"/><Relationship Id="rId962" Type="http://schemas.openxmlformats.org/officeDocument/2006/relationships/slide" Target="slides/slide961.xml"/><Relationship Id="rId91" Type="http://schemas.openxmlformats.org/officeDocument/2006/relationships/slide" Target="slides/slide90.xml"/><Relationship Id="rId145" Type="http://schemas.openxmlformats.org/officeDocument/2006/relationships/slide" Target="slides/slide144.xml"/><Relationship Id="rId187" Type="http://schemas.openxmlformats.org/officeDocument/2006/relationships/slide" Target="slides/slide186.xml"/><Relationship Id="rId352" Type="http://schemas.openxmlformats.org/officeDocument/2006/relationships/slide" Target="slides/slide351.xml"/><Relationship Id="rId394" Type="http://schemas.openxmlformats.org/officeDocument/2006/relationships/slide" Target="slides/slide393.xml"/><Relationship Id="rId408" Type="http://schemas.openxmlformats.org/officeDocument/2006/relationships/slide" Target="slides/slide407.xml"/><Relationship Id="rId615" Type="http://schemas.openxmlformats.org/officeDocument/2006/relationships/slide" Target="slides/slide614.xml"/><Relationship Id="rId822" Type="http://schemas.openxmlformats.org/officeDocument/2006/relationships/slide" Target="slides/slide821.xml"/><Relationship Id="rId212" Type="http://schemas.openxmlformats.org/officeDocument/2006/relationships/slide" Target="slides/slide211.xml"/><Relationship Id="rId254" Type="http://schemas.openxmlformats.org/officeDocument/2006/relationships/slide" Target="slides/slide253.xml"/><Relationship Id="rId657" Type="http://schemas.openxmlformats.org/officeDocument/2006/relationships/slide" Target="slides/slide656.xml"/><Relationship Id="rId699" Type="http://schemas.openxmlformats.org/officeDocument/2006/relationships/slide" Target="slides/slide698.xml"/><Relationship Id="rId864" Type="http://schemas.openxmlformats.org/officeDocument/2006/relationships/slide" Target="slides/slide863.xml"/><Relationship Id="rId49" Type="http://schemas.openxmlformats.org/officeDocument/2006/relationships/slide" Target="slides/slide48.xml"/><Relationship Id="rId114" Type="http://schemas.openxmlformats.org/officeDocument/2006/relationships/slide" Target="slides/slide113.xml"/><Relationship Id="rId296" Type="http://schemas.openxmlformats.org/officeDocument/2006/relationships/slide" Target="slides/slide295.xml"/><Relationship Id="rId461" Type="http://schemas.openxmlformats.org/officeDocument/2006/relationships/slide" Target="slides/slide460.xml"/><Relationship Id="rId517" Type="http://schemas.openxmlformats.org/officeDocument/2006/relationships/slide" Target="slides/slide516.xml"/><Relationship Id="rId559" Type="http://schemas.openxmlformats.org/officeDocument/2006/relationships/slide" Target="slides/slide558.xml"/><Relationship Id="rId724" Type="http://schemas.openxmlformats.org/officeDocument/2006/relationships/slide" Target="slides/slide723.xml"/><Relationship Id="rId766" Type="http://schemas.openxmlformats.org/officeDocument/2006/relationships/slide" Target="slides/slide765.xml"/><Relationship Id="rId931" Type="http://schemas.openxmlformats.org/officeDocument/2006/relationships/slide" Target="slides/slide930.xml"/><Relationship Id="rId60" Type="http://schemas.openxmlformats.org/officeDocument/2006/relationships/slide" Target="slides/slide59.xml"/><Relationship Id="rId156" Type="http://schemas.openxmlformats.org/officeDocument/2006/relationships/slide" Target="slides/slide155.xml"/><Relationship Id="rId198" Type="http://schemas.openxmlformats.org/officeDocument/2006/relationships/slide" Target="slides/slide197.xml"/><Relationship Id="rId321" Type="http://schemas.openxmlformats.org/officeDocument/2006/relationships/slide" Target="slides/slide320.xml"/><Relationship Id="rId363" Type="http://schemas.openxmlformats.org/officeDocument/2006/relationships/slide" Target="slides/slide362.xml"/><Relationship Id="rId419" Type="http://schemas.openxmlformats.org/officeDocument/2006/relationships/slide" Target="slides/slide418.xml"/><Relationship Id="rId570" Type="http://schemas.openxmlformats.org/officeDocument/2006/relationships/slide" Target="slides/slide569.xml"/><Relationship Id="rId626" Type="http://schemas.openxmlformats.org/officeDocument/2006/relationships/slide" Target="slides/slide625.xml"/><Relationship Id="rId973" Type="http://schemas.openxmlformats.org/officeDocument/2006/relationships/slide" Target="slides/slide972.xml"/><Relationship Id="rId1007" Type="http://schemas.openxmlformats.org/officeDocument/2006/relationships/slide" Target="slides/slide1006.xml"/><Relationship Id="rId223" Type="http://schemas.openxmlformats.org/officeDocument/2006/relationships/slide" Target="slides/slide222.xml"/><Relationship Id="rId430" Type="http://schemas.openxmlformats.org/officeDocument/2006/relationships/slide" Target="slides/slide429.xml"/><Relationship Id="rId668" Type="http://schemas.openxmlformats.org/officeDocument/2006/relationships/slide" Target="slides/slide667.xml"/><Relationship Id="rId833" Type="http://schemas.openxmlformats.org/officeDocument/2006/relationships/slide" Target="slides/slide832.xml"/><Relationship Id="rId875" Type="http://schemas.openxmlformats.org/officeDocument/2006/relationships/slide" Target="slides/slide874.xml"/><Relationship Id="rId18" Type="http://schemas.openxmlformats.org/officeDocument/2006/relationships/slide" Target="slides/slide17.xml"/><Relationship Id="rId265" Type="http://schemas.openxmlformats.org/officeDocument/2006/relationships/slide" Target="slides/slide264.xml"/><Relationship Id="rId472" Type="http://schemas.openxmlformats.org/officeDocument/2006/relationships/slide" Target="slides/slide471.xml"/><Relationship Id="rId528" Type="http://schemas.openxmlformats.org/officeDocument/2006/relationships/slide" Target="slides/slide527.xml"/><Relationship Id="rId735" Type="http://schemas.openxmlformats.org/officeDocument/2006/relationships/slide" Target="slides/slide734.xml"/><Relationship Id="rId900" Type="http://schemas.openxmlformats.org/officeDocument/2006/relationships/slide" Target="slides/slide899.xml"/><Relationship Id="rId942" Type="http://schemas.openxmlformats.org/officeDocument/2006/relationships/slide" Target="slides/slide941.xml"/><Relationship Id="rId125" Type="http://schemas.openxmlformats.org/officeDocument/2006/relationships/slide" Target="slides/slide124.xml"/><Relationship Id="rId167" Type="http://schemas.openxmlformats.org/officeDocument/2006/relationships/slide" Target="slides/slide166.xml"/><Relationship Id="rId332" Type="http://schemas.openxmlformats.org/officeDocument/2006/relationships/slide" Target="slides/slide331.xml"/><Relationship Id="rId374" Type="http://schemas.openxmlformats.org/officeDocument/2006/relationships/slide" Target="slides/slide373.xml"/><Relationship Id="rId581" Type="http://schemas.openxmlformats.org/officeDocument/2006/relationships/slide" Target="slides/slide580.xml"/><Relationship Id="rId777" Type="http://schemas.openxmlformats.org/officeDocument/2006/relationships/slide" Target="slides/slide776.xml"/><Relationship Id="rId984" Type="http://schemas.openxmlformats.org/officeDocument/2006/relationships/slide" Target="slides/slide983.xml"/><Relationship Id="rId71" Type="http://schemas.openxmlformats.org/officeDocument/2006/relationships/slide" Target="slides/slide70.xml"/><Relationship Id="rId234" Type="http://schemas.openxmlformats.org/officeDocument/2006/relationships/slide" Target="slides/slide233.xml"/><Relationship Id="rId637" Type="http://schemas.openxmlformats.org/officeDocument/2006/relationships/slide" Target="slides/slide636.xml"/><Relationship Id="rId679" Type="http://schemas.openxmlformats.org/officeDocument/2006/relationships/slide" Target="slides/slide678.xml"/><Relationship Id="rId802" Type="http://schemas.openxmlformats.org/officeDocument/2006/relationships/slide" Target="slides/slide801.xml"/><Relationship Id="rId844" Type="http://schemas.openxmlformats.org/officeDocument/2006/relationships/slide" Target="slides/slide843.xml"/><Relationship Id="rId886" Type="http://schemas.openxmlformats.org/officeDocument/2006/relationships/slide" Target="slides/slide885.xml"/><Relationship Id="rId2" Type="http://schemas.openxmlformats.org/officeDocument/2006/relationships/slide" Target="slides/slide1.xml"/><Relationship Id="rId29" Type="http://schemas.openxmlformats.org/officeDocument/2006/relationships/slide" Target="slides/slide28.xml"/><Relationship Id="rId276" Type="http://schemas.openxmlformats.org/officeDocument/2006/relationships/slide" Target="slides/slide275.xml"/><Relationship Id="rId441" Type="http://schemas.openxmlformats.org/officeDocument/2006/relationships/slide" Target="slides/slide440.xml"/><Relationship Id="rId483" Type="http://schemas.openxmlformats.org/officeDocument/2006/relationships/slide" Target="slides/slide482.xml"/><Relationship Id="rId539" Type="http://schemas.openxmlformats.org/officeDocument/2006/relationships/slide" Target="slides/slide538.xml"/><Relationship Id="rId690" Type="http://schemas.openxmlformats.org/officeDocument/2006/relationships/slide" Target="slides/slide689.xml"/><Relationship Id="rId704" Type="http://schemas.openxmlformats.org/officeDocument/2006/relationships/slide" Target="slides/slide703.xml"/><Relationship Id="rId746" Type="http://schemas.openxmlformats.org/officeDocument/2006/relationships/slide" Target="slides/slide745.xml"/><Relationship Id="rId911" Type="http://schemas.openxmlformats.org/officeDocument/2006/relationships/slide" Target="slides/slide910.xml"/><Relationship Id="rId40" Type="http://schemas.openxmlformats.org/officeDocument/2006/relationships/slide" Target="slides/slide39.xml"/><Relationship Id="rId136" Type="http://schemas.openxmlformats.org/officeDocument/2006/relationships/slide" Target="slides/slide135.xml"/><Relationship Id="rId178" Type="http://schemas.openxmlformats.org/officeDocument/2006/relationships/slide" Target="slides/slide177.xml"/><Relationship Id="rId301" Type="http://schemas.openxmlformats.org/officeDocument/2006/relationships/slide" Target="slides/slide300.xml"/><Relationship Id="rId343" Type="http://schemas.openxmlformats.org/officeDocument/2006/relationships/slide" Target="slides/slide342.xml"/><Relationship Id="rId550" Type="http://schemas.openxmlformats.org/officeDocument/2006/relationships/slide" Target="slides/slide549.xml"/><Relationship Id="rId788" Type="http://schemas.openxmlformats.org/officeDocument/2006/relationships/slide" Target="slides/slide787.xml"/><Relationship Id="rId953" Type="http://schemas.openxmlformats.org/officeDocument/2006/relationships/slide" Target="slides/slide952.xml"/><Relationship Id="rId995" Type="http://schemas.openxmlformats.org/officeDocument/2006/relationships/slide" Target="slides/slide994.xml"/><Relationship Id="rId82" Type="http://schemas.openxmlformats.org/officeDocument/2006/relationships/slide" Target="slides/slide81.xml"/><Relationship Id="rId203" Type="http://schemas.openxmlformats.org/officeDocument/2006/relationships/slide" Target="slides/slide202.xml"/><Relationship Id="rId385" Type="http://schemas.openxmlformats.org/officeDocument/2006/relationships/slide" Target="slides/slide384.xml"/><Relationship Id="rId592" Type="http://schemas.openxmlformats.org/officeDocument/2006/relationships/slide" Target="slides/slide591.xml"/><Relationship Id="rId606" Type="http://schemas.openxmlformats.org/officeDocument/2006/relationships/slide" Target="slides/slide605.xml"/><Relationship Id="rId648" Type="http://schemas.openxmlformats.org/officeDocument/2006/relationships/slide" Target="slides/slide647.xml"/><Relationship Id="rId813" Type="http://schemas.openxmlformats.org/officeDocument/2006/relationships/slide" Target="slides/slide812.xml"/><Relationship Id="rId855" Type="http://schemas.openxmlformats.org/officeDocument/2006/relationships/slide" Target="slides/slide854.xml"/><Relationship Id="rId245" Type="http://schemas.openxmlformats.org/officeDocument/2006/relationships/slide" Target="slides/slide244.xml"/><Relationship Id="rId287" Type="http://schemas.openxmlformats.org/officeDocument/2006/relationships/slide" Target="slides/slide286.xml"/><Relationship Id="rId410" Type="http://schemas.openxmlformats.org/officeDocument/2006/relationships/slide" Target="slides/slide409.xml"/><Relationship Id="rId452" Type="http://schemas.openxmlformats.org/officeDocument/2006/relationships/slide" Target="slides/slide451.xml"/><Relationship Id="rId494" Type="http://schemas.openxmlformats.org/officeDocument/2006/relationships/slide" Target="slides/slide493.xml"/><Relationship Id="rId508" Type="http://schemas.openxmlformats.org/officeDocument/2006/relationships/slide" Target="slides/slide507.xml"/><Relationship Id="rId715" Type="http://schemas.openxmlformats.org/officeDocument/2006/relationships/slide" Target="slides/slide714.xml"/><Relationship Id="rId897" Type="http://schemas.openxmlformats.org/officeDocument/2006/relationships/slide" Target="slides/slide896.xml"/><Relationship Id="rId922" Type="http://schemas.openxmlformats.org/officeDocument/2006/relationships/slide" Target="slides/slide921.xml"/><Relationship Id="rId105" Type="http://schemas.openxmlformats.org/officeDocument/2006/relationships/slide" Target="slides/slide104.xml"/><Relationship Id="rId147" Type="http://schemas.openxmlformats.org/officeDocument/2006/relationships/slide" Target="slides/slide146.xml"/><Relationship Id="rId312" Type="http://schemas.openxmlformats.org/officeDocument/2006/relationships/slide" Target="slides/slide311.xml"/><Relationship Id="rId354" Type="http://schemas.openxmlformats.org/officeDocument/2006/relationships/slide" Target="slides/slide353.xml"/><Relationship Id="rId757" Type="http://schemas.openxmlformats.org/officeDocument/2006/relationships/slide" Target="slides/slide756.xml"/><Relationship Id="rId799" Type="http://schemas.openxmlformats.org/officeDocument/2006/relationships/slide" Target="slides/slide798.xml"/><Relationship Id="rId964" Type="http://schemas.openxmlformats.org/officeDocument/2006/relationships/slide" Target="slides/slide963.xml"/><Relationship Id="rId51" Type="http://schemas.openxmlformats.org/officeDocument/2006/relationships/slide" Target="slides/slide50.xml"/><Relationship Id="rId93" Type="http://schemas.openxmlformats.org/officeDocument/2006/relationships/slide" Target="slides/slide92.xml"/><Relationship Id="rId189" Type="http://schemas.openxmlformats.org/officeDocument/2006/relationships/slide" Target="slides/slide188.xml"/><Relationship Id="rId396" Type="http://schemas.openxmlformats.org/officeDocument/2006/relationships/slide" Target="slides/slide395.xml"/><Relationship Id="rId561" Type="http://schemas.openxmlformats.org/officeDocument/2006/relationships/slide" Target="slides/slide560.xml"/><Relationship Id="rId617" Type="http://schemas.openxmlformats.org/officeDocument/2006/relationships/slide" Target="slides/slide616.xml"/><Relationship Id="rId659" Type="http://schemas.openxmlformats.org/officeDocument/2006/relationships/slide" Target="slides/slide658.xml"/><Relationship Id="rId824" Type="http://schemas.openxmlformats.org/officeDocument/2006/relationships/slide" Target="slides/slide823.xml"/><Relationship Id="rId866" Type="http://schemas.openxmlformats.org/officeDocument/2006/relationships/slide" Target="slides/slide865.xml"/><Relationship Id="rId214" Type="http://schemas.openxmlformats.org/officeDocument/2006/relationships/slide" Target="slides/slide213.xml"/><Relationship Id="rId256" Type="http://schemas.openxmlformats.org/officeDocument/2006/relationships/slide" Target="slides/slide255.xml"/><Relationship Id="rId298" Type="http://schemas.openxmlformats.org/officeDocument/2006/relationships/slide" Target="slides/slide297.xml"/><Relationship Id="rId421" Type="http://schemas.openxmlformats.org/officeDocument/2006/relationships/slide" Target="slides/slide420.xml"/><Relationship Id="rId463" Type="http://schemas.openxmlformats.org/officeDocument/2006/relationships/slide" Target="slides/slide462.xml"/><Relationship Id="rId519" Type="http://schemas.openxmlformats.org/officeDocument/2006/relationships/slide" Target="slides/slide518.xml"/><Relationship Id="rId670" Type="http://schemas.openxmlformats.org/officeDocument/2006/relationships/slide" Target="slides/slide669.xml"/><Relationship Id="rId116" Type="http://schemas.openxmlformats.org/officeDocument/2006/relationships/slide" Target="slides/slide115.xml"/><Relationship Id="rId158" Type="http://schemas.openxmlformats.org/officeDocument/2006/relationships/slide" Target="slides/slide157.xml"/><Relationship Id="rId323" Type="http://schemas.openxmlformats.org/officeDocument/2006/relationships/slide" Target="slides/slide322.xml"/><Relationship Id="rId530" Type="http://schemas.openxmlformats.org/officeDocument/2006/relationships/slide" Target="slides/slide529.xml"/><Relationship Id="rId726" Type="http://schemas.openxmlformats.org/officeDocument/2006/relationships/slide" Target="slides/slide725.xml"/><Relationship Id="rId768" Type="http://schemas.openxmlformats.org/officeDocument/2006/relationships/slide" Target="slides/slide767.xml"/><Relationship Id="rId933" Type="http://schemas.openxmlformats.org/officeDocument/2006/relationships/slide" Target="slides/slide932.xml"/><Relationship Id="rId975" Type="http://schemas.openxmlformats.org/officeDocument/2006/relationships/slide" Target="slides/slide974.xml"/><Relationship Id="rId1009" Type="http://schemas.openxmlformats.org/officeDocument/2006/relationships/presProps" Target="presProps.xml"/><Relationship Id="rId20" Type="http://schemas.openxmlformats.org/officeDocument/2006/relationships/slide" Target="slides/slide19.xml"/><Relationship Id="rId62" Type="http://schemas.openxmlformats.org/officeDocument/2006/relationships/slide" Target="slides/slide61.xml"/><Relationship Id="rId365" Type="http://schemas.openxmlformats.org/officeDocument/2006/relationships/slide" Target="slides/slide364.xml"/><Relationship Id="rId572" Type="http://schemas.openxmlformats.org/officeDocument/2006/relationships/slide" Target="slides/slide571.xml"/><Relationship Id="rId628" Type="http://schemas.openxmlformats.org/officeDocument/2006/relationships/slide" Target="slides/slide627.xml"/><Relationship Id="rId835" Type="http://schemas.openxmlformats.org/officeDocument/2006/relationships/slide" Target="slides/slide834.xml"/><Relationship Id="rId225" Type="http://schemas.openxmlformats.org/officeDocument/2006/relationships/slide" Target="slides/slide224.xml"/><Relationship Id="rId267" Type="http://schemas.openxmlformats.org/officeDocument/2006/relationships/slide" Target="slides/slide266.xml"/><Relationship Id="rId432" Type="http://schemas.openxmlformats.org/officeDocument/2006/relationships/slide" Target="slides/slide431.xml"/><Relationship Id="rId474" Type="http://schemas.openxmlformats.org/officeDocument/2006/relationships/slide" Target="slides/slide473.xml"/><Relationship Id="rId877" Type="http://schemas.openxmlformats.org/officeDocument/2006/relationships/slide" Target="slides/slide876.xml"/><Relationship Id="rId127" Type="http://schemas.openxmlformats.org/officeDocument/2006/relationships/slide" Target="slides/slide126.xml"/><Relationship Id="rId681" Type="http://schemas.openxmlformats.org/officeDocument/2006/relationships/slide" Target="slides/slide680.xml"/><Relationship Id="rId737" Type="http://schemas.openxmlformats.org/officeDocument/2006/relationships/slide" Target="slides/slide736.xml"/><Relationship Id="rId779" Type="http://schemas.openxmlformats.org/officeDocument/2006/relationships/slide" Target="slides/slide778.xml"/><Relationship Id="rId902" Type="http://schemas.openxmlformats.org/officeDocument/2006/relationships/slide" Target="slides/slide901.xml"/><Relationship Id="rId944" Type="http://schemas.openxmlformats.org/officeDocument/2006/relationships/slide" Target="slides/slide943.xml"/><Relationship Id="rId986" Type="http://schemas.openxmlformats.org/officeDocument/2006/relationships/slide" Target="slides/slide985.xml"/><Relationship Id="rId31" Type="http://schemas.openxmlformats.org/officeDocument/2006/relationships/slide" Target="slides/slide30.xml"/><Relationship Id="rId73" Type="http://schemas.openxmlformats.org/officeDocument/2006/relationships/slide" Target="slides/slide72.xml"/><Relationship Id="rId169" Type="http://schemas.openxmlformats.org/officeDocument/2006/relationships/slide" Target="slides/slide168.xml"/><Relationship Id="rId334" Type="http://schemas.openxmlformats.org/officeDocument/2006/relationships/slide" Target="slides/slide333.xml"/><Relationship Id="rId376" Type="http://schemas.openxmlformats.org/officeDocument/2006/relationships/slide" Target="slides/slide375.xml"/><Relationship Id="rId541" Type="http://schemas.openxmlformats.org/officeDocument/2006/relationships/slide" Target="slides/slide540.xml"/><Relationship Id="rId583" Type="http://schemas.openxmlformats.org/officeDocument/2006/relationships/slide" Target="slides/slide582.xml"/><Relationship Id="rId639" Type="http://schemas.openxmlformats.org/officeDocument/2006/relationships/slide" Target="slides/slide638.xml"/><Relationship Id="rId790" Type="http://schemas.openxmlformats.org/officeDocument/2006/relationships/slide" Target="slides/slide789.xml"/><Relationship Id="rId804" Type="http://schemas.openxmlformats.org/officeDocument/2006/relationships/slide" Target="slides/slide803.xml"/><Relationship Id="rId4" Type="http://schemas.openxmlformats.org/officeDocument/2006/relationships/slide" Target="slides/slide3.xml"/><Relationship Id="rId180" Type="http://schemas.openxmlformats.org/officeDocument/2006/relationships/slide" Target="slides/slide179.xml"/><Relationship Id="rId236" Type="http://schemas.openxmlformats.org/officeDocument/2006/relationships/slide" Target="slides/slide235.xml"/><Relationship Id="rId278" Type="http://schemas.openxmlformats.org/officeDocument/2006/relationships/slide" Target="slides/slide277.xml"/><Relationship Id="rId401" Type="http://schemas.openxmlformats.org/officeDocument/2006/relationships/slide" Target="slides/slide400.xml"/><Relationship Id="rId443" Type="http://schemas.openxmlformats.org/officeDocument/2006/relationships/slide" Target="slides/slide442.xml"/><Relationship Id="rId650" Type="http://schemas.openxmlformats.org/officeDocument/2006/relationships/slide" Target="slides/slide649.xml"/><Relationship Id="rId846" Type="http://schemas.openxmlformats.org/officeDocument/2006/relationships/slide" Target="slides/slide845.xml"/><Relationship Id="rId888" Type="http://schemas.openxmlformats.org/officeDocument/2006/relationships/slide" Target="slides/slide887.xml"/><Relationship Id="rId303" Type="http://schemas.openxmlformats.org/officeDocument/2006/relationships/slide" Target="slides/slide302.xml"/><Relationship Id="rId485" Type="http://schemas.openxmlformats.org/officeDocument/2006/relationships/slide" Target="slides/slide484.xml"/><Relationship Id="rId692" Type="http://schemas.openxmlformats.org/officeDocument/2006/relationships/slide" Target="slides/slide691.xml"/><Relationship Id="rId706" Type="http://schemas.openxmlformats.org/officeDocument/2006/relationships/slide" Target="slides/slide705.xml"/><Relationship Id="rId748" Type="http://schemas.openxmlformats.org/officeDocument/2006/relationships/slide" Target="slides/slide747.xml"/><Relationship Id="rId913" Type="http://schemas.openxmlformats.org/officeDocument/2006/relationships/slide" Target="slides/slide912.xml"/><Relationship Id="rId955" Type="http://schemas.openxmlformats.org/officeDocument/2006/relationships/slide" Target="slides/slide954.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552" Type="http://schemas.openxmlformats.org/officeDocument/2006/relationships/slide" Target="slides/slide551.xml"/><Relationship Id="rId594" Type="http://schemas.openxmlformats.org/officeDocument/2006/relationships/slide" Target="slides/slide593.xml"/><Relationship Id="rId608" Type="http://schemas.openxmlformats.org/officeDocument/2006/relationships/slide" Target="slides/slide607.xml"/><Relationship Id="rId815" Type="http://schemas.openxmlformats.org/officeDocument/2006/relationships/slide" Target="slides/slide814.xml"/><Relationship Id="rId997" Type="http://schemas.openxmlformats.org/officeDocument/2006/relationships/slide" Target="slides/slide99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857" Type="http://schemas.openxmlformats.org/officeDocument/2006/relationships/slide" Target="slides/slide856.xml"/><Relationship Id="rId899" Type="http://schemas.openxmlformats.org/officeDocument/2006/relationships/slide" Target="slides/slide898.xml"/><Relationship Id="rId1000" Type="http://schemas.openxmlformats.org/officeDocument/2006/relationships/slide" Target="slides/slide999.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661" Type="http://schemas.openxmlformats.org/officeDocument/2006/relationships/slide" Target="slides/slide660.xml"/><Relationship Id="rId717" Type="http://schemas.openxmlformats.org/officeDocument/2006/relationships/slide" Target="slides/slide716.xml"/><Relationship Id="rId759" Type="http://schemas.openxmlformats.org/officeDocument/2006/relationships/slide" Target="slides/slide758.xml"/><Relationship Id="rId924" Type="http://schemas.openxmlformats.org/officeDocument/2006/relationships/slide" Target="slides/slide923.xml"/><Relationship Id="rId966" Type="http://schemas.openxmlformats.org/officeDocument/2006/relationships/slide" Target="slides/slide965.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521" Type="http://schemas.openxmlformats.org/officeDocument/2006/relationships/slide" Target="slides/slide520.xml"/><Relationship Id="rId563" Type="http://schemas.openxmlformats.org/officeDocument/2006/relationships/slide" Target="slides/slide562.xml"/><Relationship Id="rId619" Type="http://schemas.openxmlformats.org/officeDocument/2006/relationships/slide" Target="slides/slide618.xml"/><Relationship Id="rId770" Type="http://schemas.openxmlformats.org/officeDocument/2006/relationships/slide" Target="slides/slide769.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826" Type="http://schemas.openxmlformats.org/officeDocument/2006/relationships/slide" Target="slides/slide825.xml"/><Relationship Id="rId868" Type="http://schemas.openxmlformats.org/officeDocument/2006/relationships/slide" Target="slides/slide867.xml"/><Relationship Id="rId1011" Type="http://schemas.openxmlformats.org/officeDocument/2006/relationships/theme" Target="theme/theme1.xml"/><Relationship Id="rId258" Type="http://schemas.openxmlformats.org/officeDocument/2006/relationships/slide" Target="slides/slide257.xml"/><Relationship Id="rId465" Type="http://schemas.openxmlformats.org/officeDocument/2006/relationships/slide" Target="slides/slide464.xml"/><Relationship Id="rId630" Type="http://schemas.openxmlformats.org/officeDocument/2006/relationships/slide" Target="slides/slide629.xml"/><Relationship Id="rId672" Type="http://schemas.openxmlformats.org/officeDocument/2006/relationships/slide" Target="slides/slide671.xml"/><Relationship Id="rId728" Type="http://schemas.openxmlformats.org/officeDocument/2006/relationships/slide" Target="slides/slide727.xml"/><Relationship Id="rId935" Type="http://schemas.openxmlformats.org/officeDocument/2006/relationships/slide" Target="slides/slide934.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532" Type="http://schemas.openxmlformats.org/officeDocument/2006/relationships/slide" Target="slides/slide531.xml"/><Relationship Id="rId574" Type="http://schemas.openxmlformats.org/officeDocument/2006/relationships/slide" Target="slides/slide573.xml"/><Relationship Id="rId977" Type="http://schemas.openxmlformats.org/officeDocument/2006/relationships/slide" Target="slides/slide976.xml"/><Relationship Id="rId171" Type="http://schemas.openxmlformats.org/officeDocument/2006/relationships/slide" Target="slides/slide170.xml"/><Relationship Id="rId227" Type="http://schemas.openxmlformats.org/officeDocument/2006/relationships/slide" Target="slides/slide226.xml"/><Relationship Id="rId781" Type="http://schemas.openxmlformats.org/officeDocument/2006/relationships/slide" Target="slides/slide780.xml"/><Relationship Id="rId837" Type="http://schemas.openxmlformats.org/officeDocument/2006/relationships/slide" Target="slides/slide836.xml"/><Relationship Id="rId879" Type="http://schemas.openxmlformats.org/officeDocument/2006/relationships/slide" Target="slides/slide878.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641" Type="http://schemas.openxmlformats.org/officeDocument/2006/relationships/slide" Target="slides/slide640.xml"/><Relationship Id="rId683" Type="http://schemas.openxmlformats.org/officeDocument/2006/relationships/slide" Target="slides/slide682.xml"/><Relationship Id="rId739" Type="http://schemas.openxmlformats.org/officeDocument/2006/relationships/slide" Target="slides/slide738.xml"/><Relationship Id="rId890" Type="http://schemas.openxmlformats.org/officeDocument/2006/relationships/slide" Target="slides/slide889.xml"/><Relationship Id="rId904" Type="http://schemas.openxmlformats.org/officeDocument/2006/relationships/slide" Target="slides/slide90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543" Type="http://schemas.openxmlformats.org/officeDocument/2006/relationships/slide" Target="slides/slide542.xml"/><Relationship Id="rId946" Type="http://schemas.openxmlformats.org/officeDocument/2006/relationships/slide" Target="slides/slide945.xml"/><Relationship Id="rId988" Type="http://schemas.openxmlformats.org/officeDocument/2006/relationships/slide" Target="slides/slide987.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585" Type="http://schemas.openxmlformats.org/officeDocument/2006/relationships/slide" Target="slides/slide584.xml"/><Relationship Id="rId750" Type="http://schemas.openxmlformats.org/officeDocument/2006/relationships/slide" Target="slides/slide749.xml"/><Relationship Id="rId792" Type="http://schemas.openxmlformats.org/officeDocument/2006/relationships/slide" Target="slides/slide791.xml"/><Relationship Id="rId806" Type="http://schemas.openxmlformats.org/officeDocument/2006/relationships/slide" Target="slides/slide805.xml"/><Relationship Id="rId848" Type="http://schemas.openxmlformats.org/officeDocument/2006/relationships/slide" Target="slides/slide847.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610" Type="http://schemas.openxmlformats.org/officeDocument/2006/relationships/slide" Target="slides/slide609.xml"/><Relationship Id="rId652" Type="http://schemas.openxmlformats.org/officeDocument/2006/relationships/slide" Target="slides/slide651.xml"/><Relationship Id="rId694" Type="http://schemas.openxmlformats.org/officeDocument/2006/relationships/slide" Target="slides/slide693.xml"/><Relationship Id="rId708" Type="http://schemas.openxmlformats.org/officeDocument/2006/relationships/slide" Target="slides/slide707.xml"/><Relationship Id="rId915" Type="http://schemas.openxmlformats.org/officeDocument/2006/relationships/slide" Target="slides/slide914.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slide" Target="slides/slide511.xml"/><Relationship Id="rId957" Type="http://schemas.openxmlformats.org/officeDocument/2006/relationships/slide" Target="slides/slide956.xml"/><Relationship Id="rId999" Type="http://schemas.openxmlformats.org/officeDocument/2006/relationships/slide" Target="slides/slide998.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554" Type="http://schemas.openxmlformats.org/officeDocument/2006/relationships/slide" Target="slides/slide553.xml"/><Relationship Id="rId596" Type="http://schemas.openxmlformats.org/officeDocument/2006/relationships/slide" Target="slides/slide595.xml"/><Relationship Id="rId761" Type="http://schemas.openxmlformats.org/officeDocument/2006/relationships/slide" Target="slides/slide760.xml"/><Relationship Id="rId817" Type="http://schemas.openxmlformats.org/officeDocument/2006/relationships/slide" Target="slides/slide816.xml"/><Relationship Id="rId859" Type="http://schemas.openxmlformats.org/officeDocument/2006/relationships/slide" Target="slides/slide858.xml"/><Relationship Id="rId1002" Type="http://schemas.openxmlformats.org/officeDocument/2006/relationships/slide" Target="slides/slide1001.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621" Type="http://schemas.openxmlformats.org/officeDocument/2006/relationships/slide" Target="slides/slide620.xml"/><Relationship Id="rId663" Type="http://schemas.openxmlformats.org/officeDocument/2006/relationships/slide" Target="slides/slide662.xml"/><Relationship Id="rId870" Type="http://schemas.openxmlformats.org/officeDocument/2006/relationships/slide" Target="slides/slide869.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23" Type="http://schemas.openxmlformats.org/officeDocument/2006/relationships/slide" Target="slides/slide522.xml"/><Relationship Id="rId719" Type="http://schemas.openxmlformats.org/officeDocument/2006/relationships/slide" Target="slides/slide718.xml"/><Relationship Id="rId926" Type="http://schemas.openxmlformats.org/officeDocument/2006/relationships/slide" Target="slides/slide925.xml"/><Relationship Id="rId968" Type="http://schemas.openxmlformats.org/officeDocument/2006/relationships/slide" Target="slides/slide967.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565" Type="http://schemas.openxmlformats.org/officeDocument/2006/relationships/slide" Target="slides/slide564.xml"/><Relationship Id="rId730" Type="http://schemas.openxmlformats.org/officeDocument/2006/relationships/slide" Target="slides/slide729.xml"/><Relationship Id="rId772" Type="http://schemas.openxmlformats.org/officeDocument/2006/relationships/slide" Target="slides/slide771.xml"/><Relationship Id="rId828" Type="http://schemas.openxmlformats.org/officeDocument/2006/relationships/slide" Target="slides/slide82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632" Type="http://schemas.openxmlformats.org/officeDocument/2006/relationships/slide" Target="slides/slide631.xml"/><Relationship Id="rId271" Type="http://schemas.openxmlformats.org/officeDocument/2006/relationships/slide" Target="slides/slide270.xml"/><Relationship Id="rId674" Type="http://schemas.openxmlformats.org/officeDocument/2006/relationships/slide" Target="slides/slide673.xml"/><Relationship Id="rId881" Type="http://schemas.openxmlformats.org/officeDocument/2006/relationships/slide" Target="slides/slide880.xml"/><Relationship Id="rId937" Type="http://schemas.openxmlformats.org/officeDocument/2006/relationships/slide" Target="slides/slide936.xml"/><Relationship Id="rId979" Type="http://schemas.openxmlformats.org/officeDocument/2006/relationships/slide" Target="slides/slide978.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534" Type="http://schemas.openxmlformats.org/officeDocument/2006/relationships/slide" Target="slides/slide533.xml"/><Relationship Id="rId576" Type="http://schemas.openxmlformats.org/officeDocument/2006/relationships/slide" Target="slides/slide575.xml"/><Relationship Id="rId741" Type="http://schemas.openxmlformats.org/officeDocument/2006/relationships/slide" Target="slides/slide740.xml"/><Relationship Id="rId783" Type="http://schemas.openxmlformats.org/officeDocument/2006/relationships/slide" Target="slides/slide782.xml"/><Relationship Id="rId839" Type="http://schemas.openxmlformats.org/officeDocument/2006/relationships/slide" Target="slides/slide838.xml"/><Relationship Id="rId990" Type="http://schemas.openxmlformats.org/officeDocument/2006/relationships/slide" Target="slides/slide989.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601" Type="http://schemas.openxmlformats.org/officeDocument/2006/relationships/slide" Target="slides/slide600.xml"/><Relationship Id="rId643" Type="http://schemas.openxmlformats.org/officeDocument/2006/relationships/slide" Target="slides/slide642.xml"/><Relationship Id="rId240" Type="http://schemas.openxmlformats.org/officeDocument/2006/relationships/slide" Target="slides/slide239.xml"/><Relationship Id="rId478" Type="http://schemas.openxmlformats.org/officeDocument/2006/relationships/slide" Target="slides/slide477.xml"/><Relationship Id="rId685" Type="http://schemas.openxmlformats.org/officeDocument/2006/relationships/slide" Target="slides/slide684.xml"/><Relationship Id="rId850" Type="http://schemas.openxmlformats.org/officeDocument/2006/relationships/slide" Target="slides/slide849.xml"/><Relationship Id="rId892" Type="http://schemas.openxmlformats.org/officeDocument/2006/relationships/slide" Target="slides/slide891.xml"/><Relationship Id="rId906" Type="http://schemas.openxmlformats.org/officeDocument/2006/relationships/slide" Target="slides/slide905.xml"/><Relationship Id="rId948" Type="http://schemas.openxmlformats.org/officeDocument/2006/relationships/slide" Target="slides/slide947.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503" Type="http://schemas.openxmlformats.org/officeDocument/2006/relationships/slide" Target="slides/slide502.xml"/><Relationship Id="rId545" Type="http://schemas.openxmlformats.org/officeDocument/2006/relationships/slide" Target="slides/slide544.xml"/><Relationship Id="rId587" Type="http://schemas.openxmlformats.org/officeDocument/2006/relationships/slide" Target="slides/slide586.xml"/><Relationship Id="rId710" Type="http://schemas.openxmlformats.org/officeDocument/2006/relationships/slide" Target="slides/slide709.xml"/><Relationship Id="rId752" Type="http://schemas.openxmlformats.org/officeDocument/2006/relationships/slide" Target="slides/slide751.xml"/><Relationship Id="rId808" Type="http://schemas.openxmlformats.org/officeDocument/2006/relationships/slide" Target="slides/slide807.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447" Type="http://schemas.openxmlformats.org/officeDocument/2006/relationships/slide" Target="slides/slide446.xml"/><Relationship Id="rId612" Type="http://schemas.openxmlformats.org/officeDocument/2006/relationships/slide" Target="slides/slide611.xml"/><Relationship Id="rId794" Type="http://schemas.openxmlformats.org/officeDocument/2006/relationships/slide" Target="slides/slide793.xml"/><Relationship Id="rId251" Type="http://schemas.openxmlformats.org/officeDocument/2006/relationships/slide" Target="slides/slide250.xml"/><Relationship Id="rId489" Type="http://schemas.openxmlformats.org/officeDocument/2006/relationships/slide" Target="slides/slide488.xml"/><Relationship Id="rId654" Type="http://schemas.openxmlformats.org/officeDocument/2006/relationships/slide" Target="slides/slide653.xml"/><Relationship Id="rId696" Type="http://schemas.openxmlformats.org/officeDocument/2006/relationships/slide" Target="slides/slide695.xml"/><Relationship Id="rId861" Type="http://schemas.openxmlformats.org/officeDocument/2006/relationships/slide" Target="slides/slide860.xml"/><Relationship Id="rId917" Type="http://schemas.openxmlformats.org/officeDocument/2006/relationships/slide" Target="slides/slide916.xml"/><Relationship Id="rId959" Type="http://schemas.openxmlformats.org/officeDocument/2006/relationships/slide" Target="slides/slide958.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514" Type="http://schemas.openxmlformats.org/officeDocument/2006/relationships/slide" Target="slides/slide513.xml"/><Relationship Id="rId556" Type="http://schemas.openxmlformats.org/officeDocument/2006/relationships/slide" Target="slides/slide555.xml"/><Relationship Id="rId721" Type="http://schemas.openxmlformats.org/officeDocument/2006/relationships/slide" Target="slides/slide720.xml"/><Relationship Id="rId763" Type="http://schemas.openxmlformats.org/officeDocument/2006/relationships/slide" Target="slides/slide762.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 Id="rId598" Type="http://schemas.openxmlformats.org/officeDocument/2006/relationships/slide" Target="slides/slide597.xml"/><Relationship Id="rId819" Type="http://schemas.openxmlformats.org/officeDocument/2006/relationships/slide" Target="slides/slide818.xml"/><Relationship Id="rId970" Type="http://schemas.openxmlformats.org/officeDocument/2006/relationships/slide" Target="slides/slide969.xml"/><Relationship Id="rId1004" Type="http://schemas.openxmlformats.org/officeDocument/2006/relationships/slide" Target="slides/slide1003.xml"/><Relationship Id="rId220" Type="http://schemas.openxmlformats.org/officeDocument/2006/relationships/slide" Target="slides/slide219.xml"/><Relationship Id="rId458" Type="http://schemas.openxmlformats.org/officeDocument/2006/relationships/slide" Target="slides/slide457.xml"/><Relationship Id="rId623" Type="http://schemas.openxmlformats.org/officeDocument/2006/relationships/slide" Target="slides/slide622.xml"/><Relationship Id="rId665" Type="http://schemas.openxmlformats.org/officeDocument/2006/relationships/slide" Target="slides/slide664.xml"/><Relationship Id="rId830" Type="http://schemas.openxmlformats.org/officeDocument/2006/relationships/slide" Target="slides/slide829.xml"/><Relationship Id="rId872" Type="http://schemas.openxmlformats.org/officeDocument/2006/relationships/slide" Target="slides/slide871.xml"/><Relationship Id="rId928" Type="http://schemas.openxmlformats.org/officeDocument/2006/relationships/slide" Target="slides/slide927.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525" Type="http://schemas.openxmlformats.org/officeDocument/2006/relationships/slide" Target="slides/slide524.xml"/><Relationship Id="rId567" Type="http://schemas.openxmlformats.org/officeDocument/2006/relationships/slide" Target="slides/slide566.xml"/><Relationship Id="rId732" Type="http://schemas.openxmlformats.org/officeDocument/2006/relationships/slide" Target="slides/slide731.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774" Type="http://schemas.openxmlformats.org/officeDocument/2006/relationships/slide" Target="slides/slide773.xml"/><Relationship Id="rId981" Type="http://schemas.openxmlformats.org/officeDocument/2006/relationships/slide" Target="slides/slide980.xml"/><Relationship Id="rId427" Type="http://schemas.openxmlformats.org/officeDocument/2006/relationships/slide" Target="slides/slide426.xml"/><Relationship Id="rId469" Type="http://schemas.openxmlformats.org/officeDocument/2006/relationships/slide" Target="slides/slide468.xml"/><Relationship Id="rId634" Type="http://schemas.openxmlformats.org/officeDocument/2006/relationships/slide" Target="slides/slide633.xml"/><Relationship Id="rId676" Type="http://schemas.openxmlformats.org/officeDocument/2006/relationships/slide" Target="slides/slide675.xml"/><Relationship Id="rId841" Type="http://schemas.openxmlformats.org/officeDocument/2006/relationships/slide" Target="slides/slide840.xml"/><Relationship Id="rId883" Type="http://schemas.openxmlformats.org/officeDocument/2006/relationships/slide" Target="slides/slide882.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480" Type="http://schemas.openxmlformats.org/officeDocument/2006/relationships/slide" Target="slides/slide479.xml"/><Relationship Id="rId536" Type="http://schemas.openxmlformats.org/officeDocument/2006/relationships/slide" Target="slides/slide535.xml"/><Relationship Id="rId701" Type="http://schemas.openxmlformats.org/officeDocument/2006/relationships/slide" Target="slides/slide700.xml"/><Relationship Id="rId939" Type="http://schemas.openxmlformats.org/officeDocument/2006/relationships/slide" Target="slides/slide938.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578" Type="http://schemas.openxmlformats.org/officeDocument/2006/relationships/slide" Target="slides/slide577.xml"/><Relationship Id="rId743" Type="http://schemas.openxmlformats.org/officeDocument/2006/relationships/slide" Target="slides/slide742.xml"/><Relationship Id="rId785" Type="http://schemas.openxmlformats.org/officeDocument/2006/relationships/slide" Target="slides/slide784.xml"/><Relationship Id="rId950" Type="http://schemas.openxmlformats.org/officeDocument/2006/relationships/slide" Target="slides/slide949.xml"/><Relationship Id="rId992" Type="http://schemas.openxmlformats.org/officeDocument/2006/relationships/slide" Target="slides/slide991.xml"/><Relationship Id="rId200" Type="http://schemas.openxmlformats.org/officeDocument/2006/relationships/slide" Target="slides/slide199.xml"/><Relationship Id="rId382" Type="http://schemas.openxmlformats.org/officeDocument/2006/relationships/slide" Target="slides/slide381.xml"/><Relationship Id="rId438" Type="http://schemas.openxmlformats.org/officeDocument/2006/relationships/slide" Target="slides/slide437.xml"/><Relationship Id="rId603" Type="http://schemas.openxmlformats.org/officeDocument/2006/relationships/slide" Target="slides/slide602.xml"/><Relationship Id="rId645" Type="http://schemas.openxmlformats.org/officeDocument/2006/relationships/slide" Target="slides/slide644.xml"/><Relationship Id="rId687" Type="http://schemas.openxmlformats.org/officeDocument/2006/relationships/slide" Target="slides/slide686.xml"/><Relationship Id="rId810" Type="http://schemas.openxmlformats.org/officeDocument/2006/relationships/slide" Target="slides/slide809.xml"/><Relationship Id="rId852" Type="http://schemas.openxmlformats.org/officeDocument/2006/relationships/slide" Target="slides/slide851.xml"/><Relationship Id="rId908" Type="http://schemas.openxmlformats.org/officeDocument/2006/relationships/slide" Target="slides/slide907.xml"/><Relationship Id="rId242" Type="http://schemas.openxmlformats.org/officeDocument/2006/relationships/slide" Target="slides/slide241.xml"/><Relationship Id="rId284" Type="http://schemas.openxmlformats.org/officeDocument/2006/relationships/slide" Target="slides/slide283.xml"/><Relationship Id="rId491" Type="http://schemas.openxmlformats.org/officeDocument/2006/relationships/slide" Target="slides/slide490.xml"/><Relationship Id="rId505" Type="http://schemas.openxmlformats.org/officeDocument/2006/relationships/slide" Target="slides/slide504.xml"/><Relationship Id="rId712" Type="http://schemas.openxmlformats.org/officeDocument/2006/relationships/slide" Target="slides/slide711.xml"/><Relationship Id="rId894" Type="http://schemas.openxmlformats.org/officeDocument/2006/relationships/slide" Target="slides/slide893.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547" Type="http://schemas.openxmlformats.org/officeDocument/2006/relationships/slide" Target="slides/slide546.xml"/><Relationship Id="rId589" Type="http://schemas.openxmlformats.org/officeDocument/2006/relationships/slide" Target="slides/slide588.xml"/><Relationship Id="rId754" Type="http://schemas.openxmlformats.org/officeDocument/2006/relationships/slide" Target="slides/slide753.xml"/><Relationship Id="rId796" Type="http://schemas.openxmlformats.org/officeDocument/2006/relationships/slide" Target="slides/slide795.xml"/><Relationship Id="rId961" Type="http://schemas.openxmlformats.org/officeDocument/2006/relationships/slide" Target="slides/slide960.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slide" Target="slides/slide406.xml"/><Relationship Id="rId449" Type="http://schemas.openxmlformats.org/officeDocument/2006/relationships/slide" Target="slides/slide448.xml"/><Relationship Id="rId614" Type="http://schemas.openxmlformats.org/officeDocument/2006/relationships/slide" Target="slides/slide613.xml"/><Relationship Id="rId656" Type="http://schemas.openxmlformats.org/officeDocument/2006/relationships/slide" Target="slides/slide655.xml"/><Relationship Id="rId821" Type="http://schemas.openxmlformats.org/officeDocument/2006/relationships/slide" Target="slides/slide820.xml"/><Relationship Id="rId863" Type="http://schemas.openxmlformats.org/officeDocument/2006/relationships/slide" Target="slides/slide862.xml"/><Relationship Id="rId211" Type="http://schemas.openxmlformats.org/officeDocument/2006/relationships/slide" Target="slides/slide210.xml"/><Relationship Id="rId253" Type="http://schemas.openxmlformats.org/officeDocument/2006/relationships/slide" Target="slides/slide252.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516" Type="http://schemas.openxmlformats.org/officeDocument/2006/relationships/slide" Target="slides/slide515.xml"/><Relationship Id="rId698" Type="http://schemas.openxmlformats.org/officeDocument/2006/relationships/slide" Target="slides/slide697.xml"/><Relationship Id="rId919" Type="http://schemas.openxmlformats.org/officeDocument/2006/relationships/slide" Target="slides/slide918.xml"/><Relationship Id="rId48" Type="http://schemas.openxmlformats.org/officeDocument/2006/relationships/slide" Target="slides/slide47.xml"/><Relationship Id="rId113" Type="http://schemas.openxmlformats.org/officeDocument/2006/relationships/slide" Target="slides/slide112.xml"/><Relationship Id="rId320" Type="http://schemas.openxmlformats.org/officeDocument/2006/relationships/slide" Target="slides/slide319.xml"/><Relationship Id="rId558" Type="http://schemas.openxmlformats.org/officeDocument/2006/relationships/slide" Target="slides/slide557.xml"/><Relationship Id="rId723" Type="http://schemas.openxmlformats.org/officeDocument/2006/relationships/slide" Target="slides/slide722.xml"/><Relationship Id="rId765" Type="http://schemas.openxmlformats.org/officeDocument/2006/relationships/slide" Target="slides/slide764.xml"/><Relationship Id="rId930" Type="http://schemas.openxmlformats.org/officeDocument/2006/relationships/slide" Target="slides/slide929.xml"/><Relationship Id="rId972" Type="http://schemas.openxmlformats.org/officeDocument/2006/relationships/slide" Target="slides/slide971.xml"/><Relationship Id="rId1006" Type="http://schemas.openxmlformats.org/officeDocument/2006/relationships/slide" Target="slides/slide1005.xml"/><Relationship Id="rId155" Type="http://schemas.openxmlformats.org/officeDocument/2006/relationships/slide" Target="slides/slide154.xml"/><Relationship Id="rId197" Type="http://schemas.openxmlformats.org/officeDocument/2006/relationships/slide" Target="slides/slide196.xml"/><Relationship Id="rId362" Type="http://schemas.openxmlformats.org/officeDocument/2006/relationships/slide" Target="slides/slide361.xml"/><Relationship Id="rId418" Type="http://schemas.openxmlformats.org/officeDocument/2006/relationships/slide" Target="slides/slide417.xml"/><Relationship Id="rId625" Type="http://schemas.openxmlformats.org/officeDocument/2006/relationships/slide" Target="slides/slide624.xml"/><Relationship Id="rId832" Type="http://schemas.openxmlformats.org/officeDocument/2006/relationships/slide" Target="slides/slide831.xml"/><Relationship Id="rId222" Type="http://schemas.openxmlformats.org/officeDocument/2006/relationships/slide" Target="slides/slide221.xml"/><Relationship Id="rId264" Type="http://schemas.openxmlformats.org/officeDocument/2006/relationships/slide" Target="slides/slide263.xml"/><Relationship Id="rId471" Type="http://schemas.openxmlformats.org/officeDocument/2006/relationships/slide" Target="slides/slide470.xml"/><Relationship Id="rId667" Type="http://schemas.openxmlformats.org/officeDocument/2006/relationships/slide" Target="slides/slide666.xml"/><Relationship Id="rId874" Type="http://schemas.openxmlformats.org/officeDocument/2006/relationships/slide" Target="slides/slide873.xml"/><Relationship Id="rId17" Type="http://schemas.openxmlformats.org/officeDocument/2006/relationships/slide" Target="slides/slide16.xml"/><Relationship Id="rId59" Type="http://schemas.openxmlformats.org/officeDocument/2006/relationships/slide" Target="slides/slide58.xml"/><Relationship Id="rId124" Type="http://schemas.openxmlformats.org/officeDocument/2006/relationships/slide" Target="slides/slide123.xml"/><Relationship Id="rId527" Type="http://schemas.openxmlformats.org/officeDocument/2006/relationships/slide" Target="slides/slide526.xml"/><Relationship Id="rId569" Type="http://schemas.openxmlformats.org/officeDocument/2006/relationships/slide" Target="slides/slide568.xml"/><Relationship Id="rId734" Type="http://schemas.openxmlformats.org/officeDocument/2006/relationships/slide" Target="slides/slide733.xml"/><Relationship Id="rId776" Type="http://schemas.openxmlformats.org/officeDocument/2006/relationships/slide" Target="slides/slide775.xml"/><Relationship Id="rId941" Type="http://schemas.openxmlformats.org/officeDocument/2006/relationships/slide" Target="slides/slide940.xml"/><Relationship Id="rId983" Type="http://schemas.openxmlformats.org/officeDocument/2006/relationships/slide" Target="slides/slide982.xml"/><Relationship Id="rId70" Type="http://schemas.openxmlformats.org/officeDocument/2006/relationships/slide" Target="slides/slide69.xml"/><Relationship Id="rId166" Type="http://schemas.openxmlformats.org/officeDocument/2006/relationships/slide" Target="slides/slide165.xml"/><Relationship Id="rId331" Type="http://schemas.openxmlformats.org/officeDocument/2006/relationships/slide" Target="slides/slide330.xml"/><Relationship Id="rId373" Type="http://schemas.openxmlformats.org/officeDocument/2006/relationships/slide" Target="slides/slide372.xml"/><Relationship Id="rId429" Type="http://schemas.openxmlformats.org/officeDocument/2006/relationships/slide" Target="slides/slide428.xml"/><Relationship Id="rId580" Type="http://schemas.openxmlformats.org/officeDocument/2006/relationships/slide" Target="slides/slide579.xml"/><Relationship Id="rId636" Type="http://schemas.openxmlformats.org/officeDocument/2006/relationships/slide" Target="slides/slide635.xml"/><Relationship Id="rId801" Type="http://schemas.openxmlformats.org/officeDocument/2006/relationships/slide" Target="slides/slide800.xml"/><Relationship Id="rId1" Type="http://schemas.openxmlformats.org/officeDocument/2006/relationships/slideMaster" Target="slideMasters/slideMaster1.xml"/><Relationship Id="rId233" Type="http://schemas.openxmlformats.org/officeDocument/2006/relationships/slide" Target="slides/slide232.xml"/><Relationship Id="rId440" Type="http://schemas.openxmlformats.org/officeDocument/2006/relationships/slide" Target="slides/slide439.xml"/><Relationship Id="rId678" Type="http://schemas.openxmlformats.org/officeDocument/2006/relationships/slide" Target="slides/slide677.xml"/><Relationship Id="rId843" Type="http://schemas.openxmlformats.org/officeDocument/2006/relationships/slide" Target="slides/slide842.xml"/><Relationship Id="rId885" Type="http://schemas.openxmlformats.org/officeDocument/2006/relationships/slide" Target="slides/slide884.xml"/><Relationship Id="rId28" Type="http://schemas.openxmlformats.org/officeDocument/2006/relationships/slide" Target="slides/slide27.xml"/><Relationship Id="rId275" Type="http://schemas.openxmlformats.org/officeDocument/2006/relationships/slide" Target="slides/slide274.xml"/><Relationship Id="rId300" Type="http://schemas.openxmlformats.org/officeDocument/2006/relationships/slide" Target="slides/slide299.xml"/><Relationship Id="rId482" Type="http://schemas.openxmlformats.org/officeDocument/2006/relationships/slide" Target="slides/slide481.xml"/><Relationship Id="rId538" Type="http://schemas.openxmlformats.org/officeDocument/2006/relationships/slide" Target="slides/slide537.xml"/><Relationship Id="rId703" Type="http://schemas.openxmlformats.org/officeDocument/2006/relationships/slide" Target="slides/slide702.xml"/><Relationship Id="rId745" Type="http://schemas.openxmlformats.org/officeDocument/2006/relationships/slide" Target="slides/slide744.xml"/><Relationship Id="rId910" Type="http://schemas.openxmlformats.org/officeDocument/2006/relationships/slide" Target="slides/slide909.xml"/><Relationship Id="rId952" Type="http://schemas.openxmlformats.org/officeDocument/2006/relationships/slide" Target="slides/slide951.xml"/><Relationship Id="rId81" Type="http://schemas.openxmlformats.org/officeDocument/2006/relationships/slide" Target="slides/slide80.xml"/><Relationship Id="rId135" Type="http://schemas.openxmlformats.org/officeDocument/2006/relationships/slide" Target="slides/slide134.xml"/><Relationship Id="rId177" Type="http://schemas.openxmlformats.org/officeDocument/2006/relationships/slide" Target="slides/slide176.xml"/><Relationship Id="rId342" Type="http://schemas.openxmlformats.org/officeDocument/2006/relationships/slide" Target="slides/slide341.xml"/><Relationship Id="rId384" Type="http://schemas.openxmlformats.org/officeDocument/2006/relationships/slide" Target="slides/slide383.xml"/><Relationship Id="rId591" Type="http://schemas.openxmlformats.org/officeDocument/2006/relationships/slide" Target="slides/slide590.xml"/><Relationship Id="rId605" Type="http://schemas.openxmlformats.org/officeDocument/2006/relationships/slide" Target="slides/slide604.xml"/><Relationship Id="rId787" Type="http://schemas.openxmlformats.org/officeDocument/2006/relationships/slide" Target="slides/slide786.xml"/><Relationship Id="rId812" Type="http://schemas.openxmlformats.org/officeDocument/2006/relationships/slide" Target="slides/slide811.xml"/><Relationship Id="rId994" Type="http://schemas.openxmlformats.org/officeDocument/2006/relationships/slide" Target="slides/slide993.xml"/><Relationship Id="rId202" Type="http://schemas.openxmlformats.org/officeDocument/2006/relationships/slide" Target="slides/slide201.xml"/><Relationship Id="rId244" Type="http://schemas.openxmlformats.org/officeDocument/2006/relationships/slide" Target="slides/slide243.xml"/><Relationship Id="rId647" Type="http://schemas.openxmlformats.org/officeDocument/2006/relationships/slide" Target="slides/slide646.xml"/><Relationship Id="rId689" Type="http://schemas.openxmlformats.org/officeDocument/2006/relationships/slide" Target="slides/slide688.xml"/><Relationship Id="rId854" Type="http://schemas.openxmlformats.org/officeDocument/2006/relationships/slide" Target="slides/slide853.xml"/><Relationship Id="rId896" Type="http://schemas.openxmlformats.org/officeDocument/2006/relationships/slide" Target="slides/slide895.xml"/><Relationship Id="rId39" Type="http://schemas.openxmlformats.org/officeDocument/2006/relationships/slide" Target="slides/slide38.xml"/><Relationship Id="rId286" Type="http://schemas.openxmlformats.org/officeDocument/2006/relationships/slide" Target="slides/slide285.xml"/><Relationship Id="rId451" Type="http://schemas.openxmlformats.org/officeDocument/2006/relationships/slide" Target="slides/slide450.xml"/><Relationship Id="rId493" Type="http://schemas.openxmlformats.org/officeDocument/2006/relationships/slide" Target="slides/slide492.xml"/><Relationship Id="rId507" Type="http://schemas.openxmlformats.org/officeDocument/2006/relationships/slide" Target="slides/slide506.xml"/><Relationship Id="rId549" Type="http://schemas.openxmlformats.org/officeDocument/2006/relationships/slide" Target="slides/slide548.xml"/><Relationship Id="rId714" Type="http://schemas.openxmlformats.org/officeDocument/2006/relationships/slide" Target="slides/slide713.xml"/><Relationship Id="rId756" Type="http://schemas.openxmlformats.org/officeDocument/2006/relationships/slide" Target="slides/slide755.xml"/><Relationship Id="rId921" Type="http://schemas.openxmlformats.org/officeDocument/2006/relationships/slide" Target="slides/slide920.xml"/><Relationship Id="rId50" Type="http://schemas.openxmlformats.org/officeDocument/2006/relationships/slide" Target="slides/slide49.xml"/><Relationship Id="rId104" Type="http://schemas.openxmlformats.org/officeDocument/2006/relationships/slide" Target="slides/slide103.xml"/><Relationship Id="rId146" Type="http://schemas.openxmlformats.org/officeDocument/2006/relationships/slide" Target="slides/slide145.xml"/><Relationship Id="rId188" Type="http://schemas.openxmlformats.org/officeDocument/2006/relationships/slide" Target="slides/slide187.xml"/><Relationship Id="rId311" Type="http://schemas.openxmlformats.org/officeDocument/2006/relationships/slide" Target="slides/slide310.xml"/><Relationship Id="rId353" Type="http://schemas.openxmlformats.org/officeDocument/2006/relationships/slide" Target="slides/slide352.xml"/><Relationship Id="rId395" Type="http://schemas.openxmlformats.org/officeDocument/2006/relationships/slide" Target="slides/slide394.xml"/><Relationship Id="rId409" Type="http://schemas.openxmlformats.org/officeDocument/2006/relationships/slide" Target="slides/slide408.xml"/><Relationship Id="rId560" Type="http://schemas.openxmlformats.org/officeDocument/2006/relationships/slide" Target="slides/slide559.xml"/><Relationship Id="rId798" Type="http://schemas.openxmlformats.org/officeDocument/2006/relationships/slide" Target="slides/slide797.xml"/><Relationship Id="rId963" Type="http://schemas.openxmlformats.org/officeDocument/2006/relationships/slide" Target="slides/slide962.xml"/><Relationship Id="rId92" Type="http://schemas.openxmlformats.org/officeDocument/2006/relationships/slide" Target="slides/slide91.xml"/><Relationship Id="rId213" Type="http://schemas.openxmlformats.org/officeDocument/2006/relationships/slide" Target="slides/slide212.xml"/><Relationship Id="rId420" Type="http://schemas.openxmlformats.org/officeDocument/2006/relationships/slide" Target="slides/slide419.xml"/><Relationship Id="rId616" Type="http://schemas.openxmlformats.org/officeDocument/2006/relationships/slide" Target="slides/slide615.xml"/><Relationship Id="rId658" Type="http://schemas.openxmlformats.org/officeDocument/2006/relationships/slide" Target="slides/slide657.xml"/><Relationship Id="rId823" Type="http://schemas.openxmlformats.org/officeDocument/2006/relationships/slide" Target="slides/slide822.xml"/><Relationship Id="rId865" Type="http://schemas.openxmlformats.org/officeDocument/2006/relationships/slide" Target="slides/slide864.xml"/><Relationship Id="rId255" Type="http://schemas.openxmlformats.org/officeDocument/2006/relationships/slide" Target="slides/slide254.xml"/><Relationship Id="rId297" Type="http://schemas.openxmlformats.org/officeDocument/2006/relationships/slide" Target="slides/slide296.xml"/><Relationship Id="rId462" Type="http://schemas.openxmlformats.org/officeDocument/2006/relationships/slide" Target="slides/slide461.xml"/><Relationship Id="rId518" Type="http://schemas.openxmlformats.org/officeDocument/2006/relationships/slide" Target="slides/slide517.xml"/><Relationship Id="rId725" Type="http://schemas.openxmlformats.org/officeDocument/2006/relationships/slide" Target="slides/slide724.xml"/><Relationship Id="rId932" Type="http://schemas.openxmlformats.org/officeDocument/2006/relationships/slide" Target="slides/slide931.xml"/><Relationship Id="rId115" Type="http://schemas.openxmlformats.org/officeDocument/2006/relationships/slide" Target="slides/slide114.xml"/><Relationship Id="rId157" Type="http://schemas.openxmlformats.org/officeDocument/2006/relationships/slide" Target="slides/slide156.xml"/><Relationship Id="rId322" Type="http://schemas.openxmlformats.org/officeDocument/2006/relationships/slide" Target="slides/slide321.xml"/><Relationship Id="rId364" Type="http://schemas.openxmlformats.org/officeDocument/2006/relationships/slide" Target="slides/slide363.xml"/><Relationship Id="rId767" Type="http://schemas.openxmlformats.org/officeDocument/2006/relationships/slide" Target="slides/slide766.xml"/><Relationship Id="rId974" Type="http://schemas.openxmlformats.org/officeDocument/2006/relationships/slide" Target="slides/slide973.xml"/><Relationship Id="rId1008" Type="http://schemas.openxmlformats.org/officeDocument/2006/relationships/notesMaster" Target="notesMasters/notesMaster1.xml"/><Relationship Id="rId61" Type="http://schemas.openxmlformats.org/officeDocument/2006/relationships/slide" Target="slides/slide60.xml"/><Relationship Id="rId199" Type="http://schemas.openxmlformats.org/officeDocument/2006/relationships/slide" Target="slides/slide198.xml"/><Relationship Id="rId571" Type="http://schemas.openxmlformats.org/officeDocument/2006/relationships/slide" Target="slides/slide570.xml"/><Relationship Id="rId627" Type="http://schemas.openxmlformats.org/officeDocument/2006/relationships/slide" Target="slides/slide626.xml"/><Relationship Id="rId669" Type="http://schemas.openxmlformats.org/officeDocument/2006/relationships/slide" Target="slides/slide668.xml"/><Relationship Id="rId834" Type="http://schemas.openxmlformats.org/officeDocument/2006/relationships/slide" Target="slides/slide833.xml"/><Relationship Id="rId876" Type="http://schemas.openxmlformats.org/officeDocument/2006/relationships/slide" Target="slides/slide875.xml"/><Relationship Id="rId19" Type="http://schemas.openxmlformats.org/officeDocument/2006/relationships/slide" Target="slides/slide18.xml"/><Relationship Id="rId224" Type="http://schemas.openxmlformats.org/officeDocument/2006/relationships/slide" Target="slides/slide223.xml"/><Relationship Id="rId266" Type="http://schemas.openxmlformats.org/officeDocument/2006/relationships/slide" Target="slides/slide265.xml"/><Relationship Id="rId431" Type="http://schemas.openxmlformats.org/officeDocument/2006/relationships/slide" Target="slides/slide430.xml"/><Relationship Id="rId473" Type="http://schemas.openxmlformats.org/officeDocument/2006/relationships/slide" Target="slides/slide472.xml"/><Relationship Id="rId529" Type="http://schemas.openxmlformats.org/officeDocument/2006/relationships/slide" Target="slides/slide528.xml"/><Relationship Id="rId680" Type="http://schemas.openxmlformats.org/officeDocument/2006/relationships/slide" Target="slides/slide679.xml"/><Relationship Id="rId736" Type="http://schemas.openxmlformats.org/officeDocument/2006/relationships/slide" Target="slides/slide735.xml"/><Relationship Id="rId901" Type="http://schemas.openxmlformats.org/officeDocument/2006/relationships/slide" Target="slides/slide900.xml"/><Relationship Id="rId30" Type="http://schemas.openxmlformats.org/officeDocument/2006/relationships/slide" Target="slides/slide29.xml"/><Relationship Id="rId126" Type="http://schemas.openxmlformats.org/officeDocument/2006/relationships/slide" Target="slides/slide125.xml"/><Relationship Id="rId168" Type="http://schemas.openxmlformats.org/officeDocument/2006/relationships/slide" Target="slides/slide167.xml"/><Relationship Id="rId333" Type="http://schemas.openxmlformats.org/officeDocument/2006/relationships/slide" Target="slides/slide332.xml"/><Relationship Id="rId540" Type="http://schemas.openxmlformats.org/officeDocument/2006/relationships/slide" Target="slides/slide539.xml"/><Relationship Id="rId778" Type="http://schemas.openxmlformats.org/officeDocument/2006/relationships/slide" Target="slides/slide777.xml"/><Relationship Id="rId943" Type="http://schemas.openxmlformats.org/officeDocument/2006/relationships/slide" Target="slides/slide942.xml"/><Relationship Id="rId985" Type="http://schemas.openxmlformats.org/officeDocument/2006/relationships/slide" Target="slides/slide984.xml"/><Relationship Id="rId72" Type="http://schemas.openxmlformats.org/officeDocument/2006/relationships/slide" Target="slides/slide71.xml"/><Relationship Id="rId375" Type="http://schemas.openxmlformats.org/officeDocument/2006/relationships/slide" Target="slides/slide374.xml"/><Relationship Id="rId582" Type="http://schemas.openxmlformats.org/officeDocument/2006/relationships/slide" Target="slides/slide581.xml"/><Relationship Id="rId638" Type="http://schemas.openxmlformats.org/officeDocument/2006/relationships/slide" Target="slides/slide637.xml"/><Relationship Id="rId803" Type="http://schemas.openxmlformats.org/officeDocument/2006/relationships/slide" Target="slides/slide802.xml"/><Relationship Id="rId845" Type="http://schemas.openxmlformats.org/officeDocument/2006/relationships/slide" Target="slides/slide844.xml"/><Relationship Id="rId3" Type="http://schemas.openxmlformats.org/officeDocument/2006/relationships/slide" Target="slides/slide2.xml"/><Relationship Id="rId235" Type="http://schemas.openxmlformats.org/officeDocument/2006/relationships/slide" Target="slides/slide234.xml"/><Relationship Id="rId277" Type="http://schemas.openxmlformats.org/officeDocument/2006/relationships/slide" Target="slides/slide276.xml"/><Relationship Id="rId400" Type="http://schemas.openxmlformats.org/officeDocument/2006/relationships/slide" Target="slides/slide399.xml"/><Relationship Id="rId442" Type="http://schemas.openxmlformats.org/officeDocument/2006/relationships/slide" Target="slides/slide441.xml"/><Relationship Id="rId484" Type="http://schemas.openxmlformats.org/officeDocument/2006/relationships/slide" Target="slides/slide483.xml"/><Relationship Id="rId705" Type="http://schemas.openxmlformats.org/officeDocument/2006/relationships/slide" Target="slides/slide704.xml"/><Relationship Id="rId887" Type="http://schemas.openxmlformats.org/officeDocument/2006/relationships/slide" Target="slides/slide886.xml"/><Relationship Id="rId137" Type="http://schemas.openxmlformats.org/officeDocument/2006/relationships/slide" Target="slides/slide136.xml"/><Relationship Id="rId302" Type="http://schemas.openxmlformats.org/officeDocument/2006/relationships/slide" Target="slides/slide301.xml"/><Relationship Id="rId344" Type="http://schemas.openxmlformats.org/officeDocument/2006/relationships/slide" Target="slides/slide343.xml"/><Relationship Id="rId691" Type="http://schemas.openxmlformats.org/officeDocument/2006/relationships/slide" Target="slides/slide690.xml"/><Relationship Id="rId747" Type="http://schemas.openxmlformats.org/officeDocument/2006/relationships/slide" Target="slides/slide746.xml"/><Relationship Id="rId789" Type="http://schemas.openxmlformats.org/officeDocument/2006/relationships/slide" Target="slides/slide788.xml"/><Relationship Id="rId912" Type="http://schemas.openxmlformats.org/officeDocument/2006/relationships/slide" Target="slides/slide911.xml"/><Relationship Id="rId954" Type="http://schemas.openxmlformats.org/officeDocument/2006/relationships/slide" Target="slides/slide953.xml"/><Relationship Id="rId996" Type="http://schemas.openxmlformats.org/officeDocument/2006/relationships/slide" Target="slides/slide995.xml"/><Relationship Id="rId41" Type="http://schemas.openxmlformats.org/officeDocument/2006/relationships/slide" Target="slides/slide40.xml"/><Relationship Id="rId83" Type="http://schemas.openxmlformats.org/officeDocument/2006/relationships/slide" Target="slides/slide82.xml"/><Relationship Id="rId179" Type="http://schemas.openxmlformats.org/officeDocument/2006/relationships/slide" Target="slides/slide178.xml"/><Relationship Id="rId386" Type="http://schemas.openxmlformats.org/officeDocument/2006/relationships/slide" Target="slides/slide385.xml"/><Relationship Id="rId551" Type="http://schemas.openxmlformats.org/officeDocument/2006/relationships/slide" Target="slides/slide550.xml"/><Relationship Id="rId593" Type="http://schemas.openxmlformats.org/officeDocument/2006/relationships/slide" Target="slides/slide592.xml"/><Relationship Id="rId607" Type="http://schemas.openxmlformats.org/officeDocument/2006/relationships/slide" Target="slides/slide606.xml"/><Relationship Id="rId649" Type="http://schemas.openxmlformats.org/officeDocument/2006/relationships/slide" Target="slides/slide648.xml"/><Relationship Id="rId814" Type="http://schemas.openxmlformats.org/officeDocument/2006/relationships/slide" Target="slides/slide813.xml"/><Relationship Id="rId856" Type="http://schemas.openxmlformats.org/officeDocument/2006/relationships/slide" Target="slides/slide855.xml"/><Relationship Id="rId190" Type="http://schemas.openxmlformats.org/officeDocument/2006/relationships/slide" Target="slides/slide189.xml"/><Relationship Id="rId204" Type="http://schemas.openxmlformats.org/officeDocument/2006/relationships/slide" Target="slides/slide203.xml"/><Relationship Id="rId246" Type="http://schemas.openxmlformats.org/officeDocument/2006/relationships/slide" Target="slides/slide245.xml"/><Relationship Id="rId288" Type="http://schemas.openxmlformats.org/officeDocument/2006/relationships/slide" Target="slides/slide287.xml"/><Relationship Id="rId411" Type="http://schemas.openxmlformats.org/officeDocument/2006/relationships/slide" Target="slides/slide410.xml"/><Relationship Id="rId453" Type="http://schemas.openxmlformats.org/officeDocument/2006/relationships/slide" Target="slides/slide452.xml"/><Relationship Id="rId509" Type="http://schemas.openxmlformats.org/officeDocument/2006/relationships/slide" Target="slides/slide508.xml"/><Relationship Id="rId660" Type="http://schemas.openxmlformats.org/officeDocument/2006/relationships/slide" Target="slides/slide659.xml"/><Relationship Id="rId898" Type="http://schemas.openxmlformats.org/officeDocument/2006/relationships/slide" Target="slides/slide897.xml"/><Relationship Id="rId106" Type="http://schemas.openxmlformats.org/officeDocument/2006/relationships/slide" Target="slides/slide105.xml"/><Relationship Id="rId313" Type="http://schemas.openxmlformats.org/officeDocument/2006/relationships/slide" Target="slides/slide312.xml"/><Relationship Id="rId495" Type="http://schemas.openxmlformats.org/officeDocument/2006/relationships/slide" Target="slides/slide494.xml"/><Relationship Id="rId716" Type="http://schemas.openxmlformats.org/officeDocument/2006/relationships/slide" Target="slides/slide715.xml"/><Relationship Id="rId758" Type="http://schemas.openxmlformats.org/officeDocument/2006/relationships/slide" Target="slides/slide757.xml"/><Relationship Id="rId923" Type="http://schemas.openxmlformats.org/officeDocument/2006/relationships/slide" Target="slides/slide922.xml"/><Relationship Id="rId965" Type="http://schemas.openxmlformats.org/officeDocument/2006/relationships/slide" Target="slides/slide964.xml"/><Relationship Id="rId10" Type="http://schemas.openxmlformats.org/officeDocument/2006/relationships/slide" Target="slides/slide9.xml"/><Relationship Id="rId52" Type="http://schemas.openxmlformats.org/officeDocument/2006/relationships/slide" Target="slides/slide51.xml"/><Relationship Id="rId94" Type="http://schemas.openxmlformats.org/officeDocument/2006/relationships/slide" Target="slides/slide93.xml"/><Relationship Id="rId148" Type="http://schemas.openxmlformats.org/officeDocument/2006/relationships/slide" Target="slides/slide147.xml"/><Relationship Id="rId355" Type="http://schemas.openxmlformats.org/officeDocument/2006/relationships/slide" Target="slides/slide354.xml"/><Relationship Id="rId397" Type="http://schemas.openxmlformats.org/officeDocument/2006/relationships/slide" Target="slides/slide396.xml"/><Relationship Id="rId520" Type="http://schemas.openxmlformats.org/officeDocument/2006/relationships/slide" Target="slides/slide519.xml"/><Relationship Id="rId562" Type="http://schemas.openxmlformats.org/officeDocument/2006/relationships/slide" Target="slides/slide561.xml"/><Relationship Id="rId618" Type="http://schemas.openxmlformats.org/officeDocument/2006/relationships/slide" Target="slides/slide617.xml"/><Relationship Id="rId825" Type="http://schemas.openxmlformats.org/officeDocument/2006/relationships/slide" Target="slides/slide824.xml"/><Relationship Id="rId215" Type="http://schemas.openxmlformats.org/officeDocument/2006/relationships/slide" Target="slides/slide214.xml"/><Relationship Id="rId257" Type="http://schemas.openxmlformats.org/officeDocument/2006/relationships/slide" Target="slides/slide256.xml"/><Relationship Id="rId422" Type="http://schemas.openxmlformats.org/officeDocument/2006/relationships/slide" Target="slides/slide421.xml"/><Relationship Id="rId464" Type="http://schemas.openxmlformats.org/officeDocument/2006/relationships/slide" Target="slides/slide463.xml"/><Relationship Id="rId867" Type="http://schemas.openxmlformats.org/officeDocument/2006/relationships/slide" Target="slides/slide866.xml"/><Relationship Id="rId1010" Type="http://schemas.openxmlformats.org/officeDocument/2006/relationships/viewProps" Target="viewProps.xml"/><Relationship Id="rId299" Type="http://schemas.openxmlformats.org/officeDocument/2006/relationships/slide" Target="slides/slide298.xml"/><Relationship Id="rId727" Type="http://schemas.openxmlformats.org/officeDocument/2006/relationships/slide" Target="slides/slide726.xml"/><Relationship Id="rId934" Type="http://schemas.openxmlformats.org/officeDocument/2006/relationships/slide" Target="slides/slide933.xml"/><Relationship Id="rId63" Type="http://schemas.openxmlformats.org/officeDocument/2006/relationships/slide" Target="slides/slide62.xml"/><Relationship Id="rId159" Type="http://schemas.openxmlformats.org/officeDocument/2006/relationships/slide" Target="slides/slide158.xml"/><Relationship Id="rId366" Type="http://schemas.openxmlformats.org/officeDocument/2006/relationships/slide" Target="slides/slide365.xml"/><Relationship Id="rId573" Type="http://schemas.openxmlformats.org/officeDocument/2006/relationships/slide" Target="slides/slide572.xml"/><Relationship Id="rId780" Type="http://schemas.openxmlformats.org/officeDocument/2006/relationships/slide" Target="slides/slide779.xml"/><Relationship Id="rId226" Type="http://schemas.openxmlformats.org/officeDocument/2006/relationships/slide" Target="slides/slide225.xml"/><Relationship Id="rId433" Type="http://schemas.openxmlformats.org/officeDocument/2006/relationships/slide" Target="slides/slide432.xml"/><Relationship Id="rId878" Type="http://schemas.openxmlformats.org/officeDocument/2006/relationships/slide" Target="slides/slide877.xml"/><Relationship Id="rId640" Type="http://schemas.openxmlformats.org/officeDocument/2006/relationships/slide" Target="slides/slide639.xml"/><Relationship Id="rId738" Type="http://schemas.openxmlformats.org/officeDocument/2006/relationships/slide" Target="slides/slide737.xml"/><Relationship Id="rId945" Type="http://schemas.openxmlformats.org/officeDocument/2006/relationships/slide" Target="slides/slide944.xml"/><Relationship Id="rId74" Type="http://schemas.openxmlformats.org/officeDocument/2006/relationships/slide" Target="slides/slide73.xml"/><Relationship Id="rId377" Type="http://schemas.openxmlformats.org/officeDocument/2006/relationships/slide" Target="slides/slide376.xml"/><Relationship Id="rId500" Type="http://schemas.openxmlformats.org/officeDocument/2006/relationships/slide" Target="slides/slide499.xml"/><Relationship Id="rId584" Type="http://schemas.openxmlformats.org/officeDocument/2006/relationships/slide" Target="slides/slide583.xml"/><Relationship Id="rId805" Type="http://schemas.openxmlformats.org/officeDocument/2006/relationships/slide" Target="slides/slide804.xml"/><Relationship Id="rId5" Type="http://schemas.openxmlformats.org/officeDocument/2006/relationships/slide" Target="slides/slide4.xml"/><Relationship Id="rId237" Type="http://schemas.openxmlformats.org/officeDocument/2006/relationships/slide" Target="slides/slide236.xml"/><Relationship Id="rId791" Type="http://schemas.openxmlformats.org/officeDocument/2006/relationships/slide" Target="slides/slide790.xml"/><Relationship Id="rId889" Type="http://schemas.openxmlformats.org/officeDocument/2006/relationships/slide" Target="slides/slide888.xml"/><Relationship Id="rId444" Type="http://schemas.openxmlformats.org/officeDocument/2006/relationships/slide" Target="slides/slide443.xml"/><Relationship Id="rId651" Type="http://schemas.openxmlformats.org/officeDocument/2006/relationships/slide" Target="slides/slide650.xml"/><Relationship Id="rId749" Type="http://schemas.openxmlformats.org/officeDocument/2006/relationships/slide" Target="slides/slide748.xml"/><Relationship Id="rId290" Type="http://schemas.openxmlformats.org/officeDocument/2006/relationships/slide" Target="slides/slide289.xml"/><Relationship Id="rId304" Type="http://schemas.openxmlformats.org/officeDocument/2006/relationships/slide" Target="slides/slide303.xml"/><Relationship Id="rId388" Type="http://schemas.openxmlformats.org/officeDocument/2006/relationships/slide" Target="slides/slide387.xml"/><Relationship Id="rId511" Type="http://schemas.openxmlformats.org/officeDocument/2006/relationships/slide" Target="slides/slide510.xml"/><Relationship Id="rId609" Type="http://schemas.openxmlformats.org/officeDocument/2006/relationships/slide" Target="slides/slide608.xml"/><Relationship Id="rId956" Type="http://schemas.openxmlformats.org/officeDocument/2006/relationships/slide" Target="slides/slide955.xml"/><Relationship Id="rId85" Type="http://schemas.openxmlformats.org/officeDocument/2006/relationships/slide" Target="slides/slide84.xml"/><Relationship Id="rId150" Type="http://schemas.openxmlformats.org/officeDocument/2006/relationships/slide" Target="slides/slide149.xml"/><Relationship Id="rId595" Type="http://schemas.openxmlformats.org/officeDocument/2006/relationships/slide" Target="slides/slide594.xml"/><Relationship Id="rId816" Type="http://schemas.openxmlformats.org/officeDocument/2006/relationships/slide" Target="slides/slide815.xml"/><Relationship Id="rId1001" Type="http://schemas.openxmlformats.org/officeDocument/2006/relationships/slide" Target="slides/slide1000.xml"/><Relationship Id="rId248" Type="http://schemas.openxmlformats.org/officeDocument/2006/relationships/slide" Target="slides/slide247.xml"/><Relationship Id="rId455" Type="http://schemas.openxmlformats.org/officeDocument/2006/relationships/slide" Target="slides/slide454.xml"/><Relationship Id="rId662" Type="http://schemas.openxmlformats.org/officeDocument/2006/relationships/slide" Target="slides/slide661.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522" Type="http://schemas.openxmlformats.org/officeDocument/2006/relationships/slide" Target="slides/slide521.xml"/><Relationship Id="rId967" Type="http://schemas.openxmlformats.org/officeDocument/2006/relationships/slide" Target="slides/slide966.xml"/><Relationship Id="rId96" Type="http://schemas.openxmlformats.org/officeDocument/2006/relationships/slide" Target="slides/slide95.xml"/><Relationship Id="rId161" Type="http://schemas.openxmlformats.org/officeDocument/2006/relationships/slide" Target="slides/slide160.xml"/><Relationship Id="rId399" Type="http://schemas.openxmlformats.org/officeDocument/2006/relationships/slide" Target="slides/slide398.xml"/><Relationship Id="rId827" Type="http://schemas.openxmlformats.org/officeDocument/2006/relationships/slide" Target="slides/slide826.xml"/><Relationship Id="rId1012" Type="http://schemas.openxmlformats.org/officeDocument/2006/relationships/tableStyles" Target="tableStyles.xml"/><Relationship Id="rId259" Type="http://schemas.openxmlformats.org/officeDocument/2006/relationships/slide" Target="slides/slide258.xml"/><Relationship Id="rId466" Type="http://schemas.openxmlformats.org/officeDocument/2006/relationships/slide" Target="slides/slide465.xml"/><Relationship Id="rId673" Type="http://schemas.openxmlformats.org/officeDocument/2006/relationships/slide" Target="slides/slide672.xml"/><Relationship Id="rId880" Type="http://schemas.openxmlformats.org/officeDocument/2006/relationships/slide" Target="slides/slide879.xml"/><Relationship Id="rId23" Type="http://schemas.openxmlformats.org/officeDocument/2006/relationships/slide" Target="slides/slide22.xml"/><Relationship Id="rId119" Type="http://schemas.openxmlformats.org/officeDocument/2006/relationships/slide" Target="slides/slide118.xml"/><Relationship Id="rId326" Type="http://schemas.openxmlformats.org/officeDocument/2006/relationships/slide" Target="slides/slide325.xml"/><Relationship Id="rId533" Type="http://schemas.openxmlformats.org/officeDocument/2006/relationships/slide" Target="slides/slide532.xml"/><Relationship Id="rId978" Type="http://schemas.openxmlformats.org/officeDocument/2006/relationships/slide" Target="slides/slide977.xml"/><Relationship Id="rId740" Type="http://schemas.openxmlformats.org/officeDocument/2006/relationships/slide" Target="slides/slide739.xml"/><Relationship Id="rId838" Type="http://schemas.openxmlformats.org/officeDocument/2006/relationships/slide" Target="slides/slide837.xml"/><Relationship Id="rId172" Type="http://schemas.openxmlformats.org/officeDocument/2006/relationships/slide" Target="slides/slide171.xml"/><Relationship Id="rId477" Type="http://schemas.openxmlformats.org/officeDocument/2006/relationships/slide" Target="slides/slide476.xml"/><Relationship Id="rId600" Type="http://schemas.openxmlformats.org/officeDocument/2006/relationships/slide" Target="slides/slide599.xml"/><Relationship Id="rId684" Type="http://schemas.openxmlformats.org/officeDocument/2006/relationships/slide" Target="slides/slide683.xml"/><Relationship Id="rId337" Type="http://schemas.openxmlformats.org/officeDocument/2006/relationships/slide" Target="slides/slide336.xml"/><Relationship Id="rId891" Type="http://schemas.openxmlformats.org/officeDocument/2006/relationships/slide" Target="slides/slide890.xml"/><Relationship Id="rId905" Type="http://schemas.openxmlformats.org/officeDocument/2006/relationships/slide" Target="slides/slide904.xml"/><Relationship Id="rId989" Type="http://schemas.openxmlformats.org/officeDocument/2006/relationships/slide" Target="slides/slide988.xml"/><Relationship Id="rId34" Type="http://schemas.openxmlformats.org/officeDocument/2006/relationships/slide" Target="slides/slide33.xml"/><Relationship Id="rId544" Type="http://schemas.openxmlformats.org/officeDocument/2006/relationships/slide" Target="slides/slide543.xml"/><Relationship Id="rId751" Type="http://schemas.openxmlformats.org/officeDocument/2006/relationships/slide" Target="slides/slide750.xml"/><Relationship Id="rId849" Type="http://schemas.openxmlformats.org/officeDocument/2006/relationships/slide" Target="slides/slide848.xml"/><Relationship Id="rId183" Type="http://schemas.openxmlformats.org/officeDocument/2006/relationships/slide" Target="slides/slide182.xml"/><Relationship Id="rId390" Type="http://schemas.openxmlformats.org/officeDocument/2006/relationships/slide" Target="slides/slide389.xml"/><Relationship Id="rId404" Type="http://schemas.openxmlformats.org/officeDocument/2006/relationships/slide" Target="slides/slide403.xml"/><Relationship Id="rId611" Type="http://schemas.openxmlformats.org/officeDocument/2006/relationships/slide" Target="slides/slide610.xml"/><Relationship Id="rId250" Type="http://schemas.openxmlformats.org/officeDocument/2006/relationships/slide" Target="slides/slide249.xml"/><Relationship Id="rId488" Type="http://schemas.openxmlformats.org/officeDocument/2006/relationships/slide" Target="slides/slide487.xml"/><Relationship Id="rId695" Type="http://schemas.openxmlformats.org/officeDocument/2006/relationships/slide" Target="slides/slide694.xml"/><Relationship Id="rId709" Type="http://schemas.openxmlformats.org/officeDocument/2006/relationships/slide" Target="slides/slide708.xml"/><Relationship Id="rId916" Type="http://schemas.openxmlformats.org/officeDocument/2006/relationships/slide" Target="slides/slide915.xml"/><Relationship Id="rId45" Type="http://schemas.openxmlformats.org/officeDocument/2006/relationships/slide" Target="slides/slide44.xml"/><Relationship Id="rId110" Type="http://schemas.openxmlformats.org/officeDocument/2006/relationships/slide" Target="slides/slide109.xml"/><Relationship Id="rId348" Type="http://schemas.openxmlformats.org/officeDocument/2006/relationships/slide" Target="slides/slide347.xml"/><Relationship Id="rId555" Type="http://schemas.openxmlformats.org/officeDocument/2006/relationships/slide" Target="slides/slide554.xml"/><Relationship Id="rId762" Type="http://schemas.openxmlformats.org/officeDocument/2006/relationships/slide" Target="slides/slide76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622" Type="http://schemas.openxmlformats.org/officeDocument/2006/relationships/slide" Target="slides/slide621.xml"/><Relationship Id="rId261" Type="http://schemas.openxmlformats.org/officeDocument/2006/relationships/slide" Target="slides/slide260.xml"/><Relationship Id="rId499" Type="http://schemas.openxmlformats.org/officeDocument/2006/relationships/slide" Target="slides/slide498.xml"/><Relationship Id="rId927" Type="http://schemas.openxmlformats.org/officeDocument/2006/relationships/slide" Target="slides/slide926.xml"/><Relationship Id="rId56" Type="http://schemas.openxmlformats.org/officeDocument/2006/relationships/slide" Target="slides/slide55.xml"/><Relationship Id="rId359" Type="http://schemas.openxmlformats.org/officeDocument/2006/relationships/slide" Target="slides/slide358.xml"/><Relationship Id="rId566" Type="http://schemas.openxmlformats.org/officeDocument/2006/relationships/slide" Target="slides/slide565.xml"/><Relationship Id="rId773" Type="http://schemas.openxmlformats.org/officeDocument/2006/relationships/slide" Target="slides/slide772.xml"/><Relationship Id="rId121" Type="http://schemas.openxmlformats.org/officeDocument/2006/relationships/slide" Target="slides/slide120.xml"/><Relationship Id="rId219" Type="http://schemas.openxmlformats.org/officeDocument/2006/relationships/slide" Target="slides/slide218.xml"/><Relationship Id="rId426" Type="http://schemas.openxmlformats.org/officeDocument/2006/relationships/slide" Target="slides/slide425.xml"/><Relationship Id="rId633" Type="http://schemas.openxmlformats.org/officeDocument/2006/relationships/slide" Target="slides/slide632.xml"/><Relationship Id="rId980" Type="http://schemas.openxmlformats.org/officeDocument/2006/relationships/slide" Target="slides/slide979.xml"/><Relationship Id="rId840" Type="http://schemas.openxmlformats.org/officeDocument/2006/relationships/slide" Target="slides/slide839.xml"/><Relationship Id="rId938" Type="http://schemas.openxmlformats.org/officeDocument/2006/relationships/slide" Target="slides/slide937.xml"/><Relationship Id="rId67" Type="http://schemas.openxmlformats.org/officeDocument/2006/relationships/slide" Target="slides/slide66.xml"/><Relationship Id="rId272" Type="http://schemas.openxmlformats.org/officeDocument/2006/relationships/slide" Target="slides/slide271.xml"/><Relationship Id="rId577" Type="http://schemas.openxmlformats.org/officeDocument/2006/relationships/slide" Target="slides/slide576.xml"/><Relationship Id="rId700" Type="http://schemas.openxmlformats.org/officeDocument/2006/relationships/slide" Target="slides/slide699.xml"/><Relationship Id="rId132" Type="http://schemas.openxmlformats.org/officeDocument/2006/relationships/slide" Target="slides/slide131.xml"/><Relationship Id="rId784" Type="http://schemas.openxmlformats.org/officeDocument/2006/relationships/slide" Target="slides/slide783.xml"/><Relationship Id="rId991" Type="http://schemas.openxmlformats.org/officeDocument/2006/relationships/slide" Target="slides/slide990.xml"/><Relationship Id="rId437" Type="http://schemas.openxmlformats.org/officeDocument/2006/relationships/slide" Target="slides/slide436.xml"/><Relationship Id="rId644" Type="http://schemas.openxmlformats.org/officeDocument/2006/relationships/slide" Target="slides/slide643.xml"/><Relationship Id="rId851" Type="http://schemas.openxmlformats.org/officeDocument/2006/relationships/slide" Target="slides/slide850.xml"/><Relationship Id="rId283" Type="http://schemas.openxmlformats.org/officeDocument/2006/relationships/slide" Target="slides/slide282.xml"/><Relationship Id="rId490" Type="http://schemas.openxmlformats.org/officeDocument/2006/relationships/slide" Target="slides/slide489.xml"/><Relationship Id="rId504" Type="http://schemas.openxmlformats.org/officeDocument/2006/relationships/slide" Target="slides/slide503.xml"/><Relationship Id="rId711" Type="http://schemas.openxmlformats.org/officeDocument/2006/relationships/slide" Target="slides/slide710.xml"/><Relationship Id="rId949" Type="http://schemas.openxmlformats.org/officeDocument/2006/relationships/slide" Target="slides/slide948.xml"/><Relationship Id="rId78" Type="http://schemas.openxmlformats.org/officeDocument/2006/relationships/slide" Target="slides/slide77.xml"/><Relationship Id="rId143" Type="http://schemas.openxmlformats.org/officeDocument/2006/relationships/slide" Target="slides/slide142.xml"/><Relationship Id="rId350" Type="http://schemas.openxmlformats.org/officeDocument/2006/relationships/slide" Target="slides/slide349.xml"/><Relationship Id="rId588" Type="http://schemas.openxmlformats.org/officeDocument/2006/relationships/slide" Target="slides/slide587.xml"/><Relationship Id="rId795" Type="http://schemas.openxmlformats.org/officeDocument/2006/relationships/slide" Target="slides/slide794.xml"/><Relationship Id="rId809" Type="http://schemas.openxmlformats.org/officeDocument/2006/relationships/slide" Target="slides/slide808.xml"/><Relationship Id="rId9" Type="http://schemas.openxmlformats.org/officeDocument/2006/relationships/slide" Target="slides/slide8.xml"/><Relationship Id="rId210" Type="http://schemas.openxmlformats.org/officeDocument/2006/relationships/slide" Target="slides/slide209.xml"/><Relationship Id="rId448" Type="http://schemas.openxmlformats.org/officeDocument/2006/relationships/slide" Target="slides/slide447.xml"/><Relationship Id="rId655" Type="http://schemas.openxmlformats.org/officeDocument/2006/relationships/slide" Target="slides/slide654.xml"/><Relationship Id="rId862" Type="http://schemas.openxmlformats.org/officeDocument/2006/relationships/slide" Target="slides/slide861.xml"/><Relationship Id="rId294" Type="http://schemas.openxmlformats.org/officeDocument/2006/relationships/slide" Target="slides/slide293.xml"/><Relationship Id="rId308" Type="http://schemas.openxmlformats.org/officeDocument/2006/relationships/slide" Target="slides/slide307.xml"/><Relationship Id="rId515" Type="http://schemas.openxmlformats.org/officeDocument/2006/relationships/slide" Target="slides/slide514.xml"/><Relationship Id="rId722" Type="http://schemas.openxmlformats.org/officeDocument/2006/relationships/slide" Target="slides/slide721.xml"/><Relationship Id="rId89" Type="http://schemas.openxmlformats.org/officeDocument/2006/relationships/slide" Target="slides/slide88.xml"/><Relationship Id="rId154" Type="http://schemas.openxmlformats.org/officeDocument/2006/relationships/slide" Target="slides/slide153.xml"/><Relationship Id="rId361" Type="http://schemas.openxmlformats.org/officeDocument/2006/relationships/slide" Target="slides/slide360.xml"/><Relationship Id="rId599" Type="http://schemas.openxmlformats.org/officeDocument/2006/relationships/slide" Target="slides/slide598.xml"/><Relationship Id="rId1005" Type="http://schemas.openxmlformats.org/officeDocument/2006/relationships/slide" Target="slides/slide1004.xml"/><Relationship Id="rId459" Type="http://schemas.openxmlformats.org/officeDocument/2006/relationships/slide" Target="slides/slide458.xml"/><Relationship Id="rId666" Type="http://schemas.openxmlformats.org/officeDocument/2006/relationships/slide" Target="slides/slide665.xml"/><Relationship Id="rId873" Type="http://schemas.openxmlformats.org/officeDocument/2006/relationships/slide" Target="slides/slide872.xml"/><Relationship Id="rId16" Type="http://schemas.openxmlformats.org/officeDocument/2006/relationships/slide" Target="slides/slide15.xml"/><Relationship Id="rId221" Type="http://schemas.openxmlformats.org/officeDocument/2006/relationships/slide" Target="slides/slide220.xml"/><Relationship Id="rId319" Type="http://schemas.openxmlformats.org/officeDocument/2006/relationships/slide" Target="slides/slide318.xml"/><Relationship Id="rId526" Type="http://schemas.openxmlformats.org/officeDocument/2006/relationships/slide" Target="slides/slide525.xml"/><Relationship Id="rId733" Type="http://schemas.openxmlformats.org/officeDocument/2006/relationships/slide" Target="slides/slide732.xml"/><Relationship Id="rId940" Type="http://schemas.openxmlformats.org/officeDocument/2006/relationships/slide" Target="slides/slide939.xml"/><Relationship Id="rId165" Type="http://schemas.openxmlformats.org/officeDocument/2006/relationships/slide" Target="slides/slide164.xml"/><Relationship Id="rId372" Type="http://schemas.openxmlformats.org/officeDocument/2006/relationships/slide" Target="slides/slide371.xml"/><Relationship Id="rId677" Type="http://schemas.openxmlformats.org/officeDocument/2006/relationships/slide" Target="slides/slide676.xml"/><Relationship Id="rId800" Type="http://schemas.openxmlformats.org/officeDocument/2006/relationships/slide" Target="slides/slide799.xml"/><Relationship Id="rId232" Type="http://schemas.openxmlformats.org/officeDocument/2006/relationships/slide" Target="slides/slide231.xml"/><Relationship Id="rId884" Type="http://schemas.openxmlformats.org/officeDocument/2006/relationships/slide" Target="slides/slide883.xml"/><Relationship Id="rId27" Type="http://schemas.openxmlformats.org/officeDocument/2006/relationships/slide" Target="slides/slide26.xml"/><Relationship Id="rId537" Type="http://schemas.openxmlformats.org/officeDocument/2006/relationships/slide" Target="slides/slide536.xml"/><Relationship Id="rId744" Type="http://schemas.openxmlformats.org/officeDocument/2006/relationships/slide" Target="slides/slide743.xml"/><Relationship Id="rId951" Type="http://schemas.openxmlformats.org/officeDocument/2006/relationships/slide" Target="slides/slide950.xml"/><Relationship Id="rId80" Type="http://schemas.openxmlformats.org/officeDocument/2006/relationships/slide" Target="slides/slide79.xml"/><Relationship Id="rId176" Type="http://schemas.openxmlformats.org/officeDocument/2006/relationships/slide" Target="slides/slide175.xml"/><Relationship Id="rId383" Type="http://schemas.openxmlformats.org/officeDocument/2006/relationships/slide" Target="slides/slide382.xml"/><Relationship Id="rId590" Type="http://schemas.openxmlformats.org/officeDocument/2006/relationships/slide" Target="slides/slide589.xml"/><Relationship Id="rId604" Type="http://schemas.openxmlformats.org/officeDocument/2006/relationships/slide" Target="slides/slide603.xml"/><Relationship Id="rId811" Type="http://schemas.openxmlformats.org/officeDocument/2006/relationships/slide" Target="slides/slide8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580" name="幻灯片图像占位符 3"/>
          <p:cNvSpPr>
            <a:spLocks noGrp="1" noRot="1" noChangeAspect="1"/>
          </p:cNvSpPr>
          <p:nvPr>
            <p:ph type="sldImg" idx="2"/>
          </p:nvPr>
        </p:nvSpPr>
        <p:spPr>
          <a:xfrm>
            <a:off x="639763" y="685800"/>
            <a:ext cx="5578475" cy="3429000"/>
          </a:xfrm>
          <a:prstGeom prst="rect">
            <a:avLst/>
          </a:prstGeom>
          <a:noFill/>
          <a:ln w="12700">
            <a:noFill/>
          </a:ln>
        </p:spPr>
      </p:sp>
      <p:sp>
        <p:nvSpPr>
          <p:cNvPr id="2053" name="备注占位符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lgn="r" eaLnBrk="1" hangingPunct="1"/>
            <a:fld id="{9A0DB2DC-4C9A-4742-B13C-FB6460FD3503}" type="slidenum">
              <a:rPr lang="zh-CN" altLang="en-US" sz="1200" dirty="0"/>
              <a:pPr lvl="0" algn="r" eaLnBrk="1" hangingPunct="1"/>
              <a:t>‹#›</a:t>
            </a:fld>
            <a:endParaRPr lang="zh-CN" altLang="en-US" sz="1200" dirty="0"/>
          </a:p>
        </p:txBody>
      </p:sp>
    </p:spTree>
    <p:extLst>
      <p:ext uri="{BB962C8B-B14F-4D97-AF65-F5344CB8AC3E}">
        <p14:creationId xmlns:p14="http://schemas.microsoft.com/office/powerpoint/2010/main" val="22674869"/>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9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39763" y="685800"/>
            <a:ext cx="55784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F998C5-1929-4F02-A09B-0E064ED2B73F}" type="slidenum">
              <a:rPr lang="zh-CN" altLang="en-US" smtClean="0"/>
              <a:pPr/>
              <a:t>207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39763" y="685800"/>
            <a:ext cx="5578475" cy="3429000"/>
          </a:xfrm>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39763" y="685800"/>
            <a:ext cx="5578475" cy="34290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39763" y="685800"/>
            <a:ext cx="5578475" cy="34290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39763" y="685800"/>
            <a:ext cx="5578475" cy="34290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39763" y="685800"/>
            <a:ext cx="5578475"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39763" y="685800"/>
            <a:ext cx="5578475"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39763" y="685800"/>
            <a:ext cx="5578475" cy="34290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7129" y="2130427"/>
            <a:ext cx="9487456"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74257" y="3886200"/>
            <a:ext cx="7813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81698" y="4406902"/>
            <a:ext cx="9487456"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1698" y="2906713"/>
            <a:ext cx="9487456"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58086" y="1600202"/>
            <a:ext cx="492975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673871" y="1600202"/>
            <a:ext cx="492975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58085" y="1535113"/>
            <a:ext cx="493169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58085" y="2174875"/>
            <a:ext cx="493169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669996" y="1535113"/>
            <a:ext cx="49336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669996" y="2174875"/>
            <a:ext cx="49336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cstate="print"/>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558087" y="274638"/>
            <a:ext cx="10045541" cy="1143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558087" y="1600202"/>
            <a:ext cx="10045541"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3"/>
          <p:cNvSpPr>
            <a:spLocks noGrp="1" noChangeArrowheads="1"/>
          </p:cNvSpPr>
          <p:nvPr>
            <p:ph type="dt" sz="half" idx="2"/>
          </p:nvPr>
        </p:nvSpPr>
        <p:spPr bwMode="auto">
          <a:xfrm>
            <a:off x="558086" y="6356352"/>
            <a:ext cx="2604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813586" y="6356352"/>
            <a:ext cx="353454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7999228" y="6356352"/>
            <a:ext cx="2604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pic>
        <p:nvPicPr>
          <p:cNvPr id="2" name="Picture 2" descr="F:\yanjg\PPT背景模板\20_kjjjdd1ba722rrxro55q7q38.jpg"/>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15560" y="-2840"/>
            <a:ext cx="11277274" cy="686084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0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002.xml.rels><?xml version="1.0" encoding="UTF-8" standalone="yes"?>
<Relationships xmlns="http://schemas.openxmlformats.org/package/2006/relationships"><Relationship Id="rId2" Type="http://schemas.openxmlformats.org/officeDocument/2006/relationships/image" Target="../media/image283.png"/><Relationship Id="rId1" Type="http://schemas.openxmlformats.org/officeDocument/2006/relationships/slideLayout" Target="../slideLayouts/slideLayout2.xml"/></Relationships>
</file>

<file path=ppt/slides/_rels/slide1003.xml.rels><?xml version="1.0" encoding="UTF-8" standalone="yes"?>
<Relationships xmlns="http://schemas.openxmlformats.org/package/2006/relationships"><Relationship Id="rId2" Type="http://schemas.openxmlformats.org/officeDocument/2006/relationships/image" Target="../media/image283.png"/><Relationship Id="rId1" Type="http://schemas.openxmlformats.org/officeDocument/2006/relationships/slideLayout" Target="../slideLayouts/slideLayout2.xml"/></Relationships>
</file>

<file path=ppt/slides/_rels/slide10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3.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slideLayout" Target="../slideLayouts/slideLayout7.xml"/><Relationship Id="rId4" Type="http://schemas.openxmlformats.org/officeDocument/2006/relationships/tags" Target="../tags/tag6.xml"/></Relationships>
</file>

<file path=ppt/slides/_rels/slide18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71.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10.xml"/></Relationships>
</file>

<file path=ppt/slides/_rels/slide20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20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 Id="rId5" Type="http://schemas.openxmlformats.org/officeDocument/2006/relationships/image" Target="../media/image84.png"/><Relationship Id="rId4" Type="http://schemas.openxmlformats.org/officeDocument/2006/relationships/image" Target="../media/image83.png"/></Relationships>
</file>

<file path=ppt/slides/_rels/slide23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xml"/><Relationship Id="rId5" Type="http://schemas.openxmlformats.org/officeDocument/2006/relationships/image" Target="../media/image88.png"/><Relationship Id="rId4" Type="http://schemas.openxmlformats.org/officeDocument/2006/relationships/image" Target="../media/image87.png"/></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hyperlink" Target="&#31070;&#33311;&#20116;&#21495;&#22238;&#39038;.mp4" TargetMode="External"/><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hyperlink" Target="&#31070;&#33311;&#20845;&#21495;&#28857;&#28779;&#21457;&#23556;&#21319;&#31354;&#36807;&#31243;.mp4" TargetMode="External"/><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27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7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7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7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28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2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29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9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29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0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0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2.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32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324.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3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2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33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3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33.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33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38.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3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7.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Layout" Target="../slideLayouts/slideLayout7.xml"/><Relationship Id="rId4" Type="http://schemas.openxmlformats.org/officeDocument/2006/relationships/tags" Target="../tags/tag15.xml"/></Relationships>
</file>

<file path=ppt/slides/_rels/slide34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349.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0.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351.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5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362.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363.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3.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37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37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78.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37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8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387.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38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389.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0.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39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5.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399.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0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0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0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4.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408.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7.xml"/></Relationships>
</file>

<file path=ppt/slides/_rels/slide40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0.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4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1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4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415.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xml"/></Relationships>
</file>

<file path=ppt/slides/_rels/slide41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xml"/></Relationships>
</file>

<file path=ppt/slides/_rels/slide4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3.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42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25.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7.xml"/></Relationships>
</file>

<file path=ppt/slides/_rels/slide42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43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43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38.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0.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4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43.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7.xml"/></Relationships>
</file>

<file path=ppt/slides/_rels/slide444.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xml"/></Relationships>
</file>

<file path=ppt/slides/_rels/slide445.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xml"/></Relationships>
</file>

<file path=ppt/slides/_rels/slide446.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447.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448.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xml"/></Relationships>
</file>

<file path=ppt/slides/_rels/slide449.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0.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1.xml"/></Relationships>
</file>

<file path=ppt/slides/_rels/slide4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2.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458.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459.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5.png"/></Relationships>
</file>

<file path=ppt/slides/_rels/slide4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6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4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471.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7.xml"/></Relationships>
</file>

<file path=ppt/slides/_rels/slide472.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7.xml"/></Relationships>
</file>

<file path=ppt/slides/_rels/slide4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4.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xml"/></Relationships>
</file>

<file path=ppt/slides/_rels/slide4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6.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xml"/></Relationships>
</file>

<file path=ppt/slides/_rels/slide47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478.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47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481.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488.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7.xml"/></Relationships>
</file>

<file path=ppt/slides/_rels/slide489.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hyperlink" Target="&#27597;&#40481;&#21483;.mp3" TargetMode="Externa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9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95.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7.xml"/></Relationships>
</file>

<file path=ppt/slides/_rels/slide4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8.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7.xml"/></Relationships>
</file>

<file path=ppt/slides/_rels/slide4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0.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7.xml"/></Relationships>
</file>

<file path=ppt/slides/_rels/slide50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7.xml"/></Relationships>
</file>

<file path=ppt/slides/_rels/slide50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5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0.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51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512.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7.xml"/></Relationships>
</file>

<file path=ppt/slides/_rels/slide513.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hyperlink" Target="&#40517;.mp4" TargetMode="External"/><Relationship Id="rId1" Type="http://schemas.openxmlformats.org/officeDocument/2006/relationships/slideLayout" Target="../slideLayouts/slideLayout7.xml"/></Relationships>
</file>

<file path=ppt/slides/_rels/slide514.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7.xml"/></Relationships>
</file>

<file path=ppt/slides/_rels/slide5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6.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7.xml"/></Relationships>
</file>

<file path=ppt/slides/_rels/slide5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2.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7.xml"/></Relationships>
</file>

<file path=ppt/slides/_rels/slide523.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7.xml"/></Relationships>
</file>

<file path=ppt/slides/_rels/slide5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28.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7.xml"/></Relationships>
</file>

<file path=ppt/slides/_rels/slide52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0.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7.xml"/></Relationships>
</file>

<file path=ppt/slides/_rels/slide5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5.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5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8.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7.xml"/></Relationships>
</file>

<file path=ppt/slides/_rels/slide5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0.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7.xml"/><Relationship Id="rId5" Type="http://schemas.openxmlformats.org/officeDocument/2006/relationships/image" Target="../media/image173.png"/><Relationship Id="rId4" Type="http://schemas.openxmlformats.org/officeDocument/2006/relationships/image" Target="../media/image172.png"/></Relationships>
</file>

<file path=ppt/slides/_rels/slide5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5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5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48.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5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5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53.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7.xml"/></Relationships>
</file>

<file path=ppt/slides/_rels/slide554.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xml"/></Relationships>
</file>

<file path=ppt/slides/_rels/slide5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56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6.png"/><Relationship Id="rId1" Type="http://schemas.openxmlformats.org/officeDocument/2006/relationships/slideLayout" Target="../slideLayouts/slideLayout2.xml"/></Relationships>
</file>

<file path=ppt/slides/_rels/slide5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5.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5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7.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5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5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70.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571.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72.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7.xml"/></Relationships>
</file>

<file path=ppt/slides/_rels/slide573.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7.xml"/></Relationships>
</file>

<file path=ppt/slides/_rels/slide574.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7.xml"/></Relationships>
</file>

<file path=ppt/slides/_rels/slide5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579.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3.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s>
</file>

<file path=ppt/slides/_rels/slide5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8.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jpeg"/><Relationship Id="rId1" Type="http://schemas.openxmlformats.org/officeDocument/2006/relationships/slideLayout" Target="../slideLayouts/slideLayout1.xml"/><Relationship Id="rId4" Type="http://schemas.openxmlformats.org/officeDocument/2006/relationships/image" Target="../media/image186.png"/></Relationships>
</file>

<file path=ppt/slides/_rels/slide5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3.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604.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7.xml"/></Relationships>
</file>

<file path=ppt/slides/_rels/slide605.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7.xml"/></Relationships>
</file>

<file path=ppt/slides/_rels/slide606.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7.xml"/></Relationships>
</file>

<file path=ppt/slides/_rels/slide6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60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4.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7.xml"/></Relationships>
</file>

<file path=ppt/slides/_rels/slide615.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7.xml"/></Relationships>
</file>

<file path=ppt/slides/_rels/slide6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6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6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6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30.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7.xml"/></Relationships>
</file>

<file path=ppt/slides/_rels/slide6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3.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7.xml"/></Relationships>
</file>

<file path=ppt/slides/_rels/slide634.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7.xml"/></Relationships>
</file>

<file path=ppt/slides/_rels/slide635.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7.xml"/></Relationships>
</file>

<file path=ppt/slides/_rels/slide6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6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8.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6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640.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7.xml"/></Relationships>
</file>

<file path=ppt/slides/_rels/slide641.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7.xml"/></Relationships>
</file>

<file path=ppt/slides/_rels/slide6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44.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7.xml"/></Relationships>
</file>

<file path=ppt/slides/_rels/slide6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648.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7.xml"/></Relationships>
</file>

<file path=ppt/slides/_rels/slide6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650.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7.xml"/></Relationships>
</file>

<file path=ppt/slides/_rels/slide651.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7.xml"/></Relationships>
</file>

<file path=ppt/slides/_rels/slide6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2.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7.xml"/></Relationships>
</file>

<file path=ppt/slides/_rels/slide663.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7.xml"/></Relationships>
</file>

<file path=ppt/slides/_rels/slide664.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7.xml"/></Relationships>
</file>

<file path=ppt/slides/_rels/slide6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7.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s>
</file>

<file path=ppt/slides/_rels/slide6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9.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70.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7.xml"/></Relationships>
</file>

<file path=ppt/slides/_rels/slide6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67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67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6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8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82.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2.xml"/></Relationships>
</file>

<file path=ppt/slides/_rels/slide6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687.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7.xml"/></Relationships>
</file>

<file path=ppt/slides/_rels/slide6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9.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7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4.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7.xml"/></Relationships>
</file>

<file path=ppt/slides/_rels/slide70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207.png"/></Relationships>
</file>

<file path=ppt/slides/_rels/slide706.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1.xml"/></Relationships>
</file>

<file path=ppt/slides/_rels/slide7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10.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9.png"/><Relationship Id="rId1" Type="http://schemas.openxmlformats.org/officeDocument/2006/relationships/slideLayout" Target="../slideLayouts/slideLayout7.xml"/></Relationships>
</file>

<file path=ppt/slides/_rels/slide711.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7.xml"/></Relationships>
</file>

<file path=ppt/slides/_rels/slide712.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7.xml"/></Relationships>
</file>

<file path=ppt/slides/_rels/slide7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4.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7.xml"/></Relationships>
</file>

<file path=ppt/slides/_rels/slide7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7.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7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23.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1.xml"/></Relationships>
</file>

<file path=ppt/slides/_rels/slide7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7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7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7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31.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7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3.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xml"/></Relationships>
</file>

<file path=ppt/slides/_rels/slide734.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1.xml"/></Relationships>
</file>

<file path=ppt/slides/_rels/slide735.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7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737.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png"/><Relationship Id="rId1" Type="http://schemas.openxmlformats.org/officeDocument/2006/relationships/slideLayout" Target="../slideLayouts/slideLayout7.xml"/><Relationship Id="rId5" Type="http://schemas.openxmlformats.org/officeDocument/2006/relationships/image" Target="../media/image220.png"/><Relationship Id="rId4" Type="http://schemas.openxmlformats.org/officeDocument/2006/relationships/image" Target="../media/image219.png"/></Relationships>
</file>

<file path=ppt/slides/_rels/slide7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7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744.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7.xml"/></Relationships>
</file>

<file path=ppt/slides/_rels/slide7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8.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74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7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7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7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1.png"/><Relationship Id="rId1" Type="http://schemas.openxmlformats.org/officeDocument/2006/relationships/slideLayout" Target="../slideLayouts/slideLayout7.xml"/></Relationships>
</file>

<file path=ppt/slides/_rels/slide755.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xml"/></Relationships>
</file>

<file path=ppt/slides/_rels/slide7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0.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2.xml"/></Relationships>
</file>

<file path=ppt/slides/_rels/slide761.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2.xml"/></Relationships>
</file>

<file path=ppt/slides/_rels/slide7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3.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7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7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767.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7.xml"/></Relationships>
</file>

<file path=ppt/slides/_rels/slide7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9.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7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74.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7.xml"/></Relationships>
</file>

<file path=ppt/slides/_rels/slide77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7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7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7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5.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7.xml"/></Relationships>
</file>

<file path=ppt/slides/_rels/slide78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8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7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790.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7.xml"/></Relationships>
</file>

<file path=ppt/slides/_rels/slide79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7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4.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1.xml"/></Relationships>
</file>

<file path=ppt/slides/_rels/slide7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797.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1.xml"/></Relationships>
</file>

<file path=ppt/slides/_rels/slide79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799.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3.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804.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7.xml"/></Relationships>
</file>

<file path=ppt/slides/_rels/slide805.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7.xml"/></Relationships>
</file>

<file path=ppt/slides/_rels/slide806.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7.xml"/></Relationships>
</file>

<file path=ppt/slides/_rels/slide8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tags" Target="../tags/tag42.xml"/></Relationships>
</file>

<file path=ppt/slides/_rels/slide8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8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3.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4" Type="http://schemas.openxmlformats.org/officeDocument/2006/relationships/slideLayout" Target="../slideLayouts/slideLayout7.xml"/></Relationships>
</file>

<file path=ppt/slides/_rels/slide814.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slideLayout" Target="../slideLayouts/slideLayout7.xml"/></Relationships>
</file>

<file path=ppt/slides/_rels/slide815.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7.xml"/></Relationships>
</file>

<file path=ppt/slides/_rels/slide816.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7.xml"/></Relationships>
</file>

<file path=ppt/slides/_rels/slide81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8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8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820.xml.rels><?xml version="1.0" encoding="UTF-8" standalone="yes"?>
<Relationships xmlns="http://schemas.openxmlformats.org/package/2006/relationships"><Relationship Id="rId2" Type="http://schemas.openxmlformats.org/officeDocument/2006/relationships/image" Target="../media/image237.png"/><Relationship Id="rId1" Type="http://schemas.openxmlformats.org/officeDocument/2006/relationships/slideLayout" Target="../slideLayouts/slideLayout1.xml"/></Relationships>
</file>

<file path=ppt/slides/_rels/slide821.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1.xml"/></Relationships>
</file>

<file path=ppt/slides/_rels/slide822.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1.xml"/></Relationships>
</file>

<file path=ppt/slides/_rels/slide8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6.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827.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7.xml"/></Relationships>
</file>

<file path=ppt/slides/_rels/slide828.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7.xml"/></Relationships>
</file>

<file path=ppt/slides/_rels/slide829.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30.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7.xml"/></Relationships>
</file>

<file path=ppt/slides/_rels/slide8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1.xml"/></Relationships>
</file>

<file path=ppt/slides/_rels/slide8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3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0.xml.rels><?xml version="1.0" encoding="UTF-8" standalone="yes"?>
<Relationships xmlns="http://schemas.openxmlformats.org/package/2006/relationships"><Relationship Id="rId2" Type="http://schemas.openxmlformats.org/officeDocument/2006/relationships/hyperlink" Target="&#21160;&#30011;&#37325;&#29616;104&#24180;&#21069;&#27888;&#22374;&#23612;&#20811;&#21495;&#27785;&#27809;&#20840;&#36807;&#31243;.mp4" TargetMode="External"/><Relationship Id="rId1" Type="http://schemas.openxmlformats.org/officeDocument/2006/relationships/slideLayout" Target="../slideLayouts/slideLayout7.xml"/></Relationships>
</file>

<file path=ppt/slides/_rels/slide8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2.xml.rels><?xml version="1.0" encoding="UTF-8" standalone="yes"?>
<Relationships xmlns="http://schemas.openxmlformats.org/package/2006/relationships"><Relationship Id="rId2" Type="http://schemas.openxmlformats.org/officeDocument/2006/relationships/hyperlink" Target="&#21160;&#30011;&#37325;&#29616;104&#24180;&#21069;&#27888;&#22374;&#23612;&#20811;&#21495;&#27785;&#27809;&#20840;&#36807;&#31243;.mp4" TargetMode="External"/><Relationship Id="rId1" Type="http://schemas.openxmlformats.org/officeDocument/2006/relationships/slideLayout" Target="../slideLayouts/slideLayout7.xml"/></Relationships>
</file>

<file path=ppt/slides/_rels/slide843.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7.xml"/></Relationships>
</file>

<file path=ppt/slides/_rels/slide844.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7.xml"/></Relationships>
</file>

<file path=ppt/slides/_rels/slide845.xml.rels><?xml version="1.0" encoding="UTF-8" standalone="yes"?>
<Relationships xmlns="http://schemas.openxmlformats.org/package/2006/relationships"><Relationship Id="rId2" Type="http://schemas.openxmlformats.org/officeDocument/2006/relationships/image" Target="../media/image244.png"/><Relationship Id="rId1" Type="http://schemas.openxmlformats.org/officeDocument/2006/relationships/slideLayout" Target="../slideLayouts/slideLayout7.xml"/></Relationships>
</file>

<file path=ppt/slides/_rels/slide846.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7.xml"/></Relationships>
</file>

<file path=ppt/slides/_rels/slide847.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848.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7.xml"/></Relationships>
</file>

<file path=ppt/slides/_rels/slide8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50.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7.xml"/></Relationships>
</file>

<file path=ppt/slides/_rels/slide851.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7.xml"/></Relationships>
</file>

<file path=ppt/slides/_rels/slide8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4.xml.rels><?xml version="1.0" encoding="UTF-8" standalone="yes"?>
<Relationships xmlns="http://schemas.openxmlformats.org/package/2006/relationships"><Relationship Id="rId2" Type="http://schemas.openxmlformats.org/officeDocument/2006/relationships/image" Target="../media/image247.png"/><Relationship Id="rId1" Type="http://schemas.openxmlformats.org/officeDocument/2006/relationships/slideLayout" Target="../slideLayouts/slideLayout7.xml"/></Relationships>
</file>

<file path=ppt/slides/_rels/slide855.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7.xml"/></Relationships>
</file>

<file path=ppt/slides/_rels/slide85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xml"/></Relationships>
</file>

<file path=ppt/slides/_rels/slide8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862.xml.rels><?xml version="1.0" encoding="UTF-8" standalone="yes"?>
<Relationships xmlns="http://schemas.openxmlformats.org/package/2006/relationships"><Relationship Id="rId2" Type="http://schemas.openxmlformats.org/officeDocument/2006/relationships/image" Target="../media/image248.png"/><Relationship Id="rId1" Type="http://schemas.openxmlformats.org/officeDocument/2006/relationships/slideLayout" Target="../slideLayouts/slideLayout7.xml"/></Relationships>
</file>

<file path=ppt/slides/_rels/slide863.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7.xml"/></Relationships>
</file>

<file path=ppt/slides/_rels/slide8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6.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7.xml"/></Relationships>
</file>

<file path=ppt/slides/_rels/slide8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68.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1.xml"/></Relationships>
</file>

<file path=ppt/slides/_rels/slide869.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7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8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5.xml.rels><?xml version="1.0" encoding="UTF-8" standalone="yes"?>
<Relationships xmlns="http://schemas.openxmlformats.org/package/2006/relationships"><Relationship Id="rId2" Type="http://schemas.openxmlformats.org/officeDocument/2006/relationships/image" Target="../media/image253.png"/><Relationship Id="rId1" Type="http://schemas.openxmlformats.org/officeDocument/2006/relationships/slideLayout" Target="../slideLayouts/slideLayout7.xml"/></Relationships>
</file>

<file path=ppt/slides/_rels/slide8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881.xml.rels><?xml version="1.0" encoding="UTF-8" standalone="yes"?>
<Relationships xmlns="http://schemas.openxmlformats.org/package/2006/relationships"><Relationship Id="rId2" Type="http://schemas.openxmlformats.org/officeDocument/2006/relationships/image" Target="../media/image254.png"/><Relationship Id="rId1" Type="http://schemas.openxmlformats.org/officeDocument/2006/relationships/slideLayout" Target="../slideLayouts/slideLayout7.xml"/></Relationships>
</file>

<file path=ppt/slides/_rels/slide88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8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8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8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89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89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9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9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96.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image" Target="../media/image192.png"/><Relationship Id="rId1" Type="http://schemas.openxmlformats.org/officeDocument/2006/relationships/slideLayout" Target="../slideLayouts/slideLayout7.xml"/></Relationships>
</file>

<file path=ppt/slides/_rels/slide8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2.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90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904.xml.rels><?xml version="1.0" encoding="UTF-8" standalone="yes"?>
<Relationships xmlns="http://schemas.openxmlformats.org/package/2006/relationships"><Relationship Id="rId2" Type="http://schemas.openxmlformats.org/officeDocument/2006/relationships/image" Target="../media/image256.png"/><Relationship Id="rId1" Type="http://schemas.openxmlformats.org/officeDocument/2006/relationships/slideLayout" Target="../slideLayouts/slideLayout7.xml"/></Relationships>
</file>

<file path=ppt/slides/_rels/slide90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906.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7.xml"/></Relationships>
</file>

<file path=ppt/slides/_rels/slide9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9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913.xml.rels><?xml version="1.0" encoding="UTF-8" standalone="yes"?>
<Relationships xmlns="http://schemas.openxmlformats.org/package/2006/relationships"><Relationship Id="rId2" Type="http://schemas.openxmlformats.org/officeDocument/2006/relationships/image" Target="../media/image257.png"/><Relationship Id="rId1" Type="http://schemas.openxmlformats.org/officeDocument/2006/relationships/slideLayout" Target="../slideLayouts/slideLayout1.xml"/></Relationships>
</file>

<file path=ppt/slides/_rels/slide914.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1.xml"/></Relationships>
</file>

<file path=ppt/slides/_rels/slide915.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1.xml"/></Relationships>
</file>

<file path=ppt/slides/_rels/slide91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9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9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92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9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22.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923.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7.xml"/></Relationships>
</file>

<file path=ppt/slides/_rels/slide924.xml.rels><?xml version="1.0" encoding="UTF-8" standalone="yes"?>
<Relationships xmlns="http://schemas.openxmlformats.org/package/2006/relationships"><Relationship Id="rId2" Type="http://schemas.openxmlformats.org/officeDocument/2006/relationships/image" Target="../media/image261.png"/><Relationship Id="rId1" Type="http://schemas.openxmlformats.org/officeDocument/2006/relationships/slideLayout" Target="../slideLayouts/slideLayout7.xml"/></Relationships>
</file>

<file path=ppt/slides/_rels/slide925.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7.xml"/></Relationships>
</file>

<file path=ppt/slides/_rels/slide9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5.xml.rels><?xml version="1.0" encoding="UTF-8" standalone="yes"?>
<Relationships xmlns="http://schemas.openxmlformats.org/package/2006/relationships"><Relationship Id="rId2" Type="http://schemas.openxmlformats.org/officeDocument/2006/relationships/image" Target="../media/image263.png"/><Relationship Id="rId1" Type="http://schemas.openxmlformats.org/officeDocument/2006/relationships/slideLayout" Target="../slideLayouts/slideLayout7.xml"/></Relationships>
</file>

<file path=ppt/slides/_rels/slide9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7.xml.rels><?xml version="1.0" encoding="UTF-8" standalone="yes"?>
<Relationships xmlns="http://schemas.openxmlformats.org/package/2006/relationships"><Relationship Id="rId2" Type="http://schemas.openxmlformats.org/officeDocument/2006/relationships/image" Target="../media/image264.png"/><Relationship Id="rId1" Type="http://schemas.openxmlformats.org/officeDocument/2006/relationships/slideLayout" Target="../slideLayouts/slideLayout7.xml"/></Relationships>
</file>

<file path=ppt/slides/_rels/slide9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9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3.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944.xml.rels><?xml version="1.0" encoding="UTF-8" standalone="yes"?>
<Relationships xmlns="http://schemas.openxmlformats.org/package/2006/relationships"><Relationship Id="rId2" Type="http://schemas.openxmlformats.org/officeDocument/2006/relationships/image" Target="../media/image265.png"/><Relationship Id="rId1" Type="http://schemas.openxmlformats.org/officeDocument/2006/relationships/slideLayout" Target="../slideLayouts/slideLayout7.xml"/></Relationships>
</file>

<file path=ppt/slides/_rels/slide945.xml.rels><?xml version="1.0" encoding="UTF-8" standalone="yes"?>
<Relationships xmlns="http://schemas.openxmlformats.org/package/2006/relationships"><Relationship Id="rId2" Type="http://schemas.openxmlformats.org/officeDocument/2006/relationships/image" Target="../media/image266.jpeg"/><Relationship Id="rId1" Type="http://schemas.openxmlformats.org/officeDocument/2006/relationships/slideLayout" Target="../slideLayouts/slideLayout7.xml"/></Relationships>
</file>

<file path=ppt/slides/_rels/slide9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950.xml.rels><?xml version="1.0" encoding="UTF-8" standalone="yes"?>
<Relationships xmlns="http://schemas.openxmlformats.org/package/2006/relationships"><Relationship Id="rId2" Type="http://schemas.openxmlformats.org/officeDocument/2006/relationships/image" Target="../media/image267.png"/><Relationship Id="rId1" Type="http://schemas.openxmlformats.org/officeDocument/2006/relationships/slideLayout" Target="../slideLayouts/slideLayout7.xml"/></Relationships>
</file>

<file path=ppt/slides/_rels/slide9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52.xml.rels><?xml version="1.0" encoding="UTF-8" standalone="yes"?>
<Relationships xmlns="http://schemas.openxmlformats.org/package/2006/relationships"><Relationship Id="rId2" Type="http://schemas.openxmlformats.org/officeDocument/2006/relationships/image" Target="../media/image268.png"/><Relationship Id="rId1" Type="http://schemas.openxmlformats.org/officeDocument/2006/relationships/slideLayout" Target="../slideLayouts/slideLayout7.xml"/></Relationships>
</file>

<file path=ppt/slides/_rels/slide9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56.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7.xml"/></Relationships>
</file>

<file path=ppt/slides/_rels/slide9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8.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959.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60.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7.xml"/></Relationships>
</file>

<file path=ppt/slides/_rels/slide961.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7.xml"/></Relationships>
</file>

<file path=ppt/slides/_rels/slide9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3.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7.xml"/></Relationships>
</file>

<file path=ppt/slides/_rels/slide9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6.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1.xml"/></Relationships>
</file>

<file path=ppt/slides/_rels/slide9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73.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97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975.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7.xml"/></Relationships>
</file>

<file path=ppt/slides/_rels/slide976.xml.rels><?xml version="1.0" encoding="UTF-8" standalone="yes"?>
<Relationships xmlns="http://schemas.openxmlformats.org/package/2006/relationships"><Relationship Id="rId2" Type="http://schemas.openxmlformats.org/officeDocument/2006/relationships/image" Target="../media/image276.png"/><Relationship Id="rId1" Type="http://schemas.openxmlformats.org/officeDocument/2006/relationships/slideLayout" Target="../slideLayouts/slideLayout7.xml"/></Relationships>
</file>

<file path=ppt/slides/_rels/slide977.xml.rels><?xml version="1.0" encoding="UTF-8" standalone="yes"?>
<Relationships xmlns="http://schemas.openxmlformats.org/package/2006/relationships"><Relationship Id="rId2" Type="http://schemas.openxmlformats.org/officeDocument/2006/relationships/image" Target="../media/image277.png"/><Relationship Id="rId1" Type="http://schemas.openxmlformats.org/officeDocument/2006/relationships/slideLayout" Target="../slideLayouts/slideLayout7.xml"/></Relationships>
</file>

<file path=ppt/slides/_rels/slide978.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7.xml"/></Relationships>
</file>

<file path=ppt/slides/_rels/slide979.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9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3.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7.xml"/></Relationships>
</file>

<file path=ppt/slides/_rels/slide984.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85.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7.xml"/></Relationships>
</file>

<file path=ppt/slides/_rels/slide98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9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996.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image" Target="../media/image175.png"/><Relationship Id="rId1" Type="http://schemas.openxmlformats.org/officeDocument/2006/relationships/slideLayout" Target="../slideLayouts/slideLayout1.xml"/></Relationships>
</file>

<file path=ppt/slides/_rels/slide997.xml.rels><?xml version="1.0" encoding="UTF-8" standalone="yes"?>
<Relationships xmlns="http://schemas.openxmlformats.org/package/2006/relationships"><Relationship Id="rId2" Type="http://schemas.openxmlformats.org/officeDocument/2006/relationships/image" Target="../media/image281.png"/><Relationship Id="rId1" Type="http://schemas.openxmlformats.org/officeDocument/2006/relationships/slideLayout" Target="../slideLayouts/slideLayout1.xml"/></Relationships>
</file>

<file path=ppt/slides/_rels/slide9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9.xml.rels><?xml version="1.0" encoding="UTF-8" standalone="yes"?>
<Relationships xmlns="http://schemas.openxmlformats.org/package/2006/relationships"><Relationship Id="rId2" Type="http://schemas.openxmlformats.org/officeDocument/2006/relationships/image" Target="../media/image28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p:nvPr>
        </p:nvSpPr>
        <p:spPr>
          <a:xfrm>
            <a:off x="746507" y="2564906"/>
            <a:ext cx="9487456" cy="1470025"/>
          </a:xfrm>
        </p:spPr>
        <p:txBody>
          <a:bodyPr>
            <a:normAutofit fontScale="90000"/>
          </a:bodyPr>
          <a:lstStyle/>
          <a:p>
            <a:r>
              <a:rPr lang="zh-CN" altLang="en-US" sz="5300" b="1" smtClean="0">
                <a:solidFill>
                  <a:srgbClr val="0000FF"/>
                </a:solidFill>
                <a:latin typeface="楷体" panose="02010609060101010101" pitchFamily="49" charset="-122"/>
                <a:ea typeface="楷体" panose="02010609060101010101" pitchFamily="49" charset="-122"/>
              </a:rPr>
              <a:t>部编人教版小学</a:t>
            </a:r>
            <a:r>
              <a:rPr lang="zh-CN" altLang="en-US" sz="5300" b="1">
                <a:solidFill>
                  <a:srgbClr val="0000FF"/>
                </a:solidFill>
                <a:latin typeface="楷体" panose="02010609060101010101" pitchFamily="49" charset="-122"/>
                <a:ea typeface="楷体" panose="02010609060101010101" pitchFamily="49" charset="-122"/>
              </a:rPr>
              <a:t>四</a:t>
            </a:r>
            <a:r>
              <a:rPr lang="zh-CN" altLang="en-US" sz="5300" b="1" smtClean="0">
                <a:solidFill>
                  <a:srgbClr val="0000FF"/>
                </a:solidFill>
                <a:latin typeface="楷体" panose="02010609060101010101" pitchFamily="49" charset="-122"/>
                <a:ea typeface="楷体" panose="02010609060101010101" pitchFamily="49" charset="-122"/>
              </a:rPr>
              <a:t>年级语文下册</a:t>
            </a:r>
            <a:r>
              <a:rPr lang="en-US" altLang="zh-CN" sz="5300" b="1" smtClean="0">
                <a:solidFill>
                  <a:srgbClr val="0000FF"/>
                </a:solidFill>
                <a:latin typeface="楷体" panose="02010609060101010101" pitchFamily="49" charset="-122"/>
                <a:ea typeface="楷体" panose="02010609060101010101" pitchFamily="49" charset="-122"/>
              </a:rPr>
              <a:t/>
            </a:r>
            <a:br>
              <a:rPr lang="en-US" altLang="zh-CN" sz="5300" b="1" smtClean="0">
                <a:solidFill>
                  <a:srgbClr val="0000FF"/>
                </a:solidFill>
                <a:latin typeface="楷体" panose="02010609060101010101" pitchFamily="49" charset="-122"/>
                <a:ea typeface="楷体" panose="02010609060101010101" pitchFamily="49" charset="-122"/>
              </a:rPr>
            </a:br>
            <a:r>
              <a:rPr lang="en-US" altLang="zh-CN" sz="1600" smtClean="0">
                <a:latin typeface="楷体" panose="02010609060101010101" pitchFamily="49" charset="-122"/>
                <a:ea typeface="楷体" panose="02010609060101010101" pitchFamily="49" charset="-122"/>
              </a:rPr>
              <a:t>  </a:t>
            </a:r>
            <a:r>
              <a:rPr lang="en-US" altLang="zh-CN" smtClean="0">
                <a:latin typeface="楷体" panose="02010609060101010101" pitchFamily="49" charset="-122"/>
                <a:ea typeface="楷体" panose="02010609060101010101" pitchFamily="49" charset="-122"/>
              </a:rPr>
              <a:t/>
            </a:r>
            <a:br>
              <a:rPr lang="en-US" altLang="zh-CN" smtClean="0">
                <a:latin typeface="楷体" panose="02010609060101010101" pitchFamily="49" charset="-122"/>
                <a:ea typeface="楷体" panose="02010609060101010101" pitchFamily="49" charset="-122"/>
              </a:rPr>
            </a:br>
            <a:r>
              <a:rPr lang="zh-CN" altLang="en-US" sz="9800" b="1" smtClean="0">
                <a:solidFill>
                  <a:srgbClr val="FF0000"/>
                </a:solidFill>
                <a:latin typeface="微软雅黑" panose="020B0503020204020204" pitchFamily="34" charset="-122"/>
                <a:ea typeface="微软雅黑" panose="020B0503020204020204" pitchFamily="34" charset="-122"/>
              </a:rPr>
              <a:t>全册课件</a:t>
            </a:r>
            <a:endParaRPr lang="zh-CN" altLang="en-US" sz="6000" b="1">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982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圆角矩形 6"/>
          <p:cNvSpPr/>
          <p:nvPr/>
        </p:nvSpPr>
        <p:spPr>
          <a:xfrm>
            <a:off x="3264801" y="2898142"/>
            <a:ext cx="7320223" cy="2962513"/>
          </a:xfrm>
          <a:prstGeom prst="roundRect">
            <a:avLst/>
          </a:prstGeom>
          <a:ln w="38100">
            <a:solidFill>
              <a:srgbClr val="00CC00"/>
            </a:solidFill>
            <a:prstDash val="lgDashDotDot"/>
          </a:ln>
        </p:spPr>
        <p:txBody>
          <a:bodyPr wrap="square">
            <a:spAutoFit/>
          </a:bodyPr>
          <a:lstStyle/>
          <a:p>
            <a:pPr>
              <a:lnSpc>
                <a:spcPct val="200000"/>
              </a:lnSpc>
            </a:pPr>
            <a:r>
              <a:rPr lang="zh-CN" altLang="zh-CN" sz="2800" dirty="0">
                <a:latin typeface="微软雅黑" panose="020B0503020204020204" charset="-122"/>
                <a:ea typeface="微软雅黑" panose="020B0503020204020204" charset="-122"/>
                <a:cs typeface="微软雅黑" panose="020B0503020204020204" charset="-122"/>
              </a:rPr>
              <a:t>（　　）的篱落   （　　）的小径</a:t>
            </a:r>
          </a:p>
          <a:p>
            <a:pPr>
              <a:lnSpc>
                <a:spcPct val="200000"/>
              </a:lnSpc>
            </a:pPr>
            <a:r>
              <a:rPr lang="zh-CN" altLang="zh-CN" sz="2800" dirty="0">
                <a:latin typeface="微软雅黑" panose="020B0503020204020204" charset="-122"/>
                <a:ea typeface="微软雅黑" panose="020B0503020204020204" charset="-122"/>
                <a:cs typeface="微软雅黑" panose="020B0503020204020204" charset="-122"/>
              </a:rPr>
              <a:t>（　　）的儿童   （　　）的蝴蝶</a:t>
            </a:r>
          </a:p>
          <a:p>
            <a:pPr>
              <a:lnSpc>
                <a:spcPct val="200000"/>
              </a:lnSpc>
            </a:pPr>
            <a:r>
              <a:rPr lang="zh-CN" altLang="zh-CN" sz="2800" dirty="0">
                <a:latin typeface="微软雅黑" panose="020B0503020204020204" charset="-122"/>
                <a:ea typeface="微软雅黑" panose="020B0503020204020204" charset="-122"/>
                <a:cs typeface="微软雅黑" panose="020B0503020204020204" charset="-122"/>
              </a:rPr>
              <a:t>（　　）的菜花   （　　）的树</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7020" y="3645026"/>
            <a:ext cx="2727062"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1562640" y="1557656"/>
            <a:ext cx="6712268" cy="624423"/>
          </a:xfrm>
          <a:prstGeom prst="snip2DiagRect">
            <a:avLst/>
          </a:prstGeom>
          <a:solidFill>
            <a:srgbClr val="92D050"/>
          </a:solid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看看图，说一说这些景物分别是怎样的？</a:t>
            </a:r>
            <a:endParaRPr lang="zh-CN"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984888" y="1922782"/>
            <a:ext cx="6424186" cy="2699266"/>
          </a:xfrm>
          <a:prstGeom prst="bevel">
            <a:avLst/>
          </a:prstGeom>
          <a:solidFill>
            <a:srgbClr val="92D050"/>
          </a:solidFill>
          <a:ln w="9525">
            <a:solidFill>
              <a:srgbClr val="92D050"/>
            </a:solidFill>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这风雨雷电怎样猛厉地扫荡了这世界，作者没有具体描写，想象一下，这会是怎样的一个画面？</a:t>
            </a:r>
          </a:p>
        </p:txBody>
      </p:sp>
      <p:sp>
        <p:nvSpPr>
          <p:cNvPr id="2" name="文本框 1"/>
          <p:cNvSpPr txBox="1"/>
          <p:nvPr/>
        </p:nvSpPr>
        <p:spPr>
          <a:xfrm>
            <a:off x="903014" y="1327785"/>
            <a:ext cx="2231568" cy="695916"/>
          </a:xfrm>
          <a:prstGeom prst="bevel">
            <a:avLst/>
          </a:prstGeom>
          <a:solidFill>
            <a:schemeClr val="accent2">
              <a:lumMod val="60000"/>
              <a:lumOff val="40000"/>
            </a:schemeClr>
          </a:solidFill>
          <a:ln>
            <a:solidFill>
              <a:srgbClr val="FFC000"/>
            </a:solidFill>
          </a:ln>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4" name="图片 3"/>
          <p:cNvPicPr>
            <a:picLocks noChangeAspect="1"/>
          </p:cNvPicPr>
          <p:nvPr/>
        </p:nvPicPr>
        <p:blipFill>
          <a:blip r:embed="rId2" cstate="print"/>
          <a:stretch>
            <a:fillRect/>
          </a:stretch>
        </p:blipFill>
        <p:spPr>
          <a:xfrm>
            <a:off x="903014" y="3431542"/>
            <a:ext cx="2752448" cy="2276475"/>
          </a:xfrm>
          <a:prstGeom prst="plaqu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日积月累</a:t>
            </a:r>
          </a:p>
        </p:txBody>
      </p:sp>
      <p:sp>
        <p:nvSpPr>
          <p:cNvPr id="6" name="文本框 5"/>
          <p:cNvSpPr txBox="1"/>
          <p:nvPr/>
        </p:nvSpPr>
        <p:spPr>
          <a:xfrm>
            <a:off x="406164" y="2374266"/>
            <a:ext cx="10461781" cy="2854643"/>
          </a:xfrm>
          <a:prstGeom prst="frame">
            <a:avLst>
              <a:gd name="adj1" fmla="val 6674"/>
            </a:avLst>
          </a:prstGeom>
          <a:solidFill>
            <a:srgbClr val="FFC000"/>
          </a:solidFill>
          <a:ln>
            <a:solidFill>
              <a:srgbClr val="409B50"/>
            </a:solidFill>
          </a:ln>
        </p:spPr>
        <p:txBody>
          <a:bodyPr wrap="square" rtlCol="0">
            <a:spAutoFit/>
          </a:bodyPr>
          <a:lstStyle/>
          <a:p>
            <a:pPr algn="l">
              <a:lnSpc>
                <a:spcPct val="130000"/>
              </a:lnSpc>
            </a:pPr>
            <a:r>
              <a:rPr sz="2400">
                <a:latin typeface="微软雅黑" panose="020B0503020204020204" charset="-122"/>
                <a:ea typeface="微软雅黑" panose="020B0503020204020204" charset="-122"/>
                <a:cs typeface="微软雅黑" panose="020B0503020204020204" charset="-122"/>
                <a:sym typeface="+mn-ea"/>
              </a:rPr>
              <a:t>（1）</a:t>
            </a:r>
            <a:r>
              <a:rPr sz="2400">
                <a:solidFill>
                  <a:srgbClr val="FF0000"/>
                </a:solidFill>
                <a:latin typeface="微软雅黑" panose="020B0503020204020204" charset="-122"/>
                <a:ea typeface="微软雅黑" panose="020B0503020204020204" charset="-122"/>
                <a:cs typeface="微软雅黑" panose="020B0503020204020204" charset="-122"/>
                <a:sym typeface="+mn-ea"/>
              </a:rPr>
              <a:t>少年不知勤学苦，老来方知读书迟。</a:t>
            </a:r>
            <a:endParaRPr sz="240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sz="2400">
                <a:latin typeface="微软雅黑" panose="020B0503020204020204" charset="-122"/>
                <a:ea typeface="微软雅黑" panose="020B0503020204020204" charset="-122"/>
                <a:cs typeface="微软雅黑" panose="020B0503020204020204" charset="-122"/>
                <a:sym typeface="+mn-ea"/>
              </a:rPr>
              <a:t>意思是：年少时不刻苦勤奋学习，等到将来必有后悔之时。</a:t>
            </a:r>
          </a:p>
          <a:p>
            <a:pPr algn="l">
              <a:lnSpc>
                <a:spcPct val="130000"/>
              </a:lnSpc>
            </a:pPr>
            <a:r>
              <a:rPr sz="2400">
                <a:latin typeface="微软雅黑" panose="020B0503020204020204" charset="-122"/>
                <a:ea typeface="微软雅黑" panose="020B0503020204020204" charset="-122"/>
                <a:cs typeface="微软雅黑" panose="020B0503020204020204" charset="-122"/>
                <a:sym typeface="+mn-ea"/>
              </a:rPr>
              <a:t>（2）</a:t>
            </a:r>
            <a:r>
              <a:rPr sz="2400">
                <a:solidFill>
                  <a:srgbClr val="FF0000"/>
                </a:solidFill>
                <a:latin typeface="微软雅黑" panose="020B0503020204020204" charset="-122"/>
                <a:ea typeface="微软雅黑" panose="020B0503020204020204" charset="-122"/>
                <a:cs typeface="微软雅黑" panose="020B0503020204020204" charset="-122"/>
                <a:sym typeface="+mn-ea"/>
              </a:rPr>
              <a:t>一日读书一日功，一日不读十日空。</a:t>
            </a:r>
            <a:endParaRPr sz="240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sz="2400">
                <a:latin typeface="微软雅黑" panose="020B0503020204020204" charset="-122"/>
                <a:ea typeface="微软雅黑" panose="020B0503020204020204" charset="-122"/>
                <a:cs typeface="微软雅黑" panose="020B0503020204020204" charset="-122"/>
                <a:sym typeface="+mn-ea"/>
              </a:rPr>
              <a:t>意思是：读一天书就有一天的收获,但如果有一天没读书就会丢失</a:t>
            </a:r>
            <a:r>
              <a:rPr lang="zh-CN" sz="2400">
                <a:latin typeface="微软雅黑" panose="020B0503020204020204" charset="-122"/>
                <a:cs typeface="微软雅黑" panose="020B0503020204020204" charset="-122"/>
                <a:sym typeface="+mn-ea"/>
              </a:rPr>
              <a:t>十</a:t>
            </a:r>
            <a:r>
              <a:rPr sz="2400">
                <a:latin typeface="微软雅黑" panose="020B0503020204020204" charset="-122"/>
                <a:ea typeface="微软雅黑" panose="020B0503020204020204" charset="-122"/>
                <a:cs typeface="微软雅黑" panose="020B0503020204020204" charset="-122"/>
                <a:sym typeface="+mn-ea"/>
              </a:rPr>
              <a:t>天的读书的收获</a:t>
            </a:r>
            <a:r>
              <a:rPr lang="zh-CN" sz="2400">
                <a:latin typeface="微软雅黑" panose="020B0503020204020204" charset="-122"/>
                <a:cs typeface="微软雅黑" panose="020B0503020204020204" charset="-122"/>
                <a:sym typeface="+mn-ea"/>
              </a:rPr>
              <a:t>。</a:t>
            </a:r>
            <a:r>
              <a:rPr sz="2400">
                <a:latin typeface="微软雅黑" panose="020B0503020204020204" charset="-122"/>
                <a:ea typeface="微软雅黑" panose="020B0503020204020204" charset="-122"/>
                <a:cs typeface="微软雅黑" panose="020B0503020204020204" charset="-122"/>
                <a:sym typeface="+mn-ea"/>
              </a:rPr>
              <a:t>因为读书是一个连续的过程,天天都要学习</a:t>
            </a:r>
            <a:r>
              <a:rPr lang="zh-CN" sz="240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0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9124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日积月累</a:t>
            </a:r>
          </a:p>
        </p:txBody>
      </p:sp>
      <p:sp>
        <p:nvSpPr>
          <p:cNvPr id="2" name="文本框 1"/>
          <p:cNvSpPr txBox="1"/>
          <p:nvPr/>
        </p:nvSpPr>
        <p:spPr>
          <a:xfrm>
            <a:off x="2273424" y="3545840"/>
            <a:ext cx="7744989" cy="1432500"/>
          </a:xfrm>
          <a:prstGeom prst="snip2DiagRect">
            <a:avLst/>
          </a:prstGeom>
          <a:noFill/>
          <a:ln w="38100">
            <a:solidFill>
              <a:srgbClr val="FFC000"/>
            </a:solidFill>
          </a:ln>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意思是：学习不怕基础差，只要迈步向前，不断进步就不迟。</a:t>
            </a:r>
          </a:p>
        </p:txBody>
      </p:sp>
      <p:sp>
        <p:nvSpPr>
          <p:cNvPr id="3" name="文本框 2"/>
          <p:cNvSpPr txBox="1"/>
          <p:nvPr/>
        </p:nvSpPr>
        <p:spPr>
          <a:xfrm>
            <a:off x="1098096" y="2258958"/>
            <a:ext cx="7234124" cy="521970"/>
          </a:xfrm>
          <a:prstGeom prst="rect">
            <a:avLst/>
          </a:prstGeom>
          <a:noFill/>
        </p:spPr>
        <p:txBody>
          <a:bodyPr wrap="square" rtlCol="0">
            <a:spAutoFit/>
          </a:bodyPr>
          <a:lstStyle/>
          <a:p>
            <a:pPr algn="l"/>
            <a:r>
              <a:rPr sz="2800" dirty="0" err="1">
                <a:solidFill>
                  <a:srgbClr val="FF0000"/>
                </a:solidFill>
                <a:latin typeface="微软雅黑" panose="020B0503020204020204" charset="-122"/>
                <a:ea typeface="微软雅黑" panose="020B0503020204020204" charset="-122"/>
                <a:cs typeface="微软雅黑" panose="020B0503020204020204" charset="-122"/>
                <a:sym typeface="+mn-ea"/>
              </a:rPr>
              <a:t>学习不怕根底浅，只要迈步总不迟</a:t>
            </a:r>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42"/>
          <p:cNvPicPr>
            <a:picLocks noChangeAspect="1"/>
          </p:cNvPicPr>
          <p:nvPr/>
        </p:nvPicPr>
        <p:blipFill>
          <a:blip r:embed="rId2" cstate="print"/>
          <a:stretch>
            <a:fillRect/>
          </a:stretch>
        </p:blipFill>
        <p:spPr>
          <a:xfrm>
            <a:off x="7978300" y="1522097"/>
            <a:ext cx="1709137" cy="1476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checkerboard(across)">
                                      <p:cBhvr>
                                        <p:cTn id="1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10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rcRect t="3397"/>
          <a:stretch>
            <a:fillRect/>
          </a:stretch>
        </p:blipFill>
        <p:spPr>
          <a:xfrm>
            <a:off x="149598" y="3354070"/>
            <a:ext cx="2418371" cy="2889250"/>
          </a:xfrm>
          <a:prstGeom prst="rect">
            <a:avLst/>
          </a:prstGeom>
        </p:spPr>
      </p:pic>
      <p:sp>
        <p:nvSpPr>
          <p:cNvPr id="100" name="文本框 99"/>
          <p:cNvSpPr txBox="1"/>
          <p:nvPr/>
        </p:nvSpPr>
        <p:spPr>
          <a:xfrm>
            <a:off x="2479605" y="2851150"/>
            <a:ext cx="7952721" cy="2553891"/>
          </a:xfrm>
          <a:prstGeom prst="round2DiagRect">
            <a:avLst/>
          </a:prstGeom>
          <a:noFill/>
          <a:ln w="38100">
            <a:solidFill>
              <a:srgbClr val="00B0F0"/>
            </a:solidFill>
          </a:ln>
          <a:extLst>
            <a:ext uri="{909E8E84-426E-40DD-AFC4-6F175D3DCCD1}">
              <a14:hiddenFill xmlns:a14="http://schemas.microsoft.com/office/drawing/2010/main">
                <a:solidFill>
                  <a:srgbClr val="92D050"/>
                </a:solidFill>
              </a14:hiddenFill>
            </a:ext>
          </a:extLst>
        </p:spPr>
        <p:txBody>
          <a:bodyPr wrap="square">
            <a:spAutoFit/>
          </a:bodyPr>
          <a:lstStyle/>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rPr>
              <a:t>意思是：读书初看是没有路可走，只有勤奋才能开创一条路。学习知识就如一个人身在大海中一样，只有在里面悟出道理，学为所用，这样就好比一条属于自己的船。知识转化为智慧之船，人生里程的航行就有了方向。</a:t>
            </a:r>
          </a:p>
        </p:txBody>
      </p:sp>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日积月累</a:t>
            </a:r>
          </a:p>
        </p:txBody>
      </p:sp>
      <p:sp>
        <p:nvSpPr>
          <p:cNvPr id="2" name="文本框 1"/>
          <p:cNvSpPr txBox="1"/>
          <p:nvPr/>
        </p:nvSpPr>
        <p:spPr>
          <a:xfrm>
            <a:off x="2871815" y="1943735"/>
            <a:ext cx="5929828" cy="523220"/>
          </a:xfrm>
          <a:prstGeom prst="rect">
            <a:avLst/>
          </a:prstGeom>
          <a:noFill/>
        </p:spPr>
        <p:txBody>
          <a:bodyPr wrap="none" rtlCol="0">
            <a:spAutoFit/>
          </a:bodyPr>
          <a:lstStyle/>
          <a:p>
            <a:pPr algn="l"/>
            <a:r>
              <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rPr>
              <a:t>书山有路勤为径，学海无涯苦作舟。</a:t>
            </a:r>
          </a:p>
        </p:txBody>
      </p:sp>
    </p:spTree>
  </p:cSld>
  <p:clrMapOvr>
    <a:masterClrMapping/>
  </p:clrMapOvr>
</p:sld>
</file>

<file path=ppt/slides/slide10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rcRect t="3397"/>
          <a:stretch>
            <a:fillRect/>
          </a:stretch>
        </p:blipFill>
        <p:spPr>
          <a:xfrm>
            <a:off x="149598" y="3354070"/>
            <a:ext cx="2418371" cy="2889250"/>
          </a:xfrm>
          <a:prstGeom prst="rect">
            <a:avLst/>
          </a:prstGeom>
        </p:spPr>
      </p:pic>
      <p:sp>
        <p:nvSpPr>
          <p:cNvPr id="100" name="文本框 99"/>
          <p:cNvSpPr txBox="1"/>
          <p:nvPr/>
        </p:nvSpPr>
        <p:spPr>
          <a:xfrm>
            <a:off x="2450926" y="1377951"/>
            <a:ext cx="8340280" cy="5012113"/>
          </a:xfrm>
          <a:prstGeom prst="round2DiagRect">
            <a:avLst/>
          </a:prstGeom>
          <a:noFill/>
          <a:ln w="38100">
            <a:solidFill>
              <a:srgbClr val="00B0F0"/>
            </a:solidFill>
          </a:ln>
          <a:extLst>
            <a:ext uri="{909E8E84-426E-40DD-AFC4-6F175D3DCCD1}">
              <a14:hiddenFill xmlns:a14="http://schemas.microsoft.com/office/drawing/2010/main">
                <a:solidFill>
                  <a:srgbClr val="92D050"/>
                </a:solidFill>
              </a14:hiddenFill>
            </a:ext>
          </a:extLst>
        </p:spPr>
        <p:txBody>
          <a:bodyPr wrap="square">
            <a:spAutoFit/>
          </a:bodyPr>
          <a:lstStyle/>
          <a:p>
            <a:pPr algn="l">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书是逆境中的慰藉。 </a:t>
            </a:r>
          </a:p>
          <a:p>
            <a:pPr algn="l">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世界上最壮丽的宫殿是藏书最多的图书馆。 </a:t>
            </a:r>
          </a:p>
          <a:p>
            <a:pPr algn="l">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年轻时读书就像迎着朝阳走路。</a:t>
            </a:r>
          </a:p>
          <a:p>
            <a:pPr algn="l">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最淡的墨水也胜过最强的记忆。 </a:t>
            </a:r>
          </a:p>
          <a:p>
            <a:pPr algn="l">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精神能补物质的不足。 </a:t>
            </a:r>
          </a:p>
          <a:p>
            <a:pPr algn="l">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在学习中取得知识，在战斗中取得勇敢。 </a:t>
            </a:r>
          </a:p>
          <a:p>
            <a:pPr algn="l">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勤动笔墨勤看书。 </a:t>
            </a:r>
          </a:p>
          <a:p>
            <a:pPr algn="l">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知识好像砂石下的泉水，掘得越深，泉水越清。</a:t>
            </a:r>
          </a:p>
        </p:txBody>
      </p:sp>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日积月累</a:t>
            </a:r>
          </a:p>
        </p:txBody>
      </p:sp>
    </p:spTree>
  </p:cSld>
  <p:clrMapOvr>
    <a:masterClrMapping/>
  </p:clrMapOvr>
</p:sld>
</file>

<file path=ppt/slides/slide10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229461" y="2276872"/>
            <a:ext cx="8746259" cy="2553891"/>
          </a:xfrm>
          <a:prstGeom prst="round2DiagRect">
            <a:avLst/>
          </a:prstGeom>
          <a:noFill/>
          <a:ln w="38100">
            <a:solidFill>
              <a:srgbClr val="00B0F0"/>
            </a:solidFill>
          </a:ln>
          <a:extLst>
            <a:ext uri="{909E8E84-426E-40DD-AFC4-6F175D3DCCD1}">
              <a14:hiddenFill xmlns:a14="http://schemas.microsoft.com/office/drawing/2010/main">
                <a:solidFill>
                  <a:srgbClr val="92D050"/>
                </a:solidFill>
              </a14:hiddenFill>
            </a:ext>
          </a:extLst>
        </p:spPr>
        <p:txBody>
          <a:bodyPr wrap="square">
            <a:spAutoFit/>
          </a:bodyPr>
          <a:lstStyle/>
          <a:p>
            <a:pPr algn="l">
              <a:lnSpc>
                <a:spcPct val="150000"/>
              </a:lnSpc>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1.这节课我们学习了正确书写书签的方法，要美观、大方，训练抄写语段的能力。理解警句的大意，课下请同学们把今天的所学再复习一遍。</a:t>
            </a:r>
          </a:p>
          <a:p>
            <a:pPr algn="l">
              <a:lnSpc>
                <a:spcPct val="150000"/>
              </a:lnSpc>
            </a:pPr>
            <a:r>
              <a:rPr lang="zh-CN" altLang="en-US" sz="2400" b="1" dirty="0">
                <a:solidFill>
                  <a:schemeClr val="tx1"/>
                </a:solidFill>
                <a:latin typeface="微软雅黑" panose="020B0503020204020204" charset="-122"/>
                <a:ea typeface="微软雅黑" panose="020B0503020204020204" charset="-122"/>
                <a:cs typeface="微软雅黑" panose="020B0503020204020204" charset="-122"/>
              </a:rPr>
              <a:t>2.布置作业：会背会写日积月累，并动手写一个书签。</a:t>
            </a:r>
          </a:p>
        </p:txBody>
      </p:sp>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课堂小结</a:t>
            </a:r>
          </a:p>
        </p:txBody>
      </p:sp>
    </p:spTree>
  </p:cSld>
  <p:clrMapOvr>
    <a:masterClrMapping/>
  </p:clrMapOvr>
</p:sld>
</file>

<file path=ppt/slides/slide10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56054" y="2276873"/>
            <a:ext cx="9759153" cy="2758202"/>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3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400">
                <a:solidFill>
                  <a:srgbClr val="C00000"/>
                </a:solidFill>
                <a:latin typeface="微软雅黑" panose="020B0503020204020204" charset="-122"/>
                <a:ea typeface="微软雅黑" panose="020B0503020204020204" charset="-122"/>
                <a:cs typeface="微软雅黑" panose="020B0503020204020204" charset="-122"/>
              </a:rPr>
              <a:t>                </a:t>
            </a:r>
            <a:r>
              <a:rPr lang="zh-CN" sz="2400">
                <a:solidFill>
                  <a:srgbClr val="C00000"/>
                </a:solidFill>
                <a:latin typeface="微软雅黑" panose="020B0503020204020204" charset="-122"/>
                <a:ea typeface="微软雅黑" panose="020B0503020204020204" charset="-122"/>
                <a:cs typeface="微软雅黑" panose="020B0503020204020204" charset="-122"/>
              </a:rPr>
              <a:t>语文园地八</a:t>
            </a:r>
            <a:endParaRPr lang="zh-CN" sz="24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童话充满了奇思妙想、有趣、充满幻想</a:t>
            </a: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区别近义词</a:t>
            </a: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仿写描写季节的句子：抓住特点</a:t>
            </a: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竖写时要自右向左书写 字距要均匀 上下字要对齐  格式更美观</a:t>
            </a:r>
          </a:p>
        </p:txBody>
      </p:sp>
      <p:sp>
        <p:nvSpPr>
          <p:cNvPr id="3" name="文本框 2"/>
          <p:cNvSpPr txBox="1"/>
          <p:nvPr/>
        </p:nvSpPr>
        <p:spPr>
          <a:xfrm>
            <a:off x="658609" y="1162535"/>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sld>
</file>

<file path=ppt/slides/slide10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796630" y="1490346"/>
            <a:ext cx="7751189" cy="1490543"/>
          </a:xfrm>
          <a:prstGeom prst="can">
            <a:avLst>
              <a:gd name="adj" fmla="val 13103"/>
            </a:avLst>
          </a:prstGeom>
          <a:solidFill>
            <a:srgbClr val="FFDB6D"/>
          </a:solidFill>
          <a:ln w="9525">
            <a:solidFill>
              <a:srgbClr val="92D050"/>
            </a:solidFill>
          </a:ln>
        </p:spPr>
        <p:txBody>
          <a:bodyPr wrap="square">
            <a:spAutoFit/>
          </a:bodyPr>
          <a:lstStyle/>
          <a:p>
            <a:pPr>
              <a:lnSpc>
                <a:spcPct val="150000"/>
              </a:lnSpc>
            </a:pPr>
            <a:r>
              <a:rPr lang="zh-CN" sz="2400">
                <a:latin typeface="微软雅黑" panose="020B0503020204020204" charset="-122"/>
                <a:ea typeface="微软雅黑" panose="020B0503020204020204" charset="-122"/>
                <a:sym typeface="+mn-ea"/>
              </a:rPr>
              <a:t>夏天阵雨来了时，这一方小小的天窗抚慰了孩子们沮丧孤寂的心灵。因而，作者说——</a:t>
            </a:r>
            <a:endParaRPr lang="zh-CN" sz="24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587542" y="106172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
        <p:nvSpPr>
          <p:cNvPr id="3" name="文本框 2"/>
          <p:cNvSpPr txBox="1"/>
          <p:nvPr/>
        </p:nvSpPr>
        <p:spPr>
          <a:xfrm>
            <a:off x="346478" y="3568067"/>
            <a:ext cx="10574173" cy="1942925"/>
          </a:xfrm>
          <a:prstGeom prst="roundRect">
            <a:avLst/>
          </a:prstGeom>
          <a:noFill/>
          <a:ln>
            <a:solidFill>
              <a:srgbClr val="92D050"/>
            </a:solidFill>
          </a:ln>
        </p:spPr>
        <p:txBody>
          <a:bodyPr wrap="square" rtlCol="0">
            <a:spAutoFit/>
          </a:bodyPr>
          <a:lstStyle/>
          <a:p>
            <a:pPr algn="l">
              <a:lnSpc>
                <a:spcPct val="150000"/>
              </a:lnSpc>
            </a:pPr>
            <a:r>
              <a:rPr lang="en-US" altLang="zh-CN" sz="2400" dirty="0">
                <a:latin typeface="微软雅黑" panose="020B0503020204020204" charset="-122"/>
                <a:ea typeface="微软雅黑" panose="020B0503020204020204" charset="-122"/>
                <a:sym typeface="+mn-ea"/>
              </a:rPr>
              <a:t>       </a:t>
            </a:r>
            <a:r>
              <a:rPr lang="zh-CN" sz="2400" dirty="0">
                <a:latin typeface="微软雅黑" panose="020B0503020204020204" charset="-122"/>
                <a:ea typeface="微软雅黑" panose="020B0503020204020204" charset="-122"/>
                <a:sym typeface="+mn-ea"/>
              </a:rPr>
              <a:t>发明这天窗的大人们，是应得感谢的。因为活泼会想的孩子们，知道怎样从“无”中看出“有”，从“虚”中看出“实”，比任何他看到</a:t>
            </a:r>
            <a:r>
              <a:rPr lang="zh-CN" sz="2400" dirty="0" smtClean="0">
                <a:latin typeface="微软雅黑" panose="020B0503020204020204" charset="-122"/>
                <a:ea typeface="微软雅黑" panose="020B0503020204020204" charset="-122"/>
                <a:sym typeface="+mn-ea"/>
              </a:rPr>
              <a:t>的</a:t>
            </a:r>
            <a:r>
              <a:rPr lang="zh-CN" altLang="en-US" sz="2400" dirty="0" smtClean="0">
                <a:latin typeface="微软雅黑" panose="020B0503020204020204" charset="-122"/>
                <a:ea typeface="微软雅黑" panose="020B0503020204020204" charset="-122"/>
                <a:sym typeface="+mn-ea"/>
              </a:rPr>
              <a:t>都</a:t>
            </a:r>
            <a:r>
              <a:rPr lang="zh-CN" sz="2400" dirty="0" smtClean="0">
                <a:latin typeface="微软雅黑" panose="020B0503020204020204" charset="-122"/>
                <a:ea typeface="微软雅黑" panose="020B0503020204020204" charset="-122"/>
                <a:sym typeface="+mn-ea"/>
              </a:rPr>
              <a:t>更</a:t>
            </a:r>
            <a:r>
              <a:rPr lang="zh-CN" sz="2400" dirty="0">
                <a:latin typeface="微软雅黑" panose="020B0503020204020204" charset="-122"/>
                <a:ea typeface="微软雅黑" panose="020B0503020204020204" charset="-122"/>
                <a:sym typeface="+mn-ea"/>
              </a:rPr>
              <a:t>真切，更阔达，更复杂，更确实！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900" decel="100000" fill="hold"/>
                                        <p:tgtEl>
                                          <p:spTgt spid="10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06172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
        <p:nvSpPr>
          <p:cNvPr id="4" name="文本框 3"/>
          <p:cNvSpPr txBox="1"/>
          <p:nvPr/>
        </p:nvSpPr>
        <p:spPr>
          <a:xfrm>
            <a:off x="1193684" y="2219325"/>
            <a:ext cx="9231667" cy="2308324"/>
          </a:xfrm>
          <a:prstGeom prst="rect">
            <a:avLst/>
          </a:prstGeom>
          <a:noFill/>
          <a:ln w="9525">
            <a:noFill/>
          </a:ln>
        </p:spPr>
        <p:txBody>
          <a:bodyPr wrap="square">
            <a:spAutoFit/>
          </a:bodyPr>
          <a:lstStyle/>
          <a:p>
            <a:pPr>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（1）读课文第6自然段，想一想：当孩子们被大人们逼上床“休息”的时候，心情又是怎样的？你是从哪些词语中体会出来的？</a:t>
            </a:r>
          </a:p>
          <a:p>
            <a:pPr>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（2）默读第7自然段，用横线勾画出孩子们透过天窗看到的是事物，用波浪线勾画出孩子们由看到的事物想象到的景象。</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06172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
        <p:nvSpPr>
          <p:cNvPr id="100" name="文本框 99"/>
          <p:cNvSpPr txBox="1"/>
          <p:nvPr/>
        </p:nvSpPr>
        <p:spPr>
          <a:xfrm>
            <a:off x="587541" y="2233930"/>
            <a:ext cx="8827054" cy="2710160"/>
          </a:xfrm>
          <a:prstGeom prst="bevel">
            <a:avLst>
              <a:gd name="adj" fmla="val 7612"/>
            </a:avLst>
          </a:prstGeom>
          <a:solidFill>
            <a:srgbClr val="92D050"/>
          </a:solidFill>
          <a:ln w="9525">
            <a:solidFill>
              <a:srgbClr val="FFC000"/>
            </a:solidFill>
          </a:ln>
        </p:spPr>
        <p:txBody>
          <a:bodyPr wrap="square">
            <a:spAutoFit/>
          </a:bodyPr>
          <a:lstStyle/>
          <a:p>
            <a:pPr indent="304800">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孩子们透过天窗，看到的是（一颗星 ），想象到的是（无数闪闪烁烁可爱的星 ）；看到的是（       ），想象到的是（       ）；看到的是（       ），想象到的是（       ）；看到的是（       ），想象到的是（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299879" y="1061722"/>
            <a:ext cx="1696735" cy="1867733"/>
          </a:xfrm>
          <a:prstGeom prst="irregularSeal2">
            <a:avLst/>
          </a:prstGeom>
          <a:solidFill>
            <a:srgbClr val="92D050"/>
          </a:solid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排比</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06172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
        <p:nvSpPr>
          <p:cNvPr id="100" name="文本框 99"/>
          <p:cNvSpPr txBox="1"/>
          <p:nvPr/>
        </p:nvSpPr>
        <p:spPr>
          <a:xfrm>
            <a:off x="1229339" y="2075182"/>
            <a:ext cx="9037887" cy="3322955"/>
          </a:xfrm>
          <a:prstGeom prst="rect">
            <a:avLst/>
          </a:prstGeom>
          <a:noFill/>
          <a:ln w="9525">
            <a:noFill/>
          </a:ln>
        </p:spPr>
        <p:txBody>
          <a:bodyPr wrap="square">
            <a:spAutoFit/>
          </a:bodyPr>
          <a:lstStyle/>
          <a:p>
            <a:pPr>
              <a:lnSpc>
                <a:spcPct val="150000"/>
              </a:lnSpc>
            </a:pPr>
            <a:r>
              <a:rPr lang="zh-CN" sz="2800">
                <a:solidFill>
                  <a:srgbClr val="C00000"/>
                </a:solidFill>
                <a:latin typeface="微软雅黑" panose="020B0503020204020204" charset="-122"/>
                <a:ea typeface="微软雅黑" panose="020B0503020204020204" charset="-122"/>
              </a:rPr>
              <a:t>排比</a:t>
            </a:r>
            <a:r>
              <a:rPr lang="zh-CN" sz="2800">
                <a:solidFill>
                  <a:schemeClr val="tx1"/>
                </a:solidFill>
                <a:latin typeface="微软雅黑" panose="020B0503020204020204" charset="-122"/>
                <a:ea typeface="微软雅黑" panose="020B0503020204020204" charset="-122"/>
              </a:rPr>
              <a:t>是一种修辞手法，利用意义相关或相近，结构相同或相似和语气相同的词组或句子并排（三句或三句以上），达到一种加强语势的效果。把结构相同或相似、意思密切相关、语气一致的词语或句子成串地排列的一种修辞方法。</a:t>
            </a:r>
            <a:endParaRPr lang="zh-CN" altLang="en-US" sz="28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06172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
        <p:nvSpPr>
          <p:cNvPr id="100" name="文本框 99"/>
          <p:cNvSpPr txBox="1"/>
          <p:nvPr/>
        </p:nvSpPr>
        <p:spPr>
          <a:xfrm>
            <a:off x="587541" y="1934211"/>
            <a:ext cx="10341637" cy="3416320"/>
          </a:xfrm>
          <a:prstGeom prst="rect">
            <a:avLst/>
          </a:prstGeom>
          <a:noFill/>
          <a:ln w="9525">
            <a:noFill/>
          </a:ln>
        </p:spPr>
        <p:txBody>
          <a:bodyPr wrap="square">
            <a:spAutoFit/>
          </a:bodyPr>
          <a:lstStyle/>
          <a:p>
            <a:pPr>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（1）我会从那小玻璃上面的一朵云，想象到无数奇幻的云彩，有的像（       ），有的像（       ），有的像（       ）。</a:t>
            </a:r>
          </a:p>
          <a:p>
            <a:pPr>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（2）我会从那小玻璃上面掠过一条黑影，想象到这也许是（       ），也许是（       ），也许是（       ）。</a:t>
            </a:r>
          </a:p>
          <a:p>
            <a:pPr>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（3）我会从那小玻璃上面的一颗星，想象到无数闪闪烁烁可爱的星，它们也许是（       ），也许是（       ），也许是（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122364"/>
            <a:ext cx="2099797" cy="578444"/>
          </a:xfrm>
          <a:prstGeom prst="roundRect">
            <a:avLst/>
          </a:prstGeom>
          <a:solidFill>
            <a:srgbClr val="FFC000"/>
          </a:solidFill>
        </p:spPr>
        <p:txBody>
          <a:bodyPr wrap="square" rtlCol="0">
            <a:spAutoFit/>
          </a:bodyPr>
          <a:lstStyle/>
          <a:p>
            <a:r>
              <a:rPr lang="zh-CN" altLang="en-US" sz="2800" dirty="0">
                <a:latin typeface="微软雅黑" panose="020B0503020204020204" charset="-122"/>
                <a:ea typeface="微软雅黑" panose="020B0503020204020204" charset="-122"/>
              </a:rPr>
              <a:t>课文精讲</a:t>
            </a:r>
          </a:p>
        </p:txBody>
      </p:sp>
      <p:sp>
        <p:nvSpPr>
          <p:cNvPr id="100" name="文本框 99"/>
          <p:cNvSpPr txBox="1"/>
          <p:nvPr/>
        </p:nvSpPr>
        <p:spPr>
          <a:xfrm>
            <a:off x="1264221" y="1726064"/>
            <a:ext cx="8632500" cy="1198880"/>
          </a:xfrm>
          <a:prstGeom prst="rect">
            <a:avLst/>
          </a:prstGeom>
          <a:noFill/>
          <a:ln w="9525">
            <a:noFill/>
          </a:ln>
        </p:spPr>
        <p:txBody>
          <a:bodyPr wrap="square">
            <a:spAutoFit/>
          </a:bodyPr>
          <a:lstStyle/>
          <a:p>
            <a:pPr indent="304800"/>
            <a:r>
              <a:rPr lang="zh-CN" sz="2400" dirty="0">
                <a:solidFill>
                  <a:srgbClr val="C00000"/>
                </a:solidFill>
                <a:latin typeface="微软雅黑" panose="020B0503020204020204" charset="-122"/>
                <a:ea typeface="微软雅黑" panose="020B0503020204020204" charset="-122"/>
                <a:cs typeface="微软雅黑" panose="020B0503020204020204" charset="-122"/>
              </a:rPr>
              <a:t>比较句子：</a:t>
            </a:r>
            <a:endParaRPr lang="zh-CN" sz="2400" dirty="0">
              <a:solidFill>
                <a:schemeClr val="tx1"/>
              </a:solidFill>
              <a:latin typeface="微软雅黑" panose="020B0503020204020204" charset="-122"/>
              <a:ea typeface="微软雅黑" panose="020B0503020204020204" charset="-122"/>
              <a:cs typeface="微软雅黑" panose="020B0503020204020204" charset="-122"/>
            </a:endParaRPr>
          </a:p>
          <a:p>
            <a:pPr indent="304800"/>
            <a:r>
              <a:rPr lang="zh-CN" sz="2400" dirty="0">
                <a:solidFill>
                  <a:schemeClr val="tx1"/>
                </a:solidFill>
                <a:latin typeface="微软雅黑" panose="020B0503020204020204" charset="-122"/>
                <a:ea typeface="微软雅黑" panose="020B0503020204020204" charset="-122"/>
                <a:cs typeface="微软雅黑" panose="020B0503020204020204" charset="-122"/>
              </a:rPr>
              <a:t>A.发明这天窗的大人们，是得感谢的。</a:t>
            </a:r>
          </a:p>
          <a:p>
            <a:pPr indent="304800"/>
            <a:r>
              <a:rPr lang="zh-CN" sz="2400" dirty="0">
                <a:solidFill>
                  <a:schemeClr val="tx1"/>
                </a:solidFill>
                <a:latin typeface="微软雅黑" panose="020B0503020204020204" charset="-122"/>
                <a:ea typeface="微软雅黑" panose="020B0503020204020204" charset="-122"/>
                <a:cs typeface="微软雅黑" panose="020B0503020204020204" charset="-122"/>
              </a:rPr>
              <a:t>B.发明这</a:t>
            </a:r>
            <a:r>
              <a:rPr lang="en-US" sz="2400" dirty="0">
                <a:solidFill>
                  <a:schemeClr val="tx1"/>
                </a:solidFill>
                <a:latin typeface="微软雅黑" panose="020B0503020204020204" charset="-122"/>
                <a:ea typeface="微软雅黑" panose="020B0503020204020204" charset="-122"/>
                <a:cs typeface="微软雅黑" panose="020B0503020204020204" charset="-122"/>
              </a:rPr>
              <a:t>“</a:t>
            </a:r>
            <a:r>
              <a:rPr lang="zh-CN" sz="2400" dirty="0">
                <a:solidFill>
                  <a:schemeClr val="tx1"/>
                </a:solidFill>
                <a:latin typeface="微软雅黑" panose="020B0503020204020204" charset="-122"/>
                <a:ea typeface="微软雅黑" panose="020B0503020204020204" charset="-122"/>
                <a:cs typeface="微软雅黑" panose="020B0503020204020204" charset="-122"/>
              </a:rPr>
              <a:t>天窗</a:t>
            </a:r>
            <a:r>
              <a:rPr lang="en-US" sz="2400" dirty="0">
                <a:solidFill>
                  <a:schemeClr val="tx1"/>
                </a:solidFill>
                <a:latin typeface="微软雅黑" panose="020B0503020204020204" charset="-122"/>
                <a:ea typeface="微软雅黑" panose="020B0503020204020204" charset="-122"/>
                <a:cs typeface="微软雅黑" panose="020B0503020204020204" charset="-122"/>
              </a:rPr>
              <a:t>”</a:t>
            </a:r>
            <a:r>
              <a:rPr lang="zh-CN" sz="2400" dirty="0">
                <a:solidFill>
                  <a:schemeClr val="tx1"/>
                </a:solidFill>
                <a:latin typeface="微软雅黑" panose="020B0503020204020204" charset="-122"/>
                <a:ea typeface="微软雅黑" panose="020B0503020204020204" charset="-122"/>
                <a:cs typeface="微软雅黑" panose="020B0503020204020204" charset="-122"/>
              </a:rPr>
              <a:t>的大人们，是应该被感谢的。</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509739" y="1060046"/>
            <a:ext cx="4370724" cy="509707"/>
          </a:xfrm>
          <a:prstGeom prst="wedgeRoundRectCallout">
            <a:avLst>
              <a:gd name="adj1" fmla="val -30793"/>
              <a:gd name="adj2" fmla="val 88983"/>
              <a:gd name="adj3" fmla="val 16667"/>
            </a:avLst>
          </a:prstGeom>
          <a:solidFill>
            <a:srgbClr val="92D050"/>
          </a:solid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这两个句子有什么不同？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379133" y="1569951"/>
            <a:ext cx="2954655"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后一句话较为具体。</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64219" y="3107920"/>
            <a:ext cx="6090761" cy="550962"/>
          </a:xfrm>
          <a:prstGeom prst="snip2DiagRect">
            <a:avLst/>
          </a:prstGeom>
          <a:solidFill>
            <a:srgbClr val="FFC000"/>
          </a:solid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“天窗”加不加引号，表达的意思同不同？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99923" y="4588552"/>
            <a:ext cx="6340197" cy="461665"/>
          </a:xfrm>
          <a:prstGeom prst="rect">
            <a:avLst/>
          </a:prstGeom>
          <a:noFill/>
        </p:spPr>
        <p:txBody>
          <a:bodyPr wrap="non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文中加了引号的“天窗”有什么深刻的含义？</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23206" y="5144175"/>
            <a:ext cx="10114527" cy="1198880"/>
          </a:xfrm>
          <a:prstGeom prst="rect">
            <a:avLst/>
          </a:prstGeom>
          <a:noFill/>
        </p:spPr>
        <p:txBody>
          <a:bodyPr wrap="squar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天窗已经被赋予了特殊的意义，天窗是孩子们想象的窗口，也是孩子们心灵的窗口，揣着一颗向往美好的心，才能打开想象的窗，让心灵通向更多更广袤的美好世界。</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629011" y="3890051"/>
            <a:ext cx="5266933" cy="510525"/>
          </a:xfrm>
          <a:prstGeom prst="wedgeRoundRectCallout">
            <a:avLst>
              <a:gd name="adj1" fmla="val -25027"/>
              <a:gd name="adj2" fmla="val -96495"/>
              <a:gd name="adj3" fmla="val 16667"/>
            </a:avLst>
          </a:prstGeom>
          <a:noFill/>
          <a:ln>
            <a:solidFill>
              <a:srgbClr val="FFC000"/>
            </a:solidFill>
          </a:ln>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天窗加上引号，有特殊意义。</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P spid="7" grpId="0"/>
      <p:bldP spid="8" grpId="0" bldLvl="0" animBg="1"/>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06172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小练笔</a:t>
            </a:r>
          </a:p>
        </p:txBody>
      </p:sp>
      <p:sp>
        <p:nvSpPr>
          <p:cNvPr id="100" name="文本框 99"/>
          <p:cNvSpPr txBox="1"/>
          <p:nvPr/>
        </p:nvSpPr>
        <p:spPr>
          <a:xfrm>
            <a:off x="911540" y="1766571"/>
            <a:ext cx="9795178" cy="2862322"/>
          </a:xfrm>
          <a:prstGeom prst="rect">
            <a:avLst/>
          </a:prstGeom>
          <a:noFill/>
          <a:ln w="9525">
            <a:noFill/>
          </a:ln>
        </p:spPr>
        <p:txBody>
          <a:bodyPr wrap="square">
            <a:spAutoFit/>
          </a:bodyPr>
          <a:lstStyle/>
          <a:p>
            <a:pPr>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1.雨天或是雪天，透过玻璃窗看着外面的世界，你看到了什么，又想到了什么？</a:t>
            </a:r>
          </a:p>
          <a:p>
            <a:pPr>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2.乘汽车、火车或是飞机时，看着窗外的世界，你想到了什么？</a:t>
            </a:r>
          </a:p>
          <a:p>
            <a:pPr>
              <a:lnSpc>
                <a:spcPct val="150000"/>
              </a:lnSpc>
            </a:pPr>
            <a:r>
              <a:rPr lang="zh-CN" sz="2400">
                <a:solidFill>
                  <a:srgbClr val="FF0000"/>
                </a:solidFill>
                <a:latin typeface="微软雅黑" panose="020B0503020204020204" charset="-122"/>
                <a:ea typeface="微软雅黑" panose="020B0503020204020204" charset="-122"/>
                <a:cs typeface="微软雅黑" panose="020B0503020204020204" charset="-122"/>
              </a:rPr>
              <a:t>温馨提示：</a:t>
            </a:r>
            <a:r>
              <a:rPr lang="zh-CN" sz="2400">
                <a:solidFill>
                  <a:schemeClr val="tx1"/>
                </a:solidFill>
                <a:latin typeface="微软雅黑" panose="020B0503020204020204" charset="-122"/>
                <a:ea typeface="微软雅黑" panose="020B0503020204020204" charset="-122"/>
                <a:cs typeface="微软雅黑" panose="020B0503020204020204" charset="-122"/>
              </a:rPr>
              <a:t>选择一个情境，结合自己的生活经验，学习第7自然段的写法写一段话，文段中请用上“也许……也许……也许……”的句式。</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64307" y="2385695"/>
            <a:ext cx="10991962" cy="2488340"/>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0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                          3  天窗</a:t>
            </a:r>
          </a:p>
          <a:p>
            <a:pPr algn="l">
              <a:lnSpc>
                <a:spcPct val="100000"/>
              </a:lnSpc>
            </a:pPr>
            <a:endParaRPr sz="28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小小的空白    夏天阵雨   “无” “有”   唯一的慰藉</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神奇的世界    被逼上床   “虚” “实”</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
        <p:nvSpPr>
          <p:cNvPr id="2" name="左大括号 1"/>
          <p:cNvSpPr/>
          <p:nvPr/>
        </p:nvSpPr>
        <p:spPr>
          <a:xfrm>
            <a:off x="2889645" y="3458845"/>
            <a:ext cx="264315" cy="863600"/>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4" name="左大括号 3"/>
          <p:cNvSpPr/>
          <p:nvPr/>
        </p:nvSpPr>
        <p:spPr>
          <a:xfrm>
            <a:off x="5318093" y="3458845"/>
            <a:ext cx="264315" cy="863600"/>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5" name="左大括号 4"/>
          <p:cNvSpPr/>
          <p:nvPr/>
        </p:nvSpPr>
        <p:spPr>
          <a:xfrm flipH="1">
            <a:off x="7993026" y="3458845"/>
            <a:ext cx="246488" cy="863600"/>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92937" y="1764666"/>
            <a:ext cx="9823858" cy="3453253"/>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一，看拼音，写汉字</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你偷偷从zhànɡ</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子里伸出头来，仰起脸看着那天窗，你会从那小玻璃上掠过的一条黑影，想象到这也许是灰色的biān</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fú</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也许是bà</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气十足的猫头yīnɡ</a:t>
            </a:r>
            <a:r>
              <a:rPr sz="2400" dirty="0">
                <a:latin typeface="微软雅黑" panose="020B0503020204020204" charset="-122"/>
                <a:ea typeface="微软雅黑" panose="020B0503020204020204" charset="-122"/>
                <a:cs typeface="微软雅黑" panose="020B0503020204020204" charset="-122"/>
              </a:rPr>
              <a:t> （   ）。</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二、写出下列词语的近义词</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err="1">
                <a:latin typeface="微软雅黑" panose="020B0503020204020204" charset="-122"/>
                <a:ea typeface="微软雅黑" panose="020B0503020204020204" charset="-122"/>
                <a:cs typeface="微软雅黑" panose="020B0503020204020204" charset="-122"/>
              </a:rPr>
              <a:t>暖和</a:t>
            </a:r>
            <a:r>
              <a:rPr sz="2400" dirty="0">
                <a:latin typeface="微软雅黑" panose="020B0503020204020204" charset="-122"/>
                <a:ea typeface="微软雅黑" panose="020B0503020204020204" charset="-122"/>
                <a:cs typeface="微软雅黑" panose="020B0503020204020204" charset="-122"/>
              </a:rPr>
              <a:t>________     </a:t>
            </a:r>
            <a:r>
              <a:rPr sz="2400" dirty="0" err="1">
                <a:latin typeface="微软雅黑" panose="020B0503020204020204" charset="-122"/>
                <a:ea typeface="微软雅黑" panose="020B0503020204020204" charset="-122"/>
                <a:cs typeface="微软雅黑" panose="020B0503020204020204" charset="-122"/>
              </a:rPr>
              <a:t>慰藉</a:t>
            </a:r>
            <a:r>
              <a:rPr sz="2400" dirty="0">
                <a:latin typeface="微软雅黑" panose="020B0503020204020204" charset="-122"/>
                <a:ea typeface="微软雅黑" panose="020B0503020204020204" charset="-122"/>
                <a:cs typeface="微软雅黑" panose="020B0503020204020204" charset="-122"/>
              </a:rPr>
              <a:t>________     </a:t>
            </a:r>
            <a:r>
              <a:rPr sz="2400" dirty="0" err="1">
                <a:latin typeface="微软雅黑" panose="020B0503020204020204" charset="-122"/>
                <a:ea typeface="微软雅黑" panose="020B0503020204020204" charset="-122"/>
                <a:cs typeface="微软雅黑" panose="020B0503020204020204" charset="-122"/>
              </a:rPr>
              <a:t>猛厉</a:t>
            </a:r>
            <a:r>
              <a:rPr sz="2400" dirty="0">
                <a:latin typeface="微软雅黑" panose="020B0503020204020204" charset="-122"/>
                <a:ea typeface="微软雅黑" panose="020B0503020204020204" charset="-122"/>
                <a:cs typeface="微软雅黑" panose="020B0503020204020204" charset="-122"/>
              </a:rPr>
              <a:t>________</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神奇</a:t>
            </a:r>
            <a:r>
              <a:rPr sz="2400" dirty="0">
                <a:latin typeface="微软雅黑" panose="020B0503020204020204" charset="-122"/>
                <a:ea typeface="微软雅黑" panose="020B0503020204020204" charset="-122"/>
                <a:cs typeface="微软雅黑" panose="020B0503020204020204" charset="-122"/>
              </a:rPr>
              <a:t>________     </a:t>
            </a:r>
            <a:r>
              <a:rPr sz="2400" dirty="0" err="1">
                <a:latin typeface="微软雅黑" panose="020B0503020204020204" charset="-122"/>
                <a:ea typeface="微软雅黑" panose="020B0503020204020204" charset="-122"/>
                <a:cs typeface="微软雅黑" panose="020B0503020204020204" charset="-122"/>
              </a:rPr>
              <a:t>确实</a:t>
            </a:r>
            <a:r>
              <a:rPr sz="2400" dirty="0">
                <a:latin typeface="微软雅黑" panose="020B0503020204020204" charset="-122"/>
                <a:ea typeface="微软雅黑" panose="020B0503020204020204" charset="-122"/>
                <a:cs typeface="微软雅黑" panose="020B0503020204020204" charset="-122"/>
              </a:rPr>
              <a:t>________</a:t>
            </a:r>
            <a:r>
              <a:rPr lang="zh-CN" sz="2400" dirty="0">
                <a:solidFill>
                  <a:srgbClr val="C00000"/>
                </a:solidFill>
                <a:latin typeface="微软雅黑" panose="020B0503020204020204" charset="-122"/>
                <a:ea typeface="微软雅黑" panose="020B0503020204020204" charset="-122"/>
                <a:cs typeface="微软雅黑" panose="020B0503020204020204" charset="-122"/>
              </a:rPr>
              <a:t>   </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3897298" y="2367282"/>
            <a:ext cx="492443"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帐</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136099" y="3227549"/>
            <a:ext cx="891591"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蝙 蝠</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715631" y="3254517"/>
            <a:ext cx="583814"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 霸</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130802" y="3757289"/>
            <a:ext cx="583814"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 鹰</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868812" y="4646932"/>
            <a:ext cx="800219"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温暖</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492589" y="4646932"/>
            <a:ext cx="800219"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安慰</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225659" y="4646932"/>
            <a:ext cx="800219"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猛烈</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852535" y="5197477"/>
            <a:ext cx="800219"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神秘</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600331" y="5197477"/>
            <a:ext cx="891591"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翔实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十边形 5"/>
          <p:cNvSpPr/>
          <p:nvPr/>
        </p:nvSpPr>
        <p:spPr>
          <a:xfrm>
            <a:off x="1455674" y="1388747"/>
            <a:ext cx="3767078" cy="1043893"/>
          </a:xfrm>
          <a:prstGeom prst="decagon">
            <a:avLst/>
          </a:prstGeom>
          <a:solidFill>
            <a:srgbClr val="92D050"/>
          </a:solidFill>
        </p:spPr>
        <p:txBody>
          <a:bodyPr wrap="square">
            <a:spAutoFit/>
          </a:bodyPr>
          <a:lstStyle/>
          <a:p>
            <a:r>
              <a:rPr lang="zh-CN" altLang="zh-CN" sz="3600" b="1" dirty="0">
                <a:effectLst>
                  <a:outerShdw blurRad="38100" dist="38100" dir="2700000" algn="tl">
                    <a:srgbClr val="000000">
                      <a:alpha val="43137"/>
                    </a:srgbClr>
                  </a:outerShdw>
                </a:effectLst>
                <a:latin typeface="+mn-ea"/>
                <a:ea typeface="+mn-ea"/>
              </a:rPr>
              <a:t>指导朗读：</a:t>
            </a:r>
          </a:p>
        </p:txBody>
      </p:sp>
      <p:sp>
        <p:nvSpPr>
          <p:cNvPr id="7" name="矩形 6"/>
          <p:cNvSpPr/>
          <p:nvPr/>
        </p:nvSpPr>
        <p:spPr>
          <a:xfrm>
            <a:off x="3954463" y="2392791"/>
            <a:ext cx="6235029" cy="3322955"/>
          </a:xfrm>
          <a:prstGeom prst="rect">
            <a:avLst/>
          </a:prstGeom>
        </p:spPr>
        <p:txBody>
          <a:bodyPr wrap="square">
            <a:spAutoFit/>
          </a:bodyPr>
          <a:lstStyle/>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宿新市徐公店</a:t>
            </a:r>
          </a:p>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篱落/疏疏//一径深，</a:t>
            </a:r>
          </a:p>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树头/新绿//未成阴。</a:t>
            </a:r>
          </a:p>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儿童/急走//追黄蝶，</a:t>
            </a:r>
          </a:p>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飞入/菜花//无处寻。</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876" y="3493080"/>
            <a:ext cx="3216261"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up)">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wipe(up)">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wipe(up)">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wipe(up)">
                                      <p:cBhvr>
                                        <p:cTn id="28" dur="500"/>
                                        <p:tgtEl>
                                          <p:spTgt spid="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wipe(up)">
                                      <p:cBhvr>
                                        <p:cTn id="33"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uiExpand="1" build="p"/>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2" name="矩形 11"/>
          <p:cNvSpPr/>
          <p:nvPr/>
        </p:nvSpPr>
        <p:spPr>
          <a:xfrm>
            <a:off x="323225" y="1764666"/>
            <a:ext cx="10764077" cy="2973122"/>
          </a:xfrm>
          <a:prstGeom prst="rect">
            <a:avLst/>
          </a:prstGeom>
        </p:spPr>
        <p:txBody>
          <a:bodyPr wrap="square">
            <a:spAutoFit/>
          </a:bodyPr>
          <a:lstStyle/>
          <a:p>
            <a:pPr>
              <a:lnSpc>
                <a:spcPct val="130000"/>
              </a:lnSpc>
            </a:pP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三、填空。</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《天窗》是著名作家</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写的一篇散文，描写的是乡下的    只有前面一排</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，夏日里下雨，夜晚孩子们被逼着去睡觉时，所有的</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都关闭起来，屋子里黑洞洞的，这时候，屋顶上小小的</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便成了孩子们唯一的慰藉，透过小小的</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看到的点点面面，听到的点点声音，都能使孩子们的想象丰富起来，这小小的</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便成了心灵飞翔的</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        </a:t>
            </a: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3850792" y="2352677"/>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茅盾</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264898" y="2813052"/>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房子</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613023" y="3321686"/>
            <a:ext cx="1107996"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木板窗</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13023" y="3782062"/>
            <a:ext cx="1107996"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木板窗</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8944874" y="3782062"/>
            <a:ext cx="891591"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 天窗</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1985080" y="4752977"/>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天窗</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5807192" y="4752977"/>
            <a:ext cx="891591"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 窗户</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strips(downLeft)">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strips(downLeft)">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strips(downLeft)">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strips(downLeft)">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14" grpId="0"/>
      <p:bldP spid="15" grpId="0"/>
      <p:bldP spid="16" grpId="0"/>
      <p:bldP spid="17"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1161713"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834381" y="1149115"/>
            <a:ext cx="4685898" cy="923330"/>
          </a:xfrm>
          <a:prstGeom prst="rect">
            <a:avLst/>
          </a:prstGeom>
          <a:solidFill>
            <a:schemeClr val="bg1">
              <a:alpha val="71000"/>
            </a:schemeClr>
          </a:solidFill>
        </p:spPr>
        <p:txBody>
          <a:bodyPr wrap="none">
            <a:spAutoFit/>
          </a:bodyPr>
          <a:lstStyle/>
          <a:p>
            <a:pPr algn="l"/>
            <a:r>
              <a:rPr sz="5400" dirty="0">
                <a:latin typeface="黑体" panose="02010609060101010101" charset="-122"/>
                <a:ea typeface="黑体" panose="02010609060101010101" charset="-122"/>
                <a:cs typeface="黑体" panose="02010609060101010101" charset="-122"/>
              </a:rPr>
              <a:t>4  三月桃花水</a:t>
            </a:r>
          </a:p>
        </p:txBody>
      </p:sp>
      <p:sp>
        <p:nvSpPr>
          <p:cNvPr id="3" name="文本框 2"/>
          <p:cNvSpPr txBox="1"/>
          <p:nvPr/>
        </p:nvSpPr>
        <p:spPr>
          <a:xfrm>
            <a:off x="1734479" y="5003044"/>
            <a:ext cx="3887202" cy="707886"/>
          </a:xfrm>
          <a:prstGeom prst="rect">
            <a:avLst/>
          </a:prstGeom>
          <a:solidFill>
            <a:schemeClr val="bg1">
              <a:alpha val="71000"/>
            </a:schemeClr>
          </a:solid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4877825" y="2152650"/>
            <a:ext cx="5958339" cy="3108543"/>
          </a:xfrm>
          <a:prstGeom prst="rect">
            <a:avLst/>
          </a:prstGeom>
          <a:noFill/>
        </p:spPr>
        <p:txBody>
          <a:bodyPr wrap="square" rtlCol="0">
            <a:spAutoFit/>
          </a:bodyPr>
          <a:lstStyle/>
          <a:p>
            <a:r>
              <a:rPr lang="en-US" sz="2800" dirty="0">
                <a:latin typeface="微软雅黑" panose="020B0503020204020204" charset="-122"/>
                <a:ea typeface="微软雅黑" panose="020B0503020204020204" charset="-122"/>
                <a:cs typeface="微软雅黑" panose="020B0503020204020204" charset="-122"/>
              </a:rPr>
              <a:t>        </a:t>
            </a:r>
            <a:r>
              <a:rPr sz="2800" dirty="0">
                <a:latin typeface="微软雅黑" panose="020B0503020204020204" charset="-122"/>
                <a:ea typeface="微软雅黑" panose="020B0503020204020204" charset="-122"/>
                <a:cs typeface="微软雅黑" panose="020B0503020204020204" charset="-122"/>
              </a:rPr>
              <a:t>春水，滋润了大地，催生了万物。春天，是一个美丽的季节，到处都充满了生机，到处是欣欣向荣的景象。</a:t>
            </a:r>
          </a:p>
          <a:p>
            <a:r>
              <a:rPr sz="2800" dirty="0">
                <a:latin typeface="微软雅黑" panose="020B0503020204020204" charset="-122"/>
                <a:ea typeface="微软雅黑" panose="020B0503020204020204" charset="-122"/>
                <a:cs typeface="微软雅黑" panose="020B0503020204020204" charset="-122"/>
              </a:rPr>
              <a:t>       今天，我们要学的这篇课文就是描写这美妙春景的，下面让我们一起感受这美丽的《三月桃花水》吧！</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2" name="图片 1"/>
          <p:cNvPicPr>
            <a:picLocks noChangeAspect="1"/>
          </p:cNvPicPr>
          <p:nvPr/>
        </p:nvPicPr>
        <p:blipFill>
          <a:blip r:embed="rId2" cstate="print"/>
          <a:stretch>
            <a:fillRect/>
          </a:stretch>
        </p:blipFill>
        <p:spPr>
          <a:xfrm>
            <a:off x="1028585" y="2257427"/>
            <a:ext cx="3639183" cy="32848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3882572" y="2650491"/>
            <a:ext cx="7068310" cy="1938992"/>
          </a:xfrm>
          <a:prstGeom prst="rect">
            <a:avLst/>
          </a:prstGeom>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刘湛秋</a:t>
            </a:r>
            <a:r>
              <a:rPr lang="zh-CN" altLang="zh-CN" sz="2400" dirty="0">
                <a:latin typeface="微软雅黑" panose="020B0503020204020204" charset="-122"/>
                <a:ea typeface="微软雅黑" panose="020B0503020204020204" charset="-122"/>
                <a:cs typeface="微软雅黑" panose="020B0503020204020204" charset="-122"/>
              </a:rPr>
              <a:t>，1935年出生，安徽芜湖人。1957年开始发表作品。</a:t>
            </a:r>
          </a:p>
          <a:p>
            <a:r>
              <a:rPr lang="zh-CN" altLang="zh-CN" sz="2400" dirty="0">
                <a:latin typeface="微软雅黑" panose="020B0503020204020204" charset="-122"/>
                <a:ea typeface="微软雅黑" panose="020B0503020204020204" charset="-122"/>
                <a:cs typeface="微软雅黑" panose="020B0503020204020204" charset="-122"/>
              </a:rPr>
              <a:t>     著有诗集</a:t>
            </a:r>
            <a:r>
              <a:rPr lang="zh-CN" altLang="zh-CN" sz="2400" dirty="0" smtClean="0">
                <a:solidFill>
                  <a:srgbClr val="FF0000"/>
                </a:solidFill>
                <a:latin typeface="微软雅黑" panose="020B0503020204020204" charset="-122"/>
                <a:ea typeface="微软雅黑" panose="020B0503020204020204" charset="-122"/>
                <a:cs typeface="微软雅黑" panose="020B0503020204020204" charset="-122"/>
              </a:rPr>
              <a:t>《生命的欢乐》《无题抒情诗》《人·爱情·风景》</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，散文诗集《遥远的吉他》，论文集《抒情诗的旋律》</a:t>
            </a:r>
            <a:r>
              <a:rPr lang="zh-CN" altLang="zh-CN" sz="2400" dirty="0">
                <a:latin typeface="微软雅黑" panose="020B0503020204020204" charset="-122"/>
                <a:ea typeface="微软雅黑" panose="020B0503020204020204" charset="-122"/>
                <a:cs typeface="微软雅黑" panose="020B0503020204020204" charset="-122"/>
              </a:rPr>
              <a:t>等共22种。</a:t>
            </a: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pic>
        <p:nvPicPr>
          <p:cNvPr id="4" name="图片 3"/>
          <p:cNvPicPr>
            <a:picLocks noChangeAspect="1"/>
          </p:cNvPicPr>
          <p:nvPr/>
        </p:nvPicPr>
        <p:blipFill>
          <a:blip r:embed="rId2" cstate="print"/>
          <a:stretch>
            <a:fillRect/>
          </a:stretch>
        </p:blipFill>
        <p:spPr>
          <a:xfrm>
            <a:off x="868134" y="2513965"/>
            <a:ext cx="2674161" cy="2860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3520591" y="2822577"/>
            <a:ext cx="7053582" cy="1844885"/>
          </a:xfrm>
          <a:prstGeom prst="bevel">
            <a:avLst/>
          </a:prstGeom>
          <a:solidFill>
            <a:srgbClr val="92D050"/>
          </a:solidFill>
          <a:ln>
            <a:solidFill>
              <a:schemeClr val="accent1"/>
            </a:solidFill>
          </a:ln>
        </p:spPr>
        <p:txBody>
          <a:bodyPr wrap="square">
            <a:spAutoFit/>
          </a:bodyPr>
          <a:lstStyle/>
          <a:p>
            <a:pPr>
              <a:lnSpc>
                <a:spcPct val="150000"/>
              </a:lnSpc>
            </a:pPr>
            <a:r>
              <a:rPr altLang="zh-CN" sz="2800" dirty="0">
                <a:latin typeface="微软雅黑" panose="020B0503020204020204" charset="-122"/>
                <a:ea typeface="微软雅黑" panose="020B0503020204020204" charset="-122"/>
                <a:cs typeface="微软雅黑" panose="020B0503020204020204" charset="-122"/>
              </a:rPr>
              <a:t>铃铛     绮丽     回旋        应和 </a:t>
            </a:r>
          </a:p>
          <a:p>
            <a:pPr>
              <a:lnSpc>
                <a:spcPct val="150000"/>
              </a:lnSpc>
            </a:pPr>
            <a:r>
              <a:rPr altLang="zh-CN" sz="2800" dirty="0">
                <a:latin typeface="微软雅黑" panose="020B0503020204020204" charset="-122"/>
                <a:ea typeface="微软雅黑" panose="020B0503020204020204" charset="-122"/>
                <a:cs typeface="微软雅黑" panose="020B0503020204020204" charset="-122"/>
              </a:rPr>
              <a:t>纤细     沉醉     草如茵    柳如眉</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9" y="2822577"/>
            <a:ext cx="3039241" cy="3147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436684" y="1578612"/>
            <a:ext cx="3612055" cy="651141"/>
          </a:xfrm>
          <a:prstGeom prst="flowChartTerminator">
            <a:avLst/>
          </a:prstGeom>
          <a:solidFill>
            <a:schemeClr val="bg1"/>
          </a:solidFill>
          <a:ln w="38100">
            <a:solidFill>
              <a:schemeClr val="accent1"/>
            </a:solidFill>
          </a:ln>
        </p:spPr>
        <p:txBody>
          <a:bodyPr wrap="square" rtlCol="0">
            <a:spAutoFit/>
          </a:bodyPr>
          <a:lstStyle/>
          <a:p>
            <a:pPr algn="l"/>
            <a:r>
              <a:rPr lang="zh-CN" sz="2400">
                <a:latin typeface="微软雅黑" panose="020B0503020204020204" charset="-122"/>
                <a:ea typeface="微软雅黑" panose="020B0503020204020204" charset="-122"/>
                <a:sym typeface="+mn-ea"/>
              </a:rPr>
              <a:t>绮丽：鲜艳美丽。</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66072" y="3396616"/>
            <a:ext cx="3240405" cy="649188"/>
          </a:xfrm>
          <a:prstGeom prst="flowChartTerminator">
            <a:avLst/>
          </a:prstGeom>
          <a:solidFill>
            <a:schemeClr val="bg1"/>
          </a:solidFill>
          <a:ln w="38100">
            <a:solidFill>
              <a:srgbClr val="00B0F0"/>
            </a:solidFill>
          </a:ln>
        </p:spPr>
        <p:txBody>
          <a:bodyPr wrap="none" rtlCol="0">
            <a:spAutoFit/>
          </a:bodyPr>
          <a:lstStyle/>
          <a:p>
            <a:pPr algn="l"/>
            <a:r>
              <a:rPr lang="zh-CN" sz="2400">
                <a:latin typeface="微软雅黑" panose="020B0503020204020204" charset="-122"/>
                <a:ea typeface="微软雅黑" panose="020B0503020204020204" charset="-122"/>
                <a:sym typeface="+mn-ea"/>
              </a:rPr>
              <a:t>应和：呼应，附和。</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61100" y="2823847"/>
            <a:ext cx="4056197" cy="652229"/>
          </a:xfrm>
          <a:prstGeom prst="flowChartTerminator">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回旋：盘旋，转动。</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4464686" y="4868547"/>
            <a:ext cx="3898848" cy="664539"/>
          </a:xfrm>
          <a:prstGeom prst="flowChartTerminator">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algn="l"/>
            <a:r>
              <a:rPr lang="zh-CN" sz="2400">
                <a:latin typeface="微软雅黑" panose="020B0503020204020204" charset="-122"/>
                <a:ea typeface="微软雅黑" panose="020B0503020204020204" charset="-122"/>
                <a:sym typeface="+mn-ea"/>
              </a:rPr>
              <a:t>纤细：细微，细小。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strips(downLef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2600526" y="1893570"/>
            <a:ext cx="7821725" cy="646331"/>
          </a:xfrm>
          <a:prstGeom prst="rect">
            <a:avLst/>
          </a:prstGeom>
          <a:noFill/>
          <a:ln w="9525">
            <a:noFill/>
          </a:ln>
        </p:spPr>
        <p:txBody>
          <a:bodyPr wrap="square">
            <a:spAutoFit/>
          </a:bodyPr>
          <a:lstStyle/>
          <a:p>
            <a:pP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这篇课文描写的三月桃花水，给你们</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留下</a:t>
            </a:r>
            <a:r>
              <a:rPr lang="zh-CN" altLang="en-US" sz="2400" dirty="0" smtClean="0">
                <a:solidFill>
                  <a:schemeClr val="dk1"/>
                </a:solidFill>
                <a:latin typeface="微软雅黑" panose="020B0503020204020204" charset="-122"/>
                <a:ea typeface="微软雅黑" panose="020B0503020204020204" charset="-122"/>
                <a:cs typeface="微软雅黑" panose="020B0503020204020204" charset="-122"/>
              </a:rPr>
              <a:t>了</a:t>
            </a:r>
            <a:r>
              <a:rPr lang="zh-CN" sz="2400" dirty="0" smtClean="0">
                <a:solidFill>
                  <a:schemeClr val="dk1"/>
                </a:solidFill>
                <a:latin typeface="微软雅黑" panose="020B0503020204020204" charset="-122"/>
                <a:ea typeface="微软雅黑" panose="020B0503020204020204" charset="-122"/>
                <a:cs typeface="微软雅黑" panose="020B0503020204020204" charset="-122"/>
              </a:rPr>
              <a:t>什么样</a:t>
            </a:r>
            <a:r>
              <a:rPr lang="zh-CN" sz="2400" dirty="0">
                <a:solidFill>
                  <a:schemeClr val="dk1"/>
                </a:solidFill>
                <a:latin typeface="微软雅黑" panose="020B0503020204020204" charset="-122"/>
                <a:ea typeface="微软雅黑" panose="020B0503020204020204" charset="-122"/>
                <a:cs typeface="微软雅黑" panose="020B0503020204020204" charset="-122"/>
              </a:rPr>
              <a:t>的印象？</a:t>
            </a:r>
          </a:p>
        </p:txBody>
      </p:sp>
      <p:sp>
        <p:nvSpPr>
          <p:cNvPr id="2" name="文本框 1"/>
          <p:cNvSpPr txBox="1"/>
          <p:nvPr/>
        </p:nvSpPr>
        <p:spPr>
          <a:xfrm>
            <a:off x="4791785" y="3495677"/>
            <a:ext cx="5630464" cy="1273523"/>
          </a:xfrm>
          <a:prstGeom prst="cloudCallout">
            <a:avLst>
              <a:gd name="adj1" fmla="val -30520"/>
              <a:gd name="adj2" fmla="val -108150"/>
            </a:avLst>
          </a:prstGeom>
          <a:solidFill>
            <a:srgbClr val="00B0F0"/>
          </a:solidFill>
        </p:spPr>
        <p:txBody>
          <a:bodyPr wrap="squar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三月桃花水是美丽、迷人、令人陶醉的。</a:t>
            </a:r>
          </a:p>
        </p:txBody>
      </p:sp>
      <p:pic>
        <p:nvPicPr>
          <p:cNvPr id="8" name="图片 7"/>
          <p:cNvPicPr>
            <a:picLocks noChangeAspect="1"/>
          </p:cNvPicPr>
          <p:nvPr/>
        </p:nvPicPr>
        <p:blipFill>
          <a:blip r:embed="rId2" cstate="print"/>
          <a:stretch>
            <a:fillRect/>
          </a:stretch>
        </p:blipFill>
        <p:spPr>
          <a:xfrm>
            <a:off x="406163" y="3583305"/>
            <a:ext cx="4259279" cy="259080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2" name="文本框 1"/>
          <p:cNvSpPr txBox="1"/>
          <p:nvPr/>
        </p:nvSpPr>
        <p:spPr>
          <a:xfrm>
            <a:off x="2967931" y="1638301"/>
            <a:ext cx="7717084" cy="919401"/>
          </a:xfrm>
          <a:prstGeom prst="roundRect">
            <a:avLst/>
          </a:prstGeom>
          <a:solidFill>
            <a:srgbClr val="00B0F0"/>
          </a:solidFill>
          <a:ln w="38100">
            <a:solidFill>
              <a:schemeClr val="accent2">
                <a:lumMod val="75000"/>
              </a:schemeClr>
            </a:solidFill>
          </a:ln>
        </p:spPr>
        <p:txBody>
          <a:bodyPr wrap="square" rtlCol="0" anchor="t">
            <a:spAutoFit/>
          </a:bodyPr>
          <a:lstStyle/>
          <a:p>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是什么声音，像一串小铃铛，轻轻地走过村边？是什么光芒，像一匹明洁的丝绸，映照着蓝天？</a:t>
            </a:r>
          </a:p>
        </p:txBody>
      </p:sp>
      <p:pic>
        <p:nvPicPr>
          <p:cNvPr id="3" name="图片 2" descr="51"/>
          <p:cNvPicPr>
            <a:picLocks noChangeAspect="1"/>
          </p:cNvPicPr>
          <p:nvPr/>
        </p:nvPicPr>
        <p:blipFill>
          <a:blip r:embed="rId2" cstate="print"/>
          <a:stretch>
            <a:fillRect/>
          </a:stretch>
        </p:blipFill>
        <p:spPr>
          <a:xfrm>
            <a:off x="406163" y="3321052"/>
            <a:ext cx="2656333" cy="2670175"/>
          </a:xfrm>
          <a:prstGeom prst="rect">
            <a:avLst/>
          </a:prstGeom>
        </p:spPr>
      </p:pic>
      <p:sp>
        <p:nvSpPr>
          <p:cNvPr id="5" name="文本框 4"/>
          <p:cNvSpPr txBox="1"/>
          <p:nvPr/>
        </p:nvSpPr>
        <p:spPr>
          <a:xfrm>
            <a:off x="2967931" y="3483610"/>
            <a:ext cx="7717084" cy="1736646"/>
          </a:xfrm>
          <a:prstGeom prst="wedgeRoundRectCallout">
            <a:avLst>
              <a:gd name="adj1" fmla="val -34617"/>
              <a:gd name="adj2" fmla="val -72583"/>
              <a:gd name="adj3" fmla="val 16667"/>
            </a:avLst>
          </a:prstGeom>
          <a:noFill/>
          <a:ln w="38100">
            <a:solidFill>
              <a:schemeClr val="accent1"/>
            </a:solidFill>
          </a:ln>
        </p:spPr>
        <p:txBody>
          <a:bodyPr wrap="square" rtlCol="0">
            <a:spAutoFit/>
          </a:bodyPr>
          <a:lstStyle/>
          <a:p>
            <a:pPr algn="l"/>
            <a:r>
              <a:rPr lang="zh-CN" altLang="en-US" sz="2400" dirty="0">
                <a:latin typeface="微软雅黑" panose="020B0503020204020204" charset="-122"/>
                <a:ea typeface="微软雅黑" panose="020B0503020204020204" charset="-122"/>
                <a:cs typeface="微软雅黑" panose="020B0503020204020204" charset="-122"/>
                <a:sym typeface="+mn-ea"/>
              </a:rPr>
              <a:t>思考：</a:t>
            </a:r>
          </a:p>
          <a:p>
            <a:pPr algn="l"/>
            <a:r>
              <a:rPr lang="zh-CN" altLang="en-US" sz="2400" dirty="0">
                <a:latin typeface="微软雅黑" panose="020B0503020204020204" charset="-122"/>
                <a:ea typeface="微软雅黑" panose="020B0503020204020204" charset="-122"/>
                <a:cs typeface="微软雅黑" panose="020B0503020204020204" charset="-122"/>
                <a:sym typeface="+mn-ea"/>
              </a:rPr>
              <a:t>这一段文字里有几句话？</a:t>
            </a:r>
          </a:p>
          <a:p>
            <a:r>
              <a:rPr lang="zh-CN" altLang="en-US" sz="2400" dirty="0">
                <a:latin typeface="微软雅黑" panose="020B0503020204020204" charset="-122"/>
                <a:ea typeface="微软雅黑" panose="020B0503020204020204" charset="-122"/>
                <a:cs typeface="微软雅黑" panose="020B0503020204020204" charset="-122"/>
                <a:sym typeface="+mn-ea"/>
              </a:rPr>
              <a:t>是什么句式？运用了什么</a:t>
            </a:r>
            <a:r>
              <a:rPr lang="zh-CN" altLang="en-US" sz="2400" dirty="0" smtClean="0">
                <a:latin typeface="微软雅黑" panose="020B0503020204020204" charset="-122"/>
                <a:ea typeface="微软雅黑" panose="020B0503020204020204" charset="-122"/>
                <a:cs typeface="微软雅黑" panose="020B0503020204020204" charset="-122"/>
                <a:sym typeface="+mn-ea"/>
              </a:rPr>
              <a:t>修辞手法？</a:t>
            </a:r>
            <a:r>
              <a:rPr lang="zh-CN" altLang="zh-CN" sz="2400" dirty="0">
                <a:latin typeface="微软雅黑" panose="020B0503020204020204" charset="-122"/>
                <a:ea typeface="微软雅黑" panose="020B0503020204020204" charset="-122"/>
              </a:rPr>
              <a:t>在课文中找出和这两句话对应的段落。</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453509" y="5373218"/>
            <a:ext cx="8262343" cy="919401"/>
          </a:xfrm>
          <a:prstGeom prst="roundRect">
            <a:avLst/>
          </a:prstGeom>
          <a:solidFill>
            <a:srgbClr val="00B0F0"/>
          </a:solidFill>
        </p:spPr>
        <p:txBody>
          <a:bodyPr wrap="square" rtlCol="0">
            <a:spAutoFit/>
          </a:bodyPr>
          <a:lstStyle/>
          <a:p>
            <a:pPr algn="l"/>
            <a:r>
              <a:rPr lang="zh-CN" altLang="en-US" sz="2400" dirty="0">
                <a:latin typeface="微软雅黑" panose="020B0503020204020204" charset="-122"/>
                <a:ea typeface="微软雅黑" panose="020B0503020204020204" charset="-122"/>
                <a:cs typeface="微软雅黑" panose="020B0503020204020204" charset="-122"/>
                <a:sym typeface="+mn-ea"/>
              </a:rPr>
              <a:t>两句话，是</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疑问句</a:t>
            </a:r>
            <a:r>
              <a:rPr lang="zh-CN" altLang="en-US" sz="2400" dirty="0" smtClean="0">
                <a:latin typeface="微软雅黑" panose="020B0503020204020204" charset="-122"/>
                <a:ea typeface="微软雅黑" panose="020B0503020204020204" charset="-122"/>
                <a:cs typeface="微软雅黑" panose="020B0503020204020204" charset="-122"/>
                <a:sym typeface="+mn-ea"/>
              </a:rPr>
              <a:t>，运用了比喻的修辞手法，分别</a:t>
            </a:r>
            <a:r>
              <a:rPr lang="zh-CN" altLang="en-US" sz="2400" dirty="0">
                <a:latin typeface="微软雅黑" panose="020B0503020204020204" charset="-122"/>
                <a:ea typeface="微软雅黑" panose="020B0503020204020204" charset="-122"/>
                <a:cs typeface="微软雅黑" panose="020B0503020204020204" charset="-122"/>
                <a:sym typeface="+mn-ea"/>
              </a:rPr>
              <a:t>对应3、4自然段和5、6</a:t>
            </a:r>
            <a:r>
              <a:rPr lang="zh-CN" altLang="en-US" sz="2400" dirty="0" smtClean="0">
                <a:latin typeface="微软雅黑" panose="020B0503020204020204" charset="-122"/>
                <a:ea typeface="微软雅黑" panose="020B0503020204020204" charset="-122"/>
                <a:cs typeface="微软雅黑" panose="020B0503020204020204" charset="-122"/>
                <a:sym typeface="+mn-ea"/>
              </a:rPr>
              <a:t>自然段。</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checkerboard(across)">
                                      <p:cBhvr>
                                        <p:cTn id="1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椭圆 4"/>
          <p:cNvSpPr/>
          <p:nvPr/>
        </p:nvSpPr>
        <p:spPr>
          <a:xfrm>
            <a:off x="1888966" y="2565402"/>
            <a:ext cx="703033" cy="575945"/>
          </a:xfrm>
          <a:prstGeom prst="ellipse">
            <a:avLst/>
          </a:prstGeom>
          <a:solidFill>
            <a:srgbClr val="00B0F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2" name="文本框 1"/>
          <p:cNvSpPr txBox="1"/>
          <p:nvPr/>
        </p:nvSpPr>
        <p:spPr>
          <a:xfrm>
            <a:off x="1316926" y="2653665"/>
            <a:ext cx="9510710" cy="919401"/>
          </a:xfrm>
          <a:prstGeom prst="roundRect">
            <a:avLst/>
          </a:prstGeom>
          <a:noFill/>
          <a:ln w="38100">
            <a:no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呵</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河流醒来了！三月的桃花水，舞动着绮丽的朝霞，向前流啊。有一千朵桃花，</a:t>
            </a:r>
            <a:r>
              <a:rPr sz="2400" dirty="0" err="1" smtClean="0">
                <a:latin typeface="微软雅黑" panose="020B0503020204020204" charset="-122"/>
                <a:ea typeface="微软雅黑" panose="020B0503020204020204" charset="-122"/>
                <a:cs typeface="微软雅黑" panose="020B0503020204020204" charset="-122"/>
              </a:rPr>
              <a:t>点点</a:t>
            </a:r>
            <a:r>
              <a:rPr lang="zh-CN" altLang="en-US" sz="2400" dirty="0" smtClean="0">
                <a:latin typeface="微软雅黑" panose="020B0503020204020204" charset="-122"/>
                <a:ea typeface="微软雅黑" panose="020B0503020204020204" charset="-122"/>
                <a:cs typeface="微软雅黑" panose="020B0503020204020204" charset="-122"/>
              </a:rPr>
              <a:t>洒在</a:t>
            </a:r>
            <a:r>
              <a:rPr sz="2400" dirty="0" err="1" smtClean="0">
                <a:latin typeface="微软雅黑" panose="020B0503020204020204" charset="-122"/>
                <a:ea typeface="微软雅黑" panose="020B0503020204020204" charset="-122"/>
                <a:cs typeface="微软雅黑" panose="020B0503020204020204" charset="-122"/>
              </a:rPr>
              <a:t>河面</a:t>
            </a:r>
            <a:r>
              <a:rPr sz="2400" dirty="0" err="1">
                <a:latin typeface="微软雅黑" panose="020B0503020204020204" charset="-122"/>
                <a:ea typeface="微软雅黑" panose="020B0503020204020204" charset="-122"/>
                <a:cs typeface="微软雅黑" panose="020B0503020204020204" charset="-122"/>
              </a:rPr>
              <a:t>，有一万个小酒窝，在水中回旋</a:t>
            </a:r>
            <a:r>
              <a:rPr sz="2400" dirty="0">
                <a:latin typeface="微软雅黑" panose="020B0503020204020204" charset="-122"/>
                <a:ea typeface="微软雅黑" panose="020B0503020204020204" charset="-122"/>
                <a:cs typeface="微软雅黑" panose="020B0503020204020204" charset="-122"/>
              </a:rPr>
              <a:t>。</a:t>
            </a:r>
          </a:p>
        </p:txBody>
      </p:sp>
      <p:sp>
        <p:nvSpPr>
          <p:cNvPr id="100" name="文本框 99"/>
          <p:cNvSpPr txBox="1"/>
          <p:nvPr/>
        </p:nvSpPr>
        <p:spPr>
          <a:xfrm>
            <a:off x="3171012" y="1381125"/>
            <a:ext cx="4820465" cy="918879"/>
          </a:xfrm>
          <a:prstGeom prst="wedgeRoundRectCallout">
            <a:avLst>
              <a:gd name="adj1" fmla="val -58072"/>
              <a:gd name="adj2" fmla="val 84184"/>
              <a:gd name="adj3" fmla="val 16667"/>
            </a:avLst>
          </a:prstGeom>
          <a:solidFill>
            <a:srgbClr val="00B0F0"/>
          </a:solidFill>
          <a:ln w="9525">
            <a:noFill/>
          </a:ln>
        </p:spPr>
        <p:txBody>
          <a:bodyPr wrap="square">
            <a:spAutoFit/>
          </a:bodyPr>
          <a:lstStyle/>
          <a:p>
            <a:r>
              <a:rPr lang="zh-CN" sz="2400" dirty="0">
                <a:solidFill>
                  <a:srgbClr val="000000"/>
                </a:solidFill>
                <a:latin typeface="微软雅黑" panose="020B0503020204020204" charset="-122"/>
                <a:ea typeface="微软雅黑" panose="020B0503020204020204" charset="-122"/>
                <a:cs typeface="微软雅黑" panose="020B0503020204020204" charset="-122"/>
              </a:rPr>
              <a:t>一个语气词“呵”，表现了作者乍见春水的兴奋之</a:t>
            </a:r>
            <a:r>
              <a:rPr lang="zh-CN" sz="2400" dirty="0" smtClean="0">
                <a:solidFill>
                  <a:srgbClr val="000000"/>
                </a:solidFill>
                <a:latin typeface="微软雅黑" panose="020B0503020204020204" charset="-122"/>
                <a:ea typeface="微软雅黑" panose="020B0503020204020204" charset="-122"/>
                <a:cs typeface="微软雅黑" panose="020B0503020204020204" charset="-122"/>
              </a:rPr>
              <a:t>情</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591998" y="4277891"/>
            <a:ext cx="6200952" cy="829944"/>
          </a:xfrm>
          <a:prstGeom prst="borderCallout1">
            <a:avLst>
              <a:gd name="adj1" fmla="val 42540"/>
              <a:gd name="adj2" fmla="val -124"/>
              <a:gd name="adj3" fmla="val -126855"/>
              <a:gd name="adj4" fmla="val 18262"/>
            </a:avLst>
          </a:prstGeom>
          <a:noFill/>
          <a:ln w="38100">
            <a:solidFill>
              <a:srgbClr val="00B0F0"/>
            </a:solidFill>
          </a:ln>
          <a:extLst>
            <a:ext uri="{909E8E84-426E-40DD-AFC4-6F175D3DCCD1}">
              <a14:hiddenFill xmlns:a14="http://schemas.microsoft.com/office/drawing/2010/main">
                <a:solidFill>
                  <a:srgbClr val="00B0F0"/>
                </a:solidFill>
              </a14:hiddenFill>
            </a:ext>
          </a:extLst>
        </p:spPr>
        <p:txBody>
          <a:bodyPr wrap="square">
            <a:spAutoFit/>
          </a:bodyPr>
          <a:lstStyle/>
          <a:p>
            <a:r>
              <a:rPr lang="zh-CN" sz="2400" dirty="0">
                <a:solidFill>
                  <a:srgbClr val="000000"/>
                </a:solidFill>
                <a:latin typeface="微软雅黑" panose="020B0503020204020204" charset="-122"/>
                <a:ea typeface="微软雅黑" panose="020B0503020204020204" charset="-122"/>
                <a:cs typeface="微软雅黑" panose="020B0503020204020204" charset="-122"/>
              </a:rPr>
              <a:t>一个“醒”把被束缚一个冬天的河水重获新生的喜悦写</a:t>
            </a:r>
            <a:r>
              <a:rPr lang="zh-CN" sz="2400" dirty="0" smtClean="0">
                <a:solidFill>
                  <a:srgbClr val="000000"/>
                </a:solidFill>
                <a:latin typeface="微软雅黑" panose="020B0503020204020204" charset="-122"/>
                <a:ea typeface="微软雅黑" panose="020B0503020204020204" charset="-122"/>
                <a:cs typeface="微软雅黑" panose="020B0503020204020204" charset="-122"/>
              </a:rPr>
              <a:t>活</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了</a:t>
            </a:r>
            <a:r>
              <a:rPr lang="zh-CN" sz="2400" dirty="0" smtClean="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027907" y="1600836"/>
            <a:ext cx="2799730" cy="1175980"/>
          </a:xfrm>
          <a:prstGeom prst="irregularSeal2">
            <a:avLst/>
          </a:prstGeom>
          <a:solidFill>
            <a:srgbClr val="00B0F0"/>
          </a:solidFill>
          <a:ln w="9525">
            <a:noFill/>
          </a:ln>
        </p:spPr>
        <p:txBody>
          <a:bodyPr wrap="square">
            <a:spAutoFit/>
          </a:bodyPr>
          <a:lstStyle/>
          <a:p>
            <a:r>
              <a:rPr lang="zh-CN" sz="2800">
                <a:solidFill>
                  <a:srgbClr val="000000"/>
                </a:solidFill>
                <a:latin typeface="微软雅黑" panose="020B0503020204020204" charset="-122"/>
                <a:ea typeface="微软雅黑" panose="020B0503020204020204" charset="-122"/>
              </a:rPr>
              <a:t>拟人</a:t>
            </a:r>
            <a:endParaRPr lang="zh-CN" altLang="en-US" sz="2800">
              <a:solidFill>
                <a:srgbClr val="000000"/>
              </a:solidFill>
              <a:latin typeface="微软雅黑" panose="020B0503020204020204" charset="-122"/>
              <a:ea typeface="微软雅黑" panose="020B0503020204020204" charset="-122"/>
            </a:endParaRPr>
          </a:p>
        </p:txBody>
      </p:sp>
      <p:sp>
        <p:nvSpPr>
          <p:cNvPr id="9" name="文本框 8"/>
          <p:cNvSpPr txBox="1"/>
          <p:nvPr/>
        </p:nvSpPr>
        <p:spPr>
          <a:xfrm>
            <a:off x="3046993" y="5130167"/>
            <a:ext cx="7217908" cy="1104245"/>
          </a:xfrm>
          <a:prstGeom prst="doubleWave">
            <a:avLst/>
          </a:prstGeom>
          <a:noFill/>
          <a:ln w="38100">
            <a:solidFill>
              <a:srgbClr val="92D050"/>
            </a:solidFill>
          </a:ln>
        </p:spPr>
        <p:txBody>
          <a:bodyPr wrap="square">
            <a:spAutoFit/>
          </a:bodyPr>
          <a:lstStyle/>
          <a:p>
            <a:r>
              <a:rPr lang="zh-CN" sz="2400">
                <a:solidFill>
                  <a:srgbClr val="000000"/>
                </a:solidFill>
                <a:latin typeface="微软雅黑" panose="020B0503020204020204" charset="-122"/>
                <a:ea typeface="微软雅黑" panose="020B0503020204020204" charset="-122"/>
                <a:cs typeface="微软雅黑" panose="020B0503020204020204" charset="-122"/>
              </a:rPr>
              <a:t>流动的水在舞动朝霞，水中的浪花、旋涡，在作者笔下成了“朝霞”“酒窝”</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371282" y="4822190"/>
            <a:ext cx="2799730" cy="1195952"/>
          </a:xfrm>
          <a:prstGeom prst="irregularSeal2">
            <a:avLst/>
          </a:prstGeom>
          <a:solidFill>
            <a:srgbClr val="92D050"/>
          </a:solidFill>
          <a:ln w="9525">
            <a:noFill/>
          </a:ln>
        </p:spPr>
        <p:txBody>
          <a:bodyPr wrap="square">
            <a:spAutoFit/>
          </a:bodyPr>
          <a:lstStyle/>
          <a:p>
            <a:r>
              <a:rPr lang="zh-CN" altLang="en-US" sz="2800">
                <a:solidFill>
                  <a:srgbClr val="000000"/>
                </a:solidFill>
                <a:latin typeface="微软雅黑" panose="020B0503020204020204" charset="-122"/>
                <a:ea typeface="微软雅黑" panose="020B0503020204020204" charset="-122"/>
              </a:rPr>
              <a:t>比喻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strips(downLeft)">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trips(downLeft)">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P spid="100" grpId="0" bldLvl="0" animBg="1"/>
      <p:bldP spid="7" grpId="0" bldLvl="0" animBg="1"/>
      <p:bldP spid="8" grpId="0" bldLvl="0" animBg="1"/>
      <p:bldP spid="9" grpId="0" bldLvl="0" animBg="1"/>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1491472" y="1500411"/>
            <a:ext cx="2497058" cy="659844"/>
          </a:xfrm>
          <a:prstGeom prst="hexagon">
            <a:avLst/>
          </a:prstGeom>
          <a:solidFill>
            <a:srgbClr val="00B0F0"/>
          </a:solidFill>
        </p:spPr>
        <p:txBody>
          <a:bodyPr wrap="none" lIns="91440" tIns="45720" rIns="91440" bIns="45720">
            <a:spAutoFit/>
          </a:bodyPr>
          <a:lstStyle/>
          <a:p>
            <a:pPr algn="ctr"/>
            <a:r>
              <a:rPr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诗句的大意</a:t>
            </a:r>
            <a:endParaRPr lang="zh-CN" altLang="zh-CN" sz="2800" b="1"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
        <p:nvSpPr>
          <p:cNvPr id="53" name="矩形 52"/>
          <p:cNvSpPr/>
          <p:nvPr/>
        </p:nvSpPr>
        <p:spPr>
          <a:xfrm>
            <a:off x="2401374" y="2233054"/>
            <a:ext cx="7928583" cy="2676525"/>
          </a:xfrm>
          <a:prstGeom prst="rect">
            <a:avLst/>
          </a:prstGeom>
          <a:noFill/>
        </p:spPr>
        <p:txBody>
          <a:bodyPr wrap="square" lIns="91440" tIns="45720" rIns="91440" bIns="45720">
            <a:spAutoFit/>
          </a:bodyPr>
          <a:lstStyle/>
          <a:p>
            <a:pPr>
              <a:lnSpc>
                <a:spcPct val="150000"/>
              </a:lnSpc>
            </a:pPr>
            <a:r>
              <a:rPr lang="en-US" altLang="zh-CN" sz="2800" dirty="0" smtClean="0">
                <a:latin typeface="微软雅黑" panose="020B0503020204020204" charset="-122"/>
                <a:ea typeface="微软雅黑" panose="020B0503020204020204" charset="-122"/>
                <a:cs typeface="微软雅黑" panose="020B0503020204020204" charset="-122"/>
              </a:rPr>
              <a:t>   </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    </a:t>
            </a:r>
            <a:r>
              <a:rPr altLang="zh-CN" sz="2800" dirty="0">
                <a:latin typeface="微软雅黑" panose="020B0503020204020204" charset="-122"/>
                <a:ea typeface="微软雅黑" panose="020B0503020204020204" charset="-122"/>
                <a:cs typeface="微软雅黑" panose="020B0503020204020204" charset="-122"/>
              </a:rPr>
              <a:t>稀疏的篱笆旁有一条深长的小径，树上的花儿谢了，露出一些新绿，叶子还没成阴。儿童奔跑着追赶黄色的蝴蝶，蝶儿飞进黄山的菜花丛中没法找寻。</a:t>
            </a:r>
          </a:p>
        </p:txBody>
      </p:sp>
      <p:pic>
        <p:nvPicPr>
          <p:cNvPr id="2" name="图片 1" descr="115"/>
          <p:cNvPicPr>
            <a:picLocks noChangeAspect="1"/>
          </p:cNvPicPr>
          <p:nvPr/>
        </p:nvPicPr>
        <p:blipFill>
          <a:blip r:embed="rId2" cstate="print"/>
          <a:stretch>
            <a:fillRect/>
          </a:stretch>
        </p:blipFill>
        <p:spPr>
          <a:xfrm>
            <a:off x="489101" y="3955417"/>
            <a:ext cx="2321481" cy="1718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 calcmode="lin" valueType="num">
                                      <p:cBhvr>
                                        <p:cTn id="14" dur="500" fill="hold"/>
                                        <p:tgtEl>
                                          <p:spTgt spid="53"/>
                                        </p:tgtEl>
                                        <p:attrNameLst>
                                          <p:attrName>ppt_w</p:attrName>
                                        </p:attrNameLst>
                                      </p:cBhvr>
                                      <p:tavLst>
                                        <p:tav tm="0">
                                          <p:val>
                                            <p:fltVal val="0"/>
                                          </p:val>
                                        </p:tav>
                                        <p:tav tm="100000">
                                          <p:val>
                                            <p:strVal val="#ppt_w"/>
                                          </p:val>
                                        </p:tav>
                                      </p:tavLst>
                                    </p:anim>
                                    <p:anim calcmode="lin" valueType="num">
                                      <p:cBhvr>
                                        <p:cTn id="15" dur="500" fill="hold"/>
                                        <p:tgtEl>
                                          <p:spTgt spid="53"/>
                                        </p:tgtEl>
                                        <p:attrNameLst>
                                          <p:attrName>ppt_h</p:attrName>
                                        </p:attrNameLst>
                                      </p:cBhvr>
                                      <p:tavLst>
                                        <p:tav tm="0">
                                          <p:val>
                                            <p:fltVal val="0"/>
                                          </p:val>
                                        </p:tav>
                                        <p:tav tm="100000">
                                          <p:val>
                                            <p:strVal val="#ppt_h"/>
                                          </p:val>
                                        </p:tav>
                                      </p:tavLst>
                                    </p:anim>
                                    <p:animEffect transition="in" filter="fade">
                                      <p:cBhvr>
                                        <p:cTn id="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53"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自学提示</a:t>
            </a:r>
          </a:p>
        </p:txBody>
      </p:sp>
      <p:sp>
        <p:nvSpPr>
          <p:cNvPr id="2" name="文本框 1"/>
          <p:cNvSpPr txBox="1"/>
          <p:nvPr/>
        </p:nvSpPr>
        <p:spPr>
          <a:xfrm>
            <a:off x="3972485" y="2452370"/>
            <a:ext cx="6807095" cy="2147702"/>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三月桃花水是春天的竖琴。它弹奏出哪些不同的音乐？这些不同的音乐与乡村生活有什么关系？</a:t>
            </a:r>
          </a:p>
          <a:p>
            <a:r>
              <a:rPr lang="zh-CN" altLang="en-US" sz="2400">
                <a:latin typeface="微软雅黑" panose="020B0503020204020204" charset="-122"/>
                <a:ea typeface="微软雅黑" panose="020B0503020204020204" charset="-122"/>
                <a:cs typeface="微软雅黑" panose="020B0503020204020204" charset="-122"/>
              </a:rPr>
              <a:t>       三月桃花水是春天的明镜。为什么是明镜？它照出了什么美景？</a:t>
            </a:r>
          </a:p>
        </p:txBody>
      </p:sp>
      <p:pic>
        <p:nvPicPr>
          <p:cNvPr id="5" name="图片 4"/>
          <p:cNvPicPr>
            <a:picLocks noChangeAspect="1"/>
          </p:cNvPicPr>
          <p:nvPr/>
        </p:nvPicPr>
        <p:blipFill>
          <a:blip r:embed="rId2" cstate="print"/>
          <a:stretch>
            <a:fillRect/>
          </a:stretch>
        </p:blipFill>
        <p:spPr>
          <a:xfrm>
            <a:off x="702258" y="2786382"/>
            <a:ext cx="2953203" cy="24479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课文精讲</a:t>
            </a:r>
          </a:p>
        </p:txBody>
      </p:sp>
      <p:sp>
        <p:nvSpPr>
          <p:cNvPr id="2" name="文本框 1"/>
          <p:cNvSpPr txBox="1"/>
          <p:nvPr/>
        </p:nvSpPr>
        <p:spPr>
          <a:xfrm>
            <a:off x="2280401" y="2315847"/>
            <a:ext cx="7717084" cy="510547"/>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sz="2400" dirty="0">
                <a:latin typeface="微软雅黑" panose="020B0503020204020204" charset="-122"/>
                <a:ea typeface="微软雅黑" panose="020B0503020204020204" charset="-122"/>
                <a:cs typeface="微软雅黑" panose="020B0503020204020204" charset="-122"/>
              </a:rPr>
              <a:t>课文的第3</a:t>
            </a:r>
            <a:r>
              <a:rPr lang="en-US" sz="2400" dirty="0">
                <a:latin typeface="微软雅黑" panose="020B0503020204020204" charset="-122"/>
                <a:ea typeface="微软雅黑" panose="020B0503020204020204" charset="-122"/>
                <a:cs typeface="微软雅黑" panose="020B0503020204020204" charset="-122"/>
              </a:rPr>
              <a:t>-</a:t>
            </a:r>
            <a:r>
              <a:rPr sz="2400" dirty="0">
                <a:latin typeface="微软雅黑" panose="020B0503020204020204" charset="-122"/>
                <a:ea typeface="微软雅黑" panose="020B0503020204020204" charset="-122"/>
                <a:cs typeface="微软雅黑" panose="020B0503020204020204" charset="-122"/>
              </a:rPr>
              <a:t>6自然段，</a:t>
            </a:r>
            <a:r>
              <a:rPr sz="2400" dirty="0" smtClean="0">
                <a:latin typeface="微软雅黑" panose="020B0503020204020204" charset="-122"/>
                <a:ea typeface="微软雅黑" panose="020B0503020204020204" charset="-122"/>
                <a:cs typeface="微软雅黑" panose="020B0503020204020204" charset="-122"/>
              </a:rPr>
              <a:t>运用了哪些修辞</a:t>
            </a:r>
            <a:r>
              <a:rPr lang="zh-CN" altLang="en-US" sz="2400" dirty="0" smtClean="0">
                <a:latin typeface="微软雅黑" panose="020B0503020204020204" charset="-122"/>
                <a:ea typeface="微软雅黑" panose="020B0503020204020204" charset="-122"/>
                <a:cs typeface="微软雅黑" panose="020B0503020204020204" charset="-122"/>
              </a:rPr>
              <a:t>手</a:t>
            </a:r>
            <a:r>
              <a:rPr sz="2400" dirty="0" smtClean="0">
                <a:latin typeface="微软雅黑" panose="020B0503020204020204" charset="-122"/>
                <a:ea typeface="微软雅黑" panose="020B0503020204020204" charset="-122"/>
                <a:cs typeface="微软雅黑" panose="020B0503020204020204" charset="-122"/>
              </a:rPr>
              <a:t>法</a:t>
            </a:r>
            <a:r>
              <a:rPr sz="2400" dirty="0">
                <a:latin typeface="微软雅黑" panose="020B0503020204020204" charset="-122"/>
                <a:ea typeface="微软雅黑" panose="020B0503020204020204" charset="-122"/>
                <a:cs typeface="微软雅黑" panose="020B0503020204020204" charset="-122"/>
              </a:rPr>
              <a:t>？</a:t>
            </a:r>
          </a:p>
        </p:txBody>
      </p:sp>
      <p:pic>
        <p:nvPicPr>
          <p:cNvPr id="3" name="图片 2" descr="51"/>
          <p:cNvPicPr>
            <a:picLocks noChangeAspect="1"/>
          </p:cNvPicPr>
          <p:nvPr/>
        </p:nvPicPr>
        <p:blipFill>
          <a:blip r:embed="rId2" cstate="print"/>
          <a:stretch>
            <a:fillRect/>
          </a:stretch>
        </p:blipFill>
        <p:spPr>
          <a:xfrm>
            <a:off x="406163" y="3321052"/>
            <a:ext cx="2656333" cy="2670175"/>
          </a:xfrm>
          <a:prstGeom prst="rect">
            <a:avLst/>
          </a:prstGeom>
        </p:spPr>
      </p:pic>
      <p:sp>
        <p:nvSpPr>
          <p:cNvPr id="100" name="文本框 99"/>
          <p:cNvSpPr txBox="1"/>
          <p:nvPr/>
        </p:nvSpPr>
        <p:spPr>
          <a:xfrm>
            <a:off x="3877145" y="3604579"/>
            <a:ext cx="6200952" cy="1328023"/>
          </a:xfrm>
          <a:prstGeom prst="wedgeRoundRectCallout">
            <a:avLst>
              <a:gd name="adj1" fmla="val -35299"/>
              <a:gd name="adj2" fmla="val -80907"/>
              <a:gd name="adj3" fmla="val 16667"/>
            </a:avLst>
          </a:prstGeom>
          <a:solidFill>
            <a:srgbClr val="92D050"/>
          </a:solidFill>
          <a:ln w="9525">
            <a:solidFill>
              <a:srgbClr val="C0504D"/>
            </a:solidFill>
          </a:ln>
        </p:spPr>
        <p:txBody>
          <a:bodyPr wrap="square">
            <a:spAutoFit/>
          </a:bodyPr>
          <a:lstStyle/>
          <a:p>
            <a:r>
              <a:rPr lang="zh-CN" sz="2400" dirty="0">
                <a:solidFill>
                  <a:srgbClr val="000000"/>
                </a:solidFill>
                <a:latin typeface="微软雅黑" panose="020B0503020204020204" charset="-122"/>
                <a:ea typeface="微软雅黑" panose="020B0503020204020204" charset="-122"/>
                <a:cs typeface="微软雅黑" panose="020B0503020204020204" charset="-122"/>
              </a:rPr>
              <a:t>第4自然段运用了</a:t>
            </a:r>
            <a:r>
              <a:rPr lang="zh-CN" sz="2400" dirty="0">
                <a:solidFill>
                  <a:srgbClr val="FF0000"/>
                </a:solidFill>
                <a:latin typeface="微软雅黑" panose="020B0503020204020204" charset="-122"/>
                <a:ea typeface="微软雅黑" panose="020B0503020204020204" charset="-122"/>
                <a:cs typeface="微软雅黑" panose="020B0503020204020204" charset="-122"/>
              </a:rPr>
              <a:t>排比、</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rPr>
              <a:t>拟人</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修辞手</a:t>
            </a:r>
            <a:r>
              <a:rPr lang="zh-CN" sz="2400" dirty="0" smtClean="0">
                <a:solidFill>
                  <a:srgbClr val="000000"/>
                </a:solidFill>
                <a:latin typeface="微软雅黑" panose="020B0503020204020204" charset="-122"/>
                <a:ea typeface="微软雅黑" panose="020B0503020204020204" charset="-122"/>
                <a:cs typeface="微软雅黑" panose="020B0503020204020204" charset="-122"/>
              </a:rPr>
              <a:t>法</a:t>
            </a:r>
            <a:r>
              <a:rPr lang="zh-CN" sz="2400" dirty="0">
                <a:solidFill>
                  <a:srgbClr val="000000"/>
                </a:solidFill>
                <a:latin typeface="微软雅黑" panose="020B0503020204020204" charset="-122"/>
                <a:ea typeface="微软雅黑" panose="020B0503020204020204" charset="-122"/>
                <a:cs typeface="微软雅黑" panose="020B0503020204020204" charset="-122"/>
              </a:rPr>
              <a:t>，把</a:t>
            </a:r>
            <a:r>
              <a:rPr lang="zh-CN" sz="2400" dirty="0">
                <a:solidFill>
                  <a:srgbClr val="FF0000"/>
                </a:solidFill>
                <a:latin typeface="微软雅黑" panose="020B0503020204020204" charset="-122"/>
                <a:ea typeface="微软雅黑" panose="020B0503020204020204" charset="-122"/>
                <a:cs typeface="微软雅黑" panose="020B0503020204020204" charset="-122"/>
              </a:rPr>
              <a:t>“柳枝”比喻成“长发”</a:t>
            </a:r>
            <a:r>
              <a:rPr lang="zh-CN" sz="2400" dirty="0">
                <a:solidFill>
                  <a:srgbClr val="000000"/>
                </a:solidFill>
                <a:latin typeface="微软雅黑" panose="020B0503020204020204" charset="-122"/>
                <a:ea typeface="微软雅黑" panose="020B0503020204020204" charset="-122"/>
                <a:cs typeface="微软雅黑" panose="020B0503020204020204" charset="-122"/>
              </a:rPr>
              <a:t>，把衣着艳丽的</a:t>
            </a:r>
            <a:r>
              <a:rPr lang="zh-CN" sz="2400" dirty="0">
                <a:solidFill>
                  <a:srgbClr val="FF0000"/>
                </a:solidFill>
                <a:latin typeface="微软雅黑" panose="020B0503020204020204" charset="-122"/>
                <a:ea typeface="微软雅黑" panose="020B0503020204020204" charset="-122"/>
                <a:cs typeface="微软雅黑" panose="020B0503020204020204" charset="-122"/>
              </a:rPr>
              <a:t>“姑娘”比喻成“花瓣”。</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课文精讲</a:t>
            </a:r>
          </a:p>
        </p:txBody>
      </p:sp>
      <p:sp>
        <p:nvSpPr>
          <p:cNvPr id="2" name="文本框 1"/>
          <p:cNvSpPr txBox="1"/>
          <p:nvPr/>
        </p:nvSpPr>
        <p:spPr>
          <a:xfrm>
            <a:off x="3557021" y="1593217"/>
            <a:ext cx="6909411" cy="919735"/>
          </a:xfrm>
          <a:prstGeom prst="wedgeRoundRectCallout">
            <a:avLst/>
          </a:prstGeom>
          <a:noFill/>
          <a:ln w="38100">
            <a:solidFill>
              <a:srgbClr val="00B050"/>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lang="zh-CN" altLang="en-US" sz="2400">
                <a:latin typeface="微软雅黑" panose="020B0503020204020204" charset="-122"/>
                <a:ea typeface="微软雅黑" panose="020B0503020204020204" charset="-122"/>
                <a:cs typeface="微软雅黑" panose="020B0503020204020204" charset="-122"/>
              </a:rPr>
              <a:t>课文最后一段直接抒情，从“啊，沉醉”表达了对三月桃花水的热爱和赞美之情。</a:t>
            </a:r>
          </a:p>
        </p:txBody>
      </p:sp>
      <p:pic>
        <p:nvPicPr>
          <p:cNvPr id="3" name="图片 2" descr="51"/>
          <p:cNvPicPr>
            <a:picLocks noChangeAspect="1"/>
          </p:cNvPicPr>
          <p:nvPr/>
        </p:nvPicPr>
        <p:blipFill>
          <a:blip r:embed="rId2" cstate="print"/>
          <a:stretch>
            <a:fillRect/>
          </a:stretch>
        </p:blipFill>
        <p:spPr>
          <a:xfrm>
            <a:off x="406163" y="3321052"/>
            <a:ext cx="2656333" cy="2670175"/>
          </a:xfrm>
          <a:prstGeom prst="rect">
            <a:avLst/>
          </a:prstGeom>
        </p:spPr>
      </p:pic>
      <p:sp>
        <p:nvSpPr>
          <p:cNvPr id="5" name="文本框 4"/>
          <p:cNvSpPr txBox="1"/>
          <p:nvPr/>
        </p:nvSpPr>
        <p:spPr>
          <a:xfrm>
            <a:off x="2762524" y="2748917"/>
            <a:ext cx="6555956" cy="991731"/>
          </a:xfrm>
          <a:prstGeom prst="snip2DiagRect">
            <a:avLst/>
          </a:prstGeom>
          <a:solidFill>
            <a:srgbClr val="92D050"/>
          </a:solidFill>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啊</a:t>
            </a:r>
            <a:r>
              <a:rPr lang="zh-CN" altLang="en-US" sz="2400" dirty="0">
                <a:latin typeface="微软雅黑" panose="020B0503020204020204" charset="-122"/>
                <a:ea typeface="微软雅黑" panose="020B0503020204020204" charset="-122"/>
                <a:cs typeface="微软雅黑" panose="020B0503020204020204" charset="-122"/>
                <a:sym typeface="+mn-ea"/>
              </a:rPr>
              <a:t>，地上草如茵</a:t>
            </a:r>
            <a:r>
              <a:rPr lang="zh-CN" altLang="en-US" sz="2400" dirty="0" smtClean="0">
                <a:latin typeface="微软雅黑" panose="020B0503020204020204" charset="-122"/>
                <a:ea typeface="微软雅黑" panose="020B0503020204020204" charset="-122"/>
                <a:cs typeface="微软雅黑" panose="020B0503020204020204" charset="-122"/>
                <a:sym typeface="+mn-ea"/>
              </a:rPr>
              <a:t>，两岸柳如眉</a:t>
            </a:r>
            <a:r>
              <a:rPr lang="zh-CN" altLang="en-US" sz="2400" dirty="0">
                <a:latin typeface="微软雅黑" panose="020B0503020204020204" charset="-122"/>
                <a:ea typeface="微软雅黑" panose="020B0503020204020204" charset="-122"/>
                <a:cs typeface="微软雅黑" panose="020B0503020204020204" charset="-122"/>
                <a:sym typeface="+mn-ea"/>
              </a:rPr>
              <a:t>，三月桃花水，叫人多</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沉醉</a:t>
            </a:r>
            <a:r>
              <a:rPr lang="zh-CN" altLang="en-US"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466333" y="4425952"/>
            <a:ext cx="6640444" cy="918879"/>
          </a:xfrm>
          <a:prstGeom prst="wedgeRoundRectCallout">
            <a:avLst>
              <a:gd name="adj1" fmla="val -19615"/>
              <a:gd name="adj2" fmla="val -104928"/>
              <a:gd name="adj3" fmla="val 16667"/>
            </a:avLst>
          </a:prstGeom>
          <a:noFill/>
        </p:spPr>
        <p:txBody>
          <a:bodyPr wrap="squar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“草如茵”“柳如眉”，两个</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比喻句</a:t>
            </a:r>
            <a:r>
              <a:rPr lang="zh-CN" altLang="en-US" sz="2400">
                <a:latin typeface="微软雅黑" panose="020B0503020204020204" charset="-122"/>
                <a:ea typeface="微软雅黑" panose="020B0503020204020204" charset="-122"/>
                <a:cs typeface="微软雅黑" panose="020B0503020204020204" charset="-122"/>
                <a:sym typeface="+mn-ea"/>
              </a:rPr>
              <a:t>，表达了三月桃花水的美好，令人心醉。</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拓展延伸</a:t>
            </a:r>
          </a:p>
        </p:txBody>
      </p:sp>
      <p:sp>
        <p:nvSpPr>
          <p:cNvPr id="2" name="文本框 1"/>
          <p:cNvSpPr txBox="1"/>
          <p:nvPr/>
        </p:nvSpPr>
        <p:spPr>
          <a:xfrm>
            <a:off x="5373900" y="1540510"/>
            <a:ext cx="5025096" cy="3371136"/>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1.反复朗读课文中优美句段，模仿句段，写一写四季之一的自然景观，或写一写春天游园的见闻。</a:t>
            </a:r>
          </a:p>
          <a:p>
            <a:r>
              <a:rPr lang="zh-CN" altLang="en-US" sz="2400">
                <a:latin typeface="微软雅黑" panose="020B0503020204020204" charset="-122"/>
                <a:ea typeface="微软雅黑" panose="020B0503020204020204" charset="-122"/>
                <a:cs typeface="微软雅黑" panose="020B0503020204020204" charset="-122"/>
              </a:rPr>
              <a:t>　  2.有感情朗读课文第6自然段，发挥想象：如果你是三月桃花水，你会对燕子、垂柳、姑娘等照在水面的朋友说什么？</a:t>
            </a:r>
          </a:p>
        </p:txBody>
      </p:sp>
      <p:pic>
        <p:nvPicPr>
          <p:cNvPr id="5" name="图片 4"/>
          <p:cNvPicPr>
            <a:picLocks noChangeAspect="1"/>
          </p:cNvPicPr>
          <p:nvPr/>
        </p:nvPicPr>
        <p:blipFill>
          <a:blip r:embed="rId2" cstate="print"/>
          <a:stretch>
            <a:fillRect/>
          </a:stretch>
        </p:blipFill>
        <p:spPr>
          <a:xfrm>
            <a:off x="544133" y="2354580"/>
            <a:ext cx="4672418" cy="277368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80556" y="2520315"/>
            <a:ext cx="9801380" cy="2015736"/>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0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                     </a:t>
            </a:r>
            <a:r>
              <a:rPr lang="en-US" sz="2800">
                <a:solidFill>
                  <a:schemeClr val="tx1"/>
                </a:solidFill>
                <a:latin typeface="微软雅黑" panose="020B0503020204020204" charset="-122"/>
                <a:ea typeface="微软雅黑" panose="020B0503020204020204" charset="-122"/>
                <a:cs typeface="微软雅黑" panose="020B0503020204020204" charset="-122"/>
              </a:rPr>
              <a:t>4.</a:t>
            </a:r>
            <a:r>
              <a:rPr sz="2800">
                <a:solidFill>
                  <a:schemeClr val="tx1"/>
                </a:solidFill>
                <a:latin typeface="微软雅黑" panose="020B0503020204020204" charset="-122"/>
                <a:ea typeface="微软雅黑" panose="020B0503020204020204" charset="-122"/>
                <a:cs typeface="微软雅黑" panose="020B0503020204020204" charset="-122"/>
              </a:rPr>
              <a:t>三月桃花水</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什么声音？　　竖琴</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沉醉     喜爱和赞美</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什么光芒？　　明镜</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
        <p:nvSpPr>
          <p:cNvPr id="5" name="左大括号 4"/>
          <p:cNvSpPr/>
          <p:nvPr/>
        </p:nvSpPr>
        <p:spPr>
          <a:xfrm flipH="1">
            <a:off x="5273910" y="3282950"/>
            <a:ext cx="246488" cy="863600"/>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92937" y="1764665"/>
            <a:ext cx="9823858" cy="3928110"/>
          </a:xfrm>
          <a:prstGeom prst="rect">
            <a:avLst/>
          </a:prstGeom>
          <a:noFill/>
          <a:ln w="9525">
            <a:noFill/>
          </a:ln>
        </p:spPr>
        <p:txBody>
          <a:bodyPr wrap="square">
            <a:spAutoFit/>
          </a:bodyPr>
          <a:lstStyle/>
          <a:p>
            <a:pPr>
              <a:lnSpc>
                <a:spcPct val="130000"/>
              </a:lnSpc>
            </a:pPr>
            <a:r>
              <a:rPr sz="2400">
                <a:latin typeface="微软雅黑" panose="020B0503020204020204" charset="-122"/>
                <a:ea typeface="微软雅黑" panose="020B0503020204020204" charset="-122"/>
                <a:cs typeface="微软雅黑" panose="020B0503020204020204" charset="-122"/>
              </a:rPr>
              <a:t>1.从文中找出下列加点词语的近义词。</a:t>
            </a:r>
          </a:p>
          <a:p>
            <a:pPr>
              <a:lnSpc>
                <a:spcPct val="130000"/>
              </a:lnSpc>
            </a:pPr>
            <a:r>
              <a:rPr sz="2400">
                <a:latin typeface="微软雅黑" panose="020B0503020204020204" charset="-122"/>
                <a:ea typeface="微软雅黑" panose="020B0503020204020204" charset="-122"/>
                <a:cs typeface="微软雅黑" panose="020B0503020204020204" charset="-122"/>
              </a:rPr>
              <a:t>（1）三月的桃花水，舞动着绮丽的朝霞，向前流啊。                             </a:t>
            </a:r>
          </a:p>
          <a:p>
            <a:pPr>
              <a:lnSpc>
                <a:spcPct val="130000"/>
              </a:lnSpc>
            </a:pPr>
            <a:r>
              <a:rPr sz="2400">
                <a:latin typeface="微软雅黑" panose="020B0503020204020204" charset="-122"/>
                <a:ea typeface="微软雅黑" panose="020B0503020204020204" charset="-122"/>
                <a:cs typeface="微软雅黑" panose="020B0503020204020204" charset="-122"/>
              </a:rPr>
              <a:t>                                                                  (        )   </a:t>
            </a:r>
          </a:p>
          <a:p>
            <a:pPr>
              <a:lnSpc>
                <a:spcPct val="130000"/>
              </a:lnSpc>
            </a:pPr>
            <a:r>
              <a:rPr sz="2400">
                <a:latin typeface="微软雅黑" panose="020B0503020204020204" charset="-122"/>
                <a:ea typeface="微软雅黑" panose="020B0503020204020204" charset="-122"/>
                <a:cs typeface="微软雅黑" panose="020B0503020204020204" charset="-122"/>
              </a:rPr>
              <a:t>（2）是什么光芒，像一匹明洁的丝绸，映照着蓝天？</a:t>
            </a:r>
          </a:p>
          <a:p>
            <a:pPr>
              <a:lnSpc>
                <a:spcPct val="130000"/>
              </a:lnSpc>
            </a:pPr>
            <a:r>
              <a:rPr sz="2400">
                <a:latin typeface="微软雅黑" panose="020B0503020204020204" charset="-122"/>
                <a:ea typeface="微软雅黑" panose="020B0503020204020204" charset="-122"/>
                <a:cs typeface="微软雅黑" panose="020B0503020204020204" charset="-122"/>
              </a:rPr>
              <a:t>                                                                  (        )</a:t>
            </a:r>
          </a:p>
          <a:p>
            <a:pPr>
              <a:lnSpc>
                <a:spcPct val="130000"/>
              </a:lnSpc>
            </a:pPr>
            <a:r>
              <a:rPr sz="2400">
                <a:latin typeface="微软雅黑" panose="020B0503020204020204" charset="-122"/>
                <a:ea typeface="微软雅黑" panose="020B0503020204020204" charset="-122"/>
                <a:cs typeface="微软雅黑" panose="020B0503020204020204" charset="-122"/>
              </a:rPr>
              <a:t> 2.仿写词语。</a:t>
            </a:r>
          </a:p>
          <a:p>
            <a:pPr>
              <a:lnSpc>
                <a:spcPct val="130000"/>
              </a:lnSpc>
            </a:pPr>
            <a:r>
              <a:rPr sz="2400">
                <a:latin typeface="微软雅黑" panose="020B0503020204020204" charset="-122"/>
                <a:ea typeface="微软雅黑" panose="020B0503020204020204" charset="-122"/>
                <a:cs typeface="微软雅黑" panose="020B0503020204020204" charset="-122"/>
              </a:rPr>
              <a:t>     草如茵         柳如眉</a:t>
            </a:r>
          </a:p>
          <a:p>
            <a:pPr>
              <a:lnSpc>
                <a:spcPct val="130000"/>
              </a:lnSpc>
            </a:pPr>
            <a:r>
              <a:rPr sz="2400">
                <a:latin typeface="微软雅黑" panose="020B0503020204020204" charset="-122"/>
                <a:ea typeface="微软雅黑" panose="020B0503020204020204" charset="-122"/>
                <a:cs typeface="微软雅黑" panose="020B0503020204020204" charset="-122"/>
              </a:rPr>
              <a:t>     (         )       (         )</a:t>
            </a:r>
            <a:endParaRPr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12" name="文本框 11"/>
          <p:cNvSpPr txBox="1"/>
          <p:nvPr/>
        </p:nvSpPr>
        <p:spPr>
          <a:xfrm>
            <a:off x="8331754" y="284289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美丽</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8331754" y="3763647"/>
            <a:ext cx="800219" cy="461665"/>
          </a:xfrm>
          <a:prstGeom prst="rect">
            <a:avLst/>
          </a:prstGeom>
          <a:noFill/>
        </p:spPr>
        <p:txBody>
          <a:bodyPr wrap="none" rtlCol="0">
            <a:spAutoFit/>
          </a:bodyPr>
          <a:lstStyle/>
          <a:p>
            <a:pPr algn="l"/>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洁白</a:t>
            </a:r>
          </a:p>
        </p:txBody>
      </p:sp>
      <p:sp>
        <p:nvSpPr>
          <p:cNvPr id="14" name="椭圆 13"/>
          <p:cNvSpPr/>
          <p:nvPr/>
        </p:nvSpPr>
        <p:spPr>
          <a:xfrm>
            <a:off x="5844398" y="2781302"/>
            <a:ext cx="92239" cy="75565"/>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5" name="椭圆 14"/>
          <p:cNvSpPr/>
          <p:nvPr/>
        </p:nvSpPr>
        <p:spPr>
          <a:xfrm>
            <a:off x="6240484" y="2781302"/>
            <a:ext cx="92239" cy="75565"/>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6" name="椭圆 15"/>
          <p:cNvSpPr/>
          <p:nvPr/>
        </p:nvSpPr>
        <p:spPr>
          <a:xfrm>
            <a:off x="5534351" y="3763647"/>
            <a:ext cx="92239" cy="75565"/>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7" name="椭圆 16"/>
          <p:cNvSpPr/>
          <p:nvPr/>
        </p:nvSpPr>
        <p:spPr>
          <a:xfrm>
            <a:off x="5844398" y="3763647"/>
            <a:ext cx="92239" cy="75565"/>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8" name="文本框 17"/>
          <p:cNvSpPr txBox="1"/>
          <p:nvPr/>
        </p:nvSpPr>
        <p:spPr>
          <a:xfrm>
            <a:off x="1526984" y="5157472"/>
            <a:ext cx="1107996"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夜如水</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3536868" y="5157472"/>
            <a:ext cx="1107996"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月如盘</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strips(downLef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downLeft)">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p:bldP spid="19"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2" name="矩形 11"/>
          <p:cNvSpPr/>
          <p:nvPr/>
        </p:nvSpPr>
        <p:spPr>
          <a:xfrm>
            <a:off x="336402" y="2126616"/>
            <a:ext cx="10764077" cy="3453253"/>
          </a:xfrm>
          <a:prstGeom prst="rect">
            <a:avLst/>
          </a:prstGeom>
        </p:spPr>
        <p:txBody>
          <a:bodyPr wrap="square">
            <a:spAutoFit/>
          </a:bodyPr>
          <a:lstStyle/>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3.文章第四自然段运用了(         )，(        )，(         )的修辞手法。</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4.作者把三月桃花水想象成(           )，(         )，还可以想象成(            )和(          )。</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5.短文表达了作者对三月桃花水的喜爱之情，请找出句子并抄下来。</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u="sng" dirty="0">
                <a:solidFill>
                  <a:srgbClr val="FF0000"/>
                </a:solidFill>
                <a:latin typeface="微软雅黑" panose="020B0503020204020204" charset="-122"/>
                <a:ea typeface="微软雅黑" panose="020B0503020204020204" charset="-122"/>
                <a:cs typeface="微软雅黑" panose="020B0503020204020204" charset="-122"/>
              </a:rPr>
              <a:t>      </a:t>
            </a:r>
          </a:p>
          <a:p>
            <a:pPr>
              <a:lnSpc>
                <a:spcPct val="130000"/>
              </a:lnSpc>
            </a:pPr>
            <a:endParaRPr lang="zh-CN" altLang="en-US" sz="2400" u="sng"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30000"/>
              </a:lnSpc>
            </a:pPr>
            <a:endParaRPr lang="zh-CN" altLang="en-US" sz="2400" u="sng"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6" name="文本框 5"/>
          <p:cNvSpPr txBox="1"/>
          <p:nvPr/>
        </p:nvSpPr>
        <p:spPr>
          <a:xfrm>
            <a:off x="4631336" y="2227582"/>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比喻</a:t>
            </a:r>
          </a:p>
        </p:txBody>
      </p:sp>
      <p:sp>
        <p:nvSpPr>
          <p:cNvPr id="7" name="文本框 6"/>
          <p:cNvSpPr txBox="1"/>
          <p:nvPr/>
        </p:nvSpPr>
        <p:spPr>
          <a:xfrm>
            <a:off x="6219554" y="2227582"/>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排比</a:t>
            </a:r>
          </a:p>
        </p:txBody>
      </p:sp>
      <p:sp>
        <p:nvSpPr>
          <p:cNvPr id="8" name="文本框 7"/>
          <p:cNvSpPr txBox="1"/>
          <p:nvPr/>
        </p:nvSpPr>
        <p:spPr>
          <a:xfrm>
            <a:off x="7705458" y="2227582"/>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拟人</a:t>
            </a:r>
          </a:p>
        </p:txBody>
      </p:sp>
      <p:sp>
        <p:nvSpPr>
          <p:cNvPr id="9" name="文本框 8"/>
          <p:cNvSpPr txBox="1"/>
          <p:nvPr/>
        </p:nvSpPr>
        <p:spPr>
          <a:xfrm>
            <a:off x="4880149" y="2738757"/>
            <a:ext cx="1107996"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小铃铛</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738109" y="2687957"/>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丝绸</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754191" y="3199131"/>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竖琴</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2623003" y="3199131"/>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明镜</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414592" y="4411345"/>
            <a:ext cx="4493538" cy="1052596"/>
          </a:xfrm>
          <a:prstGeom prst="rect">
            <a:avLst/>
          </a:prstGeom>
          <a:noFill/>
        </p:spPr>
        <p:txBody>
          <a:bodyPr wrap="none" rtlCol="0">
            <a:spAutoFit/>
          </a:bodyPr>
          <a:lstStyle/>
          <a:p>
            <a:pPr algn="l">
              <a:lnSpc>
                <a:spcPct val="13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三月的桃花水，是春天的竖琴。</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a:p>
            <a:pPr algn="l">
              <a:lnSpc>
                <a:spcPct val="13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三月的桃花水，是春天的明镜。</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trips(down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strips(down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strips(downLeft)">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checkerboard(across)">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7" grpId="0"/>
      <p:bldP spid="8" grpId="0"/>
      <p:bldP spid="9" grpId="0"/>
      <p:bldP spid="10" grpId="0"/>
      <p:bldP spid="11" grpId="0"/>
      <p:bldP spid="13" grpId="0"/>
      <p:bldP spid="18"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49359" y="3137307"/>
            <a:ext cx="5032147" cy="923330"/>
          </a:xfrm>
          <a:prstGeom prst="rect">
            <a:avLst/>
          </a:prstGeom>
        </p:spPr>
        <p:txBody>
          <a:bodyPr wrap="none">
            <a:spAutoFit/>
          </a:bodyPr>
          <a:lstStyle/>
          <a:p>
            <a:pPr algn="l"/>
            <a:r>
              <a:rPr lang="zh-CN" sz="5400" dirty="0">
                <a:latin typeface="黑体" panose="02010609060101010101" charset="-122"/>
                <a:ea typeface="黑体" panose="02010609060101010101" charset="-122"/>
                <a:cs typeface="黑体" panose="02010609060101010101" charset="-122"/>
              </a:rPr>
              <a:t>口语交际：</a:t>
            </a:r>
            <a:r>
              <a:rPr lang="zh-CN" sz="5400" dirty="0">
                <a:solidFill>
                  <a:srgbClr val="FF0000"/>
                </a:solidFill>
                <a:latin typeface="黑体" panose="02010609060101010101" charset="-122"/>
                <a:ea typeface="黑体" panose="02010609060101010101" charset="-122"/>
                <a:cs typeface="黑体" panose="02010609060101010101" charset="-122"/>
              </a:rPr>
              <a:t>转述</a:t>
            </a: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4851470" y="1646555"/>
            <a:ext cx="5958339" cy="3416320"/>
          </a:xfrm>
          <a:prstGeom prst="rect">
            <a:avLst/>
          </a:prstGeom>
          <a:noFill/>
        </p:spPr>
        <p:txBody>
          <a:bodyPr wrap="square" rtlCol="0">
            <a:spAutoFit/>
          </a:bodyPr>
          <a:lstStyle/>
          <a:p>
            <a:r>
              <a:rPr lang="en-US" sz="2400" dirty="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引述是直接引用别人的话，而转述则是转达别人说的话， </a:t>
            </a:r>
            <a:r>
              <a:rPr sz="2400" dirty="0" err="1">
                <a:latin typeface="微软雅黑" panose="020B0503020204020204" charset="-122"/>
                <a:ea typeface="微软雅黑" panose="020B0503020204020204" charset="-122"/>
                <a:cs typeface="微软雅黑" panose="020B0503020204020204" charset="-122"/>
              </a:rPr>
              <a:t>因此，引述句改为转述句时，</a:t>
            </a:r>
            <a:r>
              <a:rPr sz="2400" dirty="0" err="1" smtClean="0">
                <a:latin typeface="微软雅黑" panose="020B0503020204020204" charset="-122"/>
                <a:ea typeface="微软雅黑" panose="020B0503020204020204" charset="-122"/>
                <a:cs typeface="微软雅黑" panose="020B0503020204020204" charset="-122"/>
              </a:rPr>
              <a:t>说话人即第一人称</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我 ”要改 为第三人称“ 他 ” 或“ 她 ”。 如：张童说：“我一定要坚持长跑锻炼。 ” </a:t>
            </a:r>
          </a:p>
          <a:p>
            <a:r>
              <a:rPr sz="2400" dirty="0">
                <a:latin typeface="微软雅黑" panose="020B0503020204020204" charset="-122"/>
                <a:ea typeface="微软雅黑" panose="020B0503020204020204" charset="-122"/>
                <a:cs typeface="微软雅黑" panose="020B0503020204020204" charset="-122"/>
              </a:rPr>
              <a:t>       日常生活中，有时候，</a:t>
            </a:r>
            <a:r>
              <a:rPr sz="2400" dirty="0">
                <a:solidFill>
                  <a:srgbClr val="FF0000"/>
                </a:solidFill>
                <a:latin typeface="微软雅黑" panose="020B0503020204020204" charset="-122"/>
                <a:ea typeface="微软雅黑" panose="020B0503020204020204" charset="-122"/>
                <a:cs typeface="微软雅黑" panose="020B0503020204020204" charset="-122"/>
              </a:rPr>
              <a:t>我们需要把一些事情转述给别人，把事情转告给别人听，可以叫捎口信、传话，也可以叫转述。</a:t>
            </a:r>
            <a:r>
              <a:rPr sz="2400" dirty="0">
                <a:latin typeface="微软雅黑" panose="020B0503020204020204" charset="-122"/>
                <a:ea typeface="微软雅黑" panose="020B0503020204020204" charset="-122"/>
                <a:cs typeface="微软雅黑" panose="020B0503020204020204" charset="-122"/>
              </a:rPr>
              <a:t>今天，咱们就一起来学习转述</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1026" name="Picture 2" descr="https://timgsa.baidu.com/timg?image&amp;quality=80&amp;size=b9999_10000&amp;sec=1572357284609&amp;di=ba0bbd1da5ce757629d3553b76614493&amp;imgtype=0&amp;src=http%3A%2F%2Fbpic.588ku.com%2Felement_origin_min_pic%2F17%2F10%2F19%2Fced31ffeda6875c7fa309e637a46ae4d.jpg%2521%2Ffwfh%2F804x836%2Fquality%2F90%2Funsharp%2Ftrue%2Fcompress%2Ftru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816" y="2038069"/>
            <a:ext cx="4181740" cy="35681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890322" y="3453130"/>
            <a:ext cx="6200952" cy="1686558"/>
          </a:xfrm>
          <a:prstGeom prst="cube">
            <a:avLst>
              <a:gd name="adj" fmla="val 17512"/>
            </a:avLst>
          </a:prstGeom>
          <a:solidFill>
            <a:schemeClr val="accent2">
              <a:lumMod val="60000"/>
              <a:lumOff val="40000"/>
            </a:schemeClr>
          </a:solidFill>
          <a:ln w="9525">
            <a:noFill/>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诗人被这美丽的景色吸引了，非常喜爱这乡村田园风光。</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348708" y="1350647"/>
            <a:ext cx="9099121" cy="1383665"/>
          </a:xfrm>
          <a:prstGeom prst="rect">
            <a:avLst/>
          </a:prstGeom>
          <a:noFill/>
        </p:spPr>
        <p:txBody>
          <a:bodyPr wrap="square" rtlCol="0">
            <a:spAutoFit/>
          </a:bodyPr>
          <a:lstStyle/>
          <a:p>
            <a:pPr algn="l">
              <a:lnSpc>
                <a:spcPct val="150000"/>
              </a:lnSpc>
            </a:pPr>
            <a:r>
              <a:rPr lang="zh-CN" sz="2800">
                <a:latin typeface="微软雅黑" panose="020B0503020204020204" charset="-122"/>
                <a:ea typeface="微软雅黑" panose="020B0503020204020204" charset="-122"/>
                <a:cs typeface="微软雅黑" panose="020B0503020204020204" charset="-122"/>
                <a:sym typeface="+mn-ea"/>
              </a:rPr>
              <a:t>看着这样的景色，这样的情景，诗人杨万里会想些什么，他有怎样的感受？</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descr="61"/>
          <p:cNvPicPr>
            <a:picLocks noChangeAspect="1"/>
          </p:cNvPicPr>
          <p:nvPr/>
        </p:nvPicPr>
        <p:blipFill>
          <a:blip r:embed="rId2" cstate="print"/>
          <a:stretch>
            <a:fillRect/>
          </a:stretch>
        </p:blipFill>
        <p:spPr>
          <a:xfrm>
            <a:off x="722412" y="3202305"/>
            <a:ext cx="2455576" cy="3023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928593" y="2035812"/>
            <a:ext cx="9304528" cy="460375"/>
          </a:xfrm>
          <a:prstGeom prst="rect">
            <a:avLst/>
          </a:prstGeom>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1073742850" name="图片 1"/>
          <p:cNvPicPr>
            <a:picLocks noChangeAspect="1"/>
          </p:cNvPicPr>
          <p:nvPr/>
        </p:nvPicPr>
        <p:blipFill>
          <a:blip r:embed="rId2" cstate="print"/>
          <a:stretch>
            <a:fillRect/>
          </a:stretch>
        </p:blipFill>
        <p:spPr>
          <a:xfrm>
            <a:off x="3252401" y="1300482"/>
            <a:ext cx="6735008" cy="472503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3520591" y="3639185"/>
            <a:ext cx="7053582" cy="1626096"/>
          </a:xfrm>
          <a:prstGeom prst="bevel">
            <a:avLst>
              <a:gd name="adj" fmla="val 7627"/>
            </a:avLst>
          </a:prstGeom>
          <a:solidFill>
            <a:srgbClr val="92D050"/>
          </a:solidFill>
          <a:ln>
            <a:solidFill>
              <a:schemeClr val="accent1"/>
            </a:solidFill>
          </a:ln>
        </p:spPr>
        <p:txBody>
          <a:bodyPr wrap="square">
            <a:spAutoFit/>
          </a:bodyPr>
          <a:lstStyle/>
          <a:p>
            <a:pPr>
              <a:lnSpc>
                <a:spcPct val="150000"/>
              </a:lnSpc>
            </a:pPr>
            <a:r>
              <a:rPr altLang="zh-CN" sz="2800" dirty="0" err="1">
                <a:latin typeface="微软雅黑" panose="020B0503020204020204" charset="-122"/>
                <a:ea typeface="微软雅黑" panose="020B0503020204020204" charset="-122"/>
                <a:cs typeface="微软雅黑" panose="020B0503020204020204" charset="-122"/>
              </a:rPr>
              <a:t>注意：弄清要点，</a:t>
            </a:r>
            <a:r>
              <a:rPr altLang="zh-CN" sz="2800" dirty="0" err="1" smtClean="0">
                <a:latin typeface="微软雅黑" panose="020B0503020204020204" charset="-122"/>
                <a:ea typeface="微软雅黑" panose="020B0503020204020204" charset="-122"/>
                <a:cs typeface="微软雅黑" panose="020B0503020204020204" charset="-122"/>
              </a:rPr>
              <a:t>转述时不要遗漏主要信息</a:t>
            </a:r>
            <a:r>
              <a:rPr lang="zh-CN" altLang="en-US" sz="2800" dirty="0" smtClean="0">
                <a:latin typeface="微软雅黑" panose="020B0503020204020204" charset="-122"/>
                <a:ea typeface="微软雅黑" panose="020B0503020204020204" charset="-122"/>
                <a:cs typeface="微软雅黑" panose="020B0503020204020204" charset="-122"/>
              </a:rPr>
              <a:t>，</a:t>
            </a:r>
            <a:r>
              <a:rPr altLang="zh-CN" sz="2800" dirty="0" err="1" smtClean="0">
                <a:latin typeface="微软雅黑" panose="020B0503020204020204" charset="-122"/>
                <a:ea typeface="微软雅黑" panose="020B0503020204020204" charset="-122"/>
                <a:cs typeface="微软雅黑" panose="020B0503020204020204" charset="-122"/>
              </a:rPr>
              <a:t>注意人称的转换</a:t>
            </a:r>
            <a:r>
              <a:rPr altLang="zh-CN" sz="2800" dirty="0">
                <a:latin typeface="微软雅黑" panose="020B0503020204020204" charset="-122"/>
                <a:ea typeface="微软雅黑" panose="020B0503020204020204" charset="-122"/>
                <a:cs typeface="微软雅黑" panose="020B0503020204020204" charset="-122"/>
              </a:rPr>
              <a:t>。</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8" y="2865755"/>
            <a:ext cx="2954754"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2859415" y="2206627"/>
            <a:ext cx="7700807" cy="953135"/>
          </a:xfrm>
          <a:prstGeom prst="rect">
            <a:avLst/>
          </a:prstGeom>
          <a:noFill/>
        </p:spPr>
        <p:txBody>
          <a:bodyPr wrap="squar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同学们，记住通知的内容了吗？请你</a:t>
            </a:r>
            <a:r>
              <a:rPr lang="zh-CN" sz="2800" dirty="0">
                <a:latin typeface="微软雅黑" panose="020B0503020204020204" charset="-122"/>
                <a:ea typeface="微软雅黑" panose="020B0503020204020204" charset="-122"/>
                <a:cs typeface="微软雅黑" panose="020B0503020204020204" charset="-122"/>
                <a:sym typeface="+mn-ea"/>
              </a:rPr>
              <a:t>和</a:t>
            </a:r>
            <a:r>
              <a:rPr altLang="zh-CN" sz="2800" dirty="0">
                <a:latin typeface="微软雅黑" panose="020B0503020204020204" charset="-122"/>
                <a:ea typeface="微软雅黑" panose="020B0503020204020204" charset="-122"/>
                <a:cs typeface="微软雅黑" panose="020B0503020204020204" charset="-122"/>
                <a:sym typeface="+mn-ea"/>
              </a:rPr>
              <a:t>同桌</a:t>
            </a:r>
            <a:r>
              <a:rPr lang="zh-CN" sz="2800" dirty="0">
                <a:latin typeface="微软雅黑" panose="020B0503020204020204" charset="-122"/>
                <a:ea typeface="微软雅黑" panose="020B0503020204020204" charset="-122"/>
                <a:cs typeface="微软雅黑" panose="020B0503020204020204" charset="-122"/>
                <a:sym typeface="+mn-ea"/>
              </a:rPr>
              <a:t>互相转述一下</a:t>
            </a:r>
            <a:r>
              <a:rPr altLang="zh-CN" sz="2800" dirty="0">
                <a:latin typeface="微软雅黑" panose="020B0503020204020204" charset="-122"/>
                <a:ea typeface="微软雅黑" panose="020B0503020204020204" charset="-122"/>
                <a:cs typeface="微软雅黑" panose="020B0503020204020204" charset="-122"/>
                <a:sym typeface="+mn-ea"/>
              </a:rPr>
              <a:t>。</a:t>
            </a:r>
            <a:endParaRPr lang="zh-CN"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702259" y="1557655"/>
            <a:ext cx="9917647" cy="3289411"/>
          </a:xfrm>
          <a:prstGeom prst="roundRect">
            <a:avLst/>
          </a:prstGeom>
          <a:noFill/>
          <a:ln>
            <a:solidFill>
              <a:schemeClr val="accent1"/>
            </a:solidFill>
          </a:ln>
        </p:spPr>
        <p:txBody>
          <a:bodyPr wrap="squar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李明(转述者)：小军，我今天到图书馆看书了，看到了一则要求更换借阅卡的通知，我就更换了借阅卡，你抓紧时间去更换你的借阅卡。　</a:t>
            </a: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小军：什么时间截止？　</a:t>
            </a: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李明：本周日。　　</a:t>
            </a: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小军：好，我这两天就抽空去，谢谢你告诉我这么重要的通知。　</a:t>
            </a: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李明：不客气，我们是朋友嘛！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742565" y="1415415"/>
            <a:ext cx="9917647" cy="3166824"/>
          </a:xfrm>
          <a:prstGeom prst="roundRect">
            <a:avLst/>
          </a:prstGeom>
          <a:noFill/>
          <a:ln>
            <a:solidFill>
              <a:schemeClr val="accent1"/>
            </a:solidFill>
          </a:ln>
        </p:spPr>
        <p:txBody>
          <a:bodyPr wrap="square" rtlCol="0">
            <a:spAutoFit/>
          </a:bodyPr>
          <a:lstStyle/>
          <a:p>
            <a:pPr algn="l">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小英：小丽，明天我们就要参观博物馆了。</a:t>
            </a:r>
          </a:p>
          <a:p>
            <a:pPr algn="l">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小丽：是啊，老师早就告诉我们了。</a:t>
            </a:r>
          </a:p>
          <a:p>
            <a:pPr algn="l">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小英：老师还安排我们明天早上8点在学校北门集合呢！</a:t>
            </a:r>
          </a:p>
          <a:p>
            <a:pPr algn="l">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小丽：明天早上8点？学校北门？好，我知道了。谢谢你转告我。</a:t>
            </a:r>
          </a:p>
          <a:p>
            <a:pPr algn="l">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小英：不用谢，这是我应该做的。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拓展练习</a:t>
            </a:r>
          </a:p>
        </p:txBody>
      </p:sp>
      <p:sp>
        <p:nvSpPr>
          <p:cNvPr id="100" name="文本框 99"/>
          <p:cNvSpPr txBox="1"/>
          <p:nvPr/>
        </p:nvSpPr>
        <p:spPr>
          <a:xfrm>
            <a:off x="3082648" y="1893570"/>
            <a:ext cx="7192329" cy="2862322"/>
          </a:xfrm>
          <a:prstGeom prst="rect">
            <a:avLst/>
          </a:prstGeom>
          <a:noFill/>
          <a:ln w="9525">
            <a:noFill/>
          </a:ln>
        </p:spPr>
        <p:txBody>
          <a:bodyPr wrap="square">
            <a:spAutoFit/>
          </a:bodyPr>
          <a:lstStyle/>
          <a:p>
            <a:pP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练习一　</a:t>
            </a:r>
          </a:p>
          <a:p>
            <a:pP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★如果爸爸妈妈不在家，有人打电话来谈事，你能转告吗？　</a:t>
            </a:r>
          </a:p>
          <a:p>
            <a:pP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（表演内容：请你妈妈明天上午9：00带上身份证和四张一寸照片到劳动局开会）表演打电话。</a:t>
            </a:r>
          </a:p>
        </p:txBody>
      </p:sp>
      <p:pic>
        <p:nvPicPr>
          <p:cNvPr id="3" name="图片 2" descr="64"/>
          <p:cNvPicPr>
            <a:picLocks noChangeAspect="1"/>
          </p:cNvPicPr>
          <p:nvPr/>
        </p:nvPicPr>
        <p:blipFill>
          <a:blip r:embed="rId2" cstate="print"/>
          <a:stretch>
            <a:fillRect/>
          </a:stretch>
        </p:blipFill>
        <p:spPr>
          <a:xfrm>
            <a:off x="909215" y="2860042"/>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拓展练习</a:t>
            </a:r>
          </a:p>
        </p:txBody>
      </p:sp>
      <p:pic>
        <p:nvPicPr>
          <p:cNvPr id="3" name="图片 2" descr="51"/>
          <p:cNvPicPr>
            <a:picLocks noChangeAspect="1"/>
          </p:cNvPicPr>
          <p:nvPr/>
        </p:nvPicPr>
        <p:blipFill>
          <a:blip r:embed="rId2" cstate="print"/>
          <a:stretch>
            <a:fillRect/>
          </a:stretch>
        </p:blipFill>
        <p:spPr>
          <a:xfrm>
            <a:off x="406163" y="3321052"/>
            <a:ext cx="2656333" cy="2670175"/>
          </a:xfrm>
          <a:prstGeom prst="rect">
            <a:avLst/>
          </a:prstGeom>
        </p:spPr>
      </p:pic>
      <p:sp>
        <p:nvSpPr>
          <p:cNvPr id="5" name="文本框 4"/>
          <p:cNvSpPr txBox="1"/>
          <p:nvPr/>
        </p:nvSpPr>
        <p:spPr>
          <a:xfrm>
            <a:off x="3901949" y="2221865"/>
            <a:ext cx="6814071" cy="3376397"/>
          </a:xfrm>
          <a:prstGeom prst="wedgeRoundRectCallout">
            <a:avLst>
              <a:gd name="adj1" fmla="val -67961"/>
              <a:gd name="adj2" fmla="val -319"/>
              <a:gd name="adj3" fmla="val 16667"/>
            </a:avLst>
          </a:prstGeom>
          <a:noFill/>
          <a:ln w="38100">
            <a:solidFill>
              <a:schemeClr val="accent1"/>
            </a:solidFill>
          </a:ln>
        </p:spPr>
        <p:txBody>
          <a:bodyPr wrap="squar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★1、指定一个接受转述的人暂时离开教室，以听不到教室里的谈话为宜。　　</a:t>
            </a:r>
          </a:p>
          <a:p>
            <a:pPr algn="l"/>
            <a:r>
              <a:rPr lang="zh-CN" altLang="en-US" sz="2400">
                <a:latin typeface="微软雅黑" panose="020B0503020204020204" charset="-122"/>
                <a:ea typeface="微软雅黑" panose="020B0503020204020204" charset="-122"/>
                <a:cs typeface="微软雅黑" panose="020B0503020204020204" charset="-122"/>
                <a:sym typeface="+mn-ea"/>
              </a:rPr>
              <a:t>2、老师对选定的转述者说：“请你告诉xx，让他将教室里的那盆君子兰先浇点水，然后搬到外面晒晒太阳。”　　</a:t>
            </a:r>
          </a:p>
          <a:p>
            <a:pPr algn="l"/>
            <a:r>
              <a:rPr lang="zh-CN" altLang="en-US" sz="2400">
                <a:latin typeface="微软雅黑" panose="020B0503020204020204" charset="-122"/>
                <a:ea typeface="微软雅黑" panose="020B0503020204020204" charset="-122"/>
                <a:cs typeface="微软雅黑" panose="020B0503020204020204" charset="-122"/>
                <a:sym typeface="+mn-ea"/>
              </a:rPr>
              <a:t>3转述者离开教室，向xx转述。　　</a:t>
            </a:r>
          </a:p>
          <a:p>
            <a:pPr algn="l"/>
            <a:r>
              <a:rPr lang="zh-CN" altLang="en-US" sz="2400">
                <a:latin typeface="微软雅黑" panose="020B0503020204020204" charset="-122"/>
                <a:ea typeface="微软雅黑" panose="020B0503020204020204" charset="-122"/>
                <a:cs typeface="微软雅黑" panose="020B0503020204020204" charset="-122"/>
                <a:sym typeface="+mn-ea"/>
              </a:rPr>
              <a:t>4、让xx进教室，大家看他的行动就可以判断出转述者是否转述成功。　　</a:t>
            </a:r>
          </a:p>
        </p:txBody>
      </p:sp>
      <p:sp>
        <p:nvSpPr>
          <p:cNvPr id="6" name="矩形 5"/>
          <p:cNvSpPr/>
          <p:nvPr/>
        </p:nvSpPr>
        <p:spPr>
          <a:xfrm>
            <a:off x="4198936" y="1589713"/>
            <a:ext cx="1107996" cy="461665"/>
          </a:xfrm>
          <a:prstGeom prst="rect">
            <a:avLst/>
          </a:prstGeom>
        </p:spPr>
        <p:txBody>
          <a:bodyPr wrap="none">
            <a:spAutoFit/>
          </a:bodyPr>
          <a:lstStyle/>
          <a:p>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练习二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2" name="文本框 1"/>
          <p:cNvSpPr txBox="1"/>
          <p:nvPr/>
        </p:nvSpPr>
        <p:spPr>
          <a:xfrm>
            <a:off x="2762525" y="2452371"/>
            <a:ext cx="8017056" cy="1940957"/>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要想做一个优秀的转述者，必须做好哪两件事呢？</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1.弄清要点，转述时不要遗漏主要信息。</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2.人物之间的交流是否注意了角色的转换。</a:t>
            </a:r>
          </a:p>
        </p:txBody>
      </p:sp>
      <p:pic>
        <p:nvPicPr>
          <p:cNvPr id="3" name="图片 2" descr="69"/>
          <p:cNvPicPr>
            <a:picLocks noChangeAspect="1"/>
          </p:cNvPicPr>
          <p:nvPr/>
        </p:nvPicPr>
        <p:blipFill>
          <a:blip r:embed="rId2" cstate="print"/>
          <a:stretch>
            <a:fillRect/>
          </a:stretch>
        </p:blipFill>
        <p:spPr>
          <a:xfrm>
            <a:off x="213934" y="2248535"/>
            <a:ext cx="2455576"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作业布置</a:t>
            </a:r>
          </a:p>
        </p:txBody>
      </p:sp>
      <p:pic>
        <p:nvPicPr>
          <p:cNvPr id="3" name="图片 2" descr="51"/>
          <p:cNvPicPr>
            <a:picLocks noChangeAspect="1"/>
          </p:cNvPicPr>
          <p:nvPr/>
        </p:nvPicPr>
        <p:blipFill>
          <a:blip r:embed="rId2" cstate="print"/>
          <a:stretch>
            <a:fillRect/>
          </a:stretch>
        </p:blipFill>
        <p:spPr>
          <a:xfrm>
            <a:off x="406163" y="2750185"/>
            <a:ext cx="2656333" cy="2670175"/>
          </a:xfrm>
          <a:prstGeom prst="rect">
            <a:avLst/>
          </a:prstGeom>
        </p:spPr>
      </p:pic>
      <p:sp>
        <p:nvSpPr>
          <p:cNvPr id="100" name="文本框 99"/>
          <p:cNvSpPr txBox="1"/>
          <p:nvPr/>
        </p:nvSpPr>
        <p:spPr>
          <a:xfrm>
            <a:off x="3423700" y="2477771"/>
            <a:ext cx="7003975" cy="2145268"/>
          </a:xfrm>
          <a:prstGeom prst="wedgeRoundRectCallout">
            <a:avLst>
              <a:gd name="adj1" fmla="val -55577"/>
              <a:gd name="adj2" fmla="val -13989"/>
              <a:gd name="adj3" fmla="val 16667"/>
            </a:avLst>
          </a:prstGeom>
          <a:solidFill>
            <a:srgbClr val="92D050"/>
          </a:solidFill>
          <a:ln w="9525">
            <a:solidFill>
              <a:srgbClr val="C0504D"/>
            </a:solidFill>
          </a:ln>
        </p:spPr>
        <p:txBody>
          <a:bodyPr wrap="square">
            <a:spAutoFit/>
          </a:bodyPr>
          <a:lstStyle/>
          <a:p>
            <a:r>
              <a:rPr lang="zh-CN" sz="2400">
                <a:latin typeface="微软雅黑" panose="020B0503020204020204" charset="-122"/>
                <a:ea typeface="微软雅黑" panose="020B0503020204020204" charset="-122"/>
                <a:cs typeface="微软雅黑" panose="020B0503020204020204" charset="-122"/>
              </a:rPr>
              <a:t>这学期，我们班开展“经典诵读活动”，请你们的爸爸妈妈周末带你们到书店看看课外书，并买一本《弟子规》。今晚同学们把老师的要求转述给爸爸妈妈，并叫爸爸或妈妈把听到的内容写在你的家庭作业本。</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993607" y="2816862"/>
            <a:ext cx="8449572" cy="1528823"/>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                          转述       </a:t>
            </a:r>
          </a:p>
          <a:p>
            <a:pPr algn="l">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弄清要点，不要遗漏  注意人称角色转换</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815233" y="1888490"/>
            <a:ext cx="7187678" cy="2640330"/>
          </a:xfrm>
          <a:prstGeom prst="plaque">
            <a:avLst/>
          </a:prstGeom>
          <a:noFill/>
          <a:ln w="38100">
            <a:solidFill>
              <a:srgbClr val="FFC000"/>
            </a:solid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这首诗虽然只有二十八个字。但在诗人眼里不仅仅是一个短短的镜头。展开想象，说给同学听听吧。</a:t>
            </a:r>
            <a:endParaRPr lang="zh-CN" altLang="en-US" sz="2800">
              <a:solidFill>
                <a:schemeClr val="tx1"/>
              </a:solidFill>
              <a:latin typeface="微软雅黑" panose="020B0503020204020204" charset="-122"/>
              <a:ea typeface="微软雅黑" panose="020B0503020204020204" charset="-122"/>
            </a:endParaRPr>
          </a:p>
        </p:txBody>
      </p:sp>
      <p:pic>
        <p:nvPicPr>
          <p:cNvPr id="2" name="图片 1" descr="64"/>
          <p:cNvPicPr>
            <a:picLocks noChangeAspect="1"/>
          </p:cNvPicPr>
          <p:nvPr/>
        </p:nvPicPr>
        <p:blipFill>
          <a:blip r:embed="rId2" cstate="print"/>
          <a:stretch>
            <a:fillRect/>
          </a:stretch>
        </p:blipFill>
        <p:spPr>
          <a:xfrm>
            <a:off x="865808" y="3009902"/>
            <a:ext cx="1949425" cy="2541905"/>
          </a:xfrm>
          <a:prstGeom prst="rect">
            <a:avLst/>
          </a:prstGeom>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49359" y="3137307"/>
            <a:ext cx="5032147" cy="923330"/>
          </a:xfrm>
          <a:prstGeom prst="rect">
            <a:avLst/>
          </a:prstGeom>
        </p:spPr>
        <p:txBody>
          <a:bodyPr wrap="none">
            <a:spAutoFit/>
          </a:bodyPr>
          <a:lstStyle/>
          <a:p>
            <a:pPr algn="l"/>
            <a:r>
              <a:rPr lang="zh-CN" sz="5400" dirty="0">
                <a:solidFill>
                  <a:schemeClr val="tx1"/>
                </a:solidFill>
                <a:latin typeface="黑体" panose="02010609060101010101" charset="-122"/>
                <a:ea typeface="黑体" panose="02010609060101010101" charset="-122"/>
                <a:cs typeface="黑体" panose="02010609060101010101" charset="-122"/>
              </a:rPr>
              <a:t>习作：</a:t>
            </a:r>
            <a:r>
              <a:rPr lang="zh-CN" sz="5400" dirty="0">
                <a:solidFill>
                  <a:srgbClr val="FF0000"/>
                </a:solidFill>
                <a:latin typeface="黑体" panose="02010609060101010101" charset="-122"/>
                <a:ea typeface="黑体" panose="02010609060101010101" charset="-122"/>
                <a:cs typeface="黑体" panose="02010609060101010101" charset="-122"/>
              </a:rPr>
              <a:t>我的乐园</a:t>
            </a: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4877679" y="2033315"/>
            <a:ext cx="5527924" cy="2962513"/>
          </a:xfrm>
          <a:prstGeom prst="roundRect">
            <a:avLst/>
          </a:prstGeom>
          <a:noFill/>
          <a:ln>
            <a:solidFill>
              <a:srgbClr val="00B0F0"/>
            </a:solidFill>
          </a:ln>
        </p:spPr>
        <p:txBody>
          <a:bodyPr wrap="square" rtlCol="0">
            <a:spAutoFit/>
          </a:bodyPr>
          <a:lstStyle/>
          <a:p>
            <a:r>
              <a:rPr lang="en-US"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看，动物们在自己的乐园里，</a:t>
            </a:r>
            <a:r>
              <a:rPr sz="2800" dirty="0" err="1" smtClean="0">
                <a:latin typeface="微软雅黑" panose="020B0503020204020204" charset="-122"/>
                <a:ea typeface="微软雅黑" panose="020B0503020204020204" charset="-122"/>
                <a:cs typeface="微软雅黑" panose="020B0503020204020204" charset="-122"/>
              </a:rPr>
              <a:t>生活</a:t>
            </a:r>
            <a:r>
              <a:rPr lang="zh-CN" altLang="en-US" sz="2800" dirty="0" smtClean="0">
                <a:latin typeface="微软雅黑" panose="020B0503020204020204" charset="-122"/>
                <a:ea typeface="微软雅黑" panose="020B0503020204020204" charset="-122"/>
                <a:cs typeface="微软雅黑" panose="020B0503020204020204" charset="-122"/>
              </a:rPr>
              <a:t>得</a:t>
            </a:r>
            <a:r>
              <a:rPr sz="2800" dirty="0" err="1" smtClean="0">
                <a:latin typeface="微软雅黑" panose="020B0503020204020204" charset="-122"/>
                <a:ea typeface="微软雅黑" panose="020B0503020204020204" charset="-122"/>
                <a:cs typeface="微软雅黑" panose="020B0503020204020204" charset="-122"/>
              </a:rPr>
              <a:t>多么快乐呀</a:t>
            </a:r>
            <a:r>
              <a:rPr sz="2800" dirty="0" smtClean="0">
                <a:latin typeface="微软雅黑" panose="020B0503020204020204" charset="-122"/>
                <a:ea typeface="微软雅黑" panose="020B0503020204020204" charset="-122"/>
                <a:cs typeface="微软雅黑" panose="020B0503020204020204" charset="-122"/>
              </a:rPr>
              <a:t>！</a:t>
            </a:r>
            <a:r>
              <a:rPr lang="zh-CN" altLang="en-US" sz="2800" dirty="0" smtClean="0">
                <a:latin typeface="微软雅黑" panose="020B0503020204020204" charset="-122"/>
                <a:ea typeface="微软雅黑" panose="020B0503020204020204" charset="-122"/>
                <a:cs typeface="微软雅黑" panose="020B0503020204020204" charset="-122"/>
              </a:rPr>
              <a:t>湖畔、林间、广场、校园</a:t>
            </a:r>
            <a:r>
              <a:rPr lang="en-US" altLang="zh-CN" sz="2800" dirty="0" smtClean="0">
                <a:latin typeface="微软雅黑" panose="020B0503020204020204" charset="-122"/>
                <a:ea typeface="微软雅黑" panose="020B0503020204020204" charset="-122"/>
                <a:cs typeface="微软雅黑" panose="020B0503020204020204" charset="-122"/>
              </a:rPr>
              <a:t>……</a:t>
            </a:r>
            <a:r>
              <a:rPr lang="zh-CN" altLang="en-US" sz="2800" dirty="0" smtClean="0">
                <a:latin typeface="微软雅黑" panose="020B0503020204020204" charset="-122"/>
                <a:ea typeface="微软雅黑" panose="020B0503020204020204" charset="-122"/>
                <a:cs typeface="微软雅黑" panose="020B0503020204020204" charset="-122"/>
              </a:rPr>
              <a:t>处处都留下了我们欢快的笑声。这些地方都是我们的乐园。</a:t>
            </a:r>
            <a:r>
              <a:rPr sz="2800" dirty="0" err="1" smtClean="0">
                <a:latin typeface="微软雅黑" panose="020B0503020204020204" charset="-122"/>
                <a:ea typeface="微软雅黑" panose="020B0503020204020204" charset="-122"/>
                <a:cs typeface="微软雅黑" panose="020B0503020204020204" charset="-122"/>
              </a:rPr>
              <a:t>今天</a:t>
            </a:r>
            <a:r>
              <a:rPr sz="2800" dirty="0" err="1">
                <a:latin typeface="微软雅黑" panose="020B0503020204020204" charset="-122"/>
                <a:ea typeface="微软雅黑" panose="020B0503020204020204" charset="-122"/>
                <a:cs typeface="微软雅黑" panose="020B0503020204020204" charset="-122"/>
              </a:rPr>
              <a:t>，我们来写一篇作文，题目是《我的乐园</a:t>
            </a:r>
            <a:r>
              <a:rPr sz="2800" dirty="0">
                <a:latin typeface="微软雅黑" panose="020B0503020204020204" charset="-122"/>
                <a:ea typeface="微软雅黑" panose="020B0503020204020204" charset="-122"/>
                <a:cs typeface="微软雅黑" panose="020B0503020204020204" charset="-122"/>
              </a:rPr>
              <a:t>》</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2" name="图片 1"/>
          <p:cNvPicPr>
            <a:picLocks noChangeAspect="1"/>
          </p:cNvPicPr>
          <p:nvPr/>
        </p:nvPicPr>
        <p:blipFill>
          <a:blip r:embed="rId2" cstate="print"/>
          <a:stretch>
            <a:fillRect/>
          </a:stretch>
        </p:blipFill>
        <p:spPr>
          <a:xfrm>
            <a:off x="570488" y="2586357"/>
            <a:ext cx="4005815" cy="3217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2" name="文本框 1"/>
          <p:cNvSpPr txBox="1"/>
          <p:nvPr/>
        </p:nvSpPr>
        <p:spPr>
          <a:xfrm>
            <a:off x="831062" y="2158927"/>
            <a:ext cx="2776458" cy="624423"/>
          </a:xfrm>
          <a:prstGeom prst="snip2DiagRect">
            <a:avLst/>
          </a:prstGeom>
          <a:solidFill>
            <a:srgbClr val="92D050"/>
          </a:solidFill>
        </p:spPr>
        <p:txBody>
          <a:bodyPr wrap="none" rtlCol="0">
            <a:spAutoFit/>
          </a:bodyPr>
          <a:lstStyle/>
          <a:p>
            <a:pPr algn="l"/>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满是玩具的房间</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271780" y="1854444"/>
            <a:ext cx="2075775" cy="624423"/>
          </a:xfrm>
          <a:prstGeom prst="snip2DiagRect">
            <a:avLst/>
          </a:prstGeom>
          <a:solidFill>
            <a:srgbClr val="92D050"/>
          </a:solidFill>
        </p:spPr>
        <p:txBody>
          <a:bodyPr wrap="none" rtlCol="0">
            <a:spAutoFit/>
          </a:bodyPr>
          <a:lstStyle/>
          <a:p>
            <a:pPr algn="l"/>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班级图书角</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745782" y="3513301"/>
            <a:ext cx="2075775" cy="624423"/>
          </a:xfrm>
          <a:prstGeom prst="snip2DiagRect">
            <a:avLst/>
          </a:prstGeom>
          <a:solidFill>
            <a:srgbClr val="92D050"/>
          </a:solidFill>
        </p:spPr>
        <p:txBody>
          <a:bodyPr wrap="none" rtlCol="0">
            <a:spAutoFit/>
          </a:bodyPr>
          <a:lstStyle/>
          <a:p>
            <a:pPr algn="l"/>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sym typeface="+mn-ea"/>
              </a:rPr>
              <a:t>家里的</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sym typeface="+mn-ea"/>
              </a:rPr>
              <a:t>院子</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096740" y="3513301"/>
            <a:ext cx="3145949" cy="624423"/>
          </a:xfrm>
          <a:prstGeom prst="snip2DiagRect">
            <a:avLst/>
          </a:prstGeom>
          <a:solidFill>
            <a:srgbClr val="92D050"/>
          </a:solidFill>
        </p:spPr>
        <p:txBody>
          <a:bodyPr wrap="none" rtlCol="0">
            <a:spAutoFit/>
          </a:bodyPr>
          <a:lstStyle/>
          <a:p>
            <a:pPr algn="l"/>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村头小河边的草地</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5087414" y="3278188"/>
            <a:ext cx="791076" cy="1938814"/>
          </a:xfrm>
          <a:prstGeom prst="snip2DiagRect">
            <a:avLst/>
          </a:prstGeom>
          <a:solidFill>
            <a:srgbClr val="FF99FF"/>
          </a:solidFill>
        </p:spPr>
        <p:txBody>
          <a:bodyPr wrap="square" rtlCol="0">
            <a:spAutoFit/>
          </a:bodyPr>
          <a:lstStyle/>
          <a:p>
            <a:pPr algn="l"/>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我的乐园</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4128570" y="5570639"/>
            <a:ext cx="2429589" cy="624423"/>
          </a:xfrm>
          <a:prstGeom prst="snip2DiagRect">
            <a:avLst/>
          </a:prstGeom>
          <a:solidFill>
            <a:srgbClr val="92D050"/>
          </a:solidFill>
        </p:spPr>
        <p:txBody>
          <a:bodyPr wrap="none" rtlCol="0">
            <a:spAutoFit/>
          </a:bodyPr>
          <a:lstStyle/>
          <a:p>
            <a:pPr algn="l"/>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学校的</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sym typeface="+mn-ea"/>
              </a:rPr>
              <a:t>篮球</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sym typeface="+mn-ea"/>
              </a:rPr>
              <a:t>场</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831065" y="5445225"/>
            <a:ext cx="2075775" cy="624423"/>
          </a:xfrm>
          <a:prstGeom prst="snip2DiagRect">
            <a:avLst/>
          </a:prstGeom>
          <a:solidFill>
            <a:srgbClr val="92D050"/>
          </a:solidFill>
        </p:spPr>
        <p:txBody>
          <a:bodyPr wrap="none" rtlCol="0">
            <a:spAutoFit/>
          </a:bodyPr>
          <a:lstStyle/>
          <a:p>
            <a:pPr algn="l"/>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爷爷的菜地</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1" name="图片 10"/>
          <p:cNvPicPr>
            <a:picLocks noChangeAspect="1"/>
          </p:cNvPicPr>
          <p:nvPr/>
        </p:nvPicPr>
        <p:blipFill>
          <a:blip r:embed="rId2" cstate="print"/>
          <a:stretch>
            <a:fillRect/>
          </a:stretch>
        </p:blipFill>
        <p:spPr>
          <a:xfrm>
            <a:off x="7503679" y="4042677"/>
            <a:ext cx="3395022" cy="2124075"/>
          </a:xfrm>
          <a:prstGeom prst="ellipse">
            <a:avLst/>
          </a:prstGeom>
        </p:spPr>
      </p:pic>
      <p:sp>
        <p:nvSpPr>
          <p:cNvPr id="7" name="左箭头 6"/>
          <p:cNvSpPr/>
          <p:nvPr/>
        </p:nvSpPr>
        <p:spPr bwMode="auto">
          <a:xfrm>
            <a:off x="4010489" y="3727988"/>
            <a:ext cx="791076" cy="304483"/>
          </a:xfrm>
          <a:prstGeom prst="lef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2" name="上箭头 11"/>
          <p:cNvSpPr/>
          <p:nvPr/>
        </p:nvSpPr>
        <p:spPr bwMode="auto">
          <a:xfrm rot="18412982">
            <a:off x="4571473" y="2732759"/>
            <a:ext cx="308002" cy="622898"/>
          </a:xfrm>
          <a:prstGeom prst="up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3" name="上箭头 12"/>
          <p:cNvSpPr/>
          <p:nvPr/>
        </p:nvSpPr>
        <p:spPr bwMode="auto">
          <a:xfrm rot="3218263">
            <a:off x="5930822" y="2155963"/>
            <a:ext cx="217391" cy="708957"/>
          </a:xfrm>
          <a:prstGeom prst="up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4" name="右箭头 13"/>
          <p:cNvSpPr/>
          <p:nvPr/>
        </p:nvSpPr>
        <p:spPr bwMode="auto">
          <a:xfrm>
            <a:off x="6039516" y="3803552"/>
            <a:ext cx="859800" cy="153353"/>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5" name="下箭头 14"/>
          <p:cNvSpPr/>
          <p:nvPr/>
        </p:nvSpPr>
        <p:spPr bwMode="auto">
          <a:xfrm>
            <a:off x="5482951" y="5199442"/>
            <a:ext cx="192444" cy="371197"/>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6" name="左箭头 15"/>
          <p:cNvSpPr/>
          <p:nvPr/>
        </p:nvSpPr>
        <p:spPr bwMode="auto">
          <a:xfrm rot="20224805">
            <a:off x="3451527" y="4945945"/>
            <a:ext cx="1494859" cy="168899"/>
          </a:xfrm>
          <a:prstGeom prst="lef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trips(downLeft)">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P spid="6" grpId="0" bldLvl="0" animBg="1"/>
      <p:bldP spid="8" grpId="0" bldLvl="0" animBg="1"/>
      <p:bldP spid="9" grpId="0" bldLvl="0" animBg="1"/>
      <p:bldP spid="10" grpId="0" bldLvl="0" animBg="1"/>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657301" y="935991"/>
            <a:ext cx="10096700" cy="4401205"/>
          </a:xfrm>
          <a:prstGeom prst="rect">
            <a:avLst/>
          </a:prstGeom>
          <a:noFill/>
        </p:spPr>
        <p:txBody>
          <a:bodyPr wrap="square" rtlCol="0">
            <a:spAutoFit/>
          </a:bodyPr>
          <a:lstStyle/>
          <a:p>
            <a:pPr algn="l"/>
            <a:r>
              <a:rPr lang="en-US" sz="2000" dirty="0">
                <a:latin typeface="微软雅黑" panose="020B0503020204020204" charset="-122"/>
                <a:ea typeface="微软雅黑" panose="020B0503020204020204" charset="-122"/>
                <a:cs typeface="微软雅黑" panose="020B0503020204020204" charset="-122"/>
                <a:sym typeface="+mn-ea"/>
              </a:rPr>
              <a:t>                                                </a:t>
            </a:r>
            <a:r>
              <a:rPr altLang="zh-CN" sz="2000" b="1" dirty="0">
                <a:latin typeface="微软雅黑" panose="020B0503020204020204" charset="-122"/>
                <a:ea typeface="微软雅黑" panose="020B0503020204020204" charset="-122"/>
                <a:cs typeface="微软雅黑" panose="020B0503020204020204" charset="-122"/>
                <a:sym typeface="+mn-ea"/>
              </a:rPr>
              <a:t>我的乐园</a:t>
            </a:r>
          </a:p>
          <a:p>
            <a:pPr algn="l"/>
            <a:r>
              <a:rPr altLang="zh-CN" sz="2000" dirty="0">
                <a:latin typeface="微软雅黑" panose="020B0503020204020204" charset="-122"/>
                <a:ea typeface="微软雅黑" panose="020B0503020204020204" charset="-122"/>
                <a:cs typeface="微软雅黑" panose="020B0503020204020204" charset="-122"/>
                <a:sym typeface="+mn-ea"/>
              </a:rPr>
              <a:t>       我家的院子是我的乐园。</a:t>
            </a:r>
          </a:p>
          <a:p>
            <a:pPr algn="l"/>
            <a:r>
              <a:rPr altLang="zh-CN" sz="2000" dirty="0">
                <a:latin typeface="微软雅黑" panose="020B0503020204020204" charset="-122"/>
                <a:ea typeface="微软雅黑" panose="020B0503020204020204" charset="-122"/>
                <a:cs typeface="微软雅黑" panose="020B0503020204020204" charset="-122"/>
                <a:sym typeface="+mn-ea"/>
              </a:rPr>
              <a:t>       </a:t>
            </a:r>
            <a:r>
              <a:rPr altLang="zh-CN" sz="2000" dirty="0" err="1">
                <a:latin typeface="微软雅黑" panose="020B0503020204020204" charset="-122"/>
                <a:ea typeface="微软雅黑" panose="020B0503020204020204" charset="-122"/>
                <a:cs typeface="微软雅黑" panose="020B0503020204020204" charset="-122"/>
                <a:sym typeface="+mn-ea"/>
              </a:rPr>
              <a:t>我家的院子非常美丽。我最喜欢的两棵树，在院子的西南方。一棵是玉兰树，一棵是樱花树。</a:t>
            </a:r>
            <a:r>
              <a:rPr altLang="zh-CN" sz="2000" dirty="0" err="1" smtClean="0">
                <a:latin typeface="微软雅黑" panose="020B0503020204020204" charset="-122"/>
                <a:ea typeface="微软雅黑" panose="020B0503020204020204" charset="-122"/>
                <a:cs typeface="微软雅黑" panose="020B0503020204020204" charset="-122"/>
                <a:sym typeface="+mn-ea"/>
              </a:rPr>
              <a:t>三月是它们最美</a:t>
            </a:r>
            <a:r>
              <a:rPr lang="zh-CN" altLang="en-US" sz="2000" dirty="0" smtClean="0">
                <a:latin typeface="微软雅黑" panose="020B0503020204020204" charset="-122"/>
                <a:ea typeface="微软雅黑" panose="020B0503020204020204" charset="-122"/>
                <a:cs typeface="微软雅黑" panose="020B0503020204020204" charset="-122"/>
                <a:sym typeface="+mn-ea"/>
              </a:rPr>
              <a:t>丽</a:t>
            </a:r>
            <a:r>
              <a:rPr altLang="zh-CN" sz="2000" dirty="0" smtClean="0">
                <a:latin typeface="微软雅黑" panose="020B0503020204020204" charset="-122"/>
                <a:ea typeface="微软雅黑" panose="020B0503020204020204" charset="-122"/>
                <a:cs typeface="微软雅黑" panose="020B0503020204020204" charset="-122"/>
                <a:sym typeface="+mn-ea"/>
              </a:rPr>
              <a:t>的季节</a:t>
            </a:r>
            <a:r>
              <a:rPr altLang="zh-CN" sz="2000" dirty="0">
                <a:latin typeface="微软雅黑" panose="020B0503020204020204" charset="-122"/>
                <a:ea typeface="微软雅黑" panose="020B0503020204020204" charset="-122"/>
                <a:cs typeface="微软雅黑" panose="020B0503020204020204" charset="-122"/>
                <a:sym typeface="+mn-ea"/>
              </a:rPr>
              <a:t>。樱花开了，粉若云霞；玉兰抽叶了，碧绿如翡翠。它们的枝条互相交织在一起，大概在院子里相对得久了，成了好朋友，惺惺相惜吧？从远处看，</a:t>
            </a:r>
            <a:r>
              <a:rPr altLang="zh-CN" sz="2000" dirty="0" smtClean="0">
                <a:latin typeface="微软雅黑" panose="020B0503020204020204" charset="-122"/>
                <a:ea typeface="微软雅黑" panose="020B0503020204020204" charset="-122"/>
                <a:cs typeface="微软雅黑" panose="020B0503020204020204" charset="-122"/>
                <a:sym typeface="+mn-ea"/>
              </a:rPr>
              <a:t>就像两</a:t>
            </a:r>
            <a:r>
              <a:rPr lang="zh-CN" altLang="en-US" sz="2000" dirty="0" smtClean="0">
                <a:latin typeface="微软雅黑" panose="020B0503020204020204" charset="-122"/>
                <a:ea typeface="微软雅黑" panose="020B0503020204020204" charset="-122"/>
                <a:cs typeface="微软雅黑" panose="020B0503020204020204" charset="-122"/>
                <a:sym typeface="+mn-ea"/>
              </a:rPr>
              <a:t>团</a:t>
            </a:r>
            <a:r>
              <a:rPr altLang="zh-CN" sz="2000" dirty="0" err="1" smtClean="0">
                <a:latin typeface="微软雅黑" panose="020B0503020204020204" charset="-122"/>
                <a:ea typeface="微软雅黑" panose="020B0503020204020204" charset="-122"/>
                <a:cs typeface="微软雅黑" panose="020B0503020204020204" charset="-122"/>
                <a:sym typeface="+mn-ea"/>
              </a:rPr>
              <a:t>巨大的棉花糖</a:t>
            </a:r>
            <a:r>
              <a:rPr altLang="zh-CN" sz="2000" dirty="0">
                <a:latin typeface="微软雅黑" panose="020B0503020204020204" charset="-122"/>
                <a:ea typeface="微软雅黑" panose="020B0503020204020204" charset="-122"/>
                <a:cs typeface="微软雅黑" panose="020B0503020204020204" charset="-122"/>
                <a:sym typeface="+mn-ea"/>
              </a:rPr>
              <a:t>。</a:t>
            </a:r>
          </a:p>
          <a:p>
            <a:pPr algn="l"/>
            <a:r>
              <a:rPr altLang="zh-CN" sz="2000" dirty="0">
                <a:latin typeface="微软雅黑" panose="020B0503020204020204" charset="-122"/>
                <a:ea typeface="微软雅黑" panose="020B0503020204020204" charset="-122"/>
                <a:cs typeface="微软雅黑" panose="020B0503020204020204" charset="-122"/>
                <a:sym typeface="+mn-ea"/>
              </a:rPr>
              <a:t>　　过了几天，樱花落了，与之前的玉兰花瓣混杂在一起，像铺上了一层花色地毯，走上去“沙沙”响，很好听。院子的东南角是个大池塘，</a:t>
            </a:r>
            <a:r>
              <a:rPr altLang="zh-CN" sz="2000" dirty="0" smtClean="0">
                <a:latin typeface="微软雅黑" panose="020B0503020204020204" charset="-122"/>
                <a:ea typeface="微软雅黑" panose="020B0503020204020204" charset="-122"/>
                <a:cs typeface="微软雅黑" panose="020B0503020204020204" charset="-122"/>
                <a:sym typeface="+mn-ea"/>
              </a:rPr>
              <a:t>池水清澈见底</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r>
              <a:rPr altLang="zh-CN" sz="2000" dirty="0" smtClean="0">
                <a:latin typeface="微软雅黑" panose="020B0503020204020204" charset="-122"/>
                <a:ea typeface="微软雅黑" panose="020B0503020204020204" charset="-122"/>
                <a:cs typeface="微软雅黑" panose="020B0503020204020204" charset="-122"/>
                <a:sym typeface="+mn-ea"/>
              </a:rPr>
              <a:t>底下铺着一层细沙和一些小石头</a:t>
            </a:r>
            <a:r>
              <a:rPr altLang="zh-CN" sz="2000" dirty="0">
                <a:latin typeface="微软雅黑" panose="020B0503020204020204" charset="-122"/>
                <a:ea typeface="微软雅黑" panose="020B0503020204020204" charset="-122"/>
                <a:cs typeface="微软雅黑" panose="020B0503020204020204" charset="-122"/>
                <a:sym typeface="+mn-ea"/>
              </a:rPr>
              <a:t>。对了，池底还有几块砖。它们向来是“微生物”的乐园。掀开砖一看，上面有些不知名的小蠕虫在爬动。一条金鱼和几条鲫鱼在池子里无忧无虑地游动，从来不管今夕是何夕。它们互相追逐玩耍，吐着泡泡，一副不问人间俗世的模样。池子里还曾养过一只大河蚌呢！它是棕黑色的，闪着蓝光。对于它的到来，我曾经非常欣喜，天天来看它。可它太娇气，不久就一命呜呼了。为此，我还伤心了很久呢！院子的西北边有一棵枇杷树。</a:t>
            </a:r>
            <a:r>
              <a:rPr altLang="zh-CN" sz="2000" dirty="0" smtClean="0">
                <a:latin typeface="微软雅黑" panose="020B0503020204020204" charset="-122"/>
                <a:ea typeface="微软雅黑" panose="020B0503020204020204" charset="-122"/>
                <a:cs typeface="微软雅黑" panose="020B0503020204020204" charset="-122"/>
                <a:sym typeface="+mn-ea"/>
              </a:rPr>
              <a:t>它每年</a:t>
            </a:r>
            <a:r>
              <a:rPr lang="zh-CN" altLang="en-US" sz="2000" dirty="0" smtClean="0">
                <a:latin typeface="微软雅黑" panose="020B0503020204020204" charset="-122"/>
                <a:ea typeface="微软雅黑" panose="020B0503020204020204" charset="-122"/>
                <a:cs typeface="微软雅黑" panose="020B0503020204020204" charset="-122"/>
                <a:sym typeface="+mn-ea"/>
              </a:rPr>
              <a:t>的</a:t>
            </a:r>
            <a:r>
              <a:rPr altLang="zh-CN" sz="2000" dirty="0" err="1" smtClean="0">
                <a:latin typeface="微软雅黑" panose="020B0503020204020204" charset="-122"/>
                <a:ea typeface="微软雅黑" panose="020B0503020204020204" charset="-122"/>
                <a:cs typeface="微软雅黑" panose="020B0503020204020204" charset="-122"/>
                <a:sym typeface="+mn-ea"/>
              </a:rPr>
              <a:t>四月会结果</a:t>
            </a:r>
            <a:r>
              <a:rPr altLang="zh-CN" sz="2000" dirty="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674354" y="1282066"/>
            <a:ext cx="10096700" cy="4093428"/>
          </a:xfrm>
          <a:prstGeom prst="rect">
            <a:avLst/>
          </a:prstGeom>
          <a:noFill/>
        </p:spPr>
        <p:txBody>
          <a:bodyPr wrap="square" rtlCol="0">
            <a:spAutoFit/>
          </a:bodyPr>
          <a:lstStyle/>
          <a:p>
            <a:pPr algn="l"/>
            <a:r>
              <a:rPr lang="en-US" sz="2000" dirty="0">
                <a:latin typeface="微软雅黑" panose="020B0503020204020204" charset="-122"/>
                <a:ea typeface="微软雅黑" panose="020B0503020204020204" charset="-122"/>
                <a:cs typeface="微软雅黑" panose="020B0503020204020204" charset="-122"/>
                <a:sym typeface="+mn-ea"/>
              </a:rPr>
              <a:t>       </a:t>
            </a:r>
            <a:r>
              <a:rPr altLang="zh-CN" sz="2000" dirty="0">
                <a:latin typeface="微软雅黑" panose="020B0503020204020204" charset="-122"/>
                <a:ea typeface="微软雅黑" panose="020B0503020204020204" charset="-122"/>
                <a:cs typeface="微软雅黑" panose="020B0503020204020204" charset="-122"/>
                <a:sym typeface="+mn-ea"/>
              </a:rPr>
              <a:t>每到四月时，爸爸经常爬上梯子，剪下果子递给我，而我把它放入妈妈拎的小篮子里。有时候嘴馋了，我还会趁着空档儿，剥开外皮塞进嘴里，酸酸甜甜，满嘴生津，自己家种的果树果然好吃。院子的东北边，就是关狗的地方了。两只金毛犬正在换毛期，狗毛四处乱飞，让人不胜其扰。这里还有一个破布袋，是我扔给它们当玩具的。结果那个袋子的碎片被它们拖来拖去，整个院子里随处可见碎片，真是太不讲卫生了。更让人生气的是，这两只“二货”还乱咬花草，妈妈辛辛苦苦种下的花草大部分都难逃他们的魔爪！妈妈恨恨地责骂它们，想把它们送人，被我苦苦哀求后才勉为其难地留下了这两只狗狗。</a:t>
            </a:r>
          </a:p>
          <a:p>
            <a:pPr algn="l"/>
            <a:r>
              <a:rPr altLang="zh-CN" sz="2000" dirty="0">
                <a:latin typeface="微软雅黑" panose="020B0503020204020204" charset="-122"/>
                <a:ea typeface="微软雅黑" panose="020B0503020204020204" charset="-122"/>
                <a:cs typeface="微软雅黑" panose="020B0503020204020204" charset="-122"/>
                <a:sym typeface="+mn-ea"/>
              </a:rPr>
              <a:t>        </a:t>
            </a:r>
            <a:r>
              <a:rPr altLang="zh-CN" sz="2000" dirty="0" err="1">
                <a:latin typeface="微软雅黑" panose="020B0503020204020204" charset="-122"/>
                <a:ea typeface="微软雅黑" panose="020B0503020204020204" charset="-122"/>
                <a:cs typeface="微软雅黑" panose="020B0503020204020204" charset="-122"/>
                <a:sym typeface="+mn-ea"/>
              </a:rPr>
              <a:t>正值春天，经常能看到蝴蝶在院子里飞。</a:t>
            </a:r>
            <a:r>
              <a:rPr altLang="zh-CN" sz="2000" dirty="0" err="1" smtClean="0">
                <a:latin typeface="微软雅黑" panose="020B0503020204020204" charset="-122"/>
                <a:ea typeface="微软雅黑" panose="020B0503020204020204" charset="-122"/>
                <a:cs typeface="微软雅黑" panose="020B0503020204020204" charset="-122"/>
                <a:sym typeface="+mn-ea"/>
              </a:rPr>
              <a:t>有一种蝴蝶的颜色是淡紫色</a:t>
            </a:r>
            <a:r>
              <a:rPr altLang="zh-CN" sz="2000" dirty="0" err="1">
                <a:latin typeface="微软雅黑" panose="020B0503020204020204" charset="-122"/>
                <a:ea typeface="微软雅黑" panose="020B0503020204020204" charset="-122"/>
                <a:cs typeface="微软雅黑" panose="020B0503020204020204" charset="-122"/>
                <a:sym typeface="+mn-ea"/>
              </a:rPr>
              <a:t>，又有点儿蓝。</a:t>
            </a:r>
            <a:r>
              <a:rPr altLang="zh-CN" sz="2000" dirty="0" err="1" smtClean="0">
                <a:latin typeface="微软雅黑" panose="020B0503020204020204" charset="-122"/>
                <a:ea typeface="微软雅黑" panose="020B0503020204020204" charset="-122"/>
                <a:cs typeface="微软雅黑" panose="020B0503020204020204" charset="-122"/>
                <a:sym typeface="+mn-ea"/>
              </a:rPr>
              <a:t>当它们把翅膀闭</a:t>
            </a:r>
            <a:r>
              <a:rPr lang="zh-CN" altLang="en-US" sz="2000" dirty="0" smtClean="0">
                <a:latin typeface="微软雅黑" panose="020B0503020204020204" charset="-122"/>
                <a:ea typeface="微软雅黑" panose="020B0503020204020204" charset="-122"/>
                <a:cs typeface="微软雅黑" panose="020B0503020204020204" charset="-122"/>
                <a:sym typeface="+mn-ea"/>
              </a:rPr>
              <a:t>合</a:t>
            </a:r>
            <a:r>
              <a:rPr altLang="zh-CN" sz="2000" dirty="0" smtClean="0">
                <a:latin typeface="微软雅黑" panose="020B0503020204020204" charset="-122"/>
                <a:ea typeface="微软雅黑" panose="020B0503020204020204" charset="-122"/>
                <a:cs typeface="微软雅黑" panose="020B0503020204020204" charset="-122"/>
                <a:sym typeface="+mn-ea"/>
              </a:rPr>
              <a:t>上时</a:t>
            </a:r>
            <a:r>
              <a:rPr altLang="zh-CN" sz="2000" dirty="0">
                <a:latin typeface="微软雅黑" panose="020B0503020204020204" charset="-122"/>
                <a:ea typeface="微软雅黑" panose="020B0503020204020204" charset="-122"/>
                <a:cs typeface="微软雅黑" panose="020B0503020204020204" charset="-122"/>
                <a:sym typeface="+mn-ea"/>
              </a:rPr>
              <a:t>，就仿佛出现了一只大眼睛。还有一种蝴蝶，是黄色的，带着金粉，在阳光下极为耀眼。蛐蛐快活地叫，蝴蝶随意地飞，鱼儿欢快地游，狗狗悠闲地走。怎么样？我家的这个院子美吗？偷偷地告诉你，我家有个巧手妈妈，所有的一切都是妈妈亲手布置的哦！</a:t>
            </a:r>
          </a:p>
          <a:p>
            <a:pPr algn="l"/>
            <a:r>
              <a:rPr altLang="zh-CN" sz="2000" dirty="0">
                <a:latin typeface="微软雅黑" panose="020B0503020204020204" charset="-122"/>
                <a:ea typeface="微软雅黑" panose="020B0503020204020204" charset="-122"/>
                <a:cs typeface="微软雅黑" panose="020B0503020204020204" charset="-122"/>
                <a:sym typeface="+mn-ea"/>
              </a:rPr>
              <a:t>       我家的院子给了我无穷无尽的快乐，你喜欢我家的院子吗？</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819301" y="1268732"/>
            <a:ext cx="4931307" cy="633129"/>
          </a:xfrm>
          <a:prstGeom prst="roundRect">
            <a:avLst/>
          </a:prstGeom>
          <a:solidFill>
            <a:srgbClr val="92D050"/>
          </a:solidFill>
          <a:ln>
            <a:solidFill>
              <a:schemeClr val="accent1"/>
            </a:solidFill>
          </a:ln>
        </p:spPr>
        <p:txBody>
          <a:bodyPr wrap="squar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《我的乐园》作文写作技巧</a:t>
            </a:r>
          </a:p>
        </p:txBody>
      </p:sp>
      <p:sp>
        <p:nvSpPr>
          <p:cNvPr id="2" name="文本框 1"/>
          <p:cNvSpPr txBox="1"/>
          <p:nvPr/>
        </p:nvSpPr>
        <p:spPr>
          <a:xfrm>
            <a:off x="1533961" y="2742566"/>
            <a:ext cx="2902863" cy="649188"/>
          </a:xfrm>
          <a:prstGeom prst="flowChartTerminator">
            <a:avLst/>
          </a:prstGeom>
          <a:solidFill>
            <a:srgbClr val="92D050"/>
          </a:solidFill>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乐园是什么样子的</a:t>
            </a:r>
          </a:p>
        </p:txBody>
      </p:sp>
      <p:sp>
        <p:nvSpPr>
          <p:cNvPr id="3" name="文本框 2"/>
          <p:cNvSpPr txBox="1"/>
          <p:nvPr/>
        </p:nvSpPr>
        <p:spPr>
          <a:xfrm>
            <a:off x="4526695" y="3651887"/>
            <a:ext cx="4928116" cy="804993"/>
          </a:xfrm>
          <a:prstGeom prst="flowChartTerminator">
            <a:avLst/>
          </a:prstGeom>
          <a:solidFill>
            <a:schemeClr val="bg1"/>
          </a:solidFill>
          <a:ln>
            <a:solidFill>
              <a:srgbClr val="00B0F0"/>
            </a:solidFill>
          </a:ln>
        </p:spPr>
        <p:txBody>
          <a:bodyPr wrap="non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在乐园里，你最喜欢做些什么？</a:t>
            </a:r>
          </a:p>
        </p:txBody>
      </p:sp>
      <p:sp>
        <p:nvSpPr>
          <p:cNvPr id="4" name="文本框 3"/>
          <p:cNvSpPr txBox="1"/>
          <p:nvPr/>
        </p:nvSpPr>
        <p:spPr>
          <a:xfrm>
            <a:off x="4119758" y="5284472"/>
            <a:ext cx="5265658" cy="804993"/>
          </a:xfrm>
          <a:prstGeom prst="flowChartTerminator">
            <a:avLst/>
          </a:prstGeom>
          <a:solidFill>
            <a:schemeClr val="bg1"/>
          </a:solidFill>
          <a:ln>
            <a:solidFill>
              <a:srgbClr val="00B0F0"/>
            </a:solidFill>
          </a:ln>
        </p:spPr>
        <p:txBody>
          <a:bodyPr wrap="non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这个乐园给你带来了怎样的快乐？</a:t>
            </a:r>
          </a:p>
        </p:txBody>
      </p:sp>
      <p:sp>
        <p:nvSpPr>
          <p:cNvPr id="6" name="文本框 5"/>
          <p:cNvSpPr txBox="1"/>
          <p:nvPr/>
        </p:nvSpPr>
        <p:spPr>
          <a:xfrm>
            <a:off x="1432421" y="4546602"/>
            <a:ext cx="2565321" cy="804993"/>
          </a:xfrm>
          <a:prstGeom prst="flowChartTerminator">
            <a:avLst/>
          </a:prstGeom>
          <a:solidFill>
            <a:srgbClr val="92D050"/>
          </a:solidFill>
        </p:spPr>
        <p:txBody>
          <a:bodyPr wrap="non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写出真情实感。</a:t>
            </a:r>
          </a:p>
        </p:txBody>
      </p:sp>
      <p:pic>
        <p:nvPicPr>
          <p:cNvPr id="7" name="图片 6"/>
          <p:cNvPicPr>
            <a:picLocks noChangeAspect="1"/>
          </p:cNvPicPr>
          <p:nvPr/>
        </p:nvPicPr>
        <p:blipFill>
          <a:blip r:embed="rId2" cstate="print"/>
          <a:stretch>
            <a:fillRect/>
          </a:stretch>
        </p:blipFill>
        <p:spPr>
          <a:xfrm>
            <a:off x="6462167" y="1268730"/>
            <a:ext cx="3453155" cy="2095500"/>
          </a:xfrm>
          <a:prstGeom prst="teardrop">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3" grpId="0" bldLvl="0" animBg="1"/>
      <p:bldP spid="4" grpId="0" bldLvl="0" animBg="1"/>
      <p:bldP spid="6" grpId="0" bldLvl="0" animBg="1"/>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graphicFrame>
        <p:nvGraphicFramePr>
          <p:cNvPr id="2" name="表格 1"/>
          <p:cNvGraphicFramePr/>
          <p:nvPr/>
        </p:nvGraphicFramePr>
        <p:xfrm>
          <a:off x="1004554" y="1114425"/>
          <a:ext cx="9809905" cy="4790440"/>
        </p:xfrm>
        <a:graphic>
          <a:graphicData uri="http://schemas.openxmlformats.org/drawingml/2006/table">
            <a:tbl>
              <a:tblPr firstRow="1" bandRow="1">
                <a:tableStyleId>{5940675A-B579-460E-94D1-54222C63F5DA}</a:tableStyleId>
              </a:tblPr>
              <a:tblGrid>
                <a:gridCol w="1678133"/>
                <a:gridCol w="829377"/>
                <a:gridCol w="2423797"/>
                <a:gridCol w="1626200"/>
                <a:gridCol w="1626200"/>
                <a:gridCol w="1626200"/>
              </a:tblGrid>
              <a:tr h="1463040">
                <a:tc>
                  <a:txBody>
                    <a:bodyPr/>
                    <a:lstStyle/>
                    <a:p>
                      <a:pPr indent="0">
                        <a:buNone/>
                      </a:pPr>
                      <a:r>
                        <a:rPr lang="en-US" sz="2400" b="0">
                          <a:solidFill>
                            <a:srgbClr val="0000FF"/>
                          </a:solidFill>
                          <a:latin typeface="微软雅黑" panose="020B0503020204020204" charset="-122"/>
                          <a:ea typeface="微软雅黑" panose="020B0503020204020204" charset="-122"/>
                          <a:cs typeface="宋体" panose="02010600030101010101" pitchFamily="2" charset="-122"/>
                        </a:rPr>
                        <a:t>村头小河边的草地</a:t>
                      </a:r>
                      <a:endParaRPr lang="en-US" altLang="en-US" sz="2400" b="0">
                        <a:solidFill>
                          <a:srgbClr val="0000FF"/>
                        </a:solidFill>
                        <a:latin typeface="微软雅黑" panose="020B0503020204020204" charset="-122"/>
                        <a:ea typeface="微软雅黑" panose="020B0503020204020204" charset="-122"/>
                        <a:cs typeface="宋体" panose="02010600030101010101" pitchFamily="2"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FF"/>
                          </a:solidFill>
                          <a:latin typeface="微软雅黑" panose="020B0503020204020204" charset="-122"/>
                          <a:ea typeface="微软雅黑" panose="020B0503020204020204" charset="-122"/>
                          <a:cs typeface="宋体" panose="02010600030101010101" pitchFamily="2" charset="-122"/>
                        </a:rPr>
                        <a:t> </a:t>
                      </a:r>
                      <a:endParaRPr lang="en-US" altLang="en-US" sz="2400" b="0">
                        <a:solidFill>
                          <a:srgbClr val="0000FF"/>
                        </a:solidFill>
                        <a:latin typeface="微软雅黑" panose="020B0503020204020204" charset="-122"/>
                        <a:ea typeface="微软雅黑" panose="020B0503020204020204" charset="-122"/>
                        <a:cs typeface="宋体" panose="02010600030101010101" pitchFamily="2"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FF"/>
                          </a:solidFill>
                          <a:latin typeface="微软雅黑" panose="020B0503020204020204" charset="-122"/>
                          <a:ea typeface="微软雅黑" panose="020B0503020204020204" charset="-122"/>
                          <a:cs typeface="微软雅黑" panose="020B0503020204020204" charset="-122"/>
                        </a:rPr>
                        <a:t>草地上有绿草、野花、昆虫鹅群……</a:t>
                      </a:r>
                      <a:endParaRPr lang="en-US" altLang="en-US" sz="2400" b="0">
                        <a:solidFill>
                          <a:srgbClr val="0000FF"/>
                        </a:solidFill>
                        <a:latin typeface="微软雅黑" panose="020B0503020204020204" charset="-122"/>
                        <a:ea typeface="微软雅黑" panose="020B0503020204020204" charset="-122"/>
                        <a:cs typeface="微软雅黑" panose="020B0503020204020204"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FF"/>
                          </a:solidFill>
                          <a:latin typeface="微软雅黑" panose="020B0503020204020204" charset="-122"/>
                          <a:ea typeface="微软雅黑" panose="020B0503020204020204" charset="-122"/>
                          <a:cs typeface="微软雅黑" panose="020B0503020204020204" charset="-122"/>
                        </a:rPr>
                        <a:t>放风筝、看天空变化的晚霞……</a:t>
                      </a:r>
                      <a:endParaRPr lang="en-US" altLang="en-US" sz="2400" b="0">
                        <a:solidFill>
                          <a:srgbClr val="0000FF"/>
                        </a:solidFill>
                        <a:latin typeface="微软雅黑" panose="020B0503020204020204" charset="-122"/>
                        <a:ea typeface="微软雅黑" panose="020B0503020204020204" charset="-122"/>
                        <a:cs typeface="微软雅黑" panose="020B0503020204020204"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FF"/>
                          </a:solidFill>
                          <a:latin typeface="微软雅黑" panose="020B0503020204020204" charset="-122"/>
                          <a:ea typeface="微软雅黑" panose="020B0503020204020204" charset="-122"/>
                          <a:cs typeface="宋体" panose="02010600030101010101" pitchFamily="2" charset="-122"/>
                        </a:rPr>
                        <a:t>在大自然中自由玩耍，真快乐！</a:t>
                      </a:r>
                      <a:endParaRPr lang="en-US" altLang="en-US" sz="2400" b="0">
                        <a:solidFill>
                          <a:srgbClr val="0000FF"/>
                        </a:solidFill>
                        <a:latin typeface="微软雅黑" panose="020B0503020204020204" charset="-122"/>
                        <a:ea typeface="微软雅黑" panose="020B0503020204020204" charset="-122"/>
                        <a:cs typeface="宋体" panose="02010600030101010101" pitchFamily="2"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61640">
                <a:tc>
                  <a:txBody>
                    <a:bodyPr/>
                    <a:lstStyle/>
                    <a:p>
                      <a:pPr indent="0">
                        <a:buNone/>
                      </a:pPr>
                      <a:r>
                        <a:rPr lang="en-US" sz="2400" b="0">
                          <a:solidFill>
                            <a:srgbClr val="0000FF"/>
                          </a:solidFill>
                          <a:latin typeface="微软雅黑" panose="020B0503020204020204" charset="-122"/>
                          <a:ea typeface="微软雅黑" panose="020B0503020204020204" charset="-122"/>
                          <a:cs typeface="宋体" panose="02010600030101010101" pitchFamily="2" charset="-122"/>
                        </a:rPr>
                        <a:t>我家的院子</a:t>
                      </a:r>
                      <a:endParaRPr lang="en-US" altLang="en-US" sz="2400" b="0">
                        <a:solidFill>
                          <a:srgbClr val="0000FF"/>
                        </a:solidFill>
                        <a:latin typeface="微软雅黑" panose="020B0503020204020204" charset="-122"/>
                        <a:ea typeface="微软雅黑" panose="020B0503020204020204" charset="-122"/>
                        <a:cs typeface="宋体" panose="02010600030101010101" pitchFamily="2"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FF"/>
                          </a:solidFill>
                          <a:latin typeface="微软雅黑" panose="020B0503020204020204" charset="-122"/>
                          <a:ea typeface="微软雅黑" panose="020B0503020204020204" charset="-122"/>
                          <a:cs typeface="宋体" panose="02010600030101010101" pitchFamily="2" charset="-122"/>
                        </a:rPr>
                        <a:t> </a:t>
                      </a:r>
                      <a:endParaRPr lang="en-US" altLang="en-US" sz="2400" b="0">
                        <a:solidFill>
                          <a:srgbClr val="0000FF"/>
                        </a:solidFill>
                        <a:latin typeface="微软雅黑" panose="020B0503020204020204" charset="-122"/>
                        <a:ea typeface="微软雅黑" panose="020B0503020204020204" charset="-122"/>
                        <a:cs typeface="宋体" panose="02010600030101010101" pitchFamily="2"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FF"/>
                          </a:solidFill>
                          <a:latin typeface="微软雅黑" panose="020B0503020204020204" charset="-122"/>
                          <a:ea typeface="微软雅黑" panose="020B0503020204020204" charset="-122"/>
                          <a:cs typeface="宋体" panose="02010600030101010101" pitchFamily="2" charset="-122"/>
                        </a:rPr>
                        <a:t>院子里有玉兰树和樱花树，有池塘，里面有鱼儿、蠕虫、河蚌。院子里有一条金毛犬。</a:t>
                      </a:r>
                      <a:endParaRPr lang="en-US" altLang="en-US" sz="2400" b="0">
                        <a:solidFill>
                          <a:srgbClr val="0000FF"/>
                        </a:solidFill>
                        <a:latin typeface="微软雅黑" panose="020B0503020204020204" charset="-122"/>
                        <a:ea typeface="微软雅黑" panose="020B0503020204020204" charset="-122"/>
                        <a:cs typeface="宋体" panose="02010600030101010101" pitchFamily="2"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FF"/>
                          </a:solidFill>
                          <a:latin typeface="微软雅黑" panose="020B0503020204020204" charset="-122"/>
                          <a:ea typeface="微软雅黑" panose="020B0503020204020204" charset="-122"/>
                          <a:cs typeface="微软雅黑" panose="020B0503020204020204" charset="-122"/>
                        </a:rPr>
                        <a:t>看蝴蝶飞，鱼儿游，狗狗走……</a:t>
                      </a:r>
                      <a:endParaRPr lang="en-US" altLang="en-US" sz="2400" b="0">
                        <a:solidFill>
                          <a:srgbClr val="0000FF"/>
                        </a:solidFill>
                        <a:latin typeface="微软雅黑" panose="020B0503020204020204" charset="-122"/>
                        <a:ea typeface="微软雅黑" panose="020B0503020204020204" charset="-122"/>
                        <a:cs typeface="微软雅黑" panose="020B0503020204020204"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00FF"/>
                          </a:solidFill>
                          <a:latin typeface="微软雅黑" panose="020B0503020204020204" charset="-122"/>
                          <a:ea typeface="微软雅黑" panose="020B0503020204020204" charset="-122"/>
                          <a:cs typeface="微软雅黑" panose="020B0503020204020204" charset="-122"/>
                        </a:rPr>
                        <a:t>院子给了“我”无穷无尽的快乐，喜欢自己的院子。</a:t>
                      </a:r>
                      <a:endParaRPr lang="en-US" altLang="en-US" sz="2400" b="0">
                        <a:solidFill>
                          <a:srgbClr val="0000FF"/>
                        </a:solidFill>
                        <a:latin typeface="微软雅黑" panose="020B0503020204020204" charset="-122"/>
                        <a:ea typeface="微软雅黑" panose="020B0503020204020204" charset="-122"/>
                        <a:cs typeface="微软雅黑" panose="020B0503020204020204"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83712" marR="83712"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
          <p:cNvPicPr/>
          <p:nvPr/>
        </p:nvPicPr>
        <p:blipFill>
          <a:blip r:embed="rId2" cstate="print"/>
          <a:stretch>
            <a:fillRect/>
          </a:stretch>
        </p:blipFill>
        <p:spPr>
          <a:xfrm>
            <a:off x="3022965" y="3654427"/>
            <a:ext cx="476698" cy="47625"/>
          </a:xfrm>
          <a:prstGeom prst="rect">
            <a:avLst/>
          </a:prstGeom>
          <a:noFill/>
          <a:ln w="9525">
            <a:noFill/>
          </a:ln>
        </p:spPr>
      </p:pic>
      <p:pic>
        <p:nvPicPr>
          <p:cNvPr id="4" name="图片 3"/>
          <p:cNvPicPr/>
          <p:nvPr/>
        </p:nvPicPr>
        <p:blipFill>
          <a:blip r:embed="rId2" cstate="print"/>
          <a:stretch>
            <a:fillRect/>
          </a:stretch>
        </p:blipFill>
        <p:spPr>
          <a:xfrm>
            <a:off x="2847014" y="2048512"/>
            <a:ext cx="476698" cy="47625"/>
          </a:xfrm>
          <a:prstGeom prst="rect">
            <a:avLst/>
          </a:prstGeom>
          <a:noFill/>
          <a:ln w="9525">
            <a:noFill/>
          </a:ln>
        </p:spPr>
      </p:pic>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493" y="3215007"/>
            <a:ext cx="3363241" cy="2821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本框 3"/>
          <p:cNvSpPr txBox="1"/>
          <p:nvPr/>
        </p:nvSpPr>
        <p:spPr>
          <a:xfrm>
            <a:off x="3802735" y="2820670"/>
            <a:ext cx="6104061" cy="1940957"/>
          </a:xfrm>
          <a:prstGeom prst="cube">
            <a:avLst>
              <a:gd name="adj" fmla="val 9889"/>
            </a:avLst>
          </a:prstGeom>
          <a:solidFill>
            <a:schemeClr val="bg1"/>
          </a:solidFill>
          <a:ln w="38100">
            <a:solidFill>
              <a:srgbClr val="00B0F0"/>
            </a:solidFill>
          </a:ln>
        </p:spPr>
        <p:txBody>
          <a:bodyPr wrap="square" rtlCol="0">
            <a:spAutoFit/>
          </a:bodyPr>
          <a:lstStyle/>
          <a:p>
            <a:pPr algn="l">
              <a:lnSpc>
                <a:spcPct val="150000"/>
              </a:lnSpc>
            </a:pPr>
            <a:r>
              <a:rPr lang="en-US" altLang="zh-CN" sz="2400">
                <a:latin typeface="微软雅黑" panose="020B0503020204020204" charset="-122"/>
                <a:ea typeface="微软雅黑" panose="020B0503020204020204" charset="-122"/>
                <a:sym typeface="+mn-ea"/>
              </a:rPr>
              <a:t>      </a:t>
            </a:r>
            <a:r>
              <a:rPr lang="zh-CN" sz="2400">
                <a:latin typeface="微软雅黑" panose="020B0503020204020204" charset="-122"/>
                <a:ea typeface="微软雅黑" panose="020B0503020204020204" charset="-122"/>
                <a:sym typeface="+mn-ea"/>
              </a:rPr>
              <a:t>写出景物的内容，抓住重点景物写，写出在景物里做些什么，带给自己怎样的快乐，写出自己对景物的赞美和喜爱之情。</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03005" y="1553210"/>
            <a:ext cx="4919680" cy="649188"/>
          </a:xfrm>
          <a:prstGeom prst="flowChartTerminator">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怎样写好景物一类的习作？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图片11"/>
          <p:cNvPicPr>
            <a:picLocks noChangeAspect="1"/>
          </p:cNvPicPr>
          <p:nvPr/>
        </p:nvPicPr>
        <p:blipFill>
          <a:blip r:embed="rId2" cstate="print"/>
          <a:stretch>
            <a:fillRect/>
          </a:stretch>
        </p:blipFill>
        <p:spPr>
          <a:xfrm>
            <a:off x="2858640" y="1543687"/>
            <a:ext cx="8105418" cy="3493135"/>
          </a:xfrm>
          <a:prstGeom prst="rect">
            <a:avLst/>
          </a:prstGeom>
        </p:spPr>
      </p:pic>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板书设计</a:t>
            </a:r>
          </a:p>
        </p:txBody>
      </p:sp>
      <p:sp>
        <p:nvSpPr>
          <p:cNvPr id="100" name="文本框 99"/>
          <p:cNvSpPr txBox="1"/>
          <p:nvPr/>
        </p:nvSpPr>
        <p:spPr>
          <a:xfrm>
            <a:off x="2588898" y="2658747"/>
            <a:ext cx="7192329" cy="1753235"/>
          </a:xfrm>
          <a:prstGeom prst="rect">
            <a:avLst/>
          </a:prstGeom>
          <a:noFill/>
          <a:ln w="9525">
            <a:noFill/>
          </a:ln>
        </p:spPr>
        <p:txBody>
          <a:bodyPr wrap="square">
            <a:spAutoFit/>
          </a:bodyPr>
          <a:lstStyle/>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我的乐园</a:t>
            </a:r>
          </a:p>
          <a:p>
            <a:pPr algn="ctr">
              <a:lnSpc>
                <a:spcPct val="150000"/>
              </a:lnSpc>
            </a:pPr>
            <a:endParaRPr lang="zh-CN" sz="2400" dirty="0">
              <a:solidFill>
                <a:schemeClr val="dk1"/>
              </a:solidFill>
              <a:latin typeface="微软雅黑" panose="020B0503020204020204" charset="-122"/>
              <a:ea typeface="微软雅黑" panose="020B0503020204020204" charset="-122"/>
              <a:cs typeface="微软雅黑" panose="020B0503020204020204" charset="-122"/>
            </a:endParaRPr>
          </a:p>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乐园的样子  做些什么  给“我”的快乐</a:t>
            </a:r>
          </a:p>
        </p:txBody>
      </p:sp>
      <p:pic>
        <p:nvPicPr>
          <p:cNvPr id="3" name="图片 2" descr="64"/>
          <p:cNvPicPr>
            <a:picLocks noChangeAspect="1"/>
          </p:cNvPicPr>
          <p:nvPr/>
        </p:nvPicPr>
        <p:blipFill>
          <a:blip r:embed="rId3" cstate="print"/>
          <a:stretch>
            <a:fillRect/>
          </a:stretch>
        </p:blipFill>
        <p:spPr>
          <a:xfrm>
            <a:off x="909215" y="2860042"/>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406066" y="2035812"/>
            <a:ext cx="9003007" cy="3323987"/>
          </a:xfrm>
          <a:prstGeom prst="rect">
            <a:avLst/>
          </a:prstGeom>
          <a:noFill/>
          <a:ln w="9525">
            <a:noFill/>
          </a:ln>
        </p:spPr>
        <p:txBody>
          <a:bodyPr wrap="square">
            <a:spAutoFit/>
          </a:bodyPr>
          <a:lstStyle/>
          <a:p>
            <a:pPr>
              <a:lnSpc>
                <a:spcPct val="150000"/>
              </a:lnSpc>
            </a:pPr>
            <a:r>
              <a:rPr lang="en-US" sz="2800" dirty="0">
                <a:latin typeface="微软雅黑" panose="020B0503020204020204" charset="-122"/>
                <a:ea typeface="微软雅黑" panose="020B0503020204020204" charset="-122"/>
                <a:cs typeface="微软雅黑" panose="020B0503020204020204" charset="-122"/>
              </a:rPr>
              <a:t>1. </a:t>
            </a:r>
            <a:r>
              <a:rPr lang="zh-CN" sz="2800" dirty="0">
                <a:latin typeface="微软雅黑" panose="020B0503020204020204" charset="-122"/>
                <a:ea typeface="微软雅黑" panose="020B0503020204020204" charset="-122"/>
                <a:cs typeface="微软雅黑" panose="020B0503020204020204" charset="-122"/>
              </a:rPr>
              <a:t>古时候的乡村生活真是太美了，诗人对乡村生活更是充满了喜爱之情，请你想象乡村生活的画面，用喜爱的语气再读一读全文吧！</a:t>
            </a:r>
          </a:p>
          <a:p>
            <a:pPr>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2.</a:t>
            </a:r>
            <a:r>
              <a:rPr lang="zh-CN" sz="2800" dirty="0">
                <a:latin typeface="微软雅黑" panose="020B0503020204020204" charset="-122"/>
                <a:ea typeface="微软雅黑" panose="020B0503020204020204" charset="-122"/>
                <a:cs typeface="微软雅黑" panose="020B0503020204020204" charset="-122"/>
              </a:rPr>
              <a:t>本诗诗中有画，画中有诗，同时也是一个有趣的故事，请把这个故事写下来，看谁写得生动，想象丰富。</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03014" y="1327786"/>
            <a:ext cx="2231568" cy="695265"/>
          </a:xfrm>
          <a:prstGeom prst="bevel">
            <a:avLst/>
          </a:prstGeom>
          <a:solidFill>
            <a:schemeClr val="accent2">
              <a:lumMod val="60000"/>
              <a:lumOff val="40000"/>
            </a:schemeClr>
          </a:solidFill>
          <a:ln>
            <a:solidFill>
              <a:srgbClr val="FFC000"/>
            </a:solidFill>
          </a:ln>
        </p:spPr>
        <p:txBody>
          <a:bodyPr wrap="square" rtlCol="0">
            <a:spAutoFit/>
          </a:bodyPr>
          <a:lstStyle/>
          <a:p>
            <a:r>
              <a:rPr lang="zh-CN" altLang="en-US" sz="2800">
                <a:latin typeface="微软雅黑" panose="020B0503020204020204" charset="-122"/>
                <a:ea typeface="微软雅黑" panose="020B0503020204020204" charset="-122"/>
              </a:rPr>
              <a:t>课堂小结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84221" y="1704114"/>
            <a:ext cx="5314275" cy="2985433"/>
          </a:xfrm>
          <a:prstGeom prst="rect">
            <a:avLst/>
          </a:prstGeom>
        </p:spPr>
        <p:txBody>
          <a:bodyPr wrap="none">
            <a:spAutoFit/>
          </a:bodyPr>
          <a:lstStyle/>
          <a:p>
            <a:pPr algn="ctr"/>
            <a:r>
              <a:rPr lang="zh-CN" sz="8000" dirty="0">
                <a:solidFill>
                  <a:schemeClr val="tx1"/>
                </a:solidFill>
                <a:latin typeface="黑体" panose="02010609060101010101" charset="-122"/>
                <a:ea typeface="黑体" panose="02010609060101010101" charset="-122"/>
                <a:cs typeface="黑体" panose="02010609060101010101" charset="-122"/>
              </a:rPr>
              <a:t>语文</a:t>
            </a:r>
            <a:r>
              <a:rPr lang="zh-CN" sz="8000" dirty="0" smtClean="0">
                <a:solidFill>
                  <a:schemeClr val="tx1"/>
                </a:solidFill>
                <a:latin typeface="黑体" panose="02010609060101010101" charset="-122"/>
                <a:ea typeface="黑体" panose="02010609060101010101" charset="-122"/>
                <a:cs typeface="黑体" panose="02010609060101010101" charset="-122"/>
              </a:rPr>
              <a:t>园地</a:t>
            </a:r>
            <a:r>
              <a:rPr lang="zh-CN" altLang="en-US" sz="8000" dirty="0" smtClean="0">
                <a:solidFill>
                  <a:schemeClr val="tx1"/>
                </a:solidFill>
                <a:latin typeface="黑体" panose="02010609060101010101" charset="-122"/>
                <a:ea typeface="黑体" panose="02010609060101010101" charset="-122"/>
                <a:cs typeface="黑体" panose="02010609060101010101" charset="-122"/>
              </a:rPr>
              <a:t>一</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r>
              <a:rPr lang="zh-CN" sz="5400" dirty="0">
                <a:solidFill>
                  <a:srgbClr val="FF0000"/>
                </a:solidFill>
                <a:latin typeface="黑体" panose="02010609060101010101" charset="-122"/>
                <a:ea typeface="黑体" panose="02010609060101010101" charset="-122"/>
                <a:cs typeface="黑体" panose="02010609060101010101" charset="-122"/>
              </a:rPr>
              <a:t>第一课时</a:t>
            </a:r>
          </a:p>
        </p:txBody>
      </p:sp>
      <p:pic>
        <p:nvPicPr>
          <p:cNvPr id="4" name="图片 3" descr="图片19"/>
          <p:cNvPicPr>
            <a:picLocks noChangeAspect="1"/>
          </p:cNvPicPr>
          <p:nvPr/>
        </p:nvPicPr>
        <p:blipFill>
          <a:blip r:embed="rId2" cstate="print"/>
          <a:stretch>
            <a:fillRect/>
          </a:stretch>
        </p:blipFill>
        <p:spPr>
          <a:xfrm>
            <a:off x="7191554" y="1843405"/>
            <a:ext cx="3418275" cy="3171825"/>
          </a:xfrm>
          <a:prstGeom prst="rect">
            <a:avLst/>
          </a:prstGeom>
        </p:spPr>
      </p:pic>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922302" y="4653138"/>
            <a:ext cx="8526035" cy="919401"/>
          </a:xfrm>
          <a:prstGeom prst="roundRect">
            <a:avLst/>
          </a:prstGeom>
          <a:noFill/>
          <a:ln>
            <a:solidFill>
              <a:srgbClr val="00CC00"/>
            </a:solidFill>
          </a:ln>
        </p:spPr>
        <p:txBody>
          <a:bodyPr wrap="square" rtlCol="0">
            <a:spAutoFit/>
          </a:bodyPr>
          <a:lstStyle/>
          <a:p>
            <a:r>
              <a:rPr sz="2400" dirty="0" err="1">
                <a:solidFill>
                  <a:srgbClr val="FF0000"/>
                </a:solidFill>
                <a:latin typeface="微软雅黑" panose="020B0503020204020204" charset="-122"/>
                <a:ea typeface="微软雅黑" panose="020B0503020204020204" charset="-122"/>
                <a:cs typeface="微软雅黑" panose="020B0503020204020204" charset="-122"/>
              </a:rPr>
              <a:t>小明：</a:t>
            </a:r>
            <a:r>
              <a:rPr sz="2400" dirty="0" err="1">
                <a:latin typeface="微软雅黑" panose="020B0503020204020204" charset="-122"/>
                <a:ea typeface="微软雅黑" panose="020B0503020204020204" charset="-122"/>
                <a:cs typeface="微软雅黑" panose="020B0503020204020204" charset="-122"/>
              </a:rPr>
              <a:t>学习《天窗</a:t>
            </a:r>
            <a:r>
              <a:rPr sz="2400" dirty="0" err="1" smtClean="0">
                <a:latin typeface="微软雅黑" panose="020B0503020204020204" charset="-122"/>
                <a:ea typeface="微软雅黑" panose="020B0503020204020204" charset="-122"/>
                <a:cs typeface="微软雅黑" panose="020B0503020204020204" charset="-122"/>
              </a:rPr>
              <a:t>》时</a:t>
            </a:r>
            <a:r>
              <a:rPr sz="2400" dirty="0" err="1">
                <a:latin typeface="微软雅黑" panose="020B0503020204020204" charset="-122"/>
                <a:ea typeface="微软雅黑" panose="020B0503020204020204" charset="-122"/>
                <a:cs typeface="微软雅黑" panose="020B0503020204020204" charset="-122"/>
              </a:rPr>
              <a:t>，我从“</a:t>
            </a:r>
            <a:r>
              <a:rPr sz="2400" dirty="0" err="1" smtClean="0">
                <a:latin typeface="微软雅黑" panose="020B0503020204020204" charset="-122"/>
                <a:ea typeface="微软雅黑" panose="020B0503020204020204" charset="-122"/>
                <a:cs typeface="微软雅黑" panose="020B0503020204020204" charset="-122"/>
              </a:rPr>
              <a:t>小小的天窗又是你唯一的慰藉</a:t>
            </a:r>
            <a:r>
              <a:rPr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这句话中，</a:t>
            </a:r>
            <a:r>
              <a:rPr sz="2400" dirty="0" err="1" smtClean="0">
                <a:latin typeface="微软雅黑" panose="020B0503020204020204" charset="-122"/>
                <a:ea typeface="微软雅黑" panose="020B0503020204020204" charset="-122"/>
                <a:cs typeface="微软雅黑" panose="020B0503020204020204" charset="-122"/>
              </a:rPr>
              <a:t>体会到天窗给孩子们带来的快乐</a:t>
            </a:r>
            <a:r>
              <a:rPr sz="2400" dirty="0">
                <a:latin typeface="微软雅黑" panose="020B0503020204020204" charset="-122"/>
                <a:ea typeface="微软雅黑" panose="020B0503020204020204" charset="-122"/>
                <a:cs typeface="微软雅黑" panose="020B0503020204020204" charset="-122"/>
              </a:rPr>
              <a:t>。</a:t>
            </a:r>
          </a:p>
        </p:txBody>
      </p:sp>
      <p:sp>
        <p:nvSpPr>
          <p:cNvPr id="9" name="文本框 7"/>
          <p:cNvSpPr txBox="1"/>
          <p:nvPr/>
        </p:nvSpPr>
        <p:spPr>
          <a:xfrm>
            <a:off x="570487" y="1062990"/>
            <a:ext cx="2303654" cy="578390"/>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2" name="文本框 1"/>
          <p:cNvSpPr txBox="1"/>
          <p:nvPr/>
        </p:nvSpPr>
        <p:spPr>
          <a:xfrm>
            <a:off x="783646" y="2054126"/>
            <a:ext cx="8664691" cy="510778"/>
          </a:xfrm>
          <a:prstGeom prst="roundRect">
            <a:avLst/>
          </a:prstGeom>
          <a:noFill/>
          <a:ln>
            <a:solidFill>
              <a:srgbClr val="CC00CC"/>
            </a:solidFill>
          </a:ln>
        </p:spPr>
        <p:txBody>
          <a:bodyPr wrap="square" rtlCol="0">
            <a:spAutoFit/>
          </a:bodyPr>
          <a:lstStyle/>
          <a:p>
            <a:r>
              <a:rPr lang="en-US" sz="2400" dirty="0">
                <a:latin typeface="微软雅黑" panose="020B0503020204020204" charset="-122"/>
                <a:ea typeface="微软雅黑" panose="020B0503020204020204" charset="-122"/>
                <a:cs typeface="微软雅黑" panose="020B0503020204020204" charset="-122"/>
                <a:sym typeface="+mn-ea"/>
              </a:rPr>
              <a:t> </a:t>
            </a: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小刚</a:t>
            </a:r>
            <a:r>
              <a:rPr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我发现有些语句能够表达课文的思想感情。</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960676" y="2996954"/>
            <a:ext cx="8366634" cy="1328023"/>
          </a:xfrm>
          <a:prstGeom prst="roundRect">
            <a:avLst/>
          </a:prstGeom>
          <a:noFill/>
          <a:ln>
            <a:solidFill>
              <a:srgbClr val="00B0F0"/>
            </a:solidFill>
          </a:ln>
        </p:spPr>
        <p:txBody>
          <a:bodyPr wrap="squar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小兰：</a:t>
            </a:r>
            <a:r>
              <a:rPr sz="2400" dirty="0" err="1">
                <a:latin typeface="微软雅黑" panose="020B0503020204020204" charset="-122"/>
                <a:ea typeface="微软雅黑" panose="020B0503020204020204" charset="-122"/>
                <a:cs typeface="微软雅黑" panose="020B0503020204020204" charset="-122"/>
                <a:sym typeface="+mn-ea"/>
              </a:rPr>
              <a:t>我从《乡下人家》的最后一句“</a:t>
            </a:r>
            <a:r>
              <a:rPr sz="2400" dirty="0" err="1" smtClean="0">
                <a:latin typeface="微软雅黑" panose="020B0503020204020204" charset="-122"/>
                <a:ea typeface="微软雅黑" panose="020B0503020204020204" charset="-122"/>
                <a:cs typeface="微软雅黑" panose="020B0503020204020204" charset="-122"/>
                <a:sym typeface="+mn-ea"/>
              </a:rPr>
              <a:t>乡下人家</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不论什么时候</a:t>
            </a:r>
            <a:r>
              <a:rPr sz="2400" dirty="0" err="1">
                <a:latin typeface="微软雅黑" panose="020B0503020204020204" charset="-122"/>
                <a:ea typeface="微软雅黑" panose="020B0503020204020204" charset="-122"/>
                <a:cs typeface="微软雅黑" panose="020B0503020204020204" charset="-122"/>
                <a:sym typeface="+mn-ea"/>
              </a:rPr>
              <a:t>，不论什么季节，都有一道独特、迷人的风景</a:t>
            </a:r>
            <a:r>
              <a:rPr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感受到了乡下人家的美。</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1"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P spid="9" grpId="0" bldLvl="0" animBg="1"/>
      <p:bldP spid="2" grpId="0" bldLvl="0" animBg="1"/>
      <p:bldP spid="4" grpId="0" bldLvl="0" animBg="1"/>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交流平台</a:t>
            </a:r>
          </a:p>
        </p:txBody>
      </p:sp>
      <p:sp>
        <p:nvSpPr>
          <p:cNvPr id="4" name="文本框 3"/>
          <p:cNvSpPr txBox="1"/>
          <p:nvPr/>
        </p:nvSpPr>
        <p:spPr>
          <a:xfrm>
            <a:off x="1120822" y="2852938"/>
            <a:ext cx="9467303" cy="991731"/>
          </a:xfrm>
          <a:prstGeom prst="snip2DiagRect">
            <a:avLst/>
          </a:prstGeom>
          <a:solidFill>
            <a:srgbClr val="00B0F0"/>
          </a:solidFill>
          <a:ln>
            <a:solidFill>
              <a:srgbClr val="CC00CC"/>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《乡下人家》表达了作者的想法是“乡下人家，不论什么时候，不论什么季节，都有一道独特、迷人的风景”。</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20822" y="4503937"/>
            <a:ext cx="6090761" cy="550962"/>
          </a:xfrm>
          <a:prstGeom prst="snip2DiagRect">
            <a:avLst/>
          </a:prstGeom>
          <a:solidFill>
            <a:srgbClr val="FF99FF"/>
          </a:solidFill>
          <a:ln>
            <a:solidFill>
              <a:srgbClr val="00B0F0"/>
            </a:solidFill>
          </a:ln>
        </p:spPr>
        <p:txBody>
          <a:bodyPr wrap="non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《天窗》表达了天窗给孩子们带来的快乐。</a:t>
            </a:r>
            <a:endParaRPr lang="zh-CN" alt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832" y="2872740"/>
            <a:ext cx="2954754"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交流平台</a:t>
            </a:r>
          </a:p>
        </p:txBody>
      </p:sp>
      <p:sp>
        <p:nvSpPr>
          <p:cNvPr id="3" name="棱台 2"/>
          <p:cNvSpPr/>
          <p:nvPr/>
        </p:nvSpPr>
        <p:spPr>
          <a:xfrm>
            <a:off x="2776476" y="2964180"/>
            <a:ext cx="7942644" cy="975658"/>
          </a:xfrm>
          <a:prstGeom prst="bevel">
            <a:avLst>
              <a:gd name="adj" fmla="val 7627"/>
            </a:avLst>
          </a:prstGeom>
          <a:solidFill>
            <a:srgbClr val="92D050"/>
          </a:solidFill>
          <a:ln>
            <a:solidFill>
              <a:schemeClr val="accent1"/>
            </a:solidFill>
          </a:ln>
        </p:spPr>
        <p:txBody>
          <a:bodyPr wrap="square">
            <a:spAutoFit/>
          </a:bodyPr>
          <a:lstStyle/>
          <a:p>
            <a:pPr>
              <a:lnSpc>
                <a:spcPct val="100000"/>
              </a:lnSpc>
            </a:pPr>
            <a:r>
              <a:rPr altLang="zh-CN" sz="2400" dirty="0">
                <a:latin typeface="微软雅黑" panose="020B0503020204020204" charset="-122"/>
                <a:ea typeface="微软雅黑" panose="020B0503020204020204" charset="-122"/>
                <a:cs typeface="微软雅黑" panose="020B0503020204020204" charset="-122"/>
              </a:rPr>
              <a:t>从《宿新市徐公店》中“儿童急走追黄蝶，飞入菜花无处寻”表达了诗人喜爱儿童及乡间美景的思想感情。</a:t>
            </a:r>
          </a:p>
        </p:txBody>
      </p:sp>
      <p:sp>
        <p:nvSpPr>
          <p:cNvPr id="2" name="文本框 1"/>
          <p:cNvSpPr txBox="1"/>
          <p:nvPr/>
        </p:nvSpPr>
        <p:spPr>
          <a:xfrm>
            <a:off x="3734524" y="1472565"/>
            <a:ext cx="6704003" cy="1198880"/>
          </a:xfrm>
          <a:prstGeom prst="rect">
            <a:avLst/>
          </a:prstGeom>
          <a:noFill/>
        </p:spPr>
        <p:txBody>
          <a:bodyPr wrap="square" rtlCol="0">
            <a:spAutoFit/>
          </a:bodyPr>
          <a:lstStyle/>
          <a:p>
            <a:pPr algn="l"/>
            <a:r>
              <a:rPr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请同学们从本单元其余的文章中找最能表达作者感情或想法的句子，看看分别表达了作者什么情感或想法。</a:t>
            </a:r>
            <a:endPar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512839" y="4860290"/>
            <a:ext cx="6469918" cy="1198880"/>
          </a:xfrm>
          <a:prstGeom prst="rect">
            <a:avLst/>
          </a:prstGeom>
          <a:noFill/>
          <a:ln w="38100">
            <a:solidFill>
              <a:srgbClr val="409B50"/>
            </a:solidFill>
            <a:prstDash val="lgDashDotDot"/>
          </a:ln>
        </p:spPr>
        <p:txBody>
          <a:bodyPr wrap="square" rtlCol="0">
            <a:spAutoFit/>
          </a:bodyPr>
          <a:lstStyle/>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从《三月桃花水》体会到作者对三月桃花水的喜爱和赞美之情。</a:t>
            </a:r>
            <a:endParaRPr lang="zh-CN" alt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P spid="4" grpId="0" bldLvl="0" animBg="1"/>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2535414" y="2315845"/>
            <a:ext cx="7962022" cy="2227221"/>
          </a:xfrm>
          <a:prstGeom prst="roundRect">
            <a:avLst/>
          </a:prstGeom>
          <a:noFill/>
          <a:ln>
            <a:solidFill>
              <a:schemeClr val="accent1"/>
            </a:solidFill>
          </a:ln>
        </p:spPr>
        <p:txBody>
          <a:bodyPr wrap="squar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        </a:t>
            </a:r>
            <a:r>
              <a:rPr lang="zh-CN" altLang="zh-CN" sz="2400" dirty="0">
                <a:latin typeface="方正姚体" panose="02010601030101010101" charset="-122"/>
                <a:ea typeface="方正姚体" panose="02010601030101010101" charset="-122"/>
                <a:cs typeface="微软雅黑" panose="020B0503020204020204" charset="-122"/>
                <a:sym typeface="+mn-ea"/>
              </a:rPr>
              <a:t>cuǐ càn </a:t>
            </a:r>
            <a:endParaRPr lang="zh-CN" altLang="zh-CN" sz="2400" dirty="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繁华</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璀 璨</a:t>
            </a:r>
            <a:r>
              <a:rPr lang="zh-CN" altLang="zh-CN" sz="2400" dirty="0">
                <a:latin typeface="微软雅黑" panose="020B0503020204020204" charset="-122"/>
                <a:ea typeface="微软雅黑" panose="020B0503020204020204" charset="-122"/>
                <a:cs typeface="微软雅黑" panose="020B0503020204020204" charset="-122"/>
                <a:sym typeface="+mn-ea"/>
              </a:rPr>
              <a:t>  高楼林立 车水马龙 </a:t>
            </a:r>
            <a:r>
              <a:rPr lang="zh-CN" altLang="en-US" sz="2400" dirty="0" smtClean="0">
                <a:latin typeface="微软雅黑" panose="020B0503020204020204" charset="-122"/>
                <a:ea typeface="微软雅黑" panose="020B0503020204020204" charset="-122"/>
                <a:cs typeface="微软雅黑" panose="020B0503020204020204" charset="-122"/>
                <a:sym typeface="+mn-ea"/>
              </a:rPr>
              <a:t>灯火辉煌</a:t>
            </a:r>
            <a:r>
              <a:rPr lang="zh-CN" altLang="zh-CN" sz="2400" dirty="0" smtClean="0">
                <a:latin typeface="方正姚体" panose="02010601030101010101" charset="-122"/>
                <a:ea typeface="方正姚体" panose="02010601030101010101" charset="-122"/>
                <a:cs typeface="微软雅黑" panose="020B0503020204020204" charset="-122"/>
                <a:sym typeface="+mn-ea"/>
              </a:rPr>
              <a:t>   </a:t>
            </a:r>
            <a:endParaRPr lang="en-US" altLang="zh-CN" sz="2400" dirty="0" smtClean="0">
              <a:latin typeface="方正姚体" panose="02010601030101010101" charset="-122"/>
              <a:ea typeface="方正姚体" panose="02010601030101010101" charset="-122"/>
              <a:cs typeface="微软雅黑" panose="020B0503020204020204" charset="-122"/>
              <a:sym typeface="+mn-ea"/>
            </a:endParaRPr>
          </a:p>
          <a:p>
            <a:pPr algn="l">
              <a:lnSpc>
                <a:spcPct val="130000"/>
              </a:lnSpc>
            </a:pPr>
            <a:r>
              <a:rPr lang="en-US" altLang="zh-CN" sz="2400" dirty="0">
                <a:latin typeface="方正姚体" panose="02010601030101010101" charset="-122"/>
                <a:ea typeface="方正姚体" panose="02010601030101010101" charset="-122"/>
                <a:cs typeface="微软雅黑" panose="020B0503020204020204" charset="-122"/>
                <a:sym typeface="+mn-ea"/>
              </a:rPr>
              <a:t> </a:t>
            </a:r>
            <a:r>
              <a:rPr lang="zh-CN" altLang="zh-CN" sz="2400" dirty="0" smtClean="0">
                <a:latin typeface="方正姚体" panose="02010601030101010101" charset="-122"/>
                <a:ea typeface="方正姚体" panose="02010601030101010101" charset="-122"/>
                <a:cs typeface="微软雅黑" panose="020B0503020204020204" charset="-122"/>
                <a:sym typeface="+mn-ea"/>
              </a:rPr>
              <a:t> </a:t>
            </a:r>
            <a:r>
              <a:rPr lang="zh-CN" altLang="zh-CN" sz="2400" dirty="0">
                <a:latin typeface="方正姚体" panose="02010601030101010101" charset="-122"/>
                <a:ea typeface="方正姚体" panose="02010601030101010101" charset="-122"/>
                <a:cs typeface="微软雅黑" panose="020B0503020204020204" charset="-122"/>
                <a:sym typeface="+mn-ea"/>
              </a:rPr>
              <a:t>wò                  niǎo </a:t>
            </a:r>
            <a:endParaRPr lang="zh-CN" altLang="zh-CN" sz="2400" dirty="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肥</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沃</a:t>
            </a:r>
            <a:r>
              <a:rPr lang="zh-CN" altLang="zh-CN" sz="2400" dirty="0">
                <a:latin typeface="微软雅黑" panose="020B0503020204020204" charset="-122"/>
                <a:ea typeface="微软雅黑" panose="020B0503020204020204" charset="-122"/>
                <a:cs typeface="微软雅黑" panose="020B0503020204020204" charset="-122"/>
                <a:sym typeface="+mn-ea"/>
              </a:rPr>
              <a:t> </a:t>
            </a:r>
            <a:r>
              <a:rPr lang="zh-CN" altLang="en-US" sz="2400" dirty="0" smtClean="0">
                <a:latin typeface="微软雅黑" panose="020B0503020204020204" charset="-122"/>
                <a:ea typeface="微软雅黑" panose="020B0503020204020204" charset="-122"/>
                <a:cs typeface="微软雅黑" panose="020B0503020204020204" charset="-122"/>
                <a:sym typeface="+mn-ea"/>
              </a:rPr>
              <a:t>静谧</a:t>
            </a:r>
            <a:r>
              <a:rPr lang="zh-CN" altLang="zh-CN" sz="2400" dirty="0" smtClean="0">
                <a:latin typeface="微软雅黑" panose="020B0503020204020204" charset="-122"/>
                <a:ea typeface="微软雅黑" panose="020B0503020204020204" charset="-122"/>
                <a:cs typeface="微软雅黑" panose="020B0503020204020204" charset="-122"/>
                <a:sym typeface="+mn-ea"/>
              </a:rPr>
              <a:t> </a:t>
            </a:r>
            <a:r>
              <a:rPr lang="zh-CN" altLang="zh-CN" sz="2400" dirty="0">
                <a:latin typeface="微软雅黑" panose="020B0503020204020204" charset="-122"/>
                <a:ea typeface="微软雅黑" panose="020B0503020204020204" charset="-122"/>
                <a:cs typeface="微软雅黑" panose="020B0503020204020204" charset="-122"/>
                <a:sym typeface="+mn-ea"/>
              </a:rPr>
              <a:t>炊烟 </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袅 袅</a:t>
            </a:r>
            <a:r>
              <a:rPr lang="zh-CN" altLang="zh-CN" sz="2400" dirty="0">
                <a:latin typeface="微软雅黑" panose="020B0503020204020204" charset="-122"/>
                <a:ea typeface="微软雅黑" panose="020B0503020204020204" charset="-122"/>
                <a:cs typeface="微软雅黑" panose="020B0503020204020204" charset="-122"/>
                <a:sym typeface="+mn-ea"/>
              </a:rPr>
              <a:t>  依山傍水 鸡犬相闻</a:t>
            </a:r>
          </a:p>
        </p:txBody>
      </p:sp>
      <p:sp>
        <p:nvSpPr>
          <p:cNvPr id="3" name="文本框 2"/>
          <p:cNvSpPr txBox="1"/>
          <p:nvPr/>
        </p:nvSpPr>
        <p:spPr>
          <a:xfrm>
            <a:off x="651100" y="1082675"/>
            <a:ext cx="2466428" cy="578480"/>
          </a:xfrm>
          <a:prstGeom prst="roundRect">
            <a:avLst/>
          </a:prstGeom>
          <a:solidFill>
            <a:srgbClr val="BDD0E6"/>
          </a:solidFill>
        </p:spPr>
        <p:txBody>
          <a:bodyPr wrap="square" rtlCol="0">
            <a:spAutoFit/>
          </a:bodyPr>
          <a:lstStyle/>
          <a:p>
            <a:r>
              <a:rPr lang="zh-CN" altLang="en-US" sz="2800">
                <a:latin typeface="微软雅黑" panose="020B0503020204020204" charset="-122"/>
                <a:ea typeface="微软雅黑" panose="020B0503020204020204" charset="-122"/>
              </a:rPr>
              <a:t>字词段运用</a:t>
            </a:r>
          </a:p>
        </p:txBody>
      </p:sp>
      <p:pic>
        <p:nvPicPr>
          <p:cNvPr id="2" name="图片 1" descr="51"/>
          <p:cNvPicPr>
            <a:picLocks noChangeAspect="1"/>
          </p:cNvPicPr>
          <p:nvPr/>
        </p:nvPicPr>
        <p:blipFill>
          <a:blip r:embed="rId2" cstate="print"/>
          <a:stretch>
            <a:fillRect/>
          </a:stretch>
        </p:blipFill>
        <p:spPr>
          <a:xfrm>
            <a:off x="110067" y="3465197"/>
            <a:ext cx="2656333" cy="2670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832285"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latin typeface="微软雅黑" panose="020B0503020204020204" charset="-122"/>
                <a:ea typeface="微软雅黑" panose="020B0503020204020204" charset="-122"/>
                <a:cs typeface="微软雅黑" panose="020B0503020204020204" charset="-122"/>
              </a:rPr>
              <a:t>词句段运用</a:t>
            </a:r>
          </a:p>
        </p:txBody>
      </p:sp>
      <p:sp>
        <p:nvSpPr>
          <p:cNvPr id="3" name="文本框 2"/>
          <p:cNvSpPr txBox="1"/>
          <p:nvPr/>
        </p:nvSpPr>
        <p:spPr>
          <a:xfrm>
            <a:off x="3555471" y="4467225"/>
            <a:ext cx="7153573" cy="1739096"/>
          </a:xfrm>
          <a:prstGeom prst="roundRect">
            <a:avLst/>
          </a:prstGeom>
          <a:noFill/>
          <a:ln w="38100">
            <a:solidFill>
              <a:schemeClr val="accent1"/>
            </a:solidFill>
          </a:ln>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sz="2400">
                <a:latin typeface="微软雅黑" panose="020B0503020204020204" charset="-122"/>
                <a:ea typeface="微软雅黑" panose="020B0503020204020204" charset="-122"/>
                <a:sym typeface="+mn-ea"/>
              </a:rPr>
              <a:t>描写乡村生活：</a:t>
            </a:r>
          </a:p>
          <a:p>
            <a:pPr algn="l"/>
            <a:r>
              <a:rPr lang="zh-CN" sz="2400">
                <a:latin typeface="微软雅黑" panose="020B0503020204020204" charset="-122"/>
                <a:ea typeface="微软雅黑" panose="020B0503020204020204" charset="-122"/>
                <a:sym typeface="+mn-ea"/>
              </a:rPr>
              <a:t>柔和的夕阳，绚丽的云彩，横卧在不远处的天边群山上，坐落着依山傍水的一簇簇村落，一家家房顶上升起的炊烟袅袅。</a:t>
            </a:r>
          </a:p>
        </p:txBody>
      </p:sp>
      <p:sp>
        <p:nvSpPr>
          <p:cNvPr id="7" name="文本框 6"/>
          <p:cNvSpPr txBox="1"/>
          <p:nvPr/>
        </p:nvSpPr>
        <p:spPr>
          <a:xfrm>
            <a:off x="5663794" y="1428751"/>
            <a:ext cx="2723674" cy="550962"/>
          </a:xfrm>
          <a:prstGeom prst="snip2DiagRect">
            <a:avLst/>
          </a:prstGeom>
          <a:solidFill>
            <a:srgbClr val="BDD0E6"/>
          </a:solid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sym typeface="+mn-ea"/>
              </a:rPr>
              <a:t>选一选，说一说。</a:t>
            </a:r>
            <a:endParaRPr lang="zh-CN" altLang="en-US" sz="2400">
              <a:solidFill>
                <a:srgbClr val="FF0000"/>
              </a:solidFill>
              <a:latin typeface="微软雅黑" panose="020B0503020204020204" charset="-122"/>
              <a:ea typeface="微软雅黑" panose="020B0503020204020204" charset="-122"/>
              <a:sym typeface="+mn-ea"/>
            </a:endParaRPr>
          </a:p>
        </p:txBody>
      </p:sp>
      <p:sp>
        <p:nvSpPr>
          <p:cNvPr id="8" name="文本框 7"/>
          <p:cNvSpPr txBox="1"/>
          <p:nvPr/>
        </p:nvSpPr>
        <p:spPr>
          <a:xfrm>
            <a:off x="666603" y="1889125"/>
            <a:ext cx="10316833" cy="2337938"/>
          </a:xfrm>
          <a:prstGeom prst="snip2DiagRect">
            <a:avLst/>
          </a:prstGeom>
          <a:noFill/>
          <a:ln>
            <a:solidFill>
              <a:srgbClr val="409B50"/>
            </a:solidFill>
          </a:ln>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sym typeface="+mn-ea"/>
              </a:rPr>
              <a:t>描写城市生活：</a:t>
            </a:r>
            <a:endParaRPr lang="zh-CN" sz="2400">
              <a:latin typeface="微软雅黑" panose="020B0503020204020204" charset="-122"/>
              <a:ea typeface="微软雅黑" panose="020B0503020204020204" charset="-122"/>
              <a:sym typeface="+mn-ea"/>
            </a:endParaRPr>
          </a:p>
          <a:p>
            <a:pPr algn="l"/>
            <a:r>
              <a:rPr lang="zh-CN" sz="2400">
                <a:latin typeface="微软雅黑" panose="020B0503020204020204" charset="-122"/>
                <a:ea typeface="微软雅黑" panose="020B0503020204020204" charset="-122"/>
                <a:sym typeface="+mn-ea"/>
              </a:rPr>
              <a:t>这是个繁华都市。到处高楼林立，到处车水马龙。商场里陈列着各色价值不匪的世界名牌服装，酒店里的奢侈盛宴一桌连着一桌，一局跟着一局，大街小巷里无处不是霓虹闪烁、欢歌劲舞，空气中到处充斥着前卫时尚的气息……</a:t>
            </a:r>
            <a:endParaRPr lang="zh-CN" altLang="en-US" sz="240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trips(down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7" grpId="0" bldLvl="0" animBg="1"/>
      <p:bldP spid="8" grpId="0" bldLvl="0" animBg="1"/>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75711"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100" name="文本框 99"/>
          <p:cNvSpPr txBox="1"/>
          <p:nvPr/>
        </p:nvSpPr>
        <p:spPr>
          <a:xfrm>
            <a:off x="1885089" y="2018030"/>
            <a:ext cx="8618548" cy="645160"/>
          </a:xfrm>
          <a:prstGeom prst="rect">
            <a:avLst/>
          </a:prstGeom>
          <a:noFill/>
          <a:ln w="9525">
            <a:noFill/>
          </a:ln>
        </p:spPr>
        <p:txBody>
          <a:bodyPr wrap="square">
            <a:spAutoFit/>
          </a:bodyPr>
          <a:lstStyle/>
          <a:p>
            <a:pP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说一说，你体会到的城市生活和乡村生活的不同。</a:t>
            </a:r>
          </a:p>
        </p:txBody>
      </p:sp>
      <p:pic>
        <p:nvPicPr>
          <p:cNvPr id="3" name="图片 2" descr="64"/>
          <p:cNvPicPr>
            <a:picLocks noChangeAspect="1"/>
          </p:cNvPicPr>
          <p:nvPr/>
        </p:nvPicPr>
        <p:blipFill>
          <a:blip r:embed="rId2" cstate="print"/>
          <a:stretch>
            <a:fillRect/>
          </a:stretch>
        </p:blipFill>
        <p:spPr>
          <a:xfrm>
            <a:off x="909215" y="2860042"/>
            <a:ext cx="1949425" cy="2541905"/>
          </a:xfrm>
          <a:prstGeom prst="rect">
            <a:avLst/>
          </a:prstGeom>
        </p:spPr>
      </p:pic>
      <p:sp>
        <p:nvSpPr>
          <p:cNvPr id="2" name="文本框 1"/>
          <p:cNvSpPr txBox="1"/>
          <p:nvPr/>
        </p:nvSpPr>
        <p:spPr>
          <a:xfrm>
            <a:off x="2566419" y="3488055"/>
            <a:ext cx="6401514" cy="550962"/>
          </a:xfrm>
          <a:prstGeom prst="snip2DiagRect">
            <a:avLst/>
          </a:prstGeom>
          <a:solidFill>
            <a:srgbClr val="FFC000"/>
          </a:solidFill>
        </p:spPr>
        <p:txBody>
          <a:bodyPr wrap="none" rtlCol="0">
            <a:spAutoFit/>
          </a:bodyPr>
          <a:lstStyle/>
          <a:p>
            <a:pPr algn="l"/>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城市生活</a:t>
            </a:r>
            <a:r>
              <a:rPr lang="zh-CN" sz="2400" dirty="0">
                <a:solidFill>
                  <a:schemeClr val="dk1"/>
                </a:solidFill>
                <a:latin typeface="微软雅黑" panose="020B0503020204020204" charset="-122"/>
                <a:ea typeface="微软雅黑" panose="020B0503020204020204" charset="-122"/>
                <a:cs typeface="微软雅黑" panose="020B0503020204020204" charset="-122"/>
                <a:sym typeface="+mn-ea"/>
              </a:rPr>
              <a:t>很繁华、热闹、时尚、快捷、方便；</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806610" y="4403091"/>
            <a:ext cx="5469255" cy="550962"/>
          </a:xfrm>
          <a:prstGeom prst="snip2DiagRect">
            <a:avLst/>
          </a:prstGeom>
          <a:solidFill>
            <a:srgbClr val="FFC000"/>
          </a:solidFill>
        </p:spPr>
        <p:txBody>
          <a:bodyPr wrap="none" rtlCol="0">
            <a:spAutoFit/>
          </a:bodyPr>
          <a:lstStyle/>
          <a:p>
            <a:pPr algn="l">
              <a:lnSpc>
                <a:spcPct val="100000"/>
              </a:lnSpc>
            </a:pP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乡村生活</a:t>
            </a:r>
            <a:r>
              <a:rPr lang="zh-CN" sz="2400" dirty="0">
                <a:solidFill>
                  <a:schemeClr val="dk1"/>
                </a:solidFill>
                <a:latin typeface="微软雅黑" panose="020B0503020204020204" charset="-122"/>
                <a:ea typeface="微软雅黑" panose="020B0503020204020204" charset="-122"/>
                <a:cs typeface="微软雅黑" panose="020B0503020204020204" charset="-122"/>
                <a:sym typeface="+mn-ea"/>
              </a:rPr>
              <a:t>很自然、恬适、静谧、美好。</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P spid="5" grpId="0" bldLvl="0" animBg="1"/>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5" name="文本框 4"/>
          <p:cNvSpPr txBox="1"/>
          <p:nvPr/>
        </p:nvSpPr>
        <p:spPr>
          <a:xfrm>
            <a:off x="685206" y="4545967"/>
            <a:ext cx="10241647" cy="995937"/>
          </a:xfrm>
          <a:prstGeom prst="snip2DiagRect">
            <a:avLst/>
          </a:prstGeom>
          <a:noFill/>
          <a:ln w="38100">
            <a:solidFill>
              <a:schemeClr val="accent1"/>
            </a:solidFill>
          </a:ln>
        </p:spPr>
        <p:txBody>
          <a:bodyPr wrap="square" rtlCol="0">
            <a:spAutoFit/>
          </a:bodyPr>
          <a:lstStyle/>
          <a:p>
            <a:pPr algn="l"/>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乡村生活：</a:t>
            </a:r>
            <a:r>
              <a:rPr lang="zh-CN" altLang="en-US" sz="2400">
                <a:latin typeface="微软雅黑" panose="020B0503020204020204" charset="-122"/>
                <a:ea typeface="微软雅黑" panose="020B0503020204020204" charset="-122"/>
                <a:cs typeface="微软雅黑" panose="020B0503020204020204" charset="-122"/>
                <a:sym typeface="+mn-ea"/>
              </a:rPr>
              <a:t>万紫千红   花香鸟语     春色满园        雨后春笋</a:t>
            </a:r>
          </a:p>
          <a:p>
            <a:pPr algn="l"/>
            <a:r>
              <a:rPr lang="zh-CN" altLang="en-US" sz="2400">
                <a:latin typeface="微软雅黑" panose="020B0503020204020204" charset="-122"/>
                <a:ea typeface="微软雅黑" panose="020B0503020204020204" charset="-122"/>
                <a:cs typeface="微软雅黑" panose="020B0503020204020204" charset="-122"/>
                <a:sym typeface="+mn-ea"/>
              </a:rPr>
              <a:t>                鸟语花香    山青水秀     繁花似锦        湖光山色 　</a:t>
            </a:r>
          </a:p>
        </p:txBody>
      </p:sp>
      <p:sp>
        <p:nvSpPr>
          <p:cNvPr id="2" name="文本框 1"/>
          <p:cNvSpPr txBox="1"/>
          <p:nvPr/>
        </p:nvSpPr>
        <p:spPr>
          <a:xfrm>
            <a:off x="3766303" y="1529717"/>
            <a:ext cx="5416868" cy="461665"/>
          </a:xfrm>
          <a:prstGeom prst="rect">
            <a:avLst/>
          </a:prstGeom>
          <a:noFill/>
        </p:spPr>
        <p:txBody>
          <a:bodyPr wrap="none" rtlCol="0">
            <a:spAutoFit/>
          </a:bodyPr>
          <a:lstStyle/>
          <a:p>
            <a:pPr algn="l"/>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你还知道哪些描写城市或乡村的词语？</a:t>
            </a:r>
          </a:p>
        </p:txBody>
      </p:sp>
      <p:sp>
        <p:nvSpPr>
          <p:cNvPr id="6" name="文本框 5"/>
          <p:cNvSpPr txBox="1"/>
          <p:nvPr/>
        </p:nvSpPr>
        <p:spPr>
          <a:xfrm>
            <a:off x="1055712" y="2963545"/>
            <a:ext cx="9500439" cy="930274"/>
          </a:xfrm>
          <a:prstGeom prst="cube">
            <a:avLst>
              <a:gd name="adj" fmla="val 9671"/>
            </a:avLst>
          </a:prstGeom>
          <a:solidFill>
            <a:srgbClr val="FFC000"/>
          </a:solidFill>
          <a:ln>
            <a:solidFill>
              <a:srgbClr val="409B50"/>
            </a:solidFill>
          </a:ln>
        </p:spPr>
        <p:txBody>
          <a:bodyPr wrap="square" rtlCol="0">
            <a:spAutoFit/>
          </a:bodyPr>
          <a:lstStyle/>
          <a:p>
            <a:pPr algn="l"/>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城市生活：</a:t>
            </a:r>
            <a:r>
              <a:rPr lang="zh-CN" altLang="en-US" sz="2400">
                <a:latin typeface="微软雅黑" panose="020B0503020204020204" charset="-122"/>
                <a:ea typeface="微软雅黑" panose="020B0503020204020204" charset="-122"/>
                <a:cs typeface="微软雅黑" panose="020B0503020204020204" charset="-122"/>
                <a:sym typeface="+mn-ea"/>
              </a:rPr>
              <a:t>霓虹闪烁    灯红酒绿    门庭若市   万人空巷 </a:t>
            </a:r>
          </a:p>
          <a:p>
            <a:pPr algn="l"/>
            <a:r>
              <a:rPr lang="zh-CN" altLang="en-US" sz="2400">
                <a:latin typeface="微软雅黑" panose="020B0503020204020204" charset="-122"/>
                <a:ea typeface="微软雅黑" panose="020B0503020204020204" charset="-122"/>
                <a:cs typeface="微软雅黑" panose="020B0503020204020204" charset="-122"/>
                <a:sym typeface="+mn-ea"/>
              </a:rPr>
              <a:t>                 水泄不通    人声鼎沸    人欢马叫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314312" y="2248537"/>
            <a:ext cx="4367796" cy="1483999"/>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5400">
                <a:latin typeface="黑体" panose="02010609060101010101" charset="-122"/>
                <a:ea typeface="黑体" panose="02010609060101010101" charset="-122"/>
                <a:cs typeface="黑体" panose="02010609060101010101" charset="-122"/>
              </a:rPr>
              <a:t>第二课时</a:t>
            </a:r>
          </a:p>
        </p:txBody>
      </p:sp>
      <p:pic>
        <p:nvPicPr>
          <p:cNvPr id="3" name="图片 2" descr="69"/>
          <p:cNvPicPr>
            <a:picLocks noChangeAspect="1"/>
          </p:cNvPicPr>
          <p:nvPr/>
        </p:nvPicPr>
        <p:blipFill>
          <a:blip r:embed="rId2" cstate="print"/>
          <a:stretch>
            <a:fillRect/>
          </a:stretch>
        </p:blipFill>
        <p:spPr>
          <a:xfrm>
            <a:off x="1130899" y="2494282"/>
            <a:ext cx="2790428" cy="2974975"/>
          </a:xfrm>
          <a:prstGeom prst="rect">
            <a:avLst/>
          </a:prstGeom>
        </p:spPr>
      </p:pic>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100" name="文本框 99"/>
          <p:cNvSpPr txBox="1"/>
          <p:nvPr/>
        </p:nvSpPr>
        <p:spPr>
          <a:xfrm>
            <a:off x="922303" y="2132856"/>
            <a:ext cx="7165974" cy="523220"/>
          </a:xfrm>
          <a:prstGeom prst="rect">
            <a:avLst/>
          </a:prstGeom>
          <a:solidFill>
            <a:schemeClr val="bg1"/>
          </a:solidFill>
          <a:ln w="38100">
            <a:solidFill>
              <a:srgbClr val="FFC000"/>
            </a:solidFill>
          </a:ln>
        </p:spPr>
        <p:txBody>
          <a:bodyPr wrap="square">
            <a:spAutoFit/>
          </a:bodyPr>
          <a:lstStyle/>
          <a:p>
            <a:r>
              <a:rPr lang="zh-CN" sz="2800" dirty="0">
                <a:latin typeface="微软雅黑" panose="020B0503020204020204" charset="-122"/>
                <a:ea typeface="微软雅黑" panose="020B0503020204020204" charset="-122"/>
                <a:cs typeface="微软雅黑" panose="020B0503020204020204" charset="-122"/>
              </a:rPr>
              <a:t>读一读，选一幅图画照样子写一写。</a:t>
            </a:r>
          </a:p>
        </p:txBody>
      </p:sp>
      <p:sp>
        <p:nvSpPr>
          <p:cNvPr id="2" name="文本框 1"/>
          <p:cNvSpPr txBox="1"/>
          <p:nvPr/>
        </p:nvSpPr>
        <p:spPr>
          <a:xfrm>
            <a:off x="884343" y="3022312"/>
            <a:ext cx="9530863" cy="1432500"/>
          </a:xfrm>
          <a:prstGeom prst="snip2DiagRect">
            <a:avLst/>
          </a:prstGeom>
          <a:solidFill>
            <a:srgbClr val="FFC000"/>
          </a:solidFill>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天空的红霞，向晚的微风，头上飞过的归巢的鸟儿，都是他们的</a:t>
            </a:r>
            <a:r>
              <a:rPr lang="zh-CN" sz="2400" dirty="0" smtClean="0">
                <a:latin typeface="微软雅黑" panose="020B0503020204020204" charset="-122"/>
                <a:ea typeface="微软雅黑" panose="020B0503020204020204" charset="-122"/>
                <a:cs typeface="微软雅黑" panose="020B0503020204020204" charset="-122"/>
                <a:sym typeface="+mn-ea"/>
              </a:rPr>
              <a:t>好友</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sz="2400" dirty="0" smtClean="0">
                <a:latin typeface="微软雅黑" panose="020B0503020204020204" charset="-122"/>
                <a:ea typeface="微软雅黑" panose="020B0503020204020204" charset="-122"/>
                <a:cs typeface="微软雅黑" panose="020B0503020204020204" charset="-122"/>
                <a:sym typeface="+mn-ea"/>
              </a:rPr>
              <a:t>它们</a:t>
            </a:r>
            <a:r>
              <a:rPr lang="zh-CN" sz="2400" dirty="0">
                <a:latin typeface="微软雅黑" panose="020B0503020204020204" charset="-122"/>
                <a:ea typeface="微软雅黑" panose="020B0503020204020204" charset="-122"/>
                <a:cs typeface="微软雅黑" panose="020B0503020204020204" charset="-122"/>
                <a:sym typeface="+mn-ea"/>
              </a:rPr>
              <a:t>和乡下人家一起，绘成了一幅自然、和谐的田园风景画。</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34404" y="4869162"/>
            <a:ext cx="9489514" cy="991731"/>
          </a:xfrm>
          <a:prstGeom prst="snip2DiagRect">
            <a:avLst/>
          </a:prstGeom>
          <a:solidFill>
            <a:srgbClr val="FFC000"/>
          </a:solidFill>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飞翔的海鸥，金色的沙滩</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泛</a:t>
            </a:r>
            <a:r>
              <a:rPr lang="zh-CN" sz="2400" dirty="0" smtClean="0">
                <a:latin typeface="微软雅黑" panose="020B0503020204020204" charset="-122"/>
                <a:ea typeface="微软雅黑" panose="020B0503020204020204" charset="-122"/>
                <a:cs typeface="微软雅黑" panose="020B0503020204020204" charset="-122"/>
                <a:sym typeface="+mn-ea"/>
              </a:rPr>
              <a:t>着</a:t>
            </a:r>
            <a:r>
              <a:rPr lang="zh-CN" sz="2400" dirty="0">
                <a:latin typeface="微软雅黑" panose="020B0503020204020204" charset="-122"/>
                <a:ea typeface="微软雅黑" panose="020B0503020204020204" charset="-122"/>
                <a:cs typeface="微软雅黑" panose="020B0503020204020204" charset="-122"/>
                <a:sym typeface="+mn-ea"/>
              </a:rPr>
              <a:t>泡沫的浪花，构成了迷人的海岸线。</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同心圆 1"/>
          <p:cNvSpPr/>
          <p:nvPr>
            <p:custDataLst>
              <p:tags r:id="rId1"/>
            </p:custDataLst>
          </p:nvPr>
        </p:nvSpPr>
        <p:spPr>
          <a:xfrm>
            <a:off x="2409069" y="901067"/>
            <a:ext cx="775125" cy="635005"/>
          </a:xfrm>
          <a:prstGeom prst="donu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文本框 99"/>
          <p:cNvSpPr txBox="1"/>
          <p:nvPr/>
        </p:nvSpPr>
        <p:spPr>
          <a:xfrm>
            <a:off x="1881214" y="2197100"/>
            <a:ext cx="8508481" cy="3841114"/>
          </a:xfrm>
          <a:prstGeom prst="bevel">
            <a:avLst>
              <a:gd name="adj" fmla="val 5764"/>
            </a:avLst>
          </a:prstGeom>
          <a:solidFill>
            <a:srgbClr val="92D050"/>
          </a:solidFill>
          <a:ln w="9525">
            <a:solidFill>
              <a:srgbClr val="FFC000"/>
            </a:solidFill>
          </a:ln>
        </p:spPr>
        <p:txBody>
          <a:bodyPr wrap="square">
            <a:spAutoFit/>
          </a:bodyPr>
          <a:lstStyle/>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诗　　宿新市徐公店</a:t>
            </a:r>
          </a:p>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情　　喜爱　　</a:t>
            </a:r>
          </a:p>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画：篱落、一径、枝头　</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（静）　　</a:t>
            </a:r>
          </a:p>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画　追入   儿童</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黄蝶</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菜花　  （动）　　</a:t>
            </a:r>
          </a:p>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意　色：黄（绿）（黄）</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 name="图片 1" descr="67"/>
          <p:cNvPicPr>
            <a:picLocks noChangeAspect="1"/>
          </p:cNvPicPr>
          <p:nvPr/>
        </p:nvPicPr>
        <p:blipFill>
          <a:blip r:embed="rId4" cstate="print"/>
          <a:stretch>
            <a:fillRect/>
          </a:stretch>
        </p:blipFill>
        <p:spPr>
          <a:xfrm>
            <a:off x="790622" y="1010285"/>
            <a:ext cx="1614573" cy="1804670"/>
          </a:xfrm>
          <a:prstGeom prst="rect">
            <a:avLst/>
          </a:prstGeom>
        </p:spPr>
      </p:pic>
      <p:sp>
        <p:nvSpPr>
          <p:cNvPr id="13" name="Title 6"/>
          <p:cNvSpPr txBox="1"/>
          <p:nvPr>
            <p:custDataLst>
              <p:tags r:id="rId2"/>
            </p:custDataLst>
          </p:nvPr>
        </p:nvSpPr>
        <p:spPr>
          <a:xfrm>
            <a:off x="2130803" y="1536065"/>
            <a:ext cx="1675056" cy="503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charset="0"/>
              </a:defRPr>
            </a:lvl1pPr>
          </a:lstStyle>
          <a:p>
            <a:pPr marL="0" lvl="0" indent="0" algn="l">
              <a:lnSpc>
                <a:spcPct val="100000"/>
              </a:lnSpc>
              <a:spcBef>
                <a:spcPts val="1000"/>
              </a:spcBef>
              <a:spcAft>
                <a:spcPts val="0"/>
              </a:spcAft>
              <a:buSzPct val="100000"/>
              <a:buFont typeface="Arial" panose="020B0604020202020204" pitchFamily="34" charset="0"/>
              <a:buNone/>
            </a:pPr>
            <a:r>
              <a:rPr lang="zh-CN" altLang="en-US" sz="2800" spc="182" dirty="0">
                <a:ln w="3175">
                  <a:noFill/>
                  <a:prstDash val="dash"/>
                </a:ln>
                <a:solidFill>
                  <a:schemeClr val="tx1"/>
                </a:solidFill>
                <a:uFillTx/>
                <a:latin typeface="微软雅黑" panose="020B0503020204020204" charset="-122"/>
                <a:ea typeface="微软雅黑" panose="020B0503020204020204" charset="-122"/>
                <a:cs typeface="微软雅黑" panose="020B0503020204020204" charset="-122"/>
                <a:sym typeface="+mn-ea"/>
              </a:rPr>
              <a:t>板书设计</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1723" y="1449070"/>
            <a:ext cx="10129255" cy="3452693"/>
          </a:xfrm>
          <a:prstGeom prst="snip2DiagRect">
            <a:avLst/>
          </a:prstGeom>
          <a:noFill/>
          <a:ln w="38100">
            <a:solidFill>
              <a:srgbClr val="FFC000"/>
            </a:solidFill>
          </a:ln>
          <a:extLst>
            <a:ext uri="{909E8E84-426E-40DD-AFC4-6F175D3DCCD1}">
              <a14:hiddenFill xmlns:a14="http://schemas.microsoft.com/office/drawing/2010/main">
                <a:solidFill>
                  <a:srgbClr val="92D050"/>
                </a:solidFill>
              </a14:hiddenFill>
            </a:ext>
          </a:extLst>
        </p:spPr>
        <p:txBody>
          <a:bodyPr wrap="square">
            <a:spAutoFit/>
          </a:bodyPr>
          <a:lstStyle/>
          <a:p>
            <a:pPr>
              <a:lnSpc>
                <a:spcPct val="13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夕阳染红了西边的天空。一片片晚霞，倒映在清澈如镜的小河里，像盛开的一大朵一大朵鸡冠花。不知谁往河里丢进一粒小石子，激起的浪追逐着夕阳的余辉。河两岸的柳条像一丝丝的绿绸，在春风的吹动下轻轻摇曳，好像怕惊动了静静的河水似的。柳树下洗衣姑娘的影子倒映在水里</a:t>
            </a:r>
            <a:r>
              <a:rPr lang="en-US" sz="2800">
                <a:solidFill>
                  <a:schemeClr val="tx1"/>
                </a:solidFill>
                <a:latin typeface="微软雅黑" panose="020B0503020204020204" charset="-122"/>
                <a:ea typeface="微软雅黑" panose="020B0503020204020204" charset="-122"/>
                <a:cs typeface="微软雅黑" panose="020B0503020204020204" charset="-122"/>
              </a:rPr>
              <a:t>……</a:t>
            </a:r>
            <a:endParaRPr lang="en-US"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流程图: 终止 3"/>
          <p:cNvSpPr/>
          <p:nvPr/>
        </p:nvSpPr>
        <p:spPr bwMode="auto">
          <a:xfrm>
            <a:off x="406163" y="108331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11521" y="2036445"/>
            <a:ext cx="5366149" cy="3844230"/>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ctr">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卜算子·咏梅</a:t>
            </a:r>
          </a:p>
          <a:p>
            <a:pPr algn="ctr">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毛泽东</a:t>
            </a:r>
          </a:p>
          <a:p>
            <a:pPr algn="ctr">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风雨送春归，</a:t>
            </a:r>
          </a:p>
          <a:p>
            <a:pPr algn="ctr">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飞雪迎春到。</a:t>
            </a:r>
          </a:p>
          <a:p>
            <a:pPr algn="ctr">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已是悬崖百丈冰，</a:t>
            </a:r>
          </a:p>
          <a:p>
            <a:pPr algn="ctr">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犹有花枝俏。</a:t>
            </a:r>
          </a:p>
        </p:txBody>
      </p:sp>
      <p:sp>
        <p:nvSpPr>
          <p:cNvPr id="3" name="文本框 2"/>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
        <p:nvSpPr>
          <p:cNvPr id="2" name="文本框 1"/>
          <p:cNvSpPr txBox="1"/>
          <p:nvPr/>
        </p:nvSpPr>
        <p:spPr>
          <a:xfrm>
            <a:off x="6903210" y="1425577"/>
            <a:ext cx="4127278" cy="2774431"/>
          </a:xfrm>
          <a:prstGeom prst="snip2DiagRect">
            <a:avLst/>
          </a:prstGeom>
          <a:noFill/>
          <a:ln>
            <a:solidFill>
              <a:srgbClr val="92D050"/>
            </a:solidFill>
          </a:ln>
        </p:spPr>
        <p:txBody>
          <a:bodyPr wrap="square" rtlCol="0" anchor="t">
            <a:spAutoFit/>
          </a:bodyPr>
          <a:lstStyle/>
          <a:p>
            <a:pPr algn="ctr">
              <a:lnSpc>
                <a:spcPct val="150000"/>
              </a:lnSpc>
            </a:pPr>
            <a:r>
              <a:rPr sz="2400" dirty="0" err="1">
                <a:latin typeface="微软雅黑" panose="020B0503020204020204" charset="-122"/>
                <a:ea typeface="微软雅黑" panose="020B0503020204020204" charset="-122"/>
                <a:cs typeface="微软雅黑" panose="020B0503020204020204" charset="-122"/>
                <a:sym typeface="+mn-ea"/>
              </a:rPr>
              <a:t>俏也不争春</a:t>
            </a:r>
            <a:r>
              <a:rPr sz="2400" dirty="0">
                <a:latin typeface="微软雅黑" panose="020B0503020204020204" charset="-122"/>
                <a:ea typeface="微软雅黑" panose="020B0503020204020204" charset="-122"/>
                <a:cs typeface="微软雅黑" panose="020B0503020204020204" charset="-122"/>
                <a:sym typeface="+mn-ea"/>
              </a:rPr>
              <a:t>，</a:t>
            </a:r>
            <a:endParaRPr sz="2400" dirty="0">
              <a:solidFill>
                <a:schemeClr val="tx1"/>
              </a:solidFill>
              <a:latin typeface="微软雅黑" panose="020B0503020204020204" charset="-122"/>
              <a:ea typeface="微软雅黑" panose="020B0503020204020204" charset="-122"/>
              <a:cs typeface="微软雅黑" panose="020B0503020204020204" charset="-122"/>
            </a:endParaRPr>
          </a:p>
          <a:p>
            <a:pPr algn="ctr">
              <a:lnSpc>
                <a:spcPct val="150000"/>
              </a:lnSpc>
            </a:pPr>
            <a:r>
              <a:rPr sz="2400" dirty="0" err="1">
                <a:latin typeface="微软雅黑" panose="020B0503020204020204" charset="-122"/>
                <a:ea typeface="微软雅黑" panose="020B0503020204020204" charset="-122"/>
                <a:cs typeface="微软雅黑" panose="020B0503020204020204" charset="-122"/>
                <a:sym typeface="+mn-ea"/>
              </a:rPr>
              <a:t>只把春来报</a:t>
            </a:r>
            <a:r>
              <a:rPr sz="2400" dirty="0">
                <a:latin typeface="微软雅黑" panose="020B0503020204020204" charset="-122"/>
                <a:ea typeface="微软雅黑" panose="020B0503020204020204" charset="-122"/>
                <a:cs typeface="微软雅黑" panose="020B0503020204020204" charset="-122"/>
                <a:sym typeface="+mn-ea"/>
              </a:rPr>
              <a:t>。</a:t>
            </a:r>
            <a:endParaRPr sz="2400" dirty="0">
              <a:solidFill>
                <a:schemeClr val="tx1"/>
              </a:solidFill>
              <a:latin typeface="微软雅黑" panose="020B0503020204020204" charset="-122"/>
              <a:ea typeface="微软雅黑" panose="020B0503020204020204" charset="-122"/>
              <a:cs typeface="微软雅黑" panose="020B0503020204020204" charset="-122"/>
            </a:endParaRPr>
          </a:p>
          <a:p>
            <a:pPr algn="ctr">
              <a:lnSpc>
                <a:spcPct val="150000"/>
              </a:lnSpc>
            </a:pPr>
            <a:r>
              <a:rPr sz="2400" dirty="0" err="1">
                <a:latin typeface="微软雅黑" panose="020B0503020204020204" charset="-122"/>
                <a:ea typeface="微软雅黑" panose="020B0503020204020204" charset="-122"/>
                <a:cs typeface="微软雅黑" panose="020B0503020204020204" charset="-122"/>
                <a:sym typeface="+mn-ea"/>
              </a:rPr>
              <a:t>待到山花烂漫时</a:t>
            </a:r>
            <a:r>
              <a:rPr sz="2400" dirty="0">
                <a:latin typeface="微软雅黑" panose="020B0503020204020204" charset="-122"/>
                <a:ea typeface="微软雅黑" panose="020B0503020204020204" charset="-122"/>
                <a:cs typeface="微软雅黑" panose="020B0503020204020204" charset="-122"/>
                <a:sym typeface="+mn-ea"/>
              </a:rPr>
              <a:t>，</a:t>
            </a:r>
            <a:endParaRPr sz="2400" dirty="0">
              <a:solidFill>
                <a:schemeClr val="tx1"/>
              </a:solidFill>
              <a:latin typeface="微软雅黑" panose="020B0503020204020204" charset="-122"/>
              <a:ea typeface="微软雅黑" panose="020B0503020204020204" charset="-122"/>
              <a:cs typeface="微软雅黑" panose="020B0503020204020204" charset="-122"/>
            </a:endParaRPr>
          </a:p>
          <a:p>
            <a:pPr algn="ctr">
              <a:lnSpc>
                <a:spcPct val="150000"/>
              </a:lnSpc>
            </a:pPr>
            <a:r>
              <a:rPr sz="2400" dirty="0" err="1">
                <a:latin typeface="微软雅黑" panose="020B0503020204020204" charset="-122"/>
                <a:ea typeface="微软雅黑" panose="020B0503020204020204" charset="-122"/>
                <a:cs typeface="微软雅黑" panose="020B0503020204020204" charset="-122"/>
                <a:sym typeface="+mn-ea"/>
              </a:rPr>
              <a:t>她在丛中笑</a:t>
            </a:r>
            <a:r>
              <a:rPr sz="2400" dirty="0">
                <a:latin typeface="微软雅黑" panose="020B0503020204020204" charset="-122"/>
                <a:ea typeface="微软雅黑" panose="020B0503020204020204" charset="-122"/>
                <a:cs typeface="微软雅黑" panose="020B0503020204020204" charset="-122"/>
                <a:sym typeface="+mn-ea"/>
              </a:rPr>
              <a:t>。</a:t>
            </a:r>
            <a:endParaRPr sz="2400" dirty="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cstate="print"/>
          <a:stretch>
            <a:fillRect/>
          </a:stretch>
        </p:blipFill>
        <p:spPr>
          <a:xfrm flipH="1">
            <a:off x="6903210" y="4572635"/>
            <a:ext cx="3105127" cy="1539240"/>
          </a:xfrm>
          <a:prstGeom prst="rect">
            <a:avLst/>
          </a:prstGeom>
        </p:spPr>
      </p:pic>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
        <p:nvSpPr>
          <p:cNvPr id="5" name="文本框 4"/>
          <p:cNvSpPr txBox="1"/>
          <p:nvPr/>
        </p:nvSpPr>
        <p:spPr>
          <a:xfrm>
            <a:off x="2526113" y="1560197"/>
            <a:ext cx="8478251" cy="995577"/>
          </a:xfrm>
          <a:prstGeom prst="snip2DiagRect">
            <a:avLst/>
          </a:prstGeom>
          <a:noFill/>
          <a:ln>
            <a:solidFill>
              <a:srgbClr val="92D050"/>
            </a:solidFill>
          </a:ln>
        </p:spPr>
        <p:txBody>
          <a:bodyPr wrap="squar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“风雨送春归，飞雪迎春到。</a:t>
            </a:r>
            <a:r>
              <a:rPr sz="2400">
                <a:latin typeface="微软雅黑" panose="020B0503020204020204" charset="-122"/>
                <a:ea typeface="微软雅黑" panose="020B0503020204020204" charset="-122"/>
                <a:cs typeface="微软雅黑" panose="020B0503020204020204" charset="-122"/>
                <a:sym typeface="+mn-ea"/>
              </a:rPr>
              <a:t>”，这句意思： 风风雨雨把冬天送走了， 漫天飞雪又把春天迎来。</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855634" y="2741297"/>
            <a:ext cx="9017734" cy="991731"/>
          </a:xfrm>
          <a:prstGeom prst="snip2DiagRect">
            <a:avLst/>
          </a:prstGeom>
          <a:noFill/>
          <a:ln>
            <a:solidFill>
              <a:srgbClr val="92D050"/>
            </a:solidFill>
          </a:ln>
        </p:spPr>
        <p:txBody>
          <a:bodyPr wrap="square" rtlCol="0">
            <a:spAutoFit/>
          </a:bodyPr>
          <a:lstStyle/>
          <a:p>
            <a:pPr algn="l"/>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a:t>
            </a:r>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已是悬崖百丈冰，犹有花枝俏</a:t>
            </a: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a:t>
            </a:r>
            <a:r>
              <a:rPr sz="2400" dirty="0">
                <a:latin typeface="微软雅黑" panose="020B0503020204020204" charset="-122"/>
                <a:ea typeface="微软雅黑" panose="020B0503020204020204" charset="-122"/>
                <a:cs typeface="微软雅黑" panose="020B0503020204020204" charset="-122"/>
                <a:sym typeface="+mn-ea"/>
              </a:rPr>
              <a:t>”</a:t>
            </a:r>
            <a:r>
              <a:rPr sz="2400" dirty="0" err="1">
                <a:latin typeface="微软雅黑" panose="020B0503020204020204" charset="-122"/>
                <a:ea typeface="微软雅黑" panose="020B0503020204020204" charset="-122"/>
                <a:cs typeface="微软雅黑" panose="020B0503020204020204" charset="-122"/>
                <a:sym typeface="+mn-ea"/>
              </a:rPr>
              <a:t>意思是说悬崖已结百丈尖冰，</a:t>
            </a:r>
            <a:r>
              <a:rPr sz="2400" dirty="0" err="1" smtClean="0">
                <a:latin typeface="微软雅黑" panose="020B0503020204020204" charset="-122"/>
                <a:ea typeface="微软雅黑" panose="020B0503020204020204" charset="-122"/>
                <a:cs typeface="微软雅黑" panose="020B0503020204020204" charset="-122"/>
                <a:sym typeface="+mn-ea"/>
              </a:rPr>
              <a:t>但梅花依然傲雪俏丽竞放</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999130" y="3853817"/>
            <a:ext cx="9874240" cy="1007537"/>
          </a:xfrm>
          <a:prstGeom prst="snip2DiagRect">
            <a:avLst/>
          </a:prstGeom>
          <a:noFill/>
          <a:ln>
            <a:solidFill>
              <a:srgbClr val="92D050"/>
            </a:solidFill>
          </a:ln>
        </p:spPr>
        <p:txBody>
          <a:bodyPr wrap="squar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“俏也不争春，只把春来报。”</a:t>
            </a:r>
            <a:r>
              <a:rPr sz="2400">
                <a:latin typeface="微软雅黑" panose="020B0503020204020204" charset="-122"/>
                <a:ea typeface="微软雅黑" panose="020B0503020204020204" charset="-122"/>
                <a:cs typeface="微软雅黑" panose="020B0503020204020204" charset="-122"/>
                <a:sym typeface="+mn-ea"/>
              </a:rPr>
              <a:t>梅花她虽然美丽但不与桃李争艳比美， 只是把春天消息来报。</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215485" y="5121912"/>
            <a:ext cx="7573687" cy="991731"/>
          </a:xfrm>
          <a:prstGeom prst="snip2DiagRect">
            <a:avLst/>
          </a:prstGeom>
          <a:noFill/>
          <a:ln>
            <a:solidFill>
              <a:srgbClr val="92D050"/>
            </a:solidFill>
          </a:ln>
        </p:spPr>
        <p:txBody>
          <a:bodyPr wrap="squar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“待到山花烂漫时，她在丛中笑。”</a:t>
            </a:r>
            <a:r>
              <a:rPr sz="2400">
                <a:latin typeface="微软雅黑" panose="020B0503020204020204" charset="-122"/>
                <a:ea typeface="微软雅黑" panose="020B0503020204020204" charset="-122"/>
                <a:cs typeface="微软雅黑" panose="020B0503020204020204" charset="-122"/>
                <a:sym typeface="+mn-ea"/>
              </a:rPr>
              <a:t>写等到满山遍野开满鲜花之时，她却在花丛中笑。</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78665" y="1916832"/>
            <a:ext cx="10381253" cy="2826306"/>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r>
              <a:rPr lang="zh-CN" altLang="zh-CN" sz="3200" dirty="0"/>
              <a:t>毛泽东（</a:t>
            </a:r>
            <a:r>
              <a:rPr lang="en-US" altLang="zh-CN" sz="3200" dirty="0"/>
              <a:t>1893</a:t>
            </a:r>
            <a:r>
              <a:rPr lang="zh-CN" altLang="zh-CN" sz="3200" dirty="0"/>
              <a:t>—</a:t>
            </a:r>
            <a:r>
              <a:rPr lang="en-US" altLang="zh-CN" sz="3200" dirty="0"/>
              <a:t>1976</a:t>
            </a:r>
            <a:r>
              <a:rPr lang="zh-CN" altLang="zh-CN" sz="3200" dirty="0"/>
              <a:t>），马克思列宁主义者，中国无产阶级革命家、政治家、军事家，中国共产党、中国人民解放军、中华人民共和国的主要缔造者和领袖，毛泽东思想的主要创立者</a:t>
            </a:r>
            <a:r>
              <a:rPr lang="zh-CN" altLang="zh-CN" sz="3200" dirty="0" smtClean="0"/>
              <a:t>。</a:t>
            </a:r>
            <a:r>
              <a:rPr lang="zh-CN" altLang="en-US" sz="3200" dirty="0"/>
              <a:t>同时也是一位伟大的诗人，书法家。</a:t>
            </a:r>
            <a:r>
              <a:rPr lang="zh-CN" altLang="zh-CN" sz="3200" dirty="0" smtClean="0"/>
              <a:t>字</a:t>
            </a:r>
            <a:r>
              <a:rPr lang="zh-CN" altLang="zh-CN" sz="3200" dirty="0"/>
              <a:t>润之，湖南湘潭人韶山冲（今属韶山市）人</a:t>
            </a:r>
            <a:r>
              <a:rPr lang="zh-CN" altLang="zh-CN" sz="3200" dirty="0" smtClean="0"/>
              <a:t>。</a:t>
            </a:r>
            <a:endParaRPr lang="zh-CN" altLang="zh-CN" sz="3200" dirty="0"/>
          </a:p>
        </p:txBody>
      </p:sp>
      <p:sp>
        <p:nvSpPr>
          <p:cNvPr id="3" name="文本框 2"/>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11520" y="2036445"/>
            <a:ext cx="9349485" cy="2553891"/>
          </a:xfrm>
          <a:prstGeom prst="round2Diag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smtClean="0">
                <a:solidFill>
                  <a:schemeClr val="tx1"/>
                </a:solidFill>
                <a:latin typeface="微软雅黑" panose="020B0503020204020204" charset="-122"/>
                <a:ea typeface="微软雅黑" panose="020B0503020204020204" charset="-122"/>
                <a:cs typeface="微软雅黑" panose="020B0503020204020204" charset="-122"/>
              </a:rPr>
              <a:t>通过学习</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这个</a:t>
            </a:r>
            <a:r>
              <a:rPr sz="2400" dirty="0" smtClean="0">
                <a:solidFill>
                  <a:schemeClr val="tx1"/>
                </a:solidFill>
                <a:latin typeface="微软雅黑" panose="020B0503020204020204" charset="-122"/>
                <a:ea typeface="微软雅黑" panose="020B0503020204020204" charset="-122"/>
                <a:cs typeface="微软雅黑" panose="020B0503020204020204" charset="-122"/>
              </a:rPr>
              <a:t>园地，</a:t>
            </a:r>
            <a:r>
              <a:rPr sz="2400" dirty="0">
                <a:solidFill>
                  <a:schemeClr val="tx1"/>
                </a:solidFill>
                <a:latin typeface="微软雅黑" panose="020B0503020204020204" charset="-122"/>
                <a:ea typeface="微软雅黑" panose="020B0503020204020204" charset="-122"/>
                <a:cs typeface="微软雅黑" panose="020B0503020204020204" charset="-122"/>
              </a:rPr>
              <a:t>我们学会了抓住关键句子体会作者的想法和情感。积累了一些描写城市和乡下的词语，并学会运用，积累了毛泽东的诗词《</a:t>
            </a:r>
            <a:r>
              <a:rPr sz="2400" dirty="0" smtClean="0">
                <a:solidFill>
                  <a:schemeClr val="tx1"/>
                </a:solidFill>
                <a:latin typeface="微软雅黑" panose="020B0503020204020204" charset="-122"/>
                <a:ea typeface="微软雅黑" panose="020B0503020204020204" charset="-122"/>
                <a:cs typeface="微软雅黑" panose="020B0503020204020204" charset="-122"/>
              </a:rPr>
              <a:t>卜算子</a:t>
            </a:r>
            <a:r>
              <a:rPr 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sz="2400" dirty="0" smtClean="0">
                <a:solidFill>
                  <a:schemeClr val="tx1"/>
                </a:solidFill>
                <a:latin typeface="微软雅黑" panose="020B0503020204020204" charset="-122"/>
                <a:ea typeface="微软雅黑" panose="020B0503020204020204" charset="-122"/>
                <a:cs typeface="微软雅黑" panose="020B0503020204020204" charset="-122"/>
              </a:rPr>
              <a:t>咏梅</a:t>
            </a:r>
            <a:r>
              <a:rPr sz="2400" dirty="0">
                <a:solidFill>
                  <a:schemeClr val="tx1"/>
                </a:solidFill>
                <a:latin typeface="微软雅黑" panose="020B0503020204020204" charset="-122"/>
                <a:ea typeface="微软雅黑" panose="020B0503020204020204" charset="-122"/>
                <a:cs typeface="微软雅黑" panose="020B0503020204020204" charset="-122"/>
              </a:rPr>
              <a:t>》，</a:t>
            </a:r>
            <a:r>
              <a:rPr sz="2400" dirty="0" err="1">
                <a:solidFill>
                  <a:schemeClr val="tx1"/>
                </a:solidFill>
                <a:latin typeface="微软雅黑" panose="020B0503020204020204" charset="-122"/>
                <a:ea typeface="微软雅黑" panose="020B0503020204020204" charset="-122"/>
                <a:cs typeface="微软雅黑" panose="020B0503020204020204" charset="-122"/>
              </a:rPr>
              <a:t>学会积累和利用词语、诗句。课下请同学们多积累一些本单元有关的词语，诗句</a:t>
            </a:r>
            <a:r>
              <a:rPr sz="2400" dirty="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课堂小结</a:t>
            </a: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152506" y="1936117"/>
            <a:ext cx="7445018" cy="3682481"/>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语文园地一</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一、抓住关键词句理解作者情感</a:t>
            </a:r>
            <a:r>
              <a:rPr sz="2800" dirty="0">
                <a:solidFill>
                  <a:schemeClr val="tx1"/>
                </a:solidFill>
                <a:latin typeface="微软雅黑" panose="020B0503020204020204" charset="-122"/>
                <a:ea typeface="微软雅黑" panose="020B0503020204020204" charset="-122"/>
                <a:cs typeface="微软雅黑" panose="020B0503020204020204" charset="-122"/>
              </a:rPr>
              <a:t> </a:t>
            </a:r>
          </a:p>
          <a:p>
            <a:pPr algn="l">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二</a:t>
            </a:r>
            <a:r>
              <a:rPr sz="2800" dirty="0">
                <a:solidFill>
                  <a:schemeClr val="tx1"/>
                </a:solidFill>
                <a:latin typeface="微软雅黑" panose="020B0503020204020204" charset="-122"/>
                <a:ea typeface="微软雅黑" panose="020B0503020204020204" charset="-122"/>
                <a:cs typeface="微软雅黑" panose="020B0503020204020204" charset="-122"/>
              </a:rPr>
              <a:t>、</a:t>
            </a:r>
            <a:r>
              <a:rPr sz="2800" dirty="0" err="1">
                <a:solidFill>
                  <a:schemeClr val="tx1"/>
                </a:solidFill>
                <a:latin typeface="微软雅黑" panose="020B0503020204020204" charset="-122"/>
                <a:ea typeface="微软雅黑" panose="020B0503020204020204" charset="-122"/>
                <a:cs typeface="微软雅黑" panose="020B0503020204020204" charset="-122"/>
              </a:rPr>
              <a:t>城市生活</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农村生活</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三</a:t>
            </a:r>
            <a:r>
              <a:rPr sz="2800" dirty="0">
                <a:solidFill>
                  <a:schemeClr val="tx1"/>
                </a:solidFill>
                <a:latin typeface="微软雅黑" panose="020B0503020204020204" charset="-122"/>
                <a:ea typeface="微软雅黑" panose="020B0503020204020204" charset="-122"/>
                <a:cs typeface="微软雅黑" panose="020B0503020204020204" charset="-122"/>
              </a:rPr>
              <a:t>、</a:t>
            </a:r>
            <a:r>
              <a:rPr sz="2800" dirty="0" err="1">
                <a:solidFill>
                  <a:schemeClr val="tx1"/>
                </a:solidFill>
                <a:latin typeface="微软雅黑" panose="020B0503020204020204" charset="-122"/>
                <a:ea typeface="微软雅黑" panose="020B0503020204020204" charset="-122"/>
                <a:cs typeface="微软雅黑" panose="020B0503020204020204" charset="-122"/>
              </a:rPr>
              <a:t>田园风景画</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海边风景图</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四</a:t>
            </a:r>
            <a:r>
              <a:rPr sz="2800" dirty="0">
                <a:solidFill>
                  <a:schemeClr val="tx1"/>
                </a:solidFill>
                <a:latin typeface="微软雅黑" panose="020B0503020204020204" charset="-122"/>
                <a:ea typeface="微软雅黑" panose="020B0503020204020204" charset="-122"/>
                <a:cs typeface="微软雅黑" panose="020B0503020204020204" charset="-122"/>
              </a:rPr>
              <a:t>、《</a:t>
            </a:r>
            <a:r>
              <a:rPr sz="2800" dirty="0" err="1" smtClean="0">
                <a:solidFill>
                  <a:schemeClr val="tx1"/>
                </a:solidFill>
                <a:latin typeface="微软雅黑" panose="020B0503020204020204" charset="-122"/>
                <a:ea typeface="微软雅黑" panose="020B0503020204020204" charset="-122"/>
                <a:cs typeface="微软雅黑" panose="020B0503020204020204" charset="-122"/>
              </a:rPr>
              <a:t>卜算子</a:t>
            </a:r>
            <a:r>
              <a:rPr lang="en-US" sz="2800" dirty="0" err="1" smtClean="0">
                <a:solidFill>
                  <a:schemeClr val="tx1"/>
                </a:solidFill>
                <a:latin typeface="微软雅黑" panose="020B0503020204020204" charset="-122"/>
                <a:ea typeface="微软雅黑" panose="020B0503020204020204" charset="-122"/>
                <a:cs typeface="微软雅黑" panose="020B0503020204020204" charset="-122"/>
              </a:rPr>
              <a:t>·</a:t>
            </a:r>
            <a:r>
              <a:rPr sz="2800" dirty="0" err="1" smtClean="0">
                <a:solidFill>
                  <a:schemeClr val="tx1"/>
                </a:solidFill>
                <a:latin typeface="微软雅黑" panose="020B0503020204020204" charset="-122"/>
                <a:ea typeface="微软雅黑" panose="020B0503020204020204" charset="-122"/>
                <a:cs typeface="微软雅黑" panose="020B0503020204020204" charset="-122"/>
              </a:rPr>
              <a:t>咏梅</a:t>
            </a:r>
            <a:r>
              <a:rPr sz="2800" dirty="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pic>
        <p:nvPicPr>
          <p:cNvPr id="2" name="图片 1" descr="62"/>
          <p:cNvPicPr>
            <a:picLocks noChangeAspect="1"/>
          </p:cNvPicPr>
          <p:nvPr/>
        </p:nvPicPr>
        <p:blipFill>
          <a:blip r:embed="rId2" cstate="print"/>
          <a:stretch>
            <a:fillRect/>
          </a:stretch>
        </p:blipFill>
        <p:spPr>
          <a:xfrm>
            <a:off x="8557313" y="2588262"/>
            <a:ext cx="2224592" cy="3197225"/>
          </a:xfrm>
          <a:prstGeom prst="rect">
            <a:avLst/>
          </a:prstGeom>
        </p:spPr>
      </p:pic>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599519" y="1724432"/>
            <a:ext cx="2606804" cy="923330"/>
          </a:xfrm>
          <a:prstGeom prst="rect">
            <a:avLst/>
          </a:prstGeom>
        </p:spPr>
        <p:txBody>
          <a:bodyPr wrap="none">
            <a:spAutoFit/>
          </a:bodyPr>
          <a:lstStyle/>
          <a:p>
            <a:pPr algn="l"/>
            <a:r>
              <a:rPr lang="en-US" altLang="zh-CN" sz="5400" b="1" dirty="0">
                <a:latin typeface="微软雅黑" panose="020B0503020204020204" charset="-122"/>
                <a:ea typeface="微软雅黑" panose="020B0503020204020204" charset="-122"/>
                <a:cs typeface="微软雅黑" panose="020B0503020204020204" charset="-122"/>
              </a:rPr>
              <a:t>5.  </a:t>
            </a:r>
            <a:r>
              <a:rPr lang="zh-CN" altLang="en-US" sz="5400" b="1" dirty="0">
                <a:latin typeface="微软雅黑" panose="020B0503020204020204" charset="-122"/>
                <a:ea typeface="微软雅黑" panose="020B0503020204020204" charset="-122"/>
                <a:cs typeface="微软雅黑" panose="020B0503020204020204" charset="-122"/>
              </a:rPr>
              <a:t>琥珀</a:t>
            </a:r>
          </a:p>
        </p:txBody>
      </p:sp>
      <p:sp>
        <p:nvSpPr>
          <p:cNvPr id="3" name="文本框 2"/>
          <p:cNvSpPr txBox="1"/>
          <p:nvPr/>
        </p:nvSpPr>
        <p:spPr>
          <a:xfrm>
            <a:off x="3813348" y="3231401"/>
            <a:ext cx="3887202" cy="707886"/>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2" cstate="print"/>
          <a:stretch>
            <a:fillRect/>
          </a:stretch>
        </p:blipFill>
        <p:spPr>
          <a:xfrm>
            <a:off x="6610215" y="3584575"/>
            <a:ext cx="3581050" cy="2114550"/>
          </a:xfrm>
          <a:prstGeom prst="rect">
            <a:avLst/>
          </a:prstGeom>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2" name="图片 1"/>
          <p:cNvPicPr>
            <a:picLocks noChangeAspect="1"/>
          </p:cNvPicPr>
          <p:nvPr/>
        </p:nvPicPr>
        <p:blipFill>
          <a:blip r:embed="rId2" cstate="print"/>
          <a:stretch>
            <a:fillRect/>
          </a:stretch>
        </p:blipFill>
        <p:spPr>
          <a:xfrm>
            <a:off x="1327005" y="1646557"/>
            <a:ext cx="8507706" cy="4246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cstate="print"/>
          <a:stretch>
            <a:fillRect/>
          </a:stretch>
        </p:blipFill>
        <p:spPr>
          <a:xfrm>
            <a:off x="1241741" y="1384300"/>
            <a:ext cx="8569716" cy="4594860"/>
          </a:xfrm>
          <a:prstGeom prst="round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8" name="矩形 7"/>
          <p:cNvSpPr/>
          <p:nvPr/>
        </p:nvSpPr>
        <p:spPr>
          <a:xfrm>
            <a:off x="647101" y="1626042"/>
            <a:ext cx="10506322" cy="4009390"/>
          </a:xfrm>
          <a:prstGeom prst="rect">
            <a:avLst/>
          </a:prstGeom>
        </p:spPr>
        <p:txBody>
          <a:bodyPr wrap="square">
            <a:spAutoFit/>
          </a:bodyPr>
          <a:lstStyle/>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一、一字多音我会选。</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                        xiǔ 　　sù</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1.昨天晚上，我在同学家住了一宿（     ）。</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2.下了晚自习，同学们都要回宿（      ）舍。</a:t>
            </a:r>
            <a:br>
              <a:rPr lang="en-US" altLang="zh-CN" sz="2800" dirty="0">
                <a:latin typeface="微软雅黑" panose="020B0503020204020204" charset="-122"/>
                <a:ea typeface="微软雅黑" panose="020B0503020204020204" charset="-122"/>
                <a:cs typeface="微软雅黑" panose="020B0503020204020204" charset="-122"/>
              </a:rPr>
            </a:br>
            <a:r>
              <a:rPr lang="en-US" altLang="zh-CN" sz="2800" dirty="0" smtClean="0">
                <a:latin typeface="微软雅黑" panose="020B0503020204020204" charset="-122"/>
                <a:ea typeface="微软雅黑" panose="020B0503020204020204" charset="-122"/>
                <a:cs typeface="微软雅黑" panose="020B0503020204020204" charset="-122"/>
              </a:rPr>
              <a:t> 二、读拼音，写汉字。</a:t>
            </a:r>
          </a:p>
          <a:p>
            <a:pPr>
              <a:lnSpc>
                <a:spcPct val="130000"/>
              </a:lnSpc>
            </a:pPr>
            <a:r>
              <a:rPr lang="en-US" altLang="zh-CN" sz="2800" dirty="0" smtClean="0">
                <a:latin typeface="微软雅黑" panose="020B0503020204020204" charset="-122"/>
                <a:ea typeface="微软雅黑" panose="020B0503020204020204" charset="-122"/>
                <a:cs typeface="微软雅黑" panose="020B0503020204020204" charset="-122"/>
              </a:rPr>
              <a:t>黄昏时分， 一只蜻蜓xú xú （     ）落在xīshū（     ）的 </a:t>
            </a:r>
            <a:r>
              <a:rPr lang="en-US" altLang="zh-CN" sz="2800" dirty="0" err="1" smtClean="0">
                <a:latin typeface="微软雅黑" panose="020B0503020204020204" charset="-122"/>
                <a:ea typeface="微软雅黑" panose="020B0503020204020204" charset="-122"/>
                <a:cs typeface="微软雅黑" panose="020B0503020204020204" charset="-122"/>
              </a:rPr>
              <a:t>lí</a:t>
            </a:r>
            <a:r>
              <a:rPr lang="en-US" altLang="zh-CN" sz="2800" dirty="0" smtClean="0">
                <a:latin typeface="微软雅黑" panose="020B0503020204020204" charset="-122"/>
                <a:ea typeface="微软雅黑" panose="020B0503020204020204" charset="-122"/>
                <a:cs typeface="微软雅黑" panose="020B0503020204020204" charset="-122"/>
              </a:rPr>
              <a:t> </a:t>
            </a:r>
            <a:r>
              <a:rPr lang="en-US" altLang="zh-CN" sz="2800" dirty="0" err="1" smtClean="0">
                <a:latin typeface="微软雅黑" panose="020B0503020204020204" charset="-122"/>
                <a:ea typeface="微软雅黑" panose="020B0503020204020204" charset="-122"/>
                <a:cs typeface="微软雅黑" panose="020B0503020204020204" charset="-122"/>
              </a:rPr>
              <a:t>b</a:t>
            </a:r>
            <a:r>
              <a:rPr lang="en-US" altLang="zh-CN" sz="2800" dirty="0" err="1" smtClean="0">
                <a:latin typeface="汉语拼音" pitchFamily="34" charset="0"/>
                <a:ea typeface="黑体" panose="02010609060101010101" charset="-122"/>
                <a:cs typeface="汉语拼音" pitchFamily="34" charset="0"/>
              </a:rPr>
              <a:t>a</a:t>
            </a:r>
            <a:r>
              <a:rPr lang="en-US" altLang="zh-CN" sz="2800" dirty="0" smtClean="0">
                <a:latin typeface="微软雅黑" panose="020B0503020204020204" charset="-122"/>
                <a:ea typeface="微软雅黑" panose="020B0503020204020204" charset="-122"/>
                <a:cs typeface="微软雅黑" panose="020B0503020204020204" charset="-122"/>
              </a:rPr>
              <a:t>（     ）上，准备要在这儿借sù（   ）一晚。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68262" y="2829560"/>
            <a:ext cx="790601" cy="523220"/>
          </a:xfrm>
          <a:prstGeom prst="rect">
            <a:avLst/>
          </a:prstGeom>
          <a:noFill/>
        </p:spPr>
        <p:txBody>
          <a:bodyPr wrap="none" rtlCol="0">
            <a:spAutoFit/>
          </a:bodyPr>
          <a:lstStyle/>
          <a:p>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xiǔ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286119" y="3449955"/>
            <a:ext cx="678391" cy="523220"/>
          </a:xfrm>
          <a:prstGeom prst="rect">
            <a:avLst/>
          </a:prstGeom>
          <a:noFill/>
        </p:spPr>
        <p:txBody>
          <a:bodyPr wrap="none" rtlCol="0">
            <a:spAutoFit/>
          </a:bodyPr>
          <a:lstStyle/>
          <a:p>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sù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94751" y="4460875"/>
            <a:ext cx="902811" cy="523220"/>
          </a:xfrm>
          <a:prstGeom prst="rect">
            <a:avLst/>
          </a:prstGeom>
          <a:noFill/>
        </p:spPr>
        <p:txBody>
          <a:bodyPr wrap="none" rtlCol="0">
            <a:spAutoFit/>
          </a:bodyPr>
          <a:lstStyle/>
          <a:p>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徐徐</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456352" y="5113655"/>
            <a:ext cx="902811" cy="523220"/>
          </a:xfrm>
          <a:prstGeom prst="rect">
            <a:avLst/>
          </a:prstGeom>
          <a:noFill/>
        </p:spPr>
        <p:txBody>
          <a:bodyPr wrap="none" rtlCol="0">
            <a:spAutoFit/>
          </a:bodyPr>
          <a:lstStyle/>
          <a:p>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篱笆</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9699838" y="4460875"/>
            <a:ext cx="1008609" cy="523220"/>
          </a:xfrm>
          <a:prstGeom prst="rect">
            <a:avLst/>
          </a:prstGeom>
          <a:noFill/>
        </p:spPr>
        <p:txBody>
          <a:bodyPr wrap="none" rtlCol="0">
            <a:spAutoFit/>
          </a:bodyPr>
          <a:lstStyle/>
          <a:p>
            <a:r>
              <a:rPr lang="zh-CN" alt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稀</a:t>
            </a:r>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疏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8394539" y="5113655"/>
            <a:ext cx="543739" cy="523220"/>
          </a:xfrm>
          <a:prstGeom prst="rect">
            <a:avLst/>
          </a:prstGeom>
          <a:noFill/>
        </p:spPr>
        <p:txBody>
          <a:bodyPr wrap="none" rtlCol="0">
            <a:spAutoFit/>
          </a:bodyPr>
          <a:lstStyle/>
          <a:p>
            <a:r>
              <a:rPr lang="zh-CN" altLang="zh-CN" sz="2800" dirty="0">
                <a:solidFill>
                  <a:srgbClr val="C00000"/>
                </a:solidFill>
                <a:latin typeface="微软雅黑" panose="020B0503020204020204" charset="-122"/>
                <a:ea typeface="微软雅黑" panose="020B0503020204020204" charset="-122"/>
                <a:cs typeface="微软雅黑" panose="020B0503020204020204" charset="-122"/>
              </a:rPr>
              <a:t>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trips(down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1"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checkerboard(across)">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1"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checkerboard(across)">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1"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checkerboard(across)">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1"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checkerboard(across)">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2" grpId="0"/>
      <p:bldP spid="3" grpId="0"/>
      <p:bldP spid="4" grpId="1"/>
      <p:bldP spid="5" grpId="1"/>
      <p:bldP spid="7" grpId="1"/>
      <p:bldP spid="9" grpId="1"/>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圆角矩形 6"/>
          <p:cNvSpPr/>
          <p:nvPr/>
        </p:nvSpPr>
        <p:spPr>
          <a:xfrm>
            <a:off x="996029" y="1995170"/>
            <a:ext cx="9734719" cy="3371136"/>
          </a:xfrm>
          <a:prstGeom prst="roundRect">
            <a:avLst/>
          </a:prstGeom>
          <a:solidFill>
            <a:srgbClr val="FFC000"/>
          </a:solidFill>
          <a:ln>
            <a:solidFill>
              <a:srgbClr val="C00000"/>
            </a:solidFill>
          </a:ln>
        </p:spPr>
        <p:txBody>
          <a:bodyPr wrap="square">
            <a:spAutoFit/>
          </a:bodyPr>
          <a:lstStyle/>
          <a:p>
            <a:r>
              <a:rPr lang="en-US" altLang="zh-CN" sz="2400" dirty="0">
                <a:latin typeface="微软雅黑" panose="020B0503020204020204" charset="-122"/>
                <a:ea typeface="微软雅黑" panose="020B0503020204020204" charset="-122"/>
                <a:cs typeface="微软雅黑" panose="020B0503020204020204" charset="-122"/>
              </a:rPr>
              <a:t>       </a:t>
            </a:r>
            <a:r>
              <a:rPr lang="zh-CN" altLang="zh-CN" sz="2400" dirty="0">
                <a:latin typeface="微软雅黑" panose="020B0503020204020204" charset="-122"/>
                <a:ea typeface="微软雅黑" panose="020B0503020204020204" charset="-122"/>
                <a:cs typeface="微软雅黑" panose="020B0503020204020204" charset="-122"/>
              </a:rPr>
              <a:t>琥珀，是一种透明的生物化石，树脂滴落，掩埋在地下千万年，在压力和热力的作用下石化形成，有的内部包有蜜蜂等小昆虫，奇丽异常。琥珀大多数由松科植物的树脂石化形成，故又被称为</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松脂化石</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a:t>
            </a:r>
          </a:p>
          <a:p>
            <a:r>
              <a:rPr lang="zh-CN" altLang="zh-CN" sz="2400" dirty="0">
                <a:latin typeface="微软雅黑" panose="020B0503020204020204" charset="-122"/>
                <a:ea typeface="微软雅黑" panose="020B0503020204020204" charset="-122"/>
                <a:cs typeface="微软雅黑" panose="020B0503020204020204" charset="-122"/>
              </a:rPr>
              <a:t>       琥珀的形状多种多样，表面及内部常保留着当初树脂流动时产生的纹路，内部经常可见气泡及古老昆虫、动物或植物碎屑。</a:t>
            </a:r>
          </a:p>
          <a:p>
            <a:r>
              <a:rPr lang="zh-CN" altLang="zh-CN" sz="2400" dirty="0">
                <a:latin typeface="微软雅黑" panose="020B0503020204020204" charset="-122"/>
                <a:ea typeface="微软雅黑" panose="020B0503020204020204" charset="-122"/>
                <a:cs typeface="微软雅黑" panose="020B0503020204020204" charset="-122"/>
              </a:rPr>
              <a:t>        2016年3月6日，中国科学家发现了至今为止世界上最为古老的琥珀矿石，其年龄在9900万年左右。</a:t>
            </a:r>
          </a:p>
        </p:txBody>
      </p:sp>
      <p:sp>
        <p:nvSpPr>
          <p:cNvPr id="5" name="文本框 1"/>
          <p:cNvSpPr txBox="1"/>
          <p:nvPr/>
        </p:nvSpPr>
        <p:spPr>
          <a:xfrm>
            <a:off x="713885" y="1155700"/>
            <a:ext cx="2157156" cy="626366"/>
          </a:xfrm>
          <a:prstGeom prst="snip2DiagRect">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知识链接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922393" y="1184275"/>
            <a:ext cx="2157931" cy="626694"/>
          </a:xfrm>
          <a:prstGeom prst="snip2DiagRect">
            <a:avLst/>
          </a:prstGeom>
          <a:solidFill>
            <a:srgbClr val="FFC00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作者简介</a:t>
            </a:r>
          </a:p>
        </p:txBody>
      </p:sp>
      <p:sp>
        <p:nvSpPr>
          <p:cNvPr id="3" name="矩形 2"/>
          <p:cNvSpPr/>
          <p:nvPr/>
        </p:nvSpPr>
        <p:spPr>
          <a:xfrm>
            <a:off x="3295528" y="1568415"/>
            <a:ext cx="7598575" cy="3108543"/>
          </a:xfrm>
          <a:prstGeom prst="rect">
            <a:avLst/>
          </a:prstGeom>
        </p:spPr>
        <p:txBody>
          <a:bodyPr wrap="square">
            <a:spAutoFit/>
          </a:bodyPr>
          <a:lstStyle/>
          <a:p>
            <a:r>
              <a:rPr lang="zh-CN" altLang="en-US" sz="2800" dirty="0">
                <a:latin typeface="微软雅黑" panose="020B0503020204020204" charset="-122"/>
                <a:ea typeface="微软雅黑" panose="020B0503020204020204" charset="-122"/>
                <a:cs typeface="微软雅黑" panose="020B0503020204020204" charset="-122"/>
              </a:rPr>
              <a:t>柏吉尔 </a:t>
            </a:r>
            <a:r>
              <a:rPr lang="en-US" altLang="zh-CN" sz="2800" dirty="0">
                <a:latin typeface="微软雅黑" panose="020B0503020204020204" charset="-122"/>
                <a:ea typeface="微软雅黑" panose="020B0503020204020204" charset="-122"/>
                <a:cs typeface="微软雅黑" panose="020B0503020204020204" charset="-122"/>
              </a:rPr>
              <a:t>( 1804~1882)</a:t>
            </a:r>
            <a:r>
              <a:rPr lang="zh-CN" altLang="en-US" sz="2800" dirty="0">
                <a:latin typeface="微软雅黑" panose="020B0503020204020204" charset="-122"/>
                <a:ea typeface="微软雅黑" panose="020B0503020204020204" charset="-122"/>
                <a:cs typeface="微软雅黑" panose="020B0503020204020204" charset="-122"/>
              </a:rPr>
              <a:t>，德国科学家、科普作家。作品</a:t>
            </a:r>
            <a:r>
              <a:rPr lang="zh-CN" altLang="en-US" sz="2800" dirty="0" smtClean="0">
                <a:latin typeface="微软雅黑" panose="020B0503020204020204" charset="-122"/>
                <a:ea typeface="微软雅黑" panose="020B0503020204020204" charset="-122"/>
                <a:cs typeface="微软雅黑" panose="020B0503020204020204" charset="-122"/>
              </a:rPr>
              <a:t>集有</a:t>
            </a:r>
            <a:r>
              <a:rPr lang="en-US" altLang="zh-CN" sz="2800" dirty="0" smtClean="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乌拉波拉故事集</a:t>
            </a:r>
            <a:r>
              <a:rPr lang="en-US" altLang="zh-CN" sz="2800" dirty="0">
                <a:latin typeface="微软雅黑" panose="020B0503020204020204" charset="-122"/>
                <a:ea typeface="微软雅黑" panose="020B0503020204020204" charset="-122"/>
                <a:cs typeface="微软雅黑" panose="020B0503020204020204" charset="-122"/>
              </a:rPr>
              <a:t>》 </a:t>
            </a:r>
            <a:r>
              <a:rPr lang="zh-CN" altLang="en-US" sz="2800" dirty="0">
                <a:latin typeface="微软雅黑" panose="020B0503020204020204" charset="-122"/>
                <a:ea typeface="微软雅黑" panose="020B0503020204020204" charset="-122"/>
                <a:cs typeface="微软雅黑" panose="020B0503020204020204" charset="-122"/>
              </a:rPr>
              <a:t>等 。本文就选自这本书。从大体上看，本文属于科普小品。但由于以讲故事的形式出现，使本来较为枯燥深奥的科学知识变得如此生动有趣，吸引小读者，所以也有人说</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乌拉波拉故事集</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是童话。</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琥珀</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是根据</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乌拉波拉故事集</a:t>
            </a:r>
            <a:r>
              <a:rPr lang="en-US" altLang="zh-CN"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改写的。</a:t>
            </a:r>
            <a:endParaRPr altLang="zh-CN" sz="2800" dirty="0">
              <a:latin typeface="微软雅黑" panose="020B0503020204020204" charset="-122"/>
              <a:ea typeface="微软雅黑" panose="020B0503020204020204" charset="-122"/>
              <a:cs typeface="微软雅黑" panose="020B050302020402020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125" y="3429000"/>
            <a:ext cx="2453710" cy="2541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4073251" y="2586355"/>
            <a:ext cx="5823468" cy="2245360"/>
          </a:xfrm>
          <a:prstGeom prst="rect">
            <a:avLst/>
          </a:prstGeom>
        </p:spPr>
        <p:txBody>
          <a:bodyPr wrap="square">
            <a:spAutoFit/>
          </a:bodyPr>
          <a:lstStyle/>
          <a:p>
            <a:r>
              <a:rPr lang="zh-CN" altLang="zh-CN" sz="2800" dirty="0">
                <a:latin typeface="微软雅黑" panose="020B0503020204020204" charset="-122"/>
                <a:ea typeface="微软雅黑" panose="020B0503020204020204" charset="-122"/>
                <a:cs typeface="微软雅黑" panose="020B0503020204020204" charset="-122"/>
              </a:rPr>
              <a:t>1.读准字音，读不准的借助工具书或询问老师和同学。</a:t>
            </a:r>
          </a:p>
          <a:p>
            <a:r>
              <a:rPr lang="zh-CN" altLang="zh-CN" sz="2800" dirty="0">
                <a:latin typeface="微软雅黑" panose="020B0503020204020204" charset="-122"/>
                <a:ea typeface="微软雅黑" panose="020B0503020204020204" charset="-122"/>
                <a:cs typeface="微软雅黑" panose="020B0503020204020204" charset="-122"/>
              </a:rPr>
              <a:t>2.边读边画出带生字的词，结合语言环境加以理解。</a:t>
            </a:r>
          </a:p>
          <a:p>
            <a:r>
              <a:rPr lang="zh-CN" altLang="zh-CN" sz="2800" dirty="0">
                <a:latin typeface="微软雅黑" panose="020B0503020204020204" charset="-122"/>
                <a:ea typeface="微软雅黑" panose="020B0503020204020204" charset="-122"/>
                <a:cs typeface="微软雅黑" panose="020B0503020204020204" charset="-122"/>
              </a:rPr>
              <a:t>3.把课文读得准确、流利。</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7020" y="3645026"/>
            <a:ext cx="2727062"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909215" y="1443355"/>
            <a:ext cx="2650132" cy="722628"/>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自读要求：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580371" y="4073525"/>
            <a:ext cx="7926367" cy="1723390"/>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sz="2800" dirty="0">
                <a:latin typeface="微软雅黑" panose="020B0503020204020204" charset="-122"/>
                <a:ea typeface="微软雅黑" panose="020B0503020204020204" charset="-122"/>
                <a:cs typeface="微软雅黑" panose="020B0503020204020204" charset="-122"/>
              </a:rPr>
              <a:t>注意读准</a:t>
            </a:r>
            <a:r>
              <a:rPr lang="zh-CN" sz="2800" dirty="0">
                <a:latin typeface="微软雅黑" panose="020B0503020204020204" charset="-122"/>
                <a:ea typeface="微软雅黑" panose="020B0503020204020204" charset="-122"/>
                <a:cs typeface="微软雅黑" panose="020B0503020204020204" charset="-122"/>
              </a:rPr>
              <a:t>：</a:t>
            </a:r>
            <a:r>
              <a:rPr sz="2800" dirty="0">
                <a:latin typeface="微软雅黑" panose="020B0503020204020204" charset="-122"/>
                <a:ea typeface="微软雅黑" panose="020B0503020204020204" charset="-122"/>
                <a:cs typeface="微软雅黑" panose="020B0503020204020204" charset="-122"/>
              </a:rPr>
              <a:t>平舌音“餐 测”，</a:t>
            </a:r>
          </a:p>
          <a:p>
            <a:pPr>
              <a:lnSpc>
                <a:spcPct val="150000"/>
              </a:lnSpc>
            </a:pPr>
            <a:r>
              <a:rPr sz="2800" dirty="0">
                <a:latin typeface="微软雅黑" panose="020B0503020204020204" charset="-122"/>
                <a:ea typeface="微软雅黑" panose="020B0503020204020204" charset="-122"/>
                <a:cs typeface="微软雅黑" panose="020B0503020204020204" charset="-122"/>
              </a:rPr>
              <a:t>        翘舌音“脂 拭 渗 晌 挣 刷”等。</a:t>
            </a:r>
          </a:p>
        </p:txBody>
      </p:sp>
      <p:sp>
        <p:nvSpPr>
          <p:cNvPr id="3" name="文本框 2"/>
          <p:cNvSpPr txBox="1"/>
          <p:nvPr/>
        </p:nvSpPr>
        <p:spPr>
          <a:xfrm>
            <a:off x="693732" y="1140460"/>
            <a:ext cx="2385816" cy="683280"/>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指导朗读：</a:t>
            </a:r>
          </a:p>
        </p:txBody>
      </p:sp>
      <p:sp>
        <p:nvSpPr>
          <p:cNvPr id="4" name="文本框 3"/>
          <p:cNvSpPr txBox="1"/>
          <p:nvPr/>
        </p:nvSpPr>
        <p:spPr>
          <a:xfrm>
            <a:off x="3318285" y="2098040"/>
            <a:ext cx="5766744" cy="1532334"/>
          </a:xfrm>
          <a:prstGeom prst="roundRect">
            <a:avLst/>
          </a:prstGeom>
          <a:solidFill>
            <a:srgbClr val="FFDB6D"/>
          </a:solidFill>
        </p:spPr>
        <p:txBody>
          <a:bodyPr wrap="none" rtlCol="0">
            <a:spAutoFit/>
          </a:bodyPr>
          <a:lstStyle/>
          <a:p>
            <a:pPr algn="l">
              <a:lnSpc>
                <a:spcPct val="150000"/>
              </a:lnSpc>
            </a:pPr>
            <a:r>
              <a:rPr sz="2800" dirty="0">
                <a:latin typeface="微软雅黑" panose="020B0503020204020204" charset="-122"/>
                <a:ea typeface="微软雅黑" panose="020B0503020204020204" charset="-122"/>
                <a:cs typeface="微软雅黑" panose="020B0503020204020204" charset="-122"/>
                <a:sym typeface="+mn-ea"/>
              </a:rPr>
              <a:t>琥 珀 嗡 脂 拭 渗 俯 </a:t>
            </a:r>
            <a:r>
              <a:rPr lang="zh-CN" altLang="en-US" sz="2800" dirty="0" smtClean="0">
                <a:latin typeface="微软雅黑" panose="020B0503020204020204" charset="-122"/>
                <a:ea typeface="微软雅黑" panose="020B0503020204020204" charset="-122"/>
                <a:cs typeface="微软雅黑" panose="020B0503020204020204" charset="-122"/>
                <a:sym typeface="+mn-ea"/>
              </a:rPr>
              <a:t>扎 </a:t>
            </a:r>
            <a:r>
              <a:rPr sz="2800" dirty="0" smtClean="0">
                <a:latin typeface="微软雅黑" panose="020B0503020204020204" charset="-122"/>
                <a:ea typeface="微软雅黑" panose="020B0503020204020204" charset="-122"/>
                <a:cs typeface="微软雅黑" panose="020B0503020204020204" charset="-122"/>
                <a:sym typeface="+mn-ea"/>
              </a:rPr>
              <a:t>番 </a:t>
            </a:r>
            <a:r>
              <a:rPr sz="2800" dirty="0">
                <a:latin typeface="微软雅黑" panose="020B0503020204020204" charset="-122"/>
                <a:ea typeface="微软雅黑" panose="020B0503020204020204" charset="-122"/>
                <a:cs typeface="微软雅黑" panose="020B0503020204020204" charset="-122"/>
                <a:sym typeface="+mn-ea"/>
              </a:rPr>
              <a:t>埋 澎 湃</a:t>
            </a:r>
            <a:endParaRPr sz="2800" dirty="0">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a:latin typeface="微软雅黑" panose="020B0503020204020204" charset="-122"/>
                <a:ea typeface="微软雅黑" panose="020B0503020204020204" charset="-122"/>
                <a:cs typeface="微软雅黑" panose="020B0503020204020204" charset="-122"/>
                <a:sym typeface="+mn-ea"/>
              </a:rPr>
              <a:t>怒 吼 餐 划 晌 辣 挣 刷 测 详</a:t>
            </a: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60422" y="109664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书写指导</a:t>
            </a:r>
          </a:p>
        </p:txBody>
      </p:sp>
      <p:sp>
        <p:nvSpPr>
          <p:cNvPr id="6" name="文本框 5"/>
          <p:cNvSpPr txBox="1"/>
          <p:nvPr/>
        </p:nvSpPr>
        <p:spPr>
          <a:xfrm>
            <a:off x="723962" y="1774190"/>
            <a:ext cx="7896137" cy="1198880"/>
          </a:xfrm>
          <a:prstGeom prst="rect">
            <a:avLst/>
          </a:prstGeom>
          <a:no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拭</a:t>
            </a:r>
            <a:r>
              <a:rPr lang="zh-CN" sz="2400">
                <a:latin typeface="微软雅黑" panose="020B0503020204020204" charset="-122"/>
                <a:ea typeface="微软雅黑" panose="020B0503020204020204" charset="-122"/>
                <a:cs typeface="微软雅黑" panose="020B0503020204020204" charset="-122"/>
                <a:sym typeface="+mn-ea"/>
              </a:rPr>
              <a:t>”左窄右宽，左边的“扌”注意第三笔是提，右边的最后一笔斜勾写的长一些，落笔和提手旁在同一水平线上，不要多写最后一笔撇。</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217423" y="3241675"/>
            <a:ext cx="6155220" cy="1198880"/>
          </a:xfrm>
          <a:prstGeom prst="rect">
            <a:avLst/>
          </a:prstGeom>
          <a:no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餐</a:t>
            </a:r>
            <a:r>
              <a:rPr lang="zh-CN" sz="2400">
                <a:latin typeface="微软雅黑" panose="020B0503020204020204" charset="-122"/>
                <a:ea typeface="微软雅黑" panose="020B0503020204020204" charset="-122"/>
                <a:cs typeface="微软雅黑" panose="020B0503020204020204" charset="-122"/>
                <a:sym typeface="+mn-ea"/>
              </a:rPr>
              <a:t>”上下结构，注意上面有三个部分组成，下面是“食”，撇捺要写得舒展一些，托住上面的部分。</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282920" y="4599305"/>
            <a:ext cx="7139621" cy="1568450"/>
          </a:xfrm>
          <a:prstGeom prst="rect">
            <a:avLst/>
          </a:prstGeom>
          <a:no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渗</a:t>
            </a:r>
            <a:r>
              <a:rPr lang="zh-CN" sz="2400">
                <a:latin typeface="微软雅黑" panose="020B0503020204020204" charset="-122"/>
                <a:ea typeface="微软雅黑" panose="020B0503020204020204" charset="-122"/>
                <a:cs typeface="微软雅黑" panose="020B0503020204020204" charset="-122"/>
                <a:sym typeface="+mn-ea"/>
              </a:rPr>
              <a:t>”左窄右宽，注意右边的“参”的写法，下面的“彡”的写法，三撇要写在一条竖线上，第二笔、三笔起笔位置要记住：都在前一撇的三分之一处起笔。</a:t>
            </a:r>
            <a:endParaRPr lang="zh-CN" altLang="en-US" sz="2400">
              <a:latin typeface="微软雅黑" panose="020B0503020204020204" charset="-122"/>
              <a:ea typeface="微软雅黑" panose="020B0503020204020204" charset="-122"/>
              <a:cs typeface="微软雅黑" panose="020B0503020204020204" charset="-122"/>
            </a:endParaRPr>
          </a:p>
        </p:txBody>
      </p:sp>
      <p:graphicFrame>
        <p:nvGraphicFramePr>
          <p:cNvPr id="9" name="表格 8"/>
          <p:cNvGraphicFramePr/>
          <p:nvPr/>
        </p:nvGraphicFramePr>
        <p:xfrm>
          <a:off x="1444822" y="324167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2" name="文本框 11"/>
          <p:cNvSpPr txBox="1"/>
          <p:nvPr/>
        </p:nvSpPr>
        <p:spPr>
          <a:xfrm>
            <a:off x="1444823" y="31965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餐</a:t>
            </a:r>
          </a:p>
        </p:txBody>
      </p:sp>
      <p:graphicFrame>
        <p:nvGraphicFramePr>
          <p:cNvPr id="13" name="表格 12"/>
          <p:cNvGraphicFramePr/>
          <p:nvPr/>
        </p:nvGraphicFramePr>
        <p:xfrm>
          <a:off x="8872013" y="17741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17741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拭</a:t>
            </a:r>
          </a:p>
        </p:txBody>
      </p:sp>
      <p:graphicFrame>
        <p:nvGraphicFramePr>
          <p:cNvPr id="15" name="表格 14"/>
          <p:cNvGraphicFramePr/>
          <p:nvPr/>
        </p:nvGraphicFramePr>
        <p:xfrm>
          <a:off x="8170529" y="482917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6" name="文本框 15"/>
          <p:cNvSpPr txBox="1"/>
          <p:nvPr/>
        </p:nvSpPr>
        <p:spPr>
          <a:xfrm>
            <a:off x="8170530" y="47840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ppt_y</p:attrName>
                                        </p:attrNameLst>
                                      </p:cBhvr>
                                      <p:tavLst>
                                        <p:tav tm="0">
                                          <p:val>
                                            <p:strVal val="#ppt_y+#ppt_h*1.125000"/>
                                          </p:val>
                                        </p:tav>
                                        <p:tav tm="100000">
                                          <p:val>
                                            <p:strVal val="#ppt_y"/>
                                          </p:val>
                                        </p:tav>
                                      </p:tavLst>
                                    </p:anim>
                                    <p:animEffect transition="in" filter="wipe(up)">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ppt_y</p:attrName>
                                        </p:attrNameLst>
                                      </p:cBhvr>
                                      <p:tavLst>
                                        <p:tav tm="0">
                                          <p:val>
                                            <p:strVal val="#ppt_y+#ppt_h*1.125000"/>
                                          </p:val>
                                        </p:tav>
                                        <p:tav tm="100000">
                                          <p:val>
                                            <p:strVal val="#ppt_y"/>
                                          </p:val>
                                        </p:tav>
                                      </p:tavLst>
                                    </p:anim>
                                    <p:animEffect transition="in" filter="wipe(up)">
                                      <p:cBhvr>
                                        <p:cTn id="28" dur="500"/>
                                        <p:tgtEl>
                                          <p:spTgt spid="9"/>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heckerboard(across)">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ppt_y</p:attrName>
                                        </p:attrNameLst>
                                      </p:cBhvr>
                                      <p:tavLst>
                                        <p:tav tm="0">
                                          <p:val>
                                            <p:strVal val="#ppt_y+#ppt_h*1.125000"/>
                                          </p:val>
                                        </p:tav>
                                        <p:tav tm="100000">
                                          <p:val>
                                            <p:strVal val="#ppt_y"/>
                                          </p:val>
                                        </p:tav>
                                      </p:tavLst>
                                    </p:anim>
                                    <p:animEffect transition="in" filter="wipe(up)">
                                      <p:cBhvr>
                                        <p:cTn id="43" dur="500"/>
                                        <p:tgtEl>
                                          <p:spTgt spid="15"/>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p:tgtEl>
                                          <p:spTgt spid="16"/>
                                        </p:tgtEl>
                                        <p:attrNameLst>
                                          <p:attrName>ppt_y</p:attrName>
                                        </p:attrNameLst>
                                      </p:cBhvr>
                                      <p:tavLst>
                                        <p:tav tm="0">
                                          <p:val>
                                            <p:strVal val="#ppt_y+#ppt_h*1.125000"/>
                                          </p:val>
                                        </p:tav>
                                        <p:tav tm="100000">
                                          <p:val>
                                            <p:strVal val="#ppt_y"/>
                                          </p:val>
                                        </p:tav>
                                      </p:tavLst>
                                    </p:anim>
                                    <p:animEffect transition="in" filter="wipe(up)">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p:bldP spid="7" grpId="0"/>
      <p:bldP spid="8" grpId="0"/>
      <p:bldP spid="12" grpId="0"/>
      <p:bldP spid="14" grpId="0"/>
      <p:bldP spid="16"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88267" y="1748157"/>
            <a:ext cx="9707590" cy="4615815"/>
          </a:xfrm>
          <a:prstGeom prst="rect">
            <a:avLst/>
          </a:prstGeom>
          <a:noFill/>
          <a:ln w="9525">
            <a:noFill/>
          </a:ln>
        </p:spPr>
        <p:txBody>
          <a:bodyPr wrap="square">
            <a:spAutoFit/>
          </a:bodyPr>
          <a:lstStyle/>
          <a:p>
            <a:pPr>
              <a:lnSpc>
                <a:spcPct val="150000"/>
              </a:lnSpc>
            </a:pPr>
            <a:r>
              <a:rPr lang="zh-CN" sz="2800">
                <a:solidFill>
                  <a:srgbClr val="C00000"/>
                </a:solidFill>
                <a:latin typeface="微软雅黑" panose="020B0503020204020204" charset="-122"/>
                <a:ea typeface="微软雅黑" panose="020B0503020204020204" charset="-122"/>
              </a:rPr>
              <a:t>松脂：</a:t>
            </a:r>
            <a:r>
              <a:rPr lang="zh-CN" sz="2800">
                <a:solidFill>
                  <a:schemeClr val="tx1"/>
                </a:solidFill>
                <a:latin typeface="微软雅黑" panose="020B0503020204020204" charset="-122"/>
                <a:ea typeface="微软雅黑" panose="020B0503020204020204" charset="-122"/>
              </a:rPr>
              <a:t>针叶树的树干上流出的胶状液体，是制造松香和松节油的原料。</a:t>
            </a:r>
          </a:p>
          <a:p>
            <a:pPr>
              <a:lnSpc>
                <a:spcPct val="150000"/>
              </a:lnSpc>
            </a:pPr>
            <a:r>
              <a:rPr lang="zh-CN" sz="2800">
                <a:solidFill>
                  <a:srgbClr val="C00000"/>
                </a:solidFill>
                <a:latin typeface="微软雅黑" panose="020B0503020204020204" charset="-122"/>
                <a:ea typeface="微软雅黑" panose="020B0503020204020204" charset="-122"/>
              </a:rPr>
              <a:t>拂拭：</a:t>
            </a:r>
            <a:r>
              <a:rPr lang="zh-CN" sz="2800">
                <a:solidFill>
                  <a:schemeClr val="tx1"/>
                </a:solidFill>
                <a:latin typeface="微软雅黑" panose="020B0503020204020204" charset="-122"/>
                <a:ea typeface="微软雅黑" panose="020B0503020204020204" charset="-122"/>
              </a:rPr>
              <a:t>指掸掉或擦掉。</a:t>
            </a:r>
          </a:p>
          <a:p>
            <a:pPr>
              <a:lnSpc>
                <a:spcPct val="150000"/>
              </a:lnSpc>
            </a:pPr>
            <a:r>
              <a:rPr lang="zh-CN" sz="2800">
                <a:solidFill>
                  <a:srgbClr val="C00000"/>
                </a:solidFill>
                <a:latin typeface="微软雅黑" panose="020B0503020204020204" charset="-122"/>
                <a:ea typeface="微软雅黑" panose="020B0503020204020204" charset="-122"/>
              </a:rPr>
              <a:t>粘稠：</a:t>
            </a:r>
            <a:r>
              <a:rPr lang="zh-CN" sz="2800">
                <a:solidFill>
                  <a:schemeClr val="tx1"/>
                </a:solidFill>
                <a:latin typeface="微软雅黑" panose="020B0503020204020204" charset="-122"/>
                <a:ea typeface="微软雅黑" panose="020B0503020204020204" charset="-122"/>
              </a:rPr>
              <a:t>形容液体的粘性很强。</a:t>
            </a:r>
          </a:p>
          <a:p>
            <a:pPr>
              <a:lnSpc>
                <a:spcPct val="150000"/>
              </a:lnSpc>
            </a:pPr>
            <a:r>
              <a:rPr lang="zh-CN" sz="2800">
                <a:solidFill>
                  <a:srgbClr val="C00000"/>
                </a:solidFill>
                <a:latin typeface="微软雅黑" panose="020B0503020204020204" charset="-122"/>
                <a:ea typeface="微软雅黑" panose="020B0503020204020204" charset="-122"/>
              </a:rPr>
              <a:t>飒飒：</a:t>
            </a:r>
            <a:r>
              <a:rPr lang="zh-CN" sz="2800">
                <a:solidFill>
                  <a:schemeClr val="tx1"/>
                </a:solidFill>
                <a:latin typeface="微软雅黑" panose="020B0503020204020204" charset="-122"/>
                <a:ea typeface="微软雅黑" panose="020B0503020204020204" charset="-122"/>
              </a:rPr>
              <a:t>风的声音。</a:t>
            </a:r>
          </a:p>
          <a:p>
            <a:pPr>
              <a:lnSpc>
                <a:spcPct val="150000"/>
              </a:lnSpc>
            </a:pPr>
            <a:r>
              <a:rPr lang="zh-CN" sz="2800">
                <a:solidFill>
                  <a:srgbClr val="C00000"/>
                </a:solidFill>
                <a:latin typeface="微软雅黑" panose="020B0503020204020204" charset="-122"/>
                <a:ea typeface="微软雅黑" panose="020B0503020204020204" charset="-122"/>
              </a:rPr>
              <a:t>琥珀：</a:t>
            </a:r>
            <a:r>
              <a:rPr lang="zh-CN" sz="2800">
                <a:solidFill>
                  <a:schemeClr val="tx1"/>
                </a:solidFill>
                <a:latin typeface="微软雅黑" panose="020B0503020204020204" charset="-122"/>
                <a:ea typeface="微软雅黑" panose="020B0503020204020204" charset="-122"/>
              </a:rPr>
              <a:t>古代松柏树脂的一种化石，浅黄色、褐色或红褐色的透明固体。可用它制造漆、装饰品等。</a:t>
            </a:r>
            <a:endParaRPr lang="zh-CN" altLang="en-US" sz="2800">
              <a:solidFill>
                <a:schemeClr val="tx1"/>
              </a:solidFill>
              <a:latin typeface="微软雅黑" panose="020B0503020204020204" charset="-122"/>
              <a:ea typeface="微软雅黑" panose="020B0503020204020204" charset="-122"/>
            </a:endParaRPr>
          </a:p>
        </p:txBody>
      </p:sp>
      <p:sp>
        <p:nvSpPr>
          <p:cNvPr id="2" name="流程图: 终止 1"/>
          <p:cNvSpPr/>
          <p:nvPr/>
        </p:nvSpPr>
        <p:spPr bwMode="auto">
          <a:xfrm>
            <a:off x="460422" y="1096645"/>
            <a:ext cx="2356362" cy="651510"/>
          </a:xfrm>
          <a:prstGeom prst="flowChartTerminator">
            <a:avLst/>
          </a:prstGeom>
          <a:solidFill>
            <a:srgbClr val="FFDB6D"/>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词语乐园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60421" y="1748155"/>
            <a:ext cx="10659436" cy="4013406"/>
          </a:xfrm>
          <a:prstGeom prst="rect">
            <a:avLst/>
          </a:prstGeom>
          <a:noFill/>
          <a:ln w="9525">
            <a:noFill/>
          </a:ln>
        </p:spPr>
        <p:txBody>
          <a:bodyPr wrap="square">
            <a:spAutoFit/>
          </a:bodyPr>
          <a:lstStyle/>
          <a:p>
            <a:pPr>
              <a:lnSpc>
                <a:spcPct val="130000"/>
              </a:lnSpc>
            </a:pPr>
            <a:r>
              <a:rPr lang="zh-CN" sz="2800">
                <a:solidFill>
                  <a:srgbClr val="C00000"/>
                </a:solidFill>
                <a:latin typeface="微软雅黑" panose="020B0503020204020204" charset="-122"/>
                <a:ea typeface="微软雅黑" panose="020B0503020204020204" charset="-122"/>
              </a:rPr>
              <a:t>断绝：</a:t>
            </a:r>
            <a:r>
              <a:rPr lang="zh-CN" sz="2800">
                <a:latin typeface="微软雅黑" panose="020B0503020204020204" charset="-122"/>
                <a:ea typeface="微软雅黑" panose="020B0503020204020204" charset="-122"/>
              </a:rPr>
              <a:t>指原来有联系的失去联系，原来连贯的不再连贯。</a:t>
            </a:r>
          </a:p>
          <a:p>
            <a:pPr>
              <a:lnSpc>
                <a:spcPct val="130000"/>
              </a:lnSpc>
            </a:pPr>
            <a:r>
              <a:rPr lang="zh-CN" sz="2800">
                <a:solidFill>
                  <a:srgbClr val="C00000"/>
                </a:solidFill>
                <a:latin typeface="微软雅黑" panose="020B0503020204020204" charset="-122"/>
                <a:ea typeface="微软雅黑" panose="020B0503020204020204" charset="-122"/>
              </a:rPr>
              <a:t>推测：</a:t>
            </a:r>
            <a:r>
              <a:rPr lang="zh-CN" sz="2800">
                <a:latin typeface="微软雅黑" panose="020B0503020204020204" charset="-122"/>
                <a:ea typeface="微软雅黑" panose="020B0503020204020204" charset="-122"/>
              </a:rPr>
              <a:t>根据已知的事情来想象不知道的事情。</a:t>
            </a:r>
          </a:p>
          <a:p>
            <a:pPr>
              <a:lnSpc>
                <a:spcPct val="130000"/>
              </a:lnSpc>
            </a:pPr>
            <a:r>
              <a:rPr lang="zh-CN" sz="2800">
                <a:solidFill>
                  <a:srgbClr val="C00000"/>
                </a:solidFill>
                <a:latin typeface="微软雅黑" panose="020B0503020204020204" charset="-122"/>
                <a:ea typeface="微软雅黑" panose="020B0503020204020204" charset="-122"/>
                <a:cs typeface="+mn-ea"/>
              </a:rPr>
              <a:t>澎湃：</a:t>
            </a:r>
            <a:r>
              <a:rPr lang="zh-CN" sz="2800">
                <a:latin typeface="微软雅黑" panose="020B0503020204020204" charset="-122"/>
                <a:ea typeface="微软雅黑" panose="020B0503020204020204" charset="-122"/>
              </a:rPr>
              <a:t>形容涛声互相撞击。</a:t>
            </a:r>
          </a:p>
          <a:p>
            <a:pPr>
              <a:lnSpc>
                <a:spcPct val="130000"/>
              </a:lnSpc>
            </a:pPr>
            <a:r>
              <a:rPr lang="zh-CN" sz="2800">
                <a:solidFill>
                  <a:srgbClr val="C00000"/>
                </a:solidFill>
                <a:latin typeface="微软雅黑" panose="020B0503020204020204" charset="-122"/>
                <a:ea typeface="微软雅黑" panose="020B0503020204020204" charset="-122"/>
                <a:cs typeface="+mn-ea"/>
              </a:rPr>
              <a:t>前俯后仰：</a:t>
            </a:r>
            <a:r>
              <a:rPr lang="zh-CN" sz="2800">
                <a:latin typeface="微软雅黑" panose="020B0503020204020204" charset="-122"/>
                <a:ea typeface="微软雅黑" panose="020B0503020204020204" charset="-122"/>
              </a:rPr>
              <a:t>形容身体前后晃动。俯，头向下；仰，脸朝上。</a:t>
            </a:r>
          </a:p>
          <a:p>
            <a:pPr>
              <a:lnSpc>
                <a:spcPct val="130000"/>
              </a:lnSpc>
            </a:pPr>
            <a:r>
              <a:rPr lang="zh-CN" sz="2800">
                <a:solidFill>
                  <a:srgbClr val="C00000"/>
                </a:solidFill>
                <a:latin typeface="微软雅黑" panose="020B0503020204020204" charset="-122"/>
                <a:ea typeface="微软雅黑" panose="020B0503020204020204" charset="-122"/>
                <a:cs typeface="+mn-ea"/>
              </a:rPr>
              <a:t>约摸：</a:t>
            </a:r>
            <a:r>
              <a:rPr lang="zh-CN" sz="2800">
                <a:latin typeface="微软雅黑" panose="020B0503020204020204" charset="-122"/>
                <a:ea typeface="微软雅黑" panose="020B0503020204020204" charset="-122"/>
              </a:rPr>
              <a:t>估计，大概的意思。</a:t>
            </a:r>
          </a:p>
          <a:p>
            <a:pPr>
              <a:lnSpc>
                <a:spcPct val="130000"/>
              </a:lnSpc>
            </a:pPr>
            <a:r>
              <a:rPr lang="zh-CN" sz="2800">
                <a:solidFill>
                  <a:srgbClr val="C00000"/>
                </a:solidFill>
                <a:latin typeface="微软雅黑" panose="020B0503020204020204" charset="-122"/>
                <a:ea typeface="微软雅黑" panose="020B0503020204020204" charset="-122"/>
                <a:cs typeface="+mn-ea"/>
              </a:rPr>
              <a:t>怒吼：</a:t>
            </a:r>
            <a:r>
              <a:rPr lang="zh-CN" sz="2800">
                <a:latin typeface="微软雅黑" panose="020B0503020204020204" charset="-122"/>
                <a:ea typeface="微软雅黑" panose="020B0503020204020204" charset="-122"/>
              </a:rPr>
              <a:t>原指猛兽发威吼叫。课文中比喻水的风浪声很大。</a:t>
            </a:r>
          </a:p>
          <a:p>
            <a:pPr>
              <a:lnSpc>
                <a:spcPct val="130000"/>
              </a:lnSpc>
            </a:pPr>
            <a:r>
              <a:rPr lang="zh-CN" sz="2800">
                <a:solidFill>
                  <a:srgbClr val="C00000"/>
                </a:solidFill>
                <a:latin typeface="微软雅黑" panose="020B0503020204020204" charset="-122"/>
                <a:ea typeface="微软雅黑" panose="020B0503020204020204" charset="-122"/>
                <a:cs typeface="+mn-ea"/>
              </a:rPr>
              <a:t>热辣辣：</a:t>
            </a:r>
            <a:r>
              <a:rPr lang="zh-CN" sz="2800">
                <a:latin typeface="微软雅黑" panose="020B0503020204020204" charset="-122"/>
                <a:ea typeface="微软雅黑" panose="020B0503020204020204" charset="-122"/>
              </a:rPr>
              <a:t>形容热得像火烫着一样。</a:t>
            </a:r>
          </a:p>
        </p:txBody>
      </p:sp>
      <p:sp>
        <p:nvSpPr>
          <p:cNvPr id="2" name="流程图: 终止 1"/>
          <p:cNvSpPr/>
          <p:nvPr/>
        </p:nvSpPr>
        <p:spPr bwMode="auto">
          <a:xfrm>
            <a:off x="460422" y="1096645"/>
            <a:ext cx="2356362" cy="651510"/>
          </a:xfrm>
          <a:prstGeom prst="flowChartTerminator">
            <a:avLst/>
          </a:prstGeom>
          <a:solidFill>
            <a:srgbClr val="FFDB6D"/>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词语乐园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linds(horizontal)">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bldLvl="0" animBg="1"/>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470" y="4273676"/>
            <a:ext cx="2727062"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本框 2"/>
          <p:cNvSpPr txBox="1"/>
          <p:nvPr/>
        </p:nvSpPr>
        <p:spPr>
          <a:xfrm>
            <a:off x="1811454" y="2064385"/>
            <a:ext cx="6857968" cy="523220"/>
          </a:xfrm>
          <a:prstGeom prst="rect">
            <a:avLst/>
          </a:prstGeom>
          <a:noFill/>
        </p:spPr>
        <p:txBody>
          <a:bodyPr wrap="none" rtlCol="0">
            <a:spAutoFit/>
          </a:bodyPr>
          <a:lstStyle/>
          <a:p>
            <a:pPr algn="l"/>
            <a:r>
              <a:rPr lang="zh-CN" sz="2800">
                <a:solidFill>
                  <a:schemeClr val="tx1"/>
                </a:solidFill>
                <a:latin typeface="微软雅黑" panose="020B0503020204020204" charset="-122"/>
                <a:ea typeface="微软雅黑" panose="020B0503020204020204" charset="-122"/>
                <a:cs typeface="+mn-ea"/>
                <a:sym typeface="+mn-ea"/>
              </a:rPr>
              <a:t>第一部分（1自然段）：</a:t>
            </a:r>
            <a:r>
              <a:rPr lang="zh-CN" sz="2800">
                <a:solidFill>
                  <a:srgbClr val="C00000"/>
                </a:solidFill>
                <a:latin typeface="微软雅黑" panose="020B0503020204020204" charset="-122"/>
                <a:ea typeface="微软雅黑" panose="020B0503020204020204" charset="-122"/>
                <a:cs typeface="+mn-ea"/>
                <a:sym typeface="+mn-ea"/>
              </a:rPr>
              <a:t>琥珀的形成时间。</a:t>
            </a:r>
            <a:endParaRPr lang="zh-CN" altLang="en-US" sz="2800">
              <a:solidFill>
                <a:srgbClr val="C00000"/>
              </a:solidFill>
              <a:latin typeface="微软雅黑" panose="020B0503020204020204" charset="-122"/>
              <a:ea typeface="微软雅黑" panose="020B0503020204020204" charset="-122"/>
              <a:cs typeface="+mn-ea"/>
            </a:endParaRPr>
          </a:p>
        </p:txBody>
      </p:sp>
      <p:sp>
        <p:nvSpPr>
          <p:cNvPr id="4" name="文本框 3"/>
          <p:cNvSpPr txBox="1"/>
          <p:nvPr/>
        </p:nvSpPr>
        <p:spPr>
          <a:xfrm>
            <a:off x="1811453" y="3016885"/>
            <a:ext cx="6864380"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mn-ea"/>
                <a:sym typeface="+mn-ea"/>
              </a:rPr>
              <a:t>第二部分（2-9自然段）：</a:t>
            </a:r>
            <a:r>
              <a:rPr lang="zh-CN" sz="2800">
                <a:solidFill>
                  <a:srgbClr val="C00000"/>
                </a:solidFill>
                <a:latin typeface="微软雅黑" panose="020B0503020204020204" charset="-122"/>
                <a:ea typeface="微软雅黑" panose="020B0503020204020204" charset="-122"/>
                <a:cs typeface="+mn-ea"/>
                <a:sym typeface="+mn-ea"/>
              </a:rPr>
              <a:t>松脂球的形成。</a:t>
            </a:r>
            <a:endParaRPr lang="zh-CN" altLang="en-US" sz="2800">
              <a:solidFill>
                <a:srgbClr val="C00000"/>
              </a:solidFill>
              <a:latin typeface="微软雅黑" panose="020B0503020204020204" charset="-122"/>
              <a:ea typeface="微软雅黑" panose="020B0503020204020204" charset="-122"/>
              <a:cs typeface="+mn-ea"/>
            </a:endParaRPr>
          </a:p>
        </p:txBody>
      </p:sp>
      <p:sp>
        <p:nvSpPr>
          <p:cNvPr id="5" name="文本框 4"/>
          <p:cNvSpPr txBox="1"/>
          <p:nvPr/>
        </p:nvSpPr>
        <p:spPr>
          <a:xfrm>
            <a:off x="1737042" y="3970020"/>
            <a:ext cx="6925294"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mn-ea"/>
                <a:sym typeface="+mn-ea"/>
              </a:rPr>
              <a:t>第三部分（10-12自然段）：</a:t>
            </a:r>
            <a:r>
              <a:rPr lang="zh-CN" sz="2800">
                <a:solidFill>
                  <a:srgbClr val="C00000"/>
                </a:solidFill>
                <a:latin typeface="微软雅黑" panose="020B0503020204020204" charset="-122"/>
                <a:ea typeface="微软雅黑" panose="020B0503020204020204" charset="-122"/>
                <a:cs typeface="+mn-ea"/>
                <a:sym typeface="+mn-ea"/>
              </a:rPr>
              <a:t>琥珀的形成。</a:t>
            </a:r>
            <a:endParaRPr lang="zh-CN" altLang="en-US" sz="2800">
              <a:solidFill>
                <a:srgbClr val="C00000"/>
              </a:solidFill>
              <a:latin typeface="微软雅黑" panose="020B0503020204020204" charset="-122"/>
              <a:ea typeface="微软雅黑" panose="020B0503020204020204" charset="-122"/>
              <a:cs typeface="+mn-ea"/>
            </a:endParaRPr>
          </a:p>
        </p:txBody>
      </p:sp>
      <p:sp>
        <p:nvSpPr>
          <p:cNvPr id="6" name="文本框 5"/>
          <p:cNvSpPr txBox="1"/>
          <p:nvPr/>
        </p:nvSpPr>
        <p:spPr>
          <a:xfrm>
            <a:off x="3193491" y="5250182"/>
            <a:ext cx="7476023" cy="953135"/>
          </a:xfrm>
          <a:prstGeom prst="rect">
            <a:avLst/>
          </a:prstGeom>
          <a:noFill/>
        </p:spPr>
        <p:txBody>
          <a:bodyPr wrap="square" rtlCol="0">
            <a:spAutoFit/>
          </a:bodyPr>
          <a:lstStyle/>
          <a:p>
            <a:pPr algn="l">
              <a:lnSpc>
                <a:spcPct val="100000"/>
              </a:lnSpc>
            </a:pPr>
            <a:r>
              <a:rPr lang="zh-CN" sz="2800">
                <a:latin typeface="微软雅黑" panose="020B0503020204020204" charset="-122"/>
                <a:ea typeface="微软雅黑" panose="020B0503020204020204" charset="-122"/>
                <a:cs typeface="+mn-ea"/>
                <a:sym typeface="+mn-ea"/>
              </a:rPr>
              <a:t>第四部分（13-18自然段）：</a:t>
            </a:r>
            <a:r>
              <a:rPr lang="zh-CN" sz="2800">
                <a:solidFill>
                  <a:srgbClr val="C00000"/>
                </a:solidFill>
                <a:latin typeface="微软雅黑" panose="020B0503020204020204" charset="-122"/>
                <a:ea typeface="微软雅黑" panose="020B0503020204020204" charset="-122"/>
                <a:cs typeface="+mn-ea"/>
                <a:sym typeface="+mn-ea"/>
              </a:rPr>
              <a:t>琥珀被发现的过程及琥珀的价值。</a:t>
            </a:r>
            <a:endParaRPr lang="zh-CN" altLang="en-US" sz="2800">
              <a:solidFill>
                <a:srgbClr val="C00000"/>
              </a:solidFill>
              <a:latin typeface="微软雅黑" panose="020B0503020204020204" charset="-122"/>
              <a:ea typeface="微软雅黑" panose="020B0503020204020204" charset="-122"/>
              <a:cs typeface="+mn-ea"/>
            </a:endParaRPr>
          </a:p>
        </p:txBody>
      </p:sp>
      <p:sp>
        <p:nvSpPr>
          <p:cNvPr id="8" name="流程图: 终止 7"/>
          <p:cNvSpPr/>
          <p:nvPr/>
        </p:nvSpPr>
        <p:spPr bwMode="auto">
          <a:xfrm>
            <a:off x="460422" y="1096645"/>
            <a:ext cx="2356362" cy="651510"/>
          </a:xfrm>
          <a:prstGeom prst="flowChartTerminator">
            <a:avLst/>
          </a:prstGeom>
          <a:solidFill>
            <a:srgbClr val="FFDB6D"/>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十边形 5"/>
          <p:cNvSpPr/>
          <p:nvPr/>
        </p:nvSpPr>
        <p:spPr>
          <a:xfrm>
            <a:off x="517780" y="1071247"/>
            <a:ext cx="2621452" cy="844567"/>
          </a:xfrm>
          <a:prstGeom prst="decagon">
            <a:avLst/>
          </a:prstGeom>
          <a:solidFill>
            <a:srgbClr val="92D050"/>
          </a:solidFill>
        </p:spPr>
        <p:txBody>
          <a:bodyPr wrap="square">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整体</a:t>
            </a:r>
            <a:r>
              <a:rPr lang="zh-CN" altLang="zh-CN"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感知</a:t>
            </a:r>
            <a:endPar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7" name="立方体 6"/>
          <p:cNvSpPr/>
          <p:nvPr/>
        </p:nvSpPr>
        <p:spPr>
          <a:xfrm>
            <a:off x="3937410" y="2959847"/>
            <a:ext cx="6235029" cy="2208133"/>
          </a:xfrm>
          <a:prstGeom prst="cube">
            <a:avLst>
              <a:gd name="adj" fmla="val 8729"/>
            </a:avLst>
          </a:prstGeom>
          <a:ln>
            <a:solidFill>
              <a:srgbClr val="C00000"/>
            </a:solidFill>
          </a:ln>
        </p:spPr>
        <p:txBody>
          <a:bodyPr wrap="square">
            <a:spAutoFit/>
          </a:bodyPr>
          <a:lstStyle/>
          <a:p>
            <a:pPr algn="l">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课文主要讲了根据一块裹有苍蝇和蜘蛛的琥珀想象这块琥珀形成和发现的过程，并且判断它在科学上的价值。</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876" y="3493080"/>
            <a:ext cx="3216261"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1114622" y="2150745"/>
            <a:ext cx="8443337"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默读课文，看看课文给我们讲述了一个怎样的故事？</a:t>
            </a:r>
            <a:endParaRPr lang="zh-CN"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836257" y="1325881"/>
            <a:ext cx="4239125" cy="1055608"/>
          </a:xfrm>
          <a:prstGeom prst="wedgeRoundRectCallout">
            <a:avLst/>
          </a:prstGeom>
          <a:solidFill>
            <a:srgbClr val="92D050"/>
          </a:solidFill>
        </p:spPr>
        <p:txBody>
          <a:bodyPr wrap="squar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里面有一只小苍蝇和一只蜘蛛。</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158417" y="2437766"/>
            <a:ext cx="5900635" cy="735747"/>
          </a:xfrm>
          <a:prstGeom prst="wedgeEllipseCallout">
            <a:avLst>
              <a:gd name="adj1" fmla="val -33973"/>
              <a:gd name="adj2" fmla="val 109585"/>
            </a:avLst>
          </a:prstGeom>
          <a:solidFill>
            <a:srgbClr val="FFDB6D"/>
          </a:solidFill>
        </p:spPr>
        <p:txBody>
          <a:bodyPr wrap="squar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这块琥珀是金黄色的。</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917355" y="5058410"/>
            <a:ext cx="6000971" cy="1173090"/>
          </a:xfrm>
          <a:prstGeom prst="cloudCallout">
            <a:avLst>
              <a:gd name="adj1" fmla="val -41010"/>
              <a:gd name="adj2" fmla="val -87356"/>
            </a:avLst>
          </a:prstGeom>
          <a:solidFill>
            <a:srgbClr val="92D050"/>
          </a:solidFill>
        </p:spPr>
        <p:txBody>
          <a:bodyPr wrap="square" rtlCol="0">
            <a:spAutoFit/>
          </a:bodyPr>
          <a:lstStyle/>
          <a:p>
            <a:pPr algn="l">
              <a:lnSpc>
                <a:spcPct val="150000"/>
              </a:lnSpc>
            </a:pPr>
            <a:r>
              <a:rPr altLang="zh-CN" sz="2800" dirty="0">
                <a:latin typeface="微软雅黑" panose="020B0503020204020204" charset="-122"/>
                <a:ea typeface="微软雅黑" panose="020B0503020204020204" charset="-122"/>
                <a:cs typeface="微软雅黑" panose="020B0503020204020204" charset="-122"/>
                <a:sym typeface="+mn-ea"/>
              </a:rPr>
              <a:t>这块琥珀是透明的。</a:t>
            </a:r>
            <a:endParaRPr lang="zh-CN" altLang="zh-CN" sz="2800" dirty="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2" cstate="print"/>
          <a:stretch>
            <a:fillRect/>
          </a:stretch>
        </p:blipFill>
        <p:spPr>
          <a:xfrm>
            <a:off x="1461876" y="2801622"/>
            <a:ext cx="4253077" cy="269938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070440" y="1431290"/>
            <a:ext cx="9376614" cy="4286250"/>
            <a:chOff x="2631" y="4073"/>
            <a:chExt cx="8619" cy="8182"/>
          </a:xfrm>
        </p:grpSpPr>
        <p:sp>
          <p:nvSpPr>
            <p:cNvPr id="18" name="矩形 17"/>
            <p:cNvSpPr/>
            <p:nvPr>
              <p:custDataLst>
                <p:tags r:id="rId3"/>
              </p:custDataLst>
            </p:nvPr>
          </p:nvSpPr>
          <p:spPr>
            <a:xfrm>
              <a:off x="2631" y="4299"/>
              <a:ext cx="8369" cy="7956"/>
            </a:xfrm>
            <a:prstGeom prst="rect">
              <a:avLst/>
            </a:prstGeom>
            <a:solidFill>
              <a:schemeClr val="accent1">
                <a:lumMod val="60000"/>
                <a:lumOff val="40000"/>
              </a:schemeClr>
            </a:solidFill>
            <a:ln>
              <a:noFill/>
            </a:ln>
            <a:effectLst>
              <a:outerShdw blurRad="50800" dist="38100" dir="8100000" algn="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9" name="矩形 4"/>
            <p:cNvSpPr/>
            <p:nvPr>
              <p:custDataLst>
                <p:tags r:id="rId4"/>
              </p:custDataLst>
            </p:nvPr>
          </p:nvSpPr>
          <p:spPr>
            <a:xfrm>
              <a:off x="2882" y="4073"/>
              <a:ext cx="8369" cy="7956"/>
            </a:xfrm>
            <a:custGeom>
              <a:avLst/>
              <a:gdLst>
                <a:gd name="connsiteX0" fmla="*/ 0 w 5405036"/>
                <a:gd name="connsiteY0" fmla="*/ 0 h 3159621"/>
                <a:gd name="connsiteX1" fmla="*/ 5405036 w 5405036"/>
                <a:gd name="connsiteY1" fmla="*/ 0 h 3159621"/>
                <a:gd name="connsiteX2" fmla="*/ 5405036 w 5405036"/>
                <a:gd name="connsiteY2" fmla="*/ 3159621 h 3159621"/>
                <a:gd name="connsiteX3" fmla="*/ 0 w 5405036"/>
                <a:gd name="connsiteY3" fmla="*/ 3159621 h 3159621"/>
                <a:gd name="connsiteX4" fmla="*/ 0 w 5405036"/>
                <a:gd name="connsiteY4" fmla="*/ 0 h 3159621"/>
                <a:gd name="connsiteX0-1" fmla="*/ 3672920 w 9077956"/>
                <a:gd name="connsiteY0-2" fmla="*/ 1452812 h 4612433"/>
                <a:gd name="connsiteX1-3" fmla="*/ 0 w 9077956"/>
                <a:gd name="connsiteY1-4" fmla="*/ 0 h 4612433"/>
                <a:gd name="connsiteX2-5" fmla="*/ 9077956 w 9077956"/>
                <a:gd name="connsiteY2-6" fmla="*/ 1452812 h 4612433"/>
                <a:gd name="connsiteX3-7" fmla="*/ 9077956 w 9077956"/>
                <a:gd name="connsiteY3-8" fmla="*/ 4612433 h 4612433"/>
                <a:gd name="connsiteX4-9" fmla="*/ 3672920 w 9077956"/>
                <a:gd name="connsiteY4-10" fmla="*/ 4612433 h 4612433"/>
                <a:gd name="connsiteX5" fmla="*/ 3672920 w 9077956"/>
                <a:gd name="connsiteY5" fmla="*/ 1452812 h 4612433"/>
                <a:gd name="connsiteX0-11" fmla="*/ 0 w 5405036"/>
                <a:gd name="connsiteY0-12" fmla="*/ 0 h 3159621"/>
                <a:gd name="connsiteX1-13" fmla="*/ 5405036 w 5405036"/>
                <a:gd name="connsiteY1-14" fmla="*/ 0 h 3159621"/>
                <a:gd name="connsiteX2-15" fmla="*/ 5405036 w 5405036"/>
                <a:gd name="connsiteY2-16" fmla="*/ 3159621 h 3159621"/>
                <a:gd name="connsiteX3-17" fmla="*/ 0 w 5405036"/>
                <a:gd name="connsiteY3-18" fmla="*/ 3159621 h 3159621"/>
                <a:gd name="connsiteX4-19" fmla="*/ 0 w 5405036"/>
                <a:gd name="connsiteY4-20" fmla="*/ 0 h 31596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5036" h="3159621">
                  <a:moveTo>
                    <a:pt x="0" y="0"/>
                  </a:moveTo>
                  <a:lnTo>
                    <a:pt x="5405036" y="0"/>
                  </a:lnTo>
                  <a:lnTo>
                    <a:pt x="5405036" y="3159621"/>
                  </a:lnTo>
                  <a:lnTo>
                    <a:pt x="0" y="3159621"/>
                  </a:lnTo>
                  <a:lnTo>
                    <a:pt x="0" y="0"/>
                  </a:lnTo>
                  <a:close/>
                </a:path>
              </a:pathLst>
            </a:custGeom>
            <a:ln w="22225">
              <a:solidFill>
                <a:schemeClr val="accent1"/>
              </a:solidFill>
            </a:ln>
            <a:effectLst>
              <a:outerShdw blurRad="76200" dist="76200" dir="8100000" algn="tr" rotWithShape="0">
                <a:prstClr val="black">
                  <a:alpha val="14000"/>
                </a:prstClr>
              </a:outerShdw>
            </a:effec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dirty="0"/>
            </a:p>
          </p:txBody>
        </p:sp>
      </p:grpSp>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20" name="文本框 19"/>
          <p:cNvSpPr txBox="1"/>
          <p:nvPr>
            <p:custDataLst>
              <p:tags r:id="rId2"/>
            </p:custDataLst>
          </p:nvPr>
        </p:nvSpPr>
        <p:spPr>
          <a:xfrm>
            <a:off x="2098247" y="2037717"/>
            <a:ext cx="7594615" cy="300672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SzPct val="100000"/>
              <a:buFont typeface="Wingdings" panose="05000000000000000000" charset="0"/>
            </a:pPr>
            <a:r>
              <a:rPr lang="zh-CN" altLang="en-US"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三、</a:t>
            </a:r>
            <a:r>
              <a:rPr lang="en-US" altLang="zh-CN"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火眼金睛，辨字组词。</a:t>
            </a:r>
          </a:p>
          <a:p>
            <a:pPr marL="889000" lvl="1" indent="-367030" algn="l" fontAlgn="ctr">
              <a:lnSpc>
                <a:spcPct val="120000"/>
              </a:lnSpc>
              <a:spcBef>
                <a:spcPts val="600"/>
              </a:spcBef>
              <a:spcAft>
                <a:spcPts val="0"/>
              </a:spcAft>
              <a:buClr>
                <a:srgbClr val="000000"/>
              </a:buClr>
              <a:buSzPct val="80000"/>
              <a:buFont typeface="Wingdings" panose="05000000000000000000" charset="0"/>
              <a:buChar char="l"/>
            </a:pPr>
            <a:r>
              <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rPr>
              <a:t>宿（　　 ）   未（ 　  　） </a:t>
            </a:r>
          </a:p>
          <a:p>
            <a:pPr marL="889000" lvl="1" indent="-367030" algn="l" fontAlgn="ctr">
              <a:lnSpc>
                <a:spcPct val="120000"/>
              </a:lnSpc>
              <a:spcBef>
                <a:spcPts val="600"/>
              </a:spcBef>
              <a:spcAft>
                <a:spcPts val="0"/>
              </a:spcAft>
              <a:buClr>
                <a:srgbClr val="000000"/>
              </a:buClr>
              <a:buSzPct val="80000"/>
              <a:buFont typeface="Wingdings" panose="05000000000000000000" charset="0"/>
              <a:buChar char="l"/>
            </a:pPr>
            <a:r>
              <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rPr>
              <a:t>宜（　　 ）   味（　　   ） </a:t>
            </a:r>
          </a:p>
          <a:p>
            <a:pPr marL="889000" lvl="1" indent="-367030" algn="l" fontAlgn="ctr">
              <a:lnSpc>
                <a:spcPct val="120000"/>
              </a:lnSpc>
              <a:spcBef>
                <a:spcPts val="600"/>
              </a:spcBef>
              <a:spcAft>
                <a:spcPts val="0"/>
              </a:spcAft>
              <a:buClr>
                <a:srgbClr val="000000"/>
              </a:buClr>
              <a:buSzPct val="80000"/>
              <a:buFont typeface="Wingdings" panose="05000000000000000000" charset="0"/>
              <a:buChar char="l"/>
            </a:pPr>
            <a:r>
              <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rPr>
              <a:t>经（　　 ）   彩（　  　 ） </a:t>
            </a:r>
          </a:p>
          <a:p>
            <a:pPr marL="889000" lvl="1" indent="-367030" algn="l" fontAlgn="ctr">
              <a:lnSpc>
                <a:spcPct val="120000"/>
              </a:lnSpc>
              <a:spcBef>
                <a:spcPts val="600"/>
              </a:spcBef>
              <a:spcAft>
                <a:spcPts val="0"/>
              </a:spcAft>
              <a:buClr>
                <a:srgbClr val="000000"/>
              </a:buClr>
              <a:buSzPct val="80000"/>
              <a:buFont typeface="Wingdings" panose="05000000000000000000" charset="0"/>
              <a:buChar char="l"/>
            </a:pPr>
            <a:r>
              <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rPr>
              <a:t>径（　　 ）   菜（ 　  　）</a:t>
            </a:r>
            <a:r>
              <a:rPr lang="zh-CN" altLang="en-US" sz="2800" u="none" strike="noStrike" spc="222" baseline="0" dirty="0">
                <a:solidFill>
                  <a:srgbClr val="C00000"/>
                </a:solidFill>
                <a:uLnTx/>
                <a:uFillTx/>
                <a:latin typeface="微软雅黑" panose="020B0503020204020204" charset="-122"/>
                <a:ea typeface="微软雅黑" panose="020B0503020204020204" charset="-122"/>
                <a:sym typeface="+mn-ea"/>
              </a:rPr>
              <a:t>          </a:t>
            </a:r>
            <a:r>
              <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rPr>
              <a:t>                               </a:t>
            </a:r>
          </a:p>
        </p:txBody>
      </p:sp>
      <p:sp>
        <p:nvSpPr>
          <p:cNvPr id="21" name="文本框 20"/>
          <p:cNvSpPr txBox="1"/>
          <p:nvPr/>
        </p:nvSpPr>
        <p:spPr>
          <a:xfrm>
            <a:off x="4178666" y="2713990"/>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住宿</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22" name="文本框 21"/>
          <p:cNvSpPr txBox="1"/>
          <p:nvPr/>
        </p:nvSpPr>
        <p:spPr>
          <a:xfrm>
            <a:off x="4178666" y="3372485"/>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适宜</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23" name="文本框 22"/>
          <p:cNvSpPr txBox="1"/>
          <p:nvPr/>
        </p:nvSpPr>
        <p:spPr>
          <a:xfrm>
            <a:off x="7317123" y="2713990"/>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未来</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24" name="文本框 23"/>
          <p:cNvSpPr txBox="1"/>
          <p:nvPr/>
        </p:nvSpPr>
        <p:spPr>
          <a:xfrm>
            <a:off x="7317123" y="3317875"/>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品味</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25" name="文本框 24"/>
          <p:cNvSpPr txBox="1"/>
          <p:nvPr/>
        </p:nvSpPr>
        <p:spPr>
          <a:xfrm>
            <a:off x="4178666" y="4522470"/>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小径</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26" name="文本框 25"/>
          <p:cNvSpPr txBox="1"/>
          <p:nvPr/>
        </p:nvSpPr>
        <p:spPr>
          <a:xfrm>
            <a:off x="4178666" y="3894455"/>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经过</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27" name="文本框 26"/>
          <p:cNvSpPr txBox="1"/>
          <p:nvPr/>
        </p:nvSpPr>
        <p:spPr>
          <a:xfrm>
            <a:off x="7317123" y="4522470"/>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白菜</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28" name="文本框 27"/>
          <p:cNvSpPr txBox="1"/>
          <p:nvPr/>
        </p:nvSpPr>
        <p:spPr>
          <a:xfrm>
            <a:off x="7317123" y="3894455"/>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彩色</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strips(downLeft)">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strips(downLeft)">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strips(downLeft)">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strips(downLeft)">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strips(downLeft)">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strips(downLeft)">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strips(downLeft)">
                                      <p:cBhvr>
                                        <p:cTn id="43" dur="5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trips(down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1" grpId="0"/>
      <p:bldP spid="22" grpId="0"/>
      <p:bldP spid="23" grpId="0"/>
      <p:bldP spid="24" grpId="0"/>
      <p:bldP spid="25" grpId="0"/>
      <p:bldP spid="26" grpId="0"/>
      <p:bldP spid="27" grpId="0"/>
      <p:bldP spid="28"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890322" y="3453132"/>
            <a:ext cx="6200952" cy="2308859"/>
          </a:xfrm>
          <a:prstGeom prst="cube">
            <a:avLst>
              <a:gd name="adj" fmla="val 11532"/>
            </a:avLst>
          </a:prstGeom>
          <a:solidFill>
            <a:schemeClr val="accent2">
              <a:lumMod val="60000"/>
              <a:lumOff val="40000"/>
            </a:schemeClr>
          </a:solidFill>
          <a:ln w="9525">
            <a:solidFill>
              <a:srgbClr val="FFC000"/>
            </a:solidFill>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sym typeface="+mn-ea"/>
              </a:rPr>
              <a:t>琥珀的形成过程是根据这块琥珀的样子推测出来的；这块琥珀有很高的研究价值。</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348708" y="1350647"/>
            <a:ext cx="9099121" cy="1383665"/>
          </a:xfrm>
          <a:prstGeom prst="rect">
            <a:avLst/>
          </a:prstGeom>
          <a:noFill/>
        </p:spPr>
        <p:txBody>
          <a:bodyPr wrap="square" rtlCol="0">
            <a:spAutoFit/>
          </a:bodyPr>
          <a:lstStyle/>
          <a:p>
            <a:pPr algn="l">
              <a:lnSpc>
                <a:spcPct val="150000"/>
              </a:lnSpc>
            </a:pPr>
            <a:r>
              <a:rPr lang="zh-CN" sz="2800">
                <a:latin typeface="微软雅黑" panose="020B0503020204020204" charset="-122"/>
                <a:ea typeface="微软雅黑" panose="020B0503020204020204" charset="-122"/>
                <a:cs typeface="微软雅黑" panose="020B0503020204020204" charset="-122"/>
                <a:sym typeface="+mn-ea"/>
              </a:rPr>
              <a:t>请大家自由读最后一自然段，这个自然段除了</a:t>
            </a:r>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写琥珀的样子，还写了什么？</a:t>
            </a:r>
          </a:p>
        </p:txBody>
      </p:sp>
      <p:pic>
        <p:nvPicPr>
          <p:cNvPr id="3" name="图片 2" descr="61"/>
          <p:cNvPicPr>
            <a:picLocks noChangeAspect="1"/>
          </p:cNvPicPr>
          <p:nvPr/>
        </p:nvPicPr>
        <p:blipFill>
          <a:blip r:embed="rId2" cstate="print"/>
          <a:stretch>
            <a:fillRect/>
          </a:stretch>
        </p:blipFill>
        <p:spPr>
          <a:xfrm>
            <a:off x="722412" y="3202305"/>
            <a:ext cx="2455576" cy="3023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815233" y="3009902"/>
            <a:ext cx="7187678" cy="2553891"/>
          </a:xfrm>
          <a:prstGeom prst="roundRect">
            <a:avLst/>
          </a:prstGeom>
          <a:noFill/>
          <a:ln w="38100">
            <a:solidFill>
              <a:srgbClr val="FFC000"/>
            </a:solidFill>
          </a:ln>
        </p:spPr>
        <p:txBody>
          <a:bodyPr wrap="square">
            <a:spAutoFit/>
          </a:bodyPr>
          <a:lstStyle/>
          <a:p>
            <a:pPr>
              <a:lnSpc>
                <a:spcPct val="100000"/>
              </a:lnSpc>
            </a:pPr>
            <a:r>
              <a:rPr lang="en-US" altLang="zh-CN" sz="2400">
                <a:solidFill>
                  <a:schemeClr val="tx1"/>
                </a:solidFill>
                <a:latin typeface="微软雅黑" panose="020B0503020204020204" charset="-122"/>
                <a:ea typeface="微软雅黑" panose="020B0503020204020204" charset="-122"/>
              </a:rPr>
              <a:t>       </a:t>
            </a:r>
            <a:r>
              <a:rPr sz="2400">
                <a:solidFill>
                  <a:srgbClr val="C00000"/>
                </a:solidFill>
                <a:latin typeface="微软雅黑" panose="020B0503020204020204" charset="-122"/>
                <a:ea typeface="微软雅黑" panose="020B0503020204020204" charset="-122"/>
              </a:rPr>
              <a:t>课文写这块琥珀的样子，“在那块透明的琥珀里，两个小东西仍旧好好地躺着</a:t>
            </a:r>
            <a:r>
              <a:rPr lang="zh-CN" sz="2400">
                <a:solidFill>
                  <a:srgbClr val="C00000"/>
                </a:solidFill>
                <a:latin typeface="微软雅黑" panose="020B0503020204020204" charset="-122"/>
              </a:rPr>
              <a:t>。</a:t>
            </a:r>
            <a:r>
              <a:rPr sz="2400">
                <a:solidFill>
                  <a:srgbClr val="C00000"/>
                </a:solidFill>
                <a:latin typeface="微软雅黑" panose="020B0503020204020204" charset="-122"/>
                <a:ea typeface="微软雅黑" panose="020B0503020204020204" charset="-122"/>
              </a:rPr>
              <a:t>我们可以看见它们身上的每一根毫毛……它们的腿的四周显出好几圈黑色的圆环。”这些内容是呈现在科学家眼前实实在在的事物</a:t>
            </a:r>
            <a:r>
              <a:rPr sz="2400">
                <a:solidFill>
                  <a:schemeClr val="tx1"/>
                </a:solidFill>
                <a:latin typeface="微软雅黑" panose="020B0503020204020204" charset="-122"/>
                <a:ea typeface="微软雅黑" panose="020B0503020204020204" charset="-122"/>
              </a:rPr>
              <a:t>，课文中的其他内容都是作者推测、想象的部分。</a:t>
            </a:r>
          </a:p>
        </p:txBody>
      </p:sp>
      <p:pic>
        <p:nvPicPr>
          <p:cNvPr id="2" name="图片 1" descr="64"/>
          <p:cNvPicPr>
            <a:picLocks noChangeAspect="1"/>
          </p:cNvPicPr>
          <p:nvPr/>
        </p:nvPicPr>
        <p:blipFill>
          <a:blip r:embed="rId2" cstate="print"/>
          <a:stretch>
            <a:fillRect/>
          </a:stretch>
        </p:blipFill>
        <p:spPr>
          <a:xfrm>
            <a:off x="865808" y="3009902"/>
            <a:ext cx="1949425" cy="2541905"/>
          </a:xfrm>
          <a:prstGeom prst="rect">
            <a:avLst/>
          </a:prstGeom>
        </p:spPr>
      </p:pic>
      <p:sp>
        <p:nvSpPr>
          <p:cNvPr id="3" name="文本框 2"/>
          <p:cNvSpPr txBox="1"/>
          <p:nvPr/>
        </p:nvSpPr>
        <p:spPr>
          <a:xfrm>
            <a:off x="1717665" y="1464945"/>
            <a:ext cx="7727161" cy="1198880"/>
          </a:xfrm>
          <a:prstGeom prst="rect">
            <a:avLst/>
          </a:prstGeom>
          <a:noFill/>
        </p:spPr>
        <p:txBody>
          <a:bodyPr wrap="square" rtlCol="0">
            <a:spAutoFit/>
          </a:bodyPr>
          <a:lstStyle/>
          <a:p>
            <a:pPr algn="l">
              <a:lnSpc>
                <a:spcPct val="150000"/>
              </a:lnSpc>
            </a:pPr>
            <a:r>
              <a:rPr lang="en-US" altLang="zh-CN" sz="2400">
                <a:latin typeface="微软雅黑" panose="020B0503020204020204" charset="-122"/>
                <a:ea typeface="微软雅黑" panose="020B0503020204020204" charset="-122"/>
                <a:sym typeface="+mn-ea"/>
              </a:rPr>
              <a:t>       </a:t>
            </a:r>
            <a:r>
              <a:rPr sz="2400">
                <a:latin typeface="微软雅黑" panose="020B0503020204020204" charset="-122"/>
                <a:ea typeface="微软雅黑" panose="020B0503020204020204" charset="-122"/>
                <a:sym typeface="+mn-ea"/>
              </a:rPr>
              <a:t>课文中所写的内容哪些是实实在在的事物？哪些是作者想象的部分？</a:t>
            </a:r>
            <a:endParaRPr lang="zh-CN" altLang="en-US" sz="24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529310" y="2411097"/>
            <a:ext cx="9003007" cy="2031325"/>
          </a:xfrm>
          <a:prstGeom prst="rect">
            <a:avLst/>
          </a:prstGeom>
          <a:noFill/>
          <a:ln w="9525">
            <a:noFill/>
          </a:ln>
        </p:spPr>
        <p:txBody>
          <a:bodyPr wrap="square">
            <a:spAutoFit/>
          </a:bodyPr>
          <a:lstStyle/>
          <a:p>
            <a:pPr>
              <a:lnSpc>
                <a:spcPct val="150000"/>
              </a:lnSpc>
            </a:pPr>
            <a:r>
              <a:rPr lang="en-US" sz="2800">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这一节课，我们学习了生字词，欣赏了琥珀的美丽和神奇，我想大多数同学可能都有一种冲动，都想知道琥珀是怎样形成的？下节课我们</a:t>
            </a:r>
            <a:r>
              <a:rPr lang="zh-CN" sz="2800">
                <a:latin typeface="微软雅黑" panose="020B0503020204020204" charset="-122"/>
                <a:cs typeface="微软雅黑" panose="020B0503020204020204" charset="-122"/>
              </a:rPr>
              <a:t>就</a:t>
            </a:r>
            <a:r>
              <a:rPr sz="2800">
                <a:latin typeface="微软雅黑" panose="020B0503020204020204" charset="-122"/>
                <a:ea typeface="微软雅黑" panose="020B0503020204020204" charset="-122"/>
                <a:cs typeface="微软雅黑" panose="020B0503020204020204" charset="-122"/>
              </a:rPr>
              <a:t>来研究。</a:t>
            </a:r>
          </a:p>
        </p:txBody>
      </p:sp>
      <p:sp>
        <p:nvSpPr>
          <p:cNvPr id="2" name="文本框 1"/>
          <p:cNvSpPr txBox="1"/>
          <p:nvPr/>
        </p:nvSpPr>
        <p:spPr>
          <a:xfrm>
            <a:off x="903014" y="1327786"/>
            <a:ext cx="2231568" cy="695265"/>
          </a:xfrm>
          <a:prstGeom prst="bevel">
            <a:avLst/>
          </a:prstGeom>
          <a:solidFill>
            <a:schemeClr val="accent2">
              <a:lumMod val="60000"/>
              <a:lumOff val="40000"/>
            </a:schemeClr>
          </a:solidFill>
          <a:ln>
            <a:solidFill>
              <a:srgbClr val="FFC000"/>
            </a:solidFill>
          </a:ln>
        </p:spPr>
        <p:txBody>
          <a:bodyPr wrap="square" rtlCol="0">
            <a:spAutoFit/>
          </a:bodyPr>
          <a:lstStyle/>
          <a:p>
            <a:r>
              <a:rPr lang="zh-CN" altLang="en-US" sz="2800">
                <a:latin typeface="微软雅黑" panose="020B0503020204020204" charset="-122"/>
                <a:ea typeface="微软雅黑" panose="020B0503020204020204" charset="-122"/>
              </a:rPr>
              <a:t>课堂小结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8" name="矩形 7"/>
          <p:cNvSpPr/>
          <p:nvPr/>
        </p:nvSpPr>
        <p:spPr>
          <a:xfrm>
            <a:off x="561187" y="1626235"/>
            <a:ext cx="10039341" cy="4887595"/>
          </a:xfrm>
          <a:prstGeom prst="rect">
            <a:avLst/>
          </a:prstGeom>
        </p:spPr>
        <p:txBody>
          <a:bodyPr wrap="square">
            <a:spAutoFit/>
          </a:bodyPr>
          <a:lstStyle/>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一、读拼音，写汉字。</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晌午的太阳热làlà（     ）地照射着整个树林</a:t>
            </a:r>
            <a:r>
              <a:rPr lang="zh-CN" altLang="en-US" sz="2400" dirty="0">
                <a:latin typeface="微软雅黑" panose="020B0503020204020204" charset="-122"/>
                <a:cs typeface="微软雅黑" panose="020B0503020204020204" charset="-122"/>
              </a:rPr>
              <a:t>。</a:t>
            </a:r>
            <a:r>
              <a:rPr lang="en-US" altLang="zh-CN" sz="2400" dirty="0">
                <a:latin typeface="微软雅黑" panose="020B0503020204020204" charset="-122"/>
                <a:ea typeface="微软雅黑" panose="020B0503020204020204" charset="-122"/>
                <a:cs typeface="微软雅黑" panose="020B0503020204020204" charset="-122"/>
              </a:rPr>
              <a:t>许多老松树shèn（      ）出厚厚的松zhī（      ）。一只小苍蝇停在一棵老松树上，拂shì（     ）那长着一对红眼睛的圆脑袋。忽然有个蜘蛛慢慢爬过来，想把那只苍蝇当作一顿美cān（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二、仿照例子写词语</a:t>
            </a:r>
            <a:r>
              <a:rPr lang="zh-CN" altLang="en-US" sz="2400" dirty="0">
                <a:latin typeface="微软雅黑" panose="020B0503020204020204" charset="-122"/>
                <a:cs typeface="微软雅黑" panose="020B0503020204020204" charset="-122"/>
              </a:rPr>
              <a:t>。</a:t>
            </a:r>
            <a:endParaRPr lang="en-US" altLang="zh-CN" sz="2400" dirty="0">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1.例：前俯后仰（含反义词）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2.例：热辣辣（ABB式）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a:t>
            </a:r>
            <a:r>
              <a:rPr lang="en-US" altLang="zh-CN" sz="2400" dirty="0" smtClean="0">
                <a:latin typeface="微软雅黑" panose="020B0503020204020204" charset="-122"/>
                <a:ea typeface="微软雅黑" panose="020B0503020204020204" charset="-122"/>
                <a:cs typeface="微软雅黑" panose="020B0503020204020204" charset="-122"/>
              </a:rPr>
              <a:t>                                    </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4008916" y="2252982"/>
            <a:ext cx="891591"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辣 </a:t>
            </a:r>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辣</a:t>
            </a:r>
          </a:p>
        </p:txBody>
      </p:sp>
      <p:sp>
        <p:nvSpPr>
          <p:cNvPr id="11" name="文本框 10"/>
          <p:cNvSpPr txBox="1"/>
          <p:nvPr/>
        </p:nvSpPr>
        <p:spPr>
          <a:xfrm>
            <a:off x="2004457" y="2713357"/>
            <a:ext cx="492443"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渗</a:t>
            </a:r>
          </a:p>
        </p:txBody>
      </p:sp>
      <p:sp>
        <p:nvSpPr>
          <p:cNvPr id="12" name="文本框 11"/>
          <p:cNvSpPr txBox="1"/>
          <p:nvPr/>
        </p:nvSpPr>
        <p:spPr>
          <a:xfrm>
            <a:off x="5740531" y="2713357"/>
            <a:ext cx="492443"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脂</a:t>
            </a:r>
          </a:p>
        </p:txBody>
      </p:sp>
      <p:sp>
        <p:nvSpPr>
          <p:cNvPr id="13" name="文本框 12"/>
          <p:cNvSpPr txBox="1"/>
          <p:nvPr/>
        </p:nvSpPr>
        <p:spPr>
          <a:xfrm>
            <a:off x="3734524" y="3162937"/>
            <a:ext cx="675185"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 拭 </a:t>
            </a:r>
          </a:p>
        </p:txBody>
      </p:sp>
      <p:sp>
        <p:nvSpPr>
          <p:cNvPr id="14" name="文本框 13"/>
          <p:cNvSpPr txBox="1"/>
          <p:nvPr/>
        </p:nvSpPr>
        <p:spPr>
          <a:xfrm>
            <a:off x="9300653" y="3623312"/>
            <a:ext cx="675185"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餐  </a:t>
            </a:r>
          </a:p>
        </p:txBody>
      </p:sp>
      <p:sp>
        <p:nvSpPr>
          <p:cNvPr id="15" name="文本框 14"/>
          <p:cNvSpPr txBox="1"/>
          <p:nvPr/>
        </p:nvSpPr>
        <p:spPr>
          <a:xfrm>
            <a:off x="832478" y="5051427"/>
            <a:ext cx="4426212"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天罗地网 古往今来 左思右想    </a:t>
            </a:r>
          </a:p>
        </p:txBody>
      </p:sp>
      <p:sp>
        <p:nvSpPr>
          <p:cNvPr id="16" name="文本框 15"/>
          <p:cNvSpPr txBox="1"/>
          <p:nvPr/>
        </p:nvSpPr>
        <p:spPr>
          <a:xfrm>
            <a:off x="944095" y="5955667"/>
            <a:ext cx="3137397"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绿油油 黄澄澄 乐呵呵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strips(down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strips(downLef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trips(down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strips(downLeft)">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Left)">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strips(downLeft)">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strips(downLef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p:bldP spid="15" grpId="0"/>
      <p:bldP spid="16"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棱台 1"/>
          <p:cNvSpPr/>
          <p:nvPr/>
        </p:nvSpPr>
        <p:spPr>
          <a:xfrm>
            <a:off x="630173" y="988695"/>
            <a:ext cx="2233118" cy="693220"/>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100" name="文本框 99"/>
          <p:cNvSpPr txBox="1"/>
          <p:nvPr/>
        </p:nvSpPr>
        <p:spPr>
          <a:xfrm>
            <a:off x="141848" y="1682116"/>
            <a:ext cx="10878020" cy="4524315"/>
          </a:xfrm>
          <a:prstGeom prst="rect">
            <a:avLst/>
          </a:prstGeom>
          <a:noFill/>
          <a:ln w="9525">
            <a:noFill/>
          </a:ln>
        </p:spPr>
        <p:txBody>
          <a:bodyPr wrap="square">
            <a:spAutoFit/>
          </a:bodyPr>
          <a:lstStyle/>
          <a:p>
            <a:pPr>
              <a:lnSpc>
                <a:spcPct val="150000"/>
              </a:lnSpc>
            </a:pPr>
            <a:r>
              <a:rPr sz="2400" dirty="0" err="1">
                <a:latin typeface="微软雅黑" panose="020B0503020204020204" charset="-122"/>
                <a:ea typeface="微软雅黑" panose="020B0503020204020204" charset="-122"/>
                <a:cs typeface="微软雅黑" panose="020B0503020204020204" charset="-122"/>
              </a:rPr>
              <a:t>三、写出下列词语的近义词</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推测</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透明</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详细</a:t>
            </a:r>
            <a:r>
              <a:rPr sz="2400" dirty="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a:t>
            </a:r>
            <a:endParaRPr lang="en-US" sz="2400" dirty="0" smtClean="0">
              <a:latin typeface="微软雅黑" panose="020B0503020204020204" charset="-122"/>
              <a:ea typeface="微软雅黑" panose="020B0503020204020204" charset="-122"/>
              <a:cs typeface="微软雅黑" panose="020B0503020204020204" charset="-122"/>
            </a:endParaRPr>
          </a:p>
          <a:p>
            <a:pPr>
              <a:lnSpc>
                <a:spcPct val="150000"/>
              </a:lnSpc>
            </a:pPr>
            <a:r>
              <a:rPr sz="2400" dirty="0" smtClean="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澎湃</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拂拭</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四、写出下面句子中主要运用的描写方法</a:t>
            </a:r>
            <a:r>
              <a:rPr sz="2400" dirty="0">
                <a:latin typeface="微软雅黑" panose="020B0503020204020204" charset="-122"/>
                <a:ea typeface="微软雅黑" panose="020B0503020204020204" charset="-122"/>
                <a:cs typeface="微软雅黑" panose="020B0503020204020204" charset="-122"/>
              </a:rPr>
              <a:t>。</a:t>
            </a:r>
          </a:p>
          <a:p>
            <a:r>
              <a:rPr sz="2400" dirty="0">
                <a:latin typeface="微软雅黑" panose="020B0503020204020204" charset="-122"/>
                <a:ea typeface="微软雅黑" panose="020B0503020204020204" charset="-122"/>
                <a:cs typeface="微软雅黑" panose="020B0503020204020204" charset="-122"/>
              </a:rPr>
              <a:t>1.一个夏日，太阳暖暖地照着，海在很远的地方翻腾怒吼，绿叶在树上飒飒地响。 （          ）</a:t>
            </a:r>
          </a:p>
          <a:p>
            <a:r>
              <a:rPr sz="2400" dirty="0">
                <a:latin typeface="微软雅黑" panose="020B0503020204020204" charset="-122"/>
                <a:ea typeface="微软雅黑" panose="020B0503020204020204" charset="-122"/>
                <a:cs typeface="微软雅黑" panose="020B0503020204020204" charset="-122"/>
              </a:rPr>
              <a:t>2.它伸起腿来掸掸翅膀，拂拭着那长着一对红眼睛的圆脑袋</a:t>
            </a:r>
            <a:r>
              <a:rPr sz="2400" dirty="0" smtClean="0">
                <a:latin typeface="微软雅黑" panose="020B0503020204020204" charset="-122"/>
                <a:ea typeface="微软雅黑" panose="020B0503020204020204" charset="-122"/>
                <a:cs typeface="微软雅黑" panose="020B0503020204020204" charset="-122"/>
              </a:rPr>
              <a:t>。</a:t>
            </a:r>
            <a:endParaRPr lang="en-US" sz="2400" dirty="0" smtClean="0">
              <a:latin typeface="微软雅黑" panose="020B0503020204020204" charset="-122"/>
              <a:ea typeface="微软雅黑" panose="020B0503020204020204" charset="-122"/>
              <a:cs typeface="微软雅黑" panose="020B0503020204020204" charset="-122"/>
            </a:endParaRPr>
          </a:p>
          <a:p>
            <a:r>
              <a:rPr lang="en-US" sz="2400" dirty="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p>
          <a:p>
            <a:r>
              <a:rPr sz="2400" dirty="0">
                <a:latin typeface="微软雅黑" panose="020B0503020204020204" charset="-122"/>
                <a:ea typeface="微软雅黑" panose="020B0503020204020204" charset="-122"/>
                <a:cs typeface="微软雅黑" panose="020B0503020204020204" charset="-122"/>
              </a:rPr>
              <a:t>3.“爸爸，您看！”他快活</a:t>
            </a:r>
            <a:r>
              <a:rPr lang="zh-CN" sz="2400" dirty="0">
                <a:latin typeface="微软雅黑" panose="020B0503020204020204" charset="-122"/>
                <a:cs typeface="微软雅黑" panose="020B0503020204020204" charset="-122"/>
              </a:rPr>
              <a:t>地</a:t>
            </a:r>
            <a:r>
              <a:rPr sz="2400" dirty="0" err="1">
                <a:latin typeface="微软雅黑" panose="020B0503020204020204" charset="-122"/>
                <a:ea typeface="微软雅黑" panose="020B0503020204020204" charset="-122"/>
                <a:cs typeface="微软雅黑" panose="020B0503020204020204" charset="-122"/>
              </a:rPr>
              <a:t>叫起来</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这是什么</a:t>
            </a:r>
            <a:r>
              <a:rPr sz="2400" dirty="0" smtClean="0">
                <a:latin typeface="微软雅黑" panose="020B0503020204020204" charset="-122"/>
                <a:ea typeface="微软雅黑" panose="020B0503020204020204" charset="-122"/>
                <a:cs typeface="微软雅黑" panose="020B0503020204020204" charset="-122"/>
              </a:rPr>
              <a:t>？”</a:t>
            </a:r>
            <a:endParaRPr lang="en-US" sz="2400" dirty="0" smtClean="0">
              <a:latin typeface="微软雅黑" panose="020B0503020204020204" charset="-122"/>
              <a:ea typeface="微软雅黑" panose="020B0503020204020204" charset="-122"/>
              <a:cs typeface="微软雅黑" panose="020B0503020204020204" charset="-122"/>
            </a:endParaRPr>
          </a:p>
          <a:p>
            <a:r>
              <a:rPr lang="en-US" sz="2400" dirty="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p>
        </p:txBody>
      </p:sp>
      <p:sp>
        <p:nvSpPr>
          <p:cNvPr id="6" name="文本框 5"/>
          <p:cNvSpPr txBox="1"/>
          <p:nvPr/>
        </p:nvSpPr>
        <p:spPr>
          <a:xfrm>
            <a:off x="1139425" y="238188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推断</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288830" y="238188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透亮</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5456838" y="238188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详尽</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1362320" y="2924946"/>
            <a:ext cx="800219"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汹涌</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3417155" y="2924946"/>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擦拭</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3408198" y="4221090"/>
            <a:ext cx="1415772"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景物描写</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8920953" y="4944076"/>
            <a:ext cx="1415772"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动作描写</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8833056" y="5756146"/>
            <a:ext cx="1415772" cy="461665"/>
          </a:xfrm>
          <a:prstGeom prst="rect">
            <a:avLst/>
          </a:prstGeom>
          <a:noFill/>
        </p:spPr>
        <p:txBody>
          <a:bodyPr wrap="none" rtlCol="0">
            <a:spAutoFit/>
          </a:bodyPr>
          <a:lstStyle/>
          <a:p>
            <a:pPr algn="l">
              <a:lnSpc>
                <a:spcPct val="100000"/>
              </a:lnSpc>
            </a:pPr>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语言描写</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strips(down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trips(down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strips(down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strips(down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P spid="12" grpId="0"/>
      <p:bldP spid="13" grpId="0"/>
      <p:bldP spid="14" grpId="0"/>
      <p:bldP spid="15" grpId="0"/>
      <p:bldP spid="16"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923749" y="1807212"/>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2471080" y="3170557"/>
            <a:ext cx="6431937" cy="2741295"/>
          </a:xfrm>
          <a:prstGeom prst="rect">
            <a:avLst/>
          </a:prstGeom>
        </p:spPr>
      </p:pic>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1225464" y="2586357"/>
            <a:ext cx="8223237" cy="2676525"/>
          </a:xfrm>
          <a:prstGeom prst="rect">
            <a:avLst/>
          </a:prstGeom>
          <a:noFill/>
        </p:spPr>
        <p:txBody>
          <a:bodyPr wrap="square" rtlCol="0">
            <a:spAutoFit/>
          </a:bodyPr>
          <a:lstStyle/>
          <a:p>
            <a:pPr>
              <a:lnSpc>
                <a:spcPct val="200000"/>
              </a:lnSpc>
            </a:pPr>
            <a:r>
              <a:rPr altLang="zh-CN" sz="2800" dirty="0">
                <a:latin typeface="微软雅黑" panose="020B0503020204020204" charset="-122"/>
                <a:ea typeface="微软雅黑" panose="020B0503020204020204" charset="-122"/>
              </a:rPr>
              <a:t>琥珀     松脂     拂拭    渗出    前俯后仰           一番     澎湃     怒吼    美餐    晌午 </a:t>
            </a:r>
          </a:p>
          <a:p>
            <a:pPr>
              <a:lnSpc>
                <a:spcPct val="200000"/>
              </a:lnSpc>
            </a:pPr>
            <a:r>
              <a:rPr altLang="zh-CN" sz="2800" dirty="0">
                <a:latin typeface="微软雅黑" panose="020B0503020204020204" charset="-122"/>
                <a:ea typeface="微软雅黑" panose="020B0503020204020204" charset="-122"/>
              </a:rPr>
              <a:t>热辣辣  挣扎    冲刷     推测    详细</a:t>
            </a:r>
          </a:p>
        </p:txBody>
      </p:sp>
      <p:sp>
        <p:nvSpPr>
          <p:cNvPr id="9" name="文本框 7"/>
          <p:cNvSpPr txBox="1"/>
          <p:nvPr/>
        </p:nvSpPr>
        <p:spPr>
          <a:xfrm>
            <a:off x="639474" y="1279525"/>
            <a:ext cx="2091271" cy="578444"/>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复习导入</a:t>
            </a:r>
          </a:p>
        </p:txBody>
      </p:sp>
      <p:sp>
        <p:nvSpPr>
          <p:cNvPr id="4" name="剪去对角的矩形 3"/>
          <p:cNvSpPr/>
          <p:nvPr/>
        </p:nvSpPr>
        <p:spPr>
          <a:xfrm>
            <a:off x="6635793" y="1556387"/>
            <a:ext cx="4043021" cy="144145"/>
          </a:xfrm>
          <a:prstGeom prst="snip2DiagRect">
            <a:avLst/>
          </a:prstGeom>
          <a:solidFill>
            <a:srgbClr val="92D05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6" name="剪去对角的矩形 5"/>
          <p:cNvSpPr/>
          <p:nvPr/>
        </p:nvSpPr>
        <p:spPr>
          <a:xfrm rot="5400000">
            <a:off x="8597969" y="2663798"/>
            <a:ext cx="3312160" cy="175952"/>
          </a:xfrm>
          <a:prstGeom prst="snip2DiagRect">
            <a:avLst/>
          </a:prstGeom>
          <a:solidFill>
            <a:srgbClr val="92D05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9" name="文本框 7"/>
          <p:cNvSpPr txBox="1"/>
          <p:nvPr/>
        </p:nvSpPr>
        <p:spPr>
          <a:xfrm>
            <a:off x="481350" y="1127125"/>
            <a:ext cx="2091271" cy="578444"/>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大胆质疑</a:t>
            </a:r>
          </a:p>
        </p:txBody>
      </p:sp>
      <p:sp>
        <p:nvSpPr>
          <p:cNvPr id="2" name="文本框 1"/>
          <p:cNvSpPr txBox="1"/>
          <p:nvPr/>
        </p:nvSpPr>
        <p:spPr>
          <a:xfrm>
            <a:off x="1864938" y="2035176"/>
            <a:ext cx="7374237" cy="624423"/>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1.松脂球是怎样形成的？琥珀是怎样形成的？</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6813" y="3277236"/>
            <a:ext cx="4516728" cy="624423"/>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2.它们是怎样成为化石的？</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236993" y="4389122"/>
            <a:ext cx="8563514" cy="1470153"/>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square" rtlCol="0">
            <a:spAutoFit/>
          </a:bodyPr>
          <a:lstStyle/>
          <a:p>
            <a:pPr algn="l">
              <a:lnSpc>
                <a:spcPct val="130000"/>
              </a:lnSpc>
            </a:pPr>
            <a:r>
              <a:rPr lang="zh-CN" sz="2800">
                <a:latin typeface="微软雅黑" panose="020B0503020204020204" charset="-122"/>
                <a:ea typeface="微软雅黑" panose="020B0503020204020204" charset="-122"/>
                <a:cs typeface="微软雅黑" panose="020B0503020204020204" charset="-122"/>
                <a:sym typeface="+mn-ea"/>
              </a:rPr>
              <a:t>3.为什么说“从那块琥珀，我们可以推测发生在几万年前的故事的详细情形？”</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8" name="图片 7" descr="108"/>
          <p:cNvPicPr>
            <a:picLocks noChangeAspect="1"/>
          </p:cNvPicPr>
          <p:nvPr/>
        </p:nvPicPr>
        <p:blipFill>
          <a:blip r:embed="rId2" cstate="print"/>
          <a:stretch>
            <a:fillRect/>
          </a:stretch>
        </p:blipFill>
        <p:spPr>
          <a:xfrm>
            <a:off x="7642673" y="2644140"/>
            <a:ext cx="1922295" cy="157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2" grpId="0" bldLvl="0" animBg="1"/>
      <p:bldP spid="6" grpId="0" bldLvl="0" animBg="1"/>
      <p:bldP spid="7" grpId="0" bldLvl="0" animBg="1"/>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圆角矩形标注 6"/>
          <p:cNvSpPr/>
          <p:nvPr/>
        </p:nvSpPr>
        <p:spPr>
          <a:xfrm>
            <a:off x="4684820" y="3030221"/>
            <a:ext cx="5423507" cy="2247424"/>
          </a:xfrm>
          <a:prstGeom prst="wedgeRoundRectCallout">
            <a:avLst>
              <a:gd name="adj1" fmla="val -34385"/>
              <a:gd name="adj2" fmla="val -69007"/>
              <a:gd name="adj3" fmla="val 16667"/>
            </a:avLst>
          </a:prstGeom>
          <a:solidFill>
            <a:srgbClr val="00B0F0"/>
          </a:solidFill>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天气热，太阳猛；松树渗出松脂；蜘蛛正要抓到苍蝇；松脂刚好滴到蜘蛛和苍蝇上。</a:t>
            </a:r>
          </a:p>
        </p:txBody>
      </p:sp>
      <p:sp>
        <p:nvSpPr>
          <p:cNvPr id="9" name="文本框 7"/>
          <p:cNvSpPr txBox="1"/>
          <p:nvPr/>
        </p:nvSpPr>
        <p:spPr>
          <a:xfrm>
            <a:off x="657301" y="979170"/>
            <a:ext cx="2091271" cy="578444"/>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新知讲解</a:t>
            </a:r>
          </a:p>
        </p:txBody>
      </p:sp>
      <p:sp>
        <p:nvSpPr>
          <p:cNvPr id="2" name="文本框 1"/>
          <p:cNvSpPr txBox="1"/>
          <p:nvPr/>
        </p:nvSpPr>
        <p:spPr>
          <a:xfrm>
            <a:off x="923943" y="2064385"/>
            <a:ext cx="8190063" cy="523220"/>
          </a:xfrm>
          <a:prstGeom prst="rect">
            <a:avLst/>
          </a:prstGeom>
          <a:noFill/>
        </p:spPr>
        <p:txBody>
          <a:bodyPr wrap="none" rtlCol="0">
            <a:spAutoFit/>
          </a:bodyPr>
          <a:lstStyle/>
          <a:p>
            <a:pPr algn="l"/>
            <a:r>
              <a:rPr lang="en-US" altLang="zh-CN" sz="2800" dirty="0" smtClean="0">
                <a:latin typeface="微软雅黑" panose="020B0503020204020204" charset="-122"/>
                <a:ea typeface="微软雅黑" panose="020B0503020204020204" charset="-122"/>
                <a:cs typeface="微软雅黑" panose="020B0503020204020204" charset="-122"/>
                <a:sym typeface="+mn-ea"/>
              </a:rPr>
              <a:t> </a:t>
            </a:r>
            <a:r>
              <a:rPr lang="zh-CN" altLang="zh-CN" sz="2800" dirty="0">
                <a:latin typeface="微软雅黑" panose="020B0503020204020204" charset="-122"/>
                <a:ea typeface="微软雅黑" panose="020B0503020204020204" charset="-122"/>
                <a:cs typeface="微软雅黑" panose="020B0503020204020204" charset="-122"/>
                <a:sym typeface="+mn-ea"/>
              </a:rPr>
              <a:t>想想苍蝇和蜘蛛怎么会同时被包在一个松脂球里？</a:t>
            </a:r>
            <a:endParaRPr lang="zh-CN" altLang="zh-CN" sz="2800" dirty="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cstate="print"/>
          <a:stretch>
            <a:fillRect/>
          </a:stretch>
        </p:blipFill>
        <p:spPr>
          <a:xfrm>
            <a:off x="657301" y="3837942"/>
            <a:ext cx="3767078" cy="1838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12307" y="3277870"/>
            <a:ext cx="8812327" cy="1164574"/>
          </a:xfrm>
          <a:prstGeom prst="wedgeRoundRectCallout">
            <a:avLst>
              <a:gd name="adj1" fmla="val -28115"/>
              <a:gd name="adj2" fmla="val -71809"/>
              <a:gd name="adj3" fmla="val 16667"/>
            </a:avLst>
          </a:prstGeom>
          <a:noFill/>
          <a:ln w="9525">
            <a:solidFill>
              <a:srgbClr val="339933"/>
            </a:solidFill>
          </a:ln>
        </p:spPr>
        <p:txBody>
          <a:bodyPr wrap="square">
            <a:spAutoFit/>
          </a:bodyPr>
          <a:lstStyle/>
          <a:p>
            <a:pPr>
              <a:lnSpc>
                <a:spcPct val="130000"/>
              </a:lnSpc>
            </a:pPr>
            <a:r>
              <a:rPr lang="zh-CN" sz="2400">
                <a:solidFill>
                  <a:srgbClr val="0C0C0C"/>
                </a:solidFill>
                <a:latin typeface="微软雅黑" panose="020B0503020204020204" charset="-122"/>
                <a:ea typeface="微软雅黑" panose="020B0503020204020204" charset="-122"/>
                <a:cs typeface="微软雅黑" panose="020B0503020204020204" charset="-122"/>
              </a:rPr>
              <a:t>那里长着许多高大的松树，太阳照得火热，可以闻到一股松脂的香味。</a:t>
            </a:r>
          </a:p>
        </p:txBody>
      </p:sp>
      <p:sp>
        <p:nvSpPr>
          <p:cNvPr id="8" name="文本框 7"/>
          <p:cNvSpPr txBox="1"/>
          <p:nvPr/>
        </p:nvSpPr>
        <p:spPr>
          <a:xfrm>
            <a:off x="1044861" y="1142367"/>
            <a:ext cx="8779772" cy="829945"/>
          </a:xfrm>
          <a:prstGeom prst="rect">
            <a:avLst/>
          </a:prstGeom>
          <a:noFill/>
        </p:spPr>
        <p:txBody>
          <a:bodyPr wrap="square" rtlCol="0">
            <a:spAutoFit/>
          </a:bodyPr>
          <a:lstStyle/>
          <a:p>
            <a:pPr algn="l"/>
            <a:r>
              <a:rPr lang="zh-CN" sz="2400">
                <a:solidFill>
                  <a:srgbClr val="0C0C0C"/>
                </a:solidFill>
                <a:latin typeface="微软雅黑" panose="020B0503020204020204" charset="-122"/>
                <a:ea typeface="微软雅黑" panose="020B0503020204020204" charset="-122"/>
                <a:cs typeface="微软雅黑" panose="020B0503020204020204" charset="-122"/>
                <a:sym typeface="+mn-ea"/>
              </a:rPr>
              <a:t>找到描写太阳和松脂的句子，读句子，想象画面，</a:t>
            </a:r>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感受天热，松脂多而美。</a:t>
            </a:r>
            <a:endParaRPr lang="zh-CN" altLang="en-US" sz="2400">
              <a:solidFill>
                <a:srgbClr val="0C0C0C"/>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012306" y="4873627"/>
            <a:ext cx="9178183" cy="995937"/>
          </a:xfrm>
          <a:prstGeom prst="snip2DiagRect">
            <a:avLst/>
          </a:prstGeom>
          <a:solidFill>
            <a:srgbClr val="92D050"/>
          </a:solidFill>
        </p:spPr>
        <p:txBody>
          <a:bodyPr wrap="square" rtlCol="0">
            <a:spAutoFit/>
          </a:bodyPr>
          <a:lstStyle/>
          <a:p>
            <a:pPr algn="l"/>
            <a:r>
              <a:rPr lang="zh-CN" sz="2400">
                <a:solidFill>
                  <a:srgbClr val="0C0C0C"/>
                </a:solidFill>
                <a:latin typeface="微软雅黑" panose="020B0503020204020204" charset="-122"/>
                <a:ea typeface="微软雅黑" panose="020B0503020204020204" charset="-122"/>
                <a:cs typeface="微软雅黑" panose="020B0503020204020204" charset="-122"/>
                <a:sym typeface="+mn-ea"/>
              </a:rPr>
              <a:t>晌午的光热辣辣地照射着整个树林。许多老松树渗出厚厚的松脂，在太阳光里闪闪地发出金黄的光。</a:t>
            </a:r>
            <a:endParaRPr lang="zh-CN" altLang="en-US" sz="2400">
              <a:solidFill>
                <a:srgbClr val="0C0C0C"/>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2978008" y="2330452"/>
            <a:ext cx="7853505" cy="720881"/>
          </a:xfrm>
          <a:prstGeom prst="cloudCallout">
            <a:avLst>
              <a:gd name="adj1" fmla="val -23746"/>
              <a:gd name="adj2" fmla="val -89827"/>
            </a:avLst>
          </a:prstGeom>
          <a:solidFill>
            <a:srgbClr val="92D050"/>
          </a:solidFill>
        </p:spPr>
        <p:txBody>
          <a:bodyPr wrap="square" rtlCol="0">
            <a:spAutoFit/>
          </a:bodyPr>
          <a:lstStyle/>
          <a:p>
            <a:pPr algn="l"/>
            <a:r>
              <a:rPr lang="zh-CN" sz="2400">
                <a:solidFill>
                  <a:srgbClr val="0C0C0C"/>
                </a:solidFill>
                <a:latin typeface="微软雅黑" panose="020B0503020204020204" charset="-122"/>
                <a:ea typeface="微软雅黑" panose="020B0503020204020204" charset="-122"/>
                <a:cs typeface="微软雅黑" panose="020B0503020204020204" charset="-122"/>
                <a:sym typeface="+mn-ea"/>
              </a:rPr>
              <a:t>一个夏日，太阳暖暖地照着。</a:t>
            </a:r>
            <a:endParaRPr lang="zh-CN" altLang="en-US" sz="2400">
              <a:solidFill>
                <a:srgbClr val="0C0C0C"/>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9" grpId="0" bldLvl="0" animBg="1"/>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棱台 1"/>
          <p:cNvSpPr/>
          <p:nvPr/>
        </p:nvSpPr>
        <p:spPr>
          <a:xfrm>
            <a:off x="630173" y="1248410"/>
            <a:ext cx="2233118" cy="693220"/>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100" name="文本框 99"/>
          <p:cNvSpPr txBox="1"/>
          <p:nvPr/>
        </p:nvSpPr>
        <p:spPr>
          <a:xfrm>
            <a:off x="630172" y="1941830"/>
            <a:ext cx="10278853" cy="3415030"/>
          </a:xfrm>
          <a:prstGeom prst="rect">
            <a:avLst/>
          </a:prstGeom>
          <a:noFill/>
          <a:ln w="9525">
            <a:noFill/>
          </a:ln>
        </p:spPr>
        <p:txBody>
          <a:bodyPr wrap="square">
            <a:spAutoFit/>
          </a:bodyPr>
          <a:lstStyle/>
          <a:p>
            <a:pPr>
              <a:lnSpc>
                <a:spcPct val="150000"/>
              </a:lnSpc>
            </a:pPr>
            <a:r>
              <a:rPr lang="zh-CN" sz="2400">
                <a:latin typeface="微软雅黑" panose="020B0503020204020204" charset="-122"/>
                <a:ea typeface="微软雅黑" panose="020B0503020204020204" charset="-122"/>
                <a:cs typeface="微软雅黑" panose="020B0503020204020204" charset="-122"/>
              </a:rPr>
              <a:t>四、读读古诗，说说自己的理解。</a:t>
            </a:r>
            <a:endParaRPr lang="zh-CN" sz="240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sz="2400">
                <a:solidFill>
                  <a:srgbClr val="000000"/>
                </a:solidFill>
                <a:latin typeface="微软雅黑" panose="020B0503020204020204" charset="-122"/>
                <a:ea typeface="微软雅黑" panose="020B0503020204020204" charset="-122"/>
                <a:cs typeface="微软雅黑" panose="020B0503020204020204" charset="-122"/>
              </a:rPr>
              <a:t>1.这首诗是________代诗人________写的。诗中描写了_____种景物，分别是_______________________</a:t>
            </a:r>
            <a:r>
              <a:rPr lang="zh-CN" sz="2400" u="sng">
                <a:solidFill>
                  <a:srgbClr val="000000"/>
                </a:solidFill>
                <a:latin typeface="微软雅黑" panose="020B0503020204020204" charset="-122"/>
                <a:ea typeface="微软雅黑" panose="020B0503020204020204" charset="-122"/>
                <a:cs typeface="微软雅黑" panose="020B0503020204020204" charset="-122"/>
              </a:rPr>
              <a:t>                  </a:t>
            </a:r>
            <a:r>
              <a:rPr lang="zh-CN" sz="2400">
                <a:solidFill>
                  <a:srgbClr val="000000"/>
                </a:solidFill>
                <a:latin typeface="微软雅黑" panose="020B0503020204020204" charset="-122"/>
                <a:ea typeface="微软雅黑" panose="020B0503020204020204" charset="-122"/>
                <a:cs typeface="微软雅黑" panose="020B0503020204020204" charset="-122"/>
              </a:rPr>
              <a:t>_。</a:t>
            </a:r>
            <a:r>
              <a:rPr lang="zh-CN" sz="2400">
                <a:latin typeface="微软雅黑" panose="020B0503020204020204" charset="-122"/>
                <a:ea typeface="微软雅黑" panose="020B0503020204020204" charset="-122"/>
                <a:cs typeface="微软雅黑" panose="020B0503020204020204" charset="-122"/>
              </a:rPr>
              <a:t>表达了诗人</a:t>
            </a:r>
            <a:r>
              <a:rPr lang="zh-CN" sz="2400" u="sng">
                <a:latin typeface="微软雅黑" panose="020B0503020204020204" charset="-122"/>
                <a:ea typeface="微软雅黑" panose="020B0503020204020204" charset="-122"/>
                <a:cs typeface="微软雅黑" panose="020B0503020204020204" charset="-122"/>
              </a:rPr>
              <a:t>        </a:t>
            </a:r>
            <a:r>
              <a:rPr lang="en-US" sz="2400" u="sng">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之情。</a:t>
            </a:r>
            <a:endParaRPr lang="zh-CN" sz="240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sz="2400">
                <a:solidFill>
                  <a:srgbClr val="000000"/>
                </a:solidFill>
                <a:latin typeface="微软雅黑" panose="020B0503020204020204" charset="-122"/>
                <a:ea typeface="微软雅黑" panose="020B0503020204020204" charset="-122"/>
                <a:cs typeface="微软雅黑" panose="020B0503020204020204" charset="-122"/>
              </a:rPr>
              <a:t>2.“ ________________，________________。”一句写出了儿童在花丛中捕蝶的欢乐情景。</a:t>
            </a:r>
            <a:r>
              <a:rPr lang="zh-CN" sz="2400">
                <a:solidFill>
                  <a:srgbClr val="C00000"/>
                </a:solidFill>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2788133" y="2564906"/>
            <a:ext cx="492443"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宋</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049125" y="2564906"/>
            <a:ext cx="1107996"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杨万里</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9437074" y="2526032"/>
            <a:ext cx="365806"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6</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3022964" y="3140970"/>
            <a:ext cx="4767652"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篱落、一径、枝头 儿童 黄蝶 菜花</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561089" y="3696337"/>
            <a:ext cx="2738250"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对田园生活的喜爱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418467" y="4156711"/>
            <a:ext cx="4801314" cy="646331"/>
          </a:xfrm>
          <a:prstGeom prst="rect">
            <a:avLst/>
          </a:prstGeom>
          <a:noFill/>
        </p:spPr>
        <p:txBody>
          <a:bodyPr wrap="none" rtlCol="0">
            <a:spAutoFit/>
          </a:bodyPr>
          <a:lstStyle/>
          <a:p>
            <a:pPr algn="l">
              <a:lnSpc>
                <a:spcPct val="150000"/>
              </a:lnSpc>
            </a:pPr>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儿童急走追黄蝶，飞入菜花无处寻</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9" grpId="0"/>
      <p:bldP spid="10"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775119" y="982345"/>
            <a:ext cx="1964152" cy="521970"/>
          </a:xfrm>
          <a:prstGeom prst="rect">
            <a:avLst/>
          </a:prstGeom>
          <a:solidFill>
            <a:srgbClr val="92D050"/>
          </a:solidFill>
        </p:spPr>
        <p:txBody>
          <a:bodyPr wrap="square" rtlCol="0">
            <a:spAutoFit/>
          </a:bodyPr>
          <a:lstStyle/>
          <a:p>
            <a:pPr>
              <a:lnSpc>
                <a:spcPct val="100000"/>
              </a:lnSpc>
            </a:pPr>
            <a:r>
              <a:rPr lang="zh-CN" altLang="en-US" sz="2800" dirty="0">
                <a:latin typeface="微软雅黑" panose="020B0503020204020204" charset="-122"/>
                <a:ea typeface="微软雅黑" panose="020B0503020204020204" charset="-122"/>
                <a:cs typeface="微软雅黑" panose="020B0503020204020204" charset="-122"/>
              </a:rPr>
              <a:t>新知讲解</a:t>
            </a:r>
          </a:p>
        </p:txBody>
      </p:sp>
      <p:sp>
        <p:nvSpPr>
          <p:cNvPr id="3" name="剪去对角的矩形 2"/>
          <p:cNvSpPr/>
          <p:nvPr/>
        </p:nvSpPr>
        <p:spPr>
          <a:xfrm>
            <a:off x="3177213" y="4763771"/>
            <a:ext cx="5091757" cy="624423"/>
          </a:xfrm>
          <a:prstGeom prst="snip2DiagRect">
            <a:avLst/>
          </a:prstGeom>
          <a:solidFill>
            <a:srgbClr val="92D050"/>
          </a:solidFill>
        </p:spPr>
        <p:txBody>
          <a:bodyPr wrap="square">
            <a:spAutoFit/>
          </a:bodyPr>
          <a:lstStyle/>
          <a:p>
            <a:pPr>
              <a:lnSpc>
                <a:spcPct val="100000"/>
              </a:lnSpc>
            </a:pPr>
            <a:r>
              <a:rPr lang="zh-CN" altLang="en-US" sz="2800" dirty="0">
                <a:latin typeface="微软雅黑" panose="020B0503020204020204" charset="-122"/>
                <a:ea typeface="微软雅黑" panose="020B0503020204020204" charset="-122"/>
                <a:cs typeface="微软雅黑" panose="020B0503020204020204" charset="-122"/>
              </a:rPr>
              <a:t>②说说你看到的画面。</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040" y="4293096"/>
            <a:ext cx="2550796" cy="1677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477473" y="2064386"/>
            <a:ext cx="8524994" cy="624423"/>
          </a:xfrm>
          <a:prstGeom prst="snip2DiagRect">
            <a:avLst/>
          </a:prstGeom>
          <a:noFill/>
          <a:ln>
            <a:solidFill>
              <a:srgbClr val="92D050"/>
            </a:solidFill>
            <a:prstDash val="lgDashDotDot"/>
          </a:ln>
        </p:spPr>
        <p:txBody>
          <a:bodyPr wrap="none" rtlCol="0">
            <a:spAutoFit/>
          </a:bodyPr>
          <a:lstStyle/>
          <a:p>
            <a:pPr algn="l"/>
            <a:r>
              <a:rPr lang="zh-CN" altLang="en-US" sz="2800" dirty="0">
                <a:latin typeface="微软雅黑" panose="020B0503020204020204" charset="-122"/>
                <a:ea typeface="微软雅黑" panose="020B0503020204020204" charset="-122"/>
                <a:cs typeface="微软雅黑" panose="020B0503020204020204" charset="-122"/>
                <a:sym typeface="+mn-ea"/>
              </a:rPr>
              <a:t>作者又是怎样记叙松脂包裹蜘蛛和苍蝇的过程的呢？</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007558" y="3277236"/>
            <a:ext cx="7437358" cy="624423"/>
          </a:xfrm>
          <a:prstGeom prst="snip2DiagRect">
            <a:avLst/>
          </a:prstGeom>
          <a:solidFill>
            <a:srgbClr val="92D050"/>
          </a:solidFill>
        </p:spPr>
        <p:txBody>
          <a:bodyPr wrap="none" rtlCol="0">
            <a:spAutoFit/>
          </a:bodyPr>
          <a:lstStyle/>
          <a:p>
            <a:pPr algn="l"/>
            <a:r>
              <a:rPr lang="zh-CN" altLang="en-US" sz="2800" dirty="0">
                <a:latin typeface="微软雅黑" panose="020B0503020204020204" charset="-122"/>
                <a:ea typeface="微软雅黑" panose="020B0503020204020204" charset="-122"/>
                <a:cs typeface="微软雅黑" panose="020B0503020204020204" charset="-122"/>
                <a:sym typeface="+mn-ea"/>
              </a:rPr>
              <a:t>①找到句子，读一读，并在脑子里形成画面。</a:t>
            </a: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ldLvl="0" animBg="1"/>
      <p:bldP spid="4" grpId="0" bldLvl="0" animBg="1"/>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4733653" y="2161541"/>
            <a:ext cx="5838971" cy="3323987"/>
          </a:xfrm>
          <a:prstGeom prst="rect">
            <a:avLst/>
          </a:prstGeom>
          <a:noFill/>
        </p:spPr>
        <p:txBody>
          <a:bodyPr wrap="square" rtlCol="0">
            <a:spAutoFit/>
          </a:bodyPr>
          <a:lstStyle/>
          <a:p>
            <a:pPr algn="l">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成千上万只绿翅膀的苍蝇和八只脚的蜘蛛来了又去了。谁也不会想到很久很久以前，有两只小虫被埋在一个松脂球里，挂在一棵老松树上。</a:t>
            </a:r>
          </a:p>
        </p:txBody>
      </p:sp>
      <p:sp>
        <p:nvSpPr>
          <p:cNvPr id="8" name="文本框 1"/>
          <p:cNvSpPr txBox="1"/>
          <p:nvPr/>
        </p:nvSpPr>
        <p:spPr>
          <a:xfrm>
            <a:off x="904565" y="975360"/>
            <a:ext cx="2123051" cy="578468"/>
          </a:xfrm>
          <a:prstGeom prst="roundRect">
            <a:avLst/>
          </a:prstGeom>
          <a:solidFill>
            <a:srgbClr val="92D050"/>
          </a:solidFill>
        </p:spPr>
        <p:txBody>
          <a:bodyPr wrap="square" rtlCol="0">
            <a:spAutoFit/>
          </a:bodyPr>
          <a:lstStyle/>
          <a:p>
            <a:pPr>
              <a:lnSpc>
                <a:spcPct val="100000"/>
              </a:lnSpc>
            </a:pPr>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新知讲解</a:t>
            </a:r>
          </a:p>
        </p:txBody>
      </p:sp>
      <p:pic>
        <p:nvPicPr>
          <p:cNvPr id="2" name="图片 1"/>
          <p:cNvPicPr>
            <a:picLocks noChangeAspect="1"/>
          </p:cNvPicPr>
          <p:nvPr/>
        </p:nvPicPr>
        <p:blipFill>
          <a:blip r:embed="rId2" cstate="print"/>
          <a:stretch>
            <a:fillRect/>
          </a:stretch>
        </p:blipFill>
        <p:spPr>
          <a:xfrm>
            <a:off x="742565" y="2279650"/>
            <a:ext cx="3454705" cy="3497580"/>
          </a:xfrm>
          <a:prstGeom prst="snip2Diag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down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bldLvl="0" animBg="1"/>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02278" y="4105912"/>
            <a:ext cx="10157934" cy="1840409"/>
          </a:xfrm>
          <a:prstGeom prst="bevel">
            <a:avLst/>
          </a:prstGeom>
          <a:solidFill>
            <a:srgbClr val="FFC000"/>
          </a:solidFill>
          <a:ln w="9525">
            <a:solidFill>
              <a:srgbClr val="92D050"/>
            </a:solidFill>
          </a:ln>
        </p:spPr>
        <p:txBody>
          <a:bodyPr wrap="square">
            <a:spAutoFit/>
          </a:bodyPr>
          <a:lstStyle/>
          <a:p>
            <a:pPr indent="304800"/>
            <a:r>
              <a:rPr lang="en-US"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小苍蝇不能掸翅膀了，蜘蛛也不能再想什么美餐了。两只小虫都淹没在老</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松树</a:t>
            </a:r>
            <a:r>
              <a:rPr lang="zh-CN" altLang="en-US" sz="2800" dirty="0">
                <a:latin typeface="微软雅黑" panose="020B0503020204020204" charset="-122"/>
                <a:ea typeface="微软雅黑" panose="020B0503020204020204" charset="-122"/>
                <a:cs typeface="微软雅黑" panose="020B0503020204020204" charset="-122"/>
              </a:rPr>
              <a:t>黏稠</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的黄色泪珠</a:t>
            </a:r>
            <a:r>
              <a:rPr lang="zh-CN" sz="2800" dirty="0">
                <a:solidFill>
                  <a:schemeClr val="tx1"/>
                </a:solidFill>
                <a:latin typeface="微软雅黑" panose="020B0503020204020204" charset="-122"/>
                <a:ea typeface="微软雅黑" panose="020B0503020204020204" charset="-122"/>
                <a:cs typeface="微软雅黑" panose="020B0503020204020204" charset="-122"/>
              </a:rPr>
              <a:t>里。它们前俯后仰地挣扎了一番，终于不动了。</a:t>
            </a:r>
          </a:p>
        </p:txBody>
      </p:sp>
      <p:sp>
        <p:nvSpPr>
          <p:cNvPr id="2" name="文本框 1"/>
          <p:cNvSpPr txBox="1"/>
          <p:nvPr/>
        </p:nvSpPr>
        <p:spPr>
          <a:xfrm>
            <a:off x="871235" y="1183640"/>
            <a:ext cx="2099797" cy="578882"/>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1871138" y="2383157"/>
            <a:ext cx="7867457" cy="1143761"/>
          </a:xfrm>
          <a:prstGeom prst="snip2DiagRect">
            <a:avLst/>
          </a:prstGeom>
          <a:noFill/>
          <a:ln w="38100">
            <a:solidFill>
              <a:srgbClr val="339933"/>
            </a:solidFill>
            <a:prstDash val="lgDashDotDot"/>
          </a:ln>
        </p:spPr>
        <p:txBody>
          <a:bodyPr wrap="square" rtlCol="0" anchor="t">
            <a:spAutoFit/>
          </a:bodyPr>
          <a:lstStyle/>
          <a:p>
            <a:r>
              <a:rPr lang="zh-CN" sz="2800">
                <a:latin typeface="微软雅黑" panose="020B0503020204020204" charset="-122"/>
                <a:ea typeface="微软雅黑" panose="020B0503020204020204" charset="-122"/>
                <a:cs typeface="微软雅黑" panose="020B0503020204020204" charset="-122"/>
                <a:sym typeface="+mn-ea"/>
              </a:rPr>
              <a:t>就这样，松脂不停地滴落在两只小虫子上，结果</a:t>
            </a:r>
            <a:r>
              <a:rPr lang="en-US" altLang="zh-CN" sz="2800">
                <a:latin typeface="微软雅黑" panose="020B0503020204020204" charset="-122"/>
                <a:ea typeface="微软雅黑" panose="020B0503020204020204" charset="-122"/>
                <a:cs typeface="微软雅黑" panose="020B0503020204020204" charset="-122"/>
                <a:sym typeface="+mn-ea"/>
              </a:rPr>
              <a:t>——</a:t>
            </a:r>
            <a:endPar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484838" y="1377315"/>
            <a:ext cx="3848466" cy="917604"/>
          </a:xfrm>
          <a:prstGeom prst="can">
            <a:avLst>
              <a:gd name="adj" fmla="val 13103"/>
            </a:avLst>
          </a:prstGeom>
          <a:solidFill>
            <a:srgbClr val="FFDB6D"/>
          </a:solidFill>
          <a:ln w="9525">
            <a:solidFill>
              <a:srgbClr val="92D050"/>
            </a:solidFill>
          </a:ln>
        </p:spPr>
        <p:txBody>
          <a:bodyPr wrap="square">
            <a:spAutoFit/>
          </a:bodyPr>
          <a:lstStyle/>
          <a:p>
            <a:pPr>
              <a:lnSpc>
                <a:spcPct val="150000"/>
              </a:lnSpc>
            </a:pPr>
            <a:r>
              <a:rPr lang="zh-CN" sz="2800">
                <a:solidFill>
                  <a:schemeClr val="tx1"/>
                </a:solidFill>
                <a:latin typeface="微软雅黑" panose="020B0503020204020204" charset="-122"/>
                <a:ea typeface="微软雅黑" panose="020B0503020204020204" charset="-122"/>
              </a:rPr>
              <a:t>松脂球形成的条件</a:t>
            </a:r>
          </a:p>
        </p:txBody>
      </p:sp>
      <p:sp>
        <p:nvSpPr>
          <p:cNvPr id="2" name="文本框 1"/>
          <p:cNvSpPr txBox="1"/>
          <p:nvPr/>
        </p:nvSpPr>
        <p:spPr>
          <a:xfrm>
            <a:off x="644901" y="103949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380584" y="2598422"/>
            <a:ext cx="9977331" cy="953135"/>
          </a:xfrm>
          <a:prstGeom prst="rect">
            <a:avLst/>
          </a:prstGeom>
          <a:noFill/>
        </p:spPr>
        <p:txBody>
          <a:bodyPr wrap="square" rtlCol="0">
            <a:spAutoFit/>
          </a:bodyPr>
          <a:lstStyle/>
          <a:p>
            <a:pPr algn="l"/>
            <a:r>
              <a:rPr lang="zh-CN" sz="2800">
                <a:latin typeface="微软雅黑" panose="020B0503020204020204" charset="-122"/>
                <a:ea typeface="微软雅黑" panose="020B0503020204020204" charset="-122"/>
                <a:sym typeface="+mn-ea"/>
              </a:rPr>
              <a:t>第一，炎热的夏天正晌午。因为只有在这一时间松柏才渗出大滴松脂形成松脂球。</a:t>
            </a:r>
            <a:endParaRPr lang="zh-CN" altLang="en-US" sz="280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380584" y="3858262"/>
            <a:ext cx="10764852" cy="737235"/>
          </a:xfrm>
          <a:prstGeom prst="rect">
            <a:avLst/>
          </a:prstGeom>
          <a:noFill/>
        </p:spPr>
        <p:txBody>
          <a:bodyPr wrap="square" rtlCol="0">
            <a:spAutoFit/>
          </a:bodyPr>
          <a:lstStyle/>
          <a:p>
            <a:pPr algn="l">
              <a:lnSpc>
                <a:spcPct val="150000"/>
              </a:lnSpc>
            </a:pPr>
            <a:r>
              <a:rPr lang="zh-CN" sz="2800">
                <a:latin typeface="微软雅黑" panose="020B0503020204020204" charset="-122"/>
                <a:ea typeface="微软雅黑" panose="020B0503020204020204" charset="-122"/>
                <a:sym typeface="+mn-ea"/>
              </a:rPr>
              <a:t>第二，要有松树、柏树。依据是琥珀是松树树脂形成的。</a:t>
            </a:r>
            <a:endParaRPr lang="zh-CN" altLang="en-US" sz="2800">
              <a:solidFill>
                <a:schemeClr val="tx1"/>
              </a:solidFill>
              <a:latin typeface="微软雅黑" panose="020B0503020204020204" charset="-122"/>
              <a:ea typeface="微软雅黑" panose="020B0503020204020204" charset="-122"/>
            </a:endParaRPr>
          </a:p>
        </p:txBody>
      </p:sp>
      <p:sp>
        <p:nvSpPr>
          <p:cNvPr id="5" name="文本框 4"/>
          <p:cNvSpPr txBox="1"/>
          <p:nvPr/>
        </p:nvSpPr>
        <p:spPr>
          <a:xfrm>
            <a:off x="561187" y="5033012"/>
            <a:ext cx="9796728" cy="953135"/>
          </a:xfrm>
          <a:prstGeom prst="rect">
            <a:avLst/>
          </a:prstGeom>
          <a:noFill/>
        </p:spPr>
        <p:txBody>
          <a:bodyPr wrap="square" rtlCol="0">
            <a:spAutoFit/>
          </a:bodyPr>
          <a:lstStyle/>
          <a:p>
            <a:pPr algn="l"/>
            <a:r>
              <a:rPr lang="zh-CN" sz="2800">
                <a:latin typeface="微软雅黑" panose="020B0503020204020204" charset="-122"/>
                <a:ea typeface="微软雅黑" panose="020B0503020204020204" charset="-122"/>
                <a:sym typeface="+mn-ea"/>
              </a:rPr>
              <a:t>第三，苍蝇和蜘蛛正巧在一起，而且挨得非常近，一大滴松脂正巧滴下来把它们包在里面。</a:t>
            </a:r>
            <a:endParaRPr lang="zh-CN" altLang="en-US" sz="28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900" decel="100000" fill="hold"/>
                                        <p:tgtEl>
                                          <p:spTgt spid="10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heckerboard(across)">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p:bldP spid="4" grpId="0"/>
      <p:bldP spid="5"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44900" y="2179322"/>
            <a:ext cx="9935474" cy="1143767"/>
          </a:xfrm>
          <a:prstGeom prst="snip2DiagRect">
            <a:avLst/>
          </a:prstGeom>
          <a:solidFill>
            <a:srgbClr val="FFDB6D"/>
          </a:solidFill>
          <a:ln w="9525">
            <a:noFill/>
          </a:ln>
        </p:spPr>
        <p:txBody>
          <a:bodyPr wrap="square">
            <a:spAutoFit/>
          </a:bodyPr>
          <a:lstStyle/>
          <a:p>
            <a:r>
              <a:rPr lang="zh-CN" sz="2800">
                <a:latin typeface="微软雅黑" panose="020B0503020204020204" charset="-122"/>
                <a:ea typeface="微软雅黑" panose="020B0503020204020204" charset="-122"/>
                <a:sym typeface="+mn-ea"/>
              </a:rPr>
              <a:t>一个小苍蝇展开柔嫩的绿翅膀，在太阳光下快乐地飞舞。它嗡嗡地穿过草地，飞进树林。</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070054" y="1268730"/>
            <a:ext cx="5249106" cy="578442"/>
          </a:xfrm>
          <a:prstGeom prst="wedgeRoundRectCallout">
            <a:avLst>
              <a:gd name="adj1" fmla="val -41627"/>
              <a:gd name="adj2" fmla="val 82718"/>
              <a:gd name="adj3" fmla="val 16667"/>
            </a:avLst>
          </a:prstGeom>
          <a:noFill/>
          <a:ln w="28575">
            <a:solidFill>
              <a:srgbClr val="FFC000"/>
            </a:solidFill>
          </a:ln>
        </p:spPr>
        <p:txBody>
          <a:bodyPr wrap="square">
            <a:spAutoFit/>
          </a:bodyPr>
          <a:lstStyle/>
          <a:p>
            <a:r>
              <a:rPr lang="zh-CN" sz="2800">
                <a:latin typeface="微软雅黑" panose="020B0503020204020204" charset="-122"/>
                <a:ea typeface="微软雅黑" panose="020B0503020204020204" charset="-122"/>
              </a:rPr>
              <a:t>写出了小苍蝇的快乐劲儿</a:t>
            </a:r>
          </a:p>
        </p:txBody>
      </p:sp>
      <p:sp>
        <p:nvSpPr>
          <p:cNvPr id="4" name="文本框 3"/>
          <p:cNvSpPr txBox="1"/>
          <p:nvPr/>
        </p:nvSpPr>
        <p:spPr>
          <a:xfrm>
            <a:off x="644901" y="103949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5" name="文本框 4"/>
          <p:cNvSpPr txBox="1"/>
          <p:nvPr/>
        </p:nvSpPr>
        <p:spPr>
          <a:xfrm>
            <a:off x="644901" y="3545207"/>
            <a:ext cx="9674259" cy="1660403"/>
          </a:xfrm>
          <a:prstGeom prst="snip2DiagRect">
            <a:avLst/>
          </a:prstGeom>
          <a:noFill/>
          <a:ln w="38100">
            <a:solidFill>
              <a:srgbClr val="92D050"/>
            </a:solidFill>
          </a:ln>
        </p:spPr>
        <p:txBody>
          <a:bodyPr wrap="square">
            <a:spAutoFit/>
          </a:bodyPr>
          <a:lstStyle/>
          <a:p>
            <a:r>
              <a:rPr lang="zh-CN" sz="2800">
                <a:latin typeface="微软雅黑" panose="020B0503020204020204" charset="-122"/>
                <a:ea typeface="微软雅黑" panose="020B0503020204020204" charset="-122"/>
                <a:cs typeface="+mn-ea"/>
              </a:rPr>
              <a:t>忽然，有个蜘蛛慢慢爬过来，想把那只苍蝇当作一顿美餐。它小心地划动长长的腿，沿着树干向下爬，离小苍蝇越来越近了。</a:t>
            </a:r>
          </a:p>
        </p:txBody>
      </p:sp>
      <p:sp>
        <p:nvSpPr>
          <p:cNvPr id="6" name="文本框 5"/>
          <p:cNvSpPr txBox="1"/>
          <p:nvPr/>
        </p:nvSpPr>
        <p:spPr>
          <a:xfrm>
            <a:off x="7355881" y="5009516"/>
            <a:ext cx="2963279" cy="735747"/>
          </a:xfrm>
          <a:prstGeom prst="wedgeEllipseCallout">
            <a:avLst>
              <a:gd name="adj1" fmla="val -44492"/>
              <a:gd name="adj2" fmla="val -61479"/>
            </a:avLst>
          </a:prstGeom>
          <a:solidFill>
            <a:srgbClr val="92D050"/>
          </a:solidFill>
          <a:ln>
            <a:solidFill>
              <a:srgbClr val="92D050"/>
            </a:solidFill>
          </a:ln>
        </p:spPr>
        <p:txBody>
          <a:bodyPr wrap="square" rtlCol="0">
            <a:spAutoFit/>
          </a:bodyPr>
          <a:lstStyle/>
          <a:p>
            <a:pPr algn="l"/>
            <a:r>
              <a:rPr lang="zh-CN" sz="2800">
                <a:latin typeface="微软雅黑" panose="020B0503020204020204" charset="-122"/>
                <a:ea typeface="微软雅黑" panose="020B0503020204020204" charset="-122"/>
                <a:cs typeface="+mn-ea"/>
                <a:sym typeface="+mn-ea"/>
              </a:rPr>
              <a:t>小心翼翼</a:t>
            </a:r>
            <a:endParaRPr lang="zh-CN" altLang="en-US" sz="2800">
              <a:latin typeface="微软雅黑" panose="020B0503020204020204" charset="-122"/>
              <a:ea typeface="微软雅黑" panose="020B0503020204020204"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P spid="5" grpId="0" bldLvl="0" animBg="1"/>
      <p:bldP spid="6" grpId="0" bldLvl="0" animBg="1"/>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319642" y="2828927"/>
            <a:ext cx="4122083" cy="619947"/>
          </a:xfrm>
          <a:prstGeom prst="horizontalScroll">
            <a:avLst/>
          </a:prstGeom>
          <a:solidFill>
            <a:srgbClr val="92D050"/>
          </a:solidFill>
          <a:ln w="9525">
            <a:solidFill>
              <a:srgbClr val="FFC000"/>
            </a:solidFill>
          </a:ln>
        </p:spPr>
        <p:txBody>
          <a:bodyPr wrap="square">
            <a:spAutoFit/>
          </a:bodyPr>
          <a:lstStyle/>
          <a:p>
            <a:r>
              <a:rPr lang="zh-CN" sz="2400">
                <a:latin typeface="微软雅黑" panose="020B0503020204020204" charset="-122"/>
                <a:ea typeface="微软雅黑" panose="020B0503020204020204" charset="-122"/>
                <a:cs typeface="微软雅黑" panose="020B0503020204020204" charset="-122"/>
              </a:rPr>
              <a:t>事情发生得巧极了</a:t>
            </a:r>
          </a:p>
        </p:txBody>
      </p:sp>
      <p:sp>
        <p:nvSpPr>
          <p:cNvPr id="2" name="文本框 1"/>
          <p:cNvSpPr txBox="1"/>
          <p:nvPr/>
        </p:nvSpPr>
        <p:spPr>
          <a:xfrm>
            <a:off x="1147177" y="1747520"/>
            <a:ext cx="8867361" cy="830997"/>
          </a:xfrm>
          <a:prstGeom prst="rect">
            <a:avLst/>
          </a:prstGeom>
          <a:noFill/>
        </p:spPr>
        <p:txBody>
          <a:bodyPr wrap="square" rtlCol="0">
            <a:spAutoFit/>
          </a:bodyPr>
          <a:lstStyle/>
          <a:p>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蜘蛛刚扑过去，突然发生了一件可怕的事情。一大滴松脂从树上滴下来，刚好落在树干上，把苍蝇和蜘蛛一齐包在里头。</a:t>
            </a:r>
            <a:endParaRPr lang="en-US" altLang="zh-CN" sz="240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644901" y="103949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5" name="图片 4"/>
          <p:cNvPicPr>
            <a:picLocks noChangeAspect="1"/>
          </p:cNvPicPr>
          <p:nvPr/>
        </p:nvPicPr>
        <p:blipFill>
          <a:blip r:embed="rId2" cstate="print"/>
          <a:stretch>
            <a:fillRect/>
          </a:stretch>
        </p:blipFill>
        <p:spPr>
          <a:xfrm>
            <a:off x="917742" y="3448687"/>
            <a:ext cx="3546169" cy="1628775"/>
          </a:xfrm>
          <a:prstGeom prst="teardrop">
            <a:avLst/>
          </a:prstGeom>
          <a:effectLst>
            <a:glow rad="101600">
              <a:schemeClr val="accent4">
                <a:satMod val="175000"/>
                <a:alpha val="40000"/>
              </a:schemeClr>
            </a:glow>
          </a:effectLst>
        </p:spPr>
      </p:pic>
      <p:sp>
        <p:nvSpPr>
          <p:cNvPr id="6" name="文本框 5"/>
          <p:cNvSpPr txBox="1"/>
          <p:nvPr/>
        </p:nvSpPr>
        <p:spPr>
          <a:xfrm>
            <a:off x="1778897" y="5387977"/>
            <a:ext cx="8490654" cy="918879"/>
          </a:xfrm>
          <a:prstGeom prst="wedgeRoundRectCallout">
            <a:avLst>
              <a:gd name="adj1" fmla="val -1944"/>
              <a:gd name="adj2" fmla="val -69029"/>
              <a:gd name="adj3" fmla="val 16667"/>
            </a:avLst>
          </a:prstGeom>
          <a:solidFill>
            <a:srgbClr val="92D050"/>
          </a:solidFill>
          <a:effectLst>
            <a:glow rad="101600">
              <a:schemeClr val="accent4">
                <a:satMod val="175000"/>
                <a:alpha val="40000"/>
              </a:schemeClr>
            </a:glow>
          </a:effectLst>
        </p:spPr>
        <p:txBody>
          <a:bodyPr wrap="square">
            <a:spAutoFit/>
          </a:bodyPr>
          <a:lstStyle/>
          <a:p>
            <a:r>
              <a:rPr lang="zh-CN" sz="2400">
                <a:latin typeface="微软雅黑" panose="020B0503020204020204" charset="-122"/>
                <a:ea typeface="微软雅黑" panose="020B0503020204020204" charset="-122"/>
                <a:cs typeface="微软雅黑" panose="020B0503020204020204" charset="-122"/>
              </a:rPr>
              <a:t>语句幽默，让人感觉两只小动物很可怜；同时也写出了老松树的不忍心但又无可奈何。</a:t>
            </a:r>
          </a:p>
        </p:txBody>
      </p:sp>
      <p:sp>
        <p:nvSpPr>
          <p:cNvPr id="7" name="文本框 6"/>
          <p:cNvSpPr txBox="1"/>
          <p:nvPr/>
        </p:nvSpPr>
        <p:spPr>
          <a:xfrm>
            <a:off x="4656915" y="3678555"/>
            <a:ext cx="5718827" cy="1432500"/>
          </a:xfrm>
          <a:prstGeom prst="snip2DiagRect">
            <a:avLst/>
          </a:prstGeom>
          <a:noFill/>
          <a:ln w="38100">
            <a:solidFill>
              <a:srgbClr val="92D050"/>
            </a:solidFill>
          </a:ln>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小苍蝇不能掸翅膀了，蜘蛛也不再想什么美餐了。两只小虫都淹没在老松树的黄色的泪珠里。</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p:bldP spid="6" grpId="0" bldLvl="0" animBg="1"/>
      <p:bldP spid="7" grpId="0" bldLvl="0" animBg="1"/>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744697" y="3106422"/>
            <a:ext cx="8072089" cy="2247424"/>
          </a:xfrm>
          <a:prstGeom prst="wedgeRoundRectCallout">
            <a:avLst>
              <a:gd name="adj1" fmla="val -30468"/>
              <a:gd name="adj2" fmla="val -71629"/>
              <a:gd name="adj3" fmla="val 16667"/>
            </a:avLst>
          </a:prstGeom>
          <a:solidFill>
            <a:srgbClr val="FFC000"/>
          </a:solidFill>
          <a:ln w="9525">
            <a:solidFill>
              <a:srgbClr val="00B0F0"/>
            </a:solidFill>
          </a:ln>
        </p:spPr>
        <p:txBody>
          <a:bodyPr wrap="square">
            <a:spAutoFit/>
          </a:bodyPr>
          <a:lstStyle/>
          <a:p>
            <a:pPr>
              <a:lnSpc>
                <a:spcPct val="150000"/>
              </a:lnSpc>
            </a:pPr>
            <a:r>
              <a:rPr lang="en-US" altLang="zh-CN" sz="2800" dirty="0">
                <a:solidFill>
                  <a:schemeClr val="tx1"/>
                </a:solidFill>
                <a:latin typeface="微软雅黑" panose="020B0503020204020204" charset="-122"/>
                <a:ea typeface="微软雅黑" panose="020B0503020204020204" charset="-122"/>
              </a:rPr>
              <a:t>        </a:t>
            </a:r>
            <a:r>
              <a:rPr lang="zh-CN" sz="2800" dirty="0" smtClean="0">
                <a:solidFill>
                  <a:schemeClr val="tx1"/>
                </a:solidFill>
                <a:latin typeface="微软雅黑" panose="020B0503020204020204" charset="-122"/>
                <a:ea typeface="微软雅黑" panose="020B0503020204020204" charset="-122"/>
              </a:rPr>
              <a:t>成千上万</a:t>
            </a:r>
            <a:r>
              <a:rPr lang="zh-CN" altLang="en-US" sz="2800" dirty="0" smtClean="0">
                <a:solidFill>
                  <a:schemeClr val="tx1"/>
                </a:solidFill>
                <a:latin typeface="微软雅黑" panose="020B0503020204020204" charset="-122"/>
                <a:ea typeface="微软雅黑" panose="020B0503020204020204" charset="-122"/>
              </a:rPr>
              <a:t>只</a:t>
            </a:r>
            <a:r>
              <a:rPr lang="zh-CN" sz="2800" dirty="0" smtClean="0">
                <a:solidFill>
                  <a:schemeClr val="tx1"/>
                </a:solidFill>
                <a:latin typeface="微软雅黑" panose="020B0503020204020204" charset="-122"/>
                <a:ea typeface="微软雅黑" panose="020B0503020204020204" charset="-122"/>
              </a:rPr>
              <a:t>绿</a:t>
            </a:r>
            <a:r>
              <a:rPr lang="zh-CN" sz="2800" dirty="0">
                <a:solidFill>
                  <a:schemeClr val="tx1"/>
                </a:solidFill>
                <a:latin typeface="微软雅黑" panose="020B0503020204020204" charset="-122"/>
                <a:ea typeface="微软雅黑" panose="020B0503020204020204" charset="-122"/>
              </a:rPr>
              <a:t>翅膀的苍蝇和八只脚的蜘蛛来了又去</a:t>
            </a:r>
            <a:r>
              <a:rPr lang="zh-CN" sz="2800" dirty="0" smtClean="0">
                <a:solidFill>
                  <a:schemeClr val="tx1"/>
                </a:solidFill>
                <a:latin typeface="微软雅黑" panose="020B0503020204020204" charset="-122"/>
                <a:ea typeface="微软雅黑" panose="020B0503020204020204" charset="-122"/>
              </a:rPr>
              <a:t>了</a:t>
            </a:r>
            <a:r>
              <a:rPr lang="zh-CN" altLang="en-US" sz="2800" dirty="0" smtClean="0">
                <a:solidFill>
                  <a:schemeClr val="tx1"/>
                </a:solidFill>
                <a:latin typeface="微软雅黑" panose="020B0503020204020204" charset="-122"/>
                <a:ea typeface="微软雅黑" panose="020B0503020204020204" charset="-122"/>
              </a:rPr>
              <a:t>。</a:t>
            </a:r>
            <a:r>
              <a:rPr lang="zh-CN" sz="2800" dirty="0" smtClean="0">
                <a:solidFill>
                  <a:schemeClr val="tx1"/>
                </a:solidFill>
                <a:latin typeface="微软雅黑" panose="020B0503020204020204" charset="-122"/>
                <a:ea typeface="微软雅黑" panose="020B0503020204020204" charset="-122"/>
              </a:rPr>
              <a:t>谁</a:t>
            </a:r>
            <a:r>
              <a:rPr lang="zh-CN" sz="2800" dirty="0">
                <a:solidFill>
                  <a:schemeClr val="tx1"/>
                </a:solidFill>
                <a:latin typeface="微软雅黑" panose="020B0503020204020204" charset="-122"/>
                <a:ea typeface="微软雅黑" panose="020B0503020204020204" charset="-122"/>
              </a:rPr>
              <a:t>也不会想到很久很久以前，有两只小虫被埋在一个松脂球里，挂在一棵老松树上。</a:t>
            </a:r>
          </a:p>
        </p:txBody>
      </p:sp>
      <p:sp>
        <p:nvSpPr>
          <p:cNvPr id="2" name="文本框 1"/>
          <p:cNvSpPr txBox="1"/>
          <p:nvPr/>
        </p:nvSpPr>
        <p:spPr>
          <a:xfrm>
            <a:off x="2430775" y="1689100"/>
            <a:ext cx="5211683" cy="695265"/>
          </a:xfrm>
          <a:prstGeom prst="doubleWave">
            <a:avLst/>
          </a:prstGeom>
          <a:solidFill>
            <a:srgbClr val="92D050"/>
          </a:solidFill>
        </p:spPr>
        <p:txBody>
          <a:bodyPr wrap="none" rtlCol="0">
            <a:spAutoFit/>
          </a:bodyPr>
          <a:lstStyle/>
          <a:p>
            <a:pPr algn="l"/>
            <a:r>
              <a:rPr lang="zh-CN" sz="2800">
                <a:solidFill>
                  <a:schemeClr val="tx1"/>
                </a:solidFill>
                <a:latin typeface="微软雅黑" panose="020B0503020204020204" charset="-122"/>
                <a:ea typeface="微软雅黑" panose="020B0503020204020204" charset="-122"/>
                <a:sym typeface="+mn-ea"/>
              </a:rPr>
              <a:t>松脂球又是怎样变成化石的呢？</a:t>
            </a:r>
          </a:p>
        </p:txBody>
      </p:sp>
      <p:pic>
        <p:nvPicPr>
          <p:cNvPr id="3" name="图片 2" descr="62"/>
          <p:cNvPicPr>
            <a:picLocks noChangeAspect="1"/>
          </p:cNvPicPr>
          <p:nvPr/>
        </p:nvPicPr>
        <p:blipFill>
          <a:blip r:embed="rId2" cstate="print"/>
          <a:stretch>
            <a:fillRect/>
          </a:stretch>
        </p:blipFill>
        <p:spPr>
          <a:xfrm flipH="1">
            <a:off x="175177" y="2703830"/>
            <a:ext cx="2569519" cy="2432050"/>
          </a:xfrm>
          <a:prstGeom prst="rect">
            <a:avLst/>
          </a:prstGeom>
        </p:spPr>
      </p:pic>
      <p:sp>
        <p:nvSpPr>
          <p:cNvPr id="4" name="文本框 3"/>
          <p:cNvSpPr txBox="1"/>
          <p:nvPr/>
        </p:nvSpPr>
        <p:spPr>
          <a:xfrm>
            <a:off x="644901" y="103949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258697" y="2886077"/>
            <a:ext cx="8122472" cy="2699607"/>
          </a:xfrm>
          <a:prstGeom prst="plaque">
            <a:avLst/>
          </a:prstGeom>
          <a:noFill/>
          <a:ln w="38100">
            <a:solidFill>
              <a:srgbClr val="92D050"/>
            </a:solidFill>
          </a:ln>
        </p:spPr>
        <p:txBody>
          <a:bodyPr wrap="square">
            <a:spAutoFit/>
          </a:bodyPr>
          <a:lstStyle/>
          <a:p>
            <a:pPr>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陆地渐渐沉下去，海水渐渐漫上来，</a:t>
            </a:r>
          </a:p>
          <a:p>
            <a:pPr>
              <a:lnSpc>
                <a:spcPct val="150000"/>
              </a:lnSpc>
            </a:pPr>
            <a:r>
              <a:rPr lang="zh-CN" sz="2800">
                <a:latin typeface="微软雅黑" panose="020B0503020204020204" charset="-122"/>
                <a:ea typeface="微软雅黑" panose="020B0503020204020204" charset="-122"/>
                <a:cs typeface="微软雅黑" panose="020B0503020204020204" charset="-122"/>
              </a:rPr>
              <a:t>水把森林淹没了，树腐烂了，</a:t>
            </a:r>
          </a:p>
          <a:p>
            <a:pPr>
              <a:lnSpc>
                <a:spcPct val="150000"/>
              </a:lnSpc>
            </a:pPr>
            <a:r>
              <a:rPr lang="zh-CN" sz="2800">
                <a:latin typeface="微软雅黑" panose="020B0503020204020204" charset="-122"/>
                <a:ea typeface="微软雅黑" panose="020B0503020204020204" charset="-122"/>
                <a:cs typeface="微软雅黑" panose="020B0503020204020204" charset="-122"/>
              </a:rPr>
              <a:t>剩下的松脂球淹没在泥沙下面。</a:t>
            </a:r>
          </a:p>
        </p:txBody>
      </p:sp>
      <p:sp>
        <p:nvSpPr>
          <p:cNvPr id="4" name="文本框 3"/>
          <p:cNvSpPr txBox="1"/>
          <p:nvPr/>
        </p:nvSpPr>
        <p:spPr>
          <a:xfrm>
            <a:off x="2430775" y="1689100"/>
            <a:ext cx="5211683" cy="695265"/>
          </a:xfrm>
          <a:prstGeom prst="doubleWave">
            <a:avLst/>
          </a:prstGeom>
          <a:solidFill>
            <a:srgbClr val="92D050"/>
          </a:solidFill>
        </p:spPr>
        <p:txBody>
          <a:bodyPr wrap="none" rtlCol="0">
            <a:spAutoFit/>
          </a:bodyPr>
          <a:lstStyle/>
          <a:p>
            <a:pPr algn="l"/>
            <a:r>
              <a:rPr lang="zh-CN" sz="2800">
                <a:solidFill>
                  <a:schemeClr val="tx1"/>
                </a:solidFill>
                <a:latin typeface="微软雅黑" panose="020B0503020204020204" charset="-122"/>
                <a:ea typeface="微软雅黑" panose="020B0503020204020204" charset="-122"/>
                <a:sym typeface="+mn-ea"/>
              </a:rPr>
              <a:t>松脂球又是怎样变成化石的呢？</a:t>
            </a:r>
          </a:p>
        </p:txBody>
      </p:sp>
      <p:sp>
        <p:nvSpPr>
          <p:cNvPr id="5" name="文本框 4"/>
          <p:cNvSpPr txBox="1"/>
          <p:nvPr/>
        </p:nvSpPr>
        <p:spPr>
          <a:xfrm>
            <a:off x="644901" y="103949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6" name="图片 5" descr="61"/>
          <p:cNvPicPr>
            <a:picLocks noChangeAspect="1"/>
          </p:cNvPicPr>
          <p:nvPr/>
        </p:nvPicPr>
        <p:blipFill>
          <a:blip r:embed="rId2" cstate="print"/>
          <a:stretch>
            <a:fillRect/>
          </a:stretch>
        </p:blipFill>
        <p:spPr>
          <a:xfrm>
            <a:off x="-24804" y="3981452"/>
            <a:ext cx="1892841" cy="2331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489683" y="2107565"/>
            <a:ext cx="7435716" cy="1020300"/>
          </a:xfrm>
          <a:prstGeom prst="cube">
            <a:avLst>
              <a:gd name="adj" fmla="val 6399"/>
            </a:avLst>
          </a:prstGeom>
          <a:solidFill>
            <a:srgbClr val="FFC000"/>
          </a:solidFill>
          <a:ln w="9525">
            <a:solidFill>
              <a:srgbClr val="00B0F0"/>
            </a:solidFill>
          </a:ln>
        </p:spPr>
        <p:txBody>
          <a:bodyPr wrap="square">
            <a:spAutoFit/>
          </a:bodyPr>
          <a:lstStyle/>
          <a:p>
            <a:pPr algn="l"/>
            <a:r>
              <a:rPr lang="zh-CN" sz="2800">
                <a:solidFill>
                  <a:schemeClr val="tx1"/>
                </a:solidFill>
                <a:latin typeface="微软雅黑" panose="020B0503020204020204" charset="-122"/>
                <a:ea typeface="微软雅黑" panose="020B0503020204020204" charset="-122"/>
                <a:cs typeface="微软雅黑" panose="020B0503020204020204" charset="-122"/>
              </a:rPr>
              <a:t>包裹着蜘蛛和苍蝇的松脂球变成化石又是一个怎样的过程呢？</a:t>
            </a:r>
          </a:p>
        </p:txBody>
      </p:sp>
      <p:sp>
        <p:nvSpPr>
          <p:cNvPr id="2" name="文本框 1"/>
          <p:cNvSpPr txBox="1"/>
          <p:nvPr/>
        </p:nvSpPr>
        <p:spPr>
          <a:xfrm>
            <a:off x="698383" y="952501"/>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新知讲解</a:t>
            </a:r>
          </a:p>
        </p:txBody>
      </p:sp>
      <p:pic>
        <p:nvPicPr>
          <p:cNvPr id="3" name="图片 2" descr="65"/>
          <p:cNvPicPr>
            <a:picLocks noChangeAspect="1"/>
          </p:cNvPicPr>
          <p:nvPr/>
        </p:nvPicPr>
        <p:blipFill>
          <a:blip r:embed="rId2" cstate="print"/>
          <a:stretch>
            <a:fillRect/>
          </a:stretch>
        </p:blipFill>
        <p:spPr>
          <a:xfrm flipH="1">
            <a:off x="1489779" y="3128010"/>
            <a:ext cx="1750219" cy="2103120"/>
          </a:xfrm>
          <a:prstGeom prst="rect">
            <a:avLst/>
          </a:prstGeom>
        </p:spPr>
      </p:pic>
      <p:sp>
        <p:nvSpPr>
          <p:cNvPr id="4" name="文本框 3"/>
          <p:cNvSpPr txBox="1"/>
          <p:nvPr/>
        </p:nvSpPr>
        <p:spPr>
          <a:xfrm>
            <a:off x="3043117" y="3580130"/>
            <a:ext cx="1715016" cy="624423"/>
          </a:xfrm>
          <a:prstGeom prst="snip2DiagRect">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时间漫长</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48398" y="4622166"/>
            <a:ext cx="1715016" cy="624423"/>
          </a:xfrm>
          <a:prstGeom prst="snip2DiagRect">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陆沉水漫</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078387" y="3874771"/>
            <a:ext cx="1715016" cy="624423"/>
          </a:xfrm>
          <a:prstGeom prst="snip2DiagRect">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松树腐烂</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965897" y="5052696"/>
            <a:ext cx="1715016" cy="624423"/>
          </a:xfrm>
          <a:prstGeom prst="snip2DiagRect">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泥沙掩埋</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222945" y="1765300"/>
            <a:ext cx="5287861" cy="683314"/>
          </a:xfrm>
          <a:prstGeom prst="plaque">
            <a:avLst/>
          </a:prstGeom>
          <a:solidFill>
            <a:srgbClr val="FFC000"/>
          </a:solidFill>
          <a:ln>
            <a:solidFill>
              <a:srgbClr val="00B0F0"/>
            </a:solidFill>
          </a:ln>
        </p:spPr>
        <p:txBody>
          <a:bodyPr wrap="squar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琥珀的发现有什么价值？</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81329" y="995681"/>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新知讲解</a:t>
            </a:r>
          </a:p>
        </p:txBody>
      </p:sp>
      <p:sp>
        <p:nvSpPr>
          <p:cNvPr id="4" name="文本框 3"/>
          <p:cNvSpPr txBox="1"/>
          <p:nvPr/>
        </p:nvSpPr>
        <p:spPr>
          <a:xfrm>
            <a:off x="1813779" y="2884170"/>
            <a:ext cx="8653428" cy="2304288"/>
          </a:xfrm>
          <a:prstGeom prst="plaque">
            <a:avLst/>
          </a:prstGeom>
          <a:noFill/>
          <a:ln>
            <a:solidFill>
              <a:srgbClr val="00B0F0"/>
            </a:solidFill>
          </a:ln>
        </p:spPr>
        <p:txBody>
          <a:bodyPr wrap="square" rtlCol="0">
            <a:spAutoFit/>
          </a:bodyPr>
          <a:lstStyle/>
          <a:p>
            <a:pPr algn="l">
              <a:lnSpc>
                <a:spcPct val="13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从那块琥珀，我们可以推测发生在几千万年前的故事的详细情形，并且可以知道，在远古时代，世界上就已经有苍蝇和蜘蛛了。</a:t>
            </a:r>
          </a:p>
        </p:txBody>
      </p:sp>
      <p:pic>
        <p:nvPicPr>
          <p:cNvPr id="5" name="图片 4" descr="66"/>
          <p:cNvPicPr>
            <a:picLocks noChangeAspect="1"/>
          </p:cNvPicPr>
          <p:nvPr/>
        </p:nvPicPr>
        <p:blipFill>
          <a:blip r:embed="rId2" cstate="print"/>
          <a:stretch>
            <a:fillRect/>
          </a:stretch>
        </p:blipFill>
        <p:spPr>
          <a:xfrm>
            <a:off x="-135646" y="3452495"/>
            <a:ext cx="2128476" cy="2292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816199" y="-42545"/>
            <a:ext cx="13704103" cy="6943090"/>
          </a:xfrm>
          <a:prstGeom prst="rect">
            <a:avLst/>
          </a:prstGeom>
        </p:spPr>
      </p:pic>
      <p:sp>
        <p:nvSpPr>
          <p:cNvPr id="2" name="矩形 1"/>
          <p:cNvSpPr/>
          <p:nvPr/>
        </p:nvSpPr>
        <p:spPr>
          <a:xfrm>
            <a:off x="3599519" y="1724433"/>
            <a:ext cx="3570208" cy="769441"/>
          </a:xfrm>
          <a:prstGeom prst="rect">
            <a:avLst/>
          </a:prstGeom>
        </p:spPr>
        <p:txBody>
          <a:bodyPr wrap="none">
            <a:spAutoFit/>
          </a:bodyPr>
          <a:lstStyle/>
          <a:p>
            <a:pPr algn="l"/>
            <a:r>
              <a:rPr lang="en-US" altLang="zh-CN" sz="4400" dirty="0">
                <a:latin typeface="黑体" panose="02010609060101010101" charset="-122"/>
                <a:ea typeface="黑体" panose="02010609060101010101" charset="-122"/>
                <a:cs typeface="黑体" panose="02010609060101010101" charset="-122"/>
                <a:sym typeface="+mn-ea"/>
              </a:rPr>
              <a:t>1.</a:t>
            </a:r>
            <a:r>
              <a:rPr lang="zh-CN" altLang="en-US" sz="4400" dirty="0">
                <a:latin typeface="黑体" panose="02010609060101010101" charset="-122"/>
                <a:ea typeface="黑体" panose="02010609060101010101" charset="-122"/>
                <a:cs typeface="黑体" panose="02010609060101010101" charset="-122"/>
                <a:sym typeface="+mn-ea"/>
              </a:rPr>
              <a:t>古诗词三首</a:t>
            </a:r>
            <a:endParaRPr lang="zh-CN" altLang="en-US" sz="4400" dirty="0"/>
          </a:p>
        </p:txBody>
      </p:sp>
      <p:sp>
        <p:nvSpPr>
          <p:cNvPr id="3" name="文本框 2"/>
          <p:cNvSpPr txBox="1"/>
          <p:nvPr/>
        </p:nvSpPr>
        <p:spPr>
          <a:xfrm>
            <a:off x="3813348" y="3231401"/>
            <a:ext cx="3887202" cy="707886"/>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817558" y="2206625"/>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r>
              <a:rPr lang="zh-CN" altLang="en-US" sz="4800" b="1" dirty="0" smtClean="0">
                <a:solidFill>
                  <a:srgbClr val="C00000"/>
                </a:solidFill>
                <a:latin typeface="微软雅黑" panose="020B0503020204020204" charset="-122"/>
                <a:ea typeface="微软雅黑" panose="020B0503020204020204" charset="-122"/>
              </a:rPr>
              <a:t>《四时田园杂兴》</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574946" y="1910082"/>
            <a:ext cx="7376032" cy="875505"/>
          </a:xfrm>
          <a:prstGeom prst="horizontalScroll">
            <a:avLst/>
          </a:prstGeom>
          <a:solidFill>
            <a:srgbClr val="FFC000"/>
          </a:solidFill>
          <a:ln w="9525">
            <a:solidFill>
              <a:srgbClr val="00B0F0"/>
            </a:solidFill>
          </a:ln>
        </p:spPr>
        <p:txBody>
          <a:bodyPr wrap="square">
            <a:spAutoFit/>
          </a:bodyPr>
          <a:lstStyle/>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从文中找出科学家还有哪些大胆的推测？</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新知讲解</a:t>
            </a:r>
          </a:p>
        </p:txBody>
      </p:sp>
      <p:sp>
        <p:nvSpPr>
          <p:cNvPr id="2" name="文本框 1"/>
          <p:cNvSpPr txBox="1"/>
          <p:nvPr/>
        </p:nvSpPr>
        <p:spPr>
          <a:xfrm>
            <a:off x="792948" y="2931162"/>
            <a:ext cx="9576595" cy="995171"/>
          </a:xfrm>
          <a:prstGeom prst="snip2DiagRect">
            <a:avLst/>
          </a:prstGeom>
          <a:solidFill>
            <a:srgbClr val="FFC000"/>
          </a:solidFill>
        </p:spPr>
        <p:txBody>
          <a:bodyPr wrap="squar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晌午的太阳光热辣辣地照射着整个树林。许多老松树渗出厚厚的松脂，松脂在太阳光里闪闪地发出金黄的光。</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047769" y="4636137"/>
            <a:ext cx="7654300" cy="995171"/>
          </a:xfrm>
          <a:prstGeom prst="snip2DiagRect">
            <a:avLst/>
          </a:prstGeom>
          <a:solidFill>
            <a:srgbClr val="FFC000"/>
          </a:solidFill>
        </p:spPr>
        <p:txBody>
          <a:bodyPr wrap="squar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一大滴松脂从树上滴下来，刚好落在树干上，把苍蝇和蜘蛛一齐包在里头。</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descr="92"/>
          <p:cNvPicPr>
            <a:picLocks noChangeAspect="1"/>
          </p:cNvPicPr>
          <p:nvPr/>
        </p:nvPicPr>
        <p:blipFill>
          <a:blip r:embed="rId2" cstate="print"/>
          <a:stretch>
            <a:fillRect/>
          </a:stretch>
        </p:blipFill>
        <p:spPr>
          <a:xfrm flipH="1">
            <a:off x="574363" y="4062097"/>
            <a:ext cx="2133903" cy="2143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65052" y="1721487"/>
            <a:ext cx="10307531" cy="3969385"/>
          </a:xfrm>
          <a:prstGeom prst="rect">
            <a:avLst/>
          </a:prstGeom>
          <a:noFill/>
          <a:ln w="9525">
            <a:noFill/>
          </a:ln>
        </p:spPr>
        <p:txBody>
          <a:bodyPr wrap="square">
            <a:spAutoFit/>
          </a:bodyPr>
          <a:lstStyle/>
          <a:p>
            <a:pPr>
              <a:lnSpc>
                <a:spcPct val="150000"/>
              </a:lnSpc>
            </a:pPr>
            <a:r>
              <a:rPr lang="en-US" sz="2400">
                <a:solidFill>
                  <a:srgbClr val="C00000"/>
                </a:solidFill>
                <a:latin typeface="微软雅黑" panose="020B0503020204020204" charset="-122"/>
                <a:ea typeface="微软雅黑" panose="020B0503020204020204" charset="-122"/>
                <a:cs typeface="微软雅黑" panose="020B0503020204020204" charset="-122"/>
              </a:rPr>
              <a:t>1.</a:t>
            </a:r>
            <a:r>
              <a:rPr lang="zh-CN" sz="2400">
                <a:solidFill>
                  <a:srgbClr val="C00000"/>
                </a:solidFill>
                <a:latin typeface="微软雅黑" panose="020B0503020204020204" charset="-122"/>
                <a:ea typeface="微软雅黑" panose="020B0503020204020204" charset="-122"/>
                <a:cs typeface="微软雅黑" panose="020B0503020204020204" charset="-122"/>
              </a:rPr>
              <a:t>总结延伸</a:t>
            </a:r>
            <a:r>
              <a:rPr lang="zh-CN" sz="2400">
                <a:latin typeface="微软雅黑" panose="020B0503020204020204" charset="-122"/>
                <a:ea typeface="微软雅黑" panose="020B0503020204020204" charset="-122"/>
                <a:cs typeface="微软雅黑" panose="020B0503020204020204" charset="-122"/>
              </a:rPr>
              <a:t>：寻找前后联系，质疑形成过程。</a:t>
            </a:r>
          </a:p>
          <a:p>
            <a:pPr>
              <a:lnSpc>
                <a:spcPct val="150000"/>
              </a:lnSpc>
            </a:pPr>
            <a:r>
              <a:rPr lang="zh-CN" sz="2400">
                <a:latin typeface="微软雅黑" panose="020B0503020204020204" charset="-122"/>
                <a:ea typeface="微软雅黑" panose="020B0503020204020204" charset="-122"/>
                <a:cs typeface="微软雅黑" panose="020B0503020204020204" charset="-122"/>
              </a:rPr>
              <a:t>（1）再读全文，我们还可以发现，课文很多句子都是有相互的内在联系的，你能一一找出来吗？</a:t>
            </a:r>
          </a:p>
          <a:p>
            <a:pPr>
              <a:lnSpc>
                <a:spcPct val="150000"/>
              </a:lnSpc>
            </a:pPr>
            <a:r>
              <a:rPr lang="zh-CN" sz="2400">
                <a:latin typeface="微软雅黑" panose="020B0503020204020204" charset="-122"/>
                <a:ea typeface="微软雅黑" panose="020B0503020204020204" charset="-122"/>
                <a:cs typeface="微软雅黑" panose="020B0503020204020204" charset="-122"/>
              </a:rPr>
              <a:t>（2）作者对这块琥珀形成过程的推测，你有什么疑问吗？</a:t>
            </a:r>
          </a:p>
          <a:p>
            <a:pPr>
              <a:lnSpc>
                <a:spcPct val="150000"/>
              </a:lnSpc>
            </a:pPr>
            <a:r>
              <a:rPr lang="zh-CN" sz="2400">
                <a:latin typeface="微软雅黑" panose="020B0503020204020204" charset="-122"/>
                <a:ea typeface="微软雅黑" panose="020B0503020204020204" charset="-122"/>
                <a:cs typeface="微软雅黑" panose="020B0503020204020204" charset="-122"/>
              </a:rPr>
              <a:t>那么对这块琥珀的形成过程，你又有什么新的推测呢？</a:t>
            </a:r>
          </a:p>
          <a:p>
            <a:pPr>
              <a:lnSpc>
                <a:spcPct val="150000"/>
              </a:lnSpc>
            </a:pPr>
            <a:r>
              <a:rPr lang="zh-CN" sz="2400">
                <a:solidFill>
                  <a:srgbClr val="C00000"/>
                </a:solidFill>
                <a:latin typeface="微软雅黑" panose="020B0503020204020204" charset="-122"/>
                <a:ea typeface="微软雅黑" panose="020B0503020204020204" charset="-122"/>
                <a:cs typeface="微软雅黑" panose="020B0503020204020204" charset="-122"/>
              </a:rPr>
              <a:t>2.作业</a:t>
            </a:r>
            <a:endParaRPr lang="zh-CN" sz="240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sz="2400">
                <a:solidFill>
                  <a:srgbClr val="000000"/>
                </a:solidFill>
                <a:latin typeface="微软雅黑" panose="020B0503020204020204" charset="-122"/>
                <a:ea typeface="微软雅黑" panose="020B0503020204020204" charset="-122"/>
                <a:cs typeface="微软雅黑" panose="020B0503020204020204" charset="-122"/>
              </a:rPr>
              <a:t>　</a:t>
            </a:r>
            <a:r>
              <a:rPr lang="en-US" sz="2400">
                <a:solidFill>
                  <a:srgbClr val="000000"/>
                </a:solidFill>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把你对琥珀形成过程的推想写一篇想象作文，想象要合理。</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69723" y="103949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拓展延伸</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26368"/>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板书设计</a:t>
            </a:r>
          </a:p>
        </p:txBody>
      </p:sp>
      <p:sp>
        <p:nvSpPr>
          <p:cNvPr id="100" name="文本框 99"/>
          <p:cNvSpPr txBox="1"/>
          <p:nvPr/>
        </p:nvSpPr>
        <p:spPr>
          <a:xfrm>
            <a:off x="1290574" y="2368550"/>
            <a:ext cx="9184385" cy="3683758"/>
          </a:xfrm>
          <a:prstGeom prst="cube">
            <a:avLst>
              <a:gd name="adj" fmla="val 7295"/>
            </a:avLst>
          </a:prstGeom>
          <a:solidFill>
            <a:srgbClr val="92D050"/>
          </a:solidFill>
          <a:ln w="9525">
            <a:solidFill>
              <a:srgbClr val="FFC000"/>
            </a:solidFill>
          </a:ln>
        </p:spPr>
        <p:txBody>
          <a:bodyPr wrap="square">
            <a:spAutoFit/>
          </a:bodyPr>
          <a:lstStyle/>
          <a:p>
            <a:pPr algn="l">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sz="2400">
                <a:solidFill>
                  <a:schemeClr val="tx1"/>
                </a:solidFill>
                <a:latin typeface="微软雅黑" panose="020B0503020204020204" charset="-122"/>
                <a:ea typeface="微软雅黑" panose="020B0503020204020204" charset="-122"/>
                <a:cs typeface="微软雅黑" panose="020B0503020204020204" charset="-122"/>
              </a:rPr>
              <a:t>太阳光：暖暖的、火热、热辣辣</a:t>
            </a: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松脂球形成　       松脂：厚厚的、继续滴</a:t>
            </a: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                           苍蝇、蜘蛛：巧遇</a:t>
            </a: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                                    时间长 </a:t>
            </a: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松脂球变成化石</a:t>
            </a: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                                    被淹没 </a:t>
            </a:r>
          </a:p>
        </p:txBody>
      </p:sp>
      <p:sp>
        <p:nvSpPr>
          <p:cNvPr id="3" name="左大括号 2"/>
          <p:cNvSpPr/>
          <p:nvPr/>
        </p:nvSpPr>
        <p:spPr>
          <a:xfrm>
            <a:off x="4048447" y="3053081"/>
            <a:ext cx="141071" cy="1136015"/>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bg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4" name="左大括号 3"/>
          <p:cNvSpPr/>
          <p:nvPr/>
        </p:nvSpPr>
        <p:spPr>
          <a:xfrm>
            <a:off x="5137489" y="4711065"/>
            <a:ext cx="93014" cy="1092200"/>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bg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26368"/>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课堂练习</a:t>
            </a:r>
          </a:p>
        </p:txBody>
      </p:sp>
      <p:sp>
        <p:nvSpPr>
          <p:cNvPr id="100" name="文本框 99"/>
          <p:cNvSpPr txBox="1"/>
          <p:nvPr/>
        </p:nvSpPr>
        <p:spPr>
          <a:xfrm>
            <a:off x="665827" y="2176147"/>
            <a:ext cx="10164910" cy="3323987"/>
          </a:xfrm>
          <a:prstGeom prst="rect">
            <a:avLst/>
          </a:prstGeom>
          <a:noFill/>
          <a:ln w="9525">
            <a:noFill/>
          </a:ln>
        </p:spPr>
        <p:txBody>
          <a:bodyPr wrap="square">
            <a:spAutoFit/>
          </a:bodyPr>
          <a:lstStyle/>
          <a:p>
            <a:pPr>
              <a:lnSpc>
                <a:spcPct val="150000"/>
              </a:lnSpc>
            </a:pPr>
            <a:r>
              <a:rPr sz="2800" dirty="0" err="1">
                <a:latin typeface="微软雅黑" panose="020B0503020204020204" charset="-122"/>
                <a:ea typeface="微软雅黑" panose="020B0503020204020204" charset="-122"/>
                <a:cs typeface="微软雅黑" panose="020B0503020204020204" charset="-122"/>
              </a:rPr>
              <a:t>一、我会查字典</a:t>
            </a:r>
            <a:r>
              <a:rPr sz="2800" dirty="0">
                <a:latin typeface="微软雅黑" panose="020B0503020204020204" charset="-122"/>
                <a:ea typeface="微软雅黑" panose="020B0503020204020204" charset="-122"/>
                <a:cs typeface="微软雅黑" panose="020B0503020204020204" charset="-122"/>
              </a:rPr>
              <a:t>。  </a:t>
            </a:r>
          </a:p>
          <a:p>
            <a:pPr>
              <a:lnSpc>
                <a:spcPct val="150000"/>
              </a:lnSpc>
            </a:pPr>
            <a:r>
              <a:rPr sz="2800" dirty="0">
                <a:latin typeface="微软雅黑" panose="020B0503020204020204" charset="-122"/>
                <a:ea typeface="微软雅黑" panose="020B0503020204020204" charset="-122"/>
                <a:cs typeface="微软雅黑" panose="020B0503020204020204" charset="-122"/>
              </a:rPr>
              <a:t>　1.　“餐”，</a:t>
            </a:r>
            <a:r>
              <a:rPr sz="2800" dirty="0" err="1">
                <a:latin typeface="微软雅黑" panose="020B0503020204020204" charset="-122"/>
                <a:ea typeface="微软雅黑" panose="020B0503020204020204" charset="-122"/>
                <a:cs typeface="微软雅黑" panose="020B0503020204020204" charset="-122"/>
              </a:rPr>
              <a:t>用音序查字法先查大写字母</a:t>
            </a:r>
            <a:r>
              <a:rPr sz="2800" dirty="0">
                <a:latin typeface="微软雅黑" panose="020B0503020204020204" charset="-122"/>
                <a:ea typeface="微软雅黑" panose="020B0503020204020204" charset="-122"/>
                <a:cs typeface="微软雅黑" panose="020B0503020204020204" charset="-122"/>
              </a:rPr>
              <a:t>____，</a:t>
            </a:r>
            <a:r>
              <a:rPr sz="2800" dirty="0" err="1">
                <a:latin typeface="微软雅黑" panose="020B0503020204020204" charset="-122"/>
                <a:ea typeface="微软雅黑" panose="020B0503020204020204" charset="-122"/>
                <a:cs typeface="微软雅黑" panose="020B0503020204020204" charset="-122"/>
              </a:rPr>
              <a:t>在查音节</a:t>
            </a:r>
            <a:r>
              <a:rPr sz="2800" dirty="0">
                <a:latin typeface="微软雅黑" panose="020B0503020204020204" charset="-122"/>
                <a:ea typeface="微软雅黑" panose="020B0503020204020204" charset="-122"/>
                <a:cs typeface="微软雅黑" panose="020B0503020204020204" charset="-122"/>
              </a:rPr>
              <a:t>____；</a:t>
            </a:r>
            <a:r>
              <a:rPr sz="2800" dirty="0" err="1">
                <a:latin typeface="微软雅黑" panose="020B0503020204020204" charset="-122"/>
                <a:ea typeface="微软雅黑" panose="020B0503020204020204" charset="-122"/>
                <a:cs typeface="微软雅黑" panose="020B0503020204020204" charset="-122"/>
              </a:rPr>
              <a:t>用部首查字法先查部首</a:t>
            </a:r>
            <a:r>
              <a:rPr sz="2800" dirty="0">
                <a:latin typeface="微软雅黑" panose="020B0503020204020204" charset="-122"/>
                <a:ea typeface="微软雅黑" panose="020B0503020204020204" charset="-122"/>
                <a:cs typeface="微软雅黑" panose="020B0503020204020204" charset="-122"/>
              </a:rPr>
              <a:t>_____，</a:t>
            </a:r>
            <a:r>
              <a:rPr sz="2800" dirty="0" err="1">
                <a:latin typeface="微软雅黑" panose="020B0503020204020204" charset="-122"/>
                <a:ea typeface="微软雅黑" panose="020B0503020204020204" charset="-122"/>
                <a:cs typeface="微软雅黑" panose="020B0503020204020204" charset="-122"/>
              </a:rPr>
              <a:t>再查</a:t>
            </a:r>
            <a:r>
              <a:rPr sz="2800" dirty="0">
                <a:latin typeface="微软雅黑" panose="020B0503020204020204" charset="-122"/>
                <a:ea typeface="微软雅黑" panose="020B0503020204020204" charset="-122"/>
                <a:cs typeface="微软雅黑" panose="020B0503020204020204" charset="-122"/>
              </a:rPr>
              <a:t>___画。</a:t>
            </a:r>
          </a:p>
          <a:p>
            <a:pPr>
              <a:lnSpc>
                <a:spcPct val="150000"/>
              </a:lnSpc>
            </a:pPr>
            <a:r>
              <a:rPr sz="2800" dirty="0">
                <a:latin typeface="微软雅黑" panose="020B0503020204020204" charset="-122"/>
                <a:ea typeface="微软雅黑" panose="020B0503020204020204" charset="-122"/>
                <a:cs typeface="微软雅黑" panose="020B0503020204020204" charset="-122"/>
              </a:rPr>
              <a:t>　　2.“拭”用部首查字法先查部首</a:t>
            </a:r>
            <a:r>
              <a:rPr sz="2800" u="sng" dirty="0">
                <a:latin typeface="微软雅黑" panose="020B0503020204020204" charset="-122"/>
                <a:ea typeface="微软雅黑" panose="020B0503020204020204" charset="-122"/>
                <a:cs typeface="微软雅黑" panose="020B0503020204020204" charset="-122"/>
              </a:rPr>
              <a:t>      ，</a:t>
            </a:r>
            <a:r>
              <a:rPr sz="2800" dirty="0" err="1" smtClean="0">
                <a:latin typeface="微软雅黑" panose="020B0503020204020204" charset="-122"/>
                <a:ea typeface="微软雅黑" panose="020B0503020204020204" charset="-122"/>
                <a:cs typeface="微软雅黑" panose="020B0503020204020204" charset="-122"/>
              </a:rPr>
              <a:t>再查</a:t>
            </a:r>
            <a:r>
              <a:rPr lang="en-US" sz="2800" smtClean="0">
                <a:latin typeface="微软雅黑" panose="020B0503020204020204" charset="-122"/>
                <a:ea typeface="微软雅黑" panose="020B0503020204020204" charset="-122"/>
                <a:cs typeface="微软雅黑" panose="020B0503020204020204" charset="-122"/>
              </a:rPr>
              <a:t>____</a:t>
            </a:r>
            <a:r>
              <a:rPr sz="2800" smtClean="0">
                <a:latin typeface="微软雅黑" panose="020B0503020204020204" charset="-122"/>
                <a:ea typeface="微软雅黑" panose="020B0503020204020204" charset="-122"/>
                <a:cs typeface="微软雅黑" panose="020B0503020204020204" charset="-122"/>
              </a:rPr>
              <a:t>画</a:t>
            </a:r>
            <a:r>
              <a:rPr sz="2800" dirty="0" err="1">
                <a:latin typeface="微软雅黑" panose="020B0503020204020204" charset="-122"/>
                <a:ea typeface="微软雅黑" panose="020B0503020204020204" charset="-122"/>
                <a:cs typeface="微软雅黑" panose="020B0503020204020204" charset="-122"/>
              </a:rPr>
              <a:t>，组词是</a:t>
            </a:r>
            <a:r>
              <a:rPr sz="2800" u="sng" dirty="0">
                <a:latin typeface="微软雅黑" panose="020B0503020204020204" charset="-122"/>
                <a:ea typeface="微软雅黑" panose="020B0503020204020204" charset="-122"/>
                <a:cs typeface="微软雅黑" panose="020B0503020204020204" charset="-122"/>
              </a:rPr>
              <a:t>         </a:t>
            </a:r>
            <a:r>
              <a:rPr sz="2800" dirty="0">
                <a:latin typeface="微软雅黑" panose="020B0503020204020204" charset="-122"/>
                <a:ea typeface="微软雅黑" panose="020B0503020204020204" charset="-122"/>
                <a:cs typeface="微软雅黑" panose="020B0503020204020204" charset="-122"/>
              </a:rPr>
              <a:t>。</a:t>
            </a:r>
          </a:p>
        </p:txBody>
      </p:sp>
      <p:sp>
        <p:nvSpPr>
          <p:cNvPr id="9" name="文本框 8"/>
          <p:cNvSpPr txBox="1"/>
          <p:nvPr/>
        </p:nvSpPr>
        <p:spPr>
          <a:xfrm>
            <a:off x="9098348" y="3002915"/>
            <a:ext cx="530915"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C </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2051741" y="3637280"/>
            <a:ext cx="784189"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cān</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7759717" y="3637280"/>
            <a:ext cx="543739"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食</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9980432" y="3637280"/>
            <a:ext cx="500458"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7 </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7759717" y="4893945"/>
            <a:ext cx="543739"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扌</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9838585" y="4893945"/>
            <a:ext cx="394660"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6</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3000485" y="553720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擦拭</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heckerboard(across)">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heckerboard(across)">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heckerboard(across)">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heckerboard(across)">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27848" y="1010285"/>
            <a:ext cx="2192811" cy="62636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课堂练习</a:t>
            </a:r>
          </a:p>
        </p:txBody>
      </p:sp>
      <p:sp>
        <p:nvSpPr>
          <p:cNvPr id="100" name="文本框 99"/>
          <p:cNvSpPr txBox="1"/>
          <p:nvPr/>
        </p:nvSpPr>
        <p:spPr>
          <a:xfrm>
            <a:off x="462748" y="1636396"/>
            <a:ext cx="10235446" cy="3969385"/>
          </a:xfrm>
          <a:prstGeom prst="rect">
            <a:avLst/>
          </a:prstGeom>
          <a:noFill/>
          <a:ln w="9525">
            <a:noFill/>
          </a:ln>
        </p:spPr>
        <p:txBody>
          <a:bodyPr wrap="square">
            <a:spAutoFit/>
          </a:bodyPr>
          <a:lstStyle/>
          <a:p>
            <a:pPr>
              <a:lnSpc>
                <a:spcPct val="150000"/>
              </a:lnSpc>
            </a:pPr>
            <a:r>
              <a:rPr sz="2400">
                <a:latin typeface="微软雅黑" panose="020B0503020204020204" charset="-122"/>
                <a:ea typeface="微软雅黑" panose="020B0503020204020204" charset="-122"/>
                <a:cs typeface="微软雅黑" panose="020B0503020204020204" charset="-122"/>
              </a:rPr>
              <a:t>二、形近字组词。</a:t>
            </a:r>
          </a:p>
          <a:p>
            <a:pPr>
              <a:lnSpc>
                <a:spcPct val="150000"/>
              </a:lnSpc>
            </a:pPr>
            <a:r>
              <a:rPr sz="2400">
                <a:latin typeface="微软雅黑" panose="020B0503020204020204" charset="-122"/>
                <a:ea typeface="微软雅黑" panose="020B0503020204020204" charset="-122"/>
                <a:cs typeface="微软雅黑" panose="020B0503020204020204" charset="-122"/>
              </a:rPr>
              <a:t>　   珀（     ）    枫（      ）    试（      ）    扔（       ）</a:t>
            </a:r>
          </a:p>
          <a:p>
            <a:pPr>
              <a:lnSpc>
                <a:spcPct val="150000"/>
              </a:lnSpc>
            </a:pPr>
            <a:r>
              <a:rPr sz="2400">
                <a:latin typeface="微软雅黑" panose="020B0503020204020204" charset="-122"/>
                <a:ea typeface="微软雅黑" panose="020B0503020204020204" charset="-122"/>
                <a:cs typeface="微软雅黑" panose="020B0503020204020204" charset="-122"/>
              </a:rPr>
              <a:t>　   柏（     ）    飒（      ）    拭（      ）    仍（       ）</a:t>
            </a:r>
          </a:p>
          <a:p>
            <a:pPr>
              <a:lnSpc>
                <a:spcPct val="150000"/>
              </a:lnSpc>
            </a:pPr>
            <a:r>
              <a:rPr sz="2400">
                <a:latin typeface="微软雅黑" panose="020B0503020204020204" charset="-122"/>
                <a:ea typeface="微软雅黑" panose="020B0503020204020204" charset="-122"/>
                <a:cs typeface="微软雅黑" panose="020B0503020204020204" charset="-122"/>
              </a:rPr>
              <a:t>三、仿照例句，写句子。</a:t>
            </a:r>
          </a:p>
          <a:p>
            <a:pPr>
              <a:lnSpc>
                <a:spcPct val="150000"/>
              </a:lnSpc>
            </a:pPr>
            <a:r>
              <a:rPr sz="2400">
                <a:latin typeface="微软雅黑" panose="020B0503020204020204" charset="-122"/>
                <a:ea typeface="微软雅黑" panose="020B0503020204020204" charset="-122"/>
                <a:cs typeface="微软雅黑" panose="020B0503020204020204" charset="-122"/>
              </a:rPr>
              <a:t>一只小苍蝇展开柔嫩的绿翅膀，在阳光下快乐地飞舞。</a:t>
            </a:r>
          </a:p>
          <a:p>
            <a:pPr>
              <a:lnSpc>
                <a:spcPct val="150000"/>
              </a:lnSpc>
            </a:pPr>
            <a:r>
              <a:rPr sz="2400">
                <a:latin typeface="微软雅黑" panose="020B0503020204020204" charset="-122"/>
                <a:ea typeface="微软雅黑" panose="020B0503020204020204" charset="-122"/>
                <a:cs typeface="微软雅黑" panose="020B0503020204020204" charset="-122"/>
              </a:rPr>
              <a:t>这句话运用了（        ）修辞手法，请再写一个拟人句：</a:t>
            </a:r>
          </a:p>
          <a:p>
            <a:pPr>
              <a:lnSpc>
                <a:spcPct val="150000"/>
              </a:lnSpc>
            </a:pPr>
            <a:r>
              <a:rPr sz="2400" u="sng">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p>
        </p:txBody>
      </p:sp>
      <p:sp>
        <p:nvSpPr>
          <p:cNvPr id="10" name="文本框 9"/>
          <p:cNvSpPr txBox="1"/>
          <p:nvPr/>
        </p:nvSpPr>
        <p:spPr>
          <a:xfrm>
            <a:off x="1853310" y="232346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琥珀</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3953882" y="232346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枫树</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6193975" y="2323467"/>
            <a:ext cx="967349" cy="460375"/>
          </a:xfrm>
          <a:prstGeom prst="rect">
            <a:avLst/>
          </a:prstGeom>
          <a:noFill/>
        </p:spPr>
        <p:txBody>
          <a:bodyPr wrap="squar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考试</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8431744" y="232346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扔掉</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1853309" y="2915287"/>
            <a:ext cx="891591"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柏树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3953882" y="291528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飒飒</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6193976" y="291528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拂拭</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8431744" y="291528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仍然</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2" name="文本框 21"/>
          <p:cNvSpPr txBox="1"/>
          <p:nvPr/>
        </p:nvSpPr>
        <p:spPr>
          <a:xfrm>
            <a:off x="3180313" y="454850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拟人</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3" name="文本框 22"/>
          <p:cNvSpPr txBox="1"/>
          <p:nvPr/>
        </p:nvSpPr>
        <p:spPr>
          <a:xfrm>
            <a:off x="870459" y="5008882"/>
            <a:ext cx="6413935"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宁静的夜晚,只有那天上的星星正在窃窃私语。</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linds(horizontal)">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blinds(horizontal)">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P spid="17" grpId="0"/>
      <p:bldP spid="18" grpId="0"/>
      <p:bldP spid="19" grpId="0"/>
      <p:bldP spid="20" grpId="0"/>
      <p:bldP spid="21" grpId="0"/>
      <p:bldP spid="22" grpId="0"/>
      <p:bldP spid="23"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95321" y="1636395"/>
            <a:ext cx="10905148" cy="3785652"/>
          </a:xfrm>
          <a:prstGeom prst="rect">
            <a:avLst/>
          </a:prstGeom>
          <a:noFill/>
          <a:ln w="9525">
            <a:noFill/>
          </a:ln>
        </p:spPr>
        <p:txBody>
          <a:bodyPr wrap="square">
            <a:spAutoFit/>
          </a:bodyPr>
          <a:lstStyle/>
          <a:p>
            <a:pPr indent="306070"/>
            <a:r>
              <a:rPr sz="2400" dirty="0" err="1">
                <a:latin typeface="微软雅黑" panose="020B0503020204020204" charset="-122"/>
                <a:ea typeface="微软雅黑" panose="020B0503020204020204" charset="-122"/>
                <a:cs typeface="微软雅黑" panose="020B0503020204020204" charset="-122"/>
              </a:rPr>
              <a:t>四、</a:t>
            </a:r>
            <a:r>
              <a:rPr sz="2400" dirty="0" err="1" smtClean="0">
                <a:latin typeface="微软雅黑" panose="020B0503020204020204" charset="-122"/>
                <a:ea typeface="微软雅黑" panose="020B0503020204020204" charset="-122"/>
                <a:cs typeface="微软雅黑" panose="020B0503020204020204" charset="-122"/>
              </a:rPr>
              <a:t>根据课文</a:t>
            </a:r>
            <a:r>
              <a:rPr lang="zh-CN" altLang="en-US" sz="2400" dirty="0" smtClean="0">
                <a:latin typeface="微软雅黑" panose="020B0503020204020204" charset="-122"/>
                <a:ea typeface="微软雅黑" panose="020B0503020204020204" charset="-122"/>
                <a:cs typeface="微软雅黑" panose="020B0503020204020204" charset="-122"/>
              </a:rPr>
              <a:t>内容</a:t>
            </a:r>
            <a:r>
              <a:rPr sz="2400" dirty="0" smtClean="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回答问题</a:t>
            </a:r>
            <a:r>
              <a:rPr sz="2400" dirty="0">
                <a:latin typeface="微软雅黑" panose="020B0503020204020204" charset="-122"/>
                <a:ea typeface="微软雅黑" panose="020B0503020204020204" charset="-122"/>
                <a:cs typeface="微软雅黑" panose="020B0503020204020204" charset="-122"/>
              </a:rPr>
              <a:t>。     </a:t>
            </a:r>
          </a:p>
          <a:p>
            <a:pPr indent="306070"/>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在那块透明的琥珀里，两个小东西仍旧好好地躺着。</a:t>
            </a:r>
            <a:r>
              <a:rPr sz="2400" dirty="0" err="1" smtClean="0">
                <a:latin typeface="微软雅黑" panose="020B0503020204020204" charset="-122"/>
                <a:ea typeface="微软雅黑" panose="020B0503020204020204" charset="-122"/>
                <a:cs typeface="微软雅黑" panose="020B0503020204020204" charset="-122"/>
              </a:rPr>
              <a:t>我们可以看见它们身上的每一根毫毛</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还可以想象它们当时在粘稠的松脂里怎样挣扎</a:t>
            </a:r>
            <a:r>
              <a:rPr sz="2400" dirty="0">
                <a:latin typeface="微软雅黑" panose="020B0503020204020204" charset="-122"/>
                <a:ea typeface="微软雅黑" panose="020B0503020204020204" charset="-122"/>
                <a:cs typeface="微软雅黑" panose="020B0503020204020204" charset="-122"/>
              </a:rPr>
              <a:t>，因为它们的腿的四周显出好几圈黑色的圆环。从那块琥珀，我们可以推测发生在几千万年前的故事的详细情形，并且可以知道，在远古时代，世界上已经有苍蝇和蜘蛛了。     </a:t>
            </a:r>
          </a:p>
          <a:p>
            <a:pPr indent="306070"/>
            <a:r>
              <a:rPr sz="2400" dirty="0">
                <a:latin typeface="微软雅黑" panose="020B0503020204020204" charset="-122"/>
                <a:ea typeface="微软雅黑" panose="020B0503020204020204" charset="-122"/>
                <a:cs typeface="微软雅黑" panose="020B0503020204020204" charset="-122"/>
              </a:rPr>
              <a:t>1.这块琥珀的特点是什么？</a:t>
            </a:r>
          </a:p>
          <a:p>
            <a:pPr indent="306070"/>
            <a:endParaRPr sz="2400" dirty="0">
              <a:latin typeface="微软雅黑" panose="020B0503020204020204" charset="-122"/>
              <a:ea typeface="微软雅黑" panose="020B0503020204020204" charset="-122"/>
              <a:cs typeface="微软雅黑" panose="020B0503020204020204" charset="-122"/>
            </a:endParaRPr>
          </a:p>
          <a:p>
            <a:pPr indent="306070"/>
            <a:r>
              <a:rPr sz="2400" dirty="0">
                <a:latin typeface="微软雅黑" panose="020B0503020204020204" charset="-122"/>
                <a:ea typeface="微软雅黑" panose="020B0503020204020204" charset="-122"/>
                <a:cs typeface="微软雅黑" panose="020B0503020204020204" charset="-122"/>
              </a:rPr>
              <a:t>                                                                   </a:t>
            </a:r>
          </a:p>
          <a:p>
            <a:pPr indent="306070"/>
            <a:r>
              <a:rPr sz="2400" dirty="0">
                <a:latin typeface="微软雅黑" panose="020B0503020204020204" charset="-122"/>
                <a:ea typeface="微软雅黑" panose="020B0503020204020204" charset="-122"/>
                <a:cs typeface="微软雅黑" panose="020B0503020204020204" charset="-122"/>
              </a:rPr>
              <a:t>2.这块琥珀的发现有什么科学价值？  </a:t>
            </a:r>
            <a:endParaRPr lang="en-US" sz="2400" u="sng" dirty="0">
              <a:solidFill>
                <a:srgbClr val="C00000"/>
              </a:solidFill>
              <a:latin typeface="微软雅黑" panose="020B0503020204020204" charset="-122"/>
              <a:ea typeface="微软雅黑" panose="020B0503020204020204" charset="-122"/>
              <a:cs typeface="微软雅黑" panose="020B0503020204020204" charset="-122"/>
            </a:endParaRPr>
          </a:p>
          <a:p>
            <a:pPr indent="306070"/>
            <a:r>
              <a:rPr lang="en-US" sz="2400" u="sng" dirty="0">
                <a:latin typeface="微软雅黑" panose="020B0503020204020204" charset="-122"/>
                <a:ea typeface="微软雅黑" panose="020B0503020204020204" charset="-122"/>
                <a:cs typeface="微软雅黑" panose="020B0503020204020204" charset="-122"/>
              </a:rPr>
              <a:t>                                                                      </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27848" y="1010285"/>
            <a:ext cx="2192811" cy="62636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课堂练习</a:t>
            </a:r>
          </a:p>
        </p:txBody>
      </p:sp>
      <p:sp>
        <p:nvSpPr>
          <p:cNvPr id="4" name="文本框 3"/>
          <p:cNvSpPr txBox="1"/>
          <p:nvPr/>
        </p:nvSpPr>
        <p:spPr>
          <a:xfrm>
            <a:off x="1153378" y="4365627"/>
            <a:ext cx="5200463" cy="461665"/>
          </a:xfrm>
          <a:prstGeom prst="rect">
            <a:avLst/>
          </a:prstGeom>
          <a:noFill/>
        </p:spPr>
        <p:txBody>
          <a:bodyPr wrap="none" rtlCol="0">
            <a:spAutoFit/>
          </a:bodyPr>
          <a:lstStyle/>
          <a:p>
            <a:pPr algn="l"/>
            <a:r>
              <a:rPr lang="en-US" sz="2400" u="sng" dirty="0" err="1">
                <a:solidFill>
                  <a:srgbClr val="C00000"/>
                </a:solidFill>
                <a:latin typeface="微软雅黑" panose="020B0503020204020204" charset="-122"/>
                <a:ea typeface="微软雅黑" panose="020B0503020204020204" charset="-122"/>
                <a:cs typeface="微软雅黑" panose="020B0503020204020204" charset="-122"/>
                <a:sym typeface="+mn-ea"/>
              </a:rPr>
              <a:t>透明，</a:t>
            </a:r>
            <a:r>
              <a:rPr lang="en-US" sz="2400" u="sng"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里面有一只苍蝇和一只蜘蛛</a:t>
            </a:r>
            <a:r>
              <a:rPr lang="zh-CN" altLang="en-US" sz="2400" u="sng"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lang="en-US" sz="2400" u="sng"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en-US" altLang="en-US" sz="2400" u="sng"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95320" y="5380992"/>
            <a:ext cx="10433102" cy="830997"/>
          </a:xfrm>
          <a:prstGeom prst="rect">
            <a:avLst/>
          </a:prstGeom>
          <a:noFill/>
        </p:spPr>
        <p:txBody>
          <a:bodyPr wrap="square" rtlCol="0">
            <a:spAutoFit/>
          </a:bodyPr>
          <a:lstStyle/>
          <a:p>
            <a:pPr algn="l"/>
            <a:r>
              <a:rPr lang="en-US" sz="2400" u="sng" dirty="0" err="1">
                <a:solidFill>
                  <a:srgbClr val="C00000"/>
                </a:solidFill>
                <a:latin typeface="微软雅黑" panose="020B0503020204020204" charset="-122"/>
                <a:ea typeface="微软雅黑" panose="020B0503020204020204" charset="-122"/>
                <a:cs typeface="微软雅黑" panose="020B0503020204020204" charset="-122"/>
                <a:sym typeface="+mn-ea"/>
              </a:rPr>
              <a:t>从那块琥珀，我们可以推测发生在几千万年前的故事的详细情形，并且可以知道，在远古时代，</a:t>
            </a:r>
            <a:r>
              <a:rPr lang="en-US" sz="2400" u="sng"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世界上已经有苍蝇和蜘蛛了</a:t>
            </a:r>
            <a:r>
              <a:rPr lang="zh-CN" altLang="en-US" sz="2400" u="sng" dirty="0">
                <a:solidFill>
                  <a:srgbClr val="C00000"/>
                </a:solidFill>
                <a:latin typeface="微软雅黑" panose="020B0503020204020204" charset="-122"/>
                <a:ea typeface="微软雅黑" panose="020B0503020204020204" charset="-122"/>
                <a:cs typeface="微软雅黑" panose="020B0503020204020204" charset="-122"/>
                <a:sym typeface="+mn-ea"/>
              </a:rPr>
              <a:t>。</a:t>
            </a:r>
            <a:r>
              <a:rPr lang="en-US" sz="2400" u="sng" dirty="0" smtClean="0">
                <a:latin typeface="微软雅黑" panose="020B0503020204020204" charset="-122"/>
                <a:ea typeface="微软雅黑" panose="020B0503020204020204" charset="-122"/>
                <a:cs typeface="微软雅黑" panose="020B0503020204020204" charset="-122"/>
                <a:sym typeface="+mn-ea"/>
              </a:rPr>
              <a:t> </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rotWithShape="1">
          <a:blip r:embed="rId7" cstate="print">
            <a:clrChange>
              <a:clrFrom>
                <a:srgbClr val="FEFEFF"/>
              </a:clrFrom>
              <a:clrTo>
                <a:srgbClr val="FEFEFF">
                  <a:alpha val="0"/>
                </a:srgbClr>
              </a:clrTo>
            </a:clrChange>
          </a:blip>
          <a:srcRect t="46943" b="8145"/>
          <a:stretch>
            <a:fillRect/>
          </a:stretch>
        </p:blipFill>
        <p:spPr>
          <a:xfrm>
            <a:off x="0" y="3429002"/>
            <a:ext cx="11161713" cy="2564693"/>
          </a:xfrm>
          <a:prstGeom prst="rect">
            <a:avLst/>
          </a:prstGeom>
        </p:spPr>
      </p:pic>
      <p:sp>
        <p:nvSpPr>
          <p:cNvPr id="10" name="文本框 9"/>
          <p:cNvSpPr txBox="1"/>
          <p:nvPr>
            <p:custDataLst>
              <p:tags r:id="rId3"/>
            </p:custDataLst>
          </p:nvPr>
        </p:nvSpPr>
        <p:spPr>
          <a:xfrm>
            <a:off x="872011" y="1406978"/>
            <a:ext cx="9417694" cy="864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Autofit/>
          </a:bodyPr>
          <a:lstStyle>
            <a:defPPr>
              <a:defRPr lang="zh-CN"/>
            </a:defPPr>
            <a:lvl1pPr algn="dist">
              <a:defRPr sz="1600" b="1">
                <a:solidFill>
                  <a:schemeClr val="tx1">
                    <a:lumMod val="85000"/>
                    <a:lumOff val="15000"/>
                  </a:schemeClr>
                </a:solidFill>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en-US" sz="6000" b="0" dirty="0">
                <a:solidFill>
                  <a:schemeClr val="tx1"/>
                </a:solidFill>
                <a:cs typeface="微软雅黑" panose="020B0503020204020204" charset="-122"/>
              </a:rPr>
              <a:t>6.</a:t>
            </a:r>
            <a:r>
              <a:rPr lang="zh-CN" altLang="en-US" sz="6000" b="0" dirty="0">
                <a:solidFill>
                  <a:schemeClr val="tx1"/>
                </a:solidFill>
                <a:cs typeface="微软雅黑" panose="020B0503020204020204" charset="-122"/>
              </a:rPr>
              <a:t>飞向蓝天的恐龙</a:t>
            </a:r>
          </a:p>
        </p:txBody>
      </p:sp>
      <p:sp>
        <p:nvSpPr>
          <p:cNvPr id="11" name="文本框 10"/>
          <p:cNvSpPr txBox="1"/>
          <p:nvPr>
            <p:custDataLst>
              <p:tags r:id="rId4"/>
            </p:custDataLst>
          </p:nvPr>
        </p:nvSpPr>
        <p:spPr>
          <a:xfrm>
            <a:off x="872011" y="2450235"/>
            <a:ext cx="9417694" cy="883517"/>
          </a:xfrm>
          <a:prstGeom prst="rect">
            <a:avLst/>
          </a:prstGeom>
          <a:noFill/>
          <a:ln w="9525">
            <a:noFill/>
          </a:ln>
        </p:spPr>
        <p:txBody>
          <a:bodyPr wrap="square" anchor="t">
            <a:noAutofit/>
          </a:bodyPr>
          <a:lstStyle>
            <a:defPPr>
              <a:defRPr lang="zh-CN"/>
            </a:defPPr>
            <a:lvl1pPr>
              <a:lnSpc>
                <a:spcPct val="150000"/>
              </a:lnSpc>
              <a:defRPr sz="1200">
                <a:solidFill>
                  <a:schemeClr val="bg1">
                    <a:lumMod val="50000"/>
                  </a:schemeClr>
                </a:solidFill>
                <a:latin typeface="微软雅黑" panose="020B0503020204020204" charset="-122"/>
                <a:ea typeface="微软雅黑" panose="020B0503020204020204" charset="-122"/>
                <a:cs typeface="+mn-ea"/>
              </a:defRPr>
            </a:lvl1pPr>
          </a:lstStyle>
          <a:p>
            <a:pPr marL="0" indent="0" algn="ctr">
              <a:lnSpc>
                <a:spcPct val="150000"/>
              </a:lnSpc>
              <a:spcBef>
                <a:spcPts val="0"/>
              </a:spcBef>
              <a:spcAft>
                <a:spcPts val="0"/>
              </a:spcAft>
              <a:buSzPct val="100000"/>
            </a:pPr>
            <a:r>
              <a:rPr lang="zh-CN" altLang="en-US" sz="4000" dirty="0">
                <a:solidFill>
                  <a:schemeClr val="tx1"/>
                </a:solidFill>
                <a:latin typeface="+mn-lt"/>
                <a:ea typeface="+mn-ea"/>
                <a:cs typeface="+mn-cs"/>
              </a:rPr>
              <a:t>第一课时</a:t>
            </a:r>
          </a:p>
        </p:txBody>
      </p:sp>
    </p:spTree>
    <p:custDataLst>
      <p:tags r:id="rId1"/>
    </p:custData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6763689" y="2098040"/>
            <a:ext cx="4022092" cy="3046988"/>
          </a:xfrm>
          <a:prstGeom prst="rect">
            <a:avLst/>
          </a:prstGeom>
          <a:noFill/>
        </p:spPr>
        <p:txBody>
          <a:bodyPr wrap="square" rtlCol="0">
            <a:spAutoFit/>
          </a:bodyPr>
          <a:lstStyle/>
          <a:p>
            <a:r>
              <a:rPr lang="en-US" sz="3200" dirty="0"/>
              <a:t>         </a:t>
            </a:r>
            <a:r>
              <a:rPr sz="3200" dirty="0" err="1">
                <a:latin typeface="微软雅黑" panose="020B0503020204020204" charset="-122"/>
                <a:ea typeface="微软雅黑" panose="020B0503020204020204" charset="-122"/>
              </a:rPr>
              <a:t>以前，同学们观看过恐龙展览，刚才屏幕上又再现了活灵活现的恐龙。</a:t>
            </a:r>
            <a:r>
              <a:rPr sz="3200" dirty="0" err="1" smtClean="0">
                <a:latin typeface="微软雅黑" panose="020B0503020204020204" charset="-122"/>
                <a:ea typeface="微软雅黑" panose="020B0503020204020204" charset="-122"/>
              </a:rPr>
              <a:t>下面</a:t>
            </a:r>
            <a:r>
              <a:rPr lang="zh-CN" altLang="en-US" sz="3200" dirty="0" smtClean="0">
                <a:latin typeface="微软雅黑" panose="020B0503020204020204" charset="-122"/>
                <a:ea typeface="微软雅黑" panose="020B0503020204020204" charset="-122"/>
              </a:rPr>
              <a:t>，</a:t>
            </a:r>
            <a:r>
              <a:rPr sz="3200" dirty="0" err="1" smtClean="0">
                <a:latin typeface="微软雅黑" panose="020B0503020204020204" charset="-122"/>
                <a:ea typeface="微软雅黑" panose="020B0503020204020204" charset="-122"/>
              </a:rPr>
              <a:t>我们来学习关于恐龙的课文</a:t>
            </a:r>
            <a:r>
              <a:rPr lang="zh-CN" altLang="en-US" sz="3200" dirty="0" smtClean="0">
                <a:latin typeface="微软雅黑" panose="020B0503020204020204" charset="-122"/>
                <a:ea typeface="微软雅黑" panose="020B0503020204020204" charset="-122"/>
              </a:rPr>
              <a:t>。</a:t>
            </a:r>
            <a:endParaRPr sz="3200" dirty="0">
              <a:latin typeface="微软雅黑" panose="020B0503020204020204" charset="-122"/>
              <a:ea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3" name="图片 2"/>
          <p:cNvPicPr>
            <a:picLocks noChangeAspect="1"/>
          </p:cNvPicPr>
          <p:nvPr>
            <p:custDataLst>
              <p:tags r:id="rId1"/>
            </p:custDataLst>
          </p:nvPr>
        </p:nvPicPr>
        <p:blipFill rotWithShape="1">
          <a:blip r:embed="rId3" cstate="print">
            <a:clrChange>
              <a:clrFrom>
                <a:srgbClr val="FEFEFF"/>
              </a:clrFrom>
              <a:clrTo>
                <a:srgbClr val="FEFEFF">
                  <a:alpha val="0"/>
                </a:srgbClr>
              </a:clrTo>
            </a:clrChange>
          </a:blip>
          <a:srcRect t="46943" b="8145"/>
          <a:stretch>
            <a:fillRect/>
          </a:stretch>
        </p:blipFill>
        <p:spPr>
          <a:xfrm>
            <a:off x="456546" y="1870075"/>
            <a:ext cx="5777736" cy="3994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75856" y="1890395"/>
            <a:ext cx="4756905" cy="521970"/>
          </a:xfrm>
          <a:prstGeom prst="rect">
            <a:avLst/>
          </a:prstGeom>
          <a:noFill/>
          <a:ln w="9525">
            <a:noFill/>
          </a:ln>
        </p:spPr>
        <p:txBody>
          <a:bodyPr wrap="square">
            <a:spAutoFit/>
          </a:bodyPr>
          <a:lstStyle/>
          <a:p>
            <a:r>
              <a:rPr lang="zh-CN" sz="2800">
                <a:solidFill>
                  <a:schemeClr val="tx1"/>
                </a:solidFill>
                <a:latin typeface="微软雅黑" panose="020B0503020204020204" charset="-122"/>
                <a:ea typeface="微软雅黑" panose="020B0503020204020204" charset="-122"/>
              </a:rPr>
              <a:t>羽毛印痕的恐龙化石。</a:t>
            </a:r>
            <a:endParaRPr lang="zh-CN" altLang="en-US" sz="280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rcRect t="6218" b="7821"/>
          <a:stretch>
            <a:fillRect/>
          </a:stretch>
        </p:blipFill>
        <p:spPr>
          <a:xfrm>
            <a:off x="1511483" y="2619375"/>
            <a:ext cx="3627557" cy="2367280"/>
          </a:xfrm>
          <a:prstGeom prst="ellipse">
            <a:avLst/>
          </a:prstGeom>
        </p:spPr>
      </p:pic>
      <p:pic>
        <p:nvPicPr>
          <p:cNvPr id="3" name="图片 2"/>
          <p:cNvPicPr>
            <a:picLocks noChangeAspect="1"/>
          </p:cNvPicPr>
          <p:nvPr/>
        </p:nvPicPr>
        <p:blipFill>
          <a:blip r:embed="rId3" cstate="print"/>
          <a:stretch>
            <a:fillRect/>
          </a:stretch>
        </p:blipFill>
        <p:spPr>
          <a:xfrm>
            <a:off x="7517105" y="1314452"/>
            <a:ext cx="2929949" cy="2466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8" dur="1000" fill="hold"/>
                                        <p:tgtEl>
                                          <p:spTgt spid="3"/>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45693" y="2152016"/>
            <a:ext cx="5614962" cy="2677656"/>
          </a:xfrm>
          <a:prstGeom prst="rect">
            <a:avLst/>
          </a:prstGeom>
          <a:noFill/>
        </p:spPr>
        <p:txBody>
          <a:bodyPr wrap="square" rtlCol="0">
            <a:spAutoFit/>
          </a:bodyPr>
          <a:lstStyle/>
          <a:p>
            <a:pPr>
              <a:lnSpc>
                <a:spcPct val="150000"/>
              </a:lnSpc>
            </a:pPr>
            <a:r>
              <a:rPr lang="en-US" altLang="zh-CN" sz="2800" dirty="0">
                <a:latin typeface="微软雅黑" panose="020B0503020204020204" charset="-122"/>
                <a:ea typeface="微软雅黑" panose="020B0503020204020204" charset="-122"/>
              </a:rPr>
              <a:t>     </a:t>
            </a:r>
            <a:r>
              <a:rPr lang="zh-CN" altLang="zh-CN" sz="2800" dirty="0">
                <a:latin typeface="微软雅黑" panose="020B0503020204020204" charset="-122"/>
                <a:ea typeface="微软雅黑" panose="020B0503020204020204" charset="-122"/>
              </a:rPr>
              <a:t>一年之中有哪几个季节？你能用一首诗来告诉同学们你喜欢哪个季节</a:t>
            </a:r>
            <a:r>
              <a:rPr lang="zh-CN" altLang="zh-CN" sz="2800" dirty="0" smtClean="0">
                <a:latin typeface="微软雅黑" panose="020B0503020204020204" charset="-122"/>
                <a:ea typeface="微软雅黑" panose="020B0503020204020204" charset="-122"/>
              </a:rPr>
              <a:t>吗</a:t>
            </a:r>
            <a:r>
              <a:rPr lang="zh-CN" altLang="en-US" sz="2800" dirty="0" smtClean="0">
                <a:latin typeface="微软雅黑" panose="020B0503020204020204" charset="-122"/>
                <a:ea typeface="微软雅黑" panose="020B0503020204020204" charset="-122"/>
              </a:rPr>
              <a:t>？</a:t>
            </a:r>
            <a:r>
              <a:rPr lang="zh-CN" altLang="zh-CN" sz="2800" dirty="0" smtClean="0">
                <a:latin typeface="微软雅黑" panose="020B0503020204020204" charset="-122"/>
                <a:ea typeface="微软雅黑" panose="020B0503020204020204" charset="-122"/>
              </a:rPr>
              <a:t>今天</a:t>
            </a:r>
            <a:r>
              <a:rPr lang="zh-CN" altLang="zh-CN" sz="2800" dirty="0">
                <a:latin typeface="微软雅黑" panose="020B0503020204020204" charset="-122"/>
                <a:ea typeface="微软雅黑" panose="020B0503020204020204" charset="-122"/>
              </a:rPr>
              <a:t>我们再学习一首古诗《四时田园杂兴》</a:t>
            </a:r>
          </a:p>
        </p:txBody>
      </p:sp>
      <p:sp>
        <p:nvSpPr>
          <p:cNvPr id="9" name="文本框 7"/>
          <p:cNvSpPr txBox="1"/>
          <p:nvPr/>
        </p:nvSpPr>
        <p:spPr>
          <a:xfrm>
            <a:off x="639474" y="1279525"/>
            <a:ext cx="2091271" cy="578480"/>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pic>
        <p:nvPicPr>
          <p:cNvPr id="3" name="图片 2"/>
          <p:cNvPicPr>
            <a:picLocks noChangeAspect="1"/>
          </p:cNvPicPr>
          <p:nvPr/>
        </p:nvPicPr>
        <p:blipFill>
          <a:blip r:embed="rId2" cstate="print"/>
          <a:stretch>
            <a:fillRect/>
          </a:stretch>
        </p:blipFill>
        <p:spPr>
          <a:xfrm>
            <a:off x="6495497" y="2152017"/>
            <a:ext cx="3688016" cy="309308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1215387" y="2081532"/>
            <a:ext cx="9330882" cy="1384995"/>
          </a:xfrm>
          <a:prstGeom prst="rect">
            <a:avLst/>
          </a:prstGeom>
        </p:spPr>
        <p:txBody>
          <a:bodyPr wrap="square">
            <a:spAutoFit/>
          </a:bodyPr>
          <a:lstStyle/>
          <a:p>
            <a:pPr>
              <a:lnSpc>
                <a:spcPct val="150000"/>
              </a:lnSpc>
            </a:pPr>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800" dirty="0">
                <a:solidFill>
                  <a:srgbClr val="C00000"/>
                </a:solidFill>
                <a:latin typeface="微软雅黑" panose="020B0503020204020204" charset="-122"/>
                <a:ea typeface="微软雅黑" panose="020B0503020204020204" charset="-122"/>
                <a:cs typeface="微软雅黑" panose="020B0503020204020204" charset="-122"/>
              </a:rPr>
              <a:t> </a:t>
            </a:r>
            <a:r>
              <a:rPr lang="zh-CN" altLang="zh-CN" sz="2800" dirty="0">
                <a:solidFill>
                  <a:srgbClr val="C00000"/>
                </a:solidFill>
                <a:latin typeface="微软雅黑" panose="020B0503020204020204" charset="-122"/>
                <a:ea typeface="微软雅黑" panose="020B0503020204020204" charset="-122"/>
                <a:cs typeface="微软雅黑" panose="020B0503020204020204" charset="-122"/>
              </a:rPr>
              <a:t>徐星</a:t>
            </a:r>
            <a:r>
              <a:rPr lang="zh-CN" altLang="zh-CN" sz="2800" dirty="0">
                <a:latin typeface="微软雅黑" panose="020B0503020204020204" charset="-122"/>
                <a:ea typeface="微软雅黑" panose="020B0503020204020204" charset="-122"/>
                <a:cs typeface="微软雅黑" panose="020B0503020204020204" charset="-122"/>
              </a:rPr>
              <a:t>，男，祖籍江苏， 出生于新疆伊犁新源，古生物研究员，中国科学院古脊椎与古人类研究所古生动物学家</a:t>
            </a:r>
            <a:r>
              <a:rPr lang="zh-CN" altLang="zh-CN" sz="2800" dirty="0" smtClean="0">
                <a:latin typeface="微软雅黑" panose="020B0503020204020204" charset="-122"/>
                <a:ea typeface="微软雅黑" panose="020B0503020204020204" charset="-122"/>
                <a:cs typeface="微软雅黑" panose="020B0503020204020204" charset="-122"/>
              </a:rPr>
              <a:t>。</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543263" y="2232662"/>
            <a:ext cx="8883638" cy="3229951"/>
          </a:xfrm>
          <a:prstGeom prst="bevel">
            <a:avLst>
              <a:gd name="adj" fmla="val 8541"/>
            </a:avLst>
          </a:prstGeom>
          <a:solidFill>
            <a:schemeClr val="accent6">
              <a:lumMod val="60000"/>
              <a:lumOff val="40000"/>
            </a:schemeClr>
          </a:solidFill>
          <a:ln w="9525">
            <a:solidFill>
              <a:schemeClr val="accent1"/>
            </a:solidFill>
          </a:ln>
        </p:spPr>
        <p:txBody>
          <a:bodyPr wrap="square">
            <a:spAutoFit/>
          </a:bodyPr>
          <a:lstStyle/>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迟钝</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不仅</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描绘</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隧道</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繁衍  </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十吨</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公斤   脑颅</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膨大</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敏捷</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树栖</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开辟</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崭新   笨重</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谈起</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鸽子</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毫不相关</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描绘</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末期    形态各异</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前肢</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鸟翼</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09215" y="1154432"/>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909215" y="1443357"/>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自学要求</a:t>
            </a:r>
          </a:p>
        </p:txBody>
      </p:sp>
      <p:sp>
        <p:nvSpPr>
          <p:cNvPr id="5" name="文本框 4"/>
          <p:cNvSpPr txBox="1"/>
          <p:nvPr/>
        </p:nvSpPr>
        <p:spPr>
          <a:xfrm>
            <a:off x="1473502" y="2697481"/>
            <a:ext cx="8719313" cy="1532334"/>
          </a:xfrm>
          <a:prstGeom prst="roundRect">
            <a:avLst/>
          </a:prstGeom>
          <a:noFill/>
          <a:ln>
            <a:solidFill>
              <a:schemeClr val="accent1"/>
            </a:solidFill>
          </a:ln>
        </p:spPr>
        <p:txBody>
          <a:bodyPr wrap="square" rtlCol="0">
            <a:spAutoFit/>
          </a:bodyPr>
          <a:lstStyle/>
          <a:p>
            <a:pPr algn="l">
              <a:lnSpc>
                <a:spcPct val="150000"/>
              </a:lnSpc>
            </a:pPr>
            <a:r>
              <a:rPr lang="en-US" altLang="zh-CN" sz="2800" dirty="0">
                <a:latin typeface="微软雅黑" panose="020B0503020204020204" charset="-122"/>
                <a:ea typeface="微软雅黑" panose="020B0503020204020204" charset="-122"/>
                <a:cs typeface="微软雅黑" panose="020B0503020204020204" charset="-122"/>
                <a:sym typeface="+mn-ea"/>
              </a:rPr>
              <a:t>1.</a:t>
            </a:r>
            <a:r>
              <a:rPr lang="zh-CN" altLang="zh-CN" sz="2800" dirty="0">
                <a:latin typeface="微软雅黑" panose="020B0503020204020204" charset="-122"/>
                <a:ea typeface="微软雅黑" panose="020B0503020204020204" charset="-122"/>
                <a:cs typeface="微软雅黑" panose="020B0503020204020204" charset="-122"/>
                <a:sym typeface="+mn-ea"/>
              </a:rPr>
              <a:t>学生字的音形，根据课文内容理解新词意思。</a:t>
            </a:r>
          </a:p>
          <a:p>
            <a:pPr algn="l">
              <a:lnSpc>
                <a:spcPct val="150000"/>
              </a:lnSpc>
            </a:pPr>
            <a:r>
              <a:rPr lang="en-US" altLang="zh-CN" sz="2800" dirty="0">
                <a:latin typeface="微软雅黑" panose="020B0503020204020204" charset="-122"/>
                <a:ea typeface="微软雅黑" panose="020B0503020204020204" charset="-122"/>
                <a:cs typeface="微软雅黑" panose="020B0503020204020204" charset="-122"/>
                <a:sym typeface="+mn-ea"/>
              </a:rPr>
              <a:t>2.</a:t>
            </a:r>
            <a:r>
              <a:rPr lang="zh-CN" altLang="zh-CN" sz="2800" dirty="0">
                <a:latin typeface="微软雅黑" panose="020B0503020204020204" charset="-122"/>
                <a:ea typeface="微软雅黑" panose="020B0503020204020204" charset="-122"/>
                <a:cs typeface="微软雅黑" panose="020B0503020204020204" charset="-122"/>
                <a:sym typeface="+mn-ea"/>
              </a:rPr>
              <a:t>互帮：不懂的词意，查字词典和同学商量。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36228" y="2037715"/>
            <a:ext cx="8365083" cy="2222500"/>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0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迟钝</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不仅</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描绘</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隧道</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繁衍  </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十吨</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公斤   脑颅</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膨大</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敏捷</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树栖</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开辟</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崭新   笨重</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谈起</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鸽子</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毫不相关</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描绘</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末期    形态各异</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前肢</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鸟翼</a:t>
            </a:r>
            <a:r>
              <a:rPr lang="en-US"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en-US"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endParaRPr sz="2800" dirty="0">
              <a:latin typeface="微软雅黑" panose="020B0503020204020204" charset="-122"/>
              <a:ea typeface="微软雅黑" panose="020B0503020204020204" charset="-122"/>
              <a:cs typeface="微软雅黑" panose="020B0503020204020204" charset="-122"/>
            </a:endParaRPr>
          </a:p>
          <a:p>
            <a:endParaRPr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
        <p:nvSpPr>
          <p:cNvPr id="4" name="文本框 3"/>
          <p:cNvSpPr txBox="1"/>
          <p:nvPr/>
        </p:nvSpPr>
        <p:spPr>
          <a:xfrm>
            <a:off x="3585701" y="4641851"/>
            <a:ext cx="6187775" cy="1532334"/>
          </a:xfrm>
          <a:prstGeom prst="wedgeRoundRectCallout">
            <a:avLst>
              <a:gd name="adj1" fmla="val -45743"/>
              <a:gd name="adj2" fmla="val -65514"/>
              <a:gd name="adj3" fmla="val 16667"/>
            </a:avLst>
          </a:prstGeom>
          <a:noFill/>
          <a:ln>
            <a:solidFill>
              <a:schemeClr val="accent1"/>
            </a:solidFill>
          </a:ln>
        </p:spPr>
        <p:txBody>
          <a:bodyPr wrap="square" rtlCol="0">
            <a:spAutoFit/>
          </a:bodyPr>
          <a:lstStyle/>
          <a:p>
            <a:pPr algn="l">
              <a:lnSpc>
                <a:spcPct val="150000"/>
              </a:lnSpc>
            </a:pPr>
            <a:r>
              <a:rPr sz="2800" dirty="0">
                <a:latin typeface="微软雅黑" panose="020B0503020204020204" charset="-122"/>
                <a:ea typeface="微软雅黑" panose="020B0503020204020204" charset="-122"/>
                <a:cs typeface="微软雅黑" panose="020B0503020204020204" charset="-122"/>
                <a:sym typeface="+mn-ea"/>
              </a:rPr>
              <a:t>注意读准平舌音“隧 ”，翘舌音“崭 肢”等。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22430" y="1998347"/>
            <a:ext cx="7707783" cy="2306955"/>
          </a:xfrm>
          <a:prstGeom prst="rect">
            <a:avLst/>
          </a:prstGeom>
          <a:noFill/>
          <a:ln w="9525">
            <a:noFill/>
          </a:ln>
        </p:spPr>
        <p:txBody>
          <a:bodyPr wrap="square">
            <a:spAutoFit/>
          </a:bodyPr>
          <a:lstStyle/>
          <a:p>
            <a:pPr>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“隧”左窄右宽，注意左边的“阝”两笔写成：横撇斜勾、竖；右边的部分“遂”是个半包围结构，先写上边的的部分，再写“辶”，“辶”是三笔写成：点，横折折撇，捺。</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442303" y="4681855"/>
            <a:ext cx="7412390" cy="1198880"/>
          </a:xfrm>
          <a:prstGeom prst="rect">
            <a:avLst/>
          </a:prstGeom>
          <a:noFill/>
        </p:spPr>
        <p:txBody>
          <a:bodyPr wrap="square" rtlCol="0">
            <a:spAutoFit/>
          </a:bodyPr>
          <a:lstStyle/>
          <a:p>
            <a:pPr algn="l">
              <a:lnSpc>
                <a:spcPct val="150000"/>
              </a:lnSpc>
            </a:pPr>
            <a:r>
              <a:rPr sz="2400" dirty="0">
                <a:latin typeface="微软雅黑" panose="020B0503020204020204" charset="-122"/>
                <a:ea typeface="微软雅黑" panose="020B0503020204020204" charset="-122"/>
                <a:cs typeface="微软雅黑" panose="020B0503020204020204" charset="-122"/>
                <a:sym typeface="+mn-ea"/>
              </a:rPr>
              <a:t>“</a:t>
            </a:r>
            <a:r>
              <a:rPr sz="2400" dirty="0" err="1">
                <a:latin typeface="微软雅黑" panose="020B0503020204020204" charset="-122"/>
                <a:ea typeface="微软雅黑" panose="020B0503020204020204" charset="-122"/>
                <a:cs typeface="微软雅黑" panose="020B0503020204020204" charset="-122"/>
                <a:sym typeface="+mn-ea"/>
              </a:rPr>
              <a:t>翼”注意是有三部分组成：羽、田、共。其中“羽”不带勾。这个字写扁一些</a:t>
            </a:r>
            <a:r>
              <a:rPr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graphicFrame>
        <p:nvGraphicFramePr>
          <p:cNvPr id="13" name="表格 12"/>
          <p:cNvGraphicFramePr/>
          <p:nvPr/>
        </p:nvGraphicFramePr>
        <p:xfrm>
          <a:off x="8872013" y="17741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17741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隧</a:t>
            </a: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18508" y="1748155"/>
            <a:ext cx="9530088" cy="3970318"/>
          </a:xfrm>
          <a:prstGeom prst="rect">
            <a:avLst/>
          </a:prstGeom>
          <a:noFill/>
          <a:ln w="9525">
            <a:noFill/>
          </a:ln>
        </p:spPr>
        <p:txBody>
          <a:bodyPr wrap="square">
            <a:spAutoFit/>
          </a:bodyPr>
          <a:lstStyle/>
          <a:p>
            <a:pPr>
              <a:lnSpc>
                <a:spcPct val="150000"/>
              </a:lnSpc>
            </a:pPr>
            <a:r>
              <a:rPr lang="zh-CN" sz="2400" dirty="0">
                <a:solidFill>
                  <a:srgbClr val="C00000"/>
                </a:solidFill>
                <a:latin typeface="微软雅黑" panose="020B0503020204020204" charset="-122"/>
                <a:ea typeface="微软雅黑" panose="020B0503020204020204" charset="-122"/>
              </a:rPr>
              <a:t>凌空翱翔：</a:t>
            </a:r>
            <a:r>
              <a:rPr lang="zh-CN" sz="2400" dirty="0">
                <a:latin typeface="微软雅黑" panose="020B0503020204020204" charset="-122"/>
                <a:ea typeface="微软雅黑" panose="020B0503020204020204" charset="-122"/>
              </a:rPr>
              <a:t>在高高的空中回旋地飞。</a:t>
            </a:r>
          </a:p>
          <a:p>
            <a:pPr>
              <a:lnSpc>
                <a:spcPct val="150000"/>
              </a:lnSpc>
            </a:pPr>
            <a:r>
              <a:rPr lang="zh-CN" sz="2400" dirty="0">
                <a:solidFill>
                  <a:srgbClr val="C00000"/>
                </a:solidFill>
                <a:latin typeface="微软雅黑" panose="020B0503020204020204" charset="-122"/>
                <a:ea typeface="微软雅黑" panose="020B0503020204020204" charset="-122"/>
              </a:rPr>
              <a:t>迟钝：</a:t>
            </a:r>
            <a:r>
              <a:rPr lang="zh-CN" sz="2400" dirty="0">
                <a:latin typeface="微软雅黑" panose="020B0503020204020204" charset="-122"/>
                <a:ea typeface="微软雅黑" panose="020B0503020204020204" charset="-122"/>
              </a:rPr>
              <a:t>（感官、思想、行动等）反应慢，不灵活。本文指白门溪龙（见图或形）</a:t>
            </a:r>
          </a:p>
          <a:p>
            <a:pPr>
              <a:lnSpc>
                <a:spcPct val="150000"/>
              </a:lnSpc>
            </a:pPr>
            <a:r>
              <a:rPr lang="zh-CN" sz="2400" dirty="0">
                <a:solidFill>
                  <a:srgbClr val="C00000"/>
                </a:solidFill>
                <a:latin typeface="微软雅黑" panose="020B0503020204020204" charset="-122"/>
                <a:ea typeface="微软雅黑" panose="020B0503020204020204" charset="-122"/>
              </a:rPr>
              <a:t>敏捷：</a:t>
            </a:r>
            <a:r>
              <a:rPr lang="zh-CN" sz="2400" dirty="0">
                <a:latin typeface="微软雅黑" panose="020B0503020204020204" charset="-122"/>
                <a:ea typeface="微软雅黑" panose="020B0503020204020204" charset="-122"/>
              </a:rPr>
              <a:t>动作等迅速灵敏。本文指一些猎食性的恐龙，身体逐渐变小</a:t>
            </a:r>
            <a:r>
              <a:rPr lang="zh-CN" sz="2400" dirty="0" smtClean="0">
                <a:latin typeface="微软雅黑" panose="020B0503020204020204" charset="-122"/>
                <a:ea typeface="微软雅黑" panose="020B0503020204020204" charset="-122"/>
              </a:rPr>
              <a:t>，越来越</a:t>
            </a:r>
            <a:r>
              <a:rPr lang="zh-CN" sz="2400" dirty="0">
                <a:latin typeface="微软雅黑" panose="020B0503020204020204" charset="-122"/>
                <a:ea typeface="微软雅黑" panose="020B0503020204020204" charset="-122"/>
              </a:rPr>
              <a:t>像鸟类，行动迅速灵敏。</a:t>
            </a:r>
          </a:p>
          <a:p>
            <a:pPr>
              <a:lnSpc>
                <a:spcPct val="150000"/>
              </a:lnSpc>
            </a:pPr>
            <a:r>
              <a:rPr lang="zh-CN" sz="2400" dirty="0">
                <a:solidFill>
                  <a:srgbClr val="C00000"/>
                </a:solidFill>
                <a:latin typeface="微软雅黑" panose="020B0503020204020204" charset="-122"/>
                <a:ea typeface="微软雅黑" panose="020B0503020204020204" charset="-122"/>
              </a:rPr>
              <a:t>色彩斑斓：</a:t>
            </a:r>
            <a:r>
              <a:rPr lang="zh-CN" sz="2400" dirty="0">
                <a:latin typeface="微软雅黑" panose="020B0503020204020204" charset="-122"/>
                <a:ea typeface="微软雅黑" panose="020B0503020204020204" charset="-122"/>
              </a:rPr>
              <a:t>颜色灿烂多彩。</a:t>
            </a:r>
          </a:p>
          <a:p>
            <a:pPr>
              <a:lnSpc>
                <a:spcPct val="150000"/>
              </a:lnSpc>
            </a:pPr>
            <a:r>
              <a:rPr lang="zh-CN" sz="2400" dirty="0">
                <a:solidFill>
                  <a:srgbClr val="C00000"/>
                </a:solidFill>
                <a:latin typeface="微软雅黑" panose="020B0503020204020204" charset="-122"/>
                <a:ea typeface="微软雅黑" panose="020B0503020204020204" charset="-122"/>
              </a:rPr>
              <a:t>亲缘关系：</a:t>
            </a:r>
            <a:r>
              <a:rPr lang="zh-CN" sz="2400" dirty="0">
                <a:latin typeface="微软雅黑" panose="020B0503020204020204" charset="-122"/>
                <a:ea typeface="微软雅黑" panose="020B0503020204020204" charset="-122"/>
              </a:rPr>
              <a:t>血缘关系。如：你和爸爸、妈妈或亲妹妹，有血缘关系。</a:t>
            </a:r>
          </a:p>
        </p:txBody>
      </p:sp>
      <p:sp>
        <p:nvSpPr>
          <p:cNvPr id="2" name="流程图: 终止 1"/>
          <p:cNvSpPr/>
          <p:nvPr/>
        </p:nvSpPr>
        <p:spPr bwMode="auto">
          <a:xfrm>
            <a:off x="460422" y="1096645"/>
            <a:ext cx="2356362" cy="651510"/>
          </a:xfrm>
          <a:prstGeom prst="flowChartTerminator">
            <a:avLst/>
          </a:prstGeom>
          <a:solidFill>
            <a:srgbClr val="FFDB6D"/>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词语乐园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down)">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bldLvl="0" animBg="1"/>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88267" y="1748155"/>
            <a:ext cx="9707590" cy="3416320"/>
          </a:xfrm>
          <a:prstGeom prst="rect">
            <a:avLst/>
          </a:prstGeom>
          <a:noFill/>
          <a:ln w="9525">
            <a:noFill/>
          </a:ln>
        </p:spPr>
        <p:txBody>
          <a:bodyPr wrap="square">
            <a:spAutoFit/>
          </a:bodyPr>
          <a:lstStyle/>
          <a:p>
            <a:pPr>
              <a:lnSpc>
                <a:spcPct val="150000"/>
              </a:lnSpc>
            </a:pPr>
            <a:r>
              <a:rPr lang="zh-CN" sz="2400" dirty="0">
                <a:solidFill>
                  <a:srgbClr val="C00000"/>
                </a:solidFill>
                <a:latin typeface="微软雅黑" panose="020B0503020204020204" charset="-122"/>
                <a:ea typeface="微软雅黑" panose="020B0503020204020204" charset="-122"/>
              </a:rPr>
              <a:t>后裔：</a:t>
            </a:r>
            <a:r>
              <a:rPr lang="zh-CN" sz="2400" dirty="0">
                <a:latin typeface="微软雅黑" panose="020B0503020204020204" charset="-122"/>
                <a:ea typeface="微软雅黑" panose="020B0503020204020204" charset="-122"/>
              </a:rPr>
              <a:t>已经死去的人的子孙。本文指鸟类可能是小型恐龙的子孙。</a:t>
            </a:r>
          </a:p>
          <a:p>
            <a:pPr>
              <a:lnSpc>
                <a:spcPct val="150000"/>
              </a:lnSpc>
            </a:pPr>
            <a:r>
              <a:rPr lang="zh-CN" sz="2400" dirty="0">
                <a:solidFill>
                  <a:srgbClr val="C00000"/>
                </a:solidFill>
                <a:latin typeface="微软雅黑" panose="020B0503020204020204" charset="-122"/>
                <a:ea typeface="微软雅黑" panose="020B0503020204020204" charset="-122"/>
              </a:rPr>
              <a:t>欣喜若狂：</a:t>
            </a:r>
            <a:r>
              <a:rPr lang="zh-CN" sz="2400" dirty="0">
                <a:latin typeface="微软雅黑" panose="020B0503020204020204" charset="-122"/>
                <a:ea typeface="微软雅黑" panose="020B0503020204020204" charset="-122"/>
              </a:rPr>
              <a:t>非常的欢喜快乐。本文指全世界研究者们发现了有羽毛印痕的恐龙化石，能证明恐龙演化成鸟类，而非常欢喜快乐。</a:t>
            </a:r>
          </a:p>
          <a:p>
            <a:pPr>
              <a:lnSpc>
                <a:spcPct val="150000"/>
              </a:lnSpc>
            </a:pPr>
            <a:r>
              <a:rPr lang="zh-CN" sz="2400" dirty="0">
                <a:solidFill>
                  <a:srgbClr val="C00000"/>
                </a:solidFill>
                <a:latin typeface="微软雅黑" panose="020B0503020204020204" charset="-122"/>
                <a:ea typeface="微软雅黑" panose="020B0503020204020204" charset="-122"/>
              </a:rPr>
              <a:t>演化：</a:t>
            </a:r>
            <a:r>
              <a:rPr lang="zh-CN" sz="2400" dirty="0">
                <a:latin typeface="微软雅黑" panose="020B0503020204020204" charset="-122"/>
                <a:ea typeface="微软雅黑" panose="020B0503020204020204" charset="-122"/>
              </a:rPr>
              <a:t>演变。本文指恐龙演变鸟类。</a:t>
            </a:r>
          </a:p>
          <a:p>
            <a:pPr>
              <a:lnSpc>
                <a:spcPct val="150000"/>
              </a:lnSpc>
            </a:pPr>
            <a:r>
              <a:rPr lang="zh-CN" sz="2400" dirty="0">
                <a:solidFill>
                  <a:srgbClr val="C00000"/>
                </a:solidFill>
                <a:latin typeface="微软雅黑" panose="020B0503020204020204" charset="-122"/>
                <a:ea typeface="微软雅黑" panose="020B0503020204020204" charset="-122"/>
              </a:rPr>
              <a:t>繁衍：</a:t>
            </a:r>
            <a:r>
              <a:rPr lang="zh-CN" sz="2400" dirty="0">
                <a:latin typeface="微软雅黑" panose="020B0503020204020204" charset="-122"/>
                <a:ea typeface="微软雅黑" panose="020B0503020204020204" charset="-122"/>
              </a:rPr>
              <a:t>逐渐增多</a:t>
            </a:r>
          </a:p>
          <a:p>
            <a:pPr>
              <a:lnSpc>
                <a:spcPct val="150000"/>
              </a:lnSpc>
            </a:pPr>
            <a:r>
              <a:rPr lang="zh-CN" sz="2400" dirty="0">
                <a:solidFill>
                  <a:srgbClr val="C00000"/>
                </a:solidFill>
                <a:latin typeface="微软雅黑" panose="020B0503020204020204" charset="-122"/>
                <a:ea typeface="微软雅黑" panose="020B0503020204020204" charset="-122"/>
              </a:rPr>
              <a:t>毋庸置疑：</a:t>
            </a:r>
            <a:r>
              <a:rPr lang="zh-CN" sz="2400" dirty="0" smtClean="0">
                <a:latin typeface="微软雅黑" panose="020B0503020204020204" charset="-122"/>
                <a:ea typeface="微软雅黑" panose="020B0503020204020204" charset="-122"/>
              </a:rPr>
              <a:t>无</a:t>
            </a:r>
            <a:r>
              <a:rPr lang="zh-CN" altLang="en-US" sz="2400" dirty="0" smtClean="0">
                <a:latin typeface="微软雅黑" panose="020B0503020204020204" charset="-122"/>
                <a:ea typeface="微软雅黑" panose="020B0503020204020204" charset="-122"/>
              </a:rPr>
              <a:t>需</a:t>
            </a:r>
            <a:r>
              <a:rPr lang="zh-CN" sz="2400" dirty="0" smtClean="0">
                <a:latin typeface="微软雅黑" panose="020B0503020204020204" charset="-122"/>
                <a:ea typeface="微软雅黑" panose="020B0503020204020204" charset="-122"/>
              </a:rPr>
              <a:t>怀疑</a:t>
            </a:r>
            <a:r>
              <a:rPr lang="zh-CN" sz="2400" dirty="0">
                <a:latin typeface="微软雅黑" panose="020B0503020204020204" charset="-122"/>
                <a:ea typeface="微软雅黑" panose="020B0503020204020204" charset="-122"/>
              </a:rPr>
              <a:t>。</a:t>
            </a:r>
          </a:p>
        </p:txBody>
      </p:sp>
      <p:sp>
        <p:nvSpPr>
          <p:cNvPr id="2" name="流程图: 终止 1"/>
          <p:cNvSpPr/>
          <p:nvPr/>
        </p:nvSpPr>
        <p:spPr bwMode="auto">
          <a:xfrm>
            <a:off x="460422" y="1096645"/>
            <a:ext cx="2356362" cy="651510"/>
          </a:xfrm>
          <a:prstGeom prst="flowChartTerminator">
            <a:avLst/>
          </a:prstGeom>
          <a:solidFill>
            <a:srgbClr val="FFDB6D"/>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词语乐园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linds(horizontal)">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bldLvl="0" animBg="1"/>
    </p:bld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2"/>
            <a:ext cx="2356362" cy="72326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3" name="文本框 2"/>
          <p:cNvSpPr txBox="1"/>
          <p:nvPr/>
        </p:nvSpPr>
        <p:spPr>
          <a:xfrm>
            <a:off x="3802734" y="1370966"/>
            <a:ext cx="5265658" cy="649188"/>
          </a:xfrm>
          <a:prstGeom prst="flowChartTerminator">
            <a:avLst/>
          </a:prstGeom>
          <a:solidFill>
            <a:schemeClr val="accent6">
              <a:lumMod val="60000"/>
              <a:lumOff val="40000"/>
            </a:schemeClr>
          </a:solidFill>
          <a:ln w="38100">
            <a:solidFill>
              <a:schemeClr val="accent1"/>
            </a:solidFill>
          </a:ln>
        </p:spPr>
        <p:txBody>
          <a:bodyPr wrap="none" rtlCol="0">
            <a:spAutoFit/>
          </a:bodyPr>
          <a:lstStyle/>
          <a:p>
            <a:pPr algn="l"/>
            <a:r>
              <a:rPr lang="zh-CN" sz="2400">
                <a:latin typeface="微软雅黑" panose="020B0503020204020204" charset="-122"/>
                <a:ea typeface="微软雅黑" panose="020B0503020204020204" charset="-122"/>
                <a:sym typeface="+mn-ea"/>
              </a:rPr>
              <a:t>自由读文，给课文划分段落层次。</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579595" y="3635377"/>
            <a:ext cx="8543361" cy="1169851"/>
          </a:xfrm>
          <a:prstGeom prst="flowChartTerminator">
            <a:avLst/>
          </a:prstGeom>
          <a:solidFill>
            <a:schemeClr val="bg1"/>
          </a:solidFill>
          <a:ln w="38100">
            <a:solidFill>
              <a:srgbClr val="00B0F0"/>
            </a:solidFill>
          </a:ln>
        </p:spPr>
        <p:txBody>
          <a:bodyPr wrap="square" rtlCol="0">
            <a:spAutoFit/>
          </a:bodyPr>
          <a:lstStyle/>
          <a:p>
            <a:pPr algn="l"/>
            <a:r>
              <a:rPr lang="zh-CN" sz="2400">
                <a:latin typeface="微软雅黑" panose="020B0503020204020204" charset="-122"/>
                <a:ea typeface="微软雅黑" panose="020B0503020204020204" charset="-122"/>
                <a:sym typeface="+mn-ea"/>
              </a:rPr>
              <a:t>第二部分（3、4自然段）：科学家们假想恐龙是如何演化成鸟儿的。</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784420" y="2265682"/>
            <a:ext cx="10084298" cy="1169851"/>
          </a:xfrm>
          <a:prstGeom prst="flowChartTerminator">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第一部分（第1、2自然段）：写大量的化石显示，鸟儿是由恐龙演化而来的。 </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450830" y="4987292"/>
            <a:ext cx="7417889" cy="1177639"/>
          </a:xfrm>
          <a:prstGeom prst="flowChartTerminator">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algn="l"/>
            <a:r>
              <a:rPr lang="zh-CN" sz="2400">
                <a:latin typeface="微软雅黑" panose="020B0503020204020204" charset="-122"/>
                <a:ea typeface="微软雅黑" panose="020B0503020204020204" charset="-122"/>
                <a:sym typeface="+mn-ea"/>
              </a:rPr>
              <a:t>第三部分（第5自然段）：科学家们希望能从化石中重现这一历史过程。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867940" y="1659892"/>
            <a:ext cx="7170626" cy="706755"/>
          </a:xfrm>
          <a:prstGeom prst="rect">
            <a:avLst/>
          </a:prstGeom>
          <a:noFill/>
          <a:ln w="9525">
            <a:noFill/>
          </a:ln>
        </p:spPr>
        <p:txBody>
          <a:bodyPr wrap="square">
            <a:spAutoFit/>
          </a:bodyPr>
          <a:lstStyle/>
          <a:p>
            <a:r>
              <a:rPr lang="zh-CN" sz="4000">
                <a:solidFill>
                  <a:srgbClr val="C00000"/>
                </a:solidFill>
                <a:latin typeface="微软雅黑" panose="020B0503020204020204" charset="-122"/>
                <a:ea typeface="微软雅黑" panose="020B0503020204020204" charset="-122"/>
              </a:rPr>
              <a:t>恐龙是如何飞向蓝天的呢？</a:t>
            </a:r>
            <a:endParaRPr lang="zh-CN" altLang="en-US" sz="4000">
              <a:solidFill>
                <a:srgbClr val="C00000"/>
              </a:solidFill>
              <a:latin typeface="微软雅黑" panose="020B0503020204020204" charset="-122"/>
              <a:ea typeface="微软雅黑" panose="020B0503020204020204" charset="-122"/>
            </a:endParaRPr>
          </a:p>
        </p:txBody>
      </p:sp>
      <p:sp>
        <p:nvSpPr>
          <p:cNvPr id="2" name="流程图: 终止 1"/>
          <p:cNvSpPr/>
          <p:nvPr/>
        </p:nvSpPr>
        <p:spPr bwMode="auto">
          <a:xfrm>
            <a:off x="406163" y="1140460"/>
            <a:ext cx="2356362" cy="82423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pic>
        <p:nvPicPr>
          <p:cNvPr id="3" name="图片 2"/>
          <p:cNvPicPr>
            <a:picLocks noChangeAspect="1"/>
          </p:cNvPicPr>
          <p:nvPr/>
        </p:nvPicPr>
        <p:blipFill>
          <a:blip r:embed="rId2" cstate="print"/>
          <a:stretch>
            <a:fillRect/>
          </a:stretch>
        </p:blipFill>
        <p:spPr>
          <a:xfrm>
            <a:off x="653425" y="2459355"/>
            <a:ext cx="9802155" cy="3600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92192" y="1096645"/>
            <a:ext cx="2118401" cy="626694"/>
          </a:xfrm>
          <a:prstGeom prst="snip2DiagRect">
            <a:avLst/>
          </a:prstGeom>
          <a:solidFill>
            <a:schemeClr val="accent6">
              <a:lumMod val="60000"/>
              <a:lumOff val="40000"/>
            </a:schemeClr>
          </a:solidFill>
        </p:spPr>
        <p:txBody>
          <a:bodyPr wrap="square" rtlCol="0">
            <a:spAutoFit/>
          </a:bodyPr>
          <a:lstStyle/>
          <a:p>
            <a:r>
              <a:rPr lang="zh-CN" altLang="en-US" sz="2800">
                <a:latin typeface="微软雅黑" panose="020B0503020204020204" charset="-122"/>
                <a:ea typeface="微软雅黑" panose="020B0503020204020204" charset="-122"/>
              </a:rPr>
              <a:t>课堂小结</a:t>
            </a:r>
          </a:p>
        </p:txBody>
      </p:sp>
      <p:sp>
        <p:nvSpPr>
          <p:cNvPr id="100" name="文本框 99"/>
          <p:cNvSpPr txBox="1"/>
          <p:nvPr/>
        </p:nvSpPr>
        <p:spPr>
          <a:xfrm>
            <a:off x="2330009" y="2520950"/>
            <a:ext cx="8331754" cy="2463522"/>
          </a:xfrm>
          <a:prstGeom prst="bevel">
            <a:avLst>
              <a:gd name="adj" fmla="val 8857"/>
            </a:avLst>
          </a:prstGeom>
          <a:solidFill>
            <a:schemeClr val="accent6">
              <a:lumMod val="60000"/>
              <a:lumOff val="40000"/>
            </a:schemeClr>
          </a:solidFill>
          <a:ln w="9525">
            <a:solidFill>
              <a:schemeClr val="accent1"/>
            </a:solidFill>
          </a:ln>
        </p:spPr>
        <p:txBody>
          <a:bodyPr wrap="square">
            <a:spAutoFit/>
          </a:bodyPr>
          <a:lstStyle/>
          <a:p>
            <a:pPr>
              <a:lnSpc>
                <a:spcPct val="150000"/>
              </a:lnSpc>
            </a:pPr>
            <a:r>
              <a:rPr lang="en-US" altLang="zh-CN" sz="2800">
                <a:latin typeface="微软雅黑" panose="020B0503020204020204" charset="-122"/>
                <a:ea typeface="微软雅黑" panose="020B0503020204020204" charset="-122"/>
              </a:rPr>
              <a:t>       </a:t>
            </a:r>
            <a:r>
              <a:rPr lang="zh-CN" sz="2800">
                <a:latin typeface="微软雅黑" panose="020B0503020204020204" charset="-122"/>
                <a:ea typeface="微软雅黑" panose="020B0503020204020204" charset="-122"/>
              </a:rPr>
              <a:t>本课我们学习了生字词语，读懂了课文，把握了课文的脉络层次，究竟恐龙的一支是如何变成鸟类的呢？下节课我们接着学。</a:t>
            </a:r>
            <a:endParaRPr lang="zh-CN" altLang="en-US" sz="2800">
              <a:latin typeface="微软雅黑" panose="020B0503020204020204" charset="-122"/>
              <a:ea typeface="微软雅黑" panose="020B0503020204020204" charset="-122"/>
            </a:endParaRPr>
          </a:p>
        </p:txBody>
      </p:sp>
      <p:pic>
        <p:nvPicPr>
          <p:cNvPr id="5" name="图片 4" descr="64"/>
          <p:cNvPicPr>
            <a:picLocks noChangeAspect="1"/>
          </p:cNvPicPr>
          <p:nvPr/>
        </p:nvPicPr>
        <p:blipFill>
          <a:blip r:embed="rId2" cstate="print"/>
          <a:stretch>
            <a:fillRect/>
          </a:stretch>
        </p:blipFill>
        <p:spPr>
          <a:xfrm>
            <a:off x="592191" y="2766697"/>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100" name="文本框 99"/>
          <p:cNvSpPr txBox="1"/>
          <p:nvPr/>
        </p:nvSpPr>
        <p:spPr>
          <a:xfrm>
            <a:off x="1528535" y="2853055"/>
            <a:ext cx="8527859" cy="1961388"/>
          </a:xfrm>
          <a:prstGeom prst="wedgeRoundRectCallout">
            <a:avLst>
              <a:gd name="adj1" fmla="val 12652"/>
              <a:gd name="adj2" fmla="val -63355"/>
              <a:gd name="adj3" fmla="val 16667"/>
            </a:avLst>
          </a:prstGeom>
          <a:noFill/>
          <a:ln w="38100">
            <a:solidFill>
              <a:srgbClr val="92D050"/>
            </a:solidFill>
          </a:ln>
        </p:spPr>
        <p:txBody>
          <a:bodyPr wrap="square">
            <a:spAutoFit/>
          </a:bodyPr>
          <a:lstStyle/>
          <a:p>
            <a:pPr>
              <a:lnSpc>
                <a:spcPct val="13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意思是：对眼前景物有所感触，临时发生兴致而创作。这里的“兴”，</a:t>
            </a:r>
            <a:r>
              <a:rPr lang="zh-CN" sz="2800">
                <a:solidFill>
                  <a:srgbClr val="C00000"/>
                </a:solidFill>
                <a:latin typeface="微软雅黑" panose="020B0503020204020204" charset="-122"/>
                <a:ea typeface="微软雅黑" panose="020B0503020204020204" charset="-122"/>
                <a:cs typeface="微软雅黑" panose="020B0503020204020204" charset="-122"/>
              </a:rPr>
              <a:t>兴致，兴趣，</a:t>
            </a:r>
            <a:r>
              <a:rPr lang="zh-CN" sz="2800">
                <a:solidFill>
                  <a:schemeClr val="tx1"/>
                </a:solidFill>
                <a:latin typeface="微软雅黑" panose="020B0503020204020204" charset="-122"/>
                <a:ea typeface="微软雅黑" panose="020B0503020204020204" charset="-122"/>
                <a:cs typeface="微软雅黑" panose="020B0503020204020204" charset="-122"/>
              </a:rPr>
              <a:t>“四时田园杂兴”，</a:t>
            </a:r>
            <a:r>
              <a:rPr lang="zh-CN" sz="2800">
                <a:solidFill>
                  <a:srgbClr val="C00000"/>
                </a:solidFill>
                <a:latin typeface="微软雅黑" panose="020B0503020204020204" charset="-122"/>
                <a:ea typeface="微软雅黑" panose="020B0503020204020204" charset="-122"/>
                <a:cs typeface="微软雅黑" panose="020B0503020204020204" charset="-122"/>
              </a:rPr>
              <a:t>从一年四季的田园风光引发的各种即兴作品。</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flipH="1">
            <a:off x="3367892" y="1811020"/>
            <a:ext cx="2581146" cy="460374"/>
          </a:xfrm>
          <a:prstGeom prst="flowChartDisplay">
            <a:avLst/>
          </a:prstGeom>
          <a:solidFill>
            <a:srgbClr val="92D050"/>
          </a:solid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一年四季</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949038" y="1779905"/>
            <a:ext cx="2339102"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四时</a:t>
            </a:r>
            <a:r>
              <a:rPr lang="zh-CN" sz="2800">
                <a:latin typeface="微软雅黑" panose="020B0503020204020204" charset="-122"/>
                <a:ea typeface="微软雅黑" panose="020B0503020204020204" charset="-122"/>
                <a:cs typeface="微软雅黑" panose="020B0503020204020204" charset="-122"/>
                <a:sym typeface="+mn-ea"/>
              </a:rPr>
              <a:t>田园杂兴</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9" name="文本框 7"/>
          <p:cNvSpPr txBox="1"/>
          <p:nvPr/>
        </p:nvSpPr>
        <p:spPr>
          <a:xfrm>
            <a:off x="481350" y="1127125"/>
            <a:ext cx="2091271" cy="578480"/>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checkerboard(across)">
                                      <p:cBhvr>
                                        <p:cTn id="1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3" grpId="0" animBg="1"/>
      <p:bldP spid="9" grpId="0" bldLvl="0" animBg="1"/>
    </p:bld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92192" y="1096645"/>
            <a:ext cx="2118401" cy="626366"/>
          </a:xfrm>
          <a:prstGeom prst="snip2DiagRect">
            <a:avLst/>
          </a:prstGeom>
          <a:solidFill>
            <a:schemeClr val="accent6">
              <a:lumMod val="60000"/>
              <a:lumOff val="40000"/>
            </a:schemeClr>
          </a:solidFill>
        </p:spPr>
        <p:txBody>
          <a:bodyPr wrap="square" rtlCol="0">
            <a:spAutoFit/>
          </a:bodyPr>
          <a:lstStyle/>
          <a:p>
            <a:r>
              <a:rPr lang="zh-CN" altLang="en-US" sz="2800">
                <a:latin typeface="微软雅黑" panose="020B0503020204020204" charset="-122"/>
                <a:ea typeface="微软雅黑" panose="020B0503020204020204" charset="-122"/>
              </a:rPr>
              <a:t>课堂作业</a:t>
            </a:r>
          </a:p>
        </p:txBody>
      </p:sp>
      <p:sp>
        <p:nvSpPr>
          <p:cNvPr id="100" name="文本框 99"/>
          <p:cNvSpPr txBox="1"/>
          <p:nvPr/>
        </p:nvSpPr>
        <p:spPr>
          <a:xfrm>
            <a:off x="479024" y="1722757"/>
            <a:ext cx="10204441" cy="4887595"/>
          </a:xfrm>
          <a:prstGeom prst="rect">
            <a:avLst/>
          </a:prstGeom>
          <a:noFill/>
          <a:ln w="9525">
            <a:noFill/>
          </a:ln>
        </p:spPr>
        <p:txBody>
          <a:bodyPr wrap="square">
            <a:spAutoFit/>
          </a:bodyPr>
          <a:lstStyle/>
          <a:p>
            <a:pPr>
              <a:lnSpc>
                <a:spcPct val="130000"/>
              </a:lnSpc>
            </a:pPr>
            <a:r>
              <a:rPr lang="zh-CN" sz="2400">
                <a:latin typeface="微软雅黑" panose="020B0503020204020204" charset="-122"/>
                <a:ea typeface="微软雅黑" panose="020B0503020204020204" charset="-122"/>
                <a:cs typeface="微软雅黑" panose="020B0503020204020204" charset="-122"/>
              </a:rPr>
              <a:t>一、写出加点词语的近义词。</a:t>
            </a:r>
          </a:p>
          <a:p>
            <a:pPr>
              <a:lnSpc>
                <a:spcPct val="130000"/>
              </a:lnSpc>
            </a:pPr>
            <a:r>
              <a:rPr lang="zh-CN" sz="2400">
                <a:latin typeface="微软雅黑" panose="020B0503020204020204" charset="-122"/>
                <a:ea typeface="微软雅黑" panose="020B0503020204020204" charset="-122"/>
                <a:cs typeface="微软雅黑" panose="020B0503020204020204" charset="-122"/>
              </a:rPr>
              <a:t>　　1.恐龙的一支经过漫长的演化。</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p>
          <a:p>
            <a:pPr>
              <a:lnSpc>
                <a:spcPct val="130000"/>
              </a:lnSpc>
            </a:pPr>
            <a:r>
              <a:rPr lang="zh-CN" sz="2400">
                <a:latin typeface="微软雅黑" panose="020B0503020204020204" charset="-122"/>
                <a:ea typeface="微软雅黑" panose="020B0503020204020204" charset="-122"/>
                <a:cs typeface="微软雅黑" panose="020B0503020204020204" charset="-122"/>
              </a:rPr>
              <a:t>　　2.顿时全世界的研究者欣喜若狂。</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        </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p>
          <a:p>
            <a:pPr>
              <a:lnSpc>
                <a:spcPct val="130000"/>
              </a:lnSpc>
            </a:pPr>
            <a:r>
              <a:rPr lang="zh-CN" sz="2400">
                <a:latin typeface="微软雅黑" panose="020B0503020204020204" charset="-122"/>
                <a:ea typeface="微软雅黑" panose="020B0503020204020204" charset="-122"/>
                <a:cs typeface="微软雅黑" panose="020B0503020204020204" charset="-122"/>
              </a:rPr>
              <a:t>　　3.有些恐龙动作敏捷。</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p>
          <a:p>
            <a:pPr>
              <a:lnSpc>
                <a:spcPct val="130000"/>
              </a:lnSpc>
            </a:pPr>
            <a:r>
              <a:rPr lang="zh-CN" sz="2400">
                <a:latin typeface="微软雅黑" panose="020B0503020204020204" charset="-122"/>
                <a:ea typeface="微软雅黑" panose="020B0503020204020204" charset="-122"/>
                <a:cs typeface="微软雅黑" panose="020B0503020204020204" charset="-122"/>
              </a:rPr>
              <a:t>　　4.它的后代繁衍成了一个形态各异的庞大家族。（</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p>
          <a:p>
            <a:pPr>
              <a:lnSpc>
                <a:spcPct val="130000"/>
              </a:lnSpc>
            </a:pPr>
            <a:r>
              <a:rPr lang="zh-CN" sz="2400">
                <a:latin typeface="微软雅黑" panose="020B0503020204020204" charset="-122"/>
                <a:ea typeface="微软雅黑" panose="020B0503020204020204" charset="-122"/>
                <a:cs typeface="微软雅黑" panose="020B0503020204020204" charset="-122"/>
              </a:rPr>
              <a:t>　　二、在括号里填上合适的词语。</a:t>
            </a:r>
          </a:p>
          <a:p>
            <a:pPr>
              <a:lnSpc>
                <a:spcPct val="130000"/>
              </a:lnSpc>
            </a:pPr>
            <a:r>
              <a:rPr lang="zh-CN" sz="2400">
                <a:latin typeface="微软雅黑" panose="020B0503020204020204" charset="-122"/>
                <a:ea typeface="微软雅黑" panose="020B0503020204020204" charset="-122"/>
                <a:cs typeface="微软雅黑" panose="020B0503020204020204" charset="-122"/>
              </a:rPr>
              <a:t>　　（</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）的霸王龙　        （</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）的马门溪龙</a:t>
            </a:r>
          </a:p>
          <a:p>
            <a:pPr>
              <a:lnSpc>
                <a:spcPct val="130000"/>
              </a:lnSpc>
            </a:pPr>
            <a:r>
              <a:rPr lang="zh-CN" sz="2400">
                <a:latin typeface="微软雅黑" panose="020B0503020204020204" charset="-122"/>
                <a:ea typeface="微软雅黑" panose="020B0503020204020204" charset="-122"/>
                <a:cs typeface="微软雅黑" panose="020B0503020204020204" charset="-122"/>
              </a:rPr>
              <a:t>　　（</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）的鸽子　　        （</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）的孔雀</a:t>
            </a:r>
          </a:p>
          <a:p>
            <a:pPr>
              <a:lnSpc>
                <a:spcPct val="130000"/>
              </a:lnSpc>
            </a:pPr>
            <a:r>
              <a:rPr lang="zh-CN" sz="2400">
                <a:latin typeface="微软雅黑" panose="020B0503020204020204" charset="-122"/>
                <a:ea typeface="微软雅黑" panose="020B0503020204020204" charset="-122"/>
                <a:cs typeface="微软雅黑" panose="020B0503020204020204" charset="-122"/>
              </a:rPr>
              <a:t>　　（</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）的演化　　        （</a:t>
            </a:r>
            <a:r>
              <a:rPr lang="en-US"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）的鸟儿</a:t>
            </a:r>
          </a:p>
          <a:p>
            <a:pPr>
              <a:lnSpc>
                <a:spcPct val="130000"/>
              </a:lnSpc>
            </a:pP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54146" y="2332357"/>
            <a:ext cx="800219"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演变</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776672" y="2792732"/>
            <a:ext cx="1415772"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欢欣鼓舞</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254146" y="3253107"/>
            <a:ext cx="800219"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灵敏</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381265" y="3713481"/>
            <a:ext cx="800219"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巨大</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868037" y="4667887"/>
            <a:ext cx="800219"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凶猛</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6753612" y="4667887"/>
            <a:ext cx="800219"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迟钝</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868037" y="5128262"/>
            <a:ext cx="800219"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轻盈</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381554" y="5128262"/>
            <a:ext cx="1415772"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五彩斑斓</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868037" y="5680077"/>
            <a:ext cx="800219"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漫长</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6238157" y="5588637"/>
            <a:ext cx="1415772" cy="461665"/>
          </a:xfrm>
          <a:prstGeom prst="rect">
            <a:avLst/>
          </a:prstGeom>
          <a:noFill/>
        </p:spPr>
        <p:txBody>
          <a:bodyPr wrap="none" rtlCol="0">
            <a:spAutoFit/>
          </a:bodyPr>
          <a:lstStyle/>
          <a:p>
            <a:pPr algn="l"/>
            <a:r>
              <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rPr>
              <a:t>凌空翱翔</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P spid="12" grpId="0"/>
    </p:bld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77"/>
          <p:cNvPicPr>
            <a:picLocks noChangeAspect="1"/>
          </p:cNvPicPr>
          <p:nvPr/>
        </p:nvPicPr>
        <p:blipFill>
          <a:blip r:embed="rId2" cstate="print"/>
          <a:stretch>
            <a:fillRect/>
          </a:stretch>
        </p:blipFill>
        <p:spPr>
          <a:xfrm>
            <a:off x="482900" y="1335405"/>
            <a:ext cx="10846240" cy="4937760"/>
          </a:xfrm>
          <a:prstGeom prst="rect">
            <a:avLst/>
          </a:prstGeom>
        </p:spPr>
      </p:pic>
      <p:sp>
        <p:nvSpPr>
          <p:cNvPr id="4" name="文本框 3"/>
          <p:cNvSpPr txBox="1"/>
          <p:nvPr/>
        </p:nvSpPr>
        <p:spPr>
          <a:xfrm>
            <a:off x="610019" y="1096645"/>
            <a:ext cx="2118401" cy="626366"/>
          </a:xfrm>
          <a:prstGeom prst="snip2DiagRect">
            <a:avLst/>
          </a:prstGeom>
          <a:solidFill>
            <a:schemeClr val="accent6">
              <a:lumMod val="60000"/>
              <a:lumOff val="40000"/>
            </a:schemeClr>
          </a:solidFill>
        </p:spPr>
        <p:txBody>
          <a:bodyPr wrap="square" rtlCol="0">
            <a:spAutoFit/>
          </a:bodyPr>
          <a:lstStyle/>
          <a:p>
            <a:r>
              <a:rPr lang="zh-CN" altLang="en-US" sz="2800">
                <a:latin typeface="微软雅黑" panose="020B0503020204020204" charset="-122"/>
                <a:ea typeface="微软雅黑" panose="020B0503020204020204" charset="-122"/>
              </a:rPr>
              <a:t>课堂作业</a:t>
            </a:r>
          </a:p>
        </p:txBody>
      </p:sp>
      <p:sp>
        <p:nvSpPr>
          <p:cNvPr id="100" name="文本框 99"/>
          <p:cNvSpPr txBox="1"/>
          <p:nvPr/>
        </p:nvSpPr>
        <p:spPr>
          <a:xfrm>
            <a:off x="1298325" y="2459357"/>
            <a:ext cx="8667380" cy="3969385"/>
          </a:xfrm>
          <a:prstGeom prst="rect">
            <a:avLst/>
          </a:prstGeom>
          <a:noFill/>
          <a:ln w="9525">
            <a:noFill/>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　三、根据意思写词语。</a:t>
            </a:r>
          </a:p>
          <a:p>
            <a:pPr>
              <a:lnSpc>
                <a:spcPct val="150000"/>
              </a:lnSpc>
            </a:pPr>
            <a:r>
              <a:rPr lang="zh-CN" sz="2800">
                <a:latin typeface="微软雅黑" panose="020B0503020204020204" charset="-122"/>
                <a:ea typeface="微软雅黑" panose="020B0503020204020204" charset="-122"/>
                <a:cs typeface="微软雅黑" panose="020B0503020204020204" charset="-122"/>
              </a:rPr>
              <a:t>　　1.指反应迟缓；脑子不灵敏。 （        ）</a:t>
            </a:r>
          </a:p>
          <a:p>
            <a:pPr>
              <a:lnSpc>
                <a:spcPct val="150000"/>
              </a:lnSpc>
            </a:pPr>
            <a:r>
              <a:rPr lang="zh-CN" sz="2800">
                <a:latin typeface="微软雅黑" panose="020B0503020204020204" charset="-122"/>
                <a:ea typeface="微软雅黑" panose="020B0503020204020204" charset="-122"/>
                <a:cs typeface="微软雅黑" panose="020B0503020204020204" charset="-122"/>
              </a:rPr>
              <a:t>　　2.立刻、一下子。           （        ）</a:t>
            </a:r>
          </a:p>
          <a:p>
            <a:pPr>
              <a:lnSpc>
                <a:spcPct val="150000"/>
              </a:lnSpc>
            </a:pPr>
            <a:r>
              <a:rPr lang="zh-CN" sz="2800">
                <a:latin typeface="微软雅黑" panose="020B0503020204020204" charset="-122"/>
                <a:ea typeface="微软雅黑" panose="020B0503020204020204" charset="-122"/>
                <a:cs typeface="微软雅黑" panose="020B0503020204020204" charset="-122"/>
              </a:rPr>
              <a:t>　　3.反应迅速快捷。           （        ）</a:t>
            </a:r>
          </a:p>
          <a:p>
            <a:pPr>
              <a:lnSpc>
                <a:spcPct val="150000"/>
              </a:lnSpc>
            </a:pPr>
            <a:r>
              <a:rPr lang="zh-CN" sz="2800">
                <a:latin typeface="微软雅黑" panose="020B0503020204020204" charset="-122"/>
                <a:ea typeface="微软雅黑" panose="020B0503020204020204" charset="-122"/>
                <a:cs typeface="微软雅黑" panose="020B0503020204020204" charset="-122"/>
              </a:rPr>
              <a:t>　　4.形容高兴到了极        （              ）</a:t>
            </a:r>
          </a:p>
          <a:p>
            <a:pPr>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396089" y="3305810"/>
            <a:ext cx="902811"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迟钝</a:t>
            </a:r>
          </a:p>
        </p:txBody>
      </p:sp>
      <p:sp>
        <p:nvSpPr>
          <p:cNvPr id="5" name="文本框 4"/>
          <p:cNvSpPr txBox="1"/>
          <p:nvPr/>
        </p:nvSpPr>
        <p:spPr>
          <a:xfrm>
            <a:off x="7531831" y="3956050"/>
            <a:ext cx="902811"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顿时</a:t>
            </a:r>
          </a:p>
        </p:txBody>
      </p:sp>
      <p:sp>
        <p:nvSpPr>
          <p:cNvPr id="6" name="文本框 5"/>
          <p:cNvSpPr txBox="1"/>
          <p:nvPr/>
        </p:nvSpPr>
        <p:spPr>
          <a:xfrm>
            <a:off x="7531831" y="4576445"/>
            <a:ext cx="902811"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敏捷</a:t>
            </a:r>
          </a:p>
        </p:txBody>
      </p:sp>
      <p:sp>
        <p:nvSpPr>
          <p:cNvPr id="7" name="文本框 6"/>
          <p:cNvSpPr txBox="1"/>
          <p:nvPr/>
        </p:nvSpPr>
        <p:spPr>
          <a:xfrm>
            <a:off x="6950492" y="5197475"/>
            <a:ext cx="1620957"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欣喜若狂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570295" y="848995"/>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rcRect l="7591" t="22006" r="2574" b="4506"/>
          <a:stretch>
            <a:fillRect/>
          </a:stretch>
        </p:blipFill>
        <p:spPr>
          <a:xfrm>
            <a:off x="1311502" y="2399032"/>
            <a:ext cx="7787620" cy="3720465"/>
          </a:xfrm>
          <a:prstGeom prst="rect">
            <a:avLst/>
          </a:prstGeom>
        </p:spPr>
      </p:pic>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1543263" y="2232662"/>
            <a:ext cx="8883638" cy="3229951"/>
          </a:xfrm>
          <a:prstGeom prst="bevel">
            <a:avLst>
              <a:gd name="adj" fmla="val 8541"/>
            </a:avLst>
          </a:prstGeom>
          <a:solidFill>
            <a:schemeClr val="accent6">
              <a:lumMod val="60000"/>
              <a:lumOff val="40000"/>
            </a:schemeClr>
          </a:solidFill>
          <a:ln w="9525">
            <a:solidFill>
              <a:schemeClr val="accent1"/>
            </a:solidFill>
          </a:ln>
        </p:spPr>
        <p:txBody>
          <a:bodyPr wrap="square">
            <a:spAutoFit/>
          </a:bodyPr>
          <a:lstStyle/>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迟钝</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不仅</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描绘</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隧道</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繁衍  </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十吨</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公斤   脑颅</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膨大</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敏捷</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树栖</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开辟</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崭新   笨重</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谈起</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鸽子</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毫不相关</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描绘</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末期    形态各异</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前肢</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鸟翼</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0019" y="1096645"/>
            <a:ext cx="2118401" cy="626366"/>
          </a:xfrm>
          <a:prstGeom prst="snip2DiagRect">
            <a:avLst/>
          </a:prstGeom>
          <a:solidFill>
            <a:schemeClr val="accent6">
              <a:lumMod val="60000"/>
              <a:lumOff val="40000"/>
            </a:schemeClr>
          </a:solidFill>
        </p:spPr>
        <p:txBody>
          <a:bodyPr wrap="square" rtlCol="0">
            <a:spAutoFit/>
          </a:bodyPr>
          <a:lstStyle/>
          <a:p>
            <a:r>
              <a:rPr lang="zh-CN" altLang="en-US" sz="2800">
                <a:latin typeface="微软雅黑" panose="020B0503020204020204" charset="-122"/>
                <a:ea typeface="微软雅黑" panose="020B0503020204020204" charset="-122"/>
              </a:rPr>
              <a:t>复习导入</a:t>
            </a:r>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788685" y="3444877"/>
            <a:ext cx="5743631" cy="2242899"/>
          </a:xfrm>
          <a:prstGeom prst="wedgeRoundRectCallout">
            <a:avLst>
              <a:gd name="adj1" fmla="val -14417"/>
              <a:gd name="adj2" fmla="val -78784"/>
              <a:gd name="adj3" fmla="val 16667"/>
            </a:avLst>
          </a:prstGeom>
          <a:solidFill>
            <a:srgbClr val="92D050"/>
          </a:solidFill>
          <a:ln w="9525">
            <a:no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事实证明笨重的恐龙的一支经过漫长的演化，最终变成了凌空翱翔的鸟儿。</a:t>
            </a:r>
          </a:p>
        </p:txBody>
      </p:sp>
      <p:sp>
        <p:nvSpPr>
          <p:cNvPr id="2" name="文本框 1"/>
          <p:cNvSpPr txBox="1"/>
          <p:nvPr/>
        </p:nvSpPr>
        <p:spPr>
          <a:xfrm>
            <a:off x="2430774" y="2020570"/>
            <a:ext cx="5211683"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sym typeface="+mn-ea"/>
              </a:rPr>
              <a:t>概括出第一自然段的主要内容？</a:t>
            </a:r>
            <a:endParaRPr lang="zh-CN" altLang="en-US" sz="280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610019" y="1096645"/>
            <a:ext cx="2118401" cy="626366"/>
          </a:xfrm>
          <a:prstGeom prst="snip2DiagRect">
            <a:avLst/>
          </a:prstGeom>
          <a:solidFill>
            <a:schemeClr val="accent6">
              <a:lumMod val="60000"/>
              <a:lumOff val="40000"/>
            </a:schemeClr>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5" name="图片 4"/>
          <p:cNvPicPr>
            <a:picLocks noChangeAspect="1"/>
          </p:cNvPicPr>
          <p:nvPr/>
        </p:nvPicPr>
        <p:blipFill>
          <a:blip r:embed="rId2" cstate="print"/>
          <a:stretch>
            <a:fillRect/>
          </a:stretch>
        </p:blipFill>
        <p:spPr>
          <a:xfrm>
            <a:off x="610019" y="2875282"/>
            <a:ext cx="3522916" cy="28124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937894" y="3656332"/>
            <a:ext cx="9523112" cy="2145268"/>
          </a:xfrm>
          <a:prstGeom prst="roundRect">
            <a:avLst/>
          </a:prstGeom>
          <a:noFill/>
          <a:ln w="38100">
            <a:solidFill>
              <a:schemeClr val="accent1"/>
            </a:solidFill>
            <a:prstDash val="lgDashDotDot"/>
          </a:ln>
        </p:spPr>
        <p:txBody>
          <a:bodyPr wrap="square">
            <a:spAutoFit/>
          </a:bodyPr>
          <a:lstStyle/>
          <a:p>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点睛之笔”指最重要、最关键的内容。作者运用生动形象的语言，将古生物科学家们漫长的研究历程与取得的成果比作“画卷”。而要证明恐龙向鸟类演化，“羽毛”是非常关键的部分。带有羽毛印痕的恐龙化石的发现，为研究工作提供了强有力的证据，加速了这项研究的进程。因此，说它是“点睛之笔”。</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0019" y="1096645"/>
            <a:ext cx="2118401" cy="626366"/>
          </a:xfrm>
          <a:prstGeom prst="snip2DiagRect">
            <a:avLst/>
          </a:prstGeom>
          <a:solidFill>
            <a:schemeClr val="accent6">
              <a:lumMod val="60000"/>
              <a:lumOff val="40000"/>
            </a:schemeClr>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2" name="文本框 1"/>
          <p:cNvSpPr txBox="1"/>
          <p:nvPr/>
        </p:nvSpPr>
        <p:spPr>
          <a:xfrm>
            <a:off x="1310727" y="1847215"/>
            <a:ext cx="9341734" cy="1568450"/>
          </a:xfrm>
          <a:prstGeom prst="rect">
            <a:avLst/>
          </a:prstGeom>
          <a:noFill/>
        </p:spPr>
        <p:txBody>
          <a:bodyPr wrap="square" rtlCol="0">
            <a:spAutoFit/>
          </a:bodyPr>
          <a:lstStyle/>
          <a:p>
            <a:pPr algn="l"/>
            <a:r>
              <a:rPr lang="en-US"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“辽宁的发现向世人展示了恐龙长羽毛的证据，给这幅古生物学家们描绘的画卷涂上了‘点睛’之笔。”</a:t>
            </a:r>
          </a:p>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（1）‘点睛’之笔是什么意思？</a:t>
            </a:r>
          </a:p>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（2）这句话你读懂了什么？</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十边形 5"/>
          <p:cNvSpPr/>
          <p:nvPr/>
        </p:nvSpPr>
        <p:spPr>
          <a:xfrm>
            <a:off x="997579" y="1143002"/>
            <a:ext cx="4859221" cy="844567"/>
          </a:xfrm>
          <a:prstGeom prst="decagon">
            <a:avLst/>
          </a:prstGeom>
          <a:solidFill>
            <a:srgbClr val="92D050"/>
          </a:solidFill>
        </p:spPr>
        <p:txBody>
          <a:bodyPr wrap="square">
            <a:spAutoFit/>
          </a:bodyPr>
          <a:lstStyle/>
          <a:p>
            <a:r>
              <a:rPr lang="zh-CN" altLang="zh-CN" sz="2800" dirty="0">
                <a:latin typeface="微软雅黑" panose="020B0503020204020204" charset="-122"/>
                <a:ea typeface="微软雅黑" panose="020B0503020204020204" charset="-122"/>
                <a:cs typeface="微软雅黑" panose="020B0503020204020204" charset="-122"/>
                <a:sym typeface="+mn-ea"/>
              </a:rPr>
              <a:t>第一种恐龙的特点</a:t>
            </a:r>
            <a:endParaRPr lang="zh-CN" altLang="zh-CN" sz="2800" b="1"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29" y="4979670"/>
            <a:ext cx="2037787" cy="1223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剪去对角的矩形 6"/>
          <p:cNvSpPr/>
          <p:nvPr/>
        </p:nvSpPr>
        <p:spPr>
          <a:xfrm>
            <a:off x="738689" y="2370457"/>
            <a:ext cx="10286604" cy="2093655"/>
          </a:xfrm>
          <a:prstGeom prst="snip2DiagRect">
            <a:avLst/>
          </a:prstGeom>
          <a:noFill/>
          <a:ln w="38100">
            <a:solidFill>
              <a:srgbClr val="D99694"/>
            </a:solidFill>
          </a:ln>
          <a:extLst>
            <a:ext uri="{909E8E84-426E-40DD-AFC4-6F175D3DCCD1}">
              <a14:hiddenFill xmlns:a14="http://schemas.microsoft.com/office/drawing/2010/main">
                <a:solidFill>
                  <a:schemeClr val="accent2">
                    <a:lumMod val="60000"/>
                    <a:lumOff val="40000"/>
                  </a:schemeClr>
                </a:solidFill>
              </a14:hiddenFill>
            </a:ext>
          </a:extLst>
        </p:spPr>
        <p:txBody>
          <a:bodyPr wrap="square">
            <a:spAutoFit/>
          </a:bodyPr>
          <a:lstStyle/>
          <a:p>
            <a:pPr algn="l">
              <a:lnSpc>
                <a:spcPct val="150000"/>
              </a:lnSpc>
            </a:pPr>
            <a:r>
              <a:rPr lang="en-US" altLang="zh-CN" sz="2400" dirty="0">
                <a:latin typeface="微软雅黑" panose="020B0503020204020204" charset="-122"/>
                <a:ea typeface="微软雅黑" panose="020B0503020204020204" charset="-122"/>
                <a:cs typeface="微软雅黑" panose="020B0503020204020204" charset="-122"/>
              </a:rPr>
              <a:t>     </a:t>
            </a:r>
            <a:r>
              <a:rPr lang="zh-CN" altLang="zh-CN" sz="2400" dirty="0">
                <a:latin typeface="微软雅黑" panose="020B0503020204020204" charset="-122"/>
                <a:ea typeface="微软雅黑" panose="020B0503020204020204" charset="-122"/>
                <a:cs typeface="微软雅黑" panose="020B0503020204020204" charset="-122"/>
              </a:rPr>
              <a:t>地球上的第一种恐龙</a:t>
            </a:r>
            <a:r>
              <a:rPr lang="zh-CN" altLang="zh-CN" sz="2400" dirty="0">
                <a:solidFill>
                  <a:srgbClr val="C00000"/>
                </a:solidFill>
                <a:latin typeface="微软雅黑" panose="020B0503020204020204" charset="-122"/>
                <a:ea typeface="微软雅黑" panose="020B0503020204020204" charset="-122"/>
                <a:cs typeface="微软雅黑" panose="020B0503020204020204" charset="-122"/>
              </a:rPr>
              <a:t>大约</a:t>
            </a:r>
            <a:r>
              <a:rPr lang="zh-CN" altLang="zh-CN" sz="2400" dirty="0">
                <a:latin typeface="微软雅黑" panose="020B0503020204020204" charset="-122"/>
                <a:ea typeface="微软雅黑" panose="020B0503020204020204" charset="-122"/>
                <a:cs typeface="微软雅黑" panose="020B0503020204020204" charset="-122"/>
              </a:rPr>
              <a:t>出现在两亿三千万年前，它和狗一般大小，像鸵鸟一样用两条</a:t>
            </a:r>
            <a:r>
              <a:rPr lang="zh-CN" altLang="zh-CN" sz="2400" dirty="0" smtClean="0">
                <a:latin typeface="微软雅黑" panose="020B0503020204020204" charset="-122"/>
                <a:ea typeface="微软雅黑" panose="020B0503020204020204" charset="-122"/>
                <a:cs typeface="微软雅黑" panose="020B0503020204020204" charset="-122"/>
              </a:rPr>
              <a:t>后</a:t>
            </a:r>
            <a:r>
              <a:rPr lang="zh-CN" altLang="en-US" sz="2400" dirty="0" smtClean="0">
                <a:latin typeface="微软雅黑" panose="020B0503020204020204" charset="-122"/>
                <a:ea typeface="微软雅黑" panose="020B0503020204020204" charset="-122"/>
                <a:cs typeface="微软雅黑" panose="020B0503020204020204" charset="-122"/>
              </a:rPr>
              <a:t>腿</a:t>
            </a:r>
            <a:r>
              <a:rPr lang="zh-CN" altLang="zh-CN" sz="2400" dirty="0" smtClean="0">
                <a:latin typeface="微软雅黑" panose="020B0503020204020204" charset="-122"/>
                <a:ea typeface="微软雅黑" panose="020B0503020204020204" charset="-122"/>
                <a:cs typeface="微软雅黑" panose="020B0503020204020204" charset="-122"/>
              </a:rPr>
              <a:t>支撑</a:t>
            </a:r>
            <a:r>
              <a:rPr lang="zh-CN" altLang="zh-CN" sz="2400" dirty="0">
                <a:latin typeface="微软雅黑" panose="020B0503020204020204" charset="-122"/>
                <a:ea typeface="微软雅黑" panose="020B0503020204020204" charset="-122"/>
                <a:cs typeface="微软雅黑" panose="020B0503020204020204" charset="-122"/>
              </a:rPr>
              <a:t>身体。数千万年后，它的后代繁衍成一个形态各异的庞大家族。</a:t>
            </a:r>
          </a:p>
        </p:txBody>
      </p:sp>
      <p:sp>
        <p:nvSpPr>
          <p:cNvPr id="2" name="文本框 1"/>
          <p:cNvSpPr txBox="1"/>
          <p:nvPr/>
        </p:nvSpPr>
        <p:spPr>
          <a:xfrm>
            <a:off x="5856799" y="998857"/>
            <a:ext cx="5167718" cy="1011719"/>
          </a:xfrm>
          <a:prstGeom prst="cloudCallout">
            <a:avLst>
              <a:gd name="adj1" fmla="val -42770"/>
              <a:gd name="adj2" fmla="val 110351"/>
            </a:avLst>
          </a:prstGeom>
          <a:solidFill>
            <a:schemeClr val="accent2">
              <a:lumMod val="60000"/>
              <a:lumOff val="40000"/>
            </a:schemeClr>
          </a:solidFill>
        </p:spPr>
        <p:txBody>
          <a:bodyPr wrap="square" rtlCol="0">
            <a:spAutoFit/>
          </a:bodyPr>
          <a:lstStyle/>
          <a:p>
            <a:pPr>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去掉“大约”行吗？</a:t>
            </a:r>
          </a:p>
        </p:txBody>
      </p:sp>
      <p:sp>
        <p:nvSpPr>
          <p:cNvPr id="3" name="文本框 2"/>
          <p:cNvSpPr txBox="1"/>
          <p:nvPr/>
        </p:nvSpPr>
        <p:spPr>
          <a:xfrm>
            <a:off x="2282727" y="4869815"/>
            <a:ext cx="8742567" cy="1452956"/>
          </a:xfrm>
          <a:prstGeom prst="snip2DiagRect">
            <a:avLst/>
          </a:prstGeom>
          <a:solidFill>
            <a:schemeClr val="accent2">
              <a:lumMod val="60000"/>
              <a:lumOff val="40000"/>
            </a:schemeClr>
          </a:solidFill>
        </p:spPr>
        <p:txBody>
          <a:bodyPr wrap="square" rtlCol="0">
            <a:spAutoFit/>
          </a:bodyPr>
          <a:lstStyle/>
          <a:p>
            <a:pPr algn="l">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地球上的第一种恐龙出现在两亿三千万年前，它和狗一般大小，像鸵鸟一样用两条</a:t>
            </a:r>
            <a:r>
              <a:rPr lang="zh-CN" altLang="zh-CN" sz="2400" dirty="0" smtClean="0">
                <a:latin typeface="微软雅黑" panose="020B0503020204020204" charset="-122"/>
                <a:ea typeface="微软雅黑" panose="020B0503020204020204" charset="-122"/>
                <a:cs typeface="微软雅黑" panose="020B0503020204020204" charset="-122"/>
                <a:sym typeface="+mn-ea"/>
              </a:rPr>
              <a:t>后</a:t>
            </a:r>
            <a:r>
              <a:rPr lang="zh-CN" altLang="en-US" sz="2400" dirty="0" smtClean="0">
                <a:latin typeface="微软雅黑" panose="020B0503020204020204" charset="-122"/>
                <a:ea typeface="微软雅黑" panose="020B0503020204020204" charset="-122"/>
                <a:cs typeface="微软雅黑" panose="020B0503020204020204" charset="-122"/>
                <a:sym typeface="+mn-ea"/>
              </a:rPr>
              <a:t>腿</a:t>
            </a:r>
            <a:r>
              <a:rPr lang="zh-CN" altLang="zh-CN" sz="2400" dirty="0" smtClean="0">
                <a:latin typeface="微软雅黑" panose="020B0503020204020204" charset="-122"/>
                <a:ea typeface="微软雅黑" panose="020B0503020204020204" charset="-122"/>
                <a:cs typeface="微软雅黑" panose="020B0503020204020204" charset="-122"/>
                <a:sym typeface="+mn-ea"/>
              </a:rPr>
              <a:t>支撑</a:t>
            </a:r>
            <a:r>
              <a:rPr lang="zh-CN" altLang="zh-CN" sz="2400" dirty="0">
                <a:latin typeface="微软雅黑" panose="020B0503020204020204" charset="-122"/>
                <a:ea typeface="微软雅黑" panose="020B0503020204020204" charset="-122"/>
                <a:cs typeface="微软雅黑" panose="020B0503020204020204" charset="-122"/>
                <a:sym typeface="+mn-ea"/>
              </a:rPr>
              <a:t>身体。</a:t>
            </a:r>
            <a:endParaRPr lang="zh-CN" alt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P spid="3" grpId="0" bldLvl="0" animBg="1"/>
    </p:bld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00B0F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课文精讲</a:t>
            </a:r>
          </a:p>
        </p:txBody>
      </p:sp>
      <p:pic>
        <p:nvPicPr>
          <p:cNvPr id="2" name="图片 1" descr="115"/>
          <p:cNvPicPr>
            <a:picLocks noChangeAspect="1"/>
          </p:cNvPicPr>
          <p:nvPr/>
        </p:nvPicPr>
        <p:blipFill>
          <a:blip r:embed="rId2" cstate="print"/>
          <a:stretch>
            <a:fillRect/>
          </a:stretch>
        </p:blipFill>
        <p:spPr>
          <a:xfrm>
            <a:off x="489101" y="3955417"/>
            <a:ext cx="2321481" cy="1718945"/>
          </a:xfrm>
          <a:prstGeom prst="rect">
            <a:avLst/>
          </a:prstGeom>
        </p:spPr>
      </p:pic>
      <p:sp>
        <p:nvSpPr>
          <p:cNvPr id="3" name="文本框 2"/>
          <p:cNvSpPr txBox="1"/>
          <p:nvPr/>
        </p:nvSpPr>
        <p:spPr>
          <a:xfrm>
            <a:off x="2285827" y="1918336"/>
            <a:ext cx="8162002" cy="3415963"/>
          </a:xfrm>
          <a:prstGeom prst="snip2DiagRect">
            <a:avLst/>
          </a:prstGeom>
          <a:noFill/>
          <a:ln w="38100">
            <a:solidFill>
              <a:srgbClr val="92D050"/>
            </a:solidFill>
          </a:ln>
        </p:spPr>
        <p:txBody>
          <a:bodyPr wrap="square" rtlCol="0">
            <a:spAutoFit/>
          </a:bodyPr>
          <a:lstStyle/>
          <a:p>
            <a:pPr algn="l">
              <a:lnSpc>
                <a:spcPct val="150000"/>
              </a:lnSpc>
            </a:pPr>
            <a:r>
              <a:rPr lang="en-US" sz="2400" dirty="0">
                <a:latin typeface="微软雅黑" panose="020B0503020204020204" charset="-122"/>
                <a:ea typeface="微软雅黑" panose="020B0503020204020204" charset="-122"/>
                <a:cs typeface="微软雅黑" panose="020B0503020204020204" charset="-122"/>
                <a:sym typeface="+mn-ea"/>
              </a:rPr>
              <a:t>       </a:t>
            </a:r>
            <a:r>
              <a:rPr altLang="zh-CN" sz="2400" dirty="0">
                <a:latin typeface="微软雅黑" panose="020B0503020204020204" charset="-122"/>
                <a:ea typeface="微软雅黑" panose="020B0503020204020204" charset="-122"/>
                <a:cs typeface="微软雅黑" panose="020B0503020204020204" charset="-122"/>
                <a:sym typeface="+mn-ea"/>
              </a:rPr>
              <a:t>形态各异的庞大家族的特点：“有些恐龙像它的祖先一样两足奔跑，有些恐龙则四足行走；有些恐龙身长几十米，重达数十吨，有些恐龙身材小巧，体重不足几公斤；有些恐龙凶猛异常，是茹毛饮血的食肉动物，有些恐龙温顺可爱，以植物为食。”</a:t>
            </a:r>
          </a:p>
        </p:txBody>
      </p:sp>
      <p:sp>
        <p:nvSpPr>
          <p:cNvPr id="5" name="TextBox 4"/>
          <p:cNvSpPr txBox="1"/>
          <p:nvPr/>
        </p:nvSpPr>
        <p:spPr>
          <a:xfrm>
            <a:off x="5844548" y="3183361"/>
            <a:ext cx="4603280" cy="461665"/>
          </a:xfrm>
          <a:prstGeom prst="rect">
            <a:avLst/>
          </a:prstGeom>
          <a:noFill/>
        </p:spPr>
        <p:txBody>
          <a:bodyPr wrap="square" rtlCol="0">
            <a:spAutoFit/>
          </a:bodyPr>
          <a:lstStyle/>
          <a:p>
            <a:r>
              <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rPr>
              <a:t>·  ·   ·  ·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TextBox 5"/>
          <p:cNvSpPr txBox="1"/>
          <p:nvPr/>
        </p:nvSpPr>
        <p:spPr>
          <a:xfrm>
            <a:off x="2856042" y="3717033"/>
            <a:ext cx="7119679" cy="461665"/>
          </a:xfrm>
          <a:prstGeom prst="rect">
            <a:avLst/>
          </a:prstGeom>
          <a:noFill/>
        </p:spPr>
        <p:txBody>
          <a:bodyPr wrap="square" rtlCol="0">
            <a:spAutoFit/>
          </a:bodyPr>
          <a:lstStyle/>
          <a:p>
            <a:r>
              <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rPr>
              <a:t>·  ·   ·                    ·  ·  ·   ·   ·      ·   ·  ·  ·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TextBox 6"/>
          <p:cNvSpPr txBox="1"/>
          <p:nvPr/>
        </p:nvSpPr>
        <p:spPr>
          <a:xfrm>
            <a:off x="4350295" y="4293098"/>
            <a:ext cx="4482761" cy="461665"/>
          </a:xfrm>
          <a:prstGeom prst="rect">
            <a:avLst/>
          </a:prstGeom>
          <a:noFill/>
        </p:spPr>
        <p:txBody>
          <a:bodyPr wrap="square" rtlCol="0">
            <a:spAutoFit/>
          </a:bodyPr>
          <a:lstStyle/>
          <a:p>
            <a:r>
              <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rPr>
              <a:t>·  ·   ·   ·      ·  ·   ·  ·   ·  ·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TextBox 7"/>
          <p:cNvSpPr txBox="1"/>
          <p:nvPr/>
        </p:nvSpPr>
        <p:spPr>
          <a:xfrm>
            <a:off x="3559219" y="4797154"/>
            <a:ext cx="6416501" cy="461665"/>
          </a:xfrm>
          <a:prstGeom prst="rect">
            <a:avLst/>
          </a:prstGeom>
          <a:noFill/>
        </p:spPr>
        <p:txBody>
          <a:bodyPr wrap="square" rtlCol="0">
            <a:spAutoFit/>
          </a:bodyPr>
          <a:lstStyle/>
          <a:p>
            <a:r>
              <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rPr>
              <a:t>·  ·   ·   ·                           ·  ·   ·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TextBox 8"/>
          <p:cNvSpPr txBox="1"/>
          <p:nvPr/>
        </p:nvSpPr>
        <p:spPr>
          <a:xfrm>
            <a:off x="3998705" y="5373218"/>
            <a:ext cx="4482761" cy="461665"/>
          </a:xfrm>
          <a:prstGeom prst="rect">
            <a:avLst/>
          </a:prstGeom>
          <a:noFill/>
        </p:spPr>
        <p:txBody>
          <a:bodyPr wrap="square" rtlCol="0">
            <a:spAutoFit/>
          </a:bodyPr>
          <a:lstStyle/>
          <a:p>
            <a:r>
              <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rPr>
              <a:t>·  ·   ·  ·      ·   ·   ·  ·  ·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3" grpId="0" bldLvl="0" animBg="1"/>
      <p:bldP spid="5" grpId="0"/>
      <p:bldP spid="6" grpId="0"/>
      <p:bldP spid="7" grpId="0"/>
      <p:bldP spid="8" grpId="0"/>
      <p:bldP spid="9" grpId="0"/>
    </p:bld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966381" y="2058670"/>
            <a:ext cx="7523305" cy="3056096"/>
          </a:xfrm>
          <a:prstGeom prst="cube">
            <a:avLst>
              <a:gd name="adj" fmla="val 6755"/>
            </a:avLst>
          </a:prstGeom>
          <a:noFill/>
          <a:ln w="9525">
            <a:solidFill>
              <a:srgbClr val="92D050"/>
            </a:solidFill>
          </a:ln>
          <a:extLst>
            <a:ext uri="{909E8E84-426E-40DD-AFC4-6F175D3DCCD1}">
              <a14:hiddenFill xmlns:a14="http://schemas.microsoft.com/office/drawing/2010/main">
                <a:solidFill>
                  <a:schemeClr val="accent2">
                    <a:lumMod val="60000"/>
                    <a:lumOff val="40000"/>
                  </a:schemeClr>
                </a:solidFill>
              </a14:hiddenFill>
            </a:ext>
          </a:extLst>
        </p:spPr>
        <p:txBody>
          <a:bodyPr wrap="square">
            <a:spAutoFit/>
          </a:bodyPr>
          <a:lstStyle/>
          <a:p>
            <a:pPr>
              <a:lnSpc>
                <a:spcPct val="150000"/>
              </a:lnSpc>
            </a:pPr>
            <a:r>
              <a:rPr lang="zh-CN" sz="2400" dirty="0">
                <a:latin typeface="微软雅黑" panose="020B0503020204020204" charset="-122"/>
                <a:ea typeface="微软雅黑" panose="020B0503020204020204" charset="-122"/>
                <a:cs typeface="微软雅黑" panose="020B0503020204020204" charset="-122"/>
              </a:rPr>
              <a:t>        蚂蚁经过进化,有些蚂蚁还保持着原有的黑色,有些蚂蚁则变成了黑红色,有些蚂蚁比他的祖先大了好几倍,有些蚂蚁则小巧玲珑,十分招人喜爱,有些蚂蚁变成了掠夺者,成为了人类的敌人,有些蚂蚁则变成了益虫,成为了人类的好朋友.</a:t>
            </a:r>
          </a:p>
        </p:txBody>
      </p:sp>
      <p:pic>
        <p:nvPicPr>
          <p:cNvPr id="3" name="图片 2" descr="61"/>
          <p:cNvPicPr>
            <a:picLocks noChangeAspect="1"/>
          </p:cNvPicPr>
          <p:nvPr/>
        </p:nvPicPr>
        <p:blipFill>
          <a:blip r:embed="rId2" cstate="print"/>
          <a:stretch>
            <a:fillRect/>
          </a:stretch>
        </p:blipFill>
        <p:spPr>
          <a:xfrm>
            <a:off x="281369" y="3063875"/>
            <a:ext cx="2244745" cy="3023870"/>
          </a:xfrm>
          <a:prstGeom prst="rect">
            <a:avLst/>
          </a:prstGeom>
        </p:spPr>
      </p:pic>
      <p:sp>
        <p:nvSpPr>
          <p:cNvPr id="4" name="文本框 3"/>
          <p:cNvSpPr txBox="1"/>
          <p:nvPr/>
        </p:nvSpPr>
        <p:spPr>
          <a:xfrm>
            <a:off x="495301"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拓展练习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478541" y="1318260"/>
            <a:ext cx="4312762" cy="698594"/>
          </a:xfrm>
          <a:prstGeom prst="plaque">
            <a:avLst/>
          </a:prstGeom>
          <a:noFill/>
          <a:ln w="38100">
            <a:solidFill>
              <a:srgbClr val="92D050"/>
            </a:solidFill>
          </a:ln>
        </p:spPr>
        <p:txBody>
          <a:bodyPr wrap="square">
            <a:spAutoFit/>
          </a:bodyPr>
          <a:lstStyle/>
          <a:p>
            <a:pPr>
              <a:lnSpc>
                <a:spcPct val="100000"/>
              </a:lnSpc>
            </a:pPr>
            <a:r>
              <a:rPr lang="en-US" altLang="zh-CN" sz="2800">
                <a:solidFill>
                  <a:schemeClr val="tx1"/>
                </a:solidFill>
                <a:latin typeface="微软雅黑" panose="020B0503020204020204" charset="-122"/>
                <a:ea typeface="微软雅黑" panose="020B0503020204020204" charset="-122"/>
              </a:rPr>
              <a:t> </a:t>
            </a:r>
            <a:r>
              <a:rPr lang="zh-CN" sz="2800">
                <a:latin typeface="微软雅黑" panose="020B0503020204020204" charset="-122"/>
                <a:ea typeface="微软雅黑" panose="020B0503020204020204" charset="-122"/>
                <a:sym typeface="+mn-ea"/>
              </a:rPr>
              <a:t>猎食性恐龙的特点：</a:t>
            </a:r>
            <a:endParaRPr lang="zh-CN" sz="2800">
              <a:solidFill>
                <a:schemeClr val="tx1"/>
              </a:solidFill>
              <a:latin typeface="微软雅黑" panose="020B0503020204020204" charset="-122"/>
              <a:ea typeface="微软雅黑" panose="020B0503020204020204" charset="-122"/>
            </a:endParaRPr>
          </a:p>
        </p:txBody>
      </p:sp>
      <p:pic>
        <p:nvPicPr>
          <p:cNvPr id="2" name="图片 1" descr="64"/>
          <p:cNvPicPr>
            <a:picLocks noChangeAspect="1"/>
          </p:cNvPicPr>
          <p:nvPr/>
        </p:nvPicPr>
        <p:blipFill>
          <a:blip r:embed="rId2" cstate="print"/>
          <a:stretch>
            <a:fillRect/>
          </a:stretch>
        </p:blipFill>
        <p:spPr>
          <a:xfrm>
            <a:off x="865808" y="3009902"/>
            <a:ext cx="1949425" cy="2541905"/>
          </a:xfrm>
          <a:prstGeom prst="rect">
            <a:avLst/>
          </a:prstGeom>
        </p:spPr>
      </p:pic>
      <p:sp>
        <p:nvSpPr>
          <p:cNvPr id="3" name="文本框 2"/>
          <p:cNvSpPr txBox="1"/>
          <p:nvPr/>
        </p:nvSpPr>
        <p:spPr>
          <a:xfrm>
            <a:off x="601492" y="1135381"/>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4" name="文本框 3"/>
          <p:cNvSpPr txBox="1"/>
          <p:nvPr/>
        </p:nvSpPr>
        <p:spPr>
          <a:xfrm>
            <a:off x="2428448" y="2453641"/>
            <a:ext cx="8456548" cy="2485787"/>
          </a:xfrm>
          <a:prstGeom prst="wedgeRoundRectCallout">
            <a:avLst>
              <a:gd name="adj1" fmla="val 11972"/>
              <a:gd name="adj2" fmla="val -56761"/>
              <a:gd name="adj3" fmla="val 16667"/>
            </a:avLst>
          </a:prstGeom>
          <a:noFill/>
          <a:ln>
            <a:solidFill>
              <a:srgbClr val="92D050"/>
            </a:solidFill>
          </a:ln>
        </p:spPr>
        <p:txBody>
          <a:bodyPr wrap="square" rtlCol="0">
            <a:spAutoFit/>
          </a:bodyPr>
          <a:lstStyle/>
          <a:p>
            <a:pPr algn="l"/>
            <a:r>
              <a:rPr lang="zh-CN" sz="2800" dirty="0">
                <a:latin typeface="微软雅黑" panose="020B0503020204020204" charset="-122"/>
                <a:ea typeface="微软雅黑" panose="020B0503020204020204" charset="-122"/>
                <a:sym typeface="+mn-ea"/>
              </a:rPr>
              <a:t>其中，一些猎食性恐龙的身体逐渐变小</a:t>
            </a:r>
            <a:r>
              <a:rPr lang="zh-CN" sz="2800" dirty="0" smtClean="0">
                <a:latin typeface="微软雅黑" panose="020B0503020204020204" charset="-122"/>
                <a:ea typeface="微软雅黑" panose="020B0503020204020204" charset="-122"/>
                <a:sym typeface="+mn-ea"/>
              </a:rPr>
              <a:t>，越来越</a:t>
            </a:r>
            <a:r>
              <a:rPr lang="zh-CN" sz="2800" dirty="0">
                <a:latin typeface="微软雅黑" panose="020B0503020204020204" charset="-122"/>
                <a:ea typeface="微软雅黑" panose="020B0503020204020204" charset="-122"/>
                <a:sym typeface="+mn-ea"/>
              </a:rPr>
              <a:t>像鸟类：骨骼中空，身体轻盈；脑颅膨大，行动敏捷；前肢越来越长，能像鸟翼一样拍打</a:t>
            </a:r>
            <a:r>
              <a:rPr lang="zh-CN" sz="2800" dirty="0" smtClean="0">
                <a:latin typeface="微软雅黑" panose="020B0503020204020204" charset="-122"/>
                <a:ea typeface="微软雅黑" panose="020B0503020204020204" charset="-122"/>
                <a:sym typeface="+mn-ea"/>
              </a:rPr>
              <a:t>；体表</a:t>
            </a:r>
            <a:r>
              <a:rPr lang="zh-CN" sz="2800" dirty="0">
                <a:latin typeface="微软雅黑" panose="020B0503020204020204" charset="-122"/>
                <a:ea typeface="微软雅黑" panose="020B0503020204020204" charset="-122"/>
                <a:sym typeface="+mn-ea"/>
              </a:rPr>
              <a:t>长</a:t>
            </a:r>
            <a:r>
              <a:rPr lang="zh-CN" sz="2800" dirty="0" smtClean="0">
                <a:latin typeface="微软雅黑" panose="020B0503020204020204" charset="-122"/>
                <a:ea typeface="微软雅黑" panose="020B0503020204020204" charset="-122"/>
                <a:sym typeface="+mn-ea"/>
              </a:rPr>
              <a:t>出美丽</a:t>
            </a:r>
            <a:r>
              <a:rPr lang="zh-CN" sz="2800" dirty="0">
                <a:latin typeface="微软雅黑" panose="020B0503020204020204" charset="-122"/>
                <a:ea typeface="微软雅黑" panose="020B0503020204020204" charset="-122"/>
                <a:sym typeface="+mn-ea"/>
              </a:rPr>
              <a:t>的羽毛，不再披</a:t>
            </a:r>
            <a:r>
              <a:rPr lang="zh-CN" sz="2800" dirty="0" smtClean="0">
                <a:latin typeface="微软雅黑" panose="020B0503020204020204" charset="-122"/>
                <a:ea typeface="微软雅黑" panose="020B0503020204020204" charset="-122"/>
                <a:sym typeface="+mn-ea"/>
              </a:rPr>
              <a:t>着鳞片</a:t>
            </a:r>
            <a:r>
              <a:rPr lang="zh-CN" sz="2800" dirty="0">
                <a:latin typeface="微软雅黑" panose="020B0503020204020204" charset="-122"/>
                <a:ea typeface="微软雅黑" panose="020B0503020204020204" charset="-122"/>
                <a:sym typeface="+mn-ea"/>
              </a:rPr>
              <a:t>或鳞甲。它们中的一些种类可能为了躲避敌害或寻找食物而转移到树上生存。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4076351" y="1441451"/>
            <a:ext cx="6373803" cy="3970318"/>
          </a:xfrm>
          <a:prstGeom prst="rect">
            <a:avLst/>
          </a:prstGeom>
        </p:spPr>
        <p:txBody>
          <a:bodyPr wrap="square">
            <a:spAutoFit/>
          </a:bodyPr>
          <a:lstStyle/>
          <a:p>
            <a:pPr>
              <a:lnSpc>
                <a:spcPct val="150000"/>
              </a:lnSpc>
            </a:pPr>
            <a:r>
              <a:rPr lang="en-US" altLang="zh-CN" sz="2800" dirty="0" smtClean="0">
                <a:latin typeface="微软雅黑" panose="020B0503020204020204" charset="-122"/>
                <a:ea typeface="微软雅黑" panose="020B0503020204020204" charset="-122"/>
                <a:cs typeface="微软雅黑" panose="020B0503020204020204" charset="-122"/>
              </a:rPr>
              <a:t> </a:t>
            </a:r>
            <a:r>
              <a:rPr lang="zh-CN" altLang="zh-CN" sz="2800" dirty="0">
                <a:solidFill>
                  <a:srgbClr val="C00000"/>
                </a:solidFill>
                <a:latin typeface="微软雅黑" panose="020B0503020204020204" charset="-122"/>
                <a:ea typeface="微软雅黑" panose="020B0503020204020204" charset="-122"/>
                <a:cs typeface="微软雅黑" panose="020B0503020204020204" charset="-122"/>
              </a:rPr>
              <a:t>范成大</a:t>
            </a:r>
            <a:r>
              <a:rPr lang="zh-CN" altLang="zh-CN" sz="2800" dirty="0">
                <a:latin typeface="微软雅黑" panose="020B0503020204020204" charset="-122"/>
                <a:ea typeface="微软雅黑" panose="020B0503020204020204" charset="-122"/>
                <a:cs typeface="微软雅黑" panose="020B0503020204020204" charset="-122"/>
              </a:rPr>
              <a:t>（1126—1193）字致能，号石湖居士，吴郡（今江苏苏州）人，绍兴二十四年进士。其诗题材广泛，对农民的痛苦，官吏的残暴等都有反映，诗风清逸淡远。著有</a:t>
            </a:r>
            <a:r>
              <a:rPr lang="zh-CN" altLang="zh-CN" sz="2800" dirty="0" smtClean="0">
                <a:latin typeface="微软雅黑" panose="020B0503020204020204" charset="-122"/>
                <a:ea typeface="微软雅黑" panose="020B0503020204020204" charset="-122"/>
                <a:cs typeface="微软雅黑" panose="020B0503020204020204" charset="-122"/>
              </a:rPr>
              <a:t>《石湖居士诗集》《石湖词》《吴湖录》</a:t>
            </a:r>
            <a:r>
              <a:rPr lang="zh-CN" altLang="zh-CN" sz="2800" dirty="0">
                <a:latin typeface="微软雅黑" panose="020B0503020204020204" charset="-122"/>
                <a:ea typeface="微软雅黑" panose="020B0503020204020204" charset="-122"/>
                <a:cs typeface="微软雅黑" panose="020B0503020204020204" charset="-122"/>
              </a:rPr>
              <a:t>等。</a:t>
            </a:r>
          </a:p>
        </p:txBody>
      </p:sp>
      <p:pic>
        <p:nvPicPr>
          <p:cNvPr id="3" name="图片 2"/>
          <p:cNvPicPr>
            <a:picLocks noChangeAspect="1"/>
          </p:cNvPicPr>
          <p:nvPr/>
        </p:nvPicPr>
        <p:blipFill>
          <a:blip r:embed="rId2" cstate="print"/>
          <a:stretch>
            <a:fillRect/>
          </a:stretch>
        </p:blipFill>
        <p:spPr>
          <a:xfrm>
            <a:off x="810775" y="1924050"/>
            <a:ext cx="2923749" cy="3674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892744" y="1864997"/>
            <a:ext cx="8079840" cy="2073605"/>
          </a:xfrm>
          <a:prstGeom prst="bevel">
            <a:avLst>
              <a:gd name="adj" fmla="val 7404"/>
            </a:avLst>
          </a:prstGeom>
          <a:solidFill>
            <a:srgbClr val="92D050"/>
          </a:solidFill>
          <a:ln w="9525">
            <a:solidFill>
              <a:srgbClr val="92D050"/>
            </a:solidFill>
          </a:ln>
        </p:spPr>
        <p:txBody>
          <a:bodyPr wrap="square">
            <a:spAutoFit/>
          </a:bodyPr>
          <a:lstStyle/>
          <a:p>
            <a:pPr>
              <a:lnSpc>
                <a:spcPct val="150000"/>
              </a:lnSpc>
            </a:pPr>
            <a:r>
              <a:rPr lang="zh-CN" sz="2400">
                <a:latin typeface="微软雅黑" panose="020B0503020204020204" charset="-122"/>
                <a:ea typeface="微软雅黑" panose="020B0503020204020204" charset="-122"/>
                <a:cs typeface="微软雅黑" panose="020B0503020204020204" charset="-122"/>
              </a:rPr>
              <a:t>恐龙长的越来越接近现在的鸟类了。骨骼中空，身体才会轻盈，行动也就敏捷了，又长出了像鸟翼一样的前肢，体表还有羽毛。</a:t>
            </a:r>
          </a:p>
        </p:txBody>
      </p:sp>
      <p:sp>
        <p:nvSpPr>
          <p:cNvPr id="2" name="文本框 1"/>
          <p:cNvSpPr txBox="1"/>
          <p:nvPr/>
        </p:nvSpPr>
        <p:spPr>
          <a:xfrm>
            <a:off x="533283" y="1169035"/>
            <a:ext cx="2231568" cy="695916"/>
          </a:xfrm>
          <a:prstGeom prst="bevel">
            <a:avLst/>
          </a:prstGeom>
          <a:solidFill>
            <a:schemeClr val="accent2">
              <a:lumMod val="60000"/>
              <a:lumOff val="40000"/>
            </a:schemeClr>
          </a:solidFill>
          <a:ln>
            <a:solidFill>
              <a:srgbClr val="FFC000"/>
            </a:solidFill>
          </a:ln>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4" name="图片 3"/>
          <p:cNvPicPr>
            <a:picLocks noChangeAspect="1"/>
          </p:cNvPicPr>
          <p:nvPr/>
        </p:nvPicPr>
        <p:blipFill>
          <a:blip r:embed="rId2" cstate="print"/>
          <a:stretch>
            <a:fillRect/>
          </a:stretch>
        </p:blipFill>
        <p:spPr>
          <a:xfrm>
            <a:off x="533283" y="4036060"/>
            <a:ext cx="10057168" cy="2209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27034" y="4298951"/>
            <a:ext cx="9988958" cy="1080135"/>
          </a:xfrm>
          <a:prstGeom prst="plaque">
            <a:avLst/>
          </a:prstGeom>
          <a:solidFill>
            <a:schemeClr val="accent2">
              <a:lumMod val="60000"/>
              <a:lumOff val="40000"/>
            </a:schemeClr>
          </a:solidFill>
          <a:ln w="9525">
            <a:noFill/>
          </a:ln>
        </p:spPr>
        <p:txBody>
          <a:bodyPr wrap="square">
            <a:spAutoFit/>
          </a:bodyPr>
          <a:lstStyle/>
          <a:p>
            <a:r>
              <a:rPr lang="zh-CN" sz="2400">
                <a:solidFill>
                  <a:schemeClr val="tx1"/>
                </a:solidFill>
                <a:latin typeface="微软雅黑" panose="020B0503020204020204" charset="-122"/>
                <a:ea typeface="微软雅黑" panose="020B0503020204020204" charset="-122"/>
                <a:cs typeface="微软雅黑" panose="020B0503020204020204" charset="-122"/>
              </a:rPr>
              <a:t>(1)它们中的一些种类可能为了躲避敌害或寻找食物而转移到树上生存。</a:t>
            </a:r>
          </a:p>
          <a:p>
            <a:r>
              <a:rPr lang="zh-CN" sz="2400">
                <a:solidFill>
                  <a:schemeClr val="tx1"/>
                </a:solidFill>
                <a:latin typeface="微软雅黑" panose="020B0503020204020204" charset="-122"/>
                <a:ea typeface="微软雅黑" panose="020B0503020204020204" charset="-122"/>
                <a:cs typeface="微软雅黑" panose="020B0503020204020204" charset="-122"/>
              </a:rPr>
              <a:t>(2)它们为了躲避敌害或寻找食物而转移到树上生存。</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33283" y="1169035"/>
            <a:ext cx="2231568" cy="695916"/>
          </a:xfrm>
          <a:prstGeom prst="bevel">
            <a:avLst/>
          </a:prstGeom>
          <a:solidFill>
            <a:schemeClr val="accent2">
              <a:lumMod val="60000"/>
              <a:lumOff val="40000"/>
            </a:schemeClr>
          </a:solidFill>
          <a:ln>
            <a:solidFill>
              <a:srgbClr val="FFC000"/>
            </a:solidFill>
          </a:ln>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
        <p:nvSpPr>
          <p:cNvPr id="3" name="文本框 2"/>
          <p:cNvSpPr txBox="1"/>
          <p:nvPr/>
        </p:nvSpPr>
        <p:spPr>
          <a:xfrm>
            <a:off x="804573" y="2244090"/>
            <a:ext cx="7555094" cy="1432500"/>
          </a:xfrm>
          <a:prstGeom prst="snip2DiagRect">
            <a:avLst/>
          </a:prstGeom>
          <a:solidFill>
            <a:srgbClr val="FFC000"/>
          </a:solidFill>
        </p:spPr>
        <p:txBody>
          <a:bodyPr wrap="none" rtlCol="0">
            <a:spAutoFit/>
          </a:bodyPr>
          <a:lstStyle/>
          <a:p>
            <a:pPr algn="l">
              <a:lnSpc>
                <a:spcPct val="150000"/>
              </a:lnSpc>
            </a:pPr>
            <a:r>
              <a:rPr lang="en-US" sz="2400" dirty="0">
                <a:latin typeface="微软雅黑" panose="020B0503020204020204" charset="-122"/>
                <a:ea typeface="微软雅黑" panose="020B0503020204020204" charset="-122"/>
                <a:cs typeface="微软雅黑" panose="020B0503020204020204" charset="-122"/>
                <a:sym typeface="+mn-ea"/>
              </a:rPr>
              <a:t>(</a:t>
            </a:r>
            <a:r>
              <a:rPr lang="zh-CN" sz="2400" dirty="0">
                <a:latin typeface="微软雅黑" panose="020B0503020204020204" charset="-122"/>
                <a:ea typeface="微软雅黑" panose="020B0503020204020204" charset="-122"/>
                <a:cs typeface="微软雅黑" panose="020B0503020204020204" charset="-122"/>
                <a:sym typeface="+mn-ea"/>
              </a:rPr>
              <a:t>1)猎食性恐龙的身体变小，长得像鸟类。</a:t>
            </a:r>
          </a:p>
          <a:p>
            <a:pPr algn="l">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(2)一些猎食性恐龙的身体逐渐变小</a:t>
            </a:r>
            <a:r>
              <a:rPr lang="zh-CN" sz="2400" dirty="0" smtClean="0">
                <a:latin typeface="微软雅黑" panose="020B0503020204020204" charset="-122"/>
                <a:ea typeface="微软雅黑" panose="020B0503020204020204" charset="-122"/>
                <a:cs typeface="微软雅黑" panose="020B0503020204020204" charset="-122"/>
                <a:sym typeface="+mn-ea"/>
              </a:rPr>
              <a:t>，越来越</a:t>
            </a:r>
            <a:r>
              <a:rPr lang="zh-CN" sz="2400" dirty="0">
                <a:latin typeface="微软雅黑" panose="020B0503020204020204" charset="-122"/>
                <a:ea typeface="微软雅黑" panose="020B0503020204020204" charset="-122"/>
                <a:cs typeface="微软雅黑" panose="020B0503020204020204" charset="-122"/>
                <a:sym typeface="+mn-ea"/>
              </a:rPr>
              <a:t>像鸟类。</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87542" y="2072642"/>
            <a:ext cx="5899430" cy="2640330"/>
          </a:xfrm>
          <a:prstGeom prst="plaque">
            <a:avLst/>
          </a:prstGeom>
          <a:solidFill>
            <a:srgbClr val="FFC000"/>
          </a:solidFill>
          <a:ln w="38100">
            <a:solidFill>
              <a:srgbClr val="92D050"/>
            </a:solid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这些树栖的恐龙在树木之间跳跃、降落，慢慢具备了滑翔的能力并最终能够主动飞行。</a:t>
            </a:r>
            <a:endParaRPr lang="zh-CN" altLang="en-US" sz="28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587542" y="122491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3" name="图片 2"/>
          <p:cNvPicPr>
            <a:picLocks noChangeAspect="1"/>
          </p:cNvPicPr>
          <p:nvPr/>
        </p:nvPicPr>
        <p:blipFill>
          <a:blip r:embed="rId2" cstate="print"/>
          <a:stretch>
            <a:fillRect/>
          </a:stretch>
        </p:blipFill>
        <p:spPr>
          <a:xfrm>
            <a:off x="6926464" y="1224915"/>
            <a:ext cx="2809031" cy="2001520"/>
          </a:xfrm>
          <a:prstGeom prst="ellipse">
            <a:avLst/>
          </a:prstGeom>
        </p:spPr>
      </p:pic>
      <p:pic>
        <p:nvPicPr>
          <p:cNvPr id="4" name="图片 3"/>
          <p:cNvPicPr>
            <a:picLocks noChangeAspect="1"/>
          </p:cNvPicPr>
          <p:nvPr/>
        </p:nvPicPr>
        <p:blipFill>
          <a:blip r:embed="rId3" cstate="print">
            <a:clrChange>
              <a:clrFrom>
                <a:srgbClr val="E1CAA8">
                  <a:alpha val="100000"/>
                </a:srgbClr>
              </a:clrFrom>
              <a:clrTo>
                <a:srgbClr val="E1CAA8">
                  <a:alpha val="100000"/>
                  <a:alpha val="0"/>
                </a:srgbClr>
              </a:clrTo>
            </a:clrChange>
          </a:blip>
          <a:stretch>
            <a:fillRect/>
          </a:stretch>
        </p:blipFill>
        <p:spPr>
          <a:xfrm>
            <a:off x="6927238" y="3992247"/>
            <a:ext cx="3830638" cy="1910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par>
                                <p:cTn id="8" presetID="25"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1"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2"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 calcmode="lin" valueType="num">
                                      <p:cBhvr>
                                        <p:cTn id="14"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5"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6"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7"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22491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5" name="图片 4"/>
          <p:cNvPicPr>
            <a:picLocks noChangeAspect="1"/>
          </p:cNvPicPr>
          <p:nvPr/>
        </p:nvPicPr>
        <p:blipFill>
          <a:blip r:embed="rId2" cstate="print">
            <a:clrChange>
              <a:clrFrom>
                <a:srgbClr val="010101">
                  <a:alpha val="100000"/>
                </a:srgbClr>
              </a:clrFrom>
              <a:clrTo>
                <a:srgbClr val="010101">
                  <a:alpha val="100000"/>
                  <a:alpha val="0"/>
                </a:srgbClr>
              </a:clrTo>
            </a:clrChange>
          </a:blip>
          <a:stretch>
            <a:fillRect/>
          </a:stretch>
        </p:blipFill>
        <p:spPr>
          <a:xfrm>
            <a:off x="1101445" y="2314575"/>
            <a:ext cx="2860189" cy="2228850"/>
          </a:xfrm>
          <a:prstGeom prst="rect">
            <a:avLst/>
          </a:prstGeom>
          <a:effectLst>
            <a:softEdge rad="63500"/>
          </a:effectLst>
        </p:spPr>
      </p:pic>
      <p:pic>
        <p:nvPicPr>
          <p:cNvPr id="6" name="图片 5"/>
          <p:cNvPicPr>
            <a:picLocks noChangeAspect="1"/>
          </p:cNvPicPr>
          <p:nvPr/>
        </p:nvPicPr>
        <p:blipFill>
          <a:blip r:embed="rId3" cstate="print"/>
          <a:stretch>
            <a:fillRect/>
          </a:stretch>
        </p:blipFill>
        <p:spPr>
          <a:xfrm>
            <a:off x="4379423" y="1224915"/>
            <a:ext cx="2964830" cy="2362200"/>
          </a:xfrm>
          <a:prstGeom prst="rect">
            <a:avLst/>
          </a:prstGeom>
        </p:spPr>
      </p:pic>
      <p:pic>
        <p:nvPicPr>
          <p:cNvPr id="7" name="图片 6"/>
          <p:cNvPicPr>
            <a:picLocks noChangeAspect="1"/>
          </p:cNvPicPr>
          <p:nvPr/>
        </p:nvPicPr>
        <p:blipFill>
          <a:blip r:embed="rId4" cstate="print"/>
          <a:stretch>
            <a:fillRect/>
          </a:stretch>
        </p:blipFill>
        <p:spPr>
          <a:xfrm>
            <a:off x="7626397" y="3037205"/>
            <a:ext cx="2964830" cy="2257425"/>
          </a:xfrm>
          <a:prstGeom prst="plaque">
            <a:avLst/>
          </a:prstGeom>
        </p:spPr>
      </p:pic>
      <p:pic>
        <p:nvPicPr>
          <p:cNvPr id="8" name="图片 7"/>
          <p:cNvPicPr>
            <a:picLocks noChangeAspect="1"/>
          </p:cNvPicPr>
          <p:nvPr/>
        </p:nvPicPr>
        <p:blipFill>
          <a:blip r:embed="rId5" cstate="print"/>
          <a:stretch>
            <a:fillRect/>
          </a:stretch>
        </p:blipFill>
        <p:spPr>
          <a:xfrm>
            <a:off x="3599653" y="3884297"/>
            <a:ext cx="3150859" cy="2409825"/>
          </a:xfrm>
          <a:prstGeom prst="rect">
            <a:avLst/>
          </a:prstGeom>
        </p:spPr>
      </p:pic>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730648" y="1616076"/>
            <a:ext cx="6906310" cy="1138654"/>
          </a:xfrm>
          <a:prstGeom prst="snip2DiagRect">
            <a:avLst/>
          </a:prstGeom>
          <a:solidFill>
            <a:srgbClr val="FFDB6D"/>
          </a:solidFill>
          <a:ln w="9525">
            <a:noFill/>
          </a:ln>
        </p:spPr>
        <p:txBody>
          <a:bodyPr wrap="square">
            <a:spAutoFit/>
          </a:bodyPr>
          <a:lstStyle/>
          <a:p>
            <a:r>
              <a:rPr lang="zh-CN" sz="2800">
                <a:latin typeface="微软雅黑" panose="020B0503020204020204" charset="-122"/>
                <a:ea typeface="微软雅黑" panose="020B0503020204020204" charset="-122"/>
                <a:sym typeface="+mn-ea"/>
              </a:rPr>
              <a:t>恐龙飞向蓝天的演化过程是怎样的呢？用自己的话说一说</a:t>
            </a:r>
          </a:p>
        </p:txBody>
      </p:sp>
      <p:sp>
        <p:nvSpPr>
          <p:cNvPr id="4" name="文本框 3"/>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课文精讲</a:t>
            </a:r>
          </a:p>
        </p:txBody>
      </p:sp>
      <p:pic>
        <p:nvPicPr>
          <p:cNvPr id="5" name="图片 4"/>
          <p:cNvPicPr>
            <a:picLocks noChangeAspect="1"/>
          </p:cNvPicPr>
          <p:nvPr/>
        </p:nvPicPr>
        <p:blipFill>
          <a:blip r:embed="rId2" cstate="print"/>
          <a:stretch>
            <a:fillRect/>
          </a:stretch>
        </p:blipFill>
        <p:spPr>
          <a:xfrm>
            <a:off x="418565" y="2874647"/>
            <a:ext cx="3104352" cy="2581275"/>
          </a:xfrm>
          <a:prstGeom prst="rect">
            <a:avLst/>
          </a:prstGeom>
        </p:spPr>
      </p:pic>
      <p:pic>
        <p:nvPicPr>
          <p:cNvPr id="6" name="图片 5"/>
          <p:cNvPicPr>
            <a:picLocks noChangeAspect="1"/>
          </p:cNvPicPr>
          <p:nvPr/>
        </p:nvPicPr>
        <p:blipFill>
          <a:blip r:embed="rId3" cstate="print"/>
          <a:stretch>
            <a:fillRect/>
          </a:stretch>
        </p:blipFill>
        <p:spPr>
          <a:xfrm>
            <a:off x="3522917" y="3653155"/>
            <a:ext cx="2732294" cy="2324100"/>
          </a:xfrm>
          <a:prstGeom prst="rect">
            <a:avLst/>
          </a:prstGeom>
        </p:spPr>
      </p:pic>
      <p:pic>
        <p:nvPicPr>
          <p:cNvPr id="7" name="图片 6"/>
          <p:cNvPicPr>
            <a:picLocks noChangeAspect="1"/>
          </p:cNvPicPr>
          <p:nvPr/>
        </p:nvPicPr>
        <p:blipFill>
          <a:blip r:embed="rId4" cstate="print"/>
          <a:stretch>
            <a:fillRect/>
          </a:stretch>
        </p:blipFill>
        <p:spPr>
          <a:xfrm>
            <a:off x="6590063" y="4156710"/>
            <a:ext cx="2124601" cy="1950720"/>
          </a:xfrm>
          <a:prstGeom prst="rect">
            <a:avLst/>
          </a:prstGeom>
        </p:spPr>
      </p:pic>
      <p:pic>
        <p:nvPicPr>
          <p:cNvPr id="8" name="图片 7"/>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7568261" y="2581277"/>
            <a:ext cx="3813586" cy="1895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096698" y="1792607"/>
            <a:ext cx="8587543" cy="1844885"/>
          </a:xfrm>
          <a:prstGeom prst="horizontalScroll">
            <a:avLst/>
          </a:prstGeom>
          <a:solidFill>
            <a:srgbClr val="92D050"/>
          </a:solidFill>
          <a:ln w="9525">
            <a:solidFill>
              <a:srgbClr val="FFC000"/>
            </a:solidFill>
          </a:ln>
        </p:spPr>
        <p:txBody>
          <a:bodyPr wrap="square">
            <a:spAutoFit/>
          </a:bodyPr>
          <a:lstStyle/>
          <a:p>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以恐龙化石，科学家能推出恐龙成鸟类的演变过程。对此，你有什么感想？你们想对科学家们说些什么？</a:t>
            </a:r>
          </a:p>
        </p:txBody>
      </p:sp>
      <p:sp>
        <p:nvSpPr>
          <p:cNvPr id="2" name="文本框 1"/>
          <p:cNvSpPr txBox="1"/>
          <p:nvPr/>
        </p:nvSpPr>
        <p:spPr>
          <a:xfrm>
            <a:off x="627847" y="1183641"/>
            <a:ext cx="1715016" cy="624423"/>
          </a:xfrm>
          <a:prstGeom prst="snip2DiagRect">
            <a:avLst/>
          </a:prstGeom>
          <a:solidFill>
            <a:srgbClr val="92D050"/>
          </a:solidFill>
        </p:spPr>
        <p:txBody>
          <a:bodyPr wrap="non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课堂小结</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951073" y="3775075"/>
            <a:ext cx="9396767" cy="2410300"/>
          </a:xfrm>
          <a:prstGeom prst="doubleWave">
            <a:avLst/>
          </a:prstGeom>
          <a:noFill/>
          <a:ln w="38100">
            <a:solidFill>
              <a:srgbClr val="92D050"/>
            </a:solidFill>
          </a:ln>
        </p:spPr>
        <p:txBody>
          <a:bodyPr wrap="square" rtlCol="0">
            <a:spAutoFit/>
          </a:bodyPr>
          <a:lstStyle/>
          <a:p>
            <a:pPr algn="l"/>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科学家们推测出恐龙演变成鸟类是有事实依据的，化石是最后的证据。</a:t>
            </a:r>
            <a:endParaRPr sz="2800">
              <a:solidFill>
                <a:schemeClr val="tx1"/>
              </a:solidFill>
              <a:latin typeface="微软雅黑" panose="020B0503020204020204" charset="-122"/>
              <a:ea typeface="微软雅黑" panose="020B0503020204020204" charset="-122"/>
              <a:cs typeface="微软雅黑" panose="020B0503020204020204" charset="-122"/>
            </a:endParaRPr>
          </a:p>
          <a:p>
            <a:pPr algn="l"/>
            <a:r>
              <a:rPr sz="2800">
                <a:latin typeface="微软雅黑" panose="020B0503020204020204" charset="-122"/>
                <a:ea typeface="微软雅黑" panose="020B0503020204020204" charset="-122"/>
                <a:cs typeface="微软雅黑" panose="020B0503020204020204" charset="-122"/>
                <a:sym typeface="+mn-ea"/>
              </a:rPr>
              <a:t>预设：科学家的想象是建立在事实的基础上，虽然大胆却是严谨科学的。</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06095" y="2219961"/>
            <a:ext cx="9582020" cy="2677656"/>
          </a:xfrm>
          <a:prstGeom prst="rect">
            <a:avLst/>
          </a:prstGeom>
          <a:noFill/>
          <a:ln w="9525">
            <a:noFill/>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作业：</a:t>
            </a:r>
          </a:p>
          <a:p>
            <a:pPr>
              <a:lnSpc>
                <a:spcPct val="150000"/>
              </a:lnSpc>
            </a:pPr>
            <a:r>
              <a:rPr lang="zh-CN" sz="2800">
                <a:latin typeface="微软雅黑" panose="020B0503020204020204" charset="-122"/>
                <a:ea typeface="微软雅黑" panose="020B0503020204020204" charset="-122"/>
                <a:cs typeface="微软雅黑" panose="020B0503020204020204" charset="-122"/>
              </a:rPr>
              <a:t>（1）把恐龙飞向蓝天的演化过程复述给家长听。</a:t>
            </a:r>
          </a:p>
          <a:p>
            <a:pPr>
              <a:lnSpc>
                <a:spcPct val="150000"/>
              </a:lnSpc>
            </a:pPr>
            <a:r>
              <a:rPr lang="zh-CN" sz="2800">
                <a:latin typeface="微软雅黑" panose="020B0503020204020204" charset="-122"/>
                <a:ea typeface="微软雅黑" panose="020B0503020204020204" charset="-122"/>
                <a:cs typeface="微软雅黑" panose="020B0503020204020204" charset="-122"/>
              </a:rPr>
              <a:t>（2）对于不明白以及想了解的问题可查阅书籍或上网查询。交流收集的资料，举办一次“恐龙世界”展览。</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58087" y="1024256"/>
            <a:ext cx="1793399" cy="695265"/>
          </a:xfrm>
          <a:prstGeom prst="bevel">
            <a:avLst/>
          </a:prstGeom>
          <a:solidFill>
            <a:schemeClr val="accent2">
              <a:lumMod val="60000"/>
              <a:lumOff val="40000"/>
            </a:schemeClr>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拓展学习</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047768" y="1967230"/>
            <a:ext cx="7240386" cy="3784520"/>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00000"/>
              </a:lnSpc>
            </a:pP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sz="2400">
                <a:solidFill>
                  <a:schemeClr val="tx1"/>
                </a:solidFill>
                <a:latin typeface="微软雅黑" panose="020B0503020204020204" charset="-122"/>
                <a:ea typeface="微软雅黑" panose="020B0503020204020204" charset="-122"/>
                <a:cs typeface="微软雅黑" panose="020B0503020204020204" charset="-122"/>
              </a:rPr>
              <a:t>                 飞向蓝天的恐龙</a:t>
            </a:r>
          </a:p>
          <a:p>
            <a:pPr algn="l">
              <a:lnSpc>
                <a:spcPct val="100000"/>
              </a:lnSpc>
            </a:pPr>
            <a:endParaRPr sz="24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第一代恐龙　  →　  庞大家族　→</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 </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（两亿三千万年前）  （数千万年后）</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 </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猎食性恐龙（其中一支） →飞向蓝天</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 </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（许许多多年后）       （亿万年前）</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pic>
        <p:nvPicPr>
          <p:cNvPr id="2" name="图片 1" descr="63"/>
          <p:cNvPicPr>
            <a:picLocks noChangeAspect="1"/>
          </p:cNvPicPr>
          <p:nvPr/>
        </p:nvPicPr>
        <p:blipFill>
          <a:blip r:embed="rId2" cstate="print"/>
          <a:stretch>
            <a:fillRect/>
          </a:stretch>
        </p:blipFill>
        <p:spPr>
          <a:xfrm>
            <a:off x="224785" y="3481707"/>
            <a:ext cx="2419921" cy="2176145"/>
          </a:xfrm>
          <a:prstGeom prst="rect">
            <a:avLst/>
          </a:prstGeom>
        </p:spPr>
      </p:pic>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2162" y="1764665"/>
            <a:ext cx="11563606" cy="3933384"/>
          </a:xfrm>
          <a:prstGeom prst="rect">
            <a:avLst/>
          </a:prstGeom>
          <a:noFill/>
          <a:ln w="9525">
            <a:noFill/>
          </a:ln>
        </p:spPr>
        <p:txBody>
          <a:bodyPr wrap="square">
            <a:spAutoFit/>
          </a:bodyPr>
          <a:lstStyle/>
          <a:p>
            <a:pPr>
              <a:lnSpc>
                <a:spcPct val="130000"/>
              </a:lnSpc>
            </a:pPr>
            <a:r>
              <a:rPr sz="2400" dirty="0">
                <a:latin typeface="微软雅黑" panose="020B0503020204020204" charset="-122"/>
                <a:ea typeface="微软雅黑" panose="020B0503020204020204" charset="-122"/>
                <a:cs typeface="微软雅黑" panose="020B0503020204020204" charset="-122"/>
              </a:rPr>
              <a:t>一</a:t>
            </a:r>
            <a:r>
              <a:rPr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形近字组词</a:t>
            </a:r>
            <a:endParaRPr lang="en-US"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顿(            )             肢(            )               纪(               )</a:t>
            </a:r>
          </a:p>
          <a:p>
            <a:pPr>
              <a:lnSpc>
                <a:spcPct val="130000"/>
              </a:lnSpc>
            </a:pPr>
            <a:r>
              <a:rPr sz="2400" dirty="0">
                <a:latin typeface="微软雅黑" panose="020B0503020204020204" charset="-122"/>
                <a:ea typeface="微软雅黑" panose="020B0503020204020204" charset="-122"/>
                <a:cs typeface="微软雅黑" panose="020B0503020204020204" charset="-122"/>
              </a:rPr>
              <a:t>      钝(            )             枝(            )               记(               )</a:t>
            </a:r>
          </a:p>
          <a:p>
            <a:pPr>
              <a:lnSpc>
                <a:spcPct val="130000"/>
              </a:lnSpc>
            </a:pPr>
            <a:r>
              <a:rPr sz="2400" dirty="0">
                <a:latin typeface="微软雅黑" panose="020B0503020204020204" charset="-122"/>
                <a:ea typeface="微软雅黑" panose="020B0503020204020204" charset="-122"/>
                <a:cs typeface="微软雅黑" panose="020B0503020204020204" charset="-122"/>
              </a:rPr>
              <a:t>      栖(            )             末(            )               翼(               )</a:t>
            </a:r>
          </a:p>
          <a:p>
            <a:pPr>
              <a:lnSpc>
                <a:spcPct val="130000"/>
              </a:lnSpc>
            </a:pPr>
            <a:r>
              <a:rPr sz="2400" dirty="0">
                <a:latin typeface="微软雅黑" panose="020B0503020204020204" charset="-122"/>
                <a:ea typeface="微软雅黑" panose="020B0503020204020204" charset="-122"/>
                <a:cs typeface="微软雅黑" panose="020B0503020204020204" charset="-122"/>
              </a:rPr>
              <a:t>      洒(            )             未(            )               冀(               )</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二、仿照例句，用加点的词语写句子</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鸟类</a:t>
            </a:r>
            <a:r>
              <a:rPr sz="2400" dirty="0" err="1">
                <a:solidFill>
                  <a:srgbClr val="C00000"/>
                </a:solidFill>
                <a:latin typeface="微软雅黑" panose="020B0503020204020204" charset="-122"/>
                <a:ea typeface="微软雅黑" panose="020B0503020204020204" charset="-122"/>
                <a:cs typeface="微软雅黑" panose="020B0503020204020204" charset="-122"/>
              </a:rPr>
              <a:t>不仅</a:t>
            </a:r>
            <a:r>
              <a:rPr sz="2400" dirty="0" err="1">
                <a:latin typeface="微软雅黑" panose="020B0503020204020204" charset="-122"/>
                <a:ea typeface="微软雅黑" panose="020B0503020204020204" charset="-122"/>
                <a:cs typeface="微软雅黑" panose="020B0503020204020204" charset="-122"/>
              </a:rPr>
              <a:t>和恐龙有亲缘关系，</a:t>
            </a:r>
            <a:r>
              <a:rPr sz="2400" dirty="0" err="1">
                <a:solidFill>
                  <a:srgbClr val="C00000"/>
                </a:solidFill>
                <a:latin typeface="微软雅黑" panose="020B0503020204020204" charset="-122"/>
                <a:ea typeface="微软雅黑" panose="020B0503020204020204" charset="-122"/>
                <a:cs typeface="微软雅黑" panose="020B0503020204020204" charset="-122"/>
              </a:rPr>
              <a:t>而且</a:t>
            </a:r>
            <a:r>
              <a:rPr sz="2400" dirty="0" err="1">
                <a:latin typeface="微软雅黑" panose="020B0503020204020204" charset="-122"/>
                <a:ea typeface="微软雅黑" panose="020B0503020204020204" charset="-122"/>
                <a:cs typeface="微软雅黑" panose="020B0503020204020204" charset="-122"/>
              </a:rPr>
              <a:t>很可能就是一种小型恐龙的后裔</a:t>
            </a:r>
            <a:r>
              <a:rPr sz="2400" dirty="0">
                <a:latin typeface="微软雅黑" panose="020B0503020204020204" charset="-122"/>
                <a:ea typeface="微软雅黑" panose="020B0503020204020204" charset="-122"/>
                <a:cs typeface="微软雅黑" panose="020B0503020204020204" charset="-122"/>
              </a:rPr>
              <a:t>。</a:t>
            </a:r>
            <a:endParaRPr sz="2400" dirty="0">
              <a:solidFill>
                <a:srgbClr val="C00000"/>
              </a:solidFill>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lang="zh-CN" sz="2400" dirty="0">
                <a:solidFill>
                  <a:srgbClr val="C00000"/>
                </a:solidFill>
                <a:latin typeface="微软雅黑" panose="020B0503020204020204" charset="-122"/>
                <a:ea typeface="微软雅黑" panose="020B0503020204020204" charset="-122"/>
                <a:cs typeface="微软雅黑" panose="020B0503020204020204" charset="-122"/>
              </a:rPr>
              <a:t>        </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1486678" y="2304005"/>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顿时</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486678" y="2766920"/>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迟钝</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937508" y="2304005"/>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四肢</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937508" y="2764380"/>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树枝</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572041" y="2304005"/>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纪念</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572041" y="2766920"/>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记住</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486678" y="3316194"/>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两栖</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486678" y="3776569"/>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洒水</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937508" y="3227295"/>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末尾</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4937508" y="3776569"/>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未来</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8741792" y="3316194"/>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双翼</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8741792" y="3776569"/>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希冀</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7" name="文本框 26"/>
          <p:cNvSpPr txBox="1"/>
          <p:nvPr/>
        </p:nvSpPr>
        <p:spPr>
          <a:xfrm>
            <a:off x="407713" y="5200875"/>
            <a:ext cx="7263527"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鲁迅不仅是伟大的文学家，还是一位伟大的思想家。</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blinds(horizontal)">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linds(horizontal)">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down)">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P spid="12" grpId="0"/>
      <p:bldP spid="25" grpId="0"/>
      <p:bldP spid="26" grpId="0"/>
      <p:bldP spid="27" grpId="0"/>
    </p:bld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课堂练习</a:t>
            </a:r>
          </a:p>
        </p:txBody>
      </p:sp>
      <p:sp>
        <p:nvSpPr>
          <p:cNvPr id="100" name="文本框 99"/>
          <p:cNvSpPr txBox="1"/>
          <p:nvPr/>
        </p:nvSpPr>
        <p:spPr>
          <a:xfrm>
            <a:off x="1123148" y="1764667"/>
            <a:ext cx="8244941" cy="953135"/>
          </a:xfrm>
          <a:prstGeom prst="rect">
            <a:avLst/>
          </a:prstGeom>
          <a:noFill/>
          <a:ln w="9525">
            <a:noFill/>
          </a:ln>
        </p:spPr>
        <p:txBody>
          <a:bodyPr wrap="square">
            <a:spAutoFit/>
          </a:bodyPr>
          <a:lstStyle/>
          <a:p>
            <a:r>
              <a:rPr lang="zh-CN" sz="2800">
                <a:latin typeface="微软雅黑" panose="020B0503020204020204" charset="-122"/>
                <a:ea typeface="微软雅黑" panose="020B0503020204020204" charset="-122"/>
                <a:cs typeface="微软雅黑" panose="020B0503020204020204" charset="-122"/>
              </a:rPr>
              <a:t>三、我知道恐龙飞向蓝天的演化过程：</a:t>
            </a:r>
            <a:r>
              <a:rPr lang="en-US" sz="2800" u="sng">
                <a:latin typeface="微软雅黑" panose="020B0503020204020204" charset="-122"/>
                <a:ea typeface="微软雅黑" panose="020B0503020204020204" charset="-122"/>
                <a:cs typeface="微软雅黑" panose="020B0503020204020204" charset="-122"/>
              </a:rPr>
              <a:t>                                                                                   </a:t>
            </a:r>
          </a:p>
          <a:p>
            <a:r>
              <a:rPr lang="en-US" sz="2800" u="sng">
                <a:latin typeface="微软雅黑" panose="020B0503020204020204" charset="-122"/>
                <a:ea typeface="微软雅黑" panose="020B0503020204020204" charset="-122"/>
                <a:cs typeface="微软雅黑" panose="020B0503020204020204" charset="-122"/>
              </a:rPr>
              <a:t>                                                                   </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42582" y="2267045"/>
            <a:ext cx="10106777" cy="3108543"/>
          </a:xfrm>
          <a:prstGeom prst="rect">
            <a:avLst/>
          </a:prstGeom>
          <a:noFill/>
        </p:spPr>
        <p:txBody>
          <a:bodyPr wrap="square" rtlCol="0">
            <a:spAutoFit/>
          </a:bodyPr>
          <a:lstStyle/>
          <a:p>
            <a:pPr algn="l"/>
            <a:r>
              <a:rPr lang="en-US" sz="2800" u="sng" dirty="0">
                <a:solidFill>
                  <a:srgbClr val="C00000"/>
                </a:solidFill>
                <a:latin typeface="微软雅黑" panose="020B0503020204020204" charset="-122"/>
                <a:ea typeface="微软雅黑" panose="020B0503020204020204" charset="-122"/>
                <a:cs typeface="微软雅黑" panose="020B0503020204020204" charset="-122"/>
                <a:sym typeface="+mn-ea"/>
              </a:rPr>
              <a:t>①</a:t>
            </a:r>
            <a:r>
              <a:rPr lang="en-US" sz="2800" u="sng" dirty="0" err="1">
                <a:solidFill>
                  <a:srgbClr val="C00000"/>
                </a:solidFill>
                <a:latin typeface="微软雅黑" panose="020B0503020204020204" charset="-122"/>
                <a:ea typeface="微软雅黑" panose="020B0503020204020204" charset="-122"/>
                <a:cs typeface="微软雅黑" panose="020B0503020204020204" charset="-122"/>
                <a:sym typeface="+mn-ea"/>
              </a:rPr>
              <a:t>地球上的第一种恐龙大约出现在两亿三千万年前，它和狗一般大小，像鸵鸟一样用两条后退支撑身体</a:t>
            </a:r>
            <a:r>
              <a:rPr lang="en-US" sz="2800" u="sng"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en-US" sz="2800" u="sng" dirty="0">
              <a:solidFill>
                <a:srgbClr val="C00000"/>
              </a:solidFill>
              <a:latin typeface="微软雅黑" panose="020B0503020204020204" charset="-122"/>
              <a:ea typeface="微软雅黑" panose="020B0503020204020204" charset="-122"/>
              <a:cs typeface="微软雅黑" panose="020B0503020204020204" charset="-122"/>
            </a:endParaRPr>
          </a:p>
          <a:p>
            <a:pPr algn="l"/>
            <a:r>
              <a:rPr lang="en-US" sz="2800" u="sng" dirty="0">
                <a:solidFill>
                  <a:srgbClr val="C00000"/>
                </a:solidFill>
                <a:latin typeface="微软雅黑" panose="020B0503020204020204" charset="-122"/>
                <a:ea typeface="微软雅黑" panose="020B0503020204020204" charset="-122"/>
                <a:cs typeface="微软雅黑" panose="020B0503020204020204" charset="-122"/>
                <a:sym typeface="+mn-ea"/>
              </a:rPr>
              <a:t>②</a:t>
            </a:r>
            <a:r>
              <a:rPr lang="en-US" sz="2800" u="sng" dirty="0" err="1">
                <a:solidFill>
                  <a:srgbClr val="C00000"/>
                </a:solidFill>
                <a:latin typeface="微软雅黑" panose="020B0503020204020204" charset="-122"/>
                <a:ea typeface="微软雅黑" panose="020B0503020204020204" charset="-122"/>
                <a:cs typeface="微软雅黑" panose="020B0503020204020204" charset="-122"/>
                <a:sym typeface="+mn-ea"/>
              </a:rPr>
              <a:t>数千万年后，它的后代繁衍成形态各异的庞大家族</a:t>
            </a:r>
            <a:r>
              <a:rPr lang="en-US" sz="2800" u="sng"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en-US" sz="2800" u="sng" dirty="0">
              <a:solidFill>
                <a:srgbClr val="C00000"/>
              </a:solidFill>
              <a:latin typeface="微软雅黑" panose="020B0503020204020204" charset="-122"/>
              <a:ea typeface="微软雅黑" panose="020B0503020204020204" charset="-122"/>
              <a:cs typeface="微软雅黑" panose="020B0503020204020204" charset="-122"/>
            </a:endParaRPr>
          </a:p>
          <a:p>
            <a:pPr algn="l"/>
            <a:r>
              <a:rPr lang="en-US" sz="2800" u="sng" dirty="0">
                <a:solidFill>
                  <a:srgbClr val="C00000"/>
                </a:solidFill>
                <a:latin typeface="微软雅黑" panose="020B0503020204020204" charset="-122"/>
                <a:ea typeface="微软雅黑" panose="020B0503020204020204" charset="-122"/>
                <a:cs typeface="微软雅黑" panose="020B0503020204020204" charset="-122"/>
                <a:sym typeface="+mn-ea"/>
              </a:rPr>
              <a:t>③</a:t>
            </a:r>
            <a:r>
              <a:rPr lang="en-US" sz="2800" u="sng" dirty="0" err="1">
                <a:solidFill>
                  <a:srgbClr val="C00000"/>
                </a:solidFill>
                <a:latin typeface="微软雅黑" panose="020B0503020204020204" charset="-122"/>
                <a:ea typeface="微软雅黑" panose="020B0503020204020204" charset="-122"/>
                <a:cs typeface="微软雅黑" panose="020B0503020204020204" charset="-122"/>
                <a:sym typeface="+mn-ea"/>
              </a:rPr>
              <a:t>其中，一些猎食性恐龙的身体逐渐变小</a:t>
            </a:r>
            <a:r>
              <a:rPr lang="en-US" sz="2800" u="sng"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，越来越像鸟类</a:t>
            </a:r>
            <a:r>
              <a:rPr lang="en-US" sz="2800" u="sng" dirty="0" err="1">
                <a:solidFill>
                  <a:srgbClr val="C00000"/>
                </a:solidFill>
                <a:latin typeface="微软雅黑" panose="020B0503020204020204" charset="-122"/>
                <a:ea typeface="微软雅黑" panose="020B0503020204020204" charset="-122"/>
                <a:cs typeface="微软雅黑" panose="020B0503020204020204" charset="-122"/>
                <a:sym typeface="+mn-ea"/>
              </a:rPr>
              <a:t>：骨骼中空，身体轻盈</a:t>
            </a:r>
            <a:r>
              <a:rPr lang="en-US" sz="2800" u="sng"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en-US" sz="2800" u="sng" dirty="0">
              <a:solidFill>
                <a:srgbClr val="C00000"/>
              </a:solidFill>
              <a:latin typeface="微软雅黑" panose="020B0503020204020204" charset="-122"/>
              <a:ea typeface="微软雅黑" panose="020B0503020204020204" charset="-122"/>
              <a:cs typeface="微软雅黑" panose="020B0503020204020204" charset="-122"/>
            </a:endParaRPr>
          </a:p>
          <a:p>
            <a:pPr algn="l"/>
            <a:r>
              <a:rPr lang="en-US" sz="2800" u="sng" dirty="0">
                <a:solidFill>
                  <a:srgbClr val="C00000"/>
                </a:solidFill>
                <a:latin typeface="微软雅黑" panose="020B0503020204020204" charset="-122"/>
                <a:ea typeface="微软雅黑" panose="020B0503020204020204" charset="-122"/>
                <a:cs typeface="微软雅黑" panose="020B0503020204020204" charset="-122"/>
                <a:sym typeface="+mn-ea"/>
              </a:rPr>
              <a:t>④</a:t>
            </a:r>
            <a:r>
              <a:rPr lang="en-US" sz="2800" u="sng" dirty="0" err="1">
                <a:solidFill>
                  <a:srgbClr val="C00000"/>
                </a:solidFill>
                <a:latin typeface="微软雅黑" panose="020B0503020204020204" charset="-122"/>
                <a:ea typeface="微软雅黑" panose="020B0503020204020204" charset="-122"/>
                <a:cs typeface="微软雅黑" panose="020B0503020204020204" charset="-122"/>
                <a:sym typeface="+mn-ea"/>
              </a:rPr>
              <a:t>亿万年前，一种带羽毛的恐龙脱离同类，飞向蓝天，演化成今天的鸟类大家族</a:t>
            </a:r>
            <a:r>
              <a:rPr lang="en-US" sz="2800" u="sng" dirty="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u="sng"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309760" y="3935097"/>
            <a:ext cx="5671545" cy="1528803"/>
          </a:xfrm>
          <a:prstGeom prst="wedgeRoundRectCallout">
            <a:avLst>
              <a:gd name="adj1" fmla="val -32014"/>
              <a:gd name="adj2" fmla="val -82472"/>
              <a:gd name="adj3" fmla="val 16667"/>
            </a:avLst>
          </a:prstGeom>
          <a:noFill/>
          <a:ln w="9525">
            <a:solidFill>
              <a:srgbClr val="339933"/>
            </a:solidFill>
          </a:ln>
        </p:spPr>
        <p:txBody>
          <a:bodyPr wrap="square">
            <a:spAutoFit/>
          </a:bodyPr>
          <a:lstStyle/>
          <a:p>
            <a:pPr>
              <a:lnSpc>
                <a:spcPct val="150000"/>
              </a:lnSpc>
            </a:pPr>
            <a:r>
              <a:rPr lang="zh-CN" sz="2800">
                <a:solidFill>
                  <a:srgbClr val="0C0C0C"/>
                </a:solidFill>
                <a:latin typeface="微软雅黑" panose="020B0503020204020204" charset="-122"/>
                <a:ea typeface="微软雅黑" panose="020B0503020204020204" charset="-122"/>
                <a:cs typeface="微软雅黑" panose="020B0503020204020204" charset="-122"/>
              </a:rPr>
              <a:t>注意读准平舌音“杂”，后鼻音“蜻、蜓”。</a:t>
            </a:r>
            <a:endParaRPr lang="zh-CN" altLang="en-US" sz="2800">
              <a:solidFill>
                <a:srgbClr val="0C0C0C"/>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201243" y="2122170"/>
            <a:ext cx="3207929" cy="523220"/>
          </a:xfrm>
          <a:prstGeom prst="rect">
            <a:avLst/>
          </a:prstGeom>
          <a:noFill/>
        </p:spPr>
        <p:txBody>
          <a:bodyPr wrap="none" rtlCol="0">
            <a:spAutoFit/>
          </a:bodyPr>
          <a:lstStyle/>
          <a:p>
            <a:pPr algn="l"/>
            <a:r>
              <a:rPr lang="zh-CN" sz="2800">
                <a:solidFill>
                  <a:srgbClr val="0C0C0C"/>
                </a:solidFill>
                <a:latin typeface="微软雅黑" panose="020B0503020204020204" charset="-122"/>
                <a:ea typeface="微软雅黑" panose="020B0503020204020204" charset="-122"/>
                <a:cs typeface="微软雅黑" panose="020B0503020204020204" charset="-122"/>
                <a:sym typeface="+mn-ea"/>
              </a:rPr>
              <a:t>杂     稀     蜻     蜓</a:t>
            </a:r>
            <a:endParaRPr lang="zh-CN" altLang="en-US" sz="2800">
              <a:solidFill>
                <a:srgbClr val="0C0C0C"/>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201242" y="1600200"/>
            <a:ext cx="749540" cy="521970"/>
          </a:xfrm>
          <a:prstGeom prst="rect">
            <a:avLst/>
          </a:prstGeom>
          <a:noFill/>
        </p:spPr>
        <p:txBody>
          <a:bodyPr wrap="square" rtlCol="0">
            <a:spAutoFit/>
          </a:bodyPr>
          <a:lstStyle/>
          <a:p>
            <a:r>
              <a:rPr lang="en-US" altLang="zh-CN" sz="2800">
                <a:solidFill>
                  <a:srgbClr val="C00000"/>
                </a:solidFill>
                <a:latin typeface="方正姚体" panose="02010601030101010101" charset="-122"/>
                <a:ea typeface="方正姚体" panose="02010601030101010101" charset="-122"/>
              </a:rPr>
              <a:t>zá</a:t>
            </a:r>
          </a:p>
        </p:txBody>
      </p:sp>
      <p:sp>
        <p:nvSpPr>
          <p:cNvPr id="4" name="文本框 3"/>
          <p:cNvSpPr txBox="1"/>
          <p:nvPr/>
        </p:nvSpPr>
        <p:spPr>
          <a:xfrm>
            <a:off x="4377873" y="1600200"/>
            <a:ext cx="749540" cy="521970"/>
          </a:xfrm>
          <a:prstGeom prst="rect">
            <a:avLst/>
          </a:prstGeom>
          <a:noFill/>
        </p:spPr>
        <p:txBody>
          <a:bodyPr wrap="square" rtlCol="0">
            <a:spAutoFit/>
          </a:bodyPr>
          <a:lstStyle/>
          <a:p>
            <a:r>
              <a:rPr lang="en-US" altLang="zh-CN" sz="2800">
                <a:solidFill>
                  <a:srgbClr val="C00000"/>
                </a:solidFill>
                <a:latin typeface="方正姚体" panose="02010601030101010101" charset="-122"/>
                <a:ea typeface="方正姚体" panose="02010601030101010101" charset="-122"/>
              </a:rPr>
              <a:t>xī</a:t>
            </a:r>
          </a:p>
        </p:txBody>
      </p:sp>
      <p:sp>
        <p:nvSpPr>
          <p:cNvPr id="5" name="文本框 4"/>
          <p:cNvSpPr txBox="1"/>
          <p:nvPr/>
        </p:nvSpPr>
        <p:spPr>
          <a:xfrm>
            <a:off x="5257633" y="1600200"/>
            <a:ext cx="1157252" cy="521970"/>
          </a:xfrm>
          <a:prstGeom prst="rect">
            <a:avLst/>
          </a:prstGeom>
          <a:noFill/>
        </p:spPr>
        <p:txBody>
          <a:bodyPr wrap="square" rtlCol="0">
            <a:spAutoFit/>
          </a:bodyPr>
          <a:lstStyle/>
          <a:p>
            <a:r>
              <a:rPr lang="en-US" altLang="zh-CN" sz="2800">
                <a:solidFill>
                  <a:srgbClr val="C00000"/>
                </a:solidFill>
                <a:latin typeface="方正姚体" panose="02010601030101010101" charset="-122"/>
                <a:ea typeface="方正姚体" panose="02010601030101010101" charset="-122"/>
              </a:rPr>
              <a:t>qīng</a:t>
            </a:r>
          </a:p>
        </p:txBody>
      </p:sp>
      <p:sp>
        <p:nvSpPr>
          <p:cNvPr id="6" name="文本框 5"/>
          <p:cNvSpPr txBox="1"/>
          <p:nvPr/>
        </p:nvSpPr>
        <p:spPr>
          <a:xfrm>
            <a:off x="6414885" y="1600200"/>
            <a:ext cx="1001454" cy="521970"/>
          </a:xfrm>
          <a:prstGeom prst="rect">
            <a:avLst/>
          </a:prstGeom>
          <a:noFill/>
        </p:spPr>
        <p:txBody>
          <a:bodyPr wrap="square" rtlCol="0">
            <a:spAutoFit/>
          </a:bodyPr>
          <a:lstStyle/>
          <a:p>
            <a:r>
              <a:rPr lang="en-US" altLang="zh-CN" sz="2800">
                <a:solidFill>
                  <a:srgbClr val="C00000"/>
                </a:solidFill>
                <a:latin typeface="方正姚体" panose="02010601030101010101" charset="-122"/>
                <a:ea typeface="方正姚体" panose="02010601030101010101" charset="-122"/>
              </a:rPr>
              <a:t>tíng</a:t>
            </a:r>
          </a:p>
        </p:txBody>
      </p:sp>
      <p:pic>
        <p:nvPicPr>
          <p:cNvPr id="7" name="图片 6" descr="61"/>
          <p:cNvPicPr>
            <a:picLocks noChangeAspect="1"/>
          </p:cNvPicPr>
          <p:nvPr/>
        </p:nvPicPr>
        <p:blipFill>
          <a:blip r:embed="rId2" cstate="print"/>
          <a:stretch>
            <a:fillRect/>
          </a:stretch>
        </p:blipFill>
        <p:spPr>
          <a:xfrm>
            <a:off x="546460" y="2440305"/>
            <a:ext cx="2455576" cy="3023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trips(downLeft)">
                                      <p:cBhvr>
                                        <p:cTn id="10" dur="500"/>
                                        <p:tgtEl>
                                          <p:spTgt spid="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trips(down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strips(downLeft)">
                                      <p:cBhvr>
                                        <p:cTn id="2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3" grpId="0"/>
      <p:bldP spid="4" grpId="0"/>
      <p:bldP spid="5" grpId="0"/>
      <p:bldP spid="6" grpId="0"/>
    </p:bld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8" name="Picture 4" descr="https://timgsa.baidu.com/timg?image&amp;quality=80&amp;size=b9999_10000&amp;sec=1572410934575&amp;di=ce167e452125b72f0c076237ef004122&amp;imgtype=0&amp;src=http%3A%2F%2Fpic2.zhimg.com%2Fv2-600d97304a16de14cdeb855a135993f6_1200x50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500" r="12500"/>
          <a:stretch>
            <a:fillRect/>
          </a:stretch>
        </p:blipFill>
        <p:spPr bwMode="auto">
          <a:xfrm>
            <a:off x="1" y="-30336"/>
            <a:ext cx="11211086" cy="6888336"/>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071081" y="2089557"/>
            <a:ext cx="7802136" cy="923330"/>
          </a:xfrm>
          <a:prstGeom prst="rect">
            <a:avLst/>
          </a:prstGeom>
          <a:solidFill>
            <a:schemeClr val="bg1">
              <a:alpha val="69000"/>
            </a:schemeClr>
          </a:solidFill>
        </p:spPr>
        <p:txBody>
          <a:bodyPr wrap="none">
            <a:spAutoFit/>
          </a:bodyPr>
          <a:lstStyle/>
          <a:p>
            <a:pPr algn="l"/>
            <a:r>
              <a:rPr sz="5400" dirty="0">
                <a:latin typeface="黑体" panose="02010609060101010101" charset="-122"/>
                <a:ea typeface="黑体" panose="02010609060101010101" charset="-122"/>
                <a:cs typeface="黑体" panose="02010609060101010101" charset="-122"/>
              </a:rPr>
              <a:t>7</a:t>
            </a:r>
            <a:r>
              <a:rPr lang="en-US" sz="5400" dirty="0">
                <a:latin typeface="黑体" panose="02010609060101010101" charset="-122"/>
                <a:ea typeface="黑体" panose="02010609060101010101" charset="-122"/>
                <a:cs typeface="黑体" panose="02010609060101010101" charset="-122"/>
              </a:rPr>
              <a:t>.</a:t>
            </a:r>
            <a:r>
              <a:rPr sz="5400" dirty="0">
                <a:latin typeface="黑体" panose="02010609060101010101" charset="-122"/>
                <a:ea typeface="黑体" panose="02010609060101010101" charset="-122"/>
                <a:cs typeface="黑体" panose="02010609060101010101" charset="-122"/>
              </a:rPr>
              <a:t>纳米技术就在我们身边</a:t>
            </a:r>
          </a:p>
        </p:txBody>
      </p:sp>
      <p:sp>
        <p:nvSpPr>
          <p:cNvPr id="3" name="文本框 2"/>
          <p:cNvSpPr txBox="1"/>
          <p:nvPr/>
        </p:nvSpPr>
        <p:spPr>
          <a:xfrm>
            <a:off x="6615529" y="5373216"/>
            <a:ext cx="2920706" cy="707886"/>
          </a:xfrm>
          <a:prstGeom prst="rect">
            <a:avLst/>
          </a:prstGeom>
          <a:solidFill>
            <a:schemeClr val="bg1">
              <a:alpha val="68000"/>
            </a:schemeClr>
          </a:solidFill>
        </p:spPr>
        <p:txBody>
          <a:bodyPr wrap="square" rtlCol="0">
            <a:spAutoFit/>
          </a:bodyPr>
          <a:lstStyle/>
          <a:p>
            <a:pPr algn="ctr"/>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grpSp>
        <p:nvGrpSpPr>
          <p:cNvPr id="6" name="组合 5"/>
          <p:cNvGrpSpPr/>
          <p:nvPr/>
        </p:nvGrpSpPr>
        <p:grpSpPr>
          <a:xfrm>
            <a:off x="6004071" y="2813685"/>
            <a:ext cx="4473987" cy="2640330"/>
            <a:chOff x="7746" y="4431"/>
            <a:chExt cx="5772" cy="4158"/>
          </a:xfrm>
        </p:grpSpPr>
        <p:pic>
          <p:nvPicPr>
            <p:cNvPr id="3" name="图片 2"/>
            <p:cNvPicPr>
              <a:picLocks noChangeAspect="1"/>
            </p:cNvPicPr>
            <p:nvPr/>
          </p:nvPicPr>
          <p:blipFill>
            <a:blip r:embed="rId2" cstate="print"/>
            <a:stretch>
              <a:fillRect/>
            </a:stretch>
          </p:blipFill>
          <p:spPr>
            <a:xfrm>
              <a:off x="7890" y="4431"/>
              <a:ext cx="4575" cy="3210"/>
            </a:xfrm>
            <a:prstGeom prst="rect">
              <a:avLst/>
            </a:prstGeom>
          </p:spPr>
        </p:pic>
        <p:sp>
          <p:nvSpPr>
            <p:cNvPr id="100" name="文本框 99"/>
            <p:cNvSpPr txBox="1"/>
            <p:nvPr/>
          </p:nvSpPr>
          <p:spPr>
            <a:xfrm>
              <a:off x="7746" y="7865"/>
              <a:ext cx="5773" cy="725"/>
            </a:xfrm>
            <a:prstGeom prst="rect">
              <a:avLst/>
            </a:prstGeom>
            <a:noFill/>
            <a:ln w="9525">
              <a:noFill/>
            </a:ln>
          </p:spPr>
          <p:txBody>
            <a:bodyPr wrap="square">
              <a:spAutoFit/>
            </a:bodyPr>
            <a:lstStyle/>
            <a:p>
              <a:r>
                <a:rPr lang="zh-CN" sz="2400" b="1">
                  <a:solidFill>
                    <a:schemeClr val="tx1"/>
                  </a:solidFill>
                  <a:latin typeface="微软雅黑" panose="020B0503020204020204" charset="-122"/>
                  <a:ea typeface="微软雅黑" panose="020B0503020204020204" charset="-122"/>
                </a:rPr>
                <a:t>纳米技术制作的中国地图</a:t>
              </a:r>
              <a:endParaRPr lang="zh-CN" altLang="en-US" sz="2400" b="1">
                <a:solidFill>
                  <a:schemeClr val="tx1"/>
                </a:solidFill>
                <a:latin typeface="微软雅黑" panose="020B0503020204020204" charset="-122"/>
                <a:ea typeface="微软雅黑" panose="020B0503020204020204" charset="-122"/>
              </a:endParaRPr>
            </a:p>
          </p:txBody>
        </p:sp>
      </p:grpSp>
      <p:grpSp>
        <p:nvGrpSpPr>
          <p:cNvPr id="5" name="组合 4"/>
          <p:cNvGrpSpPr/>
          <p:nvPr/>
        </p:nvGrpSpPr>
        <p:grpSpPr>
          <a:xfrm>
            <a:off x="887512" y="2149475"/>
            <a:ext cx="3638408" cy="2701925"/>
            <a:chOff x="1145" y="3385"/>
            <a:chExt cx="4694" cy="4255"/>
          </a:xfrm>
        </p:grpSpPr>
        <p:pic>
          <p:nvPicPr>
            <p:cNvPr id="2" name="图片 1"/>
            <p:cNvPicPr>
              <a:picLocks noChangeAspect="1"/>
            </p:cNvPicPr>
            <p:nvPr/>
          </p:nvPicPr>
          <p:blipFill>
            <a:blip r:embed="rId3" cstate="print"/>
            <a:stretch>
              <a:fillRect/>
            </a:stretch>
          </p:blipFill>
          <p:spPr>
            <a:xfrm>
              <a:off x="1145" y="3385"/>
              <a:ext cx="4695" cy="3120"/>
            </a:xfrm>
            <a:prstGeom prst="rect">
              <a:avLst/>
            </a:prstGeom>
          </p:spPr>
        </p:pic>
        <p:sp>
          <p:nvSpPr>
            <p:cNvPr id="4" name="文本框 3"/>
            <p:cNvSpPr txBox="1"/>
            <p:nvPr/>
          </p:nvSpPr>
          <p:spPr>
            <a:xfrm>
              <a:off x="1982" y="6916"/>
              <a:ext cx="3020" cy="725"/>
            </a:xfrm>
            <a:prstGeom prst="rect">
              <a:avLst/>
            </a:prstGeom>
            <a:noFill/>
            <a:ln w="9525">
              <a:noFill/>
            </a:ln>
          </p:spPr>
          <p:txBody>
            <a:bodyPr wrap="square">
              <a:spAutoFit/>
            </a:bodyPr>
            <a:lstStyle/>
            <a:p>
              <a:r>
                <a:rPr lang="zh-CN" sz="2400" b="1">
                  <a:solidFill>
                    <a:schemeClr val="tx1"/>
                  </a:solidFill>
                  <a:latin typeface="微软雅黑" panose="020B0503020204020204" charset="-122"/>
                  <a:ea typeface="微软雅黑" panose="020B0503020204020204" charset="-122"/>
                </a:rPr>
                <a:t>纳米机器人</a:t>
              </a:r>
              <a:endParaRPr lang="zh-CN" altLang="en-US" sz="2400" b="1">
                <a:solidFill>
                  <a:schemeClr val="tx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2946"/>
          </a:xfrm>
          <a:prstGeom prst="plaque">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自读要求</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9" y="2822577"/>
            <a:ext cx="3039241" cy="3147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棱台 2"/>
          <p:cNvSpPr/>
          <p:nvPr/>
        </p:nvSpPr>
        <p:spPr>
          <a:xfrm>
            <a:off x="2886543" y="2438400"/>
            <a:ext cx="8039534" cy="2362247"/>
          </a:xfrm>
          <a:prstGeom prst="bevel">
            <a:avLst>
              <a:gd name="adj" fmla="val 6760"/>
            </a:avLst>
          </a:prstGeom>
          <a:solidFill>
            <a:srgbClr val="92D050"/>
          </a:solidFill>
          <a:ln>
            <a:solidFill>
              <a:schemeClr val="accent1"/>
            </a:solidFill>
          </a:ln>
        </p:spPr>
        <p:txBody>
          <a:bodyPr wrap="square">
            <a:spAutoFit/>
          </a:bodyPr>
          <a:lstStyle/>
          <a:p>
            <a:pPr>
              <a:lnSpc>
                <a:spcPct val="150000"/>
              </a:lnSpc>
            </a:pPr>
            <a:r>
              <a:rPr altLang="zh-CN" sz="2800" dirty="0">
                <a:latin typeface="微软雅黑" panose="020B0503020204020204" charset="-122"/>
                <a:ea typeface="微软雅黑" panose="020B0503020204020204" charset="-122"/>
                <a:cs typeface="微软雅黑" panose="020B0503020204020204" charset="-122"/>
              </a:rPr>
              <a:t>（1）正确、流利地读课文，读准字音，读通句子。</a:t>
            </a:r>
          </a:p>
          <a:p>
            <a:pPr>
              <a:lnSpc>
                <a:spcPct val="150000"/>
              </a:lnSpc>
            </a:pPr>
            <a:r>
              <a:rPr altLang="zh-CN" sz="2800" dirty="0">
                <a:latin typeface="微软雅黑" panose="020B0503020204020204" charset="-122"/>
                <a:ea typeface="微软雅黑" panose="020B0503020204020204" charset="-122"/>
                <a:cs typeface="微软雅黑" panose="020B0503020204020204" charset="-122"/>
              </a:rPr>
              <a:t>（2）遇到自己喜欢的语句，多读几遍。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557312" y="2382522"/>
            <a:ext cx="10416824" cy="1506723"/>
          </a:xfrm>
          <a:prstGeom prst="bevel">
            <a:avLst>
              <a:gd name="adj" fmla="val 3949"/>
            </a:avLst>
          </a:prstGeom>
          <a:solidFill>
            <a:srgbClr val="00B0F0"/>
          </a:solidFill>
          <a:ln>
            <a:solidFill>
              <a:schemeClr val="accent1"/>
            </a:solidFill>
          </a:ln>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sym typeface="+mn-ea"/>
              </a:rPr>
              <a:t>乒乓球 拥有 杀菌 防臭 蔬菜 癌症 死亡率 疾病 病灶</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sym typeface="+mn-ea"/>
              </a:rPr>
              <a:t>纳米 冰箱钢铁 隐形 健康  细胞预防 需要</a:t>
            </a:r>
          </a:p>
        </p:txBody>
      </p:sp>
      <p:sp>
        <p:nvSpPr>
          <p:cNvPr id="2" name="文本框 1"/>
          <p:cNvSpPr txBox="1"/>
          <p:nvPr/>
        </p:nvSpPr>
        <p:spPr>
          <a:xfrm>
            <a:off x="679780" y="1082677"/>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
        <p:nvSpPr>
          <p:cNvPr id="5" name="文本框 4"/>
          <p:cNvSpPr txBox="1"/>
          <p:nvPr/>
        </p:nvSpPr>
        <p:spPr>
          <a:xfrm>
            <a:off x="621647" y="4444367"/>
            <a:ext cx="9917647" cy="816821"/>
          </a:xfrm>
          <a:prstGeom prst="roundRect">
            <a:avLst/>
          </a:prstGeom>
          <a:noFill/>
          <a:ln>
            <a:solidFill>
              <a:schemeClr val="accent1"/>
            </a:solidFill>
          </a:ln>
        </p:spPr>
        <p:txBody>
          <a:bodyPr wrap="square" rtlCol="0">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sym typeface="+mn-ea"/>
              </a:rPr>
              <a:t>注意读准平舌音“灶”，翘舌音“杀 臭 疏 ”等。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22430" y="1998347"/>
            <a:ext cx="7707783" cy="1200329"/>
          </a:xfrm>
          <a:prstGeom prst="rect">
            <a:avLst/>
          </a:prstGeom>
          <a:noFill/>
          <a:ln w="9525">
            <a:noFill/>
          </a:ln>
        </p:spPr>
        <p:txBody>
          <a:bodyPr wrap="square">
            <a:spAutoFit/>
          </a:bodyPr>
          <a:lstStyle/>
          <a:p>
            <a:pPr>
              <a:lnSpc>
                <a:spcPct val="150000"/>
              </a:lnSpc>
            </a:pPr>
            <a:r>
              <a:rPr sz="2400" dirty="0">
                <a:solidFill>
                  <a:schemeClr val="tx1"/>
                </a:solidFill>
                <a:latin typeface="微软雅黑" panose="020B0503020204020204" charset="-122"/>
                <a:ea typeface="微软雅黑" panose="020B0503020204020204" charset="-122"/>
                <a:cs typeface="微软雅黑" panose="020B0503020204020204" charset="-122"/>
              </a:rPr>
              <a:t>“臭”上下结构，上面是个“自”下面是个“犬”，</a:t>
            </a:r>
            <a:r>
              <a:rPr sz="2400" dirty="0" err="1" smtClean="0">
                <a:solidFill>
                  <a:schemeClr val="tx1"/>
                </a:solidFill>
                <a:latin typeface="微软雅黑" panose="020B0503020204020204" charset="-122"/>
                <a:ea typeface="微软雅黑" panose="020B0503020204020204" charset="-122"/>
                <a:cs typeface="微软雅黑" panose="020B0503020204020204" charset="-122"/>
              </a:rPr>
              <a:t>不要少</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写</a:t>
            </a:r>
            <a:r>
              <a:rPr sz="2400" dirty="0" smtClean="0">
                <a:solidFill>
                  <a:schemeClr val="tx1"/>
                </a:solidFill>
                <a:latin typeface="微软雅黑" panose="020B0503020204020204" charset="-122"/>
                <a:ea typeface="微软雅黑" panose="020B0503020204020204" charset="-122"/>
                <a:cs typeface="微软雅黑" panose="020B0503020204020204" charset="-122"/>
              </a:rPr>
              <a:t>“</a:t>
            </a:r>
            <a:r>
              <a:rPr sz="2400" dirty="0" err="1">
                <a:solidFill>
                  <a:schemeClr val="tx1"/>
                </a:solidFill>
                <a:latin typeface="微软雅黑" panose="020B0503020204020204" charset="-122"/>
                <a:ea typeface="微软雅黑" panose="020B0503020204020204" charset="-122"/>
                <a:cs typeface="微软雅黑" panose="020B0503020204020204" charset="-122"/>
              </a:rPr>
              <a:t>自”里的一横和“犬”上的一点</a:t>
            </a:r>
            <a:r>
              <a:rPr sz="2400" dirty="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407423" y="4359912"/>
            <a:ext cx="7007075" cy="1200329"/>
          </a:xfrm>
          <a:prstGeom prst="rect">
            <a:avLst/>
          </a:prstGeom>
          <a:noFill/>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“蔬”上窄下宽，下面是“疏”，不要多写横撇下的一撇，也不要少写了撇折右边的一点。</a:t>
            </a:r>
          </a:p>
        </p:txBody>
      </p:sp>
      <p:graphicFrame>
        <p:nvGraphicFramePr>
          <p:cNvPr id="13" name="表格 12"/>
          <p:cNvGraphicFramePr/>
          <p:nvPr/>
        </p:nvGraphicFramePr>
        <p:xfrm>
          <a:off x="8872013" y="17741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17741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臭</a:t>
            </a: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64228" y="2171701"/>
            <a:ext cx="7707783" cy="646331"/>
          </a:xfrm>
          <a:prstGeom prst="rect">
            <a:avLst/>
          </a:prstGeom>
          <a:noFill/>
          <a:ln w="9525">
            <a:noFill/>
          </a:ln>
        </p:spPr>
        <p:txBody>
          <a:bodyPr wrap="square">
            <a:spAutoFit/>
          </a:bodyPr>
          <a:lstStyle/>
          <a:p>
            <a:pPr>
              <a:lnSpc>
                <a:spcPct val="150000"/>
              </a:lnSpc>
            </a:pPr>
            <a:r>
              <a:rPr sz="2400" dirty="0">
                <a:solidFill>
                  <a:schemeClr val="tx1"/>
                </a:solidFill>
                <a:latin typeface="微软雅黑" panose="020B0503020204020204" charset="-122"/>
                <a:ea typeface="微软雅黑" panose="020B0503020204020204" charset="-122"/>
                <a:cs typeface="微软雅黑" panose="020B0503020204020204" charset="-122"/>
              </a:rPr>
              <a:t>“</a:t>
            </a:r>
            <a:r>
              <a:rPr sz="2400" dirty="0" err="1">
                <a:solidFill>
                  <a:schemeClr val="tx1"/>
                </a:solidFill>
                <a:latin typeface="微软雅黑" panose="020B0503020204020204" charset="-122"/>
                <a:ea typeface="微软雅黑" panose="020B0503020204020204" charset="-122"/>
                <a:cs typeface="微软雅黑" panose="020B0503020204020204" charset="-122"/>
              </a:rPr>
              <a:t>健”左窄右宽，注意中间是“廴”不是“辶</a:t>
            </a:r>
            <a:r>
              <a:rPr sz="2400" dirty="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442304" y="4335145"/>
            <a:ext cx="7007075" cy="1198880"/>
          </a:xfrm>
          <a:prstGeom prst="rect">
            <a:avLst/>
          </a:prstGeom>
          <a:noFill/>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“康”半包围结构，注意里面的部分，最后四笔分别是：点、提、撇、捺。</a:t>
            </a:r>
          </a:p>
        </p:txBody>
      </p:sp>
      <p:graphicFrame>
        <p:nvGraphicFramePr>
          <p:cNvPr id="13" name="表格 12"/>
          <p:cNvGraphicFramePr/>
          <p:nvPr/>
        </p:nvGraphicFramePr>
        <p:xfrm>
          <a:off x="8872013" y="17741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17741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健</a:t>
            </a:r>
          </a:p>
        </p:txBody>
      </p:sp>
      <p:graphicFrame>
        <p:nvGraphicFramePr>
          <p:cNvPr id="4" name="表格 3"/>
          <p:cNvGraphicFramePr/>
          <p:nvPr/>
        </p:nvGraphicFramePr>
        <p:xfrm>
          <a:off x="1359560" y="438023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359560" y="438023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8275171" y="876302"/>
            <a:ext cx="1786649"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657301" y="1777366"/>
            <a:ext cx="9847112" cy="3970318"/>
          </a:xfrm>
          <a:prstGeom prst="rect">
            <a:avLst/>
          </a:prstGeom>
          <a:noFill/>
          <a:ln w="9525">
            <a:noFill/>
          </a:ln>
        </p:spPr>
        <p:txBody>
          <a:bodyPr wrap="square">
            <a:spAutoFit/>
          </a:bodyPr>
          <a:lstStyle/>
          <a:p>
            <a:pPr>
              <a:lnSpc>
                <a:spcPct val="150000"/>
              </a:lnSpc>
            </a:pPr>
            <a:r>
              <a:rPr lang="zh-CN" sz="2400">
                <a:solidFill>
                  <a:srgbClr val="C00000"/>
                </a:solidFill>
                <a:latin typeface="微软雅黑" panose="020B0503020204020204" charset="-122"/>
                <a:ea typeface="微软雅黑" panose="020B0503020204020204" charset="-122"/>
                <a:cs typeface="微软雅黑" panose="020B0503020204020204" charset="-122"/>
              </a:rPr>
              <a:t>微米：</a:t>
            </a:r>
            <a:r>
              <a:rPr lang="zh-CN" sz="2400">
                <a:latin typeface="微软雅黑" panose="020B0503020204020204" charset="-122"/>
                <a:ea typeface="微软雅黑" panose="020B0503020204020204" charset="-122"/>
                <a:cs typeface="微软雅黑" panose="020B0503020204020204" charset="-122"/>
              </a:rPr>
              <a:t>微米是长度单位，符号：μm，μ读作[miu]。1微米相当于1米的一百万分之一。</a:t>
            </a:r>
          </a:p>
          <a:p>
            <a:pPr>
              <a:lnSpc>
                <a:spcPct val="150000"/>
              </a:lnSpc>
            </a:pPr>
            <a:r>
              <a:rPr lang="zh-CN" sz="2400">
                <a:solidFill>
                  <a:srgbClr val="C00000"/>
                </a:solidFill>
                <a:latin typeface="微软雅黑" panose="020B0503020204020204" charset="-122"/>
                <a:ea typeface="微软雅黑" panose="020B0503020204020204" charset="-122"/>
                <a:cs typeface="微软雅黑" panose="020B0503020204020204" charset="-122"/>
              </a:rPr>
              <a:t>直径：</a:t>
            </a:r>
            <a:r>
              <a:rPr lang="zh-CN" sz="2400">
                <a:latin typeface="微软雅黑" panose="020B0503020204020204" charset="-122"/>
                <a:ea typeface="微软雅黑" panose="020B0503020204020204" charset="-122"/>
                <a:cs typeface="微软雅黑" panose="020B0503020204020204" charset="-122"/>
              </a:rPr>
              <a:t>是指通过一平面图形或立体(如圆、圆锥截面、球、立方体)中心到边上两点间的距离，通常用字母"d"表示。</a:t>
            </a:r>
          </a:p>
          <a:p>
            <a:pPr>
              <a:lnSpc>
                <a:spcPct val="150000"/>
              </a:lnSpc>
            </a:pPr>
            <a:r>
              <a:rPr lang="zh-CN" sz="2400">
                <a:solidFill>
                  <a:srgbClr val="C00000"/>
                </a:solidFill>
                <a:latin typeface="微软雅黑" panose="020B0503020204020204" charset="-122"/>
                <a:ea typeface="微软雅黑" panose="020B0503020204020204" charset="-122"/>
                <a:cs typeface="微软雅黑" panose="020B0503020204020204" charset="-122"/>
              </a:rPr>
              <a:t>隐形战机：</a:t>
            </a:r>
            <a:r>
              <a:rPr lang="zh-CN" sz="2400">
                <a:latin typeface="微软雅黑" panose="020B0503020204020204" charset="-122"/>
                <a:ea typeface="微软雅黑" panose="020B0503020204020204" charset="-122"/>
                <a:cs typeface="微软雅黑" panose="020B0503020204020204" charset="-122"/>
              </a:rPr>
              <a:t>隐形战斗机是通过在机身涂上一层高效吸收电波的物质，造成雷达无法追踪的效果。通常是指在电磁、可见光、红外、声学等方面难以探测或跟踪的战斗机，其中最主要的就是电磁隐形。</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47354" y="3284984"/>
            <a:ext cx="9819807" cy="550962"/>
          </a:xfrm>
          <a:prstGeom prst="snip2DiagRect">
            <a:avLst/>
          </a:prstGeom>
          <a:gradFill>
            <a:gsLst>
              <a:gs pos="0">
                <a:srgbClr val="14CD68"/>
              </a:gs>
              <a:gs pos="100000">
                <a:srgbClr val="035C7D"/>
              </a:gs>
            </a:gsLst>
            <a:lin scaled="0"/>
          </a:gradFill>
          <a:ln w="9525">
            <a:noFill/>
          </a:ln>
        </p:spPr>
        <p:txBody>
          <a:bodyPr wrap="square">
            <a:spAutoFit/>
          </a:bodyPr>
          <a:lstStyle/>
          <a:p>
            <a:r>
              <a:rPr lang="zh-CN" sz="2400" dirty="0">
                <a:latin typeface="微软雅黑" panose="020B0503020204020204" charset="-122"/>
                <a:ea typeface="微软雅黑" panose="020B0503020204020204" charset="-122"/>
                <a:cs typeface="微软雅黑" panose="020B0503020204020204" charset="-122"/>
              </a:rPr>
              <a:t>病灶：疾病集中的部位或是综合病症、感染的主要部位。</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132414" y="993279"/>
            <a:ext cx="6090761" cy="550962"/>
          </a:xfrm>
          <a:prstGeom prst="snip2DiagRect">
            <a:avLst/>
          </a:prstGeom>
          <a:gradFill>
            <a:gsLst>
              <a:gs pos="0">
                <a:srgbClr val="14CD68"/>
              </a:gs>
              <a:gs pos="100000">
                <a:srgbClr val="035C7D"/>
              </a:gs>
            </a:gsLst>
            <a:lin scaled="0"/>
          </a:gradFill>
        </p:spPr>
        <p:txBody>
          <a:bodyPr wrap="non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雷达：测定目标位置的无线电装置或</a:t>
            </a:r>
            <a:r>
              <a:rPr lang="zh-CN" sz="2400" dirty="0" smtClean="0">
                <a:latin typeface="微软雅黑" panose="020B0503020204020204" charset="-122"/>
                <a:ea typeface="微软雅黑" panose="020B0503020204020204" charset="-122"/>
                <a:cs typeface="微软雅黑" panose="020B0503020204020204" charset="-122"/>
                <a:sym typeface="+mn-ea"/>
              </a:rPr>
              <a:t>系统</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23382" y="2070260"/>
            <a:ext cx="10441850" cy="991731"/>
          </a:xfrm>
          <a:prstGeom prst="snip2DiagRect">
            <a:avLst/>
          </a:prstGeom>
          <a:gradFill>
            <a:gsLst>
              <a:gs pos="0">
                <a:srgbClr val="14CD68"/>
              </a:gs>
              <a:gs pos="100000">
                <a:srgbClr val="035C7D"/>
              </a:gs>
            </a:gsLst>
            <a:lin scaled="0"/>
          </a:gradFill>
        </p:spPr>
        <p:txBody>
          <a:bodyPr wrap="squar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无能为力：不能施展力量。</a:t>
            </a:r>
            <a:r>
              <a:rPr lang="en-US"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指使不上劲或没有能力去做好某件事情、解决某个问题。</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8" name="文本框 99"/>
          <p:cNvSpPr txBox="1"/>
          <p:nvPr/>
        </p:nvSpPr>
        <p:spPr>
          <a:xfrm>
            <a:off x="690214" y="4005066"/>
            <a:ext cx="10108185" cy="2093655"/>
          </a:xfrm>
          <a:prstGeom prst="snip2DiagRect">
            <a:avLst/>
          </a:prstGeom>
          <a:gradFill>
            <a:gsLst>
              <a:gs pos="0">
                <a:srgbClr val="14CD68"/>
              </a:gs>
              <a:gs pos="100000">
                <a:srgbClr val="035C7D"/>
              </a:gs>
            </a:gsLst>
            <a:lin scaled="0"/>
          </a:gradFill>
          <a:ln w="9525">
            <a:noFill/>
          </a:ln>
        </p:spPr>
        <p:txBody>
          <a:bodyPr wrap="square">
            <a:spAutoFit/>
          </a:bodyPr>
          <a:lstStyle/>
          <a:p>
            <a:pPr>
              <a:lnSpc>
                <a:spcPct val="150000"/>
              </a:lnSpc>
            </a:pPr>
            <a:r>
              <a:rPr lang="zh-CN" altLang="zh-CN" sz="2400" dirty="0">
                <a:solidFill>
                  <a:srgbClr val="C00000"/>
                </a:solidFill>
                <a:latin typeface="微软雅黑" panose="020B0503020204020204" charset="-122"/>
                <a:ea typeface="微软雅黑" panose="020B0503020204020204" charset="-122"/>
                <a:cs typeface="微软雅黑" panose="020B0503020204020204" charset="-122"/>
              </a:rPr>
              <a:t>纳米缓释技术：</a:t>
            </a:r>
            <a:r>
              <a:rPr lang="zh-CN" altLang="zh-CN" sz="2400" dirty="0">
                <a:latin typeface="微软雅黑" panose="020B0503020204020204" charset="-122"/>
                <a:ea typeface="微软雅黑" panose="020B0503020204020204" charset="-122"/>
                <a:cs typeface="微软雅黑" panose="020B0503020204020204" charset="-122"/>
              </a:rPr>
              <a:t>这是一个纳米技术的问题,就是把材料(一般是药物)用纳米材料包起来或直接做成纳米材料,在一定环境下使它缓慢</a:t>
            </a:r>
            <a:r>
              <a:rPr lang="zh-CN" altLang="en-US" sz="2400" dirty="0">
                <a:latin typeface="微软雅黑" panose="020B0503020204020204" charset="-122"/>
                <a:ea typeface="微软雅黑" panose="020B0503020204020204" charset="-122"/>
                <a:cs typeface="微软雅黑" panose="020B0503020204020204" charset="-122"/>
              </a:rPr>
              <a:t>地</a:t>
            </a:r>
            <a:r>
              <a:rPr lang="zh-CN" altLang="zh-CN" sz="2400" dirty="0">
                <a:latin typeface="微软雅黑" panose="020B0503020204020204" charset="-122"/>
                <a:ea typeface="微软雅黑" panose="020B0503020204020204" charset="-122"/>
                <a:cs typeface="微软雅黑" panose="020B0503020204020204" charset="-122"/>
              </a:rPr>
              <a:t>释放出来的技术。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strips(downLeft)">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bldLvl="0" animBg="1"/>
      <p:bldP spid="7" grpId="0" bldLvl="0" animBg="1"/>
      <p:bldP spid="8" grpId="0" bldLvl="0" animBg="1"/>
    </p:bld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973767" y="930945"/>
            <a:ext cx="1786649"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394918" y="2235636"/>
            <a:ext cx="10547673" cy="3046988"/>
          </a:xfrm>
          <a:prstGeom prst="rect">
            <a:avLst/>
          </a:prstGeom>
          <a:noFill/>
          <a:ln w="9525">
            <a:noFill/>
          </a:ln>
        </p:spPr>
        <p:txBody>
          <a:bodyPr wrap="square">
            <a:spAutoFit/>
          </a:bodyPr>
          <a:lstStyle/>
          <a:p>
            <a:r>
              <a:rPr lang="zh-CN" sz="2400" dirty="0" smtClean="0">
                <a:solidFill>
                  <a:srgbClr val="C00000"/>
                </a:solidFill>
                <a:latin typeface="微软雅黑" panose="020B0503020204020204" charset="-122"/>
                <a:ea typeface="微软雅黑" panose="020B0503020204020204" charset="-122"/>
                <a:cs typeface="微软雅黑" panose="020B0503020204020204" charset="-122"/>
              </a:rPr>
              <a:t>纳米</a:t>
            </a:r>
            <a:r>
              <a:rPr lang="zh-CN" sz="2400" dirty="0">
                <a:solidFill>
                  <a:srgbClr val="C00000"/>
                </a:solidFill>
                <a:latin typeface="微软雅黑" panose="020B0503020204020204" charset="-122"/>
                <a:ea typeface="微软雅黑" panose="020B0503020204020204" charset="-122"/>
                <a:cs typeface="微软雅黑" panose="020B0503020204020204" charset="-122"/>
              </a:rPr>
              <a:t>机器人：</a:t>
            </a:r>
            <a:r>
              <a:rPr lang="zh-CN" sz="2400" dirty="0">
                <a:latin typeface="微软雅黑" panose="020B0503020204020204" charset="-122"/>
                <a:ea typeface="微软雅黑" panose="020B0503020204020204" charset="-122"/>
                <a:cs typeface="微软雅黑" panose="020B0503020204020204" charset="-122"/>
              </a:rPr>
              <a:t>是机器人工程学的一种新兴科技，纳米机器人的研制属于分子纳米技术的范畴，它根据分子水平的生物学原理为设计原型，设计制造可对纳米空间进行操作的“功能分子器件”</a:t>
            </a:r>
            <a:r>
              <a:rPr lang="zh-CN" sz="2400" dirty="0" smtClean="0">
                <a:latin typeface="微软雅黑" panose="020B0503020204020204" charset="-122"/>
                <a:ea typeface="微软雅黑" panose="020B0503020204020204" charset="-122"/>
                <a:cs typeface="微软雅黑" panose="020B0503020204020204" charset="-122"/>
              </a:rPr>
              <a:t>。</a:t>
            </a:r>
            <a:endParaRPr lang="en-US" altLang="zh-CN" sz="2400" dirty="0" smtClean="0">
              <a:latin typeface="微软雅黑" panose="020B0503020204020204" charset="-122"/>
              <a:ea typeface="微软雅黑" panose="020B0503020204020204" charset="-122"/>
              <a:cs typeface="微软雅黑" panose="020B0503020204020204" charset="-122"/>
            </a:endParaRPr>
          </a:p>
          <a:p>
            <a:r>
              <a:rPr lang="zh-CN" altLang="zh-CN" sz="2400" b="1" dirty="0"/>
              <a:t>纳米机器人的设想，是在纳米尺度上应用生物学原理，发现新现象，研制可编程的分子机器人，也称纳米机器人。合成生物学对细胞信号传导与基因调控网络重新设计，开发载体</a:t>
            </a:r>
            <a:r>
              <a:rPr lang="zh-CN" altLang="zh-CN" sz="2400" b="1" dirty="0" smtClean="0"/>
              <a:t>或</a:t>
            </a:r>
            <a:r>
              <a:rPr lang="zh-CN" altLang="en-US" sz="2400" b="1" dirty="0" smtClean="0"/>
              <a:t>“湿”</a:t>
            </a:r>
            <a:r>
              <a:rPr lang="zh-CN" altLang="zh-CN" sz="2400" b="1" dirty="0" smtClean="0"/>
              <a:t>生物计算机</a:t>
            </a:r>
            <a:r>
              <a:rPr lang="zh-CN" altLang="zh-CN" sz="2400" b="1" dirty="0"/>
              <a:t>或细胞机器人，从而产生了另种方式的纳米机器人技术。</a:t>
            </a:r>
          </a:p>
          <a:p>
            <a:endParaRPr 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Effect transition="in" filter="strips(downLeft)">
                                      <p:cBhvr>
                                        <p:cTn id="12" dur="500"/>
                                        <p:tgtEl>
                                          <p:spTgt spid="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34405" y="1256349"/>
            <a:ext cx="2685920" cy="796290"/>
          </a:xfrm>
          <a:prstGeom prst="rect">
            <a:avLst/>
          </a:prstGeom>
          <a:noFill/>
        </p:spPr>
        <p:txBody>
          <a:bodyPr wrap="square" rtlCol="0">
            <a:spAutoFit/>
          </a:bodyPr>
          <a:lstStyle/>
          <a:p>
            <a:pPr>
              <a:lnSpc>
                <a:spcPts val="5500"/>
              </a:lnSpc>
            </a:pPr>
            <a:r>
              <a:rPr lang="zh-CN" altLang="en-US" sz="36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写字指导</a:t>
            </a:r>
          </a:p>
        </p:txBody>
      </p:sp>
      <p:sp>
        <p:nvSpPr>
          <p:cNvPr id="3" name="矩形 2"/>
          <p:cNvSpPr/>
          <p:nvPr/>
        </p:nvSpPr>
        <p:spPr>
          <a:xfrm>
            <a:off x="3031492" y="2277110"/>
            <a:ext cx="7823275" cy="2584450"/>
          </a:xfrm>
          <a:prstGeom prst="rect">
            <a:avLst/>
          </a:prstGeom>
        </p:spPr>
        <p:txBody>
          <a:bodyPr wrap="square">
            <a:spAutoFit/>
          </a:bodyPr>
          <a:lstStyle/>
          <a:p>
            <a:pPr>
              <a:lnSpc>
                <a:spcPct val="150000"/>
              </a:lnSpc>
            </a:pPr>
            <a:r>
              <a:rPr lang="zh-CN" altLang="en-US" sz="3600" b="1" dirty="0"/>
              <a:t>“</a:t>
            </a:r>
            <a:r>
              <a:rPr lang="zh-CN" altLang="en-US" sz="3600" b="1" dirty="0">
                <a:solidFill>
                  <a:srgbClr val="C00000"/>
                </a:solidFill>
              </a:rPr>
              <a:t>蜻、蜓、稀</a:t>
            </a:r>
            <a:r>
              <a:rPr lang="zh-CN" altLang="en-US" sz="3600" b="1" dirty="0"/>
              <a:t>”都是左右结构，且左窄右宽，特别是“蜓”字，右边不要写成“延”。</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040" y="4293096"/>
            <a:ext cx="2550796" cy="1677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再读感知</a:t>
            </a:r>
          </a:p>
        </p:txBody>
      </p:sp>
      <p:sp>
        <p:nvSpPr>
          <p:cNvPr id="5" name="文本框 4"/>
          <p:cNvSpPr txBox="1"/>
          <p:nvPr/>
        </p:nvSpPr>
        <p:spPr>
          <a:xfrm>
            <a:off x="2124602" y="2376172"/>
            <a:ext cx="8641801" cy="1143765"/>
          </a:xfrm>
          <a:prstGeom prst="snip2DiagRect">
            <a:avLst/>
          </a:prstGeom>
          <a:solidFill>
            <a:srgbClr val="92D050"/>
          </a:solidFill>
          <a:ln>
            <a:solidFill>
              <a:schemeClr val="accent2">
                <a:lumMod val="75000"/>
              </a:schemeClr>
            </a:solidFill>
          </a:ln>
        </p:spPr>
        <p:txBody>
          <a:bodyPr wrap="square" rtlCol="0">
            <a:spAutoFit/>
          </a:bodyPr>
          <a:lstStyle/>
          <a:p>
            <a:pPr algn="l"/>
            <a:r>
              <a:rPr lang="en-US" sz="2800" dirty="0">
                <a:solidFill>
                  <a:srgbClr val="00B050"/>
                </a:solidFill>
                <a:latin typeface="微软雅黑" panose="020B0503020204020204" charset="-122"/>
                <a:ea typeface="微软雅黑" panose="020B0503020204020204" charset="-122"/>
                <a:cs typeface="微软雅黑" panose="020B0503020204020204" charset="-122"/>
                <a:sym typeface="+mn-ea"/>
              </a:rPr>
              <a:t>       </a:t>
            </a:r>
            <a:r>
              <a:rPr lang="zh-CN" sz="2800" dirty="0">
                <a:latin typeface="微软雅黑" panose="020B0503020204020204" charset="-122"/>
                <a:ea typeface="微软雅黑" panose="020B0503020204020204" charset="-122"/>
                <a:cs typeface="微软雅黑" panose="020B0503020204020204" charset="-122"/>
                <a:sym typeface="+mn-ea"/>
              </a:rPr>
              <a:t>课文从哪几方面介绍了纳米？举出</a:t>
            </a:r>
            <a:r>
              <a:rPr lang="zh-CN" sz="2800" dirty="0" smtClean="0">
                <a:latin typeface="微软雅黑" panose="020B0503020204020204" charset="-122"/>
                <a:ea typeface="微软雅黑" panose="020B0503020204020204" charset="-122"/>
                <a:cs typeface="微软雅黑" panose="020B0503020204020204" charset="-122"/>
                <a:sym typeface="+mn-ea"/>
              </a:rPr>
              <a:t>了</a:t>
            </a:r>
            <a:r>
              <a:rPr lang="zh-CN" altLang="en-US" sz="2800" dirty="0">
                <a:latin typeface="微软雅黑" panose="020B0503020204020204" charset="-122"/>
                <a:ea typeface="微软雅黑" panose="020B0503020204020204" charset="-122"/>
                <a:cs typeface="微软雅黑" panose="020B0503020204020204" charset="-122"/>
                <a:sym typeface="+mn-ea"/>
              </a:rPr>
              <a:t>哪</a:t>
            </a:r>
            <a:r>
              <a:rPr lang="zh-CN" sz="2800" dirty="0" smtClean="0">
                <a:latin typeface="微软雅黑" panose="020B0503020204020204" charset="-122"/>
                <a:ea typeface="微软雅黑" panose="020B0503020204020204" charset="-122"/>
                <a:cs typeface="微软雅黑" panose="020B0503020204020204" charset="-122"/>
                <a:sym typeface="+mn-ea"/>
              </a:rPr>
              <a:t>些</a:t>
            </a:r>
            <a:r>
              <a:rPr lang="zh-CN" sz="2800" dirty="0">
                <a:latin typeface="微软雅黑" panose="020B0503020204020204" charset="-122"/>
                <a:ea typeface="微软雅黑" panose="020B0503020204020204" charset="-122"/>
                <a:cs typeface="微软雅黑" panose="020B0503020204020204" charset="-122"/>
                <a:sym typeface="+mn-ea"/>
              </a:rPr>
              <a:t>具体的例子？</a:t>
            </a:r>
          </a:p>
        </p:txBody>
      </p:sp>
      <p:sp>
        <p:nvSpPr>
          <p:cNvPr id="6" name="文本框 5"/>
          <p:cNvSpPr txBox="1"/>
          <p:nvPr/>
        </p:nvSpPr>
        <p:spPr>
          <a:xfrm>
            <a:off x="2761749" y="4709797"/>
            <a:ext cx="8392213" cy="796469"/>
          </a:xfrm>
          <a:prstGeom prst="cloudCallout">
            <a:avLst>
              <a:gd name="adj1" fmla="val -24634"/>
              <a:gd name="adj2" fmla="val -145863"/>
            </a:avLst>
          </a:prstGeom>
          <a:solidFill>
            <a:srgbClr val="92D050"/>
          </a:solidFill>
          <a:ln>
            <a:solidFill>
              <a:schemeClr val="accent2">
                <a:lumMod val="75000"/>
              </a:schemeClr>
            </a:solidFill>
          </a:ln>
        </p:spPr>
        <p:txBody>
          <a:bodyPr wrap="square" rtlCol="0">
            <a:spAutoFit/>
          </a:bodyPr>
          <a:lstStyle/>
          <a:p>
            <a:pPr algn="l"/>
            <a:r>
              <a:rPr lang="zh-CN" sz="2800" dirty="0">
                <a:latin typeface="微软雅黑" panose="020B0503020204020204" charset="-122"/>
                <a:ea typeface="微软雅黑" panose="020B0503020204020204" charset="-122"/>
                <a:cs typeface="微软雅黑" panose="020B0503020204020204" charset="-122"/>
                <a:sym typeface="+mn-ea"/>
              </a:rPr>
              <a:t>改善我们的生活，医疗</a:t>
            </a:r>
            <a:r>
              <a:rPr lang="zh-CN" sz="2800" dirty="0" smtClean="0">
                <a:latin typeface="微软雅黑" panose="020B0503020204020204" charset="-122"/>
                <a:ea typeface="微软雅黑" panose="020B0503020204020204" charset="-122"/>
                <a:cs typeface="微软雅黑" panose="020B0503020204020204" charset="-122"/>
                <a:sym typeface="+mn-ea"/>
              </a:rPr>
              <a:t>制药</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endParaRPr lang="zh-CN" altLang="en-US" sz="2800" dirty="0">
              <a:latin typeface="微软雅黑" panose="020B0503020204020204" charset="-122"/>
              <a:ea typeface="微软雅黑" panose="020B0503020204020204" charset="-122"/>
              <a:cs typeface="微软雅黑" panose="020B0503020204020204" charset="-122"/>
            </a:endParaRPr>
          </a:p>
        </p:txBody>
      </p:sp>
      <p:pic>
        <p:nvPicPr>
          <p:cNvPr id="2" name="图片 1" descr="63"/>
          <p:cNvPicPr>
            <a:picLocks noChangeAspect="1"/>
          </p:cNvPicPr>
          <p:nvPr/>
        </p:nvPicPr>
        <p:blipFill>
          <a:blip r:embed="rId2" cstate="print"/>
          <a:stretch>
            <a:fillRect/>
          </a:stretch>
        </p:blipFill>
        <p:spPr>
          <a:xfrm>
            <a:off x="584441" y="4044317"/>
            <a:ext cx="2178084" cy="1958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3384170" y="3595372"/>
            <a:ext cx="6231182" cy="2247633"/>
          </a:xfrm>
          <a:prstGeom prst="wedgeRoundRectCallout">
            <a:avLst>
              <a:gd name="adj1" fmla="val -36105"/>
              <a:gd name="adj2" fmla="val -69691"/>
              <a:gd name="adj3" fmla="val 16667"/>
            </a:avLst>
          </a:prstGeom>
          <a:solidFill>
            <a:srgbClr val="00B0F0"/>
          </a:solidFill>
          <a:ln w="9525">
            <a:solidFill>
              <a:schemeClr val="accent1"/>
            </a:solidFill>
          </a:ln>
        </p:spPr>
        <p:txBody>
          <a:bodyPr wrap="square">
            <a:spAutoFit/>
          </a:bodyPr>
          <a:lstStyle/>
          <a:p>
            <a:pPr>
              <a:lnSpc>
                <a:spcPct val="150000"/>
              </a:lnSpc>
            </a:pP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a:t>
            </a:r>
            <a:r>
              <a:rPr lang="zh-CN" sz="2800" dirty="0">
                <a:solidFill>
                  <a:schemeClr val="dk1"/>
                </a:solidFill>
                <a:latin typeface="微软雅黑" panose="020B0503020204020204" charset="-122"/>
                <a:ea typeface="微软雅黑" panose="020B0503020204020204" charset="-122"/>
                <a:cs typeface="微软雅黑" panose="020B0503020204020204" charset="-122"/>
              </a:rPr>
              <a:t>课文主要从生活和医疗两个方面介绍了纳米科技在我们衣食住行方面的应用前景。</a:t>
            </a:r>
          </a:p>
        </p:txBody>
      </p:sp>
      <p:sp>
        <p:nvSpPr>
          <p:cNvPr id="8" name="文本框 7"/>
          <p:cNvSpPr txBox="1"/>
          <p:nvPr/>
        </p:nvSpPr>
        <p:spPr>
          <a:xfrm>
            <a:off x="1933923" y="2309496"/>
            <a:ext cx="3152409" cy="624423"/>
          </a:xfrm>
          <a:prstGeom prst="snip2DiagRect">
            <a:avLst/>
          </a:prstGeom>
          <a:noFill/>
          <a:ln w="9525">
            <a:solidFill>
              <a:schemeClr val="accent1"/>
            </a:solidFill>
          </a:ln>
        </p:spPr>
        <p:txBody>
          <a:bodyPr wrap="square">
            <a:spAutoFit/>
          </a:bodyPr>
          <a:lstStyle/>
          <a:p>
            <a:r>
              <a:rPr lang="zh-CN" sz="2800">
                <a:latin typeface="微软雅黑" panose="020B0503020204020204" charset="-122"/>
                <a:ea typeface="微软雅黑" panose="020B0503020204020204" charset="-122"/>
              </a:rPr>
              <a:t>课文主要内容。</a:t>
            </a:r>
            <a:endParaRPr lang="zh-CN" altLang="en-US" sz="2800">
              <a:latin typeface="微软雅黑" panose="020B0503020204020204" charset="-122"/>
              <a:ea typeface="微软雅黑" panose="020B0503020204020204" charset="-122"/>
            </a:endParaRPr>
          </a:p>
        </p:txBody>
      </p:sp>
      <p:pic>
        <p:nvPicPr>
          <p:cNvPr id="9" name="图片 8" descr="62"/>
          <p:cNvPicPr>
            <a:picLocks noChangeAspect="1"/>
          </p:cNvPicPr>
          <p:nvPr/>
        </p:nvPicPr>
        <p:blipFill>
          <a:blip r:embed="rId2" cstate="print"/>
          <a:stretch>
            <a:fillRect/>
          </a:stretch>
        </p:blipFill>
        <p:spPr>
          <a:xfrm flipH="1">
            <a:off x="526307" y="3411220"/>
            <a:ext cx="2726868" cy="2432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2" name="文本框 1"/>
          <p:cNvSpPr txBox="1"/>
          <p:nvPr/>
        </p:nvSpPr>
        <p:spPr>
          <a:xfrm>
            <a:off x="640249" y="2539366"/>
            <a:ext cx="7717084" cy="1328023"/>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lang="en-US" sz="2400" dirty="0">
                <a:latin typeface="微软雅黑" panose="020B0503020204020204" charset="-122"/>
                <a:ea typeface="微软雅黑" panose="020B0503020204020204" charset="-122"/>
                <a:cs typeface="微软雅黑" panose="020B0503020204020204" charset="-122"/>
              </a:rPr>
              <a:t>   </a:t>
            </a:r>
            <a:r>
              <a:rPr sz="2400" dirty="0" err="1">
                <a:solidFill>
                  <a:srgbClr val="C00000"/>
                </a:solidFill>
                <a:latin typeface="微软雅黑" panose="020B0503020204020204" charset="-122"/>
                <a:ea typeface="微软雅黑" panose="020B0503020204020204" charset="-122"/>
                <a:cs typeface="微软雅黑" panose="020B0503020204020204" charset="-122"/>
              </a:rPr>
              <a:t>衣：</a:t>
            </a:r>
            <a:r>
              <a:rPr sz="2400" dirty="0" err="1">
                <a:latin typeface="微软雅黑" panose="020B0503020204020204" charset="-122"/>
                <a:ea typeface="微软雅黑" panose="020B0503020204020204" charset="-122"/>
                <a:cs typeface="微软雅黑" panose="020B0503020204020204" charset="-122"/>
              </a:rPr>
              <a:t>在纺织和化纤制品中添纳米微粒，可以除味杀菌。化纤布挺结实，但有烦人的静电现象，加入少量金属纳米微粒就可消除静电现象</a:t>
            </a:r>
            <a:r>
              <a:rPr sz="2400" dirty="0">
                <a:latin typeface="微软雅黑" panose="020B0503020204020204" charset="-122"/>
                <a:ea typeface="微软雅黑" panose="020B0503020204020204" charset="-122"/>
                <a:cs typeface="微软雅黑" panose="020B0503020204020204" charset="-122"/>
              </a:rPr>
              <a:t>。　</a:t>
            </a:r>
          </a:p>
        </p:txBody>
      </p:sp>
      <p:pic>
        <p:nvPicPr>
          <p:cNvPr id="3" name="图片 2" descr="51"/>
          <p:cNvPicPr>
            <a:picLocks noChangeAspect="1"/>
          </p:cNvPicPr>
          <p:nvPr/>
        </p:nvPicPr>
        <p:blipFill>
          <a:blip r:embed="rId2" cstate="print"/>
          <a:stretch>
            <a:fillRect/>
          </a:stretch>
        </p:blipFill>
        <p:spPr>
          <a:xfrm>
            <a:off x="6362953" y="944247"/>
            <a:ext cx="1740142" cy="1749425"/>
          </a:xfrm>
          <a:prstGeom prst="rect">
            <a:avLst/>
          </a:prstGeom>
        </p:spPr>
      </p:pic>
      <p:sp>
        <p:nvSpPr>
          <p:cNvPr id="5" name="文本框 4"/>
          <p:cNvSpPr txBox="1"/>
          <p:nvPr/>
        </p:nvSpPr>
        <p:spPr>
          <a:xfrm>
            <a:off x="3153959" y="1692276"/>
            <a:ext cx="2776458" cy="624423"/>
          </a:xfrm>
          <a:prstGeom prst="snip2DiagRect">
            <a:avLst/>
          </a:prstGeom>
          <a:solidFill>
            <a:schemeClr val="tx2">
              <a:lumMod val="40000"/>
              <a:lumOff val="60000"/>
            </a:schemeClr>
          </a:solidFill>
          <a:ln>
            <a:solidFill>
              <a:schemeClr val="accent1"/>
            </a:solidFill>
          </a:ln>
        </p:spPr>
        <p:txBody>
          <a:bodyPr wrap="non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纳米技术的应用</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341539" y="4420870"/>
            <a:ext cx="7314022" cy="1736646"/>
          </a:xfrm>
          <a:prstGeom prst="roundRect">
            <a:avLst/>
          </a:prstGeom>
          <a:noFill/>
          <a:ln w="38100">
            <a:solidFill>
              <a:schemeClr val="accent1"/>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食：纳米材料做的无菌餐具、无菌食品包装用品已经面世。利用纳米粉末，可以使废水彻底变清水，完全达到饮用标准，纳米食品色香味俱全，还有益健康。</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2" y="967107"/>
            <a:ext cx="372367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zh-CN" sz="2800" b="1" dirty="0"/>
              <a:t>课堂作业新设计</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406163" y="1647190"/>
            <a:ext cx="10764852" cy="4407535"/>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一、读拼音，写汉字</a:t>
            </a:r>
            <a:r>
              <a:rPr sz="2400" dirty="0">
                <a:latin typeface="微软雅黑" panose="020B0503020204020204" charset="-122"/>
                <a:ea typeface="微软雅黑" panose="020B0503020204020204" charset="-122"/>
                <a:cs typeface="微软雅黑" panose="020B0503020204020204" charset="-122"/>
              </a:rPr>
              <a:t>。</a:t>
            </a:r>
            <a:r>
              <a:rPr sz="2400" dirty="0">
                <a:solidFill>
                  <a:srgbClr val="C00000"/>
                </a:solidFill>
                <a:latin typeface="微软雅黑" panose="020B0503020204020204" charset="-122"/>
                <a:ea typeface="微软雅黑" panose="020B0503020204020204" charset="-122"/>
                <a:cs typeface="微软雅黑" panose="020B0503020204020204" charset="-122"/>
              </a:rPr>
              <a:t>    </a:t>
            </a:r>
          </a:p>
          <a:p>
            <a:pPr>
              <a:lnSpc>
                <a:spcPct val="130000"/>
              </a:lnSpc>
            </a:pPr>
            <a:r>
              <a:rPr sz="2400" dirty="0">
                <a:latin typeface="微软雅黑" panose="020B0503020204020204" charset="-122"/>
                <a:ea typeface="微软雅黑" panose="020B0503020204020204" charset="-122"/>
                <a:cs typeface="微软雅黑" panose="020B0503020204020204" charset="-122"/>
              </a:rPr>
              <a:t>1.bīnɡ </a:t>
            </a:r>
            <a:r>
              <a:rPr sz="2400" dirty="0" err="1">
                <a:latin typeface="微软雅黑" panose="020B0503020204020204" charset="-122"/>
                <a:ea typeface="微软雅黑" panose="020B0503020204020204" charset="-122"/>
                <a:cs typeface="微软雅黑" panose="020B0503020204020204" charset="-122"/>
              </a:rPr>
              <a:t>xiānɡ</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里面用到一种纳米涂层，具有杀菌和chú</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chòu</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功能，能够使食物bǎo</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zhì</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qī</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更长</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2.纳米技术可以实现jí </a:t>
            </a:r>
            <a:r>
              <a:rPr sz="2400" dirty="0" err="1">
                <a:latin typeface="微软雅黑" panose="020B0503020204020204" charset="-122"/>
                <a:ea typeface="微软雅黑" panose="020B0503020204020204" charset="-122"/>
                <a:cs typeface="微软雅黑" panose="020B0503020204020204" charset="-122"/>
              </a:rPr>
              <a:t>bìnɡ</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的早期检测与yù</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fánɡ</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让人们更加jiàn</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kānɡ</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未来的纳米机器人可以通过血管直达bìnɡ</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zào</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杀死癌细胞</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二、给下面画线的字选择正确的意思，填在相应的括号里</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疾：①</a:t>
            </a:r>
            <a:r>
              <a:rPr sz="2400" dirty="0" err="1" smtClean="0">
                <a:latin typeface="微软雅黑" panose="020B0503020204020204" charset="-122"/>
                <a:ea typeface="微软雅黑" panose="020B0503020204020204" charset="-122"/>
                <a:cs typeface="微软雅黑" panose="020B0503020204020204" charset="-122"/>
              </a:rPr>
              <a:t>疾病</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a:latin typeface="微软雅黑" panose="020B0503020204020204" charset="-122"/>
                <a:ea typeface="微软雅黑" panose="020B0503020204020204" charset="-122"/>
                <a:cs typeface="微软雅黑" panose="020B0503020204020204" charset="-122"/>
              </a:rPr>
              <a:t>  ②</a:t>
            </a:r>
            <a:r>
              <a:rPr sz="2400" dirty="0" err="1">
                <a:latin typeface="微软雅黑" panose="020B0503020204020204" charset="-122"/>
                <a:ea typeface="微软雅黑" panose="020B0503020204020204" charset="-122"/>
                <a:cs typeface="微软雅黑" panose="020B0503020204020204" charset="-122"/>
              </a:rPr>
              <a:t>痛苦</a:t>
            </a:r>
            <a:r>
              <a:rPr sz="2400" dirty="0">
                <a:latin typeface="微软雅黑" panose="020B0503020204020204" charset="-122"/>
                <a:ea typeface="微软雅黑" panose="020B0503020204020204" charset="-122"/>
                <a:cs typeface="微软雅黑" panose="020B0503020204020204" charset="-122"/>
              </a:rPr>
              <a:t> </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a:latin typeface="微软雅黑" panose="020B0503020204020204" charset="-122"/>
                <a:ea typeface="微软雅黑" panose="020B0503020204020204" charset="-122"/>
                <a:cs typeface="微软雅黑" panose="020B0503020204020204" charset="-122"/>
              </a:rPr>
              <a:t> ③</a:t>
            </a:r>
            <a:r>
              <a:rPr sz="2400" dirty="0" err="1">
                <a:latin typeface="微软雅黑" panose="020B0503020204020204" charset="-122"/>
                <a:ea typeface="微软雅黑" panose="020B0503020204020204" charset="-122"/>
                <a:cs typeface="微软雅黑" panose="020B0503020204020204" charset="-122"/>
              </a:rPr>
              <a:t>痛恨</a:t>
            </a:r>
            <a:r>
              <a:rPr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④</a:t>
            </a:r>
            <a:r>
              <a:rPr sz="2400" dirty="0" err="1" smtClean="0">
                <a:latin typeface="微软雅黑" panose="020B0503020204020204" charset="-122"/>
                <a:ea typeface="微软雅黑" panose="020B0503020204020204" charset="-122"/>
                <a:cs typeface="微软雅黑" panose="020B0503020204020204" charset="-122"/>
              </a:rPr>
              <a:t>急速猛烈</a:t>
            </a:r>
            <a:r>
              <a:rPr lang="zh-CN" altLang="en-US" sz="2400" dirty="0" smtClean="0">
                <a:latin typeface="微软雅黑" panose="020B0503020204020204" charset="-122"/>
                <a:ea typeface="微软雅黑" panose="020B0503020204020204" charset="-122"/>
                <a:cs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群马</a:t>
            </a:r>
            <a:r>
              <a:rPr sz="2400" u="sng" dirty="0" err="1">
                <a:solidFill>
                  <a:srgbClr val="C00000"/>
                </a:solidFill>
                <a:latin typeface="微软雅黑" panose="020B0503020204020204" charset="-122"/>
                <a:ea typeface="微软雅黑" panose="020B0503020204020204" charset="-122"/>
                <a:cs typeface="微软雅黑" panose="020B0503020204020204" charset="-122"/>
              </a:rPr>
              <a:t>疾</a:t>
            </a:r>
            <a:r>
              <a:rPr sz="2400" dirty="0" err="1">
                <a:latin typeface="微软雅黑" panose="020B0503020204020204" charset="-122"/>
                <a:ea typeface="微软雅黑" panose="020B0503020204020204" charset="-122"/>
                <a:cs typeface="微软雅黑" panose="020B0503020204020204" charset="-122"/>
              </a:rPr>
              <a:t>驰</a:t>
            </a:r>
            <a:r>
              <a:rPr sz="2400" dirty="0">
                <a:latin typeface="微软雅黑" panose="020B0503020204020204" charset="-122"/>
                <a:ea typeface="微软雅黑" panose="020B0503020204020204" charset="-122"/>
                <a:cs typeface="微软雅黑" panose="020B0503020204020204" charset="-122"/>
              </a:rPr>
              <a:t>（    ） </a:t>
            </a:r>
            <a:r>
              <a:rPr sz="2400" u="sng" dirty="0" err="1">
                <a:solidFill>
                  <a:srgbClr val="C00000"/>
                </a:solidFill>
                <a:latin typeface="微软雅黑" panose="020B0503020204020204" charset="-122"/>
                <a:ea typeface="微软雅黑" panose="020B0503020204020204" charset="-122"/>
                <a:cs typeface="微软雅黑" panose="020B0503020204020204" charset="-122"/>
              </a:rPr>
              <a:t>疾</a:t>
            </a:r>
            <a:r>
              <a:rPr sz="2400" dirty="0" err="1">
                <a:latin typeface="微软雅黑" panose="020B0503020204020204" charset="-122"/>
                <a:ea typeface="微软雅黑" panose="020B0503020204020204" charset="-122"/>
                <a:cs typeface="微软雅黑" panose="020B0503020204020204" charset="-122"/>
              </a:rPr>
              <a:t>恶如仇</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积劳成</a:t>
            </a:r>
            <a:r>
              <a:rPr sz="2400" u="sng" dirty="0" err="1">
                <a:solidFill>
                  <a:srgbClr val="C00000"/>
                </a:solidFill>
                <a:latin typeface="微软雅黑" panose="020B0503020204020204" charset="-122"/>
                <a:ea typeface="微软雅黑" panose="020B0503020204020204" charset="-122"/>
                <a:cs typeface="微软雅黑" panose="020B0503020204020204" charset="-122"/>
              </a:rPr>
              <a:t>疾</a:t>
            </a:r>
            <a:r>
              <a:rPr sz="2400" dirty="0">
                <a:latin typeface="微软雅黑" panose="020B0503020204020204" charset="-122"/>
                <a:ea typeface="微软雅黑" panose="020B0503020204020204" charset="-122"/>
                <a:cs typeface="微软雅黑" panose="020B0503020204020204" charset="-122"/>
              </a:rPr>
              <a:t>（   ） </a:t>
            </a:r>
            <a:r>
              <a:rPr sz="2400" u="sng" dirty="0" err="1">
                <a:solidFill>
                  <a:srgbClr val="C00000"/>
                </a:solidFill>
                <a:latin typeface="微软雅黑" panose="020B0503020204020204" charset="-122"/>
                <a:ea typeface="微软雅黑" panose="020B0503020204020204" charset="-122"/>
                <a:cs typeface="微软雅黑" panose="020B0503020204020204" charset="-122"/>
              </a:rPr>
              <a:t>疾</a:t>
            </a:r>
            <a:r>
              <a:rPr sz="2400" dirty="0" err="1">
                <a:latin typeface="微软雅黑" panose="020B0503020204020204" charset="-122"/>
                <a:ea typeface="微软雅黑" panose="020B0503020204020204" charset="-122"/>
                <a:cs typeface="微软雅黑" panose="020B0503020204020204" charset="-122"/>
              </a:rPr>
              <a:t>苦</a:t>
            </a:r>
            <a:r>
              <a:rPr sz="2400" dirty="0">
                <a:latin typeface="微软雅黑" panose="020B0503020204020204" charset="-122"/>
                <a:ea typeface="微软雅黑" panose="020B0503020204020204" charset="-122"/>
                <a:cs typeface="微软雅黑" panose="020B0503020204020204" charset="-122"/>
              </a:rPr>
              <a:t>（   ）</a:t>
            </a:r>
            <a:r>
              <a:rPr sz="2400" dirty="0">
                <a:solidFill>
                  <a:srgbClr val="C00000"/>
                </a:solidFill>
                <a:latin typeface="微软雅黑" panose="020B0503020204020204" charset="-122"/>
                <a:ea typeface="微软雅黑" panose="020B0503020204020204" charset="-122"/>
                <a:cs typeface="微软雅黑" panose="020B0503020204020204" charset="-122"/>
              </a:rPr>
              <a:t>   </a:t>
            </a:r>
          </a:p>
        </p:txBody>
      </p:sp>
      <p:sp>
        <p:nvSpPr>
          <p:cNvPr id="16" name="文本框 15"/>
          <p:cNvSpPr txBox="1"/>
          <p:nvPr/>
        </p:nvSpPr>
        <p:spPr>
          <a:xfrm>
            <a:off x="2888869" y="2268222"/>
            <a:ext cx="800219"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冰箱</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1688209" y="272859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除臭</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7787620" y="2728597"/>
            <a:ext cx="1107996"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保质期</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5097183" y="318897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疾病</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10159484" y="3160397"/>
            <a:ext cx="800219"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预防</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4987982" y="3624391"/>
            <a:ext cx="800219"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健康</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4129834" y="4084767"/>
            <a:ext cx="800219"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病灶</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2501309" y="5594352"/>
            <a:ext cx="49244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④</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5212676" y="5500372"/>
            <a:ext cx="583814"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 ③</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8034108" y="5500372"/>
            <a:ext cx="49244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①</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9937800" y="5500372"/>
            <a:ext cx="583814"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 ②</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heckerboard(across)">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heckerboard(across)">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heckerboard(across)">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heckerboard(across)">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heckerboard(across)">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checkerboard(across)">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checkerboard(across)">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checkerboard(across)">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heckerboard(across)">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checkerboard(across)">
                                      <p:cBhvr>
                                        <p:cTn id="6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 grpId="0"/>
      <p:bldP spid="17" grpId="0"/>
      <p:bldP spid="18" grpId="0"/>
      <p:bldP spid="19" grpId="0"/>
      <p:bldP spid="20" grpId="0"/>
      <p:bldP spid="21" grpId="0"/>
      <p:bldP spid="22" grpId="0"/>
      <p:bldP spid="23" grpId="0"/>
      <p:bldP spid="24" grpId="0"/>
      <p:bldP spid="25" grpId="0"/>
      <p:bldP spid="26" grpId="0"/>
    </p:bld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23990" y="1055372"/>
            <a:ext cx="10588900" cy="4893647"/>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三、写出下列词语的近义词</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预防</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健康</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普通</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新奇</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先进</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四、根据解释写词语</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1.是指通过一平面图形或立体(</a:t>
            </a:r>
            <a:r>
              <a:rPr sz="2400" dirty="0" err="1">
                <a:latin typeface="微软雅黑" panose="020B0503020204020204" charset="-122"/>
                <a:ea typeface="微软雅黑" panose="020B0503020204020204" charset="-122"/>
                <a:cs typeface="微软雅黑" panose="020B0503020204020204" charset="-122"/>
              </a:rPr>
              <a:t>如圆、圆锥截面、球、立方体</a:t>
            </a:r>
            <a:r>
              <a:rPr sz="2400" dirty="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中心到边上两点间的距离</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2</a:t>
            </a:r>
            <a:r>
              <a:rPr sz="2400" dirty="0" smtClean="0">
                <a:latin typeface="微软雅黑" panose="020B0503020204020204" charset="-122"/>
                <a:ea typeface="微软雅黑" panose="020B0503020204020204" charset="-122"/>
                <a:cs typeface="微软雅黑" panose="020B0503020204020204" charset="-122"/>
              </a:rPr>
              <a:t>. </a:t>
            </a:r>
            <a:r>
              <a:rPr sz="2400" dirty="0" err="1" smtClean="0">
                <a:latin typeface="微软雅黑" panose="020B0503020204020204" charset="-122"/>
                <a:ea typeface="微软雅黑" panose="020B0503020204020204" charset="-122"/>
                <a:cs typeface="微软雅黑" panose="020B0503020204020204" charset="-122"/>
              </a:rPr>
              <a:t>通常是指在电磁</a:t>
            </a:r>
            <a:r>
              <a:rPr sz="2400" dirty="0" err="1">
                <a:latin typeface="微软雅黑" panose="020B0503020204020204" charset="-122"/>
                <a:ea typeface="微软雅黑" panose="020B0503020204020204" charset="-122"/>
                <a:cs typeface="微软雅黑" panose="020B0503020204020204" charset="-122"/>
              </a:rPr>
              <a:t>、可见光、红外、声学等方面难以探测或跟踪的战斗机，其中最主要的就是电磁隐形</a:t>
            </a:r>
            <a:r>
              <a:rPr sz="2400" dirty="0" smtClean="0">
                <a:latin typeface="微软雅黑" panose="020B0503020204020204" charset="-122"/>
                <a:ea typeface="微软雅黑" panose="020B0503020204020204" charset="-122"/>
                <a:cs typeface="微软雅黑" panose="020B0503020204020204" charset="-122"/>
              </a:rPr>
              <a:t>。（</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rPr>
              <a:t>3.测定目标位置的无线电装置或系统。（         ）</a:t>
            </a:r>
          </a:p>
          <a:p>
            <a:pPr>
              <a:lnSpc>
                <a:spcPct val="130000"/>
              </a:lnSpc>
            </a:pPr>
            <a:r>
              <a:rPr sz="2400" dirty="0">
                <a:latin typeface="微软雅黑" panose="020B0503020204020204" charset="-122"/>
                <a:ea typeface="微软雅黑" panose="020B0503020204020204" charset="-122"/>
                <a:cs typeface="微软雅黑" panose="020B0503020204020204" charset="-122"/>
              </a:rPr>
              <a:t>4.不能施展力量，指使不上劲或没有能力去做好某件事情、解决某个问题。（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a:solidFill>
                  <a:srgbClr val="C00000"/>
                </a:solidFill>
                <a:latin typeface="微软雅黑" panose="020B0503020204020204" charset="-122"/>
                <a:ea typeface="微软雅黑" panose="020B0503020204020204" charset="-122"/>
                <a:cs typeface="微软雅黑" panose="020B0503020204020204" charset="-122"/>
              </a:rPr>
              <a:t>  </a:t>
            </a:r>
          </a:p>
        </p:txBody>
      </p:sp>
      <p:sp>
        <p:nvSpPr>
          <p:cNvPr id="2" name="文本框 1"/>
          <p:cNvSpPr txBox="1"/>
          <p:nvPr/>
        </p:nvSpPr>
        <p:spPr>
          <a:xfrm>
            <a:off x="1670382" y="161671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防御</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673289" y="161671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健壮</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646742" y="161671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寻常</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7745764" y="161671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别致</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9752547" y="161671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优秀</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701883" y="3068962"/>
            <a:ext cx="891591"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直径</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866186" y="3973056"/>
            <a:ext cx="1723549"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隐形战斗机</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147262" y="4446272"/>
            <a:ext cx="800219"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雷达</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2637730" y="5415282"/>
            <a:ext cx="1415772"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无能无力</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958630" y="979807"/>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rcRect r="-197" b="12510"/>
          <a:stretch>
            <a:fillRect/>
          </a:stretch>
        </p:blipFill>
        <p:spPr>
          <a:xfrm>
            <a:off x="3117530" y="2392045"/>
            <a:ext cx="5924234" cy="3557270"/>
          </a:xfrm>
          <a:prstGeom prst="rect">
            <a:avLst/>
          </a:prstGeom>
        </p:spPr>
      </p:pic>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4" name="文本框 3"/>
          <p:cNvSpPr txBox="1"/>
          <p:nvPr/>
        </p:nvSpPr>
        <p:spPr>
          <a:xfrm>
            <a:off x="4947586" y="2318386"/>
            <a:ext cx="5742856" cy="1840409"/>
          </a:xfrm>
          <a:prstGeom prst="bevel">
            <a:avLst/>
          </a:prstGeom>
          <a:noFill/>
          <a:ln>
            <a:solidFill>
              <a:srgbClr val="FFC000"/>
            </a:solidFill>
          </a:ln>
        </p:spPr>
        <p:txBody>
          <a:bodyPr wrap="square" rtlCol="0">
            <a:spAutoFit/>
          </a:bodyPr>
          <a:lstStyle/>
          <a:p>
            <a:pPr algn="l"/>
            <a:r>
              <a:rPr lang="en-US"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上节课我们领略了纳米技术的神奇这节课，我们将继续探究纳米技术的奥秘。</a:t>
            </a:r>
          </a:p>
        </p:txBody>
      </p:sp>
      <p:sp>
        <p:nvSpPr>
          <p:cNvPr id="2" name="文本框 1"/>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3" name="图片 2"/>
          <p:cNvPicPr>
            <a:picLocks noChangeAspect="1"/>
          </p:cNvPicPr>
          <p:nvPr/>
        </p:nvPicPr>
        <p:blipFill>
          <a:blip r:embed="rId2" cstate="print"/>
          <a:stretch>
            <a:fillRect/>
          </a:stretch>
        </p:blipFill>
        <p:spPr>
          <a:xfrm>
            <a:off x="294546" y="2586355"/>
            <a:ext cx="4232150" cy="3249930"/>
          </a:xfrm>
          <a:prstGeom prst="plaque">
            <a:avLst/>
          </a:prstGeom>
        </p:spPr>
      </p:pic>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4704198" y="1975485"/>
            <a:ext cx="4680943" cy="610566"/>
          </a:xfrm>
          <a:prstGeom prst="bevel">
            <a:avLst>
              <a:gd name="adj" fmla="val 7138"/>
            </a:avLst>
          </a:prstGeom>
          <a:solidFill>
            <a:srgbClr val="92D050"/>
          </a:solidFill>
          <a:ln w="9525">
            <a:solidFill>
              <a:srgbClr val="FFC000"/>
            </a:solidFill>
          </a:ln>
        </p:spPr>
        <p:txBody>
          <a:bodyPr wrap="square">
            <a:spAutoFit/>
          </a:bodyPr>
          <a:lstStyle/>
          <a:p>
            <a:pPr indent="304800"/>
            <a:r>
              <a:rPr lang="zh-CN" sz="2800">
                <a:solidFill>
                  <a:schemeClr val="tx1"/>
                </a:solidFill>
                <a:latin typeface="微软雅黑" panose="020B0503020204020204" charset="-122"/>
                <a:ea typeface="微软雅黑" panose="020B0503020204020204" charset="-122"/>
                <a:cs typeface="微软雅黑" panose="020B0503020204020204" charset="-122"/>
              </a:rPr>
              <a:t>区别下面的两句话：</a:t>
            </a:r>
          </a:p>
        </p:txBody>
      </p:sp>
      <p:sp>
        <p:nvSpPr>
          <p:cNvPr id="2" name="文本框 1"/>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3" name="图片 2" descr="62"/>
          <p:cNvPicPr>
            <a:picLocks noChangeAspect="1"/>
          </p:cNvPicPr>
          <p:nvPr/>
        </p:nvPicPr>
        <p:blipFill>
          <a:blip r:embed="rId2" cstate="print"/>
          <a:stretch>
            <a:fillRect/>
          </a:stretch>
        </p:blipFill>
        <p:spPr>
          <a:xfrm flipH="1">
            <a:off x="472048" y="2848610"/>
            <a:ext cx="1987405" cy="2432050"/>
          </a:xfrm>
          <a:prstGeom prst="rect">
            <a:avLst/>
          </a:prstGeom>
        </p:spPr>
      </p:pic>
      <p:sp>
        <p:nvSpPr>
          <p:cNvPr id="4" name="文本框 3"/>
          <p:cNvSpPr txBox="1"/>
          <p:nvPr/>
        </p:nvSpPr>
        <p:spPr>
          <a:xfrm>
            <a:off x="3392697" y="3522980"/>
            <a:ext cx="5526545" cy="1532334"/>
          </a:xfrm>
          <a:prstGeom prst="roundRect">
            <a:avLst/>
          </a:prstGeom>
          <a:noFill/>
          <a:ln w="38100">
            <a:solidFill>
              <a:srgbClr val="92D050"/>
            </a:solidFill>
            <a:prstDash val="lgDashDotDot"/>
          </a:ln>
        </p:spPr>
        <p:txBody>
          <a:bodyPr wrap="none" rtlCol="0">
            <a:spAutoFit/>
          </a:bodyPr>
          <a:lstStyle/>
          <a:p>
            <a:pPr algn="l">
              <a:lnSpc>
                <a:spcPct val="150000"/>
              </a:lnSpc>
            </a:pPr>
            <a:r>
              <a:rPr lang="zh-CN" sz="2800" dirty="0">
                <a:latin typeface="微软雅黑" panose="020B0503020204020204" charset="-122"/>
                <a:ea typeface="微软雅黑" panose="020B0503020204020204" charset="-122"/>
                <a:cs typeface="微软雅黑" panose="020B0503020204020204" charset="-122"/>
                <a:sym typeface="+mn-ea"/>
              </a:rPr>
              <a:t>（1）一纳米长度十分小。</a:t>
            </a:r>
            <a:endParaRPr lang="zh-CN" sz="28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sz="2800" dirty="0">
                <a:latin typeface="微软雅黑" panose="020B0503020204020204" charset="-122"/>
                <a:ea typeface="微软雅黑" panose="020B0503020204020204" charset="-122"/>
                <a:cs typeface="微软雅黑" panose="020B0503020204020204" charset="-122"/>
                <a:sym typeface="+mn-ea"/>
              </a:rPr>
              <a:t>（2）一纳米</a:t>
            </a:r>
            <a:r>
              <a:rPr lang="zh-CN" sz="2800" dirty="0" smtClean="0">
                <a:latin typeface="微软雅黑" panose="020B0503020204020204" charset="-122"/>
                <a:ea typeface="微软雅黑" panose="020B0503020204020204" charset="-122"/>
                <a:cs typeface="微软雅黑" panose="020B0503020204020204" charset="-122"/>
                <a:sym typeface="+mn-ea"/>
              </a:rPr>
              <a:t>等于</a:t>
            </a:r>
            <a:r>
              <a:rPr lang="zh-CN" altLang="en-US" sz="2800" dirty="0" smtClean="0">
                <a:latin typeface="微软雅黑" panose="020B0503020204020204" charset="-122"/>
                <a:ea typeface="微软雅黑" panose="020B0503020204020204" charset="-122"/>
                <a:cs typeface="微软雅黑" panose="020B0503020204020204" charset="-122"/>
                <a:sym typeface="+mn-ea"/>
              </a:rPr>
              <a:t>十</a:t>
            </a:r>
            <a:r>
              <a:rPr lang="zh-CN" sz="2800" dirty="0" smtClean="0">
                <a:latin typeface="微软雅黑" panose="020B0503020204020204" charset="-122"/>
                <a:ea typeface="微软雅黑" panose="020B0503020204020204" charset="-122"/>
                <a:cs typeface="微软雅黑" panose="020B0503020204020204" charset="-122"/>
                <a:sym typeface="+mn-ea"/>
              </a:rPr>
              <a:t>亿分之一</a:t>
            </a:r>
            <a:r>
              <a:rPr lang="zh-CN" sz="2800" dirty="0">
                <a:latin typeface="微软雅黑" panose="020B0503020204020204" charset="-122"/>
                <a:ea typeface="微软雅黑" panose="020B0503020204020204" charset="-122"/>
                <a:cs typeface="微软雅黑" panose="020B0503020204020204" charset="-122"/>
                <a:sym typeface="+mn-ea"/>
              </a:rPr>
              <a:t>米。</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bldLvl="0" animBg="1"/>
    </p:bld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784131" y="1689736"/>
            <a:ext cx="6941965" cy="3439239"/>
          </a:xfrm>
          <a:prstGeom prst="wedgeRoundRectCallout">
            <a:avLst>
              <a:gd name="adj1" fmla="val -57678"/>
              <a:gd name="adj2" fmla="val -25044"/>
              <a:gd name="adj3" fmla="val 16667"/>
            </a:avLst>
          </a:prstGeom>
          <a:solidFill>
            <a:srgbClr val="92D050"/>
          </a:solidFill>
          <a:ln w="9525">
            <a:noFill/>
          </a:ln>
        </p:spPr>
        <p:txBody>
          <a:bodyPr wrap="square">
            <a:spAutoFit/>
          </a:bodyPr>
          <a:lstStyle/>
          <a:p>
            <a:r>
              <a:rPr lang="en-US" altLang="zh-CN" sz="2800">
                <a:solidFill>
                  <a:schemeClr val="tx1"/>
                </a:solidFill>
                <a:latin typeface="微软雅黑" panose="020B0503020204020204" charset="-122"/>
                <a:ea typeface="微软雅黑" panose="020B0503020204020204" charset="-122"/>
              </a:rPr>
              <a:t>      ① </a:t>
            </a:r>
            <a:r>
              <a:rPr lang="zh-CN" sz="2800">
                <a:solidFill>
                  <a:schemeClr val="tx1"/>
                </a:solidFill>
                <a:latin typeface="微软雅黑" panose="020B0503020204020204" charset="-122"/>
                <a:ea typeface="微软雅黑" panose="020B0503020204020204" charset="-122"/>
              </a:rPr>
              <a:t>用纳米材料制成的自行车，重量只有几公斤；将防水防油的纳米材料涂在大楼表面或窗玻璃上，大楼不会沾油污，玻璃也会永远透亮。用防污的纳米材料织成的免洗涤衣物。纳米技术用于制药，可以制成导弹型药物，循着导引的方面直达病灶部位，疗效大大提高。</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5" name="图片 4" descr="123"/>
          <p:cNvPicPr>
            <a:picLocks noChangeAspect="1"/>
          </p:cNvPicPr>
          <p:nvPr/>
        </p:nvPicPr>
        <p:blipFill>
          <a:blip r:embed="rId2" cstate="print"/>
          <a:stretch>
            <a:fillRect/>
          </a:stretch>
        </p:blipFill>
        <p:spPr>
          <a:xfrm>
            <a:off x="945645" y="2187575"/>
            <a:ext cx="2325357" cy="190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178" y="3876620"/>
            <a:ext cx="3216261"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3083424" y="1402716"/>
            <a:ext cx="7786845" cy="3915966"/>
          </a:xfrm>
          <a:prstGeom prst="round2DiagRect">
            <a:avLst/>
          </a:prstGeom>
          <a:noFill/>
          <a:ln w="38100">
            <a:solidFill>
              <a:srgbClr val="92D050"/>
            </a:solidFill>
            <a:prstDash val="lgDashDotDot"/>
          </a:ln>
        </p:spPr>
        <p:txBody>
          <a:bodyPr wrap="square">
            <a:spAutoFit/>
          </a:bodyPr>
          <a:lstStyle/>
          <a:p>
            <a:pPr indent="304800"/>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②是由碳纳米管制作的纳米齿轮模型。纳米齿轮上的原子清晰可见。最异想天开的用途莫过于将碳纳米管做成太空升降机的缆绳。由于碳纳米管的强度高、重量轻，如果把它做成缆绳，即使缆绳的长度是从太空下垂到地面的距离，它也完全可以经得住自身的重量。到那个时候，人类到外太空旅行将是一件轻而易举的事情。</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562641" y="2277110"/>
            <a:ext cx="6647974"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梅子：</a:t>
            </a:r>
            <a:r>
              <a:rPr lang="zh-CN" sz="2800">
                <a:latin typeface="微软雅黑" panose="020B0503020204020204" charset="-122"/>
                <a:ea typeface="微软雅黑" panose="020B0503020204020204" charset="-122"/>
                <a:cs typeface="微软雅黑" panose="020B0503020204020204" charset="-122"/>
                <a:sym typeface="+mn-ea"/>
              </a:rPr>
              <a:t>梅树的果实，夏季成熟，可以吃。</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330009" y="3218181"/>
            <a:ext cx="8204634" cy="1383665"/>
          </a:xfrm>
          <a:prstGeom prst="rect">
            <a:avLst/>
          </a:prstGeom>
          <a:noFill/>
        </p:spPr>
        <p:txBody>
          <a:bodyPr wrap="squar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麦花：</a:t>
            </a:r>
            <a:r>
              <a:rPr lang="zh-CN" sz="2800">
                <a:latin typeface="微软雅黑" panose="020B0503020204020204" charset="-122"/>
                <a:ea typeface="微软雅黑" panose="020B0503020204020204" charset="-122"/>
                <a:cs typeface="微软雅黑" panose="020B0503020204020204" charset="-122"/>
                <a:sym typeface="+mn-ea"/>
              </a:rPr>
              <a:t>荞麦花。荞麦是一种粮食作物，春秋都可以播种，生长期很短。花为白色或淡红色，果实磨成粉供食用。</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988763" y="5039360"/>
            <a:ext cx="4525598"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蛱（jiá）蝶：</a:t>
            </a:r>
            <a:r>
              <a:rPr lang="zh-CN" sz="2800">
                <a:latin typeface="微软雅黑" panose="020B0503020204020204" charset="-122"/>
                <a:ea typeface="微软雅黑" panose="020B0503020204020204" charset="-122"/>
                <a:cs typeface="微软雅黑" panose="020B0503020204020204" charset="-122"/>
                <a:sym typeface="+mn-ea"/>
              </a:rPr>
              <a:t>蝴蝶的一种。</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7" name="图片 6" descr="51"/>
          <p:cNvPicPr>
            <a:picLocks noChangeAspect="1"/>
          </p:cNvPicPr>
          <p:nvPr/>
        </p:nvPicPr>
        <p:blipFill>
          <a:blip r:embed="rId2" cstate="print"/>
          <a:stretch>
            <a:fillRect/>
          </a:stretch>
        </p:blipFill>
        <p:spPr>
          <a:xfrm>
            <a:off x="604594" y="3738882"/>
            <a:ext cx="2053290" cy="2064385"/>
          </a:xfrm>
          <a:prstGeom prst="rect">
            <a:avLst/>
          </a:prstGeom>
        </p:spPr>
      </p:pic>
      <p:sp>
        <p:nvSpPr>
          <p:cNvPr id="8" name="文本框 1"/>
          <p:cNvSpPr txBox="1"/>
          <p:nvPr/>
        </p:nvSpPr>
        <p:spPr>
          <a:xfrm>
            <a:off x="904941" y="975044"/>
            <a:ext cx="2685920" cy="882364"/>
          </a:xfrm>
          <a:prstGeom prst="roundRect">
            <a:avLst/>
          </a:prstGeom>
          <a:solidFill>
            <a:srgbClr val="92D050"/>
          </a:solidFill>
        </p:spPr>
        <p:txBody>
          <a:bodyPr wrap="square" rtlCol="0">
            <a:spAutoFit/>
          </a:bodyPr>
          <a:lstStyle/>
          <a:p>
            <a:pPr>
              <a:lnSpc>
                <a:spcPts val="5500"/>
              </a:lnSpc>
            </a:pPr>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词语理解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530860" y="1962787"/>
            <a:ext cx="9522337" cy="3655327"/>
          </a:xfrm>
          <a:prstGeom prst="snip2DiagRect">
            <a:avLst/>
          </a:prstGeom>
          <a:noFill/>
          <a:ln w="38100">
            <a:solidFill>
              <a:srgbClr val="92D050"/>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　                </a:t>
            </a:r>
            <a:r>
              <a:rPr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alt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7纳米技术</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就在我们身边</a:t>
            </a:r>
            <a:endParaRPr altLang="zh-CN" sz="2400" dirty="0">
              <a:latin typeface="微软雅黑" panose="020B0503020204020204" charset="-122"/>
              <a:ea typeface="微软雅黑" panose="020B0503020204020204" charset="-122"/>
              <a:cs typeface="微软雅黑" panose="020B0503020204020204" charset="-122"/>
              <a:sym typeface="+mn-ea"/>
            </a:endParaRPr>
          </a:p>
          <a:p>
            <a:pPr algn="l"/>
            <a:r>
              <a:rPr altLang="zh-CN" sz="2400" dirty="0">
                <a:latin typeface="微软雅黑" panose="020B0503020204020204" charset="-122"/>
                <a:ea typeface="微软雅黑" panose="020B0503020204020204" charset="-122"/>
                <a:cs typeface="微软雅黑" panose="020B0503020204020204" charset="-122"/>
                <a:sym typeface="+mn-ea"/>
              </a:rPr>
              <a:t>                纳米（长度单位）（十亿分之一米）</a:t>
            </a:r>
          </a:p>
          <a:p>
            <a:pPr algn="l"/>
            <a:r>
              <a:rPr altLang="zh-CN" sz="2400" dirty="0">
                <a:latin typeface="微软雅黑" panose="020B0503020204020204" charset="-122"/>
                <a:ea typeface="微软雅黑" panose="020B0503020204020204" charset="-122"/>
                <a:cs typeface="微软雅黑" panose="020B0503020204020204" charset="-122"/>
                <a:sym typeface="+mn-ea"/>
              </a:rPr>
              <a:t>                     （应用）清理冰箱</a:t>
            </a:r>
          </a:p>
          <a:p>
            <a:pPr algn="l"/>
            <a:r>
              <a:rPr altLang="zh-CN" sz="2400" dirty="0">
                <a:latin typeface="微软雅黑" panose="020B0503020204020204" charset="-122"/>
                <a:ea typeface="微软雅黑" panose="020B0503020204020204" charset="-122"/>
                <a:cs typeface="微软雅黑" panose="020B0503020204020204" charset="-122"/>
                <a:sym typeface="+mn-ea"/>
              </a:rPr>
              <a:t>纳米技术　    “碳纳米管天梯”到太空旅行</a:t>
            </a:r>
          </a:p>
          <a:p>
            <a:pPr algn="l"/>
            <a:r>
              <a:rPr altLang="zh-CN" sz="2400" dirty="0">
                <a:latin typeface="微软雅黑" panose="020B0503020204020204" charset="-122"/>
                <a:ea typeface="微软雅黑" panose="020B0503020204020204" charset="-122"/>
                <a:cs typeface="微软雅黑" panose="020B0503020204020204" charset="-122"/>
                <a:sym typeface="+mn-ea"/>
              </a:rPr>
              <a:t>给人类　　       吸收雷达波</a:t>
            </a:r>
          </a:p>
          <a:p>
            <a:pPr algn="l"/>
            <a:r>
              <a:rPr altLang="zh-CN" sz="2400" dirty="0">
                <a:latin typeface="微软雅黑" panose="020B0503020204020204" charset="-122"/>
                <a:ea typeface="微软雅黑" panose="020B0503020204020204" charset="-122"/>
                <a:cs typeface="微软雅黑" panose="020B0503020204020204" charset="-122"/>
                <a:sym typeface="+mn-ea"/>
              </a:rPr>
              <a:t>生活带来          监测身体病变</a:t>
            </a:r>
          </a:p>
          <a:p>
            <a:pPr algn="l"/>
            <a:r>
              <a:rPr altLang="zh-CN" sz="2400" dirty="0">
                <a:latin typeface="微软雅黑" panose="020B0503020204020204" charset="-122"/>
                <a:ea typeface="微软雅黑" panose="020B0503020204020204" charset="-122"/>
                <a:cs typeface="微软雅黑" panose="020B0503020204020204" charset="-122"/>
                <a:sym typeface="+mn-ea"/>
              </a:rPr>
              <a:t>深刻的变化　　清除病灶</a:t>
            </a:r>
          </a:p>
          <a:p>
            <a:pPr algn="l"/>
            <a:r>
              <a:rPr altLang="zh-CN" sz="2400" dirty="0">
                <a:latin typeface="微软雅黑" panose="020B0503020204020204" charset="-122"/>
                <a:ea typeface="微软雅黑" panose="020B0503020204020204" charset="-122"/>
                <a:cs typeface="微软雅黑" panose="020B0503020204020204" charset="-122"/>
                <a:sym typeface="+mn-ea"/>
              </a:rPr>
              <a:t>　　　　　      制造有效时间长、副作用小的药物</a:t>
            </a:r>
          </a:p>
        </p:txBody>
      </p:sp>
      <p:sp>
        <p:nvSpPr>
          <p:cNvPr id="40" name="六边形 39"/>
          <p:cNvSpPr/>
          <p:nvPr/>
        </p:nvSpPr>
        <p:spPr>
          <a:xfrm>
            <a:off x="604732" y="1052737"/>
            <a:ext cx="2059900" cy="664905"/>
          </a:xfrm>
          <a:prstGeom prst="hexagon">
            <a:avLst/>
          </a:prstGeom>
          <a:solidFill>
            <a:srgbClr val="00B0F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板书设计</a:t>
            </a:r>
          </a:p>
        </p:txBody>
      </p:sp>
      <p:pic>
        <p:nvPicPr>
          <p:cNvPr id="2" name="图片 1" descr="115"/>
          <p:cNvPicPr>
            <a:picLocks noChangeAspect="1"/>
          </p:cNvPicPr>
          <p:nvPr/>
        </p:nvPicPr>
        <p:blipFill>
          <a:blip r:embed="rId2" cstate="print"/>
          <a:stretch>
            <a:fillRect/>
          </a:stretch>
        </p:blipFill>
        <p:spPr>
          <a:xfrm>
            <a:off x="458871" y="4532632"/>
            <a:ext cx="2321481" cy="1718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trips(downLeft)">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0" grpId="0" bldLvl="0" animBg="1"/>
    </p:bld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967107"/>
            <a:ext cx="4207345"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zh-CN" sz="2800" b="1" dirty="0"/>
              <a:t>课堂作业新设计</a:t>
            </a:r>
            <a:endParaRPr lang="zh-CN" altLang="en-US" sz="28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406163" y="1647190"/>
            <a:ext cx="10764852" cy="3785652"/>
          </a:xfrm>
          <a:prstGeom prst="rect">
            <a:avLst/>
          </a:prstGeom>
          <a:noFill/>
          <a:ln w="9525">
            <a:noFill/>
          </a:ln>
        </p:spPr>
        <p:txBody>
          <a:bodyPr wrap="square">
            <a:spAutoFit/>
          </a:bodyPr>
          <a:lstStyle/>
          <a:p>
            <a:r>
              <a:rPr lang="zh-CN" altLang="zh-CN" sz="2400" b="1" dirty="0" smtClean="0"/>
              <a:t>一</a:t>
            </a:r>
            <a:r>
              <a:rPr lang="zh-CN" altLang="zh-CN" sz="2400" b="1" dirty="0"/>
              <a:t>、在括号里填上合适的词语。</a:t>
            </a:r>
            <a:endParaRPr lang="zh-CN" altLang="zh-CN" sz="2400" dirty="0"/>
          </a:p>
          <a:p>
            <a:r>
              <a:rPr lang="zh-CN" altLang="zh-CN" sz="2400" dirty="0"/>
              <a:t>（</a:t>
            </a:r>
            <a:r>
              <a:rPr lang="en-US" altLang="zh-CN" sz="2400" dirty="0"/>
              <a:t>   </a:t>
            </a:r>
            <a:r>
              <a:rPr lang="en-US" altLang="zh-CN" sz="2400" dirty="0" smtClean="0"/>
              <a:t>             </a:t>
            </a:r>
            <a:r>
              <a:rPr lang="zh-CN" altLang="zh-CN" sz="2400" dirty="0" smtClean="0"/>
              <a:t>）</a:t>
            </a:r>
            <a:r>
              <a:rPr lang="zh-CN" altLang="zh-CN" sz="2400" dirty="0"/>
              <a:t>的特性</a:t>
            </a:r>
            <a:r>
              <a:rPr lang="en-US" altLang="zh-CN" sz="2400" dirty="0"/>
              <a:t>   </a:t>
            </a:r>
            <a:r>
              <a:rPr lang="en-US" altLang="zh-CN" sz="2400" dirty="0" smtClean="0"/>
              <a:t>         </a:t>
            </a:r>
            <a:r>
              <a:rPr lang="zh-CN" altLang="zh-CN" sz="2400" dirty="0" smtClean="0"/>
              <a:t>（</a:t>
            </a:r>
            <a:r>
              <a:rPr lang="en-US" altLang="zh-CN" sz="2400" dirty="0" smtClean="0"/>
              <a:t>            </a:t>
            </a:r>
            <a:r>
              <a:rPr lang="zh-CN" altLang="zh-CN" sz="2400" dirty="0" smtClean="0"/>
              <a:t>）</a:t>
            </a:r>
            <a:r>
              <a:rPr lang="zh-CN" altLang="zh-CN" sz="2400" dirty="0"/>
              <a:t>的隐形战斗机</a:t>
            </a:r>
            <a:r>
              <a:rPr lang="en-US" altLang="zh-CN" sz="2400" dirty="0"/>
              <a:t>   </a:t>
            </a:r>
            <a:endParaRPr lang="en-US" altLang="zh-CN" sz="2400" dirty="0" smtClean="0"/>
          </a:p>
          <a:p>
            <a:r>
              <a:rPr lang="zh-CN" altLang="zh-CN" sz="2400" dirty="0" smtClean="0"/>
              <a:t>（</a:t>
            </a:r>
            <a:r>
              <a:rPr lang="en-US" altLang="zh-CN" sz="2400" dirty="0" smtClean="0"/>
              <a:t>                </a:t>
            </a:r>
            <a:r>
              <a:rPr lang="zh-CN" altLang="zh-CN" sz="2400" dirty="0"/>
              <a:t>）的物质</a:t>
            </a:r>
            <a:r>
              <a:rPr lang="en-US" altLang="zh-CN" sz="2400" dirty="0"/>
              <a:t>  </a:t>
            </a:r>
            <a:r>
              <a:rPr lang="en-US" altLang="zh-CN" sz="2400" dirty="0" smtClean="0"/>
              <a:t>          </a:t>
            </a:r>
            <a:r>
              <a:rPr lang="zh-CN" altLang="zh-CN" sz="2400" dirty="0" smtClean="0"/>
              <a:t>（</a:t>
            </a:r>
            <a:r>
              <a:rPr lang="en-US" altLang="zh-CN" sz="2400" dirty="0" smtClean="0"/>
              <a:t>             </a:t>
            </a:r>
            <a:r>
              <a:rPr lang="zh-CN" altLang="zh-CN" sz="2400" dirty="0" smtClean="0"/>
              <a:t>）</a:t>
            </a:r>
            <a:r>
              <a:rPr lang="zh-CN" altLang="zh-CN" sz="2400" dirty="0"/>
              <a:t>的变化</a:t>
            </a:r>
            <a:r>
              <a:rPr lang="en-US" altLang="zh-CN" sz="2400" dirty="0"/>
              <a:t> </a:t>
            </a:r>
            <a:endParaRPr lang="en-US" sz="2400" dirty="0" smtClean="0">
              <a:solidFill>
                <a:srgbClr val="000000"/>
              </a:solidFill>
              <a:latin typeface="微软雅黑" panose="020B0503020204020204" charset="-122"/>
              <a:ea typeface="微软雅黑" panose="020B0503020204020204" charset="-122"/>
              <a:cs typeface="微软雅黑" panose="020B0503020204020204" charset="-122"/>
            </a:endParaRPr>
          </a:p>
          <a:p>
            <a:r>
              <a:rPr lang="zh-CN" altLang="zh-CN" sz="2400" b="1" dirty="0"/>
              <a:t>二、阅读课文片段，回答问题。</a:t>
            </a:r>
            <a:endParaRPr lang="zh-CN" altLang="zh-CN" sz="2400" dirty="0"/>
          </a:p>
          <a:p>
            <a:r>
              <a:rPr lang="zh-CN" altLang="zh-CN" sz="2400" dirty="0"/>
              <a:t>纳米技术就在我们身边。冰箱里面用到一种（</a:t>
            </a:r>
            <a:r>
              <a:rPr lang="en-US" altLang="zh-CN" sz="2400" dirty="0"/>
              <a:t> </a:t>
            </a:r>
            <a:r>
              <a:rPr lang="en-US" altLang="zh-CN" sz="2400" dirty="0" smtClean="0"/>
              <a:t>                 </a:t>
            </a:r>
            <a:r>
              <a:rPr lang="zh-CN" altLang="zh-CN" sz="2400" dirty="0" smtClean="0"/>
              <a:t>），</a:t>
            </a:r>
            <a:r>
              <a:rPr lang="zh-CN" altLang="zh-CN" sz="2400" dirty="0"/>
              <a:t>具有（</a:t>
            </a:r>
            <a:r>
              <a:rPr lang="en-US" altLang="zh-CN" sz="2400" dirty="0"/>
              <a:t>  </a:t>
            </a:r>
            <a:r>
              <a:rPr lang="en-US" altLang="zh-CN" sz="2400" dirty="0" smtClean="0"/>
              <a:t>        </a:t>
            </a:r>
            <a:r>
              <a:rPr lang="zh-CN" altLang="zh-CN" sz="2400" dirty="0"/>
              <a:t>）和（</a:t>
            </a:r>
            <a:r>
              <a:rPr lang="en-US" altLang="zh-CN" sz="2400" dirty="0"/>
              <a:t>  </a:t>
            </a:r>
            <a:r>
              <a:rPr lang="en-US" altLang="zh-CN" sz="2400" dirty="0" smtClean="0"/>
              <a:t>         </a:t>
            </a:r>
            <a:r>
              <a:rPr lang="zh-CN" altLang="zh-CN" sz="2400" dirty="0"/>
              <a:t>）的功能，能够使食物</a:t>
            </a:r>
            <a:r>
              <a:rPr lang="zh-CN" altLang="zh-CN" sz="2400" dirty="0" smtClean="0"/>
              <a:t>（</a:t>
            </a:r>
            <a:r>
              <a:rPr lang="en-US" altLang="zh-CN" sz="2400" dirty="0" smtClean="0"/>
              <a:t>                   </a:t>
            </a:r>
            <a:r>
              <a:rPr lang="zh-CN" altLang="zh-CN" sz="2400" dirty="0"/>
              <a:t>）和蔬菜（</a:t>
            </a:r>
            <a:r>
              <a:rPr lang="en-US" altLang="zh-CN" sz="2400" dirty="0"/>
              <a:t>  </a:t>
            </a:r>
            <a:r>
              <a:rPr lang="en-US" altLang="zh-CN" sz="2400" dirty="0" smtClean="0"/>
              <a:t>              </a:t>
            </a:r>
            <a:r>
              <a:rPr lang="zh-CN" altLang="zh-CN" sz="2400" dirty="0" smtClean="0"/>
              <a:t>）</a:t>
            </a:r>
            <a:r>
              <a:rPr lang="en-US" altLang="zh-CN" sz="2400" dirty="0" smtClean="0"/>
              <a:t> </a:t>
            </a:r>
            <a:r>
              <a:rPr lang="zh-CN" altLang="zh-CN" sz="2400" dirty="0" smtClean="0"/>
              <a:t>更</a:t>
            </a:r>
            <a:r>
              <a:rPr lang="zh-CN" altLang="zh-CN" sz="2400" dirty="0"/>
              <a:t>长。有一种叫“（</a:t>
            </a:r>
            <a:r>
              <a:rPr lang="en-US" altLang="zh-CN" sz="2400" dirty="0"/>
              <a:t>  </a:t>
            </a:r>
            <a:r>
              <a:rPr lang="en-US" altLang="zh-CN" sz="2400" dirty="0" smtClean="0"/>
              <a:t>                 </a:t>
            </a:r>
            <a:r>
              <a:rPr lang="zh-CN" altLang="zh-CN" sz="2400" dirty="0"/>
              <a:t>）”的神奇材料，比（</a:t>
            </a:r>
            <a:r>
              <a:rPr lang="en-US" altLang="zh-CN" sz="2400" dirty="0"/>
              <a:t>  </a:t>
            </a:r>
            <a:r>
              <a:rPr lang="en-US" altLang="zh-CN" sz="2400" dirty="0" smtClean="0"/>
              <a:t>           </a:t>
            </a:r>
            <a:r>
              <a:rPr lang="zh-CN" altLang="zh-CN" sz="2400" dirty="0" smtClean="0"/>
              <a:t>）</a:t>
            </a:r>
            <a:r>
              <a:rPr lang="zh-CN" altLang="zh-CN" sz="2400" dirty="0"/>
              <a:t>结实百倍，而且非常（</a:t>
            </a:r>
            <a:r>
              <a:rPr lang="en-US" altLang="zh-CN" sz="2400" dirty="0"/>
              <a:t>  </a:t>
            </a:r>
            <a:r>
              <a:rPr lang="en-US" altLang="zh-CN" sz="2400" dirty="0" smtClean="0"/>
              <a:t>     </a:t>
            </a:r>
            <a:r>
              <a:rPr lang="zh-CN" altLang="zh-CN" sz="2400" dirty="0" smtClean="0"/>
              <a:t>），</a:t>
            </a:r>
            <a:r>
              <a:rPr lang="zh-CN" altLang="zh-CN" sz="2400" dirty="0"/>
              <a:t>将来我们有可能坐上“（</a:t>
            </a:r>
            <a:r>
              <a:rPr lang="en-US" altLang="zh-CN" sz="2400" dirty="0"/>
              <a:t>   </a:t>
            </a:r>
            <a:r>
              <a:rPr lang="en-US" altLang="zh-CN" sz="2400" dirty="0" smtClean="0"/>
              <a:t>                          </a:t>
            </a:r>
            <a:r>
              <a:rPr lang="zh-CN" altLang="zh-CN" sz="2400" dirty="0"/>
              <a:t>）”到（</a:t>
            </a:r>
            <a:r>
              <a:rPr lang="en-US" altLang="zh-CN" sz="2400" dirty="0"/>
              <a:t> </a:t>
            </a:r>
            <a:r>
              <a:rPr lang="en-US" altLang="zh-CN" sz="2400" dirty="0" smtClean="0"/>
              <a:t>         </a:t>
            </a:r>
            <a:r>
              <a:rPr lang="zh-CN" altLang="zh-CN" sz="2400" dirty="0" smtClean="0"/>
              <a:t>）</a:t>
            </a:r>
            <a:r>
              <a:rPr lang="zh-CN" altLang="zh-CN" sz="2400" dirty="0"/>
              <a:t>旅行。在</a:t>
            </a:r>
            <a:r>
              <a:rPr lang="zh-CN" altLang="zh-CN" sz="2400" dirty="0" smtClean="0"/>
              <a:t>（</a:t>
            </a:r>
            <a:r>
              <a:rPr lang="en-US" altLang="zh-CN" sz="2400" dirty="0" smtClean="0"/>
              <a:t>            </a:t>
            </a:r>
            <a:r>
              <a:rPr lang="zh-CN" altLang="zh-CN" sz="2400" dirty="0"/>
              <a:t>）隐形战机上，用到一种（</a:t>
            </a:r>
            <a:r>
              <a:rPr lang="en-US" altLang="zh-CN" sz="2400" dirty="0"/>
              <a:t>   </a:t>
            </a:r>
            <a:r>
              <a:rPr lang="en-US" altLang="zh-CN" sz="2400" dirty="0" smtClean="0"/>
              <a:t>                          </a:t>
            </a:r>
            <a:r>
              <a:rPr lang="zh-CN" altLang="zh-CN" sz="2400" dirty="0"/>
              <a:t>），能够把探测（</a:t>
            </a:r>
            <a:r>
              <a:rPr lang="en-US" altLang="zh-CN" sz="2400" dirty="0"/>
              <a:t>   </a:t>
            </a:r>
            <a:r>
              <a:rPr lang="en-US" altLang="zh-CN" sz="2400" dirty="0" smtClean="0"/>
              <a:t>            </a:t>
            </a:r>
            <a:r>
              <a:rPr lang="zh-CN" altLang="zh-CN" sz="2400" dirty="0"/>
              <a:t>）吸收掉，所以雷达根本看不见它。</a:t>
            </a:r>
          </a:p>
        </p:txBody>
      </p:sp>
      <p:sp>
        <p:nvSpPr>
          <p:cNvPr id="16" name="文本框 15"/>
          <p:cNvSpPr txBox="1"/>
          <p:nvPr/>
        </p:nvSpPr>
        <p:spPr>
          <a:xfrm>
            <a:off x="1098097" y="2034082"/>
            <a:ext cx="800219" cy="461665"/>
          </a:xfrm>
          <a:prstGeom prst="rect">
            <a:avLst/>
          </a:prstGeom>
          <a:noFill/>
        </p:spPr>
        <p:txBody>
          <a:bodyPr wrap="none" rtlCol="0">
            <a:spAutoFit/>
          </a:bodyPr>
          <a:lstStyle/>
          <a:p>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新奇</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5097182" y="2036744"/>
            <a:ext cx="1107996" cy="461665"/>
          </a:xfrm>
          <a:prstGeom prst="rect">
            <a:avLst/>
          </a:prstGeom>
          <a:noFill/>
        </p:spPr>
        <p:txBody>
          <a:bodyPr wrap="none" rtlCol="0">
            <a:spAutoFit/>
          </a:bodyPr>
          <a:lstStyle/>
          <a:p>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最先进</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066608" y="2450003"/>
            <a:ext cx="800219" cy="461665"/>
          </a:xfrm>
          <a:prstGeom prst="rect">
            <a:avLst/>
          </a:prstGeom>
          <a:noFill/>
        </p:spPr>
        <p:txBody>
          <a:bodyPr wrap="none" rtlCol="0">
            <a:spAutoFit/>
          </a:bodyPr>
          <a:lstStyle/>
          <a:p>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小小</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5206104" y="2494842"/>
            <a:ext cx="800219" cy="461665"/>
          </a:xfrm>
          <a:prstGeom prst="rect">
            <a:avLst/>
          </a:prstGeom>
          <a:noFill/>
        </p:spPr>
        <p:txBody>
          <a:bodyPr wrap="none" rtlCol="0">
            <a:spAutoFit/>
          </a:bodyPr>
          <a:lstStyle/>
          <a:p>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深刻</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7902028" y="3106439"/>
            <a:ext cx="1422184" cy="461665"/>
          </a:xfrm>
          <a:prstGeom prst="rect">
            <a:avLst/>
          </a:prstGeom>
          <a:noFill/>
        </p:spPr>
        <p:txBody>
          <a:bodyPr wrap="none" rtlCol="0">
            <a:spAutoFit/>
          </a:bodyPr>
          <a:lstStyle/>
          <a:p>
            <a:r>
              <a:rPr lang="zh-CN" altLang="zh-CN" sz="2400" b="1" dirty="0">
                <a:solidFill>
                  <a:srgbClr val="FF0000"/>
                </a:solidFill>
              </a:rPr>
              <a:t>纳米涂层</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847694" y="3453412"/>
            <a:ext cx="800219" cy="461665"/>
          </a:xfrm>
          <a:prstGeom prst="rect">
            <a:avLst/>
          </a:prstGeom>
          <a:noFill/>
        </p:spPr>
        <p:txBody>
          <a:bodyPr wrap="none" rtlCol="0">
            <a:spAutoFit/>
          </a:bodyPr>
          <a:lstStyle/>
          <a:p>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杀菌</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2790635" y="3453412"/>
            <a:ext cx="800219" cy="461665"/>
          </a:xfrm>
          <a:prstGeom prst="rect">
            <a:avLst/>
          </a:prstGeom>
          <a:noFill/>
        </p:spPr>
        <p:txBody>
          <a:bodyPr wrap="none" rtlCol="0">
            <a:spAutoFit/>
          </a:bodyPr>
          <a:lstStyle/>
          <a:p>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除臭</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7902029" y="3451241"/>
            <a:ext cx="1112805" cy="461665"/>
          </a:xfrm>
          <a:prstGeom prst="rect">
            <a:avLst/>
          </a:prstGeom>
          <a:noFill/>
        </p:spPr>
        <p:txBody>
          <a:bodyPr wrap="none" rtlCol="0">
            <a:spAutoFit/>
          </a:bodyPr>
          <a:lstStyle/>
          <a:p>
            <a:r>
              <a:rPr lang="zh-CN" altLang="zh-CN" sz="2400" b="1" dirty="0">
                <a:solidFill>
                  <a:srgbClr val="FF0000"/>
                </a:solidFill>
              </a:rPr>
              <a:t>保质期</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814301" y="3844349"/>
            <a:ext cx="1199367" cy="461665"/>
          </a:xfrm>
          <a:prstGeom prst="rect">
            <a:avLst/>
          </a:prstGeom>
          <a:noFill/>
        </p:spPr>
        <p:txBody>
          <a:bodyPr wrap="none" rtlCol="0">
            <a:spAutoFit/>
          </a:bodyPr>
          <a:lstStyle/>
          <a:p>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保鲜期</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6009167" y="3844346"/>
            <a:ext cx="1415772" cy="461665"/>
          </a:xfrm>
          <a:prstGeom prst="rect">
            <a:avLst/>
          </a:prstGeom>
          <a:noFill/>
        </p:spPr>
        <p:txBody>
          <a:bodyPr wrap="none" rtlCol="0">
            <a:spAutoFit/>
          </a:bodyPr>
          <a:lstStyle/>
          <a:p>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碳纳米管</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888369" y="4256624"/>
            <a:ext cx="891591" cy="461665"/>
          </a:xfrm>
          <a:prstGeom prst="rect">
            <a:avLst/>
          </a:prstGeom>
          <a:noFill/>
        </p:spPr>
        <p:txBody>
          <a:bodyPr wrap="none" rtlCol="0">
            <a:spAutoFit/>
          </a:bodyPr>
          <a:lstStyle/>
          <a:p>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钢铁</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TextBox 1"/>
          <p:cNvSpPr txBox="1"/>
          <p:nvPr/>
        </p:nvSpPr>
        <p:spPr>
          <a:xfrm>
            <a:off x="6009168" y="4115477"/>
            <a:ext cx="605356" cy="461665"/>
          </a:xfrm>
          <a:prstGeom prst="rect">
            <a:avLst/>
          </a:prstGeom>
          <a:noFill/>
        </p:spPr>
        <p:txBody>
          <a:bodyPr wrap="square" rtlCol="0">
            <a:spAutoFit/>
          </a:bodyPr>
          <a:lstStyle/>
          <a:p>
            <a:r>
              <a:rPr lang="zh-CN" altLang="en-US" sz="2400" b="1" dirty="0" smtClean="0">
                <a:solidFill>
                  <a:srgbClr val="FF0000"/>
                </a:solidFill>
              </a:rPr>
              <a:t>轻</a:t>
            </a:r>
            <a:endParaRPr lang="zh-CN" altLang="en-US" sz="2400" b="1" dirty="0">
              <a:solidFill>
                <a:srgbClr val="FF0000"/>
              </a:solidFill>
            </a:endParaRPr>
          </a:p>
        </p:txBody>
      </p:sp>
      <p:sp>
        <p:nvSpPr>
          <p:cNvPr id="3" name="TextBox 2"/>
          <p:cNvSpPr txBox="1"/>
          <p:nvPr/>
        </p:nvSpPr>
        <p:spPr>
          <a:xfrm>
            <a:off x="1204263" y="4573310"/>
            <a:ext cx="2929220" cy="461665"/>
          </a:xfrm>
          <a:prstGeom prst="rect">
            <a:avLst/>
          </a:prstGeom>
          <a:noFill/>
        </p:spPr>
        <p:txBody>
          <a:bodyPr wrap="square" rtlCol="0">
            <a:spAutoFit/>
          </a:bodyPr>
          <a:lstStyle/>
          <a:p>
            <a:r>
              <a:rPr lang="zh-CN" altLang="zh-CN" sz="2400" b="1" dirty="0">
                <a:solidFill>
                  <a:srgbClr val="FF0000"/>
                </a:solidFill>
              </a:rPr>
              <a:t>碳</a:t>
            </a:r>
            <a:r>
              <a:rPr lang="zh-CN" altLang="zh-CN" sz="2400" b="1" dirty="0" smtClean="0">
                <a:solidFill>
                  <a:srgbClr val="FF0000"/>
                </a:solidFill>
              </a:rPr>
              <a:t>纳米</a:t>
            </a:r>
            <a:r>
              <a:rPr lang="en-US" altLang="zh-CN" sz="2400" b="1" dirty="0" smtClean="0">
                <a:solidFill>
                  <a:srgbClr val="FF0000"/>
                </a:solidFill>
              </a:rPr>
              <a:t> </a:t>
            </a:r>
            <a:r>
              <a:rPr lang="zh-CN" altLang="zh-CN" sz="2400" b="1" dirty="0" smtClean="0">
                <a:solidFill>
                  <a:srgbClr val="FF0000"/>
                </a:solidFill>
              </a:rPr>
              <a:t>管</a:t>
            </a:r>
            <a:r>
              <a:rPr lang="zh-CN" altLang="zh-CN" sz="2400" b="1" dirty="0">
                <a:solidFill>
                  <a:srgbClr val="FF0000"/>
                </a:solidFill>
              </a:rPr>
              <a:t>天梯</a:t>
            </a:r>
            <a:endParaRPr lang="zh-CN" altLang="en-US" sz="2400" b="1" dirty="0">
              <a:solidFill>
                <a:srgbClr val="FF0000"/>
              </a:solidFill>
            </a:endParaRPr>
          </a:p>
        </p:txBody>
      </p:sp>
      <p:sp>
        <p:nvSpPr>
          <p:cNvPr id="5" name="TextBox 4"/>
          <p:cNvSpPr txBox="1"/>
          <p:nvPr/>
        </p:nvSpPr>
        <p:spPr>
          <a:xfrm>
            <a:off x="5053473" y="4566875"/>
            <a:ext cx="1318459" cy="461665"/>
          </a:xfrm>
          <a:prstGeom prst="rect">
            <a:avLst/>
          </a:prstGeom>
          <a:noFill/>
        </p:spPr>
        <p:txBody>
          <a:bodyPr wrap="square" rtlCol="0">
            <a:spAutoFit/>
          </a:bodyPr>
          <a:lstStyle/>
          <a:p>
            <a:r>
              <a:rPr lang="zh-CN" altLang="en-US" sz="2400" b="1" dirty="0" smtClean="0">
                <a:solidFill>
                  <a:srgbClr val="FF0000"/>
                </a:solidFill>
              </a:rPr>
              <a:t>太空</a:t>
            </a:r>
            <a:endParaRPr lang="zh-CN" altLang="en-US" sz="2400" b="1" dirty="0">
              <a:solidFill>
                <a:srgbClr val="FF0000"/>
              </a:solidFill>
            </a:endParaRPr>
          </a:p>
        </p:txBody>
      </p:sp>
      <p:sp>
        <p:nvSpPr>
          <p:cNvPr id="6" name="TextBox 5"/>
          <p:cNvSpPr txBox="1"/>
          <p:nvPr/>
        </p:nvSpPr>
        <p:spPr>
          <a:xfrm>
            <a:off x="8047701" y="4566875"/>
            <a:ext cx="1488533" cy="461665"/>
          </a:xfrm>
          <a:prstGeom prst="rect">
            <a:avLst/>
          </a:prstGeom>
          <a:noFill/>
        </p:spPr>
        <p:txBody>
          <a:bodyPr wrap="square" rtlCol="0">
            <a:spAutoFit/>
          </a:bodyPr>
          <a:lstStyle/>
          <a:p>
            <a:r>
              <a:rPr lang="zh-CN" altLang="en-US" sz="2400" b="1" dirty="0" smtClean="0">
                <a:solidFill>
                  <a:srgbClr val="FF0000"/>
                </a:solidFill>
              </a:rPr>
              <a:t>最先进</a:t>
            </a:r>
            <a:endParaRPr lang="zh-CN" altLang="en-US" sz="2400" b="1" dirty="0">
              <a:solidFill>
                <a:srgbClr val="FF0000"/>
              </a:solidFill>
            </a:endParaRPr>
          </a:p>
        </p:txBody>
      </p:sp>
      <p:sp>
        <p:nvSpPr>
          <p:cNvPr id="7" name="TextBox 6"/>
          <p:cNvSpPr txBox="1"/>
          <p:nvPr/>
        </p:nvSpPr>
        <p:spPr>
          <a:xfrm>
            <a:off x="3501270" y="4965121"/>
            <a:ext cx="2040943" cy="461665"/>
          </a:xfrm>
          <a:prstGeom prst="rect">
            <a:avLst/>
          </a:prstGeom>
          <a:noFill/>
        </p:spPr>
        <p:txBody>
          <a:bodyPr wrap="none" rtlCol="0">
            <a:spAutoFit/>
          </a:bodyPr>
          <a:lstStyle/>
          <a:p>
            <a:r>
              <a:rPr lang="zh-CN" altLang="zh-CN" sz="2400" b="1" dirty="0">
                <a:solidFill>
                  <a:srgbClr val="FF0000"/>
                </a:solidFill>
              </a:rPr>
              <a:t>纳米吸波材料</a:t>
            </a:r>
            <a:endParaRPr lang="zh-CN" altLang="en-US" sz="2400" b="1" dirty="0">
              <a:solidFill>
                <a:srgbClr val="FF0000"/>
              </a:solidFill>
            </a:endParaRPr>
          </a:p>
        </p:txBody>
      </p:sp>
      <p:sp>
        <p:nvSpPr>
          <p:cNvPr id="27" name="TextBox 26"/>
          <p:cNvSpPr txBox="1"/>
          <p:nvPr/>
        </p:nvSpPr>
        <p:spPr>
          <a:xfrm>
            <a:off x="8788916" y="4941170"/>
            <a:ext cx="1538394" cy="461665"/>
          </a:xfrm>
          <a:prstGeom prst="rect">
            <a:avLst/>
          </a:prstGeom>
          <a:noFill/>
        </p:spPr>
        <p:txBody>
          <a:bodyPr wrap="square" rtlCol="0">
            <a:spAutoFit/>
          </a:bodyPr>
          <a:lstStyle/>
          <a:p>
            <a:r>
              <a:rPr lang="zh-CN" altLang="en-US" sz="2400" b="1" dirty="0" smtClean="0">
                <a:solidFill>
                  <a:srgbClr val="FF0000"/>
                </a:solidFill>
              </a:rPr>
              <a:t>雷达波</a:t>
            </a:r>
            <a:endParaRPr lang="zh-CN" altLang="en-US" sz="2400" b="1" dirty="0">
              <a:solidFill>
                <a:srgbClr val="FF0000"/>
              </a:solidFill>
            </a:endParaRPr>
          </a:p>
        </p:txBody>
      </p:sp>
      <p:sp>
        <p:nvSpPr>
          <p:cNvPr id="8" name="TextBox 7"/>
          <p:cNvSpPr txBox="1"/>
          <p:nvPr/>
        </p:nvSpPr>
        <p:spPr>
          <a:xfrm>
            <a:off x="388362" y="2728182"/>
            <a:ext cx="4219069" cy="830997"/>
          </a:xfrm>
          <a:prstGeom prst="rect">
            <a:avLst/>
          </a:prstGeom>
          <a:noFill/>
        </p:spPr>
        <p:txBody>
          <a:bodyPr wrap="square" rtlCol="0">
            <a:spAutoFit/>
          </a:bodyPr>
          <a:lstStyle/>
          <a:p>
            <a:r>
              <a:rPr lang="en-US" altLang="zh-CN" sz="2400" b="1" u="sng" dirty="0" smtClean="0">
                <a:solidFill>
                  <a:srgbClr val="FF0000"/>
                </a:solidFill>
                <a:latin typeface="+mn-ea"/>
                <a:ea typeface="+mn-ea"/>
              </a:rPr>
              <a:t>                      </a:t>
            </a:r>
            <a:r>
              <a:rPr lang="zh-CN" altLang="en-US" sz="2400" b="1" u="sng" dirty="0" smtClean="0">
                <a:solidFill>
                  <a:srgbClr val="FF0000"/>
                </a:solidFill>
                <a:latin typeface="+mn-ea"/>
                <a:ea typeface="+mn-ea"/>
              </a:rPr>
              <a:t>纳米技术就在我们身边。</a:t>
            </a:r>
            <a:endParaRPr lang="zh-CN" altLang="en-US" sz="2400" b="1" u="sng" dirty="0">
              <a:solidFill>
                <a:srgbClr val="FF0000"/>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heckerboard(across)">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heckerboard(across)">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heckerboard(across)">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heckerboard(across)">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heckerboard(across)">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checkerboard(across)">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checkerboard(across)">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checkerboard(across)">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heckerboard(across)">
                                      <p:cBhvr>
                                        <p:cTn id="57" dur="500"/>
                                        <p:tgtEl>
                                          <p:spTgt spid="25"/>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checkerboard(across)">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fill="hold"/>
                                        <p:tgtEl>
                                          <p:spTgt spid="2"/>
                                        </p:tgtEl>
                                        <p:attrNameLst>
                                          <p:attrName>ppt_x</p:attrName>
                                        </p:attrNameLst>
                                      </p:cBhvr>
                                      <p:tavLst>
                                        <p:tav tm="0">
                                          <p:val>
                                            <p:strVal val="#ppt_x"/>
                                          </p:val>
                                        </p:tav>
                                        <p:tav tm="100000">
                                          <p:val>
                                            <p:strVal val="#ppt_x"/>
                                          </p:val>
                                        </p:tav>
                                      </p:tavLst>
                                    </p:anim>
                                    <p:anim calcmode="lin" valueType="num">
                                      <p:cBhvr additive="base">
                                        <p:cTn id="6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fade">
                                      <p:cBhvr>
                                        <p:cTn id="73" dur="1000"/>
                                        <p:tgtEl>
                                          <p:spTgt spid="3"/>
                                        </p:tgtEl>
                                      </p:cBhvr>
                                    </p:animEffect>
                                    <p:anim calcmode="lin" valueType="num">
                                      <p:cBhvr>
                                        <p:cTn id="74" dur="1000" fill="hold"/>
                                        <p:tgtEl>
                                          <p:spTgt spid="3"/>
                                        </p:tgtEl>
                                        <p:attrNameLst>
                                          <p:attrName>ppt_x</p:attrName>
                                        </p:attrNameLst>
                                      </p:cBhvr>
                                      <p:tavLst>
                                        <p:tav tm="0">
                                          <p:val>
                                            <p:strVal val="#ppt_x"/>
                                          </p:val>
                                        </p:tav>
                                        <p:tav tm="100000">
                                          <p:val>
                                            <p:strVal val="#ppt_x"/>
                                          </p:val>
                                        </p:tav>
                                      </p:tavLst>
                                    </p:anim>
                                    <p:anim calcmode="lin" valueType="num">
                                      <p:cBhvr>
                                        <p:cTn id="7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5"/>
                                        </p:tgtEl>
                                        <p:attrNameLst>
                                          <p:attrName>style.visibility</p:attrName>
                                        </p:attrNameLst>
                                      </p:cBhvr>
                                      <p:to>
                                        <p:strVal val="visible"/>
                                      </p:to>
                                    </p:set>
                                    <p:animEffect transition="in" filter="wipe(down)">
                                      <p:cBhvr>
                                        <p:cTn id="80" dur="500"/>
                                        <p:tgtEl>
                                          <p:spTgt spid="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6"/>
                                        </p:tgtEl>
                                        <p:attrNameLst>
                                          <p:attrName>style.visibility</p:attrName>
                                        </p:attrNameLst>
                                      </p:cBhvr>
                                      <p:to>
                                        <p:strVal val="visible"/>
                                      </p:to>
                                    </p:set>
                                    <p:animEffect transition="in" filter="wipe(down)">
                                      <p:cBhvr>
                                        <p:cTn id="85" dur="500"/>
                                        <p:tgtEl>
                                          <p:spTgt spid="6"/>
                                        </p:tgtEl>
                                      </p:cBhvr>
                                    </p:animEffect>
                                  </p:childTnLst>
                                </p:cTn>
                              </p:par>
                            </p:childTnLst>
                          </p:cTn>
                        </p:par>
                      </p:childTnLst>
                    </p:cTn>
                  </p:par>
                  <p:par>
                    <p:cTn id="86" fill="hold">
                      <p:stCondLst>
                        <p:cond delay="indefinite"/>
                      </p:stCondLst>
                      <p:childTnLst>
                        <p:par>
                          <p:cTn id="87" fill="hold">
                            <p:stCondLst>
                              <p:cond delay="0"/>
                            </p:stCondLst>
                            <p:childTnLst>
                              <p:par>
                                <p:cTn id="88" presetID="21" presetClass="entr" presetSubtype="1" fill="hold" grpId="0" nodeType="click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wheel(1)">
                                      <p:cBhvr>
                                        <p:cTn id="90" dur="2000"/>
                                        <p:tgtEl>
                                          <p:spTgt spid="7"/>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grpId="0" nodeType="click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barn(inVertical)">
                                      <p:cBhvr>
                                        <p:cTn id="10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 grpId="0"/>
      <p:bldP spid="17" grpId="0"/>
      <p:bldP spid="18" grpId="0"/>
      <p:bldP spid="19" grpId="0"/>
      <p:bldP spid="20" grpId="0"/>
      <p:bldP spid="21" grpId="0"/>
      <p:bldP spid="22" grpId="0"/>
      <p:bldP spid="23" grpId="0"/>
      <p:bldP spid="24" grpId="0"/>
      <p:bldP spid="25" grpId="0"/>
      <p:bldP spid="26" grpId="0"/>
      <p:bldP spid="2" grpId="0"/>
      <p:bldP spid="3" grpId="0"/>
      <p:bldP spid="5" grpId="0"/>
      <p:bldP spid="6" grpId="0"/>
      <p:bldP spid="7" grpId="0"/>
      <p:bldP spid="27" grpId="0"/>
      <p:bldP spid="8" grpId="0"/>
    </p:bld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23990" y="1055372"/>
            <a:ext cx="10588900" cy="4893647"/>
          </a:xfrm>
          <a:prstGeom prst="rect">
            <a:avLst/>
          </a:prstGeom>
          <a:noFill/>
          <a:ln w="9525">
            <a:noFill/>
          </a:ln>
        </p:spPr>
        <p:txBody>
          <a:bodyPr wrap="square">
            <a:spAutoFit/>
          </a:bodyPr>
          <a:lstStyle/>
          <a:p>
            <a:r>
              <a:rPr lang="en-US" altLang="zh-CN" sz="2400" dirty="0"/>
              <a:t>1.</a:t>
            </a:r>
            <a:r>
              <a:rPr lang="zh-CN" altLang="zh-CN" sz="2400" dirty="0"/>
              <a:t>根据课文内容，将短文补充完整。</a:t>
            </a:r>
          </a:p>
          <a:p>
            <a:r>
              <a:rPr lang="en-US" altLang="zh-CN" sz="2400" dirty="0"/>
              <a:t>2.</a:t>
            </a:r>
            <a:r>
              <a:rPr lang="zh-CN" altLang="zh-CN" sz="2400" dirty="0"/>
              <a:t>找出本段的中心句，用“</a:t>
            </a:r>
            <a:r>
              <a:rPr lang="en-US" altLang="zh-CN" sz="2400" u="sng" dirty="0"/>
              <a:t>        </a:t>
            </a:r>
            <a:r>
              <a:rPr lang="zh-CN" altLang="zh-CN" sz="2400" dirty="0"/>
              <a:t>”画出来。</a:t>
            </a:r>
          </a:p>
          <a:p>
            <a:r>
              <a:rPr lang="en-US" altLang="zh-CN" sz="2400" dirty="0"/>
              <a:t>3.</a:t>
            </a:r>
            <a:r>
              <a:rPr lang="zh-CN" altLang="zh-CN" sz="2400" dirty="0"/>
              <a:t>有一种叫“碳纳米管”的神奇材料，比钢铁结实百倍，而且非常轻，将来我们有可能坐上“碳纳米管天梯”到太空旅行。这句话用到的说明方法是</a:t>
            </a:r>
            <a:r>
              <a:rPr lang="zh-CN" altLang="zh-CN" sz="2400" dirty="0" smtClean="0"/>
              <a:t>（</a:t>
            </a:r>
            <a:r>
              <a:rPr lang="en-US" altLang="zh-CN" sz="2400" dirty="0" smtClean="0"/>
              <a:t>           </a:t>
            </a:r>
            <a:r>
              <a:rPr lang="zh-CN" altLang="zh-CN" sz="2400" dirty="0"/>
              <a:t>）的说明方法。</a:t>
            </a:r>
          </a:p>
          <a:p>
            <a:r>
              <a:rPr lang="en-US" altLang="zh-CN" sz="2400" dirty="0"/>
              <a:t>4.</a:t>
            </a:r>
            <a:r>
              <a:rPr lang="zh-CN" altLang="zh-CN" sz="2400" dirty="0"/>
              <a:t>写出下列词语的反义词。</a:t>
            </a:r>
            <a:r>
              <a:rPr lang="en-US" altLang="zh-CN" sz="2400" dirty="0"/>
              <a:t>     </a:t>
            </a:r>
            <a:endParaRPr lang="zh-CN" altLang="zh-CN" sz="2400" dirty="0"/>
          </a:p>
          <a:p>
            <a:r>
              <a:rPr lang="en-US" altLang="zh-CN" sz="2400" dirty="0"/>
              <a:t>    </a:t>
            </a:r>
            <a:r>
              <a:rPr lang="zh-CN" altLang="zh-CN" sz="2400" dirty="0"/>
              <a:t>先进（</a:t>
            </a:r>
            <a:r>
              <a:rPr lang="en-US" altLang="zh-CN" sz="2400" dirty="0"/>
              <a:t>   </a:t>
            </a:r>
            <a:r>
              <a:rPr lang="en-US" altLang="zh-CN" sz="2400" dirty="0" smtClean="0"/>
              <a:t>      </a:t>
            </a:r>
            <a:r>
              <a:rPr lang="zh-CN" altLang="zh-CN" sz="2400" dirty="0" smtClean="0"/>
              <a:t>）</a:t>
            </a:r>
            <a:r>
              <a:rPr lang="en-US" altLang="zh-CN" sz="2400" dirty="0"/>
              <a:t> </a:t>
            </a:r>
            <a:r>
              <a:rPr lang="zh-CN" altLang="zh-CN" sz="2400" dirty="0"/>
              <a:t>吸收（</a:t>
            </a:r>
            <a:r>
              <a:rPr lang="en-US" altLang="zh-CN" sz="2400" dirty="0"/>
              <a:t> </a:t>
            </a:r>
            <a:r>
              <a:rPr lang="en-US" altLang="zh-CN" sz="2400" dirty="0" smtClean="0"/>
              <a:t>    </a:t>
            </a:r>
            <a:r>
              <a:rPr lang="en-US" altLang="zh-CN" sz="2400" dirty="0"/>
              <a:t>  </a:t>
            </a:r>
            <a:r>
              <a:rPr lang="zh-CN" altLang="zh-CN" sz="2400" dirty="0"/>
              <a:t>）</a:t>
            </a:r>
            <a:r>
              <a:rPr lang="en-US" altLang="zh-CN" sz="2400" dirty="0"/>
              <a:t> </a:t>
            </a:r>
            <a:r>
              <a:rPr lang="zh-CN" altLang="zh-CN" sz="2400" dirty="0"/>
              <a:t>神奇</a:t>
            </a:r>
            <a:r>
              <a:rPr lang="zh-CN" altLang="zh-CN" sz="2400" dirty="0" smtClean="0"/>
              <a:t>（</a:t>
            </a:r>
            <a:r>
              <a:rPr lang="en-US" altLang="zh-CN" sz="2400" dirty="0" smtClean="0"/>
              <a:t>       </a:t>
            </a:r>
            <a:r>
              <a:rPr lang="en-US" altLang="zh-CN" sz="2400" dirty="0"/>
              <a:t>   </a:t>
            </a:r>
            <a:r>
              <a:rPr lang="zh-CN" altLang="zh-CN" sz="2400" dirty="0"/>
              <a:t>）</a:t>
            </a:r>
          </a:p>
          <a:p>
            <a:pPr lvl="0"/>
            <a:r>
              <a:rPr lang="en-US" altLang="zh-CN" sz="2400" dirty="0" smtClean="0"/>
              <a:t>5.</a:t>
            </a:r>
            <a:r>
              <a:rPr lang="zh-CN" altLang="zh-CN" sz="2400" dirty="0" smtClean="0"/>
              <a:t>本</a:t>
            </a:r>
            <a:r>
              <a:rPr lang="zh-CN" altLang="zh-CN" sz="2400" dirty="0"/>
              <a:t>段中介绍了（</a:t>
            </a:r>
            <a:r>
              <a:rPr lang="en-US" altLang="zh-CN" sz="2400" dirty="0"/>
              <a:t> </a:t>
            </a:r>
            <a:r>
              <a:rPr lang="en-US" altLang="zh-CN" sz="2400" dirty="0" smtClean="0"/>
              <a:t>     </a:t>
            </a:r>
            <a:r>
              <a:rPr lang="zh-CN" altLang="zh-CN" sz="2400" dirty="0"/>
              <a:t>）种纳米技术，分别是（</a:t>
            </a:r>
            <a:r>
              <a:rPr lang="en-US" altLang="zh-CN" sz="2400" dirty="0"/>
              <a:t> </a:t>
            </a:r>
            <a:r>
              <a:rPr lang="en-US" altLang="zh-CN" sz="2400" dirty="0" smtClean="0"/>
              <a:t>                 </a:t>
            </a:r>
            <a:r>
              <a:rPr lang="zh-CN" altLang="zh-CN" sz="2400" dirty="0"/>
              <a:t>）、（</a:t>
            </a:r>
            <a:r>
              <a:rPr lang="en-US" altLang="zh-CN" sz="2400" dirty="0"/>
              <a:t> </a:t>
            </a:r>
            <a:r>
              <a:rPr lang="en-US" altLang="zh-CN" sz="2400" dirty="0" smtClean="0"/>
              <a:t>                           </a:t>
            </a:r>
            <a:r>
              <a:rPr lang="zh-CN" altLang="zh-CN" sz="2400" dirty="0"/>
              <a:t>）、</a:t>
            </a:r>
            <a:r>
              <a:rPr lang="zh-CN" altLang="zh-CN" sz="2400" dirty="0" smtClean="0"/>
              <a:t>（</a:t>
            </a:r>
            <a:r>
              <a:rPr lang="en-US" altLang="zh-CN" sz="2400" dirty="0" smtClean="0"/>
              <a:t>                              </a:t>
            </a:r>
            <a:r>
              <a:rPr lang="zh-CN" altLang="zh-CN" sz="2400" dirty="0"/>
              <a:t>）。</a:t>
            </a:r>
          </a:p>
          <a:p>
            <a:r>
              <a:rPr lang="zh-CN" altLang="zh-CN" sz="2400" b="1" dirty="0"/>
              <a:t>三、填空。</a:t>
            </a:r>
          </a:p>
          <a:p>
            <a:r>
              <a:rPr lang="zh-CN" altLang="zh-CN" sz="2400" dirty="0"/>
              <a:t>《纳米技术就在我们身边》是著名科学家</a:t>
            </a:r>
            <a:r>
              <a:rPr lang="en-US" altLang="zh-CN" sz="2400" u="sng" dirty="0"/>
              <a:t> </a:t>
            </a:r>
            <a:r>
              <a:rPr lang="en-US" altLang="zh-CN" sz="2400" u="sng" dirty="0" smtClean="0"/>
              <a:t>             </a:t>
            </a:r>
            <a:r>
              <a:rPr lang="zh-CN" altLang="zh-CN" sz="2400" dirty="0"/>
              <a:t>写的一篇科普文章，从</a:t>
            </a:r>
            <a:r>
              <a:rPr lang="en-US" altLang="zh-CN" sz="2400" u="sng" dirty="0"/>
              <a:t>   </a:t>
            </a:r>
            <a:r>
              <a:rPr lang="en-US" altLang="zh-CN" sz="2400" u="sng" dirty="0" smtClean="0"/>
              <a:t>                                     </a:t>
            </a:r>
            <a:r>
              <a:rPr lang="zh-CN" altLang="zh-CN" sz="2400" dirty="0"/>
              <a:t>、</a:t>
            </a:r>
            <a:r>
              <a:rPr lang="en-US" altLang="zh-CN" sz="2400" u="sng" dirty="0"/>
              <a:t>     </a:t>
            </a:r>
            <a:r>
              <a:rPr lang="en-US" altLang="zh-CN" sz="2400" u="sng" dirty="0" smtClean="0"/>
              <a:t>                </a:t>
            </a:r>
            <a:r>
              <a:rPr lang="zh-CN" altLang="zh-CN" sz="2400" dirty="0"/>
              <a:t>两个方面介绍了纳米技术在我们生产生活中的运用。 </a:t>
            </a:r>
            <a:endParaRPr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350295" y="2545109"/>
            <a:ext cx="1107996" cy="461665"/>
          </a:xfrm>
          <a:prstGeom prst="rect">
            <a:avLst/>
          </a:prstGeom>
          <a:noFill/>
        </p:spPr>
        <p:txBody>
          <a:bodyPr wrap="non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作比较</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889173" y="3272006"/>
            <a:ext cx="800219" cy="461665"/>
          </a:xfrm>
          <a:prstGeom prst="rect">
            <a:avLst/>
          </a:prstGeom>
          <a:noFill/>
        </p:spPr>
        <p:txBody>
          <a:bodyPr wrap="non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落后</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215591" y="3245822"/>
            <a:ext cx="800219" cy="461665"/>
          </a:xfrm>
          <a:prstGeom prst="rect">
            <a:avLst/>
          </a:prstGeom>
          <a:noFill/>
        </p:spPr>
        <p:txBody>
          <a:bodyPr wrap="non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排泄</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371933" y="3245821"/>
            <a:ext cx="800219" cy="461665"/>
          </a:xfrm>
          <a:prstGeom prst="rect">
            <a:avLst/>
          </a:prstGeom>
          <a:noFill/>
        </p:spPr>
        <p:txBody>
          <a:bodyPr wrap="non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普通</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319523" y="3575192"/>
            <a:ext cx="492443" cy="461665"/>
          </a:xfrm>
          <a:prstGeom prst="rect">
            <a:avLst/>
          </a:prstGeom>
          <a:noFill/>
        </p:spPr>
        <p:txBody>
          <a:bodyPr wrap="non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三</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7655958" y="3566135"/>
            <a:ext cx="1422184" cy="461665"/>
          </a:xfrm>
          <a:prstGeom prst="rect">
            <a:avLst/>
          </a:prstGeom>
          <a:noFill/>
        </p:spPr>
        <p:txBody>
          <a:bodyPr wrap="none" rtlCol="0">
            <a:spAutoFit/>
          </a:bodyPr>
          <a:lstStyle/>
          <a:p>
            <a:r>
              <a:rPr lang="zh-CN" altLang="zh-CN" sz="2400" b="1" dirty="0">
                <a:solidFill>
                  <a:srgbClr val="FF0000"/>
                </a:solidFill>
              </a:rPr>
              <a:t>纳米涂层</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983013" y="4023241"/>
            <a:ext cx="1491114" cy="461665"/>
          </a:xfrm>
          <a:prstGeom prst="rect">
            <a:avLst/>
          </a:prstGeom>
          <a:noFill/>
        </p:spPr>
        <p:txBody>
          <a:bodyPr wrap="none" rtlCol="0">
            <a:spAutoFit/>
          </a:bodyPr>
          <a:lstStyle/>
          <a:p>
            <a:r>
              <a:rPr lang="zh-CN" altLang="zh-CN" sz="2400" b="1" dirty="0">
                <a:solidFill>
                  <a:srgbClr val="FF0000"/>
                </a:solidFill>
              </a:rPr>
              <a:t>碳纳米管 </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4350296" y="4023242"/>
            <a:ext cx="2040943" cy="461665"/>
          </a:xfrm>
          <a:prstGeom prst="rect">
            <a:avLst/>
          </a:prstGeom>
          <a:noFill/>
        </p:spPr>
        <p:txBody>
          <a:bodyPr wrap="none" rtlCol="0">
            <a:spAutoFit/>
          </a:bodyPr>
          <a:lstStyle/>
          <a:p>
            <a:r>
              <a:rPr lang="zh-CN" altLang="zh-CN" sz="2400" b="1" dirty="0">
                <a:solidFill>
                  <a:srgbClr val="FF0000"/>
                </a:solidFill>
              </a:rPr>
              <a:t>纳米吸波材料</a:t>
            </a:r>
          </a:p>
        </p:txBody>
      </p:sp>
      <p:sp>
        <p:nvSpPr>
          <p:cNvPr id="11" name="文本框 10"/>
          <p:cNvSpPr txBox="1"/>
          <p:nvPr/>
        </p:nvSpPr>
        <p:spPr>
          <a:xfrm>
            <a:off x="7169773" y="4653138"/>
            <a:ext cx="1112805" cy="461665"/>
          </a:xfrm>
          <a:prstGeom prst="rect">
            <a:avLst/>
          </a:prstGeom>
          <a:noFill/>
        </p:spPr>
        <p:txBody>
          <a:bodyPr wrap="none" rtlCol="0">
            <a:spAutoFit/>
          </a:bodyPr>
          <a:lstStyle/>
          <a:p>
            <a:r>
              <a:rPr lang="zh-CN" altLang="zh-CN" sz="2400" b="1" dirty="0">
                <a:solidFill>
                  <a:srgbClr val="FF0000"/>
                </a:solidFill>
              </a:rPr>
              <a:t>刘忠范</a:t>
            </a:r>
            <a:endParaRPr lang="zh-CN" altLang="en-US" sz="24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TextBox 3"/>
          <p:cNvSpPr txBox="1"/>
          <p:nvPr/>
        </p:nvSpPr>
        <p:spPr>
          <a:xfrm>
            <a:off x="2105760" y="5013178"/>
            <a:ext cx="2920779" cy="461665"/>
          </a:xfrm>
          <a:prstGeom prst="rect">
            <a:avLst/>
          </a:prstGeom>
          <a:noFill/>
        </p:spPr>
        <p:txBody>
          <a:bodyPr wrap="square" rtlCol="0">
            <a:spAutoFit/>
          </a:bodyPr>
          <a:lstStyle/>
          <a:p>
            <a:r>
              <a:rPr lang="zh-CN" altLang="zh-CN" sz="2400" b="1" dirty="0">
                <a:solidFill>
                  <a:srgbClr val="FF0000"/>
                </a:solidFill>
              </a:rPr>
              <a:t>改善我们的</a:t>
            </a:r>
            <a:r>
              <a:rPr lang="zh-CN" altLang="zh-CN" sz="2400" b="1" dirty="0" smtClean="0">
                <a:solidFill>
                  <a:srgbClr val="FF0000"/>
                </a:solidFill>
              </a:rPr>
              <a:t>生活</a:t>
            </a:r>
            <a:endParaRPr lang="zh-CN" altLang="en-US" dirty="0"/>
          </a:p>
        </p:txBody>
      </p:sp>
      <p:sp>
        <p:nvSpPr>
          <p:cNvPr id="12" name="TextBox 11"/>
          <p:cNvSpPr txBox="1"/>
          <p:nvPr/>
        </p:nvSpPr>
        <p:spPr>
          <a:xfrm>
            <a:off x="5575195" y="5013177"/>
            <a:ext cx="2231864" cy="461665"/>
          </a:xfrm>
          <a:prstGeom prst="rect">
            <a:avLst/>
          </a:prstGeom>
          <a:noFill/>
        </p:spPr>
        <p:txBody>
          <a:bodyPr wrap="square" rtlCol="0">
            <a:spAutoFit/>
          </a:bodyPr>
          <a:lstStyle/>
          <a:p>
            <a:r>
              <a:rPr lang="zh-CN" altLang="en-US" sz="2400" b="1" dirty="0" smtClean="0">
                <a:solidFill>
                  <a:srgbClr val="FF0000"/>
                </a:solidFill>
              </a:rPr>
              <a:t>医疗制药</a:t>
            </a:r>
            <a:endParaRPr lang="zh-CN" alt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arn(inVertical)">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circle(in)">
                                      <p:cBhvr>
                                        <p:cTn id="5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P spid="4" grpId="0"/>
      <p:bldP spid="12" grpId="0"/>
    </p:bld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stretch>
            <a:fillRect/>
          </a:stretch>
        </p:blipFill>
        <p:spPr>
          <a:xfrm>
            <a:off x="2105223" y="2252980"/>
            <a:ext cx="7162099" cy="4229100"/>
          </a:xfrm>
          <a:prstGeom prst="rect">
            <a:avLst/>
          </a:prstGeom>
        </p:spPr>
      </p:pic>
      <p:sp>
        <p:nvSpPr>
          <p:cNvPr id="2" name="矩形 1"/>
          <p:cNvSpPr/>
          <p:nvPr/>
        </p:nvSpPr>
        <p:spPr>
          <a:xfrm>
            <a:off x="2105090" y="999897"/>
            <a:ext cx="6763390" cy="923330"/>
          </a:xfrm>
          <a:prstGeom prst="rect">
            <a:avLst/>
          </a:prstGeom>
        </p:spPr>
        <p:txBody>
          <a:bodyPr wrap="none">
            <a:spAutoFit/>
          </a:bodyPr>
          <a:lstStyle/>
          <a:p>
            <a:pPr algn="l"/>
            <a:r>
              <a:rPr lang="en-US" sz="5400" dirty="0">
                <a:latin typeface="黑体" panose="02010609060101010101" charset="-122"/>
                <a:ea typeface="黑体" panose="02010609060101010101" charset="-122"/>
                <a:cs typeface="黑体" panose="02010609060101010101" charset="-122"/>
              </a:rPr>
              <a:t>8 </a:t>
            </a:r>
            <a:r>
              <a:rPr lang="zh-CN" altLang="en-US" sz="5400" dirty="0">
                <a:latin typeface="黑体" panose="02010609060101010101" charset="-122"/>
                <a:ea typeface="黑体" panose="02010609060101010101" charset="-122"/>
                <a:cs typeface="黑体" panose="02010609060101010101" charset="-122"/>
              </a:rPr>
              <a:t>千年梦圆在今朝</a:t>
            </a:r>
            <a:r>
              <a:rPr lang="en-US" sz="5400" dirty="0">
                <a:latin typeface="黑体" panose="02010609060101010101" charset="-122"/>
                <a:ea typeface="黑体" panose="02010609060101010101" charset="-122"/>
                <a:cs typeface="黑体" panose="02010609060101010101" charset="-122"/>
              </a:rPr>
              <a:t>   </a:t>
            </a:r>
          </a:p>
        </p:txBody>
      </p:sp>
      <p:sp>
        <p:nvSpPr>
          <p:cNvPr id="3" name="文本框 2"/>
          <p:cNvSpPr txBox="1"/>
          <p:nvPr/>
        </p:nvSpPr>
        <p:spPr>
          <a:xfrm>
            <a:off x="2366201" y="2395106"/>
            <a:ext cx="3887202" cy="707886"/>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课文导入</a:t>
            </a:r>
          </a:p>
        </p:txBody>
      </p:sp>
      <p:sp>
        <p:nvSpPr>
          <p:cNvPr id="100" name="文本框 99"/>
          <p:cNvSpPr txBox="1"/>
          <p:nvPr/>
        </p:nvSpPr>
        <p:spPr>
          <a:xfrm>
            <a:off x="2574428" y="4869160"/>
            <a:ext cx="6200952" cy="1322070"/>
          </a:xfrm>
          <a:prstGeom prst="rect">
            <a:avLst/>
          </a:prstGeom>
          <a:noFill/>
          <a:ln w="9525">
            <a:noFill/>
          </a:ln>
        </p:spPr>
        <p:txBody>
          <a:bodyPr>
            <a:spAutoFit/>
          </a:bodyPr>
          <a:lstStyle/>
          <a:p>
            <a:r>
              <a:rPr lang="zh-CN" sz="4000" dirty="0">
                <a:solidFill>
                  <a:srgbClr val="FF0000"/>
                </a:solidFill>
                <a:latin typeface="微软雅黑" panose="020B0503020204020204" charset="-122"/>
                <a:ea typeface="微软雅黑" panose="020B0503020204020204" charset="-122"/>
                <a:cs typeface="微软雅黑" panose="020B0503020204020204" charset="-122"/>
              </a:rPr>
              <a:t>“神舟五号”发射与飞行过程的录像。</a:t>
            </a:r>
            <a:endParaRPr lang="zh-CN" altLang="en-US" sz="4000" dirty="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1026" name="Picture 2" descr="https://timgsa.baidu.com/timg?image&amp;quality=80&amp;size=b9999_10000&amp;sec=1572422167981&amp;di=375f1eb238230c5ff8e5a22d08bd5397&amp;imgtype=0&amp;src=http%3A%2F%2Fp3.ifengimg.com%2Ffck%2F2018_19%2F2633133618066f8_w553_h315.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7753" y="1690628"/>
            <a:ext cx="6429612" cy="30003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6497823" y="2586357"/>
            <a:ext cx="3897298" cy="2030095"/>
          </a:xfrm>
          <a:prstGeom prst="rect">
            <a:avLst/>
          </a:prstGeom>
          <a:noFill/>
        </p:spPr>
        <p:txBody>
          <a:bodyPr wrap="square" rtlCol="0">
            <a:spAutoFit/>
          </a:bodyPr>
          <a:lstStyle/>
          <a:p>
            <a:pPr>
              <a:lnSpc>
                <a:spcPct val="150000"/>
              </a:lnSpc>
            </a:pPr>
            <a:r>
              <a:rPr sz="2800" dirty="0">
                <a:latin typeface="微软雅黑" panose="020B0503020204020204" charset="-122"/>
                <a:ea typeface="微软雅黑" panose="020B0503020204020204" charset="-122"/>
                <a:cs typeface="微软雅黑" panose="020B0503020204020204" charset="-122"/>
              </a:rPr>
              <a:t>默读课文，为什么千年的飞天梦能在今朝实现？</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4" name="图片 3"/>
          <p:cNvPicPr>
            <a:picLocks noChangeAspect="1"/>
          </p:cNvPicPr>
          <p:nvPr/>
        </p:nvPicPr>
        <p:blipFill>
          <a:blip r:embed="rId2" cstate="print"/>
          <a:stretch>
            <a:fillRect/>
          </a:stretch>
        </p:blipFill>
        <p:spPr>
          <a:xfrm>
            <a:off x="765818" y="1863090"/>
            <a:ext cx="4994866" cy="42722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chemeClr val="accent2"/>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3295527" y="1925955"/>
            <a:ext cx="7334103" cy="2286714"/>
          </a:xfrm>
          <a:prstGeom prst="bevel">
            <a:avLst>
              <a:gd name="adj" fmla="val 5718"/>
            </a:avLst>
          </a:prstGeom>
          <a:solidFill>
            <a:srgbClr val="92D050"/>
          </a:solidFill>
          <a:ln>
            <a:solidFill>
              <a:schemeClr val="accent1"/>
            </a:solidFill>
          </a:ln>
        </p:spPr>
        <p:txBody>
          <a:bodyPr wrap="square">
            <a:spAutoFit/>
          </a:bodyPr>
          <a:lstStyle/>
          <a:p>
            <a:pPr>
              <a:lnSpc>
                <a:spcPct val="150000"/>
              </a:lnSpc>
            </a:pPr>
            <a:r>
              <a:rPr altLang="zh-CN" sz="2800" dirty="0" err="1" smtClean="0">
                <a:latin typeface="微软雅黑" panose="020B0503020204020204" charset="-122"/>
                <a:ea typeface="微软雅黑" panose="020B0503020204020204" charset="-122"/>
                <a:cs typeface="微软雅黑" panose="020B0503020204020204" charset="-122"/>
              </a:rPr>
              <a:t>九天揽月</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a:latin typeface="微软雅黑" panose="020B0503020204020204" charset="-122"/>
                <a:ea typeface="微软雅黑" panose="020B0503020204020204" charset="-122"/>
                <a:cs typeface="微软雅黑" panose="020B0503020204020204" charset="-122"/>
              </a:rPr>
              <a:t>鲲鹏展翅     炎黄子孙 </a:t>
            </a:r>
          </a:p>
          <a:p>
            <a:pPr>
              <a:lnSpc>
                <a:spcPct val="150000"/>
              </a:lnSpc>
            </a:pPr>
            <a:r>
              <a:rPr altLang="zh-CN" sz="2800" dirty="0" err="1" smtClean="0">
                <a:latin typeface="微软雅黑" panose="020B0503020204020204" charset="-122"/>
                <a:ea typeface="微软雅黑" panose="020B0503020204020204" charset="-122"/>
                <a:cs typeface="微软雅黑" panose="020B0503020204020204" charset="-122"/>
              </a:rPr>
              <a:t>先驱</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a:latin typeface="微软雅黑" panose="020B0503020204020204" charset="-122"/>
                <a:ea typeface="微软雅黑" panose="020B0503020204020204" charset="-122"/>
                <a:cs typeface="微软雅黑" panose="020B0503020204020204" charset="-122"/>
              </a:rPr>
              <a:t>里程碑   </a:t>
            </a:r>
            <a:r>
              <a:rPr altLang="zh-CN" sz="2800" dirty="0">
                <a:latin typeface="微软雅黑" panose="020B0503020204020204" charset="-122"/>
                <a:ea typeface="微软雅黑" panose="020B0503020204020204" charset="-122"/>
                <a:cs typeface="微软雅黑" panose="020B0503020204020204" charset="-122"/>
                <a:sym typeface="+mn-ea"/>
              </a:rPr>
              <a:t>火焰      实践</a:t>
            </a:r>
            <a:endParaRPr altLang="zh-CN" sz="2800" dirty="0">
              <a:latin typeface="微软雅黑" panose="020B0503020204020204" charset="-122"/>
              <a:ea typeface="微软雅黑" panose="020B0503020204020204" charset="-122"/>
              <a:cs typeface="微软雅黑" panose="020B0503020204020204" charset="-122"/>
            </a:endParaRPr>
          </a:p>
          <a:p>
            <a:pPr>
              <a:lnSpc>
                <a:spcPct val="150000"/>
              </a:lnSpc>
            </a:pPr>
            <a:r>
              <a:rPr altLang="zh-CN" sz="2800" dirty="0" err="1" smtClean="0">
                <a:latin typeface="微软雅黑" panose="020B0503020204020204" charset="-122"/>
                <a:ea typeface="微软雅黑" panose="020B0503020204020204" charset="-122"/>
                <a:cs typeface="微软雅黑" panose="020B0503020204020204" charset="-122"/>
              </a:rPr>
              <a:t>党中央</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err="1" smtClean="0">
                <a:latin typeface="微软雅黑" panose="020B0503020204020204" charset="-122"/>
                <a:ea typeface="微软雅黑" panose="020B0503020204020204" charset="-122"/>
                <a:cs typeface="微软雅黑" panose="020B0503020204020204" charset="-122"/>
              </a:rPr>
              <a:t>实施</a:t>
            </a:r>
            <a:r>
              <a:rPr lang="en-US" altLang="zh-CN" sz="2800" dirty="0" smtClean="0">
                <a:latin typeface="微软雅黑" panose="020B0503020204020204" charset="-122"/>
                <a:ea typeface="微软雅黑" panose="020B0503020204020204" charset="-122"/>
                <a:cs typeface="微软雅黑" panose="020B0503020204020204" charset="-122"/>
              </a:rPr>
              <a:t>  </a:t>
            </a:r>
            <a:r>
              <a:rPr altLang="zh-CN" sz="2800" dirty="0" err="1" smtClean="0">
                <a:latin typeface="微软雅黑" panose="020B0503020204020204" charset="-122"/>
                <a:ea typeface="微软雅黑" panose="020B0503020204020204" charset="-122"/>
                <a:cs typeface="微软雅黑" panose="020B0503020204020204" charset="-122"/>
              </a:rPr>
              <a:t>不懈</a:t>
            </a:r>
            <a:r>
              <a:rPr altLang="zh-CN" sz="2800" dirty="0" smtClean="0">
                <a:latin typeface="微软雅黑" panose="020B0503020204020204" charset="-122"/>
                <a:ea typeface="微软雅黑" panose="020B0503020204020204" charset="-122"/>
                <a:cs typeface="微软雅黑" panose="020B0503020204020204" charset="-122"/>
              </a:rPr>
              <a:t>    </a:t>
            </a:r>
            <a:r>
              <a:rPr lang="zh-CN" altLang="en-US" sz="2800" dirty="0" smtClean="0">
                <a:latin typeface="微软雅黑" panose="020B0503020204020204" charset="-122"/>
                <a:ea typeface="微软雅黑" panose="020B0503020204020204" charset="-122"/>
                <a:cs typeface="微软雅黑" panose="020B0503020204020204" charset="-122"/>
              </a:rPr>
              <a:t>宛如  </a:t>
            </a:r>
            <a:r>
              <a:rPr altLang="zh-CN" sz="2800" dirty="0" err="1" smtClean="0">
                <a:latin typeface="微软雅黑" panose="020B0503020204020204" charset="-122"/>
                <a:ea typeface="微软雅黑" panose="020B0503020204020204" charset="-122"/>
                <a:cs typeface="微软雅黑" panose="020B0503020204020204" charset="-122"/>
              </a:rPr>
              <a:t>里程碑</a:t>
            </a:r>
            <a:endParaRPr altLang="zh-CN" sz="2800" dirty="0">
              <a:latin typeface="微软雅黑" panose="020B0503020204020204" charset="-122"/>
              <a:ea typeface="微软雅黑" panose="020B0503020204020204" charset="-122"/>
              <a:cs typeface="微软雅黑" panose="020B050302020402020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9" y="2822577"/>
            <a:ext cx="3039241" cy="3147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3946906" y="4807587"/>
            <a:ext cx="6200952" cy="918879"/>
          </a:xfrm>
          <a:prstGeom prst="wedgeRoundRectCallout">
            <a:avLst>
              <a:gd name="adj1" fmla="val -32200"/>
              <a:gd name="adj2" fmla="val -81716"/>
              <a:gd name="adj3" fmla="val 16667"/>
            </a:avLst>
          </a:prstGeom>
          <a:noFill/>
          <a:ln w="38100">
            <a:solidFill>
              <a:srgbClr val="92D050"/>
            </a:solidFill>
          </a:ln>
        </p:spPr>
        <p:txBody>
          <a:bodyPr wrap="square">
            <a:spAutoFit/>
          </a:bodyPr>
          <a:lstStyle/>
          <a:p>
            <a:r>
              <a:rPr lang="zh-CN" sz="2400">
                <a:solidFill>
                  <a:schemeClr val="tx1"/>
                </a:solidFill>
                <a:latin typeface="微软雅黑" panose="020B0503020204020204" charset="-122"/>
                <a:ea typeface="微软雅黑" panose="020B0503020204020204" charset="-122"/>
                <a:cs typeface="微软雅黑" panose="020B0503020204020204" charset="-122"/>
              </a:rPr>
              <a:t>注意读准翘舌音“施”，前鼻音“揽 焰 践”，后鼻音“党”</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strips(downLeft)">
                                      <p:cBhvr>
                                        <p:cTn id="2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P spid="100" grpId="0" bldLvl="0" animBg="1"/>
    </p:bld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自读要求</a:t>
            </a:r>
          </a:p>
        </p:txBody>
      </p:sp>
      <p:sp>
        <p:nvSpPr>
          <p:cNvPr id="3" name="文本框 2"/>
          <p:cNvSpPr txBox="1"/>
          <p:nvPr/>
        </p:nvSpPr>
        <p:spPr>
          <a:xfrm>
            <a:off x="3342313" y="2228216"/>
            <a:ext cx="7307047" cy="649188"/>
          </a:xfrm>
          <a:prstGeom prst="flowChartTerminator">
            <a:avLst/>
          </a:prstGeom>
          <a:solidFill>
            <a:schemeClr val="bg1"/>
          </a:solidFill>
          <a:ln w="38100">
            <a:solidFill>
              <a:schemeClr val="accent1"/>
            </a:solidFill>
          </a:ln>
        </p:spPr>
        <p:txBody>
          <a:bodyPr wrap="square" rtlCol="0">
            <a:spAutoFit/>
          </a:bodyPr>
          <a:lstStyle/>
          <a:p>
            <a:pPr algn="l"/>
            <a:r>
              <a:rPr lang="zh-CN" sz="2400">
                <a:latin typeface="微软雅黑" panose="020B0503020204020204" charset="-122"/>
                <a:ea typeface="微软雅黑" panose="020B0503020204020204" charset="-122"/>
                <a:sym typeface="+mn-ea"/>
              </a:rPr>
              <a:t>（1）正确、流利、有感情地朗读课文。</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78928" y="3458846"/>
            <a:ext cx="8961150" cy="649188"/>
          </a:xfrm>
          <a:prstGeom prst="flowChartTerminator">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（2）了解载人航天梦想是怎样一步一步实现的。</a:t>
            </a:r>
          </a:p>
        </p:txBody>
      </p:sp>
      <p:sp>
        <p:nvSpPr>
          <p:cNvPr id="6" name="文本框 5"/>
          <p:cNvSpPr txBox="1"/>
          <p:nvPr/>
        </p:nvSpPr>
        <p:spPr>
          <a:xfrm>
            <a:off x="4359269" y="4738371"/>
            <a:ext cx="5273135" cy="649188"/>
          </a:xfrm>
          <a:prstGeom prst="flowChartTerminator">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algn="l"/>
            <a:r>
              <a:rPr lang="zh-CN" sz="2400">
                <a:latin typeface="微软雅黑" panose="020B0503020204020204" charset="-122"/>
                <a:ea typeface="微软雅黑" panose="020B0503020204020204" charset="-122"/>
                <a:sym typeface="+mn-ea"/>
              </a:rPr>
              <a:t>（3）学习作者的表达方法。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bldLvl="0" animBg="1"/>
      <p:bldP spid="6" grpId="0" bldLvl="0" animBg="1"/>
    </p:bld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997579" y="2065655"/>
            <a:ext cx="9495983" cy="4099046"/>
          </a:xfrm>
          <a:prstGeom prst="snip2DiagRect">
            <a:avLst/>
          </a:prstGeom>
          <a:noFill/>
          <a:ln w="38100">
            <a:solidFill>
              <a:srgbClr val="92D050"/>
            </a:solidFill>
          </a:ln>
        </p:spPr>
        <p:txBody>
          <a:bodyPr wrap="square">
            <a:spAutoFit/>
          </a:bodyPr>
          <a:lstStyle/>
          <a:p>
            <a:pPr>
              <a:lnSpc>
                <a:spcPct val="1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古人的奇妙想象──美好的梦想</a:t>
            </a:r>
          </a:p>
          <a:p>
            <a:pPr>
              <a:lnSpc>
                <a:spcPct val="1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a:t>
            </a:r>
          </a:p>
          <a:p>
            <a:pPr>
              <a:lnSpc>
                <a:spcPct val="1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万户的火箭飞行──大胆的尝试</a:t>
            </a:r>
          </a:p>
          <a:p>
            <a:pPr>
              <a:lnSpc>
                <a:spcPct val="1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a:t>
            </a:r>
          </a:p>
          <a:p>
            <a:pPr>
              <a:lnSpc>
                <a:spcPct val="1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人造卫星的发射──突破性进展</a:t>
            </a:r>
          </a:p>
          <a:p>
            <a:pPr>
              <a:lnSpc>
                <a:spcPct val="1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a:t>
            </a:r>
          </a:p>
          <a:p>
            <a:pPr>
              <a:lnSpc>
                <a:spcPct val="1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载人航天工程的实施──艰苦的努力</a:t>
            </a:r>
          </a:p>
          <a:p>
            <a:pPr>
              <a:lnSpc>
                <a:spcPct val="1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a:t>
            </a:r>
          </a:p>
          <a:p>
            <a:pPr>
              <a:lnSpc>
                <a:spcPct val="1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“神州五号”载人飞船发射──巨大的成功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744018" y="3874137"/>
            <a:ext cx="8051936" cy="1871343"/>
          </a:xfrm>
          <a:prstGeom prst="bevel">
            <a:avLst/>
          </a:prstGeom>
          <a:solidFill>
            <a:srgbClr val="FFC000"/>
          </a:solidFill>
          <a:ln w="9525">
            <a:solidFill>
              <a:srgbClr val="92D050"/>
            </a:solidFill>
          </a:ln>
        </p:spPr>
        <p:txBody>
          <a:bodyPr wrap="square">
            <a:spAutoFit/>
          </a:bodyPr>
          <a:lstStyle/>
          <a:p>
            <a:pPr indent="304800"/>
            <a:r>
              <a:rPr lang="zh-CN" sz="2800">
                <a:solidFill>
                  <a:schemeClr val="tx1"/>
                </a:solidFill>
                <a:latin typeface="微软雅黑" panose="020B0503020204020204" charset="-122"/>
                <a:ea typeface="微软雅黑" panose="020B0503020204020204" charset="-122"/>
                <a:cs typeface="微软雅黑" panose="020B0503020204020204" charset="-122"/>
              </a:rPr>
              <a:t>这首诗写初夏江南的田园景色。诗中用梅子黄、杏子肥、麦花白、菜花稀，写出了夏季南方农村景物的特点。</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38651" y="1299210"/>
            <a:ext cx="2099797" cy="578882"/>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初读感知</a:t>
            </a:r>
          </a:p>
        </p:txBody>
      </p:sp>
      <p:sp>
        <p:nvSpPr>
          <p:cNvPr id="3" name="文本框 2"/>
          <p:cNvSpPr txBox="1"/>
          <p:nvPr/>
        </p:nvSpPr>
        <p:spPr>
          <a:xfrm>
            <a:off x="871233" y="2152017"/>
            <a:ext cx="8924720" cy="1154839"/>
          </a:xfrm>
          <a:prstGeom prst="snip2DiagRect">
            <a:avLst/>
          </a:prstGeom>
          <a:noFill/>
          <a:ln w="38100">
            <a:solidFill>
              <a:srgbClr val="339933"/>
            </a:solidFill>
            <a:prstDash val="lgDashDotDot"/>
          </a:ln>
        </p:spPr>
        <p:txBody>
          <a:bodyPr wrap="square" rtlCol="0" anchor="t">
            <a:spAutoFit/>
          </a:bodyPr>
          <a:lstStyle/>
          <a:p>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想想这首诗描写的是什么季节的田园风光？诗中都写了哪些景物？他们分别什么？</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新知精讲</a:t>
            </a:r>
          </a:p>
        </p:txBody>
      </p:sp>
      <p:sp>
        <p:nvSpPr>
          <p:cNvPr id="2" name="文本框 1"/>
          <p:cNvSpPr txBox="1"/>
          <p:nvPr/>
        </p:nvSpPr>
        <p:spPr>
          <a:xfrm>
            <a:off x="5319642" y="2762886"/>
            <a:ext cx="5654493" cy="1328023"/>
          </a:xfrm>
          <a:prstGeom prst="roundRect">
            <a:avLst/>
          </a:prstGeom>
          <a:solidFill>
            <a:srgbClr val="00B0F0"/>
          </a:solidFill>
          <a:ln w="38100">
            <a:solidFill>
              <a:schemeClr val="accent2">
                <a:lumMod val="75000"/>
              </a:schemeClr>
            </a:solidFill>
          </a:ln>
        </p:spPr>
        <p:txBody>
          <a:bodyPr wrap="square" rtlCol="0" anchor="t">
            <a:spAutoFit/>
          </a:bodyPr>
          <a:lstStyle/>
          <a:p>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时代在发展，科学在进步。“神州五号”飞行成功仅仅三年，“神州六号”载人航天飞船又飞上了太空。</a:t>
            </a:r>
          </a:p>
        </p:txBody>
      </p:sp>
      <p:pic>
        <p:nvPicPr>
          <p:cNvPr id="7" name="图片 6">
            <a:hlinkClick r:id="rId2" action="ppaction://hlinkfile"/>
          </p:cNvPr>
          <p:cNvPicPr>
            <a:picLocks noChangeAspect="1"/>
          </p:cNvPicPr>
          <p:nvPr/>
        </p:nvPicPr>
        <p:blipFill>
          <a:blip r:embed="rId3" cstate="print"/>
          <a:srcRect t="3610"/>
          <a:stretch>
            <a:fillRect/>
          </a:stretch>
        </p:blipFill>
        <p:spPr>
          <a:xfrm>
            <a:off x="520105" y="2128520"/>
            <a:ext cx="4799537" cy="3929380"/>
          </a:xfrm>
          <a:prstGeom prst="roundRect">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板书设计</a:t>
            </a:r>
          </a:p>
        </p:txBody>
      </p:sp>
      <p:sp>
        <p:nvSpPr>
          <p:cNvPr id="2" name="文本框 1"/>
          <p:cNvSpPr txBox="1"/>
          <p:nvPr/>
        </p:nvSpPr>
        <p:spPr>
          <a:xfrm>
            <a:off x="1487454" y="1990725"/>
            <a:ext cx="8940222" cy="4193724"/>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lang="en-US" altLang="zh-CN" sz="2400" dirty="0">
                <a:latin typeface="微软雅黑" panose="020B0503020204020204" charset="-122"/>
                <a:ea typeface="微软雅黑" panose="020B0503020204020204" charset="-122"/>
                <a:cs typeface="微软雅黑" panose="020B0503020204020204" charset="-122"/>
              </a:rPr>
              <a:t>      </a:t>
            </a:r>
            <a:r>
              <a:rPr lang="en-US" altLang="zh-CN"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8.千年梦圆在今朝</a:t>
            </a:r>
          </a:p>
          <a:p>
            <a:r>
              <a:rPr sz="2400" dirty="0" err="1">
                <a:latin typeface="微软雅黑" panose="020B0503020204020204" charset="-122"/>
                <a:ea typeface="微软雅黑" panose="020B0503020204020204" charset="-122"/>
                <a:cs typeface="微软雅黑" panose="020B0503020204020204" charset="-122"/>
              </a:rPr>
              <a:t>古人的奇妙想象</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美好的梦想</a:t>
            </a:r>
            <a:endParaRPr sz="2400" dirty="0">
              <a:latin typeface="微软雅黑" panose="020B0503020204020204" charset="-122"/>
              <a:ea typeface="微软雅黑" panose="020B0503020204020204" charset="-122"/>
              <a:cs typeface="微软雅黑" panose="020B0503020204020204" charset="-122"/>
            </a:endParaRPr>
          </a:p>
          <a:p>
            <a:r>
              <a:rPr sz="2400" dirty="0">
                <a:latin typeface="微软雅黑" panose="020B0503020204020204" charset="-122"/>
                <a:ea typeface="微软雅黑" panose="020B0503020204020204" charset="-122"/>
                <a:cs typeface="微软雅黑" panose="020B0503020204020204" charset="-122"/>
              </a:rPr>
              <a:t>　　　　　　↓</a:t>
            </a:r>
          </a:p>
          <a:p>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万户的火箭飞行</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大胆的尝试</a:t>
            </a:r>
            <a:endParaRPr sz="2400" dirty="0">
              <a:latin typeface="微软雅黑" panose="020B0503020204020204" charset="-122"/>
              <a:ea typeface="微软雅黑" panose="020B0503020204020204" charset="-122"/>
              <a:cs typeface="微软雅黑" panose="020B0503020204020204" charset="-122"/>
            </a:endParaRPr>
          </a:p>
          <a:p>
            <a:r>
              <a:rPr sz="2400" dirty="0">
                <a:latin typeface="微软雅黑" panose="020B0503020204020204" charset="-122"/>
                <a:ea typeface="微软雅黑" panose="020B0503020204020204" charset="-122"/>
                <a:cs typeface="微软雅黑" panose="020B0503020204020204" charset="-122"/>
              </a:rPr>
              <a:t>　　　　　　↓</a:t>
            </a:r>
          </a:p>
          <a:p>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人造卫星的发射</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突破性进展</a:t>
            </a:r>
            <a:endParaRPr sz="2400" dirty="0">
              <a:latin typeface="微软雅黑" panose="020B0503020204020204" charset="-122"/>
              <a:ea typeface="微软雅黑" panose="020B0503020204020204" charset="-122"/>
              <a:cs typeface="微软雅黑" panose="020B0503020204020204" charset="-122"/>
            </a:endParaRPr>
          </a:p>
          <a:p>
            <a:r>
              <a:rPr sz="2400" dirty="0">
                <a:latin typeface="微软雅黑" panose="020B0503020204020204" charset="-122"/>
                <a:ea typeface="微软雅黑" panose="020B0503020204020204" charset="-122"/>
                <a:cs typeface="微软雅黑" panose="020B0503020204020204" charset="-122"/>
              </a:rPr>
              <a:t>　　　　　　↓</a:t>
            </a:r>
          </a:p>
          <a:p>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载人航天工程的实施</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艰苦的努力</a:t>
            </a:r>
            <a:endParaRPr sz="2400" dirty="0">
              <a:latin typeface="微软雅黑" panose="020B0503020204020204" charset="-122"/>
              <a:ea typeface="微软雅黑" panose="020B0503020204020204" charset="-122"/>
              <a:cs typeface="微软雅黑" panose="020B0503020204020204" charset="-122"/>
            </a:endParaRPr>
          </a:p>
          <a:p>
            <a:r>
              <a:rPr sz="2400" dirty="0">
                <a:latin typeface="微软雅黑" panose="020B0503020204020204" charset="-122"/>
                <a:ea typeface="微软雅黑" panose="020B0503020204020204" charset="-122"/>
                <a:cs typeface="微软雅黑" panose="020B0503020204020204" charset="-122"/>
              </a:rPr>
              <a:t>　　　　　　↓</a:t>
            </a:r>
          </a:p>
          <a:p>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神州五号”载人飞船发射</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巨大的成功</a:t>
            </a:r>
            <a:endParaRPr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92937" y="1944372"/>
            <a:ext cx="9823858" cy="2968625"/>
          </a:xfrm>
          <a:prstGeom prst="rect">
            <a:avLst/>
          </a:prstGeom>
          <a:noFill/>
          <a:ln w="9525">
            <a:noFill/>
          </a:ln>
        </p:spPr>
        <p:txBody>
          <a:bodyPr wrap="square">
            <a:spAutoFit/>
          </a:bodyPr>
          <a:lstStyle/>
          <a:p>
            <a:pPr>
              <a:lnSpc>
                <a:spcPct val="130000"/>
              </a:lnSpc>
            </a:pPr>
            <a:r>
              <a:rPr sz="2400">
                <a:latin typeface="微软雅黑" panose="020B0503020204020204" charset="-122"/>
                <a:ea typeface="微软雅黑" panose="020B0503020204020204" charset="-122"/>
                <a:cs typeface="微软雅黑" panose="020B0503020204020204" charset="-122"/>
              </a:rPr>
              <a:t>1.从文中找出下列词语的近义词。</a:t>
            </a:r>
          </a:p>
          <a:p>
            <a:pPr>
              <a:lnSpc>
                <a:spcPct val="130000"/>
              </a:lnSpc>
            </a:pPr>
            <a:r>
              <a:rPr sz="2400">
                <a:latin typeface="微软雅黑" panose="020B0503020204020204" charset="-122"/>
                <a:ea typeface="微软雅黑" panose="020B0503020204020204" charset="-122"/>
                <a:cs typeface="微软雅黑" panose="020B0503020204020204" charset="-122"/>
              </a:rPr>
              <a:t>先驱(          ) 实践(           ) 实施(           )里程碑（         ）</a:t>
            </a:r>
          </a:p>
          <a:p>
            <a:pPr>
              <a:lnSpc>
                <a:spcPct val="130000"/>
              </a:lnSpc>
            </a:pPr>
            <a:r>
              <a:rPr sz="2400">
                <a:latin typeface="微软雅黑" panose="020B0503020204020204" charset="-122"/>
                <a:ea typeface="微软雅黑" panose="020B0503020204020204" charset="-122"/>
                <a:cs typeface="微软雅黑" panose="020B0503020204020204" charset="-122"/>
              </a:rPr>
              <a:t>2.仿写词语。</a:t>
            </a:r>
          </a:p>
          <a:p>
            <a:pPr>
              <a:lnSpc>
                <a:spcPct val="130000"/>
              </a:lnSpc>
            </a:pPr>
            <a:r>
              <a:rPr sz="2400">
                <a:latin typeface="微软雅黑" panose="020B0503020204020204" charset="-122"/>
                <a:ea typeface="微软雅黑" panose="020B0503020204020204" charset="-122"/>
                <a:cs typeface="微软雅黑" panose="020B0503020204020204" charset="-122"/>
              </a:rPr>
              <a:t>勃勃生机 (            )    (            )   （           ） （             ）</a:t>
            </a:r>
          </a:p>
          <a:p>
            <a:pPr>
              <a:lnSpc>
                <a:spcPct val="130000"/>
              </a:lnSpc>
            </a:pPr>
            <a:r>
              <a:rPr sz="2400">
                <a:latin typeface="微软雅黑" panose="020B0503020204020204" charset="-122"/>
                <a:ea typeface="微软雅黑" panose="020B0503020204020204" charset="-122"/>
                <a:cs typeface="微软雅黑" panose="020B0503020204020204" charset="-122"/>
              </a:rPr>
              <a:t>3.说一说，“为什么千年的飞天梦能在今朝实现”？</a:t>
            </a:r>
            <a:endParaRPr sz="2400">
              <a:solidFill>
                <a:srgbClr val="C00000"/>
              </a:solidFill>
              <a:latin typeface="微软雅黑" panose="020B0503020204020204" charset="-122"/>
              <a:ea typeface="微软雅黑" panose="020B0503020204020204" charset="-122"/>
              <a:cs typeface="微软雅黑" panose="020B0503020204020204" charset="-122"/>
            </a:endParaRPr>
          </a:p>
          <a:p>
            <a:pPr>
              <a:lnSpc>
                <a:spcPct val="130000"/>
              </a:lnSpc>
            </a:pPr>
            <a:r>
              <a:rPr sz="2400">
                <a:solidFill>
                  <a:srgbClr val="C00000"/>
                </a:solidFill>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1906018" y="2564132"/>
            <a:ext cx="891591"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前驱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270906" y="256413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执行</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426512" y="256413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实行</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4949" y="2564132"/>
            <a:ext cx="1107996"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标志牌</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559443" y="3491232"/>
            <a:ext cx="14157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津津有味</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575527" y="3491232"/>
            <a:ext cx="14157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井井有条</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576109" y="3491232"/>
            <a:ext cx="14157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彬彬有礼</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8768920" y="3491232"/>
            <a:ext cx="1507144"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姗姗来迟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071215" y="4881426"/>
            <a:ext cx="8720088" cy="1198880"/>
          </a:xfrm>
          <a:prstGeom prst="rect">
            <a:avLst/>
          </a:prstGeom>
          <a:noFill/>
        </p:spPr>
        <p:txBody>
          <a:bodyPr wrap="square" rtlCol="0">
            <a:spAutoFit/>
          </a:bodyPr>
          <a:lstStyle/>
          <a:p>
            <a:pPr algn="l"/>
            <a:r>
              <a:rPr 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是因为中华民族坚持不懈、勇于探索的精神与成千上万的航天工作人员默默奉献、夜以继日的工作才使数千年的中华飞天梦得以实现</a:t>
            </a: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heckerboard(across)">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heckerboard(across)">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49359" y="3137307"/>
            <a:ext cx="5724644" cy="923330"/>
          </a:xfrm>
          <a:prstGeom prst="rect">
            <a:avLst/>
          </a:prstGeom>
        </p:spPr>
        <p:txBody>
          <a:bodyPr wrap="none">
            <a:spAutoFit/>
          </a:bodyPr>
          <a:lstStyle/>
          <a:p>
            <a:pPr algn="l"/>
            <a:r>
              <a:rPr lang="zh-CN" sz="5400" dirty="0">
                <a:latin typeface="黑体" panose="02010609060101010101" charset="-122"/>
                <a:ea typeface="黑体" panose="02010609060101010101" charset="-122"/>
                <a:cs typeface="黑体" panose="02010609060101010101" charset="-122"/>
              </a:rPr>
              <a:t>口语交际：说新闻</a:t>
            </a:r>
            <a:endParaRPr lang="zh-CN" sz="5400" dirty="0">
              <a:solidFill>
                <a:srgbClr val="FF0000"/>
              </a:solidFill>
              <a:latin typeface="黑体" panose="02010609060101010101" charset="-122"/>
              <a:ea typeface="黑体" panose="02010609060101010101" charset="-122"/>
              <a:cs typeface="黑体" panose="02010609060101010101" charset="-122"/>
            </a:endParaRP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4182542" y="4996815"/>
            <a:ext cx="5236704" cy="550962"/>
          </a:xfrm>
          <a:prstGeom prst="snip2DiagRect">
            <a:avLst/>
          </a:prstGeom>
          <a:noFill/>
          <a:ln w="38100">
            <a:solidFill>
              <a:srgbClr val="00B0F0"/>
            </a:solidFill>
          </a:ln>
        </p:spPr>
        <p:txBody>
          <a:bodyPr wrap="square" rtlCol="0">
            <a:spAutoFit/>
          </a:bodyPr>
          <a:lstStyle/>
          <a:p>
            <a:r>
              <a:rPr sz="2400" dirty="0" err="1" smtClean="0">
                <a:latin typeface="微软雅黑" panose="020B0503020204020204" charset="-122"/>
                <a:ea typeface="微软雅黑" panose="020B0503020204020204" charset="-122"/>
                <a:cs typeface="微软雅黑" panose="020B0503020204020204" charset="-122"/>
              </a:rPr>
              <a:t>本市将新增一座儿童游乐</a:t>
            </a:r>
            <a:r>
              <a:rPr lang="zh-CN" altLang="en-US" sz="2400" dirty="0" smtClean="0">
                <a:latin typeface="微软雅黑" panose="020B0503020204020204" charset="-122"/>
                <a:ea typeface="微软雅黑" panose="020B0503020204020204" charset="-122"/>
                <a:cs typeface="微软雅黑" panose="020B0503020204020204" charset="-122"/>
              </a:rPr>
              <a:t>园</a:t>
            </a:r>
            <a:endParaRPr sz="2400" dirty="0">
              <a:latin typeface="微软雅黑" panose="020B0503020204020204" charset="-122"/>
              <a:ea typeface="微软雅黑" panose="020B0503020204020204" charset="-122"/>
              <a:cs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sp>
        <p:nvSpPr>
          <p:cNvPr id="2" name="文本框 1"/>
          <p:cNvSpPr txBox="1"/>
          <p:nvPr/>
        </p:nvSpPr>
        <p:spPr>
          <a:xfrm>
            <a:off x="1176632" y="2193290"/>
            <a:ext cx="6024403" cy="550962"/>
          </a:xfrm>
          <a:prstGeom prst="snip2DiagRect">
            <a:avLst/>
          </a:prstGeom>
          <a:noFill/>
          <a:ln w="38100">
            <a:solidFill>
              <a:srgbClr val="92D050"/>
            </a:solidFill>
          </a:ln>
        </p:spPr>
        <p:txBody>
          <a:bodyPr wrap="non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C919国产大型客机预计于2021</a:t>
            </a:r>
            <a:r>
              <a:rPr sz="2400" dirty="0" smtClean="0">
                <a:latin typeface="微软雅黑" panose="020B0503020204020204" charset="-122"/>
                <a:ea typeface="微软雅黑" panose="020B0503020204020204" charset="-122"/>
                <a:cs typeface="微软雅黑" panose="020B0503020204020204" charset="-122"/>
                <a:sym typeface="+mn-ea"/>
              </a:rPr>
              <a:t>年交付使用</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76630" y="4114802"/>
            <a:ext cx="6865350" cy="554373"/>
          </a:xfrm>
          <a:prstGeom prst="snip2DiagRect">
            <a:avLst/>
          </a:prstGeom>
          <a:noFill/>
          <a:ln w="38100">
            <a:solidFill>
              <a:srgbClr val="00CC00"/>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我国预计在2020</a:t>
            </a:r>
            <a:r>
              <a:rPr sz="2400" dirty="0" smtClean="0">
                <a:latin typeface="微软雅黑" panose="020B0503020204020204" charset="-122"/>
                <a:ea typeface="微软雅黑" panose="020B0503020204020204" charset="-122"/>
                <a:cs typeface="微软雅黑" panose="020B0503020204020204" charset="-122"/>
                <a:sym typeface="+mn-ea"/>
              </a:rPr>
              <a:t>年发射火星探测卫星</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602753" y="3277235"/>
            <a:ext cx="4957807" cy="550962"/>
          </a:xfrm>
          <a:prstGeom prst="snip2DiagRect">
            <a:avLst/>
          </a:prstGeom>
          <a:noFill/>
          <a:ln w="38100">
            <a:solidFill>
              <a:srgbClr val="00B0F0"/>
            </a:solidFill>
          </a:ln>
        </p:spPr>
        <p:txBody>
          <a:bodyPr wrap="non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北京获得了2022</a:t>
            </a:r>
            <a:r>
              <a:rPr sz="2400" dirty="0" smtClean="0">
                <a:latin typeface="微软雅黑" panose="020B0503020204020204" charset="-122"/>
                <a:ea typeface="微软雅黑" panose="020B0503020204020204" charset="-122"/>
                <a:cs typeface="微软雅黑" panose="020B0503020204020204" charset="-122"/>
                <a:sym typeface="+mn-ea"/>
              </a:rPr>
              <a:t>年冬奥会的举办权</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P spid="2" grpId="0" bldLvl="0" animBg="1"/>
      <p:bldP spid="4" grpId="0" bldLvl="0" animBg="1"/>
      <p:bldP spid="5" grpId="0" bldLvl="0" animBg="1"/>
    </p:bld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7110" y="3998597"/>
            <a:ext cx="2028487" cy="2101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2255597" y="2064385"/>
            <a:ext cx="8510806" cy="521970"/>
          </a:xfrm>
          <a:prstGeom prst="rect">
            <a:avLst/>
          </a:prstGeom>
          <a:noFill/>
        </p:spPr>
        <p:txBody>
          <a:bodyPr wrap="squar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你们平时都是通过什么方式来了解新闻的?</a:t>
            </a:r>
          </a:p>
        </p:txBody>
      </p:sp>
      <p:sp>
        <p:nvSpPr>
          <p:cNvPr id="3" name="棱台 2"/>
          <p:cNvSpPr/>
          <p:nvPr/>
        </p:nvSpPr>
        <p:spPr>
          <a:xfrm>
            <a:off x="2328658" y="2852937"/>
            <a:ext cx="8511581" cy="2637651"/>
          </a:xfrm>
          <a:prstGeom prst="bevel">
            <a:avLst>
              <a:gd name="adj" fmla="val 3106"/>
            </a:avLst>
          </a:prstGeom>
          <a:solidFill>
            <a:srgbClr val="93E5FF"/>
          </a:solidFill>
          <a:ln>
            <a:solidFill>
              <a:schemeClr val="accent2">
                <a:lumMod val="60000"/>
                <a:lumOff val="40000"/>
              </a:schemeClr>
            </a:solidFill>
          </a:ln>
        </p:spPr>
        <p:txBody>
          <a:bodyPr wrap="square">
            <a:spAutoFit/>
          </a:bodyPr>
          <a:lstStyle/>
          <a:p>
            <a:pPr>
              <a:lnSpc>
                <a:spcPct val="13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读报</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纸、</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看</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电视、</a:t>
            </a:r>
            <a:r>
              <a:rPr altLang="zh-CN" sz="2400" dirty="0" err="1" smtClean="0">
                <a:solidFill>
                  <a:srgbClr val="FF0000"/>
                </a:solidFill>
                <a:latin typeface="微软雅黑" panose="020B0503020204020204" charset="-122"/>
                <a:ea typeface="微软雅黑" panose="020B0503020204020204" charset="-122"/>
                <a:cs typeface="微软雅黑" panose="020B0503020204020204" charset="-122"/>
              </a:rPr>
              <a:t>听广播</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a:t>
            </a:r>
            <a:r>
              <a:rPr altLang="zh-CN" sz="2400" dirty="0" err="1" smtClean="0">
                <a:solidFill>
                  <a:srgbClr val="FF0000"/>
                </a:solidFill>
                <a:latin typeface="微软雅黑" panose="020B0503020204020204" charset="-122"/>
                <a:ea typeface="微软雅黑" panose="020B0503020204020204" charset="-122"/>
                <a:cs typeface="微软雅黑" panose="020B0503020204020204" charset="-122"/>
              </a:rPr>
              <a:t>上网</a:t>
            </a:r>
            <a:r>
              <a:rPr altLang="zh-CN" sz="2400" dirty="0" err="1">
                <a:solidFill>
                  <a:srgbClr val="FF0000"/>
                </a:solidFill>
                <a:latin typeface="微软雅黑" panose="020B0503020204020204" charset="-122"/>
                <a:ea typeface="微软雅黑" panose="020B0503020204020204" charset="-122"/>
                <a:cs typeface="微软雅黑" panose="020B0503020204020204" charset="-122"/>
              </a:rPr>
              <a:t>，</a:t>
            </a:r>
            <a:r>
              <a:rPr altLang="zh-CN" sz="2400" dirty="0" err="1">
                <a:latin typeface="微软雅黑" panose="020B0503020204020204" charset="-122"/>
                <a:ea typeface="微软雅黑" panose="020B0503020204020204" charset="-122"/>
                <a:cs typeface="微软雅黑" panose="020B0503020204020204" charset="-122"/>
              </a:rPr>
              <a:t>这些方便、快捷的途径，让我们随时都能了解到国内外的新闻，让地球变得越来越小，我们应该关注国内外发生的事情</a:t>
            </a:r>
            <a:r>
              <a:rPr altLang="zh-CN" sz="2400" dirty="0">
                <a:latin typeface="微软雅黑" panose="020B0503020204020204" charset="-122"/>
                <a:ea typeface="微软雅黑" panose="020B0503020204020204" charset="-122"/>
                <a:cs typeface="微软雅黑" panose="020B0503020204020204" charset="-122"/>
              </a:rPr>
              <a:t>。</a:t>
            </a:r>
          </a:p>
          <a:p>
            <a:pPr>
              <a:lnSpc>
                <a:spcPct val="130000"/>
              </a:lnSpc>
            </a:pPr>
            <a:r>
              <a:rPr altLang="zh-CN" sz="2400" dirty="0">
                <a:latin typeface="微软雅黑" panose="020B0503020204020204" charset="-122"/>
                <a:ea typeface="微软雅黑" panose="020B0503020204020204" charset="-122"/>
                <a:cs typeface="微软雅黑" panose="020B0503020204020204" charset="-122"/>
              </a:rPr>
              <a:t>      今天这节课就让我们就来说说自己知道的新闻，召开一次新闻发布会吧!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622422" y="2943227"/>
            <a:ext cx="9917647" cy="633365"/>
          </a:xfrm>
          <a:prstGeom prst="roundRect">
            <a:avLst/>
          </a:prstGeom>
          <a:noFill/>
          <a:ln w="38100">
            <a:solidFill>
              <a:schemeClr val="accent1"/>
            </a:solidFill>
          </a:ln>
        </p:spPr>
        <p:txBody>
          <a:bodyPr wrap="squar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（1）</a:t>
            </a:r>
            <a:r>
              <a:rPr lang="zh-CN" altLang="zh-CN" sz="2400" dirty="0" smtClean="0">
                <a:latin typeface="微软雅黑" panose="020B0503020204020204" charset="-122"/>
                <a:ea typeface="微软雅黑" panose="020B0503020204020204" charset="-122"/>
                <a:cs typeface="微软雅黑" panose="020B0503020204020204" charset="-122"/>
                <a:sym typeface="+mn-ea"/>
              </a:rPr>
              <a:t>在</a:t>
            </a:r>
            <a:r>
              <a:rPr lang="zh-CN" altLang="en-US" sz="2400" dirty="0">
                <a:latin typeface="微软雅黑" panose="020B0503020204020204" charset="-122"/>
                <a:ea typeface="微软雅黑" panose="020B0503020204020204" charset="-122"/>
                <a:cs typeface="微软雅黑" panose="020B0503020204020204" charset="-122"/>
                <a:sym typeface="+mn-ea"/>
              </a:rPr>
              <a:t>你</a:t>
            </a:r>
            <a:r>
              <a:rPr lang="zh-CN" altLang="zh-CN" sz="2400" dirty="0" smtClean="0">
                <a:latin typeface="微软雅黑" panose="020B0503020204020204" charset="-122"/>
                <a:ea typeface="微软雅黑" panose="020B0503020204020204" charset="-122"/>
                <a:cs typeface="微软雅黑" panose="020B0503020204020204" charset="-122"/>
                <a:sym typeface="+mn-ea"/>
              </a:rPr>
              <a:t>最近</a:t>
            </a:r>
            <a:r>
              <a:rPr lang="zh-CN" altLang="zh-CN" sz="2400" dirty="0">
                <a:latin typeface="微软雅黑" panose="020B0503020204020204" charset="-122"/>
                <a:ea typeface="微软雅黑" panose="020B0503020204020204" charset="-122"/>
                <a:cs typeface="微软雅黑" panose="020B0503020204020204" charset="-122"/>
                <a:sym typeface="+mn-ea"/>
              </a:rPr>
              <a:t>了解的新闻中，选一则感兴趣的和同学交流。</a:t>
            </a:r>
          </a:p>
        </p:txBody>
      </p:sp>
      <p:sp>
        <p:nvSpPr>
          <p:cNvPr id="2" name="文本框 1"/>
          <p:cNvSpPr txBox="1"/>
          <p:nvPr/>
        </p:nvSpPr>
        <p:spPr>
          <a:xfrm>
            <a:off x="1943224" y="1557656"/>
            <a:ext cx="4226243" cy="510778"/>
          </a:xfrm>
          <a:prstGeom prst="roundRect">
            <a:avLst/>
          </a:prstGeom>
          <a:solidFill>
            <a:srgbClr val="93E5FF"/>
          </a:solidFill>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本次口语交际的内容是什么？</a:t>
            </a:r>
          </a:p>
        </p:txBody>
      </p:sp>
      <p:pic>
        <p:nvPicPr>
          <p:cNvPr id="3" name="图片 2" descr="62"/>
          <p:cNvPicPr>
            <a:picLocks noChangeAspect="1"/>
          </p:cNvPicPr>
          <p:nvPr/>
        </p:nvPicPr>
        <p:blipFill>
          <a:blip r:embed="rId2" cstate="print"/>
          <a:stretch>
            <a:fillRect/>
          </a:stretch>
        </p:blipFill>
        <p:spPr>
          <a:xfrm>
            <a:off x="7200080" y="1082675"/>
            <a:ext cx="1502181" cy="1642110"/>
          </a:xfrm>
          <a:prstGeom prst="rect">
            <a:avLst/>
          </a:prstGeom>
        </p:spPr>
      </p:pic>
      <p:sp>
        <p:nvSpPr>
          <p:cNvPr id="4" name="文本框 3"/>
          <p:cNvSpPr txBox="1"/>
          <p:nvPr/>
        </p:nvSpPr>
        <p:spPr>
          <a:xfrm>
            <a:off x="3265577" y="4124962"/>
            <a:ext cx="7274492" cy="1992249"/>
          </a:xfrm>
          <a:prstGeom prst="plaque">
            <a:avLst/>
          </a:prstGeom>
          <a:noFill/>
          <a:ln w="38100">
            <a:solidFill>
              <a:schemeClr val="accent2">
                <a:lumMod val="60000"/>
                <a:lumOff val="40000"/>
              </a:schemeClr>
            </a:solidFill>
          </a:ln>
        </p:spPr>
        <p:txBody>
          <a:bodyPr wrap="squar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a:t>
            </a:r>
            <a:r>
              <a:rPr lang="en-US" altLang="zh-CN" sz="2400" dirty="0">
                <a:latin typeface="微软雅黑" panose="020B0503020204020204" charset="-122"/>
                <a:ea typeface="微软雅黑" panose="020B0503020204020204" charset="-122"/>
                <a:cs typeface="微软雅黑" panose="020B0503020204020204" charset="-122"/>
                <a:sym typeface="+mn-ea"/>
              </a:rPr>
              <a:t>2</a:t>
            </a:r>
            <a:r>
              <a:rPr lang="zh-CN" altLang="en-US" sz="2400" dirty="0">
                <a:latin typeface="微软雅黑" panose="020B0503020204020204" charset="-122"/>
                <a:ea typeface="微软雅黑" panose="020B0503020204020204" charset="-122"/>
                <a:cs typeface="微软雅黑" panose="020B0503020204020204" charset="-122"/>
                <a:sym typeface="+mn-ea"/>
              </a:rPr>
              <a:t>）</a:t>
            </a:r>
            <a:r>
              <a:rPr lang="zh-CN" altLang="zh-CN" sz="2400" dirty="0">
                <a:latin typeface="微软雅黑" panose="020B0503020204020204" charset="-122"/>
                <a:ea typeface="微软雅黑" panose="020B0503020204020204" charset="-122"/>
                <a:cs typeface="微软雅黑" panose="020B0503020204020204" charset="-122"/>
                <a:sym typeface="+mn-ea"/>
              </a:rPr>
              <a:t>要说明新闻的来源，把新闻讲清楚，不要随意更改新闻的内容，还可以说说自己对这则新闻的看法。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765721" y="1659890"/>
            <a:ext cx="5197793" cy="760809"/>
          </a:xfrm>
          <a:prstGeom prst="heptagon">
            <a:avLst/>
          </a:prstGeom>
          <a:solidFill>
            <a:srgbClr val="93E5FF"/>
          </a:solidFill>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本次口语交际的要求是什么？</a:t>
            </a:r>
          </a:p>
        </p:txBody>
      </p:sp>
      <p:sp>
        <p:nvSpPr>
          <p:cNvPr id="3" name="文本框 2"/>
          <p:cNvSpPr txBox="1"/>
          <p:nvPr/>
        </p:nvSpPr>
        <p:spPr>
          <a:xfrm>
            <a:off x="620095" y="3141981"/>
            <a:ext cx="3893966" cy="760809"/>
          </a:xfrm>
          <a:prstGeom prst="heptagon">
            <a:avLst/>
          </a:prstGeom>
          <a:solidFill>
            <a:srgbClr val="93E5FF"/>
          </a:solidFill>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（1）准确表达信息。</a:t>
            </a:r>
          </a:p>
        </p:txBody>
      </p:sp>
      <p:sp>
        <p:nvSpPr>
          <p:cNvPr id="4" name="文本框 3"/>
          <p:cNvSpPr txBox="1"/>
          <p:nvPr/>
        </p:nvSpPr>
        <p:spPr>
          <a:xfrm>
            <a:off x="3777930" y="4576446"/>
            <a:ext cx="4658347" cy="1065133"/>
          </a:xfrm>
          <a:prstGeom prst="heptagon">
            <a:avLst/>
          </a:prstGeom>
          <a:solidFill>
            <a:srgbClr val="93E5FF"/>
          </a:solidFill>
        </p:spPr>
        <p:txBody>
          <a:bodyPr wrap="none" rtlCol="0">
            <a:spAutoFit/>
          </a:bodyPr>
          <a:lstStyle/>
          <a:p>
            <a:pPr algn="l">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（2）清楚、连贯地讲述。</a:t>
            </a:r>
          </a:p>
        </p:txBody>
      </p:sp>
      <p:pic>
        <p:nvPicPr>
          <p:cNvPr id="6" name="图片 5" descr="65"/>
          <p:cNvPicPr>
            <a:picLocks noChangeAspect="1"/>
          </p:cNvPicPr>
          <p:nvPr/>
        </p:nvPicPr>
        <p:blipFill>
          <a:blip r:embed="rId2" cstate="print"/>
          <a:stretch>
            <a:fillRect/>
          </a:stretch>
        </p:blipFill>
        <p:spPr>
          <a:xfrm>
            <a:off x="6976072" y="2103120"/>
            <a:ext cx="2284275" cy="2103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1169654" y="2622551"/>
            <a:ext cx="9971131" cy="2754809"/>
          </a:xfrm>
          <a:prstGeom prst="snip2DiagRect">
            <a:avLst/>
          </a:prstGeom>
          <a:solidFill>
            <a:schemeClr val="bg1"/>
          </a:solidFill>
          <a:ln w="38100">
            <a:solidFill>
              <a:schemeClr val="accent1"/>
            </a:solidFill>
          </a:ln>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sym typeface="+mn-ea"/>
              </a:rPr>
              <a:t>A、</a:t>
            </a:r>
            <a:r>
              <a:rPr lang="zh-CN" sz="2400">
                <a:latin typeface="微软雅黑" panose="020B0503020204020204" charset="-122"/>
                <a:ea typeface="微软雅黑" panose="020B0503020204020204" charset="-122"/>
                <a:sym typeface="+mn-ea"/>
              </a:rPr>
              <a:t>要选一个灵活、机智、知识丰富、口才突出的新闻发布会主持人。</a:t>
            </a:r>
          </a:p>
          <a:p>
            <a:pPr algn="l"/>
            <a:r>
              <a:rPr lang="zh-CN" sz="2400">
                <a:solidFill>
                  <a:srgbClr val="FF0000"/>
                </a:solidFill>
                <a:latin typeface="微软雅黑" panose="020B0503020204020204" charset="-122"/>
                <a:ea typeface="微软雅黑" panose="020B0503020204020204" charset="-122"/>
                <a:sym typeface="+mn-ea"/>
              </a:rPr>
              <a:t>B、</a:t>
            </a:r>
            <a:r>
              <a:rPr lang="zh-CN" sz="2400">
                <a:latin typeface="微软雅黑" panose="020B0503020204020204" charset="-122"/>
                <a:ea typeface="微软雅黑" panose="020B0503020204020204" charset="-122"/>
                <a:sym typeface="+mn-ea"/>
              </a:rPr>
              <a:t>新闻发布人要大方自然，声音洪亮，吐字清晰，富有感染力。</a:t>
            </a:r>
          </a:p>
          <a:p>
            <a:pPr algn="l"/>
            <a:r>
              <a:rPr lang="zh-CN" sz="2400">
                <a:solidFill>
                  <a:srgbClr val="FF0000"/>
                </a:solidFill>
                <a:latin typeface="微软雅黑" panose="020B0503020204020204" charset="-122"/>
                <a:ea typeface="微软雅黑" panose="020B0503020204020204" charset="-122"/>
                <a:sym typeface="+mn-ea"/>
              </a:rPr>
              <a:t>C、</a:t>
            </a:r>
            <a:r>
              <a:rPr lang="zh-CN" sz="2400">
                <a:latin typeface="微软雅黑" panose="020B0503020204020204" charset="-122"/>
                <a:ea typeface="微软雅黑" panose="020B0503020204020204" charset="-122"/>
                <a:sym typeface="+mn-ea"/>
              </a:rPr>
              <a:t>发布的新闻要有意义。</a:t>
            </a:r>
          </a:p>
          <a:p>
            <a:pPr algn="l"/>
            <a:r>
              <a:rPr lang="zh-CN" sz="2400">
                <a:solidFill>
                  <a:srgbClr val="FF0000"/>
                </a:solidFill>
                <a:latin typeface="微软雅黑" panose="020B0503020204020204" charset="-122"/>
                <a:ea typeface="微软雅黑" panose="020B0503020204020204" charset="-122"/>
                <a:sym typeface="+mn-ea"/>
              </a:rPr>
              <a:t>D、</a:t>
            </a:r>
            <a:r>
              <a:rPr lang="zh-CN" sz="2400">
                <a:latin typeface="微软雅黑" panose="020B0503020204020204" charset="-122"/>
                <a:ea typeface="微软雅黑" panose="020B0503020204020204" charset="-122"/>
                <a:sym typeface="+mn-ea"/>
              </a:rPr>
              <a:t>发布的新闻稿要结构完整，简洁明了，能够吸引人。</a:t>
            </a:r>
          </a:p>
          <a:p>
            <a:pPr algn="l"/>
            <a:r>
              <a:rPr lang="zh-CN" sz="2400">
                <a:solidFill>
                  <a:srgbClr val="FF0000"/>
                </a:solidFill>
                <a:latin typeface="微软雅黑" panose="020B0503020204020204" charset="-122"/>
                <a:ea typeface="微软雅黑" panose="020B0503020204020204" charset="-122"/>
                <a:sym typeface="+mn-ea"/>
              </a:rPr>
              <a:t>E、</a:t>
            </a:r>
            <a:r>
              <a:rPr lang="zh-CN" sz="2400">
                <a:latin typeface="微软雅黑" panose="020B0503020204020204" charset="-122"/>
                <a:ea typeface="微软雅黑" panose="020B0503020204020204" charset="-122"/>
                <a:sym typeface="+mn-ea"/>
              </a:rPr>
              <a:t>作为发布人要对自己所发布的新闻有比较全面的了解，能够回答别人提出的问题。</a:t>
            </a:r>
          </a:p>
        </p:txBody>
      </p:sp>
      <p:sp>
        <p:nvSpPr>
          <p:cNvPr id="7" name="文本框 6"/>
          <p:cNvSpPr txBox="1"/>
          <p:nvPr/>
        </p:nvSpPr>
        <p:spPr>
          <a:xfrm>
            <a:off x="1020832" y="1916432"/>
            <a:ext cx="8494633" cy="461665"/>
          </a:xfrm>
          <a:prstGeom prst="rect">
            <a:avLst/>
          </a:prstGeom>
          <a:noFill/>
        </p:spPr>
        <p:txBody>
          <a:bodyPr wrap="none" rtlCol="0" anchor="t">
            <a:spAutoFit/>
          </a:bodyPr>
          <a:lstStyle/>
          <a:p>
            <a:r>
              <a:rPr lang="zh-CN" sz="2400">
                <a:latin typeface="微软雅黑" panose="020B0503020204020204" charset="-122"/>
                <a:ea typeface="微软雅黑" panose="020B0503020204020204" charset="-122"/>
                <a:sym typeface="+mn-ea"/>
              </a:rPr>
              <a:t>要完成一次成功的新闻发布会，你们认为要做哪些准备工作？</a:t>
            </a:r>
            <a:endParaRPr lang="zh-CN" altLang="en-US" sz="2400">
              <a:latin typeface="微软雅黑" panose="020B0503020204020204" charset="-122"/>
              <a:ea typeface="微软雅黑" panose="020B0503020204020204" charset="-122"/>
              <a:sym typeface="+mn-ea"/>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5821" t="3297" r="9863" b="5509"/>
          <a:stretch>
            <a:fillRect/>
          </a:stretch>
        </p:blipFill>
        <p:spPr bwMode="auto">
          <a:xfrm>
            <a:off x="95340" y="2376805"/>
            <a:ext cx="1494429" cy="1065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233118" y="2650490"/>
            <a:ext cx="7751189" cy="2578734"/>
          </a:xfrm>
          <a:prstGeom prst="can">
            <a:avLst>
              <a:gd name="adj" fmla="val 13103"/>
            </a:avLst>
          </a:prstGeom>
          <a:solidFill>
            <a:srgbClr val="FFDB6D"/>
          </a:solidFill>
          <a:ln w="9525">
            <a:solidFill>
              <a:srgbClr val="92D050"/>
            </a:solid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借助注释，能把意思说完整了；借助工具书，读懂诗意，是一种学习方法，但在说的时候我们还要有自己的想法</a:t>
            </a:r>
            <a:endParaRPr lang="zh-CN" altLang="en-US" sz="28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1138651" y="129921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自学点拨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900" decel="100000" fill="hold"/>
                                        <p:tgtEl>
                                          <p:spTgt spid="10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971806"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发布会要求</a:t>
            </a:r>
          </a:p>
        </p:txBody>
      </p:sp>
      <p:sp>
        <p:nvSpPr>
          <p:cNvPr id="100" name="文本框 99"/>
          <p:cNvSpPr txBox="1"/>
          <p:nvPr/>
        </p:nvSpPr>
        <p:spPr>
          <a:xfrm>
            <a:off x="3017538" y="3178811"/>
            <a:ext cx="7192329" cy="1432500"/>
          </a:xfrm>
          <a:prstGeom prst="foldedCorner">
            <a:avLst/>
          </a:prstGeom>
          <a:solidFill>
            <a:srgbClr val="93E5FF"/>
          </a:solidFill>
          <a:ln w="9525">
            <a:noFill/>
          </a:ln>
        </p:spPr>
        <p:txBody>
          <a:bodyPr wrap="square">
            <a:spAutoFit/>
          </a:bodyPr>
          <a:lstStyle/>
          <a:p>
            <a:pP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每个版块的二个代表分别发言，每个代表发言后有一分钟的提问、答问时间。</a:t>
            </a:r>
          </a:p>
        </p:txBody>
      </p:sp>
      <p:pic>
        <p:nvPicPr>
          <p:cNvPr id="3" name="图片 2" descr="64"/>
          <p:cNvPicPr>
            <a:picLocks noChangeAspect="1"/>
          </p:cNvPicPr>
          <p:nvPr/>
        </p:nvPicPr>
        <p:blipFill>
          <a:blip r:embed="rId2" cstate="print"/>
          <a:stretch>
            <a:fillRect/>
          </a:stretch>
        </p:blipFill>
        <p:spPr>
          <a:xfrm>
            <a:off x="909215" y="2860042"/>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交流收获</a:t>
            </a:r>
          </a:p>
        </p:txBody>
      </p:sp>
      <p:pic>
        <p:nvPicPr>
          <p:cNvPr id="3" name="图片 2" descr="51"/>
          <p:cNvPicPr>
            <a:picLocks noChangeAspect="1"/>
          </p:cNvPicPr>
          <p:nvPr/>
        </p:nvPicPr>
        <p:blipFill>
          <a:blip r:embed="rId2" cstate="print"/>
          <a:stretch>
            <a:fillRect/>
          </a:stretch>
        </p:blipFill>
        <p:spPr>
          <a:xfrm>
            <a:off x="406163" y="3321052"/>
            <a:ext cx="2656333" cy="2670175"/>
          </a:xfrm>
          <a:prstGeom prst="rect">
            <a:avLst/>
          </a:prstGeom>
        </p:spPr>
      </p:pic>
      <p:sp>
        <p:nvSpPr>
          <p:cNvPr id="5" name="文本框 4"/>
          <p:cNvSpPr txBox="1"/>
          <p:nvPr/>
        </p:nvSpPr>
        <p:spPr>
          <a:xfrm>
            <a:off x="3901949" y="2221866"/>
            <a:ext cx="6814071" cy="510778"/>
          </a:xfrm>
          <a:prstGeom prst="wedgeRoundRectCallout">
            <a:avLst>
              <a:gd name="adj1" fmla="val -67961"/>
              <a:gd name="adj2" fmla="val -319"/>
              <a:gd name="adj3" fmla="val 16667"/>
            </a:avLst>
          </a:prstGeom>
          <a:noFill/>
          <a:ln w="38100">
            <a:solidFill>
              <a:schemeClr val="accent1"/>
            </a:solidFill>
          </a:ln>
        </p:spPr>
        <p:txBody>
          <a:bodyPr wrap="squar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通过今天的小小新闻发布会，你有哪些收获？　</a:t>
            </a:r>
          </a:p>
        </p:txBody>
      </p:sp>
      <p:sp>
        <p:nvSpPr>
          <p:cNvPr id="2" name="文本框 1"/>
          <p:cNvSpPr txBox="1"/>
          <p:nvPr/>
        </p:nvSpPr>
        <p:spPr>
          <a:xfrm>
            <a:off x="3483385" y="3796666"/>
            <a:ext cx="3952994" cy="550962"/>
          </a:xfrm>
          <a:prstGeom prst="snip2DiagRect">
            <a:avLst/>
          </a:prstGeom>
          <a:solidFill>
            <a:srgbClr val="93E5FF"/>
          </a:solidFill>
        </p:spPr>
        <p:txBody>
          <a:bodyPr wrap="non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学会和别人交流新闻信息。</a:t>
            </a:r>
          </a:p>
        </p:txBody>
      </p:sp>
      <p:sp>
        <p:nvSpPr>
          <p:cNvPr id="6" name="文本框 5"/>
          <p:cNvSpPr txBox="1"/>
          <p:nvPr/>
        </p:nvSpPr>
        <p:spPr>
          <a:xfrm>
            <a:off x="4928981" y="5067301"/>
            <a:ext cx="4266724" cy="550962"/>
          </a:xfrm>
          <a:prstGeom prst="snip2DiagRect">
            <a:avLst/>
          </a:prstGeom>
          <a:solidFill>
            <a:srgbClr val="93E5FF"/>
          </a:solidFill>
        </p:spPr>
        <p:txBody>
          <a:bodyPr wrap="non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能够准确地交流自己的看法。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6" grpId="0" bldLvl="0" animBg="1"/>
    </p:bld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2" name="文本框 1"/>
          <p:cNvSpPr txBox="1"/>
          <p:nvPr/>
        </p:nvSpPr>
        <p:spPr>
          <a:xfrm>
            <a:off x="2762525" y="1672590"/>
            <a:ext cx="8017056" cy="3820620"/>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3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同学们，作为新世纪的建设者，我们从小就要学会关心国内外大事。同时，我们还要通过各种渠道锻炼自己的口才，增加自己的胆识。像这样的小小新闻发布会我们以后还会利用“精彩十分”和班队活动课的时间经常进行，希望大家做生活的有心人，随时关注新闻，收集新闻，撰写新闻报道，积极参加这样的活动锻炼自己，提高自己。</a:t>
            </a:r>
          </a:p>
        </p:txBody>
      </p:sp>
      <p:pic>
        <p:nvPicPr>
          <p:cNvPr id="3" name="图片 2" descr="69"/>
          <p:cNvPicPr>
            <a:picLocks noChangeAspect="1"/>
          </p:cNvPicPr>
          <p:nvPr/>
        </p:nvPicPr>
        <p:blipFill>
          <a:blip r:embed="rId2" cstate="print"/>
          <a:stretch>
            <a:fillRect/>
          </a:stretch>
        </p:blipFill>
        <p:spPr>
          <a:xfrm>
            <a:off x="213934" y="2248535"/>
            <a:ext cx="2455576" cy="2974975"/>
          </a:xfrm>
          <a:prstGeom prst="rect">
            <a:avLst/>
          </a:prstGeom>
        </p:spPr>
      </p:pic>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513519" y="2527936"/>
            <a:ext cx="4062399" cy="2349579"/>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3200" b="1" dirty="0" err="1">
                <a:solidFill>
                  <a:schemeClr val="tx1"/>
                </a:solidFill>
                <a:latin typeface="微软雅黑" panose="020B0503020204020204" charset="-122"/>
                <a:ea typeface="微软雅黑" panose="020B0503020204020204" charset="-122"/>
                <a:cs typeface="微软雅黑" panose="020B0503020204020204" charset="-122"/>
              </a:rPr>
              <a:t>说新闻</a:t>
            </a:r>
            <a:r>
              <a:rPr sz="3200" b="1" dirty="0">
                <a:solidFill>
                  <a:schemeClr val="tx1"/>
                </a:solidFill>
                <a:latin typeface="微软雅黑" panose="020B0503020204020204" charset="-122"/>
                <a:ea typeface="微软雅黑" panose="020B0503020204020204" charset="-122"/>
                <a:cs typeface="微软雅黑" panose="020B0503020204020204" charset="-122"/>
              </a:rPr>
              <a:t> </a:t>
            </a:r>
          </a:p>
          <a:p>
            <a:pPr algn="l">
              <a:lnSpc>
                <a:spcPct val="150000"/>
              </a:lnSpc>
            </a:pPr>
            <a:r>
              <a:rPr sz="2800" dirty="0" err="1" smtClean="0">
                <a:solidFill>
                  <a:schemeClr val="tx1"/>
                </a:solidFill>
                <a:latin typeface="微软雅黑" panose="020B0503020204020204" charset="-122"/>
                <a:ea typeface="微软雅黑" panose="020B0503020204020204" charset="-122"/>
                <a:cs typeface="微软雅黑" panose="020B0503020204020204" charset="-122"/>
              </a:rPr>
              <a:t>准确表达信息</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清楚、</a:t>
            </a:r>
            <a:r>
              <a:rPr sz="2800" dirty="0" err="1" smtClean="0">
                <a:solidFill>
                  <a:schemeClr val="tx1"/>
                </a:solidFill>
                <a:latin typeface="微软雅黑" panose="020B0503020204020204" charset="-122"/>
                <a:ea typeface="微软雅黑" panose="020B0503020204020204" charset="-122"/>
                <a:cs typeface="微软雅黑" panose="020B0503020204020204" charset="-122"/>
              </a:rPr>
              <a:t>连贯地讲述</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a:t>
            </a:r>
            <a:endParaRPr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pic>
        <p:nvPicPr>
          <p:cNvPr id="2" name="图片 1" descr="63"/>
          <p:cNvPicPr>
            <a:picLocks noChangeAspect="1"/>
          </p:cNvPicPr>
          <p:nvPr/>
        </p:nvPicPr>
        <p:blipFill>
          <a:blip r:embed="rId2" cstate="print"/>
          <a:stretch>
            <a:fillRect/>
          </a:stretch>
        </p:blipFill>
        <p:spPr>
          <a:xfrm>
            <a:off x="1351033" y="3221355"/>
            <a:ext cx="2386591" cy="2146300"/>
          </a:xfrm>
          <a:prstGeom prst="rect">
            <a:avLst/>
          </a:prstGeom>
        </p:spPr>
      </p:pic>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24507" y="1904138"/>
            <a:ext cx="4339650" cy="1754326"/>
          </a:xfrm>
          <a:prstGeom prst="rect">
            <a:avLst/>
          </a:prstGeom>
        </p:spPr>
        <p:txBody>
          <a:bodyPr wrap="none">
            <a:spAutoFit/>
          </a:bodyPr>
          <a:lstStyle/>
          <a:p>
            <a:pPr algn="l"/>
            <a:r>
              <a:rPr lang="zh-CN" sz="5400" dirty="0">
                <a:solidFill>
                  <a:schemeClr val="tx1"/>
                </a:solidFill>
                <a:latin typeface="黑体" panose="02010609060101010101" charset="-122"/>
                <a:ea typeface="黑体" panose="02010609060101010101" charset="-122"/>
                <a:cs typeface="黑体" panose="02010609060101010101" charset="-122"/>
              </a:rPr>
              <a:t>习作：</a:t>
            </a:r>
          </a:p>
          <a:p>
            <a:pPr algn="l"/>
            <a:r>
              <a:rPr lang="zh-CN" sz="5400" dirty="0">
                <a:solidFill>
                  <a:srgbClr val="FF0000"/>
                </a:solidFill>
                <a:latin typeface="黑体" panose="02010609060101010101" charset="-122"/>
                <a:ea typeface="黑体" panose="02010609060101010101" charset="-122"/>
                <a:cs typeface="黑体" panose="02010609060101010101" charset="-122"/>
              </a:rPr>
              <a:t>我的奇思妙想</a:t>
            </a:r>
          </a:p>
        </p:txBody>
      </p:sp>
      <p:pic>
        <p:nvPicPr>
          <p:cNvPr id="4" name="图片 3" descr="图片19"/>
          <p:cNvPicPr>
            <a:picLocks noChangeAspect="1"/>
          </p:cNvPicPr>
          <p:nvPr/>
        </p:nvPicPr>
        <p:blipFill>
          <a:blip r:embed="rId2" cstate="print"/>
          <a:stretch>
            <a:fillRect/>
          </a:stretch>
        </p:blipFill>
        <p:spPr>
          <a:xfrm>
            <a:off x="7350453" y="1195072"/>
            <a:ext cx="3418275" cy="3171825"/>
          </a:xfrm>
          <a:prstGeom prst="rect">
            <a:avLst/>
          </a:prstGeom>
        </p:spPr>
      </p:pic>
    </p:spTree>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2" name="文本框 1"/>
          <p:cNvSpPr txBox="1"/>
          <p:nvPr/>
        </p:nvSpPr>
        <p:spPr>
          <a:xfrm>
            <a:off x="3512065" y="2242821"/>
            <a:ext cx="2075775" cy="624423"/>
          </a:xfrm>
          <a:prstGeom prst="snip2DiagRect">
            <a:avLst/>
          </a:prstGeom>
          <a:solidFill>
            <a:srgbClr val="FF99FF"/>
          </a:solidFill>
        </p:spPr>
        <p:txBody>
          <a:bodyPr wrap="none" rtlCol="0">
            <a:spAutoFit/>
          </a:bodyPr>
          <a:lstStyle/>
          <a:p>
            <a:pPr algn="l"/>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会飞的木屋</a:t>
            </a:r>
          </a:p>
        </p:txBody>
      </p:sp>
      <p:sp>
        <p:nvSpPr>
          <p:cNvPr id="4" name="文本框 3"/>
          <p:cNvSpPr txBox="1"/>
          <p:nvPr/>
        </p:nvSpPr>
        <p:spPr>
          <a:xfrm>
            <a:off x="6885383" y="3259456"/>
            <a:ext cx="2075775" cy="624423"/>
          </a:xfrm>
          <a:prstGeom prst="snip2DiagRect">
            <a:avLst/>
          </a:prstGeom>
          <a:solidFill>
            <a:srgbClr val="00B0F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水上行走鞋</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889171" y="4159746"/>
            <a:ext cx="3145949" cy="624423"/>
          </a:xfrm>
          <a:prstGeom prst="snip2DiagRect">
            <a:avLst/>
          </a:prstGeom>
          <a:solidFill>
            <a:srgbClr val="92D05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会变大变小的书包</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1" name="图片 10"/>
          <p:cNvPicPr>
            <a:picLocks noChangeAspect="1"/>
          </p:cNvPicPr>
          <p:nvPr/>
        </p:nvPicPr>
        <p:blipFill>
          <a:blip r:embed="rId2" cstate="print"/>
          <a:stretch>
            <a:fillRect/>
          </a:stretch>
        </p:blipFill>
        <p:spPr>
          <a:xfrm>
            <a:off x="6759812" y="4070987"/>
            <a:ext cx="3395022" cy="212407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6" grpId="0" bldLvl="0" animBg="1"/>
    </p:bld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657301" y="1325880"/>
            <a:ext cx="10096700" cy="4401205"/>
          </a:xfrm>
          <a:prstGeom prst="rect">
            <a:avLst/>
          </a:prstGeom>
          <a:noFill/>
        </p:spPr>
        <p:txBody>
          <a:bodyPr wrap="square" rtlCol="0">
            <a:spAutoFit/>
          </a:bodyPr>
          <a:lstStyle/>
          <a:p>
            <a:pPr algn="l"/>
            <a:r>
              <a:rPr lang="en-US" sz="2000" dirty="0">
                <a:latin typeface="微软雅黑" panose="020B0503020204020204" charset="-122"/>
                <a:ea typeface="微软雅黑" panose="020B0503020204020204" charset="-122"/>
                <a:cs typeface="微软雅黑" panose="020B0503020204020204" charset="-122"/>
                <a:sym typeface="+mn-ea"/>
              </a:rPr>
              <a:t>                                               </a:t>
            </a:r>
            <a:r>
              <a:rPr sz="2000" dirty="0">
                <a:latin typeface="微软雅黑" panose="020B0503020204020204" charset="-122"/>
                <a:ea typeface="微软雅黑" panose="020B0503020204020204" charset="-122"/>
                <a:cs typeface="微软雅黑" panose="020B0503020204020204" charset="-122"/>
                <a:sym typeface="+mn-ea"/>
              </a:rPr>
              <a:t>小叮当</a:t>
            </a:r>
          </a:p>
          <a:p>
            <a:pPr algn="l"/>
            <a:r>
              <a:rPr sz="2000" dirty="0">
                <a:latin typeface="微软雅黑" panose="020B0503020204020204" charset="-122"/>
                <a:ea typeface="微软雅黑" panose="020B0503020204020204" charset="-122"/>
                <a:cs typeface="微软雅黑" panose="020B0503020204020204" charset="-122"/>
                <a:sym typeface="+mn-ea"/>
              </a:rPr>
              <a:t>      </a:t>
            </a:r>
            <a:r>
              <a:rPr sz="2000" dirty="0" err="1">
                <a:latin typeface="微软雅黑" panose="020B0503020204020204" charset="-122"/>
                <a:ea typeface="微软雅黑" panose="020B0503020204020204" charset="-122"/>
                <a:cs typeface="微软雅黑" panose="020B0503020204020204" charset="-122"/>
                <a:sym typeface="+mn-ea"/>
              </a:rPr>
              <a:t>那晚，天很黑，我还在上网，突然屏幕里走出一个机器人，</a:t>
            </a:r>
            <a:r>
              <a:rPr sz="2000" dirty="0" err="1" smtClean="0">
                <a:latin typeface="微软雅黑" panose="020B0503020204020204" charset="-122"/>
                <a:ea typeface="微软雅黑" panose="020B0503020204020204" charset="-122"/>
                <a:cs typeface="微软雅黑" panose="020B0503020204020204" charset="-122"/>
                <a:sym typeface="+mn-ea"/>
              </a:rPr>
              <a:t>我并没</a:t>
            </a:r>
            <a:r>
              <a:rPr lang="zh-CN" altLang="en-US" sz="2000" dirty="0" smtClean="0">
                <a:latin typeface="微软雅黑" panose="020B0503020204020204" charset="-122"/>
                <a:ea typeface="微软雅黑" panose="020B0503020204020204" charset="-122"/>
                <a:cs typeface="微软雅黑" panose="020B0503020204020204" charset="-122"/>
                <a:sym typeface="+mn-ea"/>
              </a:rPr>
              <a:t>有</a:t>
            </a:r>
            <a:r>
              <a:rPr sz="2000" dirty="0" err="1" smtClean="0">
                <a:latin typeface="微软雅黑" panose="020B0503020204020204" charset="-122"/>
                <a:ea typeface="微软雅黑" panose="020B0503020204020204" charset="-122"/>
                <a:cs typeface="微软雅黑" panose="020B0503020204020204" charset="-122"/>
                <a:sym typeface="+mn-ea"/>
              </a:rPr>
              <a:t>害怕</a:t>
            </a:r>
            <a:r>
              <a:rPr sz="2000" dirty="0" err="1">
                <a:latin typeface="微软雅黑" panose="020B0503020204020204" charset="-122"/>
                <a:ea typeface="微软雅黑" panose="020B0503020204020204" charset="-122"/>
                <a:cs typeface="微软雅黑" panose="020B0503020204020204" charset="-122"/>
                <a:sym typeface="+mn-ea"/>
              </a:rPr>
              <a:t>，竟然主动和他玩了起来，心中的好奇和兴奋，压制了我害怕的感觉。我们很快就熟悉了，我为他起名为“小叮当</a:t>
            </a:r>
            <a:r>
              <a:rPr sz="2000" dirty="0">
                <a:latin typeface="微软雅黑" panose="020B0503020204020204" charset="-122"/>
                <a:ea typeface="微软雅黑" panose="020B0503020204020204" charset="-122"/>
                <a:cs typeface="微软雅黑" panose="020B0503020204020204" charset="-122"/>
                <a:sym typeface="+mn-ea"/>
              </a:rPr>
              <a:t>”。</a:t>
            </a:r>
          </a:p>
          <a:p>
            <a:pPr algn="l"/>
            <a:r>
              <a:rPr sz="2000" dirty="0">
                <a:latin typeface="微软雅黑" panose="020B0503020204020204" charset="-122"/>
                <a:ea typeface="微软雅黑" panose="020B0503020204020204" charset="-122"/>
                <a:cs typeface="微软雅黑" panose="020B0503020204020204" charset="-122"/>
                <a:sym typeface="+mn-ea"/>
              </a:rPr>
              <a:t>    “小叮当”可爱极了，身材圆圆胖胖的，长着一个胖乎乎的大脑袋，脸上嵌着一双乌溜溜的大眼睛，一个扁扁的小鼻子和一张能说会道的大嘴巴，见到人总是一副笑眯眯的样子。</a:t>
            </a:r>
          </a:p>
          <a:p>
            <a:pPr algn="l"/>
            <a:r>
              <a:rPr sz="2000" dirty="0">
                <a:latin typeface="微软雅黑" panose="020B0503020204020204" charset="-122"/>
                <a:ea typeface="微软雅黑" panose="020B0503020204020204" charset="-122"/>
                <a:cs typeface="微软雅黑" panose="020B0503020204020204" charset="-122"/>
                <a:sym typeface="+mn-ea"/>
              </a:rPr>
              <a:t>      有一次，我的家庭作业做完了，便和“小叮当”一起玩耍，没想到“小叮当”竟然主动提出要和我下象棋，我半信半疑地接受了它的挑战，没想到“小叮当”的头脑那么灵活，那么发达。首先我执红子开局，用炮二平五，“小叮当”立即出马八进七。正在这时，它突然出了“马后炮”，把我打得措手不及，损失了一个“车”和一个“相”，我急了，命令全线出击，结果反而又损失了一个“马”和两个“炮”，搞得我手忙脚乱、顾此失彼，汗也浸透了衣服，没几个回合，我便败下阵来，灰溜溜地甘拜下风，他得意地朝我笑了笑。智能机器人聪明啊！</a:t>
            </a:r>
          </a:p>
        </p:txBody>
      </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674354" y="1690372"/>
            <a:ext cx="10096700" cy="2554545"/>
          </a:xfrm>
          <a:prstGeom prst="rect">
            <a:avLst/>
          </a:prstGeom>
          <a:noFill/>
        </p:spPr>
        <p:txBody>
          <a:bodyPr wrap="square" rtlCol="0">
            <a:spAutoFit/>
          </a:bodyPr>
          <a:lstStyle/>
          <a:p>
            <a:pPr algn="l"/>
            <a:r>
              <a:rPr lang="en-US" sz="2000" dirty="0">
                <a:latin typeface="微软雅黑" panose="020B0503020204020204" charset="-122"/>
                <a:ea typeface="微软雅黑" panose="020B0503020204020204" charset="-122"/>
                <a:cs typeface="微软雅黑" panose="020B0503020204020204" charset="-122"/>
                <a:sym typeface="+mn-ea"/>
              </a:rPr>
              <a:t>      </a:t>
            </a:r>
            <a:r>
              <a:rPr sz="2000" dirty="0">
                <a:latin typeface="微软雅黑" panose="020B0503020204020204" charset="-122"/>
                <a:ea typeface="微软雅黑" panose="020B0503020204020204" charset="-122"/>
                <a:cs typeface="微软雅黑" panose="020B0503020204020204" charset="-122"/>
                <a:sym typeface="+mn-ea"/>
              </a:rPr>
              <a:t> 还有一次打扫卫生，全家人都是早出晚归，已经一个星期没好好打扫了，“小叮当”自告奋勇地揽下了打扫卫生的重任，只见它肚皮里钻出来一个扫把，又展开来一个簸箕，只要哪里有一点脏，它就会跑过去扫干净，连沙发和床底下都不放过。扫完后，它还用抹布仔细地抹，地板一下子就变得一尘不染了。“小叮当”的神奇还不止这些，一次妈妈在炒菜时，大量的油烟呛得我们直咳嗽，“小叮当”见状，张大嘴巴用力一吸，烟就全跑进了它的嘴里，接着又用力朝窗外一吹，可恶的烟就被“小叮当”排掉了，不一会儿，家里就清清爽爽了</a:t>
            </a:r>
            <a:r>
              <a:rPr sz="2000" dirty="0" smtClean="0">
                <a:latin typeface="微软雅黑" panose="020B0503020204020204" charset="-122"/>
                <a:ea typeface="微软雅黑" panose="020B0503020204020204" charset="-122"/>
                <a:cs typeface="微软雅黑" panose="020B0503020204020204" charset="-122"/>
                <a:sym typeface="+mn-ea"/>
              </a:rPr>
              <a:t>，高兴得我真想和它来个热烈的拥抱</a:t>
            </a:r>
            <a:r>
              <a:rPr sz="2000" dirty="0">
                <a:latin typeface="微软雅黑" panose="020B0503020204020204" charset="-122"/>
                <a:ea typeface="微软雅黑" panose="020B0503020204020204" charset="-122"/>
                <a:cs typeface="微软雅黑" panose="020B0503020204020204" charset="-122"/>
                <a:sym typeface="+mn-ea"/>
              </a:rPr>
              <a:t>。</a:t>
            </a:r>
          </a:p>
          <a:p>
            <a:pPr algn="l"/>
            <a:r>
              <a:rPr sz="2000" dirty="0">
                <a:latin typeface="微软雅黑" panose="020B0503020204020204" charset="-122"/>
                <a:ea typeface="微软雅黑" panose="020B0503020204020204" charset="-122"/>
                <a:cs typeface="微软雅黑" panose="020B0503020204020204" charset="-122"/>
                <a:sym typeface="+mn-ea"/>
              </a:rPr>
              <a:t>     </a:t>
            </a:r>
            <a:r>
              <a:rPr sz="2000" dirty="0" err="1">
                <a:latin typeface="微软雅黑" panose="020B0503020204020204" charset="-122"/>
                <a:ea typeface="微软雅黑" panose="020B0503020204020204" charset="-122"/>
                <a:cs typeface="微软雅黑" panose="020B0503020204020204" charset="-122"/>
                <a:sym typeface="+mn-ea"/>
              </a:rPr>
              <a:t>神奇而聪明的“小叮当”帮了我们不少忙，</a:t>
            </a:r>
            <a:r>
              <a:rPr sz="2000" dirty="0" err="1" smtClean="0">
                <a:latin typeface="微软雅黑" panose="020B0503020204020204" charset="-122"/>
                <a:ea typeface="微软雅黑" panose="020B0503020204020204" charset="-122"/>
                <a:cs typeface="微软雅黑" panose="020B0503020204020204" charset="-122"/>
                <a:sym typeface="+mn-ea"/>
              </a:rPr>
              <a:t>同时也给我和这个家带来了</a:t>
            </a:r>
            <a:r>
              <a:rPr lang="zh-CN" altLang="en-US" sz="2000" dirty="0" smtClean="0">
                <a:latin typeface="微软雅黑" panose="020B0503020204020204" charset="-122"/>
                <a:ea typeface="微软雅黑" panose="020B0503020204020204" charset="-122"/>
                <a:cs typeface="微软雅黑" panose="020B0503020204020204" charset="-122"/>
                <a:sym typeface="+mn-ea"/>
              </a:rPr>
              <a:t>不少</a:t>
            </a:r>
            <a:r>
              <a:rPr sz="2000" dirty="0" err="1" smtClean="0">
                <a:latin typeface="微软雅黑" panose="020B0503020204020204" charset="-122"/>
                <a:ea typeface="微软雅黑" panose="020B0503020204020204" charset="-122"/>
                <a:cs typeface="微软雅黑" panose="020B0503020204020204" charset="-122"/>
                <a:sym typeface="+mn-ea"/>
              </a:rPr>
              <a:t>欢乐</a:t>
            </a:r>
            <a:r>
              <a:rPr sz="2000" dirty="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819301" y="1268732"/>
            <a:ext cx="4931307" cy="632629"/>
          </a:xfrm>
          <a:prstGeom prst="roundRect">
            <a:avLst/>
          </a:prstGeom>
          <a:solidFill>
            <a:srgbClr val="92D050"/>
          </a:solidFill>
          <a:ln>
            <a:solidFill>
              <a:schemeClr val="accent1"/>
            </a:solidFill>
          </a:ln>
        </p:spPr>
        <p:txBody>
          <a:bodyPr wrap="squar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《小叮当》作文写作技巧</a:t>
            </a:r>
          </a:p>
        </p:txBody>
      </p:sp>
      <p:sp>
        <p:nvSpPr>
          <p:cNvPr id="2" name="文本框 1"/>
          <p:cNvSpPr txBox="1"/>
          <p:nvPr/>
        </p:nvSpPr>
        <p:spPr>
          <a:xfrm>
            <a:off x="1098343" y="2586356"/>
            <a:ext cx="5265658" cy="649188"/>
          </a:xfrm>
          <a:prstGeom prst="flowChartTerminator">
            <a:avLst/>
          </a:prstGeom>
          <a:solidFill>
            <a:srgbClr val="92D050"/>
          </a:solidFill>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机器人“小叮当”是什么样子的。</a:t>
            </a:r>
          </a:p>
        </p:txBody>
      </p:sp>
      <p:sp>
        <p:nvSpPr>
          <p:cNvPr id="3" name="文本框 2"/>
          <p:cNvSpPr txBox="1"/>
          <p:nvPr/>
        </p:nvSpPr>
        <p:spPr>
          <a:xfrm>
            <a:off x="1020058" y="3739517"/>
            <a:ext cx="9121599" cy="1695783"/>
          </a:xfrm>
          <a:prstGeom prst="round2DiagRect">
            <a:avLst/>
          </a:prstGeom>
          <a:solidFill>
            <a:schemeClr val="bg1"/>
          </a:solidFill>
          <a:ln>
            <a:solidFill>
              <a:srgbClr val="00B0F0"/>
            </a:solidFill>
          </a:ln>
        </p:spPr>
        <p:txBody>
          <a:bodyPr wrap="square" rtlCol="0">
            <a:spAutoFit/>
          </a:bodyPr>
          <a:lstStyle/>
          <a:p>
            <a:pPr algn="l">
              <a:lnSpc>
                <a:spcPct val="13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altLang="zh-CN" sz="2400" dirty="0">
                <a:latin typeface="微软雅黑" panose="020B0503020204020204" charset="-122"/>
                <a:ea typeface="微软雅黑" panose="020B0503020204020204" charset="-122"/>
                <a:cs typeface="微软雅黑" panose="020B0503020204020204" charset="-122"/>
                <a:sym typeface="+mn-ea"/>
              </a:rPr>
              <a:t>“小叮当”可爱极了，身材圆圆胖胖的，长着一个胖乎乎的大脑袋，脸上嵌着一双乌溜溜的大眼睛，一个扁扁的小鼻子和一张能说会道的大嘴巴，见到人总是一副笑眯眯的样子。</a:t>
            </a:r>
          </a:p>
        </p:txBody>
      </p:sp>
      <p:pic>
        <p:nvPicPr>
          <p:cNvPr id="7" name="图片 6"/>
          <p:cNvPicPr>
            <a:picLocks noChangeAspect="1"/>
          </p:cNvPicPr>
          <p:nvPr/>
        </p:nvPicPr>
        <p:blipFill>
          <a:blip r:embed="rId2" cstate="print"/>
          <a:stretch>
            <a:fillRect/>
          </a:stretch>
        </p:blipFill>
        <p:spPr>
          <a:xfrm>
            <a:off x="6949718" y="1268730"/>
            <a:ext cx="3453155" cy="2095500"/>
          </a:xfrm>
          <a:prstGeom prst="teardrop">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76660" y="1544320"/>
            <a:ext cx="9407619" cy="640716"/>
          </a:xfrm>
          <a:prstGeom prst="snip2DiagRect">
            <a:avLst/>
          </a:prstGeom>
          <a:solidFill>
            <a:srgbClr val="FFDB6D"/>
          </a:solidFill>
          <a:ln w="9525">
            <a:noFill/>
          </a:ln>
        </p:spPr>
        <p:txBody>
          <a:bodyPr wrap="square">
            <a:spAutoFit/>
          </a:bodyPr>
          <a:lstStyle/>
          <a:p>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赏析</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800" dirty="0" smtClean="0">
                <a:solidFill>
                  <a:srgbClr val="C00000"/>
                </a:solidFill>
                <a:latin typeface="微软雅黑" panose="020B0503020204020204" charset="-122"/>
                <a:ea typeface="微软雅黑" panose="020B0503020204020204" charset="-122"/>
                <a:cs typeface="微软雅黑" panose="020B0503020204020204" charset="-122"/>
              </a:rPr>
              <a:t>梅子</a:t>
            </a:r>
            <a:r>
              <a:rPr lang="zh-CN" sz="2800" dirty="0">
                <a:solidFill>
                  <a:srgbClr val="C00000"/>
                </a:solidFill>
                <a:latin typeface="微软雅黑" panose="020B0503020204020204" charset="-122"/>
                <a:ea typeface="微软雅黑" panose="020B0503020204020204" charset="-122"/>
                <a:cs typeface="微软雅黑" panose="020B0503020204020204" charset="-122"/>
              </a:rPr>
              <a:t>金黄杏子肥，麦花雪白菜花稀。</a:t>
            </a:r>
            <a:r>
              <a:rPr lang="zh-CN" sz="2800"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083327" y="3255963"/>
            <a:ext cx="6200952" cy="1534131"/>
          </a:xfrm>
          <a:prstGeom prst="wedgeRoundRectCallout">
            <a:avLst>
              <a:gd name="adj1" fmla="val -37612"/>
              <a:gd name="adj2" fmla="val -77047"/>
              <a:gd name="adj3" fmla="val 16667"/>
            </a:avLst>
          </a:prstGeom>
          <a:noFill/>
          <a:ln w="28575">
            <a:solidFill>
              <a:srgbClr val="FFC000"/>
            </a:solidFill>
          </a:ln>
        </p:spPr>
        <p:txBody>
          <a:bodyPr wrap="square">
            <a:spAutoFit/>
          </a:bodyPr>
          <a:lstStyle/>
          <a:p>
            <a:r>
              <a:rPr lang="zh-CN" sz="2800">
                <a:solidFill>
                  <a:schemeClr val="tx1"/>
                </a:solidFill>
                <a:latin typeface="微软雅黑" panose="020B0503020204020204" charset="-122"/>
                <a:ea typeface="微软雅黑" panose="020B0503020204020204" charset="-122"/>
              </a:rPr>
              <a:t>一树树梅子变得金黄，杏子也越长越大了；荞麦花一片雪白，油菜花倒显得稀稀落落。</a:t>
            </a:r>
            <a:endParaRPr lang="zh-CN" altLang="en-US" sz="280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567388" y="2972435"/>
            <a:ext cx="2941576" cy="2574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2201" y="1074420"/>
            <a:ext cx="1918420" cy="1609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本框 3"/>
          <p:cNvSpPr txBox="1"/>
          <p:nvPr/>
        </p:nvSpPr>
        <p:spPr>
          <a:xfrm>
            <a:off x="1265769" y="2510156"/>
            <a:ext cx="9895944" cy="3116890"/>
          </a:xfrm>
          <a:prstGeom prst="cube">
            <a:avLst>
              <a:gd name="adj" fmla="val 5127"/>
            </a:avLst>
          </a:prstGeom>
          <a:solidFill>
            <a:schemeClr val="bg1"/>
          </a:solidFill>
          <a:ln w="38100">
            <a:solidFill>
              <a:srgbClr val="00B0F0"/>
            </a:solidFill>
          </a:ln>
        </p:spPr>
        <p:txBody>
          <a:bodyPr wrap="square" rtlCol="0">
            <a:spAutoFit/>
          </a:bodyPr>
          <a:lstStyle/>
          <a:p>
            <a:pPr algn="l">
              <a:lnSpc>
                <a:spcPct val="130000"/>
              </a:lnSpc>
            </a:pPr>
            <a:r>
              <a:rPr lang="en-US" altLang="zh-CN" sz="2400" dirty="0">
                <a:latin typeface="微软雅黑" panose="020B0503020204020204" charset="-122"/>
                <a:ea typeface="微软雅黑" panose="020B0503020204020204" charset="-122"/>
                <a:sym typeface="+mn-ea"/>
              </a:rPr>
              <a:t>       </a:t>
            </a:r>
            <a:r>
              <a:rPr sz="2400" dirty="0">
                <a:latin typeface="微软雅黑" panose="020B0503020204020204" charset="-122"/>
                <a:ea typeface="微软雅黑" panose="020B0503020204020204" charset="-122"/>
                <a:sym typeface="+mn-ea"/>
              </a:rPr>
              <a:t>首先我执红子开局，用炮二平五，“小叮当”立即出马八进七。正在这时，它突然出了“马后炮”，把我打得措手不及，损失了一个“车”和一个“相”，我急了，命令全线出击，结果反而又损失了一个“马”和两个“炮”，搞得我手忙脚乱、顾此失彼，汗也浸透了衣服，没几个回合，我便败下阵来，灰溜溜地甘拜下风，他得意地朝我笑了笑。</a:t>
            </a:r>
            <a:r>
              <a:rPr sz="2400" dirty="0" smtClean="0">
                <a:latin typeface="微软雅黑" panose="020B0503020204020204" charset="-122"/>
                <a:ea typeface="微软雅黑" panose="020B0503020204020204" charset="-122"/>
                <a:sym typeface="+mn-ea"/>
              </a:rPr>
              <a:t>智能机器人</a:t>
            </a:r>
            <a:r>
              <a:rPr lang="zh-CN" altLang="en-US" sz="2400" dirty="0" smtClean="0">
                <a:latin typeface="微软雅黑" panose="020B0503020204020204" charset="-122"/>
                <a:ea typeface="微软雅黑" panose="020B0503020204020204" charset="-122"/>
                <a:sym typeface="+mn-ea"/>
              </a:rPr>
              <a:t>真</a:t>
            </a:r>
            <a:r>
              <a:rPr sz="2400" dirty="0" err="1" smtClean="0">
                <a:latin typeface="微软雅黑" panose="020B0503020204020204" charset="-122"/>
                <a:ea typeface="微软雅黑" panose="020B0503020204020204" charset="-122"/>
                <a:sym typeface="+mn-ea"/>
              </a:rPr>
              <a:t>聪明啊</a:t>
            </a:r>
            <a:r>
              <a:rPr sz="2400" dirty="0">
                <a:latin typeface="微软雅黑" panose="020B0503020204020204" charset="-122"/>
                <a:ea typeface="微软雅黑" panose="020B0503020204020204" charset="-122"/>
                <a:sym typeface="+mn-ea"/>
              </a:rPr>
              <a:t>！</a:t>
            </a:r>
          </a:p>
        </p:txBody>
      </p:sp>
      <p:sp>
        <p:nvSpPr>
          <p:cNvPr id="5" name="文本框 4"/>
          <p:cNvSpPr txBox="1"/>
          <p:nvPr/>
        </p:nvSpPr>
        <p:spPr>
          <a:xfrm>
            <a:off x="2219166" y="1553210"/>
            <a:ext cx="5822814" cy="649188"/>
          </a:xfrm>
          <a:prstGeom prst="flowChartTerminator">
            <a:avLst/>
          </a:prstGeom>
          <a:solidFill>
            <a:schemeClr val="bg1"/>
          </a:solidFill>
          <a:ln w="38100">
            <a:solidFill>
              <a:srgbClr val="00CC00"/>
            </a:solidFill>
          </a:ln>
        </p:spPr>
        <p:txBody>
          <a:bodyPr wrap="square" rtlCol="0">
            <a:spAutoFit/>
          </a:bodyPr>
          <a:lstStyle/>
          <a:p>
            <a:pPr algn="l"/>
            <a:r>
              <a:rPr lang="en-US" altLang="zh-CN" sz="2400" dirty="0">
                <a:latin typeface="微软雅黑" panose="020B0503020204020204" charset="-122"/>
                <a:ea typeface="微软雅黑" panose="020B0503020204020204" charset="-122"/>
                <a:sym typeface="+mn-ea"/>
              </a:rPr>
              <a:t> </a:t>
            </a:r>
            <a:r>
              <a:rPr sz="2400" dirty="0" err="1">
                <a:latin typeface="微软雅黑" panose="020B0503020204020204" charset="-122"/>
                <a:ea typeface="微软雅黑" panose="020B0503020204020204" charset="-122"/>
                <a:sym typeface="+mn-ea"/>
              </a:rPr>
              <a:t>陪我下象棋，下棋是高手</a:t>
            </a:r>
            <a:r>
              <a:rPr sz="2400" dirty="0">
                <a:latin typeface="微软雅黑" panose="020B0503020204020204" charset="-122"/>
                <a:ea typeface="微软雅黑" panose="020B0503020204020204" charset="-122"/>
                <a:sym typeface="+mn-ea"/>
              </a:rPr>
              <a:t>。</a:t>
            </a:r>
            <a:endParaRPr lang="zh-CN" sz="24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392793" y="2613027"/>
            <a:ext cx="7117142" cy="2962513"/>
          </a:xfrm>
          <a:prstGeom prst="wedgeRoundRectCallout">
            <a:avLst>
              <a:gd name="adj1" fmla="val -37922"/>
              <a:gd name="adj2" fmla="val -59287"/>
              <a:gd name="adj3" fmla="val 16667"/>
            </a:avLst>
          </a:prstGeom>
          <a:noFill/>
          <a:ln w="38100">
            <a:solidFill>
              <a:schemeClr val="accent1"/>
            </a:solidFill>
          </a:ln>
        </p:spPr>
        <p:txBody>
          <a:bodyPr wrap="square">
            <a:spAutoFit/>
          </a:bodyPr>
          <a:lstStyle/>
          <a:p>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还有一次打扫卫生，全家人都是早出晚归，已经一个星期没好好打扫了，“小叮当”自告奋勇地揽下了打扫卫生的重任，只见它肚皮里钻出来一个扫把，又展开来一个簸箕，只要哪里有一点脏，它就会跑过去扫干净，连沙发和床底下都不放过。扫完后，它还用抹布仔细地抹，地板一下子就变得一尘不染了。</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86746" y="1428751"/>
            <a:ext cx="3205083" cy="695265"/>
          </a:xfrm>
          <a:prstGeom prst="bevel">
            <a:avLst/>
          </a:prstGeom>
          <a:solidFill>
            <a:srgbClr val="FFDB6D"/>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打扫卫生是好手。</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65"/>
          <p:cNvPicPr>
            <a:picLocks noChangeAspect="1"/>
          </p:cNvPicPr>
          <p:nvPr/>
        </p:nvPicPr>
        <p:blipFill>
          <a:blip r:embed="rId2" cstate="print"/>
          <a:stretch>
            <a:fillRect/>
          </a:stretch>
        </p:blipFill>
        <p:spPr>
          <a:xfrm>
            <a:off x="5363824" y="1428752"/>
            <a:ext cx="1174305" cy="1081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2201" y="1074420"/>
            <a:ext cx="1918420" cy="1609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本框 3"/>
          <p:cNvSpPr txBox="1"/>
          <p:nvPr/>
        </p:nvSpPr>
        <p:spPr>
          <a:xfrm>
            <a:off x="1389014" y="3188971"/>
            <a:ext cx="9465679" cy="1606844"/>
          </a:xfrm>
          <a:prstGeom prst="cube">
            <a:avLst>
              <a:gd name="adj" fmla="val 5127"/>
            </a:avLst>
          </a:prstGeom>
          <a:solidFill>
            <a:schemeClr val="bg1"/>
          </a:solidFill>
          <a:ln w="38100">
            <a:solidFill>
              <a:srgbClr val="92D050"/>
            </a:solidFill>
          </a:ln>
        </p:spPr>
        <p:txBody>
          <a:bodyPr wrap="square" rtlCol="0">
            <a:spAutoFit/>
          </a:bodyPr>
          <a:lstStyle/>
          <a:p>
            <a:pPr algn="l">
              <a:lnSpc>
                <a:spcPct val="130000"/>
              </a:lnSpc>
            </a:pPr>
            <a:r>
              <a:rPr lang="en-US" altLang="zh-CN" sz="2400" dirty="0">
                <a:latin typeface="微软雅黑" panose="020B0503020204020204" charset="-122"/>
                <a:ea typeface="微软雅黑" panose="020B0503020204020204" charset="-122"/>
                <a:sym typeface="+mn-ea"/>
              </a:rPr>
              <a:t>      </a:t>
            </a:r>
            <a:r>
              <a:rPr sz="2400" dirty="0">
                <a:latin typeface="微软雅黑" panose="020B0503020204020204" charset="-122"/>
                <a:ea typeface="微软雅黑" panose="020B0503020204020204" charset="-122"/>
                <a:sym typeface="+mn-ea"/>
              </a:rPr>
              <a:t>一次妈妈在炒菜时，大量的油烟呛得我们直咳嗽，“小叮当”见状，张大嘴巴用力一吸，烟就全跑进了它的嘴里，接着又用力朝窗外一吹，可恶的烟就被“小叮当”</a:t>
            </a:r>
            <a:r>
              <a:rPr sz="2400" dirty="0" smtClean="0">
                <a:latin typeface="微软雅黑" panose="020B0503020204020204" charset="-122"/>
                <a:ea typeface="微软雅黑" panose="020B0503020204020204" charset="-122"/>
                <a:sym typeface="+mn-ea"/>
              </a:rPr>
              <a:t>排掉了</a:t>
            </a:r>
            <a:r>
              <a:rPr lang="zh-CN" altLang="en-US" sz="2400" dirty="0" smtClean="0">
                <a:latin typeface="微软雅黑" panose="020B0503020204020204" charset="-122"/>
                <a:ea typeface="微软雅黑" panose="020B0503020204020204" charset="-122"/>
                <a:sym typeface="+mn-ea"/>
              </a:rPr>
              <a:t>。</a:t>
            </a:r>
            <a:endParaRPr sz="2400" dirty="0">
              <a:latin typeface="微软雅黑" panose="020B0503020204020204" charset="-122"/>
              <a:ea typeface="微软雅黑" panose="020B0503020204020204" charset="-122"/>
              <a:sym typeface="+mn-ea"/>
            </a:endParaRPr>
          </a:p>
        </p:txBody>
      </p:sp>
      <p:sp>
        <p:nvSpPr>
          <p:cNvPr id="5" name="文本框 4"/>
          <p:cNvSpPr txBox="1"/>
          <p:nvPr/>
        </p:nvSpPr>
        <p:spPr>
          <a:xfrm>
            <a:off x="2219166" y="1553211"/>
            <a:ext cx="4919680" cy="595803"/>
          </a:xfrm>
          <a:prstGeom prst="flowChartMultidocument">
            <a:avLst/>
          </a:prstGeom>
          <a:solidFill>
            <a:srgbClr val="FFDB6D"/>
          </a:solidFill>
          <a:ln w="38100">
            <a:solidFill>
              <a:srgbClr val="00CC00"/>
            </a:solidFill>
          </a:ln>
        </p:spPr>
        <p:txBody>
          <a:bodyPr wrap="square" rtlCol="0">
            <a:spAutoFit/>
          </a:bodyPr>
          <a:lstStyle/>
          <a:p>
            <a:pPr algn="l"/>
            <a:r>
              <a:rPr lang="en-US" altLang="zh-CN" sz="2400">
                <a:latin typeface="微软雅黑" panose="020B0503020204020204" charset="-122"/>
                <a:ea typeface="微软雅黑" panose="020B0503020204020204" charset="-122"/>
                <a:sym typeface="+mn-ea"/>
              </a:rPr>
              <a:t>  </a:t>
            </a:r>
            <a:r>
              <a:rPr sz="2400">
                <a:latin typeface="微软雅黑" panose="020B0503020204020204" charset="-122"/>
                <a:ea typeface="微软雅黑" panose="020B0503020204020204" charset="-122"/>
                <a:sym typeface="+mn-ea"/>
              </a:rPr>
              <a:t>还能吸附油烟。</a:t>
            </a:r>
            <a:endParaRPr lang="zh-CN" sz="240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080323" y="2728596"/>
            <a:ext cx="7697706" cy="2485787"/>
          </a:xfrm>
          <a:prstGeom prst="roundRect">
            <a:avLst/>
          </a:prstGeom>
          <a:solidFill>
            <a:srgbClr val="FFDB6D"/>
          </a:solidFill>
          <a:ln w="38100">
            <a:solidFill>
              <a:srgbClr val="92D050"/>
            </a:solidFill>
          </a:ln>
        </p:spPr>
        <p:txBody>
          <a:bodyPr wrap="square">
            <a:spAutoFit/>
          </a:bodyPr>
          <a:lstStyle/>
          <a:p>
            <a:r>
              <a:rPr lang="en-US"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我</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并没</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有</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害怕</a:t>
            </a:r>
            <a:r>
              <a:rPr lang="zh-CN" sz="2800" dirty="0">
                <a:solidFill>
                  <a:schemeClr val="tx1"/>
                </a:solidFill>
                <a:latin typeface="微软雅黑" panose="020B0503020204020204" charset="-122"/>
                <a:ea typeface="微软雅黑" panose="020B0503020204020204" charset="-122"/>
                <a:cs typeface="微软雅黑" panose="020B0503020204020204" charset="-122"/>
              </a:rPr>
              <a:t>，竟然主动和他玩了起来，心中的好奇和兴奋，压制了我害怕的感觉。</a:t>
            </a:r>
          </a:p>
          <a:p>
            <a:r>
              <a:rPr lang="zh-CN"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智能机器人</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真</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聪明</a:t>
            </a:r>
            <a:r>
              <a:rPr lang="zh-CN" sz="2800" dirty="0">
                <a:solidFill>
                  <a:schemeClr val="tx1"/>
                </a:solidFill>
                <a:latin typeface="微软雅黑" panose="020B0503020204020204" charset="-122"/>
                <a:ea typeface="微软雅黑" panose="020B0503020204020204" charset="-122"/>
                <a:cs typeface="微软雅黑" panose="020B0503020204020204" charset="-122"/>
              </a:rPr>
              <a:t>啊！</a:t>
            </a:r>
          </a:p>
          <a:p>
            <a:r>
              <a:rPr lang="zh-CN" sz="2800" dirty="0">
                <a:solidFill>
                  <a:schemeClr val="tx1"/>
                </a:solidFill>
                <a:latin typeface="微软雅黑" panose="020B0503020204020204" charset="-122"/>
                <a:ea typeface="微软雅黑" panose="020B0503020204020204" charset="-122"/>
                <a:cs typeface="微软雅黑" panose="020B0503020204020204" charset="-122"/>
              </a:rPr>
              <a:t>      神奇而聪明的“小叮当”帮了我们不少忙，同时也给我和这个家带来</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了</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不少</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欢乐</a:t>
            </a:r>
            <a:r>
              <a:rPr lang="zh-CN" sz="2800"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56477" y="1400175"/>
            <a:ext cx="2854742" cy="695265"/>
          </a:xfrm>
          <a:prstGeom prst="bevel">
            <a:avLst/>
          </a:prstGeom>
          <a:solidFill>
            <a:srgbClr val="FFDB6D"/>
          </a:solidFill>
          <a:ln>
            <a:solidFill>
              <a:srgbClr val="92D050"/>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写出真情实感。</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61"/>
          <p:cNvPicPr>
            <a:picLocks noChangeAspect="1"/>
          </p:cNvPicPr>
          <p:nvPr/>
        </p:nvPicPr>
        <p:blipFill>
          <a:blip r:embed="rId2" cstate="print"/>
          <a:stretch>
            <a:fillRect/>
          </a:stretch>
        </p:blipFill>
        <p:spPr>
          <a:xfrm>
            <a:off x="299972" y="3139440"/>
            <a:ext cx="2455576" cy="3023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498209" y="2924812"/>
            <a:ext cx="7241161" cy="2247424"/>
          </a:xfrm>
          <a:prstGeom prst="wedgeRoundRectCallout">
            <a:avLst>
              <a:gd name="adj1" fmla="val -32990"/>
              <a:gd name="adj2" fmla="val -71182"/>
              <a:gd name="adj3" fmla="val 16667"/>
            </a:avLst>
          </a:prstGeom>
          <a:noFill/>
          <a:ln w="57150">
            <a:solidFill>
              <a:srgbClr val="92D050"/>
            </a:solidFill>
          </a:ln>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rPr>
              <a:t>       </a:t>
            </a:r>
            <a:r>
              <a:rPr lang="zh-CN" sz="2800" dirty="0">
                <a:latin typeface="微软雅黑" panose="020B0503020204020204" charset="-122"/>
                <a:ea typeface="微软雅黑" panose="020B0503020204020204" charset="-122"/>
              </a:rPr>
              <a:t>首先要选择作文的题目，</a:t>
            </a:r>
            <a:r>
              <a:rPr lang="zh-CN" sz="2800" dirty="0" smtClean="0">
                <a:latin typeface="微软雅黑" panose="020B0503020204020204" charset="-122"/>
                <a:ea typeface="微软雅黑" panose="020B0503020204020204" charset="-122"/>
              </a:rPr>
              <a:t>再进行</a:t>
            </a:r>
            <a:r>
              <a:rPr lang="zh-CN" altLang="en-US" sz="2800" dirty="0" smtClean="0">
                <a:latin typeface="微软雅黑" panose="020B0503020204020204" charset="-122"/>
                <a:ea typeface="微软雅黑" panose="020B0503020204020204" charset="-122"/>
              </a:rPr>
              <a:t>合理</a:t>
            </a:r>
            <a:r>
              <a:rPr lang="zh-CN" sz="2800" dirty="0" smtClean="0">
                <a:latin typeface="微软雅黑" panose="020B0503020204020204" charset="-122"/>
                <a:ea typeface="微软雅黑" panose="020B0503020204020204" charset="-122"/>
              </a:rPr>
              <a:t>选材</a:t>
            </a:r>
            <a:r>
              <a:rPr lang="zh-CN" sz="2800" dirty="0">
                <a:latin typeface="微软雅黑" panose="020B0503020204020204" charset="-122"/>
                <a:ea typeface="微软雅黑" panose="020B0503020204020204" charset="-122"/>
              </a:rPr>
              <a:t>，确定文章结构先写什么再写什么、分清主次，抓住侧重点进行</a:t>
            </a:r>
            <a:r>
              <a:rPr lang="zh-CN" sz="2800" dirty="0" smtClean="0">
                <a:latin typeface="微软雅黑" panose="020B0503020204020204" charset="-122"/>
                <a:ea typeface="微软雅黑" panose="020B0503020204020204" charset="-122"/>
              </a:rPr>
              <a:t>详细</a:t>
            </a:r>
            <a:r>
              <a:rPr lang="zh-CN" altLang="en-US" sz="2800" dirty="0" smtClean="0">
                <a:latin typeface="微软雅黑" panose="020B0503020204020204" charset="-122"/>
                <a:ea typeface="微软雅黑" panose="020B0503020204020204" charset="-122"/>
              </a:rPr>
              <a:t>地</a:t>
            </a:r>
            <a:r>
              <a:rPr lang="zh-CN" sz="2800" dirty="0" smtClean="0">
                <a:latin typeface="微软雅黑" panose="020B0503020204020204" charset="-122"/>
                <a:ea typeface="微软雅黑" panose="020B0503020204020204" charset="-122"/>
              </a:rPr>
              <a:t>叙述</a:t>
            </a:r>
            <a:r>
              <a:rPr lang="zh-CN" sz="2800" dirty="0">
                <a:latin typeface="微软雅黑" panose="020B0503020204020204" charset="-122"/>
                <a:ea typeface="微软雅黑" panose="020B0503020204020204" charset="-122"/>
              </a:rPr>
              <a:t>。</a:t>
            </a:r>
            <a:endParaRPr lang="zh-CN" altLang="en-US" sz="2800" dirty="0">
              <a:latin typeface="微软雅黑" panose="020B0503020204020204" charset="-122"/>
              <a:ea typeface="微软雅黑" panose="020B0503020204020204" charset="-122"/>
            </a:endParaRPr>
          </a:p>
        </p:txBody>
      </p:sp>
      <p:sp>
        <p:nvSpPr>
          <p:cNvPr id="2" name="文本框 1"/>
          <p:cNvSpPr txBox="1"/>
          <p:nvPr/>
        </p:nvSpPr>
        <p:spPr>
          <a:xfrm>
            <a:off x="1051061" y="1428752"/>
            <a:ext cx="4242316" cy="862251"/>
          </a:xfrm>
          <a:prstGeom prst="heptagon">
            <a:avLst/>
          </a:prstGeom>
          <a:solidFill>
            <a:srgbClr val="FFDB6D"/>
          </a:solidFill>
          <a:ln>
            <a:solidFill>
              <a:srgbClr val="92D050"/>
            </a:solidFill>
          </a:ln>
        </p:spPr>
        <p:txBody>
          <a:bodyPr wrap="none" rtlCol="0">
            <a:spAutoFit/>
          </a:bodyPr>
          <a:lstStyle/>
          <a:p>
            <a:pPr algn="l"/>
            <a:r>
              <a:rPr lang="zh-CN" sz="2800">
                <a:latin typeface="微软雅黑" panose="020B0503020204020204" charset="-122"/>
                <a:ea typeface="微软雅黑" panose="020B0503020204020204" charset="-122"/>
                <a:sym typeface="+mn-ea"/>
              </a:rPr>
              <a:t>理清自己作文的思路</a:t>
            </a:r>
            <a:endParaRPr lang="zh-CN" altLang="en-US" sz="28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12344" y="1068071"/>
            <a:ext cx="2254046" cy="624423"/>
          </a:xfrm>
          <a:prstGeom prst="snip2DiagRect">
            <a:avLst/>
          </a:prstGeom>
          <a:solidFill>
            <a:srgbClr val="FFDB6D"/>
          </a:solidFill>
          <a:ln w="9525">
            <a:noFill/>
          </a:ln>
        </p:spPr>
        <p:txBody>
          <a:bodyPr wrap="square">
            <a:spAutoFit/>
          </a:bodyPr>
          <a:lstStyle/>
          <a:p>
            <a:r>
              <a:rPr lang="zh-CN" sz="2800">
                <a:latin typeface="微软雅黑" panose="020B0503020204020204" charset="-122"/>
                <a:ea typeface="微软雅黑" panose="020B0503020204020204" charset="-122"/>
              </a:rPr>
              <a:t>提纲如下：</a:t>
            </a:r>
            <a:endParaRPr lang="zh-CN" altLang="en-US" sz="2800">
              <a:latin typeface="微软雅黑" panose="020B0503020204020204" charset="-122"/>
              <a:ea typeface="微软雅黑" panose="020B0503020204020204" charset="-122"/>
            </a:endParaRPr>
          </a:p>
        </p:txBody>
      </p:sp>
      <p:pic>
        <p:nvPicPr>
          <p:cNvPr id="1026" name="Picture 2"/>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1739367" y="2276872"/>
            <a:ext cx="8218002"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029262" y="3609341"/>
            <a:ext cx="8596844" cy="2145268"/>
          </a:xfrm>
          <a:prstGeom prst="wedgeRoundRectCallout">
            <a:avLst>
              <a:gd name="adj1" fmla="val -55472"/>
              <a:gd name="adj2" fmla="val -31593"/>
              <a:gd name="adj3" fmla="val 16667"/>
            </a:avLst>
          </a:prstGeom>
          <a:noFill/>
          <a:ln w="9525">
            <a:solidFill>
              <a:srgbClr val="92D050"/>
            </a:solidFill>
          </a:ln>
        </p:spPr>
        <p:txBody>
          <a:bodyPr wrap="square">
            <a:spAutoFit/>
          </a:bodyPr>
          <a:lstStyle/>
          <a:p>
            <a:r>
              <a:rPr lang="zh-CN" sz="2400">
                <a:solidFill>
                  <a:srgbClr val="C00000"/>
                </a:solidFill>
                <a:latin typeface="微软雅黑" panose="020B0503020204020204" charset="-122"/>
                <a:ea typeface="微软雅黑" panose="020B0503020204020204" charset="-122"/>
                <a:cs typeface="微软雅黑" panose="020B0503020204020204" charset="-122"/>
              </a:rPr>
              <a:t>小结：</a:t>
            </a:r>
            <a:r>
              <a:rPr lang="zh-CN" sz="2400">
                <a:latin typeface="微软雅黑" panose="020B0503020204020204" charset="-122"/>
                <a:ea typeface="微软雅黑" panose="020B0503020204020204" charset="-122"/>
                <a:cs typeface="微软雅黑" panose="020B0503020204020204" charset="-122"/>
              </a:rPr>
              <a:t>今天的作文课上，大家在作文的过程中体验到了乐趣，懂得了写作的一些技巧。其实，在平常的生活中，只要我们注意观察、勤于思考，把自己听见的、看见的、想到的进行合理的整理，把自己想说的话写出来就行了。只要我们努力，坚持，我想大家也都会喜欢上作文的。</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978685" y="1820546"/>
            <a:ext cx="4493538"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怎样写好关于发明的想象作文？</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3" name="文本框 2"/>
          <p:cNvSpPr txBox="1"/>
          <p:nvPr/>
        </p:nvSpPr>
        <p:spPr>
          <a:xfrm>
            <a:off x="1914544" y="2569212"/>
            <a:ext cx="6603066" cy="509707"/>
          </a:xfrm>
          <a:prstGeom prst="wedgeRoundRectCallout">
            <a:avLst>
              <a:gd name="adj1" fmla="val -9618"/>
              <a:gd name="adj2" fmla="val -77520"/>
              <a:gd name="adj3" fmla="val 16667"/>
            </a:avLst>
          </a:prstGeom>
          <a:solidFill>
            <a:srgbClr val="FFDB6D"/>
          </a:solidFill>
          <a:ln>
            <a:solidFill>
              <a:srgbClr val="92D050"/>
            </a:solidFill>
          </a:ln>
        </p:spPr>
        <p:txBody>
          <a:bodyPr wrap="squar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要写出自己发明的物品的</a:t>
            </a:r>
            <a:r>
              <a:rPr lang="zh-CN" sz="2400" dirty="0" smtClean="0">
                <a:latin typeface="微软雅黑" panose="020B0503020204020204" charset="-122"/>
                <a:ea typeface="微软雅黑" panose="020B0503020204020204" charset="-122"/>
                <a:cs typeface="微软雅黑" panose="020B0503020204020204" charset="-122"/>
                <a:sym typeface="+mn-ea"/>
              </a:rPr>
              <a:t>样子</a:t>
            </a:r>
            <a:r>
              <a:rPr lang="zh-CN" altLang="en-US" sz="2400" dirty="0" smtClean="0">
                <a:latin typeface="微软雅黑" panose="020B0503020204020204" charset="-122"/>
                <a:ea typeface="微软雅黑" panose="020B0503020204020204" charset="-122"/>
                <a:cs typeface="微软雅黑" panose="020B0503020204020204" charset="-122"/>
                <a:sym typeface="+mn-ea"/>
              </a:rPr>
              <a:t>及</a:t>
            </a:r>
            <a:r>
              <a:rPr lang="zh-CN" sz="2400" dirty="0" smtClean="0">
                <a:latin typeface="微软雅黑" panose="020B0503020204020204" charset="-122"/>
                <a:ea typeface="微软雅黑" panose="020B0503020204020204" charset="-122"/>
                <a:cs typeface="微软雅黑" panose="020B0503020204020204" charset="-122"/>
                <a:sym typeface="+mn-ea"/>
              </a:rPr>
              <a:t>功能</a:t>
            </a:r>
            <a:r>
              <a:rPr lang="zh-CN"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5" name="图片 4" descr="67"/>
          <p:cNvPicPr>
            <a:picLocks noChangeAspect="1"/>
          </p:cNvPicPr>
          <p:nvPr/>
        </p:nvPicPr>
        <p:blipFill>
          <a:blip r:embed="rId2" cstate="print"/>
          <a:stretch>
            <a:fillRect/>
          </a:stretch>
        </p:blipFill>
        <p:spPr>
          <a:xfrm>
            <a:off x="299971" y="3079115"/>
            <a:ext cx="1614573" cy="1804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图片11"/>
          <p:cNvPicPr>
            <a:picLocks noChangeAspect="1"/>
          </p:cNvPicPr>
          <p:nvPr/>
        </p:nvPicPr>
        <p:blipFill>
          <a:blip r:embed="rId2" cstate="print"/>
          <a:stretch>
            <a:fillRect/>
          </a:stretch>
        </p:blipFill>
        <p:spPr>
          <a:xfrm>
            <a:off x="2858640" y="1543687"/>
            <a:ext cx="8105418" cy="3493135"/>
          </a:xfrm>
          <a:prstGeom prst="rect">
            <a:avLst/>
          </a:prstGeom>
        </p:spPr>
      </p:pic>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板书设计</a:t>
            </a:r>
          </a:p>
        </p:txBody>
      </p:sp>
      <p:sp>
        <p:nvSpPr>
          <p:cNvPr id="100" name="文本框 99"/>
          <p:cNvSpPr txBox="1"/>
          <p:nvPr/>
        </p:nvSpPr>
        <p:spPr>
          <a:xfrm>
            <a:off x="2588897" y="2658747"/>
            <a:ext cx="5394828" cy="1753235"/>
          </a:xfrm>
          <a:prstGeom prst="rect">
            <a:avLst/>
          </a:prstGeom>
          <a:noFill/>
          <a:ln w="9525">
            <a:noFill/>
          </a:ln>
        </p:spPr>
        <p:txBody>
          <a:bodyPr wrap="square">
            <a:spAutoFit/>
          </a:bodyPr>
          <a:lstStyle/>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我的奇思妙想</a:t>
            </a:r>
          </a:p>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发明物品的样子  有什么功能  </a:t>
            </a:r>
          </a:p>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给“我”的快乐</a:t>
            </a:r>
          </a:p>
        </p:txBody>
      </p:sp>
      <p:pic>
        <p:nvPicPr>
          <p:cNvPr id="3" name="图片 2" descr="64"/>
          <p:cNvPicPr>
            <a:picLocks noChangeAspect="1"/>
          </p:cNvPicPr>
          <p:nvPr/>
        </p:nvPicPr>
        <p:blipFill>
          <a:blip r:embed="rId3" cstate="print"/>
          <a:stretch>
            <a:fillRect/>
          </a:stretch>
        </p:blipFill>
        <p:spPr>
          <a:xfrm>
            <a:off x="909215" y="2860042"/>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97180" y="1704113"/>
            <a:ext cx="4288353" cy="2985433"/>
          </a:xfrm>
          <a:prstGeom prst="rect">
            <a:avLst/>
          </a:prstGeom>
        </p:spPr>
        <p:txBody>
          <a:bodyPr wrap="none">
            <a:spAutoFit/>
          </a:bodyPr>
          <a:lstStyle/>
          <a:p>
            <a:pPr algn="ctr"/>
            <a:r>
              <a:rPr lang="zh-CN" sz="8000" dirty="0">
                <a:solidFill>
                  <a:schemeClr val="tx1"/>
                </a:solidFill>
                <a:latin typeface="黑体" panose="02010609060101010101" charset="-122"/>
                <a:ea typeface="黑体" panose="02010609060101010101" charset="-122"/>
                <a:cs typeface="黑体" panose="02010609060101010101" charset="-122"/>
              </a:rPr>
              <a:t>语文园地</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r>
              <a:rPr lang="zh-CN" sz="5400" dirty="0">
                <a:solidFill>
                  <a:srgbClr val="FF0000"/>
                </a:solidFill>
                <a:latin typeface="黑体" panose="02010609060101010101" charset="-122"/>
                <a:ea typeface="黑体" panose="02010609060101010101" charset="-122"/>
                <a:cs typeface="黑体" panose="02010609060101010101" charset="-122"/>
              </a:rPr>
              <a:t>第一课时</a:t>
            </a:r>
          </a:p>
        </p:txBody>
      </p:sp>
      <p:pic>
        <p:nvPicPr>
          <p:cNvPr id="4" name="图片 3" descr="图片19"/>
          <p:cNvPicPr>
            <a:picLocks noChangeAspect="1"/>
          </p:cNvPicPr>
          <p:nvPr/>
        </p:nvPicPr>
        <p:blipFill>
          <a:blip r:embed="rId2" cstate="print"/>
          <a:stretch>
            <a:fillRect/>
          </a:stretch>
        </p:blipFill>
        <p:spPr>
          <a:xfrm>
            <a:off x="7191554" y="1843405"/>
            <a:ext cx="3418275" cy="317182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877463" y="2152961"/>
            <a:ext cx="5449631" cy="2554545"/>
          </a:xfrm>
          <a:prstGeom prst="rect">
            <a:avLst/>
          </a:prstGeom>
          <a:noFill/>
        </p:spPr>
        <p:txBody>
          <a:bodyPr wrap="square" rtlCol="0">
            <a:spAutoFit/>
          </a:bodyPr>
          <a:lstStyle/>
          <a:p>
            <a:r>
              <a:rPr lang="en-US" sz="3200" dirty="0"/>
              <a:t>         </a:t>
            </a:r>
            <a:r>
              <a:rPr sz="3200" dirty="0">
                <a:latin typeface="微软雅黑" panose="020B0503020204020204" charset="-122"/>
                <a:ea typeface="微软雅黑" panose="020B0503020204020204" charset="-122"/>
              </a:rPr>
              <a:t>同学们，课件中展示春景美不美？你会用什么词语来形容这样的美景？你想到了我们以前学过的哪些描写春景的诗句？</a:t>
            </a:r>
            <a:endParaRPr altLang="zh-CN" sz="3200" dirty="0">
              <a:latin typeface="微软雅黑" panose="020B0503020204020204" charset="-122"/>
              <a:ea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3" name="图片 2"/>
          <p:cNvPicPr>
            <a:picLocks noChangeAspect="1"/>
          </p:cNvPicPr>
          <p:nvPr/>
        </p:nvPicPr>
        <p:blipFill>
          <a:blip r:embed="rId2" cstate="print"/>
          <a:stretch>
            <a:fillRect/>
          </a:stretch>
        </p:blipFill>
        <p:spPr>
          <a:xfrm>
            <a:off x="794498" y="1976120"/>
            <a:ext cx="3732197" cy="35598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858446" y="2832100"/>
            <a:ext cx="5356072" cy="2412980"/>
          </a:xfrm>
          <a:prstGeom prst="horizontalScroll">
            <a:avLst/>
          </a:prstGeom>
          <a:solidFill>
            <a:srgbClr val="92D050"/>
          </a:solidFill>
          <a:ln w="9525">
            <a:solidFill>
              <a:srgbClr val="FFC000"/>
            </a:solidFill>
          </a:ln>
        </p:spPr>
        <p:txBody>
          <a:bodyPr wrap="square">
            <a:spAutoFit/>
          </a:bodyPr>
          <a:lstStyle/>
          <a:p>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天长了，农民忙着在地里干活，中午也不回家，门前没有人走动；只有蜻蜓和蝴蝶绕着篱笆飞来飞去。</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491329" y="1703705"/>
            <a:ext cx="7366119" cy="523220"/>
          </a:xfrm>
          <a:prstGeom prst="rect">
            <a:avLst/>
          </a:prstGeom>
          <a:noFill/>
        </p:spPr>
        <p:txBody>
          <a:bodyPr wrap="none" rtlCol="0">
            <a:spAutoFit/>
          </a:bodyPr>
          <a:lstStyle/>
          <a:p>
            <a:pPr algn="l"/>
            <a:r>
              <a:rPr lang="zh-CN" sz="2800" dirty="0">
                <a:latin typeface="微软雅黑" panose="020B0503020204020204" charset="-122"/>
                <a:ea typeface="微软雅黑" panose="020B0503020204020204" charset="-122"/>
                <a:cs typeface="微软雅黑" panose="020B0503020204020204" charset="-122"/>
                <a:sym typeface="+mn-ea"/>
              </a:rPr>
              <a:t>赏析“</a:t>
            </a:r>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日长篱落无人过，惟有蜻蜓蛱蝶</a:t>
            </a:r>
            <a:r>
              <a:rPr 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飞</a:t>
            </a:r>
            <a:r>
              <a:rPr lang="zh-CN" alt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lang="en-US" altLang="zh-CN" sz="2800" dirty="0" smtClean="0">
                <a:latin typeface="微软雅黑" panose="020B0503020204020204" charset="-122"/>
                <a:ea typeface="微软雅黑" panose="020B0503020204020204" charset="-122"/>
                <a:cs typeface="微软雅黑" panose="020B0503020204020204" charset="-122"/>
                <a:sym typeface="+mn-ea"/>
              </a:rPr>
              <a:t>“</a:t>
            </a:r>
            <a:endParaRPr lang="en-US" alt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cstate="print"/>
          <a:stretch>
            <a:fillRect/>
          </a:stretch>
        </p:blipFill>
        <p:spPr>
          <a:xfrm>
            <a:off x="430191" y="3131820"/>
            <a:ext cx="3883346" cy="2660650"/>
          </a:xfrm>
          <a:prstGeom prst="ellipse">
            <a:avLst/>
          </a:prstGeom>
        </p:spPr>
      </p:pic>
    </p:spTree>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664278" y="5309237"/>
            <a:ext cx="5958339" cy="517865"/>
          </a:xfrm>
          <a:prstGeom prst="roundRect">
            <a:avLst/>
          </a:prstGeom>
          <a:noFill/>
          <a:ln>
            <a:solidFill>
              <a:srgbClr val="00CC00"/>
            </a:solidFill>
          </a:ln>
        </p:spPr>
        <p:txBody>
          <a:bodyPr wrap="square" rtlCol="0">
            <a:spAutoFit/>
          </a:bodyPr>
          <a:lstStyle/>
          <a:p>
            <a:r>
              <a:rPr sz="2400" dirty="0" err="1">
                <a:solidFill>
                  <a:srgbClr val="FF0000"/>
                </a:solidFill>
                <a:latin typeface="微软雅黑" panose="020B0503020204020204" charset="-122"/>
                <a:ea typeface="微软雅黑" panose="020B0503020204020204" charset="-122"/>
                <a:cs typeface="微软雅黑" panose="020B0503020204020204" charset="-122"/>
              </a:rPr>
              <a:t>小如：</a:t>
            </a:r>
            <a:r>
              <a:rPr sz="2400" dirty="0" err="1" smtClean="0">
                <a:latin typeface="微软雅黑" panose="020B0503020204020204" charset="-122"/>
                <a:ea typeface="微软雅黑" panose="020B0503020204020204" charset="-122"/>
                <a:cs typeface="微软雅黑" panose="020B0503020204020204" charset="-122"/>
              </a:rPr>
              <a:t>我是请教别人</a:t>
            </a:r>
            <a:r>
              <a:rPr lang="zh-CN" altLang="en-US" sz="2400" dirty="0" smtClean="0">
                <a:latin typeface="微软雅黑" panose="020B0503020204020204" charset="-122"/>
                <a:ea typeface="微软雅黑" panose="020B0503020204020204" charset="-122"/>
                <a:cs typeface="微软雅黑" panose="020B0503020204020204" charset="-122"/>
              </a:rPr>
              <a:t>后</a:t>
            </a:r>
            <a:r>
              <a:rPr sz="2400" dirty="0" err="1" smtClean="0">
                <a:latin typeface="微软雅黑" panose="020B0503020204020204" charset="-122"/>
                <a:ea typeface="微软雅黑" panose="020B0503020204020204" charset="-122"/>
                <a:cs typeface="微软雅黑" panose="020B0503020204020204" charset="-122"/>
              </a:rPr>
              <a:t>知道的</a:t>
            </a:r>
            <a:r>
              <a:rPr sz="2400" dirty="0">
                <a:latin typeface="微软雅黑" panose="020B0503020204020204" charset="-122"/>
                <a:ea typeface="微软雅黑" panose="020B0503020204020204" charset="-122"/>
                <a:cs typeface="微软雅黑" panose="020B0503020204020204" charset="-122"/>
              </a:rPr>
              <a:t>。</a:t>
            </a:r>
          </a:p>
        </p:txBody>
      </p:sp>
      <p:sp>
        <p:nvSpPr>
          <p:cNvPr id="9" name="文本框 7"/>
          <p:cNvSpPr txBox="1"/>
          <p:nvPr/>
        </p:nvSpPr>
        <p:spPr>
          <a:xfrm>
            <a:off x="570487" y="1062990"/>
            <a:ext cx="2303654" cy="578390"/>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2" name="文本框 1"/>
          <p:cNvSpPr txBox="1"/>
          <p:nvPr/>
        </p:nvSpPr>
        <p:spPr>
          <a:xfrm>
            <a:off x="783646" y="1948817"/>
            <a:ext cx="8849533" cy="510778"/>
          </a:xfrm>
          <a:prstGeom prst="roundRect">
            <a:avLst/>
          </a:prstGeom>
          <a:noFill/>
          <a:ln>
            <a:solidFill>
              <a:srgbClr val="CC00CC"/>
            </a:solidFill>
          </a:ln>
        </p:spPr>
        <p:txBody>
          <a:bodyPr wrap="square" rtlCol="0">
            <a:spAutoFit/>
          </a:bodyPr>
          <a:lstStyle/>
          <a:p>
            <a:pPr algn="l"/>
            <a:r>
              <a:rPr 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小丽：</a:t>
            </a:r>
            <a:r>
              <a:rPr sz="2400" dirty="0">
                <a:latin typeface="微软雅黑" panose="020B0503020204020204" charset="-122"/>
                <a:ea typeface="微软雅黑" panose="020B0503020204020204" charset="-122"/>
                <a:cs typeface="微软雅黑" panose="020B0503020204020204" charset="-122"/>
                <a:sym typeface="+mn-ea"/>
              </a:rPr>
              <a:t>我通常会联系上下文，并结合生活经验来解决问题。</a:t>
            </a:r>
          </a:p>
        </p:txBody>
      </p:sp>
      <p:sp>
        <p:nvSpPr>
          <p:cNvPr id="4" name="文本框 3"/>
          <p:cNvSpPr txBox="1"/>
          <p:nvPr/>
        </p:nvSpPr>
        <p:spPr>
          <a:xfrm>
            <a:off x="2409070" y="3061970"/>
            <a:ext cx="8366634" cy="1328023"/>
          </a:xfrm>
          <a:prstGeom prst="roundRect">
            <a:avLst/>
          </a:prstGeom>
          <a:noFill/>
          <a:ln>
            <a:solidFill>
              <a:srgbClr val="00B0F0"/>
            </a:solidFill>
          </a:ln>
        </p:spPr>
        <p:txBody>
          <a:bodyPr wrap="square" rtlCol="0">
            <a:spAutoFit/>
          </a:bodyPr>
          <a:lstStyle/>
          <a:p>
            <a:pPr algn="l"/>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小博：</a:t>
            </a:r>
            <a:r>
              <a:rPr sz="2400" dirty="0">
                <a:latin typeface="微软雅黑" panose="020B0503020204020204" charset="-122"/>
                <a:ea typeface="微软雅黑" panose="020B0503020204020204" charset="-122"/>
                <a:cs typeface="微软雅黑" panose="020B0503020204020204" charset="-122"/>
                <a:sym typeface="+mn-ea"/>
              </a:rPr>
              <a:t>查资料可以帮助我们理解不懂的问题，如，为什么“从那块琥珀，我们可以推测发生在几千万年前的故事的详细情形”？</a:t>
            </a:r>
            <a:r>
              <a:rPr sz="2400" dirty="0" smtClean="0">
                <a:latin typeface="微软雅黑" panose="020B0503020204020204" charset="-122"/>
                <a:ea typeface="微软雅黑" panose="020B0503020204020204" charset="-122"/>
                <a:cs typeface="微软雅黑" panose="020B0503020204020204" charset="-122"/>
                <a:sym typeface="+mn-ea"/>
              </a:rPr>
              <a:t>我查资料知道了琥珀的形成需要几千万年</a:t>
            </a:r>
            <a:r>
              <a:rPr sz="2400" dirty="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1"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P spid="9" grpId="0" bldLvl="0" animBg="1"/>
      <p:bldP spid="2" grpId="0" bldLvl="0" animBg="1"/>
      <p:bldP spid="4" grpId="0" bldLvl="0" animBg="1"/>
    </p:bldLst>
  </p:timing>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交流平台</a:t>
            </a:r>
          </a:p>
        </p:txBody>
      </p:sp>
      <p:sp>
        <p:nvSpPr>
          <p:cNvPr id="2" name="文本框 1"/>
          <p:cNvSpPr txBox="1"/>
          <p:nvPr/>
        </p:nvSpPr>
        <p:spPr>
          <a:xfrm>
            <a:off x="1582019" y="2614296"/>
            <a:ext cx="6895159" cy="550962"/>
          </a:xfrm>
          <a:prstGeom prst="snip2DiagRect">
            <a:avLst/>
          </a:prstGeom>
          <a:solidFill>
            <a:schemeClr val="accent2"/>
          </a:solidFill>
        </p:spPr>
        <p:txBody>
          <a:bodyPr wrap="non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（1）联系上下文，并结合生活经验来解决问题。</a:t>
            </a:r>
          </a:p>
        </p:txBody>
      </p:sp>
      <p:sp>
        <p:nvSpPr>
          <p:cNvPr id="4" name="文本框 3"/>
          <p:cNvSpPr txBox="1"/>
          <p:nvPr/>
        </p:nvSpPr>
        <p:spPr>
          <a:xfrm>
            <a:off x="546460" y="3675381"/>
            <a:ext cx="7562835" cy="552505"/>
          </a:xfrm>
          <a:prstGeom prst="snip2DiagRect">
            <a:avLst/>
          </a:prstGeom>
          <a:solidFill>
            <a:srgbClr val="00B0F0"/>
          </a:solidFill>
          <a:ln>
            <a:solidFill>
              <a:srgbClr val="CC00CC"/>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（2）查资料可以帮助我们理解不懂的问题。</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95979" y="4866642"/>
            <a:ext cx="7882960" cy="991731"/>
          </a:xfrm>
          <a:prstGeom prst="snip2DiagRect">
            <a:avLst/>
          </a:prstGeom>
          <a:solidFill>
            <a:srgbClr val="FF99FF"/>
          </a:solidFill>
          <a:ln>
            <a:solidFill>
              <a:srgbClr val="00B0F0"/>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（3）以上方法都不能解决的，可以请教别人，也是一个很好的方法。</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178764" y="1661162"/>
            <a:ext cx="6340197" cy="461665"/>
          </a:xfrm>
          <a:prstGeom prst="rect">
            <a:avLst/>
          </a:prstGeom>
          <a:noFill/>
        </p:spPr>
        <p:txBody>
          <a:bodyPr wrap="non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遇到不懂的问题我们可以尝试以下几种方法：</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Lst>
  </p:timing>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832" y="2872740"/>
            <a:ext cx="2954754"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交流平台</a:t>
            </a:r>
          </a:p>
        </p:txBody>
      </p:sp>
      <p:sp>
        <p:nvSpPr>
          <p:cNvPr id="3" name="棱台 2"/>
          <p:cNvSpPr/>
          <p:nvPr/>
        </p:nvSpPr>
        <p:spPr>
          <a:xfrm>
            <a:off x="2668735" y="2261871"/>
            <a:ext cx="7942644" cy="1409283"/>
          </a:xfrm>
          <a:prstGeom prst="bevel">
            <a:avLst>
              <a:gd name="adj" fmla="val 7627"/>
            </a:avLst>
          </a:prstGeom>
          <a:solidFill>
            <a:srgbClr val="92D050"/>
          </a:solidFill>
          <a:ln>
            <a:solidFill>
              <a:schemeClr val="accent1"/>
            </a:solidFill>
          </a:ln>
        </p:spPr>
        <p:txBody>
          <a:bodyPr wrap="square">
            <a:spAutoFit/>
          </a:bodyPr>
          <a:lstStyle/>
          <a:p>
            <a:pPr>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      在学习《飞向蓝天的恐龙》中理解“演化”一词，我们就可以联系下文，就会明白“一部分恐龙为了躲避敌害或者寻找食物而逐渐变成了鸟的样子。”</a:t>
            </a:r>
            <a:endParaRPr altLang="zh-CN"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499662" y="4498340"/>
            <a:ext cx="6924138" cy="1568450"/>
          </a:xfrm>
          <a:prstGeom prst="rect">
            <a:avLst/>
          </a:prstGeom>
          <a:noFill/>
          <a:ln w="38100">
            <a:solidFill>
              <a:srgbClr val="409B50"/>
            </a:solidFill>
            <a:prstDash val="lgDashDotDot"/>
          </a:ln>
        </p:spPr>
        <p:txBody>
          <a:bodyPr wrap="square" rtlCol="0">
            <a:spAutoFit/>
          </a:bodyPr>
          <a:lstStyle/>
          <a:p>
            <a:pPr algn="l">
              <a:lnSpc>
                <a:spcPct val="100000"/>
              </a:lnSpc>
            </a:pPr>
            <a:r>
              <a:rPr lang="en-US" sz="2400" dirty="0">
                <a:latin typeface="微软雅黑" panose="020B0503020204020204" charset="-122"/>
                <a:ea typeface="微软雅黑" panose="020B0503020204020204" charset="-122"/>
                <a:cs typeface="微软雅黑" panose="020B0503020204020204" charset="-122"/>
                <a:sym typeface="+mn-ea"/>
              </a:rPr>
              <a:t>       </a:t>
            </a:r>
            <a:r>
              <a:rPr altLang="zh-CN" sz="2400" dirty="0">
                <a:latin typeface="微软雅黑" panose="020B0503020204020204" charset="-122"/>
                <a:ea typeface="微软雅黑" panose="020B0503020204020204" charset="-122"/>
                <a:cs typeface="微软雅黑" panose="020B0503020204020204" charset="-122"/>
                <a:sym typeface="+mn-ea"/>
              </a:rPr>
              <a:t>在学习《琥珀》一文，解决为什么“从那块琥珀，我们可以推测发生在几千万年前的故事的详细情形”？就可以查资料，明确琥珀的形成需要几千万年。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P spid="4" grpId="0" bldLvl="0" animBg="1"/>
    </p:bldLst>
  </p:timing>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0" y="1082675"/>
            <a:ext cx="2466428" cy="578444"/>
          </a:xfrm>
          <a:prstGeom prst="roundRect">
            <a:avLst/>
          </a:prstGeom>
          <a:solidFill>
            <a:srgbClr val="BDD0E6"/>
          </a:solidFill>
        </p:spPr>
        <p:txBody>
          <a:bodyPr wrap="square" rtlCol="0">
            <a:spAutoFit/>
          </a:bodyPr>
          <a:lstStyle/>
          <a:p>
            <a:r>
              <a:rPr lang="zh-CN" altLang="en-US" sz="2800">
                <a:latin typeface="微软雅黑" panose="020B0503020204020204" charset="-122"/>
                <a:ea typeface="微软雅黑" panose="020B0503020204020204" charset="-122"/>
              </a:rPr>
              <a:t>识字加油站</a:t>
            </a:r>
          </a:p>
        </p:txBody>
      </p:sp>
      <p:pic>
        <p:nvPicPr>
          <p:cNvPr id="2" name="图片 1" descr="51"/>
          <p:cNvPicPr>
            <a:picLocks noChangeAspect="1"/>
          </p:cNvPicPr>
          <p:nvPr/>
        </p:nvPicPr>
        <p:blipFill>
          <a:blip r:embed="rId2" cstate="print"/>
          <a:stretch>
            <a:fillRect/>
          </a:stretch>
        </p:blipFill>
        <p:spPr>
          <a:xfrm>
            <a:off x="110067" y="3465197"/>
            <a:ext cx="2656333" cy="2670175"/>
          </a:xfrm>
          <a:prstGeom prst="rect">
            <a:avLst/>
          </a:prstGeom>
        </p:spPr>
      </p:pic>
      <p:pic>
        <p:nvPicPr>
          <p:cNvPr id="4" name="图片 1"/>
          <p:cNvPicPr>
            <a:picLocks noChangeAspect="1"/>
          </p:cNvPicPr>
          <p:nvPr/>
        </p:nvPicPr>
        <p:blipFill>
          <a:blip r:embed="rId3" cstate="print"/>
          <a:stretch>
            <a:fillRect/>
          </a:stretch>
        </p:blipFill>
        <p:spPr>
          <a:xfrm>
            <a:off x="3253174" y="1929132"/>
            <a:ext cx="6754387" cy="3946525"/>
          </a:xfrm>
          <a:prstGeom prst="rect">
            <a:avLst/>
          </a:prstGeom>
          <a:noFill/>
          <a:ln>
            <a:noFill/>
          </a:ln>
        </p:spPr>
      </p:pic>
    </p:spTree>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75711"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100" name="文本框 99"/>
          <p:cNvSpPr txBox="1"/>
          <p:nvPr/>
        </p:nvSpPr>
        <p:spPr>
          <a:xfrm>
            <a:off x="3091797" y="3279776"/>
            <a:ext cx="6419020" cy="830997"/>
          </a:xfrm>
          <a:prstGeom prst="rect">
            <a:avLst/>
          </a:prstGeom>
          <a:noFill/>
          <a:ln w="9525">
            <a:noFill/>
          </a:ln>
        </p:spPr>
        <p:txBody>
          <a:bodyPr wrap="square">
            <a:spAutoFit/>
          </a:bodyPr>
          <a:lstStyle/>
          <a:p>
            <a:pPr>
              <a:lnSpc>
                <a:spcPct val="2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每组生字都是形近字，同一字族的字。</a:t>
            </a:r>
          </a:p>
        </p:txBody>
      </p:sp>
      <p:pic>
        <p:nvPicPr>
          <p:cNvPr id="3" name="图片 2" descr="64"/>
          <p:cNvPicPr>
            <a:picLocks noChangeAspect="1"/>
          </p:cNvPicPr>
          <p:nvPr/>
        </p:nvPicPr>
        <p:blipFill>
          <a:blip r:embed="rId2" cstate="print"/>
          <a:stretch>
            <a:fillRect/>
          </a:stretch>
        </p:blipFill>
        <p:spPr>
          <a:xfrm>
            <a:off x="909215" y="2860042"/>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75711"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100" name="文本框 99"/>
          <p:cNvSpPr txBox="1"/>
          <p:nvPr/>
        </p:nvSpPr>
        <p:spPr>
          <a:xfrm>
            <a:off x="2885840" y="2860040"/>
            <a:ext cx="6914085" cy="1569660"/>
          </a:xfrm>
          <a:prstGeom prst="rect">
            <a:avLst/>
          </a:prstGeom>
          <a:noFill/>
          <a:ln w="9525">
            <a:noFill/>
          </a:ln>
        </p:spPr>
        <p:txBody>
          <a:bodyPr wrap="square">
            <a:spAutoFit/>
          </a:bodyPr>
          <a:lstStyle/>
          <a:p>
            <a:pPr>
              <a:lnSpc>
                <a:spcPct val="2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再写出几组同一字族的字，看谁写得多。</a:t>
            </a:r>
          </a:p>
          <a:p>
            <a:pPr>
              <a:lnSpc>
                <a:spcPct val="20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   包一泡  青一晴  及一吸  见一现</a:t>
            </a:r>
          </a:p>
        </p:txBody>
      </p:sp>
      <p:pic>
        <p:nvPicPr>
          <p:cNvPr id="3" name="图片 2" descr="64"/>
          <p:cNvPicPr>
            <a:picLocks noChangeAspect="1"/>
          </p:cNvPicPr>
          <p:nvPr/>
        </p:nvPicPr>
        <p:blipFill>
          <a:blip r:embed="rId2" cstate="print"/>
          <a:stretch>
            <a:fillRect/>
          </a:stretch>
        </p:blipFill>
        <p:spPr>
          <a:xfrm>
            <a:off x="909215" y="2860042"/>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945646" y="2178687"/>
            <a:ext cx="9271198" cy="830997"/>
          </a:xfrm>
          <a:prstGeom prst="rect">
            <a:avLst/>
          </a:prstGeom>
          <a:noFill/>
        </p:spPr>
        <p:txBody>
          <a:bodyPr wrap="square" rtlCol="0">
            <a:spAutoFit/>
          </a:bodyPr>
          <a:lstStyle/>
          <a:p>
            <a:r>
              <a:rPr lang="zh-CN" altLang="zh-CN" sz="2400" dirty="0">
                <a:solidFill>
                  <a:srgbClr val="FF0000"/>
                </a:solidFill>
              </a:rPr>
              <a:t>下面这些词语，有的是近年新出现的，有的在原有含义的基础上有了新的含义。选一两个你知道的，和同学交流。</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pic>
        <p:nvPicPr>
          <p:cNvPr id="1073742857" name="图片 1073742856" descr="IMG_256"/>
          <p:cNvPicPr>
            <a:picLocks noChangeAspect="1"/>
          </p:cNvPicPr>
          <p:nvPr/>
        </p:nvPicPr>
        <p:blipFill>
          <a:blip r:embed="rId2" cstate="print"/>
          <a:stretch>
            <a:fillRect/>
          </a:stretch>
        </p:blipFill>
        <p:spPr>
          <a:xfrm>
            <a:off x="1416919" y="3366772"/>
            <a:ext cx="8327878" cy="2868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5" name="文本框 4"/>
          <p:cNvSpPr txBox="1"/>
          <p:nvPr/>
        </p:nvSpPr>
        <p:spPr>
          <a:xfrm>
            <a:off x="158900" y="2297431"/>
            <a:ext cx="1416142" cy="1867733"/>
          </a:xfrm>
          <a:prstGeom prst="irregularSeal2">
            <a:avLst/>
          </a:prstGeom>
          <a:solidFill>
            <a:srgbClr val="00B0F0"/>
          </a:solidFill>
          <a:ln>
            <a:solidFill>
              <a:schemeClr val="accent1"/>
            </a:solidFill>
          </a:ln>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桌面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065692" y="2197101"/>
            <a:ext cx="6955750" cy="510778"/>
          </a:xfrm>
          <a:prstGeom prst="roundRect">
            <a:avLst/>
          </a:prstGeom>
          <a:solidFill>
            <a:srgbClr val="00B0F0"/>
          </a:solid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原有含义：</a:t>
            </a:r>
            <a:r>
              <a:rPr lang="zh-CN" sz="2400">
                <a:latin typeface="微软雅黑" panose="020B0503020204020204" charset="-122"/>
                <a:ea typeface="微软雅黑" panose="020B0503020204020204" charset="-122"/>
                <a:cs typeface="微软雅黑" panose="020B0503020204020204" charset="-122"/>
                <a:sym typeface="+mn-ea"/>
              </a:rPr>
              <a:t>指传统意义上的书桌或者写字台表面。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065694" y="3502661"/>
            <a:ext cx="7888385" cy="1736646"/>
          </a:xfrm>
          <a:prstGeom prst="roundRect">
            <a:avLst/>
          </a:prstGeom>
          <a:noFill/>
          <a:ln w="38100">
            <a:solidFill>
              <a:schemeClr val="accent1"/>
            </a:solidFill>
          </a:ln>
        </p:spPr>
        <p:txBody>
          <a:bodyPr wrap="squar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新含义：</a:t>
            </a:r>
            <a:r>
              <a:rPr lang="zh-CN" sz="2400" dirty="0">
                <a:latin typeface="微软雅黑" panose="020B0503020204020204" charset="-122"/>
                <a:ea typeface="微软雅黑" panose="020B0503020204020204" charset="-122"/>
                <a:cs typeface="微软雅黑" panose="020B0503020204020204" charset="-122"/>
                <a:sym typeface="+mn-ea"/>
              </a:rPr>
              <a:t>桌面，是指打开计算机并成功登录系统之后看到的显示器主屏幕区域，是计算机用语。桌面的定义广泛，它包括任务栏和Windows边栏</a:t>
            </a:r>
            <a:r>
              <a:rPr lang="zh-CN" sz="2400" dirty="0" smtClean="0">
                <a:latin typeface="微软雅黑" panose="020B0503020204020204" charset="-122"/>
                <a:ea typeface="微软雅黑" panose="020B0503020204020204" charset="-122"/>
                <a:cs typeface="微软雅黑" panose="020B0503020204020204" charset="-122"/>
                <a:sym typeface="+mn-ea"/>
              </a:rPr>
              <a:t>及</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sz="2400" dirty="0" smtClean="0">
                <a:latin typeface="微软雅黑" panose="020B0503020204020204" charset="-122"/>
                <a:ea typeface="微软雅黑" panose="020B0503020204020204" charset="-122"/>
                <a:cs typeface="微软雅黑" panose="020B0503020204020204" charset="-122"/>
                <a:sym typeface="+mn-ea"/>
              </a:rPr>
              <a:t>开始</a:t>
            </a:r>
            <a:r>
              <a:rPr lang="zh-CN" sz="2400" dirty="0">
                <a:latin typeface="微软雅黑" panose="020B0503020204020204" charset="-122"/>
                <a:ea typeface="微软雅黑" panose="020B0503020204020204" charset="-122"/>
                <a:cs typeface="微软雅黑" panose="020B0503020204020204" charset="-122"/>
                <a:sym typeface="+mn-ea"/>
              </a:rPr>
              <a:t>"按钮 。桌面文件一般存放在</a:t>
            </a:r>
            <a:r>
              <a:rPr lang="en-US" altLang="zh-CN" sz="2400" dirty="0">
                <a:latin typeface="微软雅黑" panose="020B0503020204020204" charset="-122"/>
                <a:ea typeface="微软雅黑" panose="020B0503020204020204" charset="-122"/>
                <a:cs typeface="微软雅黑" panose="020B0503020204020204" charset="-122"/>
                <a:sym typeface="+mn-ea"/>
              </a:rPr>
              <a:t>c</a:t>
            </a:r>
            <a:r>
              <a:rPr lang="zh-CN" altLang="en-US" sz="2400" dirty="0">
                <a:latin typeface="微软雅黑" panose="020B0503020204020204" charset="-122"/>
                <a:ea typeface="微软雅黑" panose="020B0503020204020204" charset="-122"/>
                <a:cs typeface="微软雅黑" panose="020B0503020204020204" charset="-122"/>
                <a:sym typeface="+mn-ea"/>
              </a:rPr>
              <a:t>盘</a:t>
            </a:r>
            <a:r>
              <a:rPr lang="zh-CN" sz="2400" dirty="0">
                <a:latin typeface="微软雅黑" panose="020B0503020204020204" charset="-122"/>
                <a:ea typeface="微软雅黑" panose="020B0503020204020204" charset="-122"/>
                <a:cs typeface="微软雅黑" panose="020B0503020204020204" charset="-122"/>
                <a:sym typeface="+mn-ea"/>
              </a:rPr>
              <a:t>，用户名名下的“桌面”文件夹内。</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5" name="文本框 4"/>
          <p:cNvSpPr txBox="1"/>
          <p:nvPr/>
        </p:nvSpPr>
        <p:spPr>
          <a:xfrm>
            <a:off x="8575143" y="1486535"/>
            <a:ext cx="985957" cy="742950"/>
          </a:xfrm>
          <a:prstGeom prst="decagon">
            <a:avLst/>
          </a:prstGeom>
          <a:gradFill>
            <a:gsLst>
              <a:gs pos="0">
                <a:srgbClr val="9EE256"/>
              </a:gs>
              <a:gs pos="100000">
                <a:srgbClr val="52762D"/>
              </a:gs>
            </a:gsLst>
            <a:lin scaled="0"/>
          </a:gradFill>
          <a:ln>
            <a:solidFill>
              <a:schemeClr val="accent1"/>
            </a:solidFill>
          </a:ln>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窗口</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424477" y="1739267"/>
            <a:ext cx="5150666" cy="706755"/>
          </a:xfrm>
          <a:prstGeom prst="rect">
            <a:avLst/>
          </a:prstGeom>
          <a:noFill/>
        </p:spPr>
        <p:txBody>
          <a:bodyPr wrap="square" rtlCol="0">
            <a:spAutoFit/>
          </a:bodyPr>
          <a:lstStyle/>
          <a:p>
            <a:pPr algn="l"/>
            <a:r>
              <a:rPr lang="zh-CN" sz="2000" dirty="0">
                <a:solidFill>
                  <a:srgbClr val="C00000"/>
                </a:solidFill>
                <a:latin typeface="微软雅黑" panose="020B0503020204020204" charset="-122"/>
                <a:ea typeface="微软雅黑" panose="020B0503020204020204" charset="-122"/>
                <a:cs typeface="微软雅黑" panose="020B0503020204020204" charset="-122"/>
                <a:sym typeface="+mn-ea"/>
              </a:rPr>
              <a:t>原有含义：</a:t>
            </a:r>
            <a:r>
              <a:rPr lang="zh-CN" sz="2000" dirty="0">
                <a:latin typeface="微软雅黑" panose="020B0503020204020204" charset="-122"/>
                <a:ea typeface="微软雅黑" panose="020B0503020204020204" charset="-122"/>
                <a:cs typeface="微软雅黑" panose="020B0503020204020204" charset="-122"/>
                <a:sym typeface="+mn-ea"/>
              </a:rPr>
              <a:t>开在墙上的窗形的口子，用来售票、付款或医院挂号</a:t>
            </a:r>
            <a:r>
              <a:rPr lang="zh-CN" sz="2000" dirty="0" smtClean="0">
                <a:latin typeface="微软雅黑" panose="020B0503020204020204" charset="-122"/>
                <a:ea typeface="微软雅黑" panose="020B0503020204020204" charset="-122"/>
                <a:cs typeface="微软雅黑" panose="020B0503020204020204" charset="-122"/>
                <a:sym typeface="+mn-ea"/>
              </a:rPr>
              <a:t>等</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47990" y="2734310"/>
            <a:ext cx="9468853" cy="1014730"/>
          </a:xfrm>
          <a:prstGeom prst="rect">
            <a:avLst/>
          </a:prstGeom>
          <a:noFill/>
        </p:spPr>
        <p:txBody>
          <a:bodyPr wrap="square" rtlCol="0">
            <a:spAutoFit/>
          </a:bodyPr>
          <a:lstStyle/>
          <a:p>
            <a:r>
              <a:rPr lang="zh-CN" sz="2000" dirty="0">
                <a:solidFill>
                  <a:srgbClr val="C00000"/>
                </a:solidFill>
                <a:latin typeface="微软雅黑" panose="020B0503020204020204" charset="-122"/>
                <a:ea typeface="微软雅黑" panose="020B0503020204020204" charset="-122"/>
                <a:cs typeface="微软雅黑" panose="020B0503020204020204" charset="-122"/>
                <a:sym typeface="+mn-ea"/>
              </a:rPr>
              <a:t>新含义：</a:t>
            </a:r>
            <a:r>
              <a:rPr lang="zh-CN" sz="2000" dirty="0">
                <a:latin typeface="微软雅黑" panose="020B0503020204020204" charset="-122"/>
                <a:ea typeface="微软雅黑" panose="020B0503020204020204" charset="-122"/>
                <a:cs typeface="微软雅黑" panose="020B0503020204020204" charset="-122"/>
                <a:sym typeface="+mn-ea"/>
              </a:rPr>
              <a:t>比喻同外界相互往来联系的单位、部门或地区</a:t>
            </a:r>
            <a:r>
              <a:rPr lang="zh-CN" sz="2000" dirty="0" smtClean="0">
                <a:latin typeface="微软雅黑" panose="020B0503020204020204" charset="-122"/>
                <a:ea typeface="微软雅黑" panose="020B0503020204020204" charset="-122"/>
                <a:cs typeface="微软雅黑" panose="020B0503020204020204" charset="-122"/>
                <a:sym typeface="+mn-ea"/>
              </a:rPr>
              <a:t>:</a:t>
            </a:r>
            <a:r>
              <a:rPr lang="zh-CN" altLang="en-US" sz="2000" dirty="0" smtClean="0">
                <a:latin typeface="微软雅黑" panose="020B0503020204020204" charset="-122"/>
                <a:ea typeface="微软雅黑" panose="020B0503020204020204" charset="-122"/>
                <a:cs typeface="微软雅黑" panose="020B0503020204020204" charset="-122"/>
                <a:sym typeface="+mn-ea"/>
              </a:rPr>
              <a:t>如</a:t>
            </a:r>
            <a:r>
              <a:rPr lang="zh-CN" altLang="en-US" sz="2000" dirty="0" smtClean="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000" dirty="0" smtClean="0">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en-US" sz="2000" dirty="0" smtClean="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sz="2000" dirty="0" smtClean="0">
                <a:latin typeface="微软雅黑" panose="020B0503020204020204" charset="-122"/>
                <a:ea typeface="微软雅黑" panose="020B0503020204020204" charset="-122"/>
                <a:cs typeface="微软雅黑" panose="020B0503020204020204" charset="-122"/>
                <a:sym typeface="+mn-ea"/>
              </a:rPr>
              <a:t>交通</a:t>
            </a:r>
            <a:r>
              <a:rPr lang="zh-CN" sz="2000" dirty="0">
                <a:latin typeface="微软雅黑" panose="020B0503020204020204" charset="-122"/>
                <a:ea typeface="微软雅黑" panose="020B0503020204020204" charset="-122"/>
                <a:cs typeface="微软雅黑" panose="020B0503020204020204" charset="-122"/>
                <a:sym typeface="+mn-ea"/>
              </a:rPr>
              <a:t>运输部门是文明的</a:t>
            </a:r>
            <a:r>
              <a:rPr lang="zh-CN" sz="2000" dirty="0" smtClean="0">
                <a:latin typeface="微软雅黑" panose="020B0503020204020204" charset="-122"/>
                <a:ea typeface="微软雅黑" panose="020B0503020204020204" charset="-122"/>
                <a:cs typeface="微软雅黑" panose="020B0503020204020204" charset="-122"/>
                <a:sym typeface="+mn-ea"/>
              </a:rPr>
              <a:t>窗口</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r>
              <a:rPr lang="en-US" altLang="zh-CN" sz="2000" dirty="0">
                <a:latin typeface="微软雅黑" panose="020B0503020204020204" charset="-122"/>
                <a:ea typeface="微软雅黑" panose="020B0503020204020204" charset="-122"/>
                <a:cs typeface="微软雅黑" panose="020B0503020204020204" charset="-122"/>
                <a:sym typeface="+mn-ea"/>
              </a:rPr>
              <a:t> 2 </a:t>
            </a:r>
            <a:r>
              <a:rPr lang="zh-CN" altLang="en-US" sz="2000" dirty="0" smtClean="0">
                <a:latin typeface="微软雅黑" panose="020B0503020204020204" charset="-122"/>
                <a:ea typeface="微软雅黑" panose="020B0503020204020204" charset="-122"/>
                <a:cs typeface="微软雅黑" panose="020B0503020204020204" charset="-122"/>
                <a:sym typeface="+mn-ea"/>
              </a:rPr>
              <a:t>）</a:t>
            </a:r>
            <a:r>
              <a:rPr lang="zh-CN" sz="2000" dirty="0" smtClean="0">
                <a:latin typeface="微软雅黑" panose="020B0503020204020204" charset="-122"/>
                <a:ea typeface="微软雅黑" panose="020B0503020204020204" charset="-122"/>
                <a:cs typeface="微软雅黑" panose="020B0503020204020204" charset="-122"/>
                <a:sym typeface="+mn-ea"/>
              </a:rPr>
              <a:t>对外开放</a:t>
            </a:r>
            <a:r>
              <a:rPr lang="zh-CN" sz="2000" dirty="0">
                <a:latin typeface="微软雅黑" panose="020B0503020204020204" charset="-122"/>
                <a:ea typeface="微软雅黑" panose="020B0503020204020204" charset="-122"/>
                <a:cs typeface="微软雅黑" panose="020B0503020204020204" charset="-122"/>
                <a:sym typeface="+mn-ea"/>
              </a:rPr>
              <a:t>城市成了技术的窗口，知识的窗口，管理的窗口，对外政策的窗口。</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0614" y="3997325"/>
            <a:ext cx="10804383" cy="2245360"/>
          </a:xfrm>
          <a:prstGeom prst="rect">
            <a:avLst/>
          </a:prstGeom>
          <a:noFill/>
        </p:spPr>
        <p:txBody>
          <a:bodyPr wrap="square" rtlCol="0">
            <a:spAutoFit/>
          </a:bodyPr>
          <a:lstStyle/>
          <a:p>
            <a:pPr indent="266700" algn="l"/>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en-US" altLang="zh-CN" sz="20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lang="zh-CN" sz="2000" dirty="0">
                <a:solidFill>
                  <a:srgbClr val="C00000"/>
                </a:solidFill>
                <a:latin typeface="微软雅黑" panose="020B0503020204020204" charset="-122"/>
                <a:ea typeface="微软雅黑" panose="020B0503020204020204" charset="-122"/>
                <a:cs typeface="微软雅黑" panose="020B0503020204020204" charset="-122"/>
                <a:sym typeface="+mn-ea"/>
              </a:rPr>
              <a:t>电脑中窗口的含义：</a:t>
            </a:r>
            <a:r>
              <a:rPr lang="zh-CN" sz="2000" dirty="0">
                <a:latin typeface="微软雅黑" panose="020B0503020204020204" charset="-122"/>
                <a:ea typeface="微软雅黑" panose="020B0503020204020204" charset="-122"/>
                <a:cs typeface="微软雅黑" panose="020B0503020204020204" charset="-122"/>
                <a:sym typeface="+mn-ea"/>
              </a:rPr>
              <a:t>窗口就是一个操作界面，你眼睛所能看到的微机系统中一种新的操作环境。把微机的显示屏幕划分成许多框，即为窗口。每个窗口负责显示和处理某一类信息。用户可随意在任一窗口上工作，并在各窗口间交换信息。计算机中有专门的窗口管理软件来管理窗口操作。</a:t>
            </a:r>
          </a:p>
          <a:p>
            <a:pPr indent="266700" algn="l"/>
            <a:r>
              <a:rPr lang="zh-CN" sz="2000" dirty="0">
                <a:latin typeface="微软雅黑" panose="020B0503020204020204" charset="-122"/>
                <a:ea typeface="微软雅黑" panose="020B0503020204020204" charset="-122"/>
                <a:cs typeface="微软雅黑" panose="020B0503020204020204" charset="-122"/>
                <a:sym typeface="+mn-ea"/>
              </a:rPr>
              <a:t>　</a:t>
            </a:r>
            <a:r>
              <a:rPr lang="zh-CN" sz="2000" dirty="0" smtClean="0">
                <a:latin typeface="微软雅黑" panose="020B0503020204020204" charset="-122"/>
                <a:ea typeface="微软雅黑" panose="020B0503020204020204" charset="-122"/>
                <a:cs typeface="微软雅黑" panose="020B0503020204020204" charset="-122"/>
                <a:sym typeface="+mn-ea"/>
              </a:rPr>
              <a:t>每当</a:t>
            </a:r>
            <a:r>
              <a:rPr lang="zh-CN" sz="2000" dirty="0">
                <a:latin typeface="微软雅黑" panose="020B0503020204020204" charset="-122"/>
                <a:ea typeface="微软雅黑" panose="020B0503020204020204" charset="-122"/>
                <a:cs typeface="微软雅黑" panose="020B0503020204020204" charset="-122"/>
                <a:sym typeface="+mn-ea"/>
              </a:rPr>
              <a:t>用户开始运行一个应用程序时，应用程序就创建并显示一个窗口；当用户操作窗口中的对象时，程序会作出相应反应。用户通过关闭一个窗口来终止一个程序的运行；通过选择相应的应用程序窗口来选择相应的应用程序。</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3" grpId="0"/>
      <p:bldP spid="8" grpId="0"/>
    </p:bldLst>
  </p:timing>
</p:sld>
</file>

<file path=ppt/slides/slide3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100" name="文本框 99"/>
          <p:cNvSpPr txBox="1"/>
          <p:nvPr/>
        </p:nvSpPr>
        <p:spPr>
          <a:xfrm>
            <a:off x="779769" y="3871595"/>
            <a:ext cx="9200662" cy="1569660"/>
          </a:xfrm>
          <a:prstGeom prst="rect">
            <a:avLst/>
          </a:prstGeom>
          <a:noFill/>
          <a:ln w="9525">
            <a:noFill/>
          </a:ln>
        </p:spPr>
        <p:txBody>
          <a:bodyPr wrap="square">
            <a:spAutoFit/>
          </a:bodyPr>
          <a:lstStyle/>
          <a:p>
            <a:r>
              <a:rPr lang="zh-CN" sz="2400">
                <a:solidFill>
                  <a:srgbClr val="C00000"/>
                </a:solidFill>
                <a:latin typeface="微软雅黑" panose="020B0503020204020204" charset="-122"/>
                <a:ea typeface="微软雅黑" panose="020B0503020204020204" charset="-122"/>
              </a:rPr>
              <a:t>新含义：</a:t>
            </a:r>
            <a:r>
              <a:rPr lang="zh-CN" sz="2400">
                <a:solidFill>
                  <a:schemeClr val="tx1"/>
                </a:solidFill>
                <a:latin typeface="微软雅黑" panose="020B0503020204020204" charset="-122"/>
                <a:ea typeface="微软雅黑" panose="020B0503020204020204" charset="-122"/>
              </a:rPr>
              <a:t>是专门装整页文件用的，主要目的是为了更好的保存文件，使它整齐规范。普通计算机文件夹是用来协助人们管理计算机文件的，每一个文件夹对应一块磁盘空间，它提供了指向对应空间的地址，它没有扩展名，也就不像文件的格式用扩展名来标识。</a:t>
            </a:r>
            <a:endParaRPr lang="zh-CN" altLang="en-US" sz="24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7564387" y="1557656"/>
            <a:ext cx="2667184" cy="1296591"/>
          </a:xfrm>
          <a:prstGeom prst="irregularSeal1">
            <a:avLst/>
          </a:prstGeom>
          <a:solidFill>
            <a:srgbClr val="92D050"/>
          </a:solidFill>
        </p:spPr>
        <p:txBody>
          <a:bodyPr wrap="square" rtlCol="0">
            <a:spAutoFit/>
          </a:bodyPr>
          <a:lstStyle/>
          <a:p>
            <a:pPr algn="l"/>
            <a:r>
              <a:rPr lang="zh-CN" sz="2400">
                <a:latin typeface="微软雅黑" panose="020B0503020204020204" charset="-122"/>
                <a:ea typeface="微软雅黑" panose="020B0503020204020204" charset="-122"/>
                <a:sym typeface="+mn-ea"/>
              </a:rPr>
              <a:t>文件夹</a:t>
            </a:r>
            <a:endParaRPr lang="zh-CN" altLang="en-US" sz="240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1375060" y="2852422"/>
            <a:ext cx="5724644"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sym typeface="+mn-ea"/>
              </a:rPr>
              <a:t>原有含义：</a:t>
            </a:r>
            <a:r>
              <a:rPr lang="zh-CN" sz="2400">
                <a:latin typeface="微软雅黑" panose="020B0503020204020204" charset="-122"/>
                <a:ea typeface="微软雅黑" panose="020B0503020204020204" charset="-122"/>
                <a:sym typeface="+mn-ea"/>
              </a:rPr>
              <a:t>主要是用来存放文件的地方。</a:t>
            </a:r>
            <a:endParaRPr lang="zh-CN" altLang="en-US" sz="24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strips(down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744697" y="3106422"/>
            <a:ext cx="8072089" cy="2256487"/>
          </a:xfrm>
          <a:prstGeom prst="wedgeRoundRectCallout">
            <a:avLst>
              <a:gd name="adj1" fmla="val -30468"/>
              <a:gd name="adj2" fmla="val -71629"/>
              <a:gd name="adj3" fmla="val 16667"/>
            </a:avLst>
          </a:prstGeom>
          <a:solidFill>
            <a:srgbClr val="FFC000"/>
          </a:solidFill>
          <a:ln w="9525">
            <a:solidFill>
              <a:srgbClr val="00B0F0"/>
            </a:solid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这首诗写初夏江南的田园景色。诗中用梅子黄、杏子肥、麦花白、菜花稀，写出了夏季南方农村景物的特点。</a:t>
            </a:r>
            <a:endParaRPr lang="zh-CN" altLang="en-US" sz="28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610794" y="1717675"/>
            <a:ext cx="8443337" cy="523220"/>
          </a:xfrm>
          <a:prstGeom prst="rect">
            <a:avLst/>
          </a:prstGeom>
          <a:noFill/>
        </p:spPr>
        <p:txBody>
          <a:bodyPr wrap="none" rtlCol="0">
            <a:spAutoFit/>
          </a:bodyPr>
          <a:lstStyle/>
          <a:p>
            <a:pPr algn="l"/>
            <a:r>
              <a:rPr lang="zh-CN" sz="2800">
                <a:solidFill>
                  <a:schemeClr val="tx1"/>
                </a:solidFill>
                <a:latin typeface="微软雅黑" panose="020B0503020204020204" charset="-122"/>
                <a:ea typeface="微软雅黑" panose="020B0503020204020204" charset="-122"/>
                <a:sym typeface="+mn-ea"/>
              </a:rPr>
              <a:t>诗人描绘了什么季节的景物？你是从哪里感受到的？</a:t>
            </a:r>
            <a:endParaRPr lang="zh-CN" altLang="en-US" sz="2800">
              <a:solidFill>
                <a:schemeClr val="tx1"/>
              </a:solidFill>
              <a:latin typeface="微软雅黑" panose="020B0503020204020204" charset="-122"/>
              <a:ea typeface="微软雅黑" panose="020B0503020204020204" charset="-122"/>
              <a:sym typeface="+mn-ea"/>
            </a:endParaRPr>
          </a:p>
        </p:txBody>
      </p:sp>
      <p:pic>
        <p:nvPicPr>
          <p:cNvPr id="3" name="图片 2" descr="62"/>
          <p:cNvPicPr>
            <a:picLocks noChangeAspect="1"/>
          </p:cNvPicPr>
          <p:nvPr/>
        </p:nvPicPr>
        <p:blipFill>
          <a:blip r:embed="rId2" cstate="print"/>
          <a:stretch>
            <a:fillRect/>
          </a:stretch>
        </p:blipFill>
        <p:spPr>
          <a:xfrm flipH="1">
            <a:off x="175177" y="2703830"/>
            <a:ext cx="2569519" cy="2432050"/>
          </a:xfrm>
          <a:prstGeom prst="rect">
            <a:avLst/>
          </a:prstGeom>
        </p:spPr>
      </p:pic>
    </p:spTree>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100" name="文本框 99"/>
          <p:cNvSpPr txBox="1"/>
          <p:nvPr/>
        </p:nvSpPr>
        <p:spPr>
          <a:xfrm>
            <a:off x="1255694" y="4324985"/>
            <a:ext cx="9206088" cy="1568450"/>
          </a:xfrm>
          <a:prstGeom prst="rect">
            <a:avLst/>
          </a:prstGeom>
          <a:noFill/>
          <a:ln w="9525">
            <a:noFill/>
          </a:ln>
        </p:spPr>
        <p:txBody>
          <a:bodyPr wrap="square">
            <a:spAutoFit/>
          </a:bodyPr>
          <a:lstStyle/>
          <a:p>
            <a:r>
              <a:rPr lang="zh-CN" sz="2400">
                <a:solidFill>
                  <a:srgbClr val="C00000"/>
                </a:solidFill>
                <a:latin typeface="微软雅黑" panose="020B0503020204020204" charset="-122"/>
                <a:ea typeface="微软雅黑" panose="020B0503020204020204" charset="-122"/>
              </a:rPr>
              <a:t>新含义：</a:t>
            </a:r>
            <a:r>
              <a:rPr lang="zh-CN" sz="2400">
                <a:solidFill>
                  <a:schemeClr val="tx1"/>
                </a:solidFill>
                <a:latin typeface="微软雅黑" panose="020B0503020204020204" charset="-122"/>
                <a:ea typeface="微软雅黑" panose="020B0503020204020204" charset="-122"/>
              </a:rPr>
              <a:t>进入互联网时代后，随着网络应用的不断普及，大众又赋予了潜水新一层的含义，即在他人不知情的情况下，隐秘的观看共享信息或留言，而不主动表露自己身份、发布信息和回复他人信息的单独个体或行为。</a:t>
            </a:r>
            <a:endParaRPr lang="zh-CN" altLang="en-US" sz="24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778994" y="2106932"/>
            <a:ext cx="1701387" cy="1296591"/>
          </a:xfrm>
          <a:prstGeom prst="irregularSeal1">
            <a:avLst/>
          </a:prstGeom>
          <a:solidFill>
            <a:srgbClr val="FFC000"/>
          </a:solidFill>
        </p:spPr>
        <p:txBody>
          <a:bodyPr wrap="square" rtlCol="0">
            <a:spAutoFit/>
          </a:bodyPr>
          <a:lstStyle/>
          <a:p>
            <a:pPr algn="l"/>
            <a:r>
              <a:rPr lang="zh-CN" sz="2400">
                <a:latin typeface="微软雅黑" panose="020B0503020204020204" charset="-122"/>
                <a:ea typeface="微软雅黑" panose="020B0503020204020204" charset="-122"/>
                <a:sym typeface="+mn-ea"/>
              </a:rPr>
              <a:t>潜水</a:t>
            </a:r>
            <a:endParaRPr lang="zh-CN" altLang="en-US" sz="240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3532993" y="1809752"/>
            <a:ext cx="6928788" cy="1938992"/>
          </a:xfrm>
          <a:prstGeom prst="rect">
            <a:avLst/>
          </a:prstGeom>
          <a:noFill/>
        </p:spPr>
        <p:txBody>
          <a:bodyPr wrap="square" rtlCol="0">
            <a:spAutoFit/>
          </a:bodyPr>
          <a:lstStyle/>
          <a:p>
            <a:pPr algn="l"/>
            <a:r>
              <a:rPr lang="zh-CN" sz="2400" dirty="0">
                <a:solidFill>
                  <a:srgbClr val="C00000"/>
                </a:solidFill>
                <a:latin typeface="微软雅黑" panose="020B0503020204020204" charset="-122"/>
                <a:ea typeface="微软雅黑" panose="020B0503020204020204" charset="-122"/>
                <a:sym typeface="+mn-ea"/>
              </a:rPr>
              <a:t>原有含义：</a:t>
            </a:r>
            <a:r>
              <a:rPr lang="zh-CN" sz="2400" dirty="0">
                <a:latin typeface="微软雅黑" panose="020B0503020204020204" charset="-122"/>
                <a:ea typeface="微软雅黑" panose="020B0503020204020204" charset="-122"/>
                <a:sym typeface="+mn-ea"/>
              </a:rPr>
              <a:t>进行水下查勘、打捞、修理和水下工程等作业而在携带或不携带专业工具的情况下进入水面以下的活动。后潜水逐渐发展成为一项以在水下活动为主要内容，从而达到锻炼身体、休闲</a:t>
            </a:r>
            <a:r>
              <a:rPr lang="zh-CN" sz="2400" dirty="0" smtClean="0">
                <a:latin typeface="微软雅黑" panose="020B0503020204020204" charset="-122"/>
                <a:ea typeface="微软雅黑" panose="020B0503020204020204" charset="-122"/>
                <a:sym typeface="+mn-ea"/>
              </a:rPr>
              <a:t>娱乐目的</a:t>
            </a:r>
            <a:r>
              <a:rPr lang="zh-CN" sz="2400" dirty="0">
                <a:latin typeface="微软雅黑" panose="020B0503020204020204" charset="-122"/>
                <a:ea typeface="微软雅黑" panose="020B0503020204020204" charset="-122"/>
                <a:sym typeface="+mn-ea"/>
              </a:rPr>
              <a:t>的休闲运动，广为大众所喜爱。</a:t>
            </a:r>
            <a:endParaRPr lang="zh-CN" altLang="en-US" sz="2400"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5"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p:cTn id="17"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20" dur="1000" fill="hold"/>
                                        <p:tgtEl>
                                          <p:spTgt spid="100"/>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p:bldP spid="3" grpId="0"/>
    </p:bldLst>
  </p:timing>
</p:sld>
</file>

<file path=ppt/slides/slide3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100" name="文本框 99"/>
          <p:cNvSpPr txBox="1"/>
          <p:nvPr/>
        </p:nvSpPr>
        <p:spPr>
          <a:xfrm>
            <a:off x="248039" y="4094480"/>
            <a:ext cx="10788881" cy="1568450"/>
          </a:xfrm>
          <a:prstGeom prst="rect">
            <a:avLst/>
          </a:prstGeom>
          <a:noFill/>
          <a:ln w="9525">
            <a:noFill/>
          </a:ln>
        </p:spPr>
        <p:txBody>
          <a:bodyPr wrap="square">
            <a:spAutoFit/>
          </a:bodyPr>
          <a:lstStyle/>
          <a:p>
            <a:r>
              <a:rPr lang="zh-CN" sz="2400">
                <a:solidFill>
                  <a:srgbClr val="C00000"/>
                </a:solidFill>
                <a:latin typeface="微软雅黑" panose="020B0503020204020204" charset="-122"/>
                <a:ea typeface="微软雅黑" panose="020B0503020204020204" charset="-122"/>
                <a:cs typeface="微软雅黑" panose="020B0503020204020204" charset="-122"/>
              </a:rPr>
              <a:t>多媒体：</a:t>
            </a:r>
            <a:r>
              <a:rPr lang="zh-CN" sz="2400">
                <a:solidFill>
                  <a:schemeClr val="tx1"/>
                </a:solidFill>
                <a:latin typeface="微软雅黑" panose="020B0503020204020204" charset="-122"/>
                <a:ea typeface="微软雅黑" panose="020B0503020204020204" charset="-122"/>
                <a:cs typeface="微软雅黑" panose="020B0503020204020204" charset="-122"/>
              </a:rPr>
              <a:t>在计算机系统中，组合两种或两种以上媒体的一种人机交互式信息交流和传播媒体。使用的媒体包括文字、图片、照片、声音 (包含音乐、语音旁白、特殊音效)、动画和影片，以及程式所提供的互动功能。多媒体作品通过光盘发行、网络发行。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06163" y="1988185"/>
            <a:ext cx="9937801" cy="1569660"/>
          </a:xfrm>
          <a:prstGeom prst="rect">
            <a:avLst/>
          </a:prstGeom>
          <a:noFill/>
        </p:spPr>
        <p:txBody>
          <a:bodyPr wrap="squar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云技术：</a:t>
            </a:r>
            <a:r>
              <a:rPr lang="zh-CN" sz="2400">
                <a:latin typeface="微软雅黑" panose="020B0503020204020204" charset="-122"/>
                <a:ea typeface="微软雅黑" panose="020B0503020204020204" charset="-122"/>
                <a:cs typeface="微软雅黑" panose="020B0503020204020204" charset="-122"/>
                <a:sym typeface="+mn-ea"/>
              </a:rPr>
              <a:t>基于云计算商业模式应用的网络技术、信息技术、整合技术、管理平台技术、应用技术等的总称，可以组成资源池，按需所用，灵活便利。云计算技术将变成重要支撑。技术网络系统的后台服务需要大量的计算、存储资源，如视频网站、图片类网站和更多的门户网站。</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p:bldP spid="2" grpId="0"/>
    </p:bldLst>
  </p:timing>
</p:sld>
</file>

<file path=ppt/slides/slide3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100" name="文本框 99"/>
          <p:cNvSpPr txBox="1"/>
          <p:nvPr/>
        </p:nvSpPr>
        <p:spPr>
          <a:xfrm>
            <a:off x="406162" y="4251325"/>
            <a:ext cx="9792078" cy="1200329"/>
          </a:xfrm>
          <a:prstGeom prst="rect">
            <a:avLst/>
          </a:prstGeom>
          <a:noFill/>
          <a:ln w="9525">
            <a:noFill/>
          </a:ln>
        </p:spPr>
        <p:txBody>
          <a:bodyPr wrap="square">
            <a:spAutoFit/>
          </a:bodyPr>
          <a:lstStyle/>
          <a:p>
            <a:r>
              <a:rPr lang="zh-CN" sz="2400">
                <a:solidFill>
                  <a:srgbClr val="C00000"/>
                </a:solidFill>
                <a:latin typeface="微软雅黑" panose="020B0503020204020204" charset="-122"/>
                <a:ea typeface="微软雅黑" panose="020B0503020204020204" charset="-122"/>
              </a:rPr>
              <a:t>互联网：</a:t>
            </a:r>
            <a:r>
              <a:rPr lang="zh-CN" sz="2400">
                <a:solidFill>
                  <a:schemeClr val="tx1"/>
                </a:solidFill>
                <a:latin typeface="微软雅黑" panose="020B0503020204020204" charset="-122"/>
                <a:ea typeface="微软雅黑" panose="020B0503020204020204" charset="-122"/>
              </a:rPr>
              <a:t>互联网是指将两台计算机或者是两台以上的计算机终端、客户端、服务端通过计算机信息技术的手段互相联系起来的结果，人们可以与远在千里之外的朋友相互发送邮件、共同完成一项工作、共同娱乐。</a:t>
            </a:r>
            <a:endParaRPr lang="zh-CN" altLang="en-US" sz="24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658611" y="2318385"/>
            <a:ext cx="9386932" cy="1198880"/>
          </a:xfrm>
          <a:prstGeom prst="rect">
            <a:avLst/>
          </a:prstGeom>
          <a:noFill/>
        </p:spPr>
        <p:txBody>
          <a:bodyPr wrap="square" rtlCol="0">
            <a:spAutoFit/>
          </a:bodyPr>
          <a:lstStyle/>
          <a:p>
            <a:pPr algn="l"/>
            <a:r>
              <a:rPr lang="zh-CN" sz="2400">
                <a:solidFill>
                  <a:srgbClr val="C00000"/>
                </a:solidFill>
                <a:latin typeface="微软雅黑" panose="020B0503020204020204" charset="-122"/>
                <a:ea typeface="微软雅黑" panose="020B0503020204020204" charset="-122"/>
                <a:sym typeface="+mn-ea"/>
              </a:rPr>
              <a:t>克隆：</a:t>
            </a:r>
            <a:r>
              <a:rPr lang="zh-CN" sz="2400">
                <a:latin typeface="微软雅黑" panose="020B0503020204020204" charset="-122"/>
                <a:ea typeface="微软雅黑" panose="020B0503020204020204" charset="-122"/>
                <a:sym typeface="+mn-ea"/>
              </a:rPr>
              <a:t>克隆通常是一种人工诱导的无性生殖方式或者自然的无性生殖方式（如植物）。一个克隆就是一个多细胞生物在遗传上与另外一种生物完全一样。</a:t>
            </a:r>
            <a:endParaRPr lang="zh-CN" altLang="en-US" sz="24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p:bldP spid="2" grpId="0"/>
    </p:bldLst>
  </p:timing>
</p:sld>
</file>

<file path=ppt/slides/slide3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100" name="文本框 99"/>
          <p:cNvSpPr txBox="1"/>
          <p:nvPr/>
        </p:nvSpPr>
        <p:spPr>
          <a:xfrm>
            <a:off x="2480381" y="2458721"/>
            <a:ext cx="7674452" cy="2360295"/>
          </a:xfrm>
          <a:prstGeom prst="plaque">
            <a:avLst/>
          </a:prstGeom>
          <a:solidFill>
            <a:srgbClr val="FFC000"/>
          </a:solidFill>
          <a:ln w="9525">
            <a:solidFill>
              <a:schemeClr val="accent1"/>
            </a:solidFill>
          </a:ln>
        </p:spPr>
        <p:txBody>
          <a:bodyPr wrap="square">
            <a:spAutoFit/>
          </a:bodyPr>
          <a:lstStyle/>
          <a:p>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本堂课我们学会用多种方法解决不会的问题；认识了数字的大写，学会填写汇款单。积累8个新词，交流了词义。希望同学们课下多多发现新词，收集新词！</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descr="64"/>
          <p:cNvPicPr>
            <a:picLocks noChangeAspect="1"/>
          </p:cNvPicPr>
          <p:nvPr/>
        </p:nvPicPr>
        <p:blipFill>
          <a:blip r:embed="rId2" cstate="print"/>
          <a:stretch>
            <a:fillRect/>
          </a:stretch>
        </p:blipFill>
        <p:spPr>
          <a:xfrm>
            <a:off x="406162" y="2760981"/>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314312" y="2248537"/>
            <a:ext cx="4367796" cy="1483999"/>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5400">
                <a:latin typeface="黑体" panose="02010609060101010101" charset="-122"/>
                <a:ea typeface="黑体" panose="02010609060101010101" charset="-122"/>
                <a:cs typeface="黑体" panose="02010609060101010101" charset="-122"/>
              </a:rPr>
              <a:t>第二课时</a:t>
            </a:r>
          </a:p>
        </p:txBody>
      </p:sp>
      <p:pic>
        <p:nvPicPr>
          <p:cNvPr id="3" name="图片 2" descr="69"/>
          <p:cNvPicPr>
            <a:picLocks noChangeAspect="1"/>
          </p:cNvPicPr>
          <p:nvPr/>
        </p:nvPicPr>
        <p:blipFill>
          <a:blip r:embed="rId2" cstate="print"/>
          <a:stretch>
            <a:fillRect/>
          </a:stretch>
        </p:blipFill>
        <p:spPr>
          <a:xfrm>
            <a:off x="1130899" y="2494282"/>
            <a:ext cx="2790428" cy="2974975"/>
          </a:xfrm>
          <a:prstGeom prst="rect">
            <a:avLst/>
          </a:prstGeom>
        </p:spPr>
      </p:pic>
    </p:spTree>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100" name="文本框 99"/>
          <p:cNvSpPr txBox="1"/>
          <p:nvPr/>
        </p:nvSpPr>
        <p:spPr>
          <a:xfrm>
            <a:off x="406163" y="5549902"/>
            <a:ext cx="10461005" cy="552027"/>
          </a:xfrm>
          <a:prstGeom prst="snip2DiagRect">
            <a:avLst/>
          </a:prstGeom>
          <a:solidFill>
            <a:srgbClr val="FFC000"/>
          </a:solidFill>
          <a:ln w="9525">
            <a:noFill/>
          </a:ln>
        </p:spPr>
        <p:txBody>
          <a:bodyPr wrap="square">
            <a:spAutoFit/>
          </a:bodyPr>
          <a:lstStyle/>
          <a:p>
            <a:r>
              <a:rPr lang="zh-CN" sz="2400">
                <a:solidFill>
                  <a:schemeClr val="tx1"/>
                </a:solidFill>
                <a:latin typeface="微软雅黑" panose="020B0503020204020204" charset="-122"/>
                <a:ea typeface="微软雅黑" panose="020B0503020204020204" charset="-122"/>
                <a:cs typeface="微软雅黑" panose="020B0503020204020204" charset="-122"/>
              </a:rPr>
              <a:t>（</a:t>
            </a:r>
            <a:r>
              <a:rPr lang="en-US" sz="2400">
                <a:solidFill>
                  <a:schemeClr val="tx1"/>
                </a:solidFill>
                <a:latin typeface="微软雅黑" panose="020B0503020204020204" charset="-122"/>
                <a:ea typeface="微软雅黑" panose="020B0503020204020204" charset="-122"/>
                <a:cs typeface="微软雅黑" panose="020B0503020204020204" charset="-122"/>
              </a:rPr>
              <a:t>3</a:t>
            </a:r>
            <a:r>
              <a:rPr lang="zh-CN" sz="2400">
                <a:solidFill>
                  <a:schemeClr val="tx1"/>
                </a:solidFill>
                <a:latin typeface="微软雅黑" panose="020B0503020204020204" charset="-122"/>
                <a:ea typeface="微软雅黑" panose="020B0503020204020204" charset="-122"/>
                <a:cs typeface="微软雅黑" panose="020B0503020204020204" charset="-122"/>
              </a:rPr>
              <a:t>）有一种叫作“碳纳米管”的神奇材料，</a:t>
            </a:r>
            <a:r>
              <a:rPr lang="zh-CN" sz="2400">
                <a:solidFill>
                  <a:srgbClr val="C00000"/>
                </a:solidFill>
                <a:latin typeface="微软雅黑" panose="020B0503020204020204" charset="-122"/>
                <a:ea typeface="微软雅黑" panose="020B0503020204020204" charset="-122"/>
                <a:cs typeface="微软雅黑" panose="020B0503020204020204" charset="-122"/>
              </a:rPr>
              <a:t>比钢铁结实百倍。</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009981" y="2111375"/>
            <a:ext cx="8443337" cy="523220"/>
          </a:xfrm>
          <a:prstGeom prst="rect">
            <a:avLst/>
          </a:prstGeom>
          <a:noFill/>
        </p:spPr>
        <p:txBody>
          <a:bodyPr wrap="none" rtlCol="0">
            <a:spAutoFit/>
          </a:bodyPr>
          <a:lstStyle/>
          <a:p>
            <a:pPr algn="l"/>
            <a:r>
              <a:rPr lang="zh-CN" sz="2800" dirty="0">
                <a:latin typeface="微软雅黑" panose="020B0503020204020204" charset="-122"/>
                <a:ea typeface="微软雅黑" panose="020B0503020204020204" charset="-122"/>
                <a:cs typeface="微软雅黑" panose="020B0503020204020204" charset="-122"/>
                <a:sym typeface="+mn-ea"/>
              </a:rPr>
              <a:t>读句子，</a:t>
            </a:r>
            <a:r>
              <a:rPr lang="zh-CN" sz="2800" dirty="0" smtClean="0">
                <a:latin typeface="微软雅黑" panose="020B0503020204020204" charset="-122"/>
                <a:ea typeface="微软雅黑" panose="020B0503020204020204" charset="-122"/>
                <a:cs typeface="微软雅黑" panose="020B0503020204020204" charset="-122"/>
                <a:sym typeface="+mn-ea"/>
              </a:rPr>
              <a:t>注意</a:t>
            </a:r>
            <a:r>
              <a:rPr lang="zh-CN" altLang="en-US" sz="2800" dirty="0" smtClean="0">
                <a:latin typeface="微软雅黑" panose="020B0503020204020204" charset="-122"/>
                <a:ea typeface="微软雅黑" panose="020B0503020204020204" charset="-122"/>
                <a:cs typeface="微软雅黑" panose="020B0503020204020204" charset="-122"/>
                <a:sym typeface="+mn-ea"/>
              </a:rPr>
              <a:t>红色</a:t>
            </a:r>
            <a:r>
              <a:rPr lang="zh-CN" sz="2800" dirty="0" smtClean="0">
                <a:latin typeface="微软雅黑" panose="020B0503020204020204" charset="-122"/>
                <a:ea typeface="微软雅黑" panose="020B0503020204020204" charset="-122"/>
                <a:cs typeface="微软雅黑" panose="020B0503020204020204" charset="-122"/>
                <a:sym typeface="+mn-ea"/>
              </a:rPr>
              <a:t>的</a:t>
            </a:r>
            <a:r>
              <a:rPr lang="zh-CN" sz="2800" dirty="0">
                <a:latin typeface="微软雅黑" panose="020B0503020204020204" charset="-122"/>
                <a:ea typeface="微软雅黑" panose="020B0503020204020204" charset="-122"/>
                <a:cs typeface="微软雅黑" panose="020B0503020204020204" charset="-122"/>
                <a:sym typeface="+mn-ea"/>
              </a:rPr>
              <a:t>部分，再照样子介绍一个事物。</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878017" y="2867027"/>
            <a:ext cx="7403936" cy="995577"/>
          </a:xfrm>
          <a:prstGeom prst="snip2DiagRect">
            <a:avLst/>
          </a:prstGeom>
          <a:solidFill>
            <a:srgbClr val="FFC000"/>
          </a:solidFill>
        </p:spPr>
        <p:txBody>
          <a:bodyPr wrap="square" rtlCol="0">
            <a:spAutoFit/>
          </a:bodyPr>
          <a:lstStyle/>
          <a:p>
            <a:pPr algn="l"/>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240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）地球上的第一只恐龙</a:t>
            </a:r>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和狗一般大小</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，两条后腿粗壮有力，能够支撑起整个身体。</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44842" y="4096387"/>
            <a:ext cx="9175083" cy="995929"/>
          </a:xfrm>
          <a:prstGeom prst="snip2DiagRect">
            <a:avLst/>
          </a:prstGeom>
          <a:solidFill>
            <a:srgbClr val="92D050"/>
          </a:solidFill>
        </p:spPr>
        <p:txBody>
          <a:bodyPr wrap="square" rtlCol="0">
            <a:spAutoFit/>
          </a:bodyPr>
          <a:lstStyle/>
          <a:p>
            <a:pPr algn="l"/>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）如果把直径为</a:t>
            </a:r>
            <a:r>
              <a:rPr lang="en-US" sz="240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纳米的小球，放到乒乓球上，</a:t>
            </a:r>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相当于把乒乓球放在地球上</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，可见纳米有多么小。</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strips(down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P spid="5" grpId="0" bldLvl="0" animBg="1"/>
    </p:bldLst>
  </p:timing>
</p:sld>
</file>

<file path=ppt/slides/slide3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100" name="文本框 99"/>
          <p:cNvSpPr txBox="1"/>
          <p:nvPr/>
        </p:nvSpPr>
        <p:spPr>
          <a:xfrm>
            <a:off x="746507" y="5016479"/>
            <a:ext cx="10119982" cy="550962"/>
          </a:xfrm>
          <a:prstGeom prst="snip2DiagRect">
            <a:avLst/>
          </a:prstGeom>
          <a:noFill/>
          <a:ln w="38100">
            <a:solidFill>
              <a:srgbClr val="7030A0"/>
            </a:solidFill>
          </a:ln>
        </p:spPr>
        <p:txBody>
          <a:bodyPr wrap="square">
            <a:spAutoFit/>
          </a:bodyPr>
          <a:lstStyle/>
          <a:p>
            <a:r>
              <a:rPr lang="zh-CN" sz="2400">
                <a:solidFill>
                  <a:srgbClr val="000000"/>
                </a:solidFill>
                <a:latin typeface="微软雅黑" panose="020B0503020204020204" charset="-122"/>
                <a:ea typeface="微软雅黑" panose="020B0503020204020204" charset="-122"/>
                <a:cs typeface="微软雅黑" panose="020B0503020204020204" charset="-122"/>
              </a:rPr>
              <a:t>第三句话把“碳纳米管”的神奇材料结实程度比“钢铁”还要结实百倍。</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207631" y="1545064"/>
            <a:ext cx="6401514" cy="550962"/>
          </a:xfrm>
          <a:prstGeom prst="snip2DiagRect">
            <a:avLst/>
          </a:prstGeom>
          <a:noFill/>
          <a:ln w="38100">
            <a:solidFill>
              <a:srgbClr val="7030A0"/>
            </a:solidFill>
          </a:ln>
        </p:spPr>
        <p:txBody>
          <a:bodyPr wrap="none" rtlCol="0">
            <a:spAutoFit/>
          </a:bodyPr>
          <a:lstStyle/>
          <a:p>
            <a:pPr algn="l"/>
            <a:r>
              <a:rPr lang="zh-CN" altLang="en-US" sz="2400" dirty="0" smtClean="0">
                <a:latin typeface="微软雅黑" panose="020B0503020204020204" charset="-122"/>
                <a:ea typeface="微软雅黑" panose="020B0503020204020204" charset="-122"/>
                <a:cs typeface="微软雅黑" panose="020B0503020204020204" charset="-122"/>
                <a:sym typeface="+mn-ea"/>
              </a:rPr>
              <a:t>红色</a:t>
            </a:r>
            <a:r>
              <a:rPr lang="zh-CN" sz="2400" dirty="0" smtClean="0">
                <a:latin typeface="微软雅黑" panose="020B0503020204020204" charset="-122"/>
                <a:ea typeface="微软雅黑" panose="020B0503020204020204" charset="-122"/>
                <a:cs typeface="微软雅黑" panose="020B0503020204020204" charset="-122"/>
                <a:sym typeface="+mn-ea"/>
              </a:rPr>
              <a:t>的</a:t>
            </a:r>
            <a:r>
              <a:rPr lang="zh-CN" sz="2400" dirty="0">
                <a:latin typeface="微软雅黑" panose="020B0503020204020204" charset="-122"/>
                <a:ea typeface="微软雅黑" panose="020B0503020204020204" charset="-122"/>
                <a:cs typeface="微软雅黑" panose="020B0503020204020204" charset="-122"/>
                <a:sym typeface="+mn-ea"/>
              </a:rPr>
              <a:t>词语，都是使用了作比较的说明方法。</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480380" y="2602209"/>
            <a:ext cx="6401514" cy="550962"/>
          </a:xfrm>
          <a:prstGeom prst="snip2DiagRect">
            <a:avLst/>
          </a:prstGeom>
          <a:noFill/>
          <a:ln w="38100">
            <a:solidFill>
              <a:srgbClr val="00B0F0"/>
            </a:solidFill>
          </a:ln>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第一句中，把第一只恐龙的大小和狗作比较。</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931063" y="3279407"/>
            <a:ext cx="8856673" cy="991731"/>
          </a:xfrm>
          <a:prstGeom prst="snip2DiagRect">
            <a:avLst/>
          </a:prstGeom>
          <a:noFill/>
          <a:ln w="38100">
            <a:solidFill>
              <a:srgbClr val="00B0F0"/>
            </a:solidFill>
          </a:ln>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第二句中，为了介绍一纳米的小球的大小，把</a:t>
            </a:r>
            <a:r>
              <a:rPr lang="en-US" sz="2400">
                <a:latin typeface="微软雅黑" panose="020B0503020204020204" charset="-122"/>
                <a:ea typeface="微软雅黑" panose="020B0503020204020204" charset="-122"/>
                <a:cs typeface="微软雅黑" panose="020B0503020204020204" charset="-122"/>
                <a:sym typeface="+mn-ea"/>
              </a:rPr>
              <a:t>1</a:t>
            </a:r>
            <a:r>
              <a:rPr lang="zh-CN" sz="2400">
                <a:latin typeface="微软雅黑" panose="020B0503020204020204" charset="-122"/>
                <a:ea typeface="微软雅黑" panose="020B0503020204020204" charset="-122"/>
                <a:cs typeface="微软雅黑" panose="020B0503020204020204" charset="-122"/>
                <a:sym typeface="+mn-ea"/>
              </a:rPr>
              <a:t>纳米的小球放在乒乓球上，相当于把乒乓球放在了地球上。</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6" name="图片 5" descr="67"/>
          <p:cNvPicPr>
            <a:picLocks noChangeAspect="1"/>
          </p:cNvPicPr>
          <p:nvPr/>
        </p:nvPicPr>
        <p:blipFill>
          <a:blip r:embed="rId2" cstate="print"/>
          <a:stretch>
            <a:fillRect/>
          </a:stretch>
        </p:blipFill>
        <p:spPr>
          <a:xfrm>
            <a:off x="406162" y="2372995"/>
            <a:ext cx="1614573" cy="1804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blinds(horizontal)">
                                      <p:cBhvr>
                                        <p:cTn id="2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P spid="3" grpId="0" bldLvl="0" animBg="1"/>
      <p:bldP spid="5" grpId="0" bldLvl="0" animBg="1"/>
    </p:bldLst>
  </p:timing>
</p:sld>
</file>

<file path=ppt/slides/slide3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100" name="文本框 99"/>
          <p:cNvSpPr txBox="1"/>
          <p:nvPr/>
        </p:nvSpPr>
        <p:spPr>
          <a:xfrm>
            <a:off x="2637731" y="3666492"/>
            <a:ext cx="7928692" cy="1537741"/>
          </a:xfrm>
          <a:prstGeom prst="roundRect">
            <a:avLst/>
          </a:prstGeom>
          <a:noFill/>
          <a:ln w="57150">
            <a:solidFill>
              <a:srgbClr val="00B0F0"/>
            </a:solidFill>
            <a:prstDash val="sysDash"/>
          </a:ln>
        </p:spPr>
        <p:txBody>
          <a:bodyPr wrap="square">
            <a:spAutoFit/>
          </a:bodyPr>
          <a:lstStyle/>
          <a:p>
            <a:r>
              <a:rPr lang="zh-CN" sz="2800" dirty="0">
                <a:solidFill>
                  <a:srgbClr val="C00000"/>
                </a:solidFill>
                <a:latin typeface="微软雅黑" panose="020B0503020204020204" charset="-122"/>
                <a:ea typeface="微软雅黑" panose="020B0503020204020204" charset="-122"/>
                <a:cs typeface="微软雅黑" panose="020B0503020204020204" charset="-122"/>
              </a:rPr>
              <a:t>示例：</a:t>
            </a:r>
            <a:r>
              <a:rPr lang="zh-CN" sz="2800" dirty="0">
                <a:solidFill>
                  <a:schemeClr val="tx1"/>
                </a:solidFill>
                <a:latin typeface="微软雅黑" panose="020B0503020204020204" charset="-122"/>
                <a:ea typeface="微软雅黑" panose="020B0503020204020204" charset="-122"/>
                <a:cs typeface="微软雅黑" panose="020B0503020204020204" charset="-122"/>
              </a:rPr>
              <a:t>有五千个席位的宴会厅又是另一番景象。它的面积有七千平方米，比一个足球场还大，</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设计</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得</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精巧</a:t>
            </a:r>
            <a:r>
              <a:rPr lang="zh-CN" sz="2800" dirty="0">
                <a:solidFill>
                  <a:schemeClr val="tx1"/>
                </a:solidFill>
                <a:latin typeface="微软雅黑" panose="020B0503020204020204" charset="-122"/>
                <a:ea typeface="微软雅黑" panose="020B0503020204020204" charset="-122"/>
                <a:cs typeface="微软雅黑" panose="020B0503020204020204" charset="-122"/>
              </a:rPr>
              <a:t>也是罕见的。</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227788" y="2282190"/>
            <a:ext cx="7725192" cy="523220"/>
          </a:xfrm>
          <a:prstGeom prst="rect">
            <a:avLst/>
          </a:prstGeom>
          <a:noFill/>
          <a:ln>
            <a:noFill/>
          </a:ln>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介绍一个事物，照样子用作比较的方法写一写。</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51"/>
          <p:cNvPicPr>
            <a:picLocks noChangeAspect="1"/>
          </p:cNvPicPr>
          <p:nvPr/>
        </p:nvPicPr>
        <p:blipFill>
          <a:blip r:embed="rId2" cstate="print"/>
          <a:stretch>
            <a:fillRect/>
          </a:stretch>
        </p:blipFill>
        <p:spPr>
          <a:xfrm>
            <a:off x="759617" y="3244217"/>
            <a:ext cx="1949425" cy="1960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bldLvl="0" animBg="1"/>
    </p:bldLst>
  </p:timing>
</p:sld>
</file>

<file path=ppt/slides/slide3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日积月累</a:t>
            </a:r>
          </a:p>
        </p:txBody>
      </p:sp>
      <p:pic>
        <p:nvPicPr>
          <p:cNvPr id="3" name="图片 2" descr="51"/>
          <p:cNvPicPr>
            <a:picLocks noChangeAspect="1"/>
          </p:cNvPicPr>
          <p:nvPr/>
        </p:nvPicPr>
        <p:blipFill>
          <a:blip r:embed="rId2" cstate="print"/>
          <a:stretch>
            <a:fillRect/>
          </a:stretch>
        </p:blipFill>
        <p:spPr>
          <a:xfrm>
            <a:off x="568163" y="2403475"/>
            <a:ext cx="2656333" cy="2670175"/>
          </a:xfrm>
          <a:prstGeom prst="rect">
            <a:avLst/>
          </a:prstGeom>
        </p:spPr>
      </p:pic>
      <p:pic>
        <p:nvPicPr>
          <p:cNvPr id="1073742862" name="图片 1073742861"/>
          <p:cNvPicPr>
            <a:picLocks noChangeAspect="1"/>
          </p:cNvPicPr>
          <p:nvPr/>
        </p:nvPicPr>
        <p:blipFill>
          <a:blip r:embed="rId3" cstate="print"/>
          <a:stretch>
            <a:fillRect/>
          </a:stretch>
        </p:blipFill>
        <p:spPr>
          <a:xfrm>
            <a:off x="3828313" y="1820547"/>
            <a:ext cx="6534252" cy="3870325"/>
          </a:xfrm>
          <a:prstGeom prst="rect">
            <a:avLst/>
          </a:prstGeom>
          <a:noFill/>
          <a:ln w="9525">
            <a:noFill/>
          </a:ln>
        </p:spPr>
      </p:pic>
    </p:spTree>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06080" y="2108202"/>
            <a:ext cx="10436286" cy="3562363"/>
          </a:xfrm>
          <a:prstGeom prst="snip2DiagRect">
            <a:avLst/>
          </a:prstGeom>
          <a:noFill/>
          <a:ln w="38100">
            <a:solidFill>
              <a:srgbClr val="FFC000"/>
            </a:solidFill>
          </a:ln>
          <a:extLst>
            <a:ext uri="{909E8E84-426E-40DD-AFC4-6F175D3DCCD1}">
              <a14:hiddenFill xmlns:a14="http://schemas.microsoft.com/office/drawing/2010/main">
                <a:solidFill>
                  <a:srgbClr val="92D050"/>
                </a:solidFill>
              </a14:hiddenFill>
            </a:ext>
          </a:extLst>
        </p:spPr>
        <p:txBody>
          <a:bodyPr wrap="square">
            <a:spAutoFit/>
          </a:bodyPr>
          <a:lstStyle/>
          <a:p>
            <a:pPr>
              <a:lnSpc>
                <a:spcPct val="13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（1）词语解释</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江畔：指成都锦江之滨</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独步：独自散步</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塔：墓地</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一簇：一丛</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无主：没有主人</a:t>
            </a:r>
            <a:r>
              <a:rPr sz="2400" dirty="0">
                <a:latin typeface="微软雅黑" panose="020B0503020204020204" charset="-122"/>
                <a:ea typeface="微软雅黑" panose="020B0503020204020204" charset="-122"/>
                <a:cs typeface="微软雅黑" panose="020B0503020204020204" charset="-122"/>
              </a:rPr>
              <a:t>。</a:t>
            </a:r>
          </a:p>
        </p:txBody>
      </p:sp>
      <p:sp>
        <p:nvSpPr>
          <p:cNvPr id="4" name="流程图: 终止 3"/>
          <p:cNvSpPr/>
          <p:nvPr/>
        </p:nvSpPr>
        <p:spPr bwMode="auto">
          <a:xfrm>
            <a:off x="406162" y="1083312"/>
            <a:ext cx="2241644"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日积月累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967834" y="2958465"/>
            <a:ext cx="6200952" cy="2360295"/>
          </a:xfrm>
          <a:prstGeom prst="plaque">
            <a:avLst/>
          </a:prstGeom>
          <a:noFill/>
          <a:ln w="9525">
            <a:solidFill>
              <a:srgbClr val="00B0F0"/>
            </a:solidFill>
          </a:ln>
        </p:spPr>
        <p:txBody>
          <a:bodyPr wrap="square">
            <a:spAutoFit/>
          </a:bodyPr>
          <a:lstStyle/>
          <a:p>
            <a:pPr indent="152400"/>
            <a:r>
              <a:rPr lang="zh-CN" sz="2800">
                <a:solidFill>
                  <a:srgbClr val="C00000"/>
                </a:solidFill>
                <a:latin typeface="微软雅黑" panose="020B0503020204020204" charset="-122"/>
                <a:ea typeface="微软雅黑" panose="020B0503020204020204" charset="-122"/>
                <a:cs typeface="微软雅黑" panose="020B0503020204020204" charset="-122"/>
              </a:rPr>
              <a:t>宁静</a:t>
            </a:r>
            <a:r>
              <a:rPr lang="zh-CN" sz="2800">
                <a:latin typeface="微软雅黑" panose="020B0503020204020204" charset="-122"/>
                <a:ea typeface="微软雅黑" panose="020B0503020204020204" charset="-122"/>
                <a:cs typeface="微软雅黑" panose="020B0503020204020204" charset="-122"/>
              </a:rPr>
              <a:t>。第三句“日长篱落无人过”写正午时分的幽静的景象。第四句中写“蜻蜓蛱蝶飞”显得田野静悄悄的，以动写静。</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99128" y="1527812"/>
            <a:ext cx="9169658" cy="953135"/>
          </a:xfrm>
          <a:prstGeom prst="rect">
            <a:avLst/>
          </a:prstGeom>
          <a:noFill/>
        </p:spPr>
        <p:txBody>
          <a:bodyPr wrap="square" rtlCol="0">
            <a:spAutoFit/>
          </a:bodyPr>
          <a:lstStyle/>
          <a:p>
            <a:pPr algn="l"/>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整首诗给你留下了什么印象？你最喜欢哪一句？为什么？</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772795" y="3171827"/>
            <a:ext cx="2953203" cy="24479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3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81874" y="2108202"/>
            <a:ext cx="9921231" cy="2402193"/>
          </a:xfrm>
          <a:prstGeom prst="snip2DiagRect">
            <a:avLst/>
          </a:prstGeom>
          <a:noFill/>
          <a:ln w="38100">
            <a:solidFill>
              <a:srgbClr val="FFC000"/>
            </a:solidFill>
          </a:ln>
          <a:extLst>
            <a:ext uri="{909E8E84-426E-40DD-AFC4-6F175D3DCCD1}">
              <a14:hiddenFill xmlns:a14="http://schemas.microsoft.com/office/drawing/2010/main">
                <a:solidFill>
                  <a:srgbClr val="92D050"/>
                </a:solidFill>
              </a14:hiddenFill>
            </a:ext>
          </a:extLst>
        </p:spPr>
        <p:txBody>
          <a:bodyPr wrap="square">
            <a:spAutoFit/>
          </a:bodyPr>
          <a:lstStyle/>
          <a:p>
            <a:pPr>
              <a:lnSpc>
                <a:spcPct val="130000"/>
              </a:lnSpc>
            </a:pPr>
            <a:r>
              <a:rPr sz="2400" dirty="0">
                <a:latin typeface="微软雅黑" panose="020B0503020204020204" charset="-122"/>
                <a:ea typeface="微软雅黑" panose="020B0503020204020204" charset="-122"/>
                <a:cs typeface="微软雅黑" panose="020B0503020204020204" charset="-122"/>
              </a:rPr>
              <a:t>（2）诗句解释</a:t>
            </a:r>
          </a:p>
          <a:p>
            <a:pPr indent="179705">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黄师塔前那一江的碧波春水滚滚向东流，温暖的春天使人困倦，只想倚着春风小憩</a:t>
            </a:r>
            <a:r>
              <a:rPr sz="2400" dirty="0">
                <a:latin typeface="微软雅黑" panose="020B0503020204020204" charset="-122"/>
                <a:ea typeface="微软雅黑" panose="020B0503020204020204" charset="-122"/>
                <a:cs typeface="微软雅黑" panose="020B0503020204020204" charset="-122"/>
              </a:rPr>
              <a:t>。</a:t>
            </a:r>
          </a:p>
          <a:p>
            <a:pPr indent="179705">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一株无主的桃花开得正盛，究竟是爱深红还是更爱浅红呢</a:t>
            </a:r>
            <a:r>
              <a:rPr sz="2400" dirty="0">
                <a:latin typeface="微软雅黑" panose="020B0503020204020204" charset="-122"/>
                <a:ea typeface="微软雅黑" panose="020B0503020204020204" charset="-122"/>
                <a:cs typeface="微软雅黑" panose="020B0503020204020204" charset="-122"/>
              </a:rPr>
              <a:t>？</a:t>
            </a:r>
          </a:p>
        </p:txBody>
      </p:sp>
      <p:sp>
        <p:nvSpPr>
          <p:cNvPr id="4" name="流程图: 终止 3"/>
          <p:cNvSpPr/>
          <p:nvPr/>
        </p:nvSpPr>
        <p:spPr bwMode="auto">
          <a:xfrm>
            <a:off x="406162" y="1083312"/>
            <a:ext cx="2241644"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日积月累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3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646330" y="2132857"/>
            <a:ext cx="5904082" cy="1695783"/>
          </a:xfrm>
          <a:prstGeom prst="roundRect">
            <a:avLst/>
          </a:prstGeom>
          <a:noFill/>
          <a:ln w="9525">
            <a:no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30000"/>
              </a:lnSpc>
            </a:pPr>
            <a:r>
              <a:rPr lang="en-US" altLang="zh-CN" sz="2400" dirty="0" err="1" smtClean="0">
                <a:solidFill>
                  <a:schemeClr val="tx1"/>
                </a:solidFill>
                <a:latin typeface="微软雅黑" panose="020B0503020204020204" charset="-122"/>
                <a:ea typeface="微软雅黑" panose="020B0503020204020204" charset="-122"/>
                <a:cs typeface="微软雅黑" panose="020B0503020204020204" charset="-122"/>
              </a:rPr>
              <a:t>联系上下文</a:t>
            </a:r>
            <a:r>
              <a:rPr lang="en-US" altLang="zh-CN" sz="2400" dirty="0" err="1">
                <a:solidFill>
                  <a:schemeClr val="tx1"/>
                </a:solidFill>
                <a:latin typeface="微软雅黑" panose="020B0503020204020204" charset="-122"/>
                <a:ea typeface="微软雅黑" panose="020B0503020204020204" charset="-122"/>
                <a:cs typeface="微软雅黑" panose="020B0503020204020204" charset="-122"/>
              </a:rPr>
              <a:t>、结合生活经验</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a:t>
            </a:r>
          </a:p>
          <a:p>
            <a:pPr algn="l">
              <a:lnSpc>
                <a:spcPct val="130000"/>
              </a:lnSpc>
            </a:pPr>
            <a:r>
              <a:rPr lang="en-US" altLang="zh-CN" sz="2400" dirty="0" err="1" smtClean="0">
                <a:solidFill>
                  <a:schemeClr val="tx1"/>
                </a:solidFill>
                <a:latin typeface="微软雅黑" panose="020B0503020204020204" charset="-122"/>
                <a:ea typeface="微软雅黑" panose="020B0503020204020204" charset="-122"/>
                <a:cs typeface="微软雅黑" panose="020B0503020204020204" charset="-122"/>
              </a:rPr>
              <a:t>查资料</a:t>
            </a: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a:t>
            </a:r>
          </a:p>
          <a:p>
            <a:pPr algn="l">
              <a:lnSpc>
                <a:spcPct val="130000"/>
              </a:lnSpc>
            </a:pPr>
            <a:r>
              <a:rPr lang="en-US" altLang="zh-CN" sz="2400" dirty="0" err="1" smtClean="0">
                <a:solidFill>
                  <a:schemeClr val="tx1"/>
                </a:solidFill>
                <a:latin typeface="微软雅黑" panose="020B0503020204020204" charset="-122"/>
                <a:ea typeface="微软雅黑" panose="020B0503020204020204" charset="-122"/>
                <a:cs typeface="微软雅黑" panose="020B0503020204020204" charset="-122"/>
              </a:rPr>
              <a:t>请教别人</a:t>
            </a:r>
            <a:r>
              <a:rPr lang="en-US" altLang="zh-CN" sz="2400" dirty="0" smtClean="0">
                <a:solidFill>
                  <a:schemeClr val="tx1"/>
                </a:solidFill>
                <a:latin typeface="微软雅黑" panose="020B0503020204020204" charset="-122"/>
                <a:ea typeface="微软雅黑" panose="020B0503020204020204" charset="-122"/>
                <a:cs typeface="微软雅黑" panose="020B0503020204020204" charset="-122"/>
              </a:rPr>
              <a:t>                                                  </a:t>
            </a:r>
            <a:endParaRPr lang="en-US" altLang="zh-CN"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
        <p:nvSpPr>
          <p:cNvPr id="4" name="文本框 3"/>
          <p:cNvSpPr txBox="1"/>
          <p:nvPr/>
        </p:nvSpPr>
        <p:spPr>
          <a:xfrm>
            <a:off x="834404" y="2826904"/>
            <a:ext cx="2430474" cy="461665"/>
          </a:xfrm>
          <a:prstGeom prst="rect">
            <a:avLst/>
          </a:prstGeom>
          <a:noFill/>
        </p:spPr>
        <p:txBody>
          <a:bodyPr wrap="non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遇到不懂的问题 </a:t>
            </a:r>
            <a:endParaRPr lang="en-US" altLang="zh-CN"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847233" y="3676519"/>
            <a:ext cx="1723549" cy="461665"/>
          </a:xfrm>
          <a:prstGeom prst="rect">
            <a:avLst/>
          </a:prstGeom>
          <a:noFill/>
        </p:spPr>
        <p:txBody>
          <a:bodyPr wrap="non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语文园地二</a:t>
            </a:r>
            <a:endParaRPr lang="en-US" altLang="zh-CN"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左大括号 5"/>
          <p:cNvSpPr/>
          <p:nvPr/>
        </p:nvSpPr>
        <p:spPr>
          <a:xfrm>
            <a:off x="3662039" y="2465550"/>
            <a:ext cx="87589" cy="1284019"/>
          </a:xfrm>
          <a:prstGeom prst="leftBrace">
            <a:avLst/>
          </a:prstGeom>
          <a:noFill/>
          <a:ln w="38100" cap="flat" cmpd="sng" algn="ctr">
            <a:solidFill>
              <a:srgbClr val="FFC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endParaRPr>
          </a:p>
        </p:txBody>
      </p:sp>
      <p:sp>
        <p:nvSpPr>
          <p:cNvPr id="7" name="左大括号 6"/>
          <p:cNvSpPr/>
          <p:nvPr/>
        </p:nvSpPr>
        <p:spPr>
          <a:xfrm flipH="1">
            <a:off x="8560351" y="2333157"/>
            <a:ext cx="307062" cy="3171889"/>
          </a:xfrm>
          <a:prstGeom prst="leftBrace">
            <a:avLst/>
          </a:prstGeom>
          <a:noFill/>
          <a:ln w="38100" cap="flat" cmpd="sng" algn="ctr">
            <a:solidFill>
              <a:srgbClr val="FFC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2" name="矩形 1"/>
          <p:cNvSpPr/>
          <p:nvPr/>
        </p:nvSpPr>
        <p:spPr>
          <a:xfrm>
            <a:off x="936478" y="3631131"/>
            <a:ext cx="4731738" cy="2012859"/>
          </a:xfrm>
          <a:prstGeom prst="rect">
            <a:avLst/>
          </a:prstGeom>
        </p:spPr>
        <p:txBody>
          <a:bodyPr wrap="square">
            <a:spAutoFit/>
          </a:bodyPr>
          <a:lstStyle/>
          <a:p>
            <a:pPr lvl="0">
              <a:lnSpc>
                <a:spcPct val="13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同一字</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族</a:t>
            </a:r>
            <a:endParaRPr lang="en-US" altLang="zh-CN" sz="2400" dirty="0" smtClean="0">
              <a:solidFill>
                <a:srgbClr val="000000"/>
              </a:solidFill>
              <a:latin typeface="微软雅黑" panose="020B0503020204020204" charset="-122"/>
              <a:ea typeface="微软雅黑" panose="020B0503020204020204" charset="-122"/>
              <a:cs typeface="微软雅黑" panose="020B0503020204020204" charset="-122"/>
            </a:endParaRPr>
          </a:p>
          <a:p>
            <a:pPr lvl="0">
              <a:lnSpc>
                <a:spcPct val="130000"/>
              </a:lnSpc>
            </a:pPr>
            <a:r>
              <a:rPr lang="en-US" altLang="zh-CN" sz="2400" dirty="0" err="1" smtClean="0">
                <a:solidFill>
                  <a:srgbClr val="000000"/>
                </a:solidFill>
                <a:latin typeface="微软雅黑" panose="020B0503020204020204" charset="-122"/>
                <a:ea typeface="微软雅黑" panose="020B0503020204020204" charset="-122"/>
                <a:cs typeface="微软雅黑" panose="020B0503020204020204" charset="-122"/>
              </a:rPr>
              <a:t>新词含义</a:t>
            </a:r>
            <a:endParaRPr lang="en-US" altLang="zh-CN" sz="2400" dirty="0">
              <a:solidFill>
                <a:srgbClr val="000000"/>
              </a:solidFill>
              <a:latin typeface="微软雅黑" panose="020B0503020204020204" charset="-122"/>
              <a:ea typeface="微软雅黑" panose="020B0503020204020204" charset="-122"/>
              <a:cs typeface="微软雅黑" panose="020B0503020204020204" charset="-122"/>
            </a:endParaRPr>
          </a:p>
          <a:p>
            <a:pPr lvl="0">
              <a:lnSpc>
                <a:spcPct val="130000"/>
              </a:lnSpc>
            </a:pPr>
            <a:r>
              <a:rPr lang="en-US" altLang="zh-CN" sz="2400" dirty="0" err="1">
                <a:solidFill>
                  <a:srgbClr val="000000"/>
                </a:solidFill>
                <a:latin typeface="微软雅黑" panose="020B0503020204020204" charset="-122"/>
                <a:ea typeface="微软雅黑" panose="020B0503020204020204" charset="-122"/>
                <a:cs typeface="微软雅黑" panose="020B0503020204020204" charset="-122"/>
              </a:rPr>
              <a:t>作比较</a:t>
            </a:r>
            <a:endParaRPr lang="en-US" altLang="zh-CN" sz="2400" dirty="0">
              <a:solidFill>
                <a:srgbClr val="000000"/>
              </a:solidFill>
              <a:latin typeface="微软雅黑" panose="020B0503020204020204" charset="-122"/>
              <a:ea typeface="微软雅黑" panose="020B0503020204020204" charset="-122"/>
              <a:cs typeface="微软雅黑" panose="020B0503020204020204" charset="-122"/>
            </a:endParaRPr>
          </a:p>
          <a:p>
            <a:pPr lvl="0">
              <a:lnSpc>
                <a:spcPct val="130000"/>
              </a:lnSpc>
            </a:pPr>
            <a:r>
              <a:rPr lang="en-US" altLang="zh-CN" sz="2400" dirty="0" err="1">
                <a:solidFill>
                  <a:srgbClr val="000000"/>
                </a:solidFill>
                <a:latin typeface="微软雅黑" panose="020B0503020204020204" charset="-122"/>
                <a:ea typeface="微软雅黑" panose="020B0503020204020204" charset="-122"/>
                <a:cs typeface="微软雅黑" panose="020B0503020204020204" charset="-122"/>
              </a:rPr>
              <a:t>描写景物的</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古诗</a:t>
            </a: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90401" y="2459127"/>
            <a:ext cx="3647152" cy="923330"/>
          </a:xfrm>
          <a:prstGeom prst="rect">
            <a:avLst/>
          </a:prstGeom>
        </p:spPr>
        <p:txBody>
          <a:bodyPr wrap="none">
            <a:spAutoFit/>
          </a:bodyPr>
          <a:lstStyle/>
          <a:p>
            <a:pPr algn="l"/>
            <a:r>
              <a:rPr lang="zh-CN" sz="5400" dirty="0">
                <a:solidFill>
                  <a:srgbClr val="FF0000"/>
                </a:solidFill>
                <a:latin typeface="黑体" panose="02010609060101010101" charset="-122"/>
                <a:ea typeface="黑体" panose="02010609060101010101" charset="-122"/>
                <a:cs typeface="黑体" panose="02010609060101010101" charset="-122"/>
              </a:rPr>
              <a:t>快乐读书吧</a:t>
            </a:r>
          </a:p>
        </p:txBody>
      </p:sp>
      <p:pic>
        <p:nvPicPr>
          <p:cNvPr id="3" name="图片 2" descr="图片10"/>
          <p:cNvPicPr>
            <a:picLocks noChangeAspect="1"/>
          </p:cNvPicPr>
          <p:nvPr/>
        </p:nvPicPr>
        <p:blipFill>
          <a:blip r:embed="rId2" cstate="print"/>
          <a:stretch>
            <a:fillRect/>
          </a:stretch>
        </p:blipFill>
        <p:spPr>
          <a:xfrm>
            <a:off x="5180119" y="2304415"/>
            <a:ext cx="5171594" cy="3779520"/>
          </a:xfrm>
          <a:prstGeom prst="rect">
            <a:avLst/>
          </a:prstGeom>
        </p:spPr>
      </p:pic>
    </p:spTree>
  </p:cSld>
  <p:clrMapOvr>
    <a:masterClrMapping/>
  </p:clrMapOvr>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5063077" y="1878967"/>
            <a:ext cx="5183996" cy="2485787"/>
          </a:xfrm>
          <a:prstGeom prst="roundRect">
            <a:avLst/>
          </a:prstGeom>
          <a:noFill/>
          <a:ln>
            <a:solidFill>
              <a:srgbClr val="00B0F0"/>
            </a:solidFill>
          </a:ln>
        </p:spPr>
        <p:txBody>
          <a:bodyPr wrap="square" rtlCol="0">
            <a:spAutoFit/>
          </a:bodyPr>
          <a:lstStyle/>
          <a:p>
            <a:r>
              <a:rPr lang="en-US" sz="2800" dirty="0">
                <a:latin typeface="微软雅黑" panose="020B0503020204020204" charset="-122"/>
                <a:ea typeface="微软雅黑" panose="020B0503020204020204" charset="-122"/>
                <a:cs typeface="微软雅黑" panose="020B0503020204020204" charset="-122"/>
              </a:rPr>
              <a:t>       </a:t>
            </a:r>
            <a:r>
              <a:rPr sz="2800" dirty="0">
                <a:latin typeface="微软雅黑" panose="020B0503020204020204" charset="-122"/>
                <a:ea typeface="微软雅黑" panose="020B0503020204020204" charset="-122"/>
                <a:cs typeface="微软雅黑" panose="020B0503020204020204" charset="-122"/>
              </a:rPr>
              <a:t>为什么铁会生锈？为什么面包放久了会发硬？为什么水能带走脏东西……</a:t>
            </a:r>
            <a:r>
              <a:rPr sz="2800" dirty="0" err="1">
                <a:latin typeface="微软雅黑" panose="020B0503020204020204" charset="-122"/>
                <a:ea typeface="微软雅黑" panose="020B0503020204020204" charset="-122"/>
                <a:cs typeface="微软雅黑" panose="020B0503020204020204" charset="-122"/>
              </a:rPr>
              <a:t>你想知道这些问题的答案吗？</a:t>
            </a:r>
            <a:r>
              <a:rPr sz="2800" dirty="0" err="1" smtClean="0">
                <a:latin typeface="微软雅黑" panose="020B0503020204020204" charset="-122"/>
                <a:ea typeface="微软雅黑" panose="020B0503020204020204" charset="-122"/>
                <a:cs typeface="微软雅黑" panose="020B0503020204020204" charset="-122"/>
              </a:rPr>
              <a:t>快</a:t>
            </a:r>
            <a:r>
              <a:rPr lang="zh-CN" altLang="en-US" sz="2800" dirty="0" smtClean="0">
                <a:latin typeface="微软雅黑" panose="020B0503020204020204" charset="-122"/>
                <a:ea typeface="微软雅黑" panose="020B0503020204020204" charset="-122"/>
                <a:cs typeface="微软雅黑" panose="020B0503020204020204" charset="-122"/>
              </a:rPr>
              <a:t>来</a:t>
            </a:r>
            <a:r>
              <a:rPr sz="2800" dirty="0" err="1" smtClean="0">
                <a:latin typeface="微软雅黑" panose="020B0503020204020204" charset="-122"/>
                <a:ea typeface="微软雅黑" panose="020B0503020204020204" charset="-122"/>
                <a:cs typeface="微软雅黑" panose="020B0503020204020204" charset="-122"/>
              </a:rPr>
              <a:t>读读科普作品</a:t>
            </a:r>
            <a:r>
              <a:rPr sz="2800" dirty="0" err="1">
                <a:latin typeface="微软雅黑" panose="020B0503020204020204" charset="-122"/>
                <a:ea typeface="微软雅黑" panose="020B0503020204020204" charset="-122"/>
                <a:cs typeface="微软雅黑" panose="020B0503020204020204" charset="-122"/>
              </a:rPr>
              <a:t>《十万个为什么》吧</a:t>
            </a:r>
            <a:r>
              <a:rPr sz="2800" dirty="0">
                <a:latin typeface="微软雅黑" panose="020B0503020204020204" charset="-122"/>
                <a:ea typeface="微软雅黑" panose="020B0503020204020204" charset="-122"/>
                <a:cs typeface="微软雅黑" panose="020B0503020204020204" charset="-122"/>
              </a:rPr>
              <a:t>！</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3" name="图片 2"/>
          <p:cNvPicPr>
            <a:picLocks noChangeAspect="1"/>
          </p:cNvPicPr>
          <p:nvPr/>
        </p:nvPicPr>
        <p:blipFill>
          <a:blip r:embed="rId2" cstate="print"/>
          <a:stretch>
            <a:fillRect/>
          </a:stretch>
        </p:blipFill>
        <p:spPr>
          <a:xfrm>
            <a:off x="875886" y="2371090"/>
            <a:ext cx="3650810" cy="27647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Lst>
  </p:timing>
</p:sld>
</file>

<file path=ppt/slides/slide3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2314506" y="1777365"/>
            <a:ext cx="8847208" cy="3453253"/>
          </a:xfrm>
          <a:prstGeom prst="rect">
            <a:avLst/>
          </a:prstGeom>
          <a:noFill/>
        </p:spPr>
        <p:txBody>
          <a:bodyPr wrap="square" rtlCol="0">
            <a:spAutoFit/>
          </a:bodyPr>
          <a:lstStyle/>
          <a:p>
            <a:pPr algn="l">
              <a:lnSpc>
                <a:spcPct val="130000"/>
              </a:lnSpc>
            </a:pPr>
            <a:r>
              <a:rPr lang="en-US" sz="2400" dirty="0">
                <a:latin typeface="微软雅黑" panose="020B0503020204020204" charset="-122"/>
                <a:ea typeface="微软雅黑" panose="020B0503020204020204" charset="-122"/>
                <a:cs typeface="微软雅黑" panose="020B0503020204020204" charset="-122"/>
                <a:sym typeface="+mn-ea"/>
              </a:rPr>
              <a:t>       </a:t>
            </a:r>
            <a:r>
              <a:rPr sz="2400" dirty="0">
                <a:latin typeface="微软雅黑" panose="020B0503020204020204" charset="-122"/>
                <a:ea typeface="微软雅黑" panose="020B0503020204020204" charset="-122"/>
                <a:cs typeface="微软雅黑" panose="020B0503020204020204" charset="-122"/>
                <a:sym typeface="+mn-ea"/>
              </a:rPr>
              <a:t>老师最近正在读书，书名是《十万个为什么》，</a:t>
            </a:r>
            <a:r>
              <a:rPr sz="2400" dirty="0" err="1" smtClean="0">
                <a:latin typeface="微软雅黑" panose="020B0503020204020204" charset="-122"/>
                <a:ea typeface="微软雅黑" panose="020B0503020204020204" charset="-122"/>
                <a:cs typeface="微软雅黑" panose="020B0503020204020204" charset="-122"/>
                <a:sym typeface="+mn-ea"/>
              </a:rPr>
              <a:t>是苏联作家米</a:t>
            </a:r>
            <a:r>
              <a:rPr lang="en-US" sz="2400" dirty="0" err="1"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伊林</a:t>
            </a:r>
            <a:r>
              <a:rPr sz="2400" dirty="0">
                <a:latin typeface="微软雅黑" panose="020B0503020204020204" charset="-122"/>
                <a:ea typeface="微软雅黑" panose="020B0503020204020204" charset="-122"/>
                <a:cs typeface="微软雅黑" panose="020B0503020204020204" charset="-122"/>
                <a:sym typeface="+mn-ea"/>
              </a:rPr>
              <a:t>。《十万个为什么》收集了伊林最著名的短篇科普作品《房屋漫游记》《原子世界旅行记》和《在你周围的事物》等。他在这本书里，带着我们进行了一次屋内旅行，对自来水龙头、炉子、桌子、灶台、锅架、餐具柜、衣橱等，提出了许多看似简单，又不是那么容易回答的问题。我给大家出示其中的一个问题，大家自由读一读，看看是不是很有意思呀。</a:t>
            </a: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4" name="图片 3" descr="62"/>
          <p:cNvPicPr>
            <a:picLocks noChangeAspect="1"/>
          </p:cNvPicPr>
          <p:nvPr/>
        </p:nvPicPr>
        <p:blipFill>
          <a:blip r:embed="rId2" cstate="print"/>
          <a:stretch>
            <a:fillRect/>
          </a:stretch>
        </p:blipFill>
        <p:spPr>
          <a:xfrm flipH="1">
            <a:off x="160450" y="2025015"/>
            <a:ext cx="2154056" cy="2432050"/>
          </a:xfrm>
          <a:prstGeom prst="rect">
            <a:avLst/>
          </a:prstGeom>
        </p:spPr>
      </p:pic>
    </p:spTree>
  </p:cSld>
  <p:clrMapOvr>
    <a:masterClrMapping/>
  </p:clrMapOvr>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938669" y="1960880"/>
            <a:ext cx="10096700" cy="3046988"/>
          </a:xfrm>
          <a:prstGeom prst="rect">
            <a:avLst/>
          </a:prstGeom>
          <a:noFill/>
        </p:spPr>
        <p:txBody>
          <a:bodyPr wrap="square" rtlCol="0">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      </a:t>
            </a:r>
            <a:r>
              <a:rPr sz="2400" dirty="0" err="1">
                <a:latin typeface="微软雅黑" panose="020B0503020204020204" charset="-122"/>
                <a:ea typeface="微软雅黑" panose="020B0503020204020204" charset="-122"/>
                <a:cs typeface="微软雅黑" panose="020B0503020204020204" charset="-122"/>
                <a:sym typeface="+mn-ea"/>
              </a:rPr>
              <a:t>你们家里每天总有人生炉子，煮马铃薯。也许你自己就很会生炉子或者煮马铃薯。可是请你解释一下：</a:t>
            </a:r>
            <a:r>
              <a:rPr sz="2400" dirty="0" err="1" smtClean="0">
                <a:latin typeface="微软雅黑" panose="020B0503020204020204" charset="-122"/>
                <a:ea typeface="微软雅黑" panose="020B0503020204020204" charset="-122"/>
                <a:cs typeface="微软雅黑" panose="020B0503020204020204" charset="-122"/>
                <a:sym typeface="+mn-ea"/>
              </a:rPr>
              <a:t>为什么炉子里的柴会</a:t>
            </a:r>
            <a:r>
              <a:rPr lang="zh-CN" altLang="en-US" sz="2400" dirty="0" smtClean="0">
                <a:latin typeface="微软雅黑" panose="020B0503020204020204" charset="-122"/>
                <a:ea typeface="微软雅黑" panose="020B0503020204020204" charset="-122"/>
                <a:cs typeface="微软雅黑" panose="020B0503020204020204" charset="-122"/>
                <a:sym typeface="+mn-ea"/>
              </a:rPr>
              <a:t>毕剥</a:t>
            </a:r>
            <a:r>
              <a:rPr sz="2400" dirty="0" smtClean="0">
                <a:latin typeface="微软雅黑" panose="020B0503020204020204" charset="-122"/>
                <a:ea typeface="微软雅黑" panose="020B0503020204020204" charset="-122"/>
                <a:cs typeface="微软雅黑" panose="020B0503020204020204" charset="-122"/>
                <a:sym typeface="+mn-ea"/>
              </a:rPr>
              <a:t>作响</a:t>
            </a:r>
            <a:r>
              <a:rPr sz="2400" dirty="0">
                <a:latin typeface="微软雅黑" panose="020B0503020204020204" charset="-122"/>
                <a:ea typeface="微软雅黑" panose="020B0503020204020204" charset="-122"/>
                <a:cs typeface="微软雅黑" panose="020B0503020204020204" charset="-122"/>
                <a:sym typeface="+mn-ea"/>
              </a:rPr>
              <a:t>？为什么烟会走烟筒出去，而不向屋里冒？煤油燃烧的时候，哪里来的烟？为什么烘烤的马铃薯有一层硬皮，煮的却没有？恐怕你不能解释明白吧。或者问你：水为什么能灭火？我的一位熟人回答说：“水能灭火，因为它又湿又冷。”可是煤油也又湿又冷，你倒尝试用煤油来灭火吧！不，你还是不试为好，一试就得报火警了。你看，</a:t>
            </a:r>
            <a:r>
              <a:rPr sz="2400" dirty="0" smtClean="0">
                <a:latin typeface="微软雅黑" panose="020B0503020204020204" charset="-122"/>
                <a:ea typeface="微软雅黑" panose="020B0503020204020204" charset="-122"/>
                <a:cs typeface="微软雅黑" panose="020B0503020204020204" charset="-122"/>
                <a:sym typeface="+mn-ea"/>
              </a:rPr>
              <a:t>问题</a:t>
            </a:r>
            <a:r>
              <a:rPr lang="zh-CN" altLang="en-US" sz="2400" dirty="0" smtClean="0">
                <a:latin typeface="微软雅黑" panose="020B0503020204020204" charset="-122"/>
                <a:ea typeface="微软雅黑" panose="020B0503020204020204" charset="-122"/>
                <a:cs typeface="微软雅黑" panose="020B0503020204020204" charset="-122"/>
                <a:sym typeface="+mn-ea"/>
              </a:rPr>
              <a:t>挺</a:t>
            </a:r>
            <a:r>
              <a:rPr sz="2400" dirty="0" err="1" smtClean="0">
                <a:latin typeface="微软雅黑" panose="020B0503020204020204" charset="-122"/>
                <a:ea typeface="微软雅黑" panose="020B0503020204020204" charset="-122"/>
                <a:cs typeface="微软雅黑" panose="020B0503020204020204" charset="-122"/>
                <a:sym typeface="+mn-ea"/>
              </a:rPr>
              <a:t>简单</a:t>
            </a:r>
            <a:r>
              <a:rPr sz="2400" dirty="0" err="1">
                <a:latin typeface="微软雅黑" panose="020B0503020204020204" charset="-122"/>
                <a:ea typeface="微软雅黑" panose="020B0503020204020204" charset="-122"/>
                <a:cs typeface="微软雅黑" panose="020B0503020204020204" charset="-122"/>
                <a:sym typeface="+mn-ea"/>
              </a:rPr>
              <a:t>，可是要回答它却不那么容易。我再给你猜十二个关于最简单事物的谜，你愿意不愿意</a:t>
            </a:r>
            <a:r>
              <a:rPr sz="2400" dirty="0">
                <a:latin typeface="微软雅黑" panose="020B0503020204020204" charset="-122"/>
                <a:ea typeface="微软雅黑" panose="020B0503020204020204" charset="-122"/>
                <a:cs typeface="微软雅黑" panose="020B0503020204020204" charset="-122"/>
                <a:sym typeface="+mn-ea"/>
              </a:rPr>
              <a:t>？</a:t>
            </a: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2" name="文本框 1"/>
          <p:cNvSpPr txBox="1"/>
          <p:nvPr/>
        </p:nvSpPr>
        <p:spPr>
          <a:xfrm>
            <a:off x="1504506" y="1966596"/>
            <a:ext cx="8152702" cy="624423"/>
          </a:xfrm>
          <a:prstGeom prst="snip2DiagRect">
            <a:avLst/>
          </a:prstGeom>
          <a:solidFill>
            <a:srgbClr val="92D050"/>
          </a:solidFill>
        </p:spPr>
        <p:txBody>
          <a:bodyPr wrap="square" rtlCol="0">
            <a:spAutoFit/>
          </a:bodyPr>
          <a:lstStyle/>
          <a:p>
            <a:pPr algn="l"/>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遇到不懂的科学术语，你怎么理解？</a:t>
            </a:r>
          </a:p>
        </p:txBody>
      </p:sp>
      <p:sp>
        <p:nvSpPr>
          <p:cNvPr id="4" name="文本框 3"/>
          <p:cNvSpPr txBox="1"/>
          <p:nvPr/>
        </p:nvSpPr>
        <p:spPr>
          <a:xfrm>
            <a:off x="1014631" y="3069592"/>
            <a:ext cx="5773861" cy="2424232"/>
          </a:xfrm>
          <a:prstGeom prst="snip2DiagRect">
            <a:avLst/>
          </a:prstGeom>
          <a:solidFill>
            <a:srgbClr val="C5FED8"/>
          </a:solidFill>
        </p:spPr>
        <p:txBody>
          <a:bodyPr wrap="square" rtlCol="0">
            <a:spAutoFit/>
          </a:bodyPr>
          <a:lstStyle/>
          <a:p>
            <a:pPr algn="l">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可以用学过的方法：联系上下文，联系生活经验，或者查找资料，实在不会的可以请教别人。</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1" name="图片 10"/>
          <p:cNvPicPr>
            <a:picLocks noChangeAspect="1"/>
          </p:cNvPicPr>
          <p:nvPr/>
        </p:nvPicPr>
        <p:blipFill>
          <a:blip r:embed="rId2" cstate="print"/>
          <a:stretch>
            <a:fillRect/>
          </a:stretch>
        </p:blipFill>
        <p:spPr>
          <a:xfrm>
            <a:off x="7358204" y="3566162"/>
            <a:ext cx="3395022" cy="268668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3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819301" y="1268732"/>
            <a:ext cx="4931307" cy="633365"/>
          </a:xfrm>
          <a:prstGeom prst="roundRect">
            <a:avLst/>
          </a:prstGeom>
          <a:solidFill>
            <a:srgbClr val="92D050"/>
          </a:solidFill>
          <a:ln>
            <a:solidFill>
              <a:schemeClr val="accent1"/>
            </a:solidFill>
          </a:ln>
        </p:spPr>
        <p:txBody>
          <a:bodyPr wrap="squar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读书还需要注意些什么？</a:t>
            </a:r>
          </a:p>
        </p:txBody>
      </p:sp>
      <p:sp>
        <p:nvSpPr>
          <p:cNvPr id="2" name="文本框 1"/>
          <p:cNvSpPr txBox="1"/>
          <p:nvPr/>
        </p:nvSpPr>
        <p:spPr>
          <a:xfrm>
            <a:off x="909991" y="4093847"/>
            <a:ext cx="4840617" cy="650651"/>
          </a:xfrm>
          <a:prstGeom prst="flowChartTerminator">
            <a:avLst/>
          </a:prstGeom>
          <a:solidFill>
            <a:srgbClr val="92D050"/>
          </a:solidFill>
        </p:spPr>
        <p:txBody>
          <a:bodyPr wrap="squar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怎样学到作者的写作方法</a:t>
            </a:r>
          </a:p>
        </p:txBody>
      </p:sp>
      <p:sp>
        <p:nvSpPr>
          <p:cNvPr id="3" name="文本框 2"/>
          <p:cNvSpPr txBox="1"/>
          <p:nvPr/>
        </p:nvSpPr>
        <p:spPr>
          <a:xfrm>
            <a:off x="819301" y="2586357"/>
            <a:ext cx="8443370" cy="1256193"/>
          </a:xfrm>
          <a:prstGeom prst="snip2DiagRect">
            <a:avLst/>
          </a:prstGeom>
          <a:solidFill>
            <a:schemeClr val="bg1"/>
          </a:solidFill>
          <a:ln>
            <a:solidFill>
              <a:srgbClr val="00B0F0"/>
            </a:solidFill>
          </a:ln>
        </p:spPr>
        <p:txBody>
          <a:bodyPr wrap="square" rtlCol="0">
            <a:spAutoFit/>
          </a:bodyPr>
          <a:lstStyle/>
          <a:p>
            <a:pPr>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读完后还</a:t>
            </a:r>
            <a:r>
              <a:rPr lang="zh-CN" altLang="zh-CN" sz="2400" dirty="0" smtClean="0">
                <a:latin typeface="微软雅黑" panose="020B0503020204020204" charset="-122"/>
                <a:ea typeface="微软雅黑" panose="020B0503020204020204" charset="-122"/>
                <a:cs typeface="微软雅黑" panose="020B0503020204020204" charset="-122"/>
                <a:sym typeface="+mn-ea"/>
              </a:rPr>
              <a:t>可以</a:t>
            </a:r>
            <a:r>
              <a:rPr lang="zh-CN" altLang="en-US" sz="2400" dirty="0">
                <a:latin typeface="微软雅黑" panose="020B0503020204020204" charset="-122"/>
                <a:ea typeface="微软雅黑" panose="020B0503020204020204" charset="-122"/>
                <a:cs typeface="微软雅黑" panose="020B0503020204020204" charset="-122"/>
                <a:sym typeface="+mn-ea"/>
              </a:rPr>
              <a:t>查一查</a:t>
            </a:r>
            <a:r>
              <a:rPr lang="zh-CN" alt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书中谈到的一些科学问题，现在</a:t>
            </a:r>
            <a:r>
              <a:rPr lang="zh-CN" altLang="zh-CN" sz="2400" dirty="0" smtClean="0">
                <a:latin typeface="微软雅黑" panose="020B0503020204020204" charset="-122"/>
                <a:ea typeface="微软雅黑" panose="020B0503020204020204" charset="-122"/>
                <a:cs typeface="微软雅黑" panose="020B0503020204020204" charset="-122"/>
                <a:sym typeface="+mn-ea"/>
              </a:rPr>
              <a:t>有</a:t>
            </a:r>
            <a:r>
              <a:rPr lang="zh-CN" altLang="zh-CN" sz="2400" dirty="0">
                <a:latin typeface="微软雅黑" panose="020B0503020204020204" charset="-122"/>
                <a:ea typeface="微软雅黑" panose="020B0503020204020204" charset="-122"/>
                <a:cs typeface="微软雅黑" panose="020B0503020204020204" charset="-122"/>
                <a:sym typeface="+mn-ea"/>
              </a:rPr>
              <a:t>什么新的研究</a:t>
            </a:r>
            <a:r>
              <a:rPr lang="zh-CN" altLang="zh-CN" sz="2400" dirty="0" smtClean="0">
                <a:latin typeface="微软雅黑" panose="020B0503020204020204" charset="-122"/>
                <a:ea typeface="微软雅黑" panose="020B0503020204020204" charset="-122"/>
                <a:cs typeface="微软雅黑" panose="020B0503020204020204" charset="-122"/>
                <a:sym typeface="+mn-ea"/>
              </a:rPr>
              <a:t>成果</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492880" y="4947285"/>
            <a:ext cx="9660307" cy="1277306"/>
          </a:xfrm>
          <a:prstGeom prst="snip2DiagRect">
            <a:avLst/>
          </a:prstGeom>
          <a:solidFill>
            <a:schemeClr val="bg1"/>
          </a:solidFill>
          <a:ln>
            <a:solidFill>
              <a:srgbClr val="00B0F0"/>
            </a:solidFill>
          </a:ln>
        </p:spPr>
        <p:txBody>
          <a:bodyPr wrap="squar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经常性地阅读，自己的写作经验和写作技法就会越来越多，写作水平在不知不觉中会提高。</a:t>
            </a:r>
          </a:p>
        </p:txBody>
      </p:sp>
      <p:pic>
        <p:nvPicPr>
          <p:cNvPr id="7" name="图片 6"/>
          <p:cNvPicPr>
            <a:picLocks noChangeAspect="1"/>
          </p:cNvPicPr>
          <p:nvPr/>
        </p:nvPicPr>
        <p:blipFill>
          <a:blip r:embed="rId2" cstate="print"/>
          <a:stretch>
            <a:fillRect/>
          </a:stretch>
        </p:blipFill>
        <p:spPr>
          <a:xfrm>
            <a:off x="8035658" y="1333502"/>
            <a:ext cx="2435424" cy="1477645"/>
          </a:xfrm>
          <a:prstGeom prst="teardrop">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3" grpId="0" bldLvl="0" animBg="1"/>
      <p:bldP spid="4" grpId="0" bldLvl="0" animBg="1"/>
    </p:bldLst>
  </p:timing>
</p:sld>
</file>

<file path=ppt/slides/slide3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493" y="3215007"/>
            <a:ext cx="3363241" cy="2821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本框 3"/>
          <p:cNvSpPr txBox="1"/>
          <p:nvPr/>
        </p:nvSpPr>
        <p:spPr>
          <a:xfrm>
            <a:off x="3802735" y="3002954"/>
            <a:ext cx="6104061" cy="1856125"/>
          </a:xfrm>
          <a:prstGeom prst="cube">
            <a:avLst>
              <a:gd name="adj" fmla="val 6261"/>
            </a:avLst>
          </a:prstGeom>
          <a:solidFill>
            <a:schemeClr val="bg1"/>
          </a:solidFill>
          <a:ln w="38100">
            <a:solidFill>
              <a:srgbClr val="00B0F0"/>
            </a:solidFill>
          </a:ln>
        </p:spPr>
        <p:txBody>
          <a:bodyPr wrap="square" rtlCol="0">
            <a:spAutoFit/>
          </a:bodyPr>
          <a:lstStyle/>
          <a:p>
            <a:pPr algn="l">
              <a:lnSpc>
                <a:spcPct val="150000"/>
              </a:lnSpc>
            </a:pPr>
            <a:r>
              <a:rPr lang="en-US" altLang="zh-CN" sz="2400" dirty="0">
                <a:latin typeface="微软雅黑" panose="020B0503020204020204" charset="-122"/>
                <a:ea typeface="微软雅黑" panose="020B0503020204020204" charset="-122"/>
                <a:sym typeface="+mn-ea"/>
              </a:rPr>
              <a:t>     </a:t>
            </a:r>
            <a:r>
              <a:rPr sz="2400" dirty="0" err="1" smtClean="0">
                <a:latin typeface="微软雅黑" panose="020B0503020204020204" charset="-122"/>
                <a:ea typeface="微软雅黑" panose="020B0503020204020204" charset="-122"/>
                <a:sym typeface="+mn-ea"/>
              </a:rPr>
              <a:t>中国的</a:t>
            </a:r>
            <a:r>
              <a:rPr sz="2400" dirty="0" err="1">
                <a:latin typeface="微软雅黑" panose="020B0503020204020204" charset="-122"/>
                <a:ea typeface="微软雅黑" panose="020B0503020204020204" charset="-122"/>
                <a:sym typeface="+mn-ea"/>
              </a:rPr>
              <a:t>《十万个为什么</a:t>
            </a:r>
            <a:r>
              <a:rPr sz="2400" dirty="0">
                <a:latin typeface="微软雅黑" panose="020B0503020204020204" charset="-122"/>
                <a:ea typeface="微软雅黑" panose="020B0503020204020204" charset="-122"/>
                <a:sym typeface="+mn-ea"/>
              </a:rPr>
              <a:t>》、</a:t>
            </a:r>
            <a:r>
              <a:rPr sz="2400" dirty="0" err="1" smtClean="0">
                <a:latin typeface="微软雅黑" panose="020B0503020204020204" charset="-122"/>
                <a:ea typeface="微软雅黑" panose="020B0503020204020204" charset="-122"/>
                <a:sym typeface="+mn-ea"/>
              </a:rPr>
              <a:t>李四光</a:t>
            </a:r>
            <a:r>
              <a:rPr lang="zh-CN" altLang="en-US" sz="2400" dirty="0" smtClean="0">
                <a:latin typeface="微软雅黑" panose="020B0503020204020204" charset="-122"/>
                <a:ea typeface="微软雅黑" panose="020B0503020204020204" charset="-122"/>
                <a:sym typeface="+mn-ea"/>
              </a:rPr>
              <a:t>的</a:t>
            </a:r>
            <a:r>
              <a:rPr sz="2400" dirty="0" smtClean="0">
                <a:latin typeface="微软雅黑" panose="020B0503020204020204" charset="-122"/>
                <a:ea typeface="微软雅黑" panose="020B0503020204020204" charset="-122"/>
                <a:sym typeface="+mn-ea"/>
              </a:rPr>
              <a:t>《</a:t>
            </a:r>
            <a:r>
              <a:rPr lang="zh-CN" altLang="en-US" sz="2400" dirty="0" smtClean="0">
                <a:latin typeface="微软雅黑" panose="020B0503020204020204" charset="-122"/>
                <a:ea typeface="微软雅黑" panose="020B0503020204020204" charset="-122"/>
                <a:sym typeface="+mn-ea"/>
              </a:rPr>
              <a:t>看看我们的地球</a:t>
            </a:r>
            <a:r>
              <a:rPr sz="2400" dirty="0" smtClean="0">
                <a:latin typeface="微软雅黑" panose="020B0503020204020204" charset="-122"/>
                <a:ea typeface="微软雅黑" panose="020B0503020204020204" charset="-122"/>
                <a:sym typeface="+mn-ea"/>
              </a:rPr>
              <a:t>》、</a:t>
            </a:r>
            <a:r>
              <a:rPr sz="2400" dirty="0" err="1">
                <a:latin typeface="微软雅黑" panose="020B0503020204020204" charset="-122"/>
                <a:ea typeface="微软雅黑" panose="020B0503020204020204" charset="-122"/>
                <a:sym typeface="+mn-ea"/>
              </a:rPr>
              <a:t>高士其的</a:t>
            </a:r>
            <a:r>
              <a:rPr sz="2400" dirty="0" smtClean="0">
                <a:latin typeface="微软雅黑" panose="020B0503020204020204" charset="-122"/>
                <a:ea typeface="微软雅黑" panose="020B0503020204020204" charset="-122"/>
                <a:sym typeface="+mn-ea"/>
              </a:rPr>
              <a:t>《</a:t>
            </a:r>
            <a:r>
              <a:rPr lang="zh-CN" altLang="en-US" sz="2400" dirty="0" smtClean="0">
                <a:latin typeface="微软雅黑" panose="020B0503020204020204" charset="-122"/>
                <a:ea typeface="微软雅黑" panose="020B0503020204020204" charset="-122"/>
                <a:sym typeface="+mn-ea"/>
              </a:rPr>
              <a:t>灰尘的旅行</a:t>
            </a:r>
            <a:r>
              <a:rPr sz="2400" dirty="0" smtClean="0">
                <a:latin typeface="微软雅黑" panose="020B0503020204020204" charset="-122"/>
                <a:ea typeface="微软雅黑" panose="020B0503020204020204" charset="-122"/>
                <a:sym typeface="+mn-ea"/>
              </a:rPr>
              <a:t>》、</a:t>
            </a:r>
            <a:r>
              <a:rPr sz="2400" dirty="0" err="1">
                <a:latin typeface="微软雅黑" panose="020B0503020204020204" charset="-122"/>
                <a:ea typeface="微软雅黑" panose="020B0503020204020204" charset="-122"/>
                <a:sym typeface="+mn-ea"/>
              </a:rPr>
              <a:t>贾兰坡的</a:t>
            </a:r>
            <a:r>
              <a:rPr sz="2400" dirty="0" smtClean="0">
                <a:latin typeface="微软雅黑" panose="020B0503020204020204" charset="-122"/>
                <a:ea typeface="微软雅黑" panose="020B0503020204020204" charset="-122"/>
                <a:sym typeface="+mn-ea"/>
              </a:rPr>
              <a:t>《</a:t>
            </a:r>
            <a:r>
              <a:rPr lang="zh-CN" altLang="en-US" sz="2400" dirty="0" smtClean="0">
                <a:latin typeface="微软雅黑" panose="020B0503020204020204" charset="-122"/>
                <a:ea typeface="微软雅黑" panose="020B0503020204020204" charset="-122"/>
                <a:sym typeface="+mn-ea"/>
              </a:rPr>
              <a:t>人类起源的演变过程</a:t>
            </a:r>
            <a:r>
              <a:rPr lang="en-US" altLang="zh-CN" sz="2400" dirty="0" smtClean="0">
                <a:latin typeface="微软雅黑" panose="020B0503020204020204" charset="-122"/>
                <a:ea typeface="微软雅黑" panose="020B0503020204020204" charset="-122"/>
                <a:sym typeface="+mn-ea"/>
              </a:rPr>
              <a:t>》</a:t>
            </a:r>
            <a:r>
              <a:rPr lang="zh-CN" altLang="en-US" sz="2400" dirty="0" smtClean="0">
                <a:latin typeface="微软雅黑" panose="020B0503020204020204" charset="-122"/>
                <a:ea typeface="微软雅黑" panose="020B0503020204020204" charset="-122"/>
                <a:sym typeface="+mn-ea"/>
              </a:rPr>
              <a:t>。</a:t>
            </a:r>
            <a:endParaRPr sz="2400" dirty="0">
              <a:latin typeface="微软雅黑" panose="020B0503020204020204" charset="-122"/>
              <a:ea typeface="微软雅黑" panose="020B0503020204020204" charset="-122"/>
              <a:sym typeface="+mn-ea"/>
            </a:endParaRPr>
          </a:p>
        </p:txBody>
      </p:sp>
      <p:sp>
        <p:nvSpPr>
          <p:cNvPr id="5" name="文本框 4"/>
          <p:cNvSpPr txBox="1"/>
          <p:nvPr/>
        </p:nvSpPr>
        <p:spPr>
          <a:xfrm>
            <a:off x="932469" y="1394461"/>
            <a:ext cx="9765723" cy="649188"/>
          </a:xfrm>
          <a:prstGeom prst="flowChartTerminator">
            <a:avLst/>
          </a:prstGeom>
          <a:solidFill>
            <a:schemeClr val="bg1"/>
          </a:solidFill>
          <a:ln w="38100">
            <a:solidFill>
              <a:srgbClr val="00CC00"/>
            </a:solidFill>
          </a:ln>
        </p:spPr>
        <p:txBody>
          <a:bodyPr wrap="square" rtlCol="0">
            <a:spAutoFit/>
          </a:bodyPr>
          <a:lstStyle/>
          <a:p>
            <a:pPr algn="l"/>
            <a:r>
              <a:rPr sz="2400" dirty="0">
                <a:latin typeface="微软雅黑" panose="020B0503020204020204" charset="-122"/>
                <a:ea typeface="微软雅黑" panose="020B0503020204020204" charset="-122"/>
                <a:sym typeface="+mn-ea"/>
              </a:rPr>
              <a:t>“</a:t>
            </a:r>
            <a:r>
              <a:rPr sz="2400" dirty="0" err="1">
                <a:latin typeface="微软雅黑" panose="020B0503020204020204" charset="-122"/>
                <a:ea typeface="微软雅黑" panose="020B0503020204020204" charset="-122"/>
                <a:sym typeface="+mn-ea"/>
              </a:rPr>
              <a:t>相信你可以读更多”</a:t>
            </a:r>
            <a:r>
              <a:rPr sz="2400" dirty="0" err="1" smtClean="0">
                <a:latin typeface="微软雅黑" panose="020B0503020204020204" charset="-122"/>
                <a:ea typeface="微软雅黑" panose="020B0503020204020204" charset="-122"/>
                <a:sym typeface="+mn-ea"/>
              </a:rPr>
              <a:t>向我们推荐了</a:t>
            </a:r>
            <a:r>
              <a:rPr lang="zh-CN" altLang="en-US" sz="2400" dirty="0" smtClean="0">
                <a:latin typeface="微软雅黑" panose="020B0503020204020204" charset="-122"/>
                <a:ea typeface="微软雅黑" panose="020B0503020204020204" charset="-122"/>
                <a:sym typeface="+mn-ea"/>
              </a:rPr>
              <a:t>哪</a:t>
            </a:r>
            <a:r>
              <a:rPr sz="2400" dirty="0" err="1" smtClean="0">
                <a:latin typeface="微软雅黑" panose="020B0503020204020204" charset="-122"/>
                <a:ea typeface="微软雅黑" panose="020B0503020204020204" charset="-122"/>
                <a:sym typeface="+mn-ea"/>
              </a:rPr>
              <a:t>几部关于科普作品</a:t>
            </a:r>
            <a:r>
              <a:rPr sz="2400" dirty="0">
                <a:latin typeface="微软雅黑" panose="020B0503020204020204" charset="-122"/>
                <a:ea typeface="微软雅黑" panose="020B0503020204020204" charset="-122"/>
                <a:sym typeface="+mn-ea"/>
              </a:rPr>
              <a:t>？</a:t>
            </a:r>
            <a:endParaRPr lang="zh-CN" sz="24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066275" y="1727837"/>
            <a:ext cx="5497144" cy="3320315"/>
          </a:xfrm>
          <a:prstGeom prst="cube">
            <a:avLst>
              <a:gd name="adj" fmla="val 6399"/>
            </a:avLst>
          </a:prstGeom>
          <a:solidFill>
            <a:srgbClr val="FFC000"/>
          </a:solidFill>
          <a:ln w="9525">
            <a:solidFill>
              <a:srgbClr val="00B0F0"/>
            </a:solidFill>
          </a:ln>
        </p:spPr>
        <p:txBody>
          <a:bodyPr wrap="square">
            <a:spAutoFit/>
          </a:bodyPr>
          <a:lstStyle/>
          <a:p>
            <a:pPr algn="ctr"/>
            <a:endParaRPr lang="zh-CN" sz="2800" dirty="0">
              <a:solidFill>
                <a:schemeClr val="tx1"/>
              </a:solidFill>
              <a:latin typeface="微软雅黑" panose="020B0503020204020204" charset="-122"/>
              <a:ea typeface="微软雅黑" panose="020B0503020204020204" charset="-122"/>
              <a:cs typeface="微软雅黑" panose="020B0503020204020204" charset="-122"/>
            </a:endParaRPr>
          </a:p>
          <a:p>
            <a:pPr algn="ctr"/>
            <a:r>
              <a:rPr lang="zh-CN" sz="2800" dirty="0">
                <a:solidFill>
                  <a:schemeClr val="tx1"/>
                </a:solidFill>
                <a:latin typeface="微软雅黑" panose="020B0503020204020204" charset="-122"/>
                <a:ea typeface="微软雅黑" panose="020B0503020204020204" charset="-122"/>
                <a:cs typeface="微软雅黑" panose="020B0503020204020204" charset="-122"/>
              </a:rPr>
              <a:t>四时田园杂兴</a:t>
            </a:r>
          </a:p>
          <a:p>
            <a:pPr algn="ctr"/>
            <a:r>
              <a:rPr lang="zh-CN" sz="2800" dirty="0">
                <a:solidFill>
                  <a:schemeClr val="tx1"/>
                </a:solidFill>
                <a:latin typeface="微软雅黑" panose="020B0503020204020204" charset="-122"/>
                <a:ea typeface="微软雅黑" panose="020B0503020204020204" charset="-122"/>
                <a:cs typeface="微软雅黑" panose="020B0503020204020204" charset="-122"/>
              </a:rPr>
              <a:t>[宋] 范成大</a:t>
            </a:r>
          </a:p>
          <a:p>
            <a:pPr algn="ctr"/>
            <a:r>
              <a:rPr lang="zh-CN" sz="2800" dirty="0">
                <a:solidFill>
                  <a:schemeClr val="tx1"/>
                </a:solidFill>
                <a:latin typeface="微软雅黑" panose="020B0503020204020204" charset="-122"/>
                <a:ea typeface="微软雅黑" panose="020B0503020204020204" charset="-122"/>
                <a:cs typeface="微软雅黑" panose="020B0503020204020204" charset="-122"/>
              </a:rPr>
              <a:t>昼出耘田夜绩麻，</a:t>
            </a:r>
          </a:p>
          <a:p>
            <a:pPr algn="ctr"/>
            <a:r>
              <a:rPr lang="zh-CN" sz="2800" dirty="0">
                <a:solidFill>
                  <a:schemeClr val="tx1"/>
                </a:solidFill>
                <a:latin typeface="微软雅黑" panose="020B0503020204020204" charset="-122"/>
                <a:ea typeface="微软雅黑" panose="020B0503020204020204" charset="-122"/>
                <a:cs typeface="微软雅黑" panose="020B0503020204020204" charset="-122"/>
              </a:rPr>
              <a:t>村庄儿女各当家。</a:t>
            </a:r>
          </a:p>
          <a:p>
            <a:pPr algn="ctr"/>
            <a:r>
              <a:rPr lang="zh-CN" sz="2800" dirty="0">
                <a:solidFill>
                  <a:schemeClr val="tx1"/>
                </a:solidFill>
                <a:latin typeface="微软雅黑" panose="020B0503020204020204" charset="-122"/>
                <a:ea typeface="微软雅黑" panose="020B0503020204020204" charset="-122"/>
                <a:cs typeface="微软雅黑" panose="020B0503020204020204" charset="-122"/>
              </a:rPr>
              <a:t>童孙未解供耕织，</a:t>
            </a:r>
          </a:p>
          <a:p>
            <a:pPr algn="ctr"/>
            <a:r>
              <a:rPr lang="zh-CN" sz="2800" dirty="0">
                <a:solidFill>
                  <a:schemeClr val="tx1"/>
                </a:solidFill>
                <a:latin typeface="微软雅黑" panose="020B0503020204020204" charset="-122"/>
                <a:ea typeface="微软雅黑" panose="020B0503020204020204" charset="-122"/>
                <a:cs typeface="微软雅黑" panose="020B0503020204020204" charset="-122"/>
              </a:rPr>
              <a:t>也傍桑阴学种瓜。</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拓展延伸</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65"/>
          <p:cNvPicPr>
            <a:picLocks noChangeAspect="1"/>
          </p:cNvPicPr>
          <p:nvPr/>
        </p:nvPicPr>
        <p:blipFill>
          <a:blip r:embed="rId2" cstate="print"/>
          <a:stretch>
            <a:fillRect/>
          </a:stretch>
        </p:blipFill>
        <p:spPr>
          <a:xfrm flipH="1">
            <a:off x="1489779" y="3128010"/>
            <a:ext cx="1750219" cy="2103120"/>
          </a:xfrm>
          <a:prstGeom prst="rect">
            <a:avLst/>
          </a:prstGeom>
        </p:spPr>
      </p:pic>
    </p:spTree>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40976" y="1775462"/>
            <a:ext cx="6200952" cy="953135"/>
          </a:xfrm>
          <a:prstGeom prst="rect">
            <a:avLst/>
          </a:prstGeom>
          <a:noFill/>
          <a:ln w="9525">
            <a:noFill/>
          </a:ln>
        </p:spPr>
        <p:txBody>
          <a:bodyPr>
            <a:spAutoFit/>
          </a:bodyPr>
          <a:lstStyle/>
          <a:p>
            <a:r>
              <a:rPr lang="zh-CN" sz="2800">
                <a:solidFill>
                  <a:schemeClr val="tx1"/>
                </a:solidFill>
                <a:latin typeface="微软雅黑" panose="020B0503020204020204" charset="-122"/>
                <a:ea typeface="微软雅黑" panose="020B0503020204020204" charset="-122"/>
                <a:cs typeface="微软雅黑" panose="020B0503020204020204" charset="-122"/>
              </a:rPr>
              <a:t>中国的《十万个为什么》主要写的是哪些方面的问题？</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969192" y="3219450"/>
            <a:ext cx="4491815" cy="1055608"/>
          </a:xfrm>
          <a:prstGeom prst="wedgeRoundRectCallout">
            <a:avLst>
              <a:gd name="adj1" fmla="val -28224"/>
              <a:gd name="adj2" fmla="val -87935"/>
              <a:gd name="adj3" fmla="val 16667"/>
            </a:avLst>
          </a:prstGeom>
          <a:solidFill>
            <a:srgbClr val="54B8EC"/>
          </a:solidFill>
          <a:ln w="9525">
            <a:noFill/>
          </a:ln>
        </p:spPr>
        <p:txBody>
          <a:bodyPr wrap="square">
            <a:spAutoFit/>
          </a:bodyPr>
          <a:lstStyle/>
          <a:p>
            <a:r>
              <a:rPr lang="zh-CN" sz="2800">
                <a:solidFill>
                  <a:schemeClr val="tx1"/>
                </a:solidFill>
                <a:latin typeface="微软雅黑" panose="020B0503020204020204" charset="-122"/>
                <a:ea typeface="微软雅黑" panose="020B0503020204020204" charset="-122"/>
              </a:rPr>
              <a:t>这套书涵盖了</a:t>
            </a:r>
            <a:r>
              <a:rPr lang="zh-CN" sz="2800">
                <a:solidFill>
                  <a:srgbClr val="C00000"/>
                </a:solidFill>
                <a:latin typeface="微软雅黑" panose="020B0503020204020204" charset="-122"/>
                <a:ea typeface="微软雅黑" panose="020B0503020204020204" charset="-122"/>
              </a:rPr>
              <a:t>数学、物理、化学、生物</a:t>
            </a:r>
            <a:r>
              <a:rPr lang="zh-CN" sz="2800">
                <a:solidFill>
                  <a:schemeClr val="tx1"/>
                </a:solidFill>
                <a:latin typeface="微软雅黑" panose="020B0503020204020204" charset="-122"/>
                <a:ea typeface="微软雅黑" panose="020B0503020204020204" charset="-122"/>
              </a:rPr>
              <a:t>等领域。</a:t>
            </a:r>
            <a:endParaRPr lang="zh-CN" altLang="en-US" sz="280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1140976" y="2943860"/>
            <a:ext cx="4208896" cy="26441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bldLvl="0" animBg="1"/>
    </p:bldLst>
  </p:timing>
</p:sld>
</file>

<file path=ppt/slides/slide3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40976" y="1530350"/>
            <a:ext cx="9073542" cy="521970"/>
          </a:xfrm>
          <a:prstGeom prst="rect">
            <a:avLst/>
          </a:prstGeom>
          <a:noFill/>
          <a:ln w="9525">
            <a:noFill/>
          </a:ln>
        </p:spPr>
        <p:txBody>
          <a:bodyPr wrap="square">
            <a:spAutoFit/>
          </a:bodyPr>
          <a:lstStyle/>
          <a:p>
            <a:r>
              <a:rPr lang="zh-CN" sz="2800">
                <a:latin typeface="微软雅黑" panose="020B0503020204020204" charset="-122"/>
                <a:ea typeface="微软雅黑" panose="020B0503020204020204" charset="-122"/>
                <a:sym typeface="+mn-ea"/>
              </a:rPr>
              <a:t>《十万个为什么》提出了哪些有趣的问题？</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792464" y="2814957"/>
            <a:ext cx="4668541" cy="2485787"/>
          </a:xfrm>
          <a:prstGeom prst="wedgeRoundRectCallout">
            <a:avLst>
              <a:gd name="adj1" fmla="val -41561"/>
              <a:gd name="adj2" fmla="val -61129"/>
              <a:gd name="adj3" fmla="val 16667"/>
            </a:avLst>
          </a:prstGeom>
          <a:solidFill>
            <a:srgbClr val="EDD545"/>
          </a:solidFill>
          <a:ln w="9525">
            <a:noFill/>
          </a:ln>
        </p:spPr>
        <p:txBody>
          <a:bodyPr wrap="square">
            <a:spAutoFit/>
          </a:bodyPr>
          <a:lstStyle/>
          <a:p>
            <a:r>
              <a:rPr lang="en-US" altLang="zh-CN" sz="2800">
                <a:latin typeface="微软雅黑" panose="020B0503020204020204" charset="-122"/>
                <a:ea typeface="微软雅黑" panose="020B0503020204020204" charset="-122"/>
              </a:rPr>
              <a:t>      </a:t>
            </a:r>
            <a:r>
              <a:rPr lang="zh-CN" sz="2800">
                <a:latin typeface="微软雅黑" panose="020B0503020204020204" charset="-122"/>
                <a:ea typeface="微软雅黑" panose="020B0503020204020204" charset="-122"/>
              </a:rPr>
              <a:t>乘热气球能环游世界吗？时光能倒流吗？为什么飞机不像鸟儿一样展翅飞行？地球究竟是正在变冷还是变暖……</a:t>
            </a:r>
          </a:p>
        </p:txBody>
      </p:sp>
      <p:pic>
        <p:nvPicPr>
          <p:cNvPr id="4" name="图片 3"/>
          <p:cNvPicPr>
            <a:picLocks noChangeAspect="1"/>
          </p:cNvPicPr>
          <p:nvPr/>
        </p:nvPicPr>
        <p:blipFill>
          <a:blip r:embed="rId2" cstate="print"/>
          <a:stretch>
            <a:fillRect/>
          </a:stretch>
        </p:blipFill>
        <p:spPr>
          <a:xfrm>
            <a:off x="1140977" y="2266315"/>
            <a:ext cx="3665537" cy="33769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bldLvl="0" animBg="1"/>
    </p:bldLst>
  </p:timing>
</p:sld>
</file>

<file path=ppt/slides/slide3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板书设计</a:t>
            </a:r>
          </a:p>
        </p:txBody>
      </p:sp>
      <p:sp>
        <p:nvSpPr>
          <p:cNvPr id="100" name="文本框 99"/>
          <p:cNvSpPr txBox="1"/>
          <p:nvPr/>
        </p:nvSpPr>
        <p:spPr>
          <a:xfrm>
            <a:off x="3200466" y="2240917"/>
            <a:ext cx="6064531" cy="3521709"/>
          </a:xfrm>
          <a:prstGeom prst="bevel">
            <a:avLst>
              <a:gd name="adj" fmla="val 8689"/>
            </a:avLst>
          </a:prstGeom>
          <a:solidFill>
            <a:srgbClr val="EDD545"/>
          </a:solidFill>
          <a:ln w="9525">
            <a:solidFill>
              <a:schemeClr val="accent1"/>
            </a:solidFill>
          </a:ln>
        </p:spPr>
        <p:txBody>
          <a:bodyPr wrap="square">
            <a:spAutoFit/>
          </a:bodyPr>
          <a:lstStyle/>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十万个为什么</a:t>
            </a:r>
          </a:p>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理解科学术语的方法</a:t>
            </a:r>
          </a:p>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明白书中道理</a:t>
            </a:r>
          </a:p>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创造新的研究成果</a:t>
            </a:r>
          </a:p>
          <a:p>
            <a:pPr algn="ct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学习写作方法</a:t>
            </a:r>
          </a:p>
        </p:txBody>
      </p:sp>
      <p:pic>
        <p:nvPicPr>
          <p:cNvPr id="3" name="图片 2" descr="64"/>
          <p:cNvPicPr>
            <a:picLocks noChangeAspect="1"/>
          </p:cNvPicPr>
          <p:nvPr/>
        </p:nvPicPr>
        <p:blipFill>
          <a:blip r:embed="rId2" cstate="print"/>
          <a:stretch>
            <a:fillRect/>
          </a:stretch>
        </p:blipFill>
        <p:spPr>
          <a:xfrm>
            <a:off x="909215" y="2860042"/>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stretch>
            <a:fillRect/>
          </a:stretch>
        </p:blipFill>
        <p:spPr>
          <a:xfrm>
            <a:off x="1109196" y="2950845"/>
            <a:ext cx="8192232" cy="3338830"/>
          </a:xfrm>
          <a:prstGeom prst="rect">
            <a:avLst/>
          </a:prstGeom>
        </p:spPr>
      </p:pic>
      <p:sp>
        <p:nvSpPr>
          <p:cNvPr id="2" name="矩形 1"/>
          <p:cNvSpPr/>
          <p:nvPr/>
        </p:nvSpPr>
        <p:spPr>
          <a:xfrm>
            <a:off x="3505731" y="1549173"/>
            <a:ext cx="3005951" cy="769441"/>
          </a:xfrm>
          <a:prstGeom prst="rect">
            <a:avLst/>
          </a:prstGeom>
        </p:spPr>
        <p:txBody>
          <a:bodyPr wrap="none">
            <a:spAutoFit/>
          </a:bodyPr>
          <a:lstStyle/>
          <a:p>
            <a:pPr algn="l"/>
            <a:r>
              <a:rPr lang="en-US" sz="4400" dirty="0">
                <a:latin typeface="黑体" panose="02010609060101010101" charset="-122"/>
                <a:ea typeface="黑体" panose="02010609060101010101" charset="-122"/>
                <a:cs typeface="黑体" panose="02010609060101010101" charset="-122"/>
                <a:sym typeface="+mn-ea"/>
              </a:rPr>
              <a:t>9.</a:t>
            </a:r>
            <a:r>
              <a:rPr lang="zh-CN" altLang="en-US" sz="4400" dirty="0">
                <a:latin typeface="黑体" panose="02010609060101010101" charset="-122"/>
                <a:ea typeface="黑体" panose="02010609060101010101" charset="-122"/>
                <a:cs typeface="黑体" panose="02010609060101010101" charset="-122"/>
                <a:sym typeface="+mn-ea"/>
              </a:rPr>
              <a:t>短诗三首</a:t>
            </a:r>
            <a:endParaRPr lang="zh-CN" altLang="en-US" sz="4400" dirty="0"/>
          </a:p>
        </p:txBody>
      </p:sp>
      <p:sp>
        <p:nvSpPr>
          <p:cNvPr id="3" name="文本框 2"/>
          <p:cNvSpPr txBox="1"/>
          <p:nvPr/>
        </p:nvSpPr>
        <p:spPr>
          <a:xfrm>
            <a:off x="3813348" y="3231401"/>
            <a:ext cx="3887202" cy="707886"/>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847206" y="2152650"/>
            <a:ext cx="9480480" cy="3046988"/>
          </a:xfrm>
          <a:prstGeom prst="rect">
            <a:avLst/>
          </a:prstGeom>
          <a:noFill/>
        </p:spPr>
        <p:txBody>
          <a:bodyPr wrap="square" rtlCol="0">
            <a:spAutoFit/>
          </a:bodyPr>
          <a:lstStyle/>
          <a:p>
            <a:pPr algn="ctr"/>
            <a:r>
              <a:rPr sz="2400" dirty="0">
                <a:latin typeface="微软雅黑" panose="020B0503020204020204" charset="-122"/>
                <a:ea typeface="微软雅黑" panose="020B0503020204020204" charset="-122"/>
                <a:cs typeface="微软雅黑" panose="020B0503020204020204" charset="-122"/>
              </a:rPr>
              <a:t>纸船 </a:t>
            </a:r>
          </a:p>
          <a:p>
            <a:pPr algn="ctr"/>
            <a:r>
              <a:rPr sz="2400" dirty="0">
                <a:latin typeface="微软雅黑" panose="020B0503020204020204" charset="-122"/>
                <a:ea typeface="微软雅黑" panose="020B0503020204020204" charset="-122"/>
                <a:cs typeface="微软雅黑" panose="020B0503020204020204" charset="-122"/>
              </a:rPr>
              <a:t>——寄母亲</a:t>
            </a:r>
          </a:p>
          <a:p>
            <a:pPr algn="ctr"/>
            <a:r>
              <a:rPr sz="2400" dirty="0">
                <a:latin typeface="微软雅黑" panose="020B0503020204020204" charset="-122"/>
                <a:ea typeface="微软雅黑" panose="020B0503020204020204" charset="-122"/>
                <a:cs typeface="微软雅黑" panose="020B0503020204020204" charset="-122"/>
              </a:rPr>
              <a:t>我从不肯妄弃了一张纸，总是留着——留着，</a:t>
            </a:r>
          </a:p>
          <a:p>
            <a:pPr algn="ctr"/>
            <a:r>
              <a:rPr sz="2400" dirty="0">
                <a:latin typeface="微软雅黑" panose="020B0503020204020204" charset="-122"/>
                <a:ea typeface="微软雅黑" panose="020B0503020204020204" charset="-122"/>
                <a:cs typeface="微软雅黑" panose="020B0503020204020204" charset="-122"/>
              </a:rPr>
              <a:t>叠成一只一只很小的船儿，从舟上抛下在海里。</a:t>
            </a:r>
          </a:p>
          <a:p>
            <a:pPr algn="ctr"/>
            <a:r>
              <a:rPr sz="2400" dirty="0">
                <a:latin typeface="微软雅黑" panose="020B0503020204020204" charset="-122"/>
                <a:ea typeface="微软雅黑" panose="020B0503020204020204" charset="-122"/>
                <a:cs typeface="微软雅黑" panose="020B0503020204020204" charset="-122"/>
              </a:rPr>
              <a:t>有的被天风吹卷到舟中的窗里，有的被海浪打湿，沾在船头上。我仍是不灰心的每天的叠着，总希望有一只能流到我要它到的地方去。母亲，倘若你梦中看见一只很小的白船儿，不要惊讶它无端入梦。这是你至爱的女儿含着泪叠的，万水千山求它载着她的爱和悲哀归去。</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1864162" y="4377692"/>
            <a:ext cx="7407812" cy="1131093"/>
          </a:xfrm>
          <a:prstGeom prst="doubleWave">
            <a:avLst/>
          </a:prstGeom>
          <a:solidFill>
            <a:schemeClr val="tx2">
              <a:lumMod val="60000"/>
              <a:lumOff val="40000"/>
            </a:schemeClr>
          </a:solidFill>
          <a:ln w="9525">
            <a:noFill/>
          </a:ln>
        </p:spPr>
        <p:txBody>
          <a:bodyPr wrap="square">
            <a:spAutoFit/>
          </a:bodyPr>
          <a:lstStyle/>
          <a:p>
            <a:r>
              <a:rPr lang="zh-CN" sz="2400">
                <a:solidFill>
                  <a:srgbClr val="FF0000"/>
                </a:solidFill>
                <a:latin typeface="微软雅黑" panose="020B0503020204020204" charset="-122"/>
                <a:ea typeface="微软雅黑" panose="020B0503020204020204" charset="-122"/>
                <a:cs typeface="微软雅黑" panose="020B0503020204020204" charset="-122"/>
              </a:rPr>
              <a:t>上下结构</a:t>
            </a:r>
            <a:r>
              <a:rPr lang="zh-CN" sz="2400">
                <a:latin typeface="微软雅黑" panose="020B0503020204020204" charset="-122"/>
                <a:ea typeface="微软雅黑" panose="020B0503020204020204" charset="-122"/>
                <a:cs typeface="微软雅黑" panose="020B0503020204020204" charset="-122"/>
              </a:rPr>
              <a:t>，注意下面的</a:t>
            </a:r>
            <a:r>
              <a:rPr lang="zh-CN" sz="2400">
                <a:solidFill>
                  <a:srgbClr val="FF0000"/>
                </a:solidFill>
                <a:latin typeface="微软雅黑" panose="020B0503020204020204" charset="-122"/>
                <a:ea typeface="微软雅黑" panose="020B0503020204020204" charset="-122"/>
                <a:cs typeface="微软雅黑" panose="020B0503020204020204" charset="-122"/>
              </a:rPr>
              <a:t>“绞丝底”写的宽一些</a:t>
            </a:r>
            <a:r>
              <a:rPr lang="zh-CN" sz="2400">
                <a:latin typeface="微软雅黑" panose="020B0503020204020204" charset="-122"/>
                <a:ea typeface="微软雅黑" panose="020B0503020204020204" charset="-122"/>
                <a:cs typeface="微软雅黑" panose="020B0503020204020204" charset="-122"/>
              </a:rPr>
              <a:t>，上面的部分写得扁一些。</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986437" y="2367915"/>
            <a:ext cx="3817461" cy="1198880"/>
          </a:xfrm>
          <a:prstGeom prst="rect">
            <a:avLst/>
          </a:prstGeom>
          <a:noFill/>
        </p:spPr>
        <p:txBody>
          <a:bodyPr wrap="square" rtlCol="0">
            <a:spAutoFit/>
          </a:bodyPr>
          <a:lstStyle/>
          <a:p>
            <a:r>
              <a:rPr lang="zh-CN" altLang="en-US" sz="7200">
                <a:latin typeface="微软雅黑" panose="020B0503020204020204" charset="-122"/>
                <a:ea typeface="微软雅黑" panose="020B0503020204020204" charset="-122"/>
              </a:rPr>
              <a:t>繁星</a:t>
            </a:r>
          </a:p>
        </p:txBody>
      </p:sp>
      <p:sp>
        <p:nvSpPr>
          <p:cNvPr id="10" name="线形标注 1 9"/>
          <p:cNvSpPr/>
          <p:nvPr/>
        </p:nvSpPr>
        <p:spPr>
          <a:xfrm>
            <a:off x="3735299" y="1917065"/>
            <a:ext cx="1582018" cy="1944370"/>
          </a:xfrm>
          <a:prstGeom prst="borderCallout1">
            <a:avLst>
              <a:gd name="adj1" fmla="val 22109"/>
              <a:gd name="adj2" fmla="val -734"/>
              <a:gd name="adj3" fmla="val 112500"/>
              <a:gd name="adj4" fmla="val -38333"/>
            </a:avLst>
          </a:prstGeom>
          <a:noFill/>
          <a:ln w="3810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0" grpId="0" bldLvl="0" animBg="1"/>
    </p:bldLst>
  </p:timing>
</p:sld>
</file>

<file path=ppt/slides/slide3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1048736" y="1090930"/>
            <a:ext cx="2271874" cy="637860"/>
          </a:xfrm>
          <a:prstGeom prst="snip2DiagRect">
            <a:avLst/>
          </a:prstGeom>
          <a:solidFill>
            <a:schemeClr val="tx2">
              <a:lumMod val="60000"/>
              <a:lumOff val="40000"/>
            </a:schemeClr>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知识链接</a:t>
            </a:r>
          </a:p>
        </p:txBody>
      </p:sp>
      <p:sp>
        <p:nvSpPr>
          <p:cNvPr id="3" name="矩形 2"/>
          <p:cNvSpPr/>
          <p:nvPr/>
        </p:nvSpPr>
        <p:spPr>
          <a:xfrm>
            <a:off x="3734524" y="2029461"/>
            <a:ext cx="6824922" cy="3785652"/>
          </a:xfrm>
          <a:prstGeom prst="rect">
            <a:avLst/>
          </a:prstGeom>
        </p:spPr>
        <p:txBody>
          <a:bodyPr wrap="square">
            <a:spAutoFit/>
          </a:bodyPr>
          <a:lstStyle/>
          <a:p>
            <a:r>
              <a:rPr altLang="zh-CN" sz="2400" dirty="0">
                <a:solidFill>
                  <a:srgbClr val="FF0000"/>
                </a:solidFill>
                <a:latin typeface="微软雅黑" panose="020B0503020204020204" charset="-122"/>
                <a:ea typeface="微软雅黑" panose="020B0503020204020204" charset="-122"/>
                <a:cs typeface="微软雅黑" panose="020B0503020204020204" charset="-122"/>
              </a:rPr>
              <a:t>《繁星》:</a:t>
            </a:r>
            <a:r>
              <a:rPr altLang="zh-CN" sz="2400" dirty="0">
                <a:latin typeface="微软雅黑" panose="020B0503020204020204" charset="-122"/>
                <a:ea typeface="微软雅黑" panose="020B0503020204020204" charset="-122"/>
                <a:cs typeface="微软雅黑" panose="020B0503020204020204" charset="-122"/>
              </a:rPr>
              <a:t>是冰心的第一部诗集，诗集收入诗人1919年冬至1921年秋所写小诗164首，最初发于北京的《晨报》。</a:t>
            </a:r>
            <a:r>
              <a:rPr altLang="zh-CN" sz="2400" dirty="0">
                <a:solidFill>
                  <a:srgbClr val="FF0000"/>
                </a:solidFill>
                <a:latin typeface="微软雅黑" panose="020B0503020204020204" charset="-122"/>
                <a:ea typeface="微软雅黑" panose="020B0503020204020204" charset="-122"/>
                <a:cs typeface="微软雅黑" panose="020B0503020204020204" charset="-122"/>
              </a:rPr>
              <a:t>《繁星》是冰心在印度诗人泰戈尔《飞鸟集》的影响下写成的</a:t>
            </a:r>
            <a:r>
              <a:rPr altLang="zh-CN" sz="2400" dirty="0">
                <a:latin typeface="微软雅黑" panose="020B0503020204020204" charset="-122"/>
                <a:ea typeface="微软雅黑" panose="020B0503020204020204" charset="-122"/>
                <a:cs typeface="微软雅黑" panose="020B0503020204020204" charset="-122"/>
              </a:rPr>
              <a:t>，用她自己的话说，是将一些"零碎的思想"收集在一个集子里。总的说来，它们大致包括三个方面的内容。一是对母爱与童真的歌颂。二是对大自然的崇拜和赞颂。将母爱、童真、自然融为一体</a:t>
            </a:r>
            <a:r>
              <a:rPr altLang="zh-CN" sz="2400" dirty="0" smtClean="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rPr>
              <a:t>三是对人生的思考和感悟。</a:t>
            </a:r>
          </a:p>
          <a:p>
            <a:endParaRPr altLang="zh-CN" sz="2400" dirty="0">
              <a:latin typeface="微软雅黑" panose="020B0503020204020204" charset="-122"/>
              <a:ea typeface="微软雅黑" panose="020B0503020204020204" charset="-122"/>
              <a:cs typeface="微软雅黑" panose="020B050302020402020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9" y="2822577"/>
            <a:ext cx="3039241" cy="3147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p:bldLst>
  </p:timing>
</p:sld>
</file>

<file path=ppt/slides/slide3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4073250" y="1605280"/>
            <a:ext cx="6492397" cy="3539430"/>
          </a:xfrm>
          <a:prstGeom prst="rect">
            <a:avLst/>
          </a:prstGeom>
        </p:spPr>
        <p:txBody>
          <a:bodyPr wrap="square">
            <a:spAutoFit/>
          </a:bodyPr>
          <a:lstStyle/>
          <a:p>
            <a:r>
              <a:rPr lang="zh-CN" altLang="zh-CN" sz="2800" dirty="0">
                <a:solidFill>
                  <a:srgbClr val="0000FF"/>
                </a:solidFill>
                <a:latin typeface="微软雅黑" panose="020B0503020204020204" charset="-122"/>
                <a:ea typeface="微软雅黑" panose="020B0503020204020204" charset="-122"/>
                <a:cs typeface="微软雅黑" panose="020B0503020204020204" charset="-122"/>
              </a:rPr>
              <a:t>冰心</a:t>
            </a:r>
            <a:r>
              <a:rPr lang="zh-CN" altLang="zh-CN" sz="2800" dirty="0">
                <a:latin typeface="微软雅黑" panose="020B0503020204020204" charset="-122"/>
                <a:ea typeface="微软雅黑" panose="020B0503020204020204" charset="-122"/>
                <a:cs typeface="微软雅黑" panose="020B0503020204020204" charset="-122"/>
              </a:rPr>
              <a:t>（1900年10月5日－1999年2月28日），</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原名</a:t>
            </a:r>
            <a:r>
              <a:rPr lang="zh-CN" altLang="zh-CN" sz="2800" dirty="0">
                <a:solidFill>
                  <a:srgbClr val="0000FF"/>
                </a:solidFill>
                <a:latin typeface="微软雅黑" panose="020B0503020204020204" charset="-122"/>
                <a:ea typeface="微软雅黑" panose="020B0503020204020204" charset="-122"/>
                <a:cs typeface="微软雅黑" panose="020B0503020204020204" charset="-122"/>
              </a:rPr>
              <a:t>谢婉莹</a:t>
            </a:r>
            <a:r>
              <a:rPr lang="zh-CN" altLang="zh-CN" sz="2800" dirty="0">
                <a:latin typeface="微软雅黑" panose="020B0503020204020204" charset="-122"/>
                <a:ea typeface="微软雅黑" panose="020B0503020204020204" charset="-122"/>
                <a:cs typeface="微软雅黑" panose="020B0503020204020204" charset="-122"/>
              </a:rPr>
              <a:t>，福建长乐人 </a:t>
            </a:r>
            <a:r>
              <a:rPr lang="zh-CN" altLang="zh-CN" sz="2800" dirty="0" smtClean="0">
                <a:latin typeface="微软雅黑" panose="020B0503020204020204" charset="-122"/>
                <a:ea typeface="微软雅黑" panose="020B0503020204020204" charset="-122"/>
                <a:cs typeface="微软雅黑" panose="020B0503020204020204" charset="-122"/>
              </a:rPr>
              <a:t>。</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中国诗人，现代作家，翻译家，儿童文学作家，社会活动家，散文家。</a:t>
            </a:r>
            <a:r>
              <a:rPr lang="zh-CN" altLang="zh-CN" sz="2800" dirty="0">
                <a:latin typeface="微软雅黑" panose="020B0503020204020204" charset="-122"/>
                <a:ea typeface="微软雅黑" panose="020B0503020204020204" charset="-122"/>
                <a:cs typeface="微软雅黑" panose="020B0503020204020204" charset="-122"/>
              </a:rPr>
              <a:t>笔名冰心取自“一片冰心在玉壶”。1919年8月的《晨报》上，冰心发表了第一篇散文《二十一日听审的感想》和第一篇小说《两个家庭》。</a:t>
            </a:r>
          </a:p>
        </p:txBody>
      </p:sp>
      <p:pic>
        <p:nvPicPr>
          <p:cNvPr id="3" name="图片 2"/>
          <p:cNvPicPr>
            <a:picLocks noChangeAspect="1"/>
          </p:cNvPicPr>
          <p:nvPr/>
        </p:nvPicPr>
        <p:blipFill>
          <a:blip r:embed="rId2" cstate="print"/>
          <a:stretch>
            <a:fillRect/>
          </a:stretch>
        </p:blipFill>
        <p:spPr>
          <a:xfrm>
            <a:off x="606919" y="1871347"/>
            <a:ext cx="3127605" cy="3867785"/>
          </a:xfrm>
          <a:prstGeom prst="ellipse">
            <a:avLst/>
          </a:prstGeom>
        </p:spPr>
      </p:pic>
      <p:sp>
        <p:nvSpPr>
          <p:cNvPr id="5" name="文本框 1"/>
          <p:cNvSpPr txBox="1"/>
          <p:nvPr/>
        </p:nvSpPr>
        <p:spPr>
          <a:xfrm>
            <a:off x="1048736" y="1090930"/>
            <a:ext cx="2271874" cy="637860"/>
          </a:xfrm>
          <a:prstGeom prst="snip2DiagRect">
            <a:avLst/>
          </a:prstGeom>
          <a:solidFill>
            <a:schemeClr val="tx2">
              <a:lumMod val="60000"/>
              <a:lumOff val="40000"/>
            </a:schemeClr>
          </a:solidFill>
        </p:spPr>
        <p:txBody>
          <a:bodyPr wrap="square" rtlCol="0">
            <a:spAutoFit/>
          </a:bodyPr>
          <a:lstStyle/>
          <a:p>
            <a:pPr>
              <a:lnSpc>
                <a:spcPct val="100000"/>
              </a:lnSpc>
            </a:pPr>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作者介绍</a:t>
            </a:r>
            <a:endPar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1182832" y="2854960"/>
            <a:ext cx="9056490" cy="521970"/>
          </a:xfrm>
          <a:prstGeom prst="rect">
            <a:avLst/>
          </a:prstGeom>
        </p:spPr>
        <p:txBody>
          <a:bodyPr wrap="square">
            <a:spAutoFit/>
          </a:bodyPr>
          <a:lstStyle/>
          <a:p>
            <a:r>
              <a:rPr lang="zh-CN" altLang="zh-CN" sz="2800" dirty="0">
                <a:latin typeface="微软雅黑" panose="020B0503020204020204" charset="-122"/>
                <a:ea typeface="微软雅黑" panose="020B0503020204020204" charset="-122"/>
                <a:cs typeface="微软雅黑" panose="020B0503020204020204" charset="-122"/>
              </a:rPr>
              <a:t>漫灭     波涛      繁星     藤萝     膝上      躲到</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7020" y="3645026"/>
            <a:ext cx="2727062"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909215" y="1443355"/>
            <a:ext cx="2125376" cy="645016"/>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
        <p:nvSpPr>
          <p:cNvPr id="3" name="文本框 2"/>
          <p:cNvSpPr txBox="1"/>
          <p:nvPr/>
        </p:nvSpPr>
        <p:spPr>
          <a:xfrm>
            <a:off x="5121212" y="4062095"/>
            <a:ext cx="4406551" cy="1328462"/>
          </a:xfrm>
          <a:prstGeom prst="wedgeRoundRectCallout">
            <a:avLst>
              <a:gd name="adj1" fmla="val -41820"/>
              <a:gd name="adj2" fmla="val -79134"/>
              <a:gd name="adj3" fmla="val 16667"/>
            </a:avLst>
          </a:prstGeom>
          <a:solidFill>
            <a:srgbClr val="FFC000"/>
          </a:solidFill>
        </p:spPr>
        <p:txBody>
          <a:bodyPr wrap="squar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注意读准前鼻音“漫、繁 ”，后鼻音“藤”，读准易错音“膝”。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44852" y="5054602"/>
            <a:ext cx="9128576" cy="1270845"/>
          </a:xfrm>
          <a:prstGeom prst="horizontalScroll">
            <a:avLst/>
          </a:prstGeom>
          <a:solidFill>
            <a:srgbClr val="FFC000"/>
          </a:solidFill>
          <a:ln w="9525">
            <a:solidFill>
              <a:srgbClr val="00B0F0"/>
            </a:solidFill>
          </a:ln>
        </p:spPr>
        <p:txBody>
          <a:bodyPr wrap="square">
            <a:spAutoFit/>
          </a:bodyPr>
          <a:lstStyle/>
          <a:p>
            <a:pPr indent="189865"/>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搜集范成大《四时田园杂兴》的其他诗篇，阅读欣赏。</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222946" y="1765302"/>
            <a:ext cx="6645095" cy="1240155"/>
          </a:xfrm>
          <a:prstGeom prst="plaque">
            <a:avLst/>
          </a:prstGeom>
          <a:solidFill>
            <a:srgbClr val="FFC000"/>
          </a:solidFill>
          <a:ln>
            <a:solidFill>
              <a:srgbClr val="00B0F0"/>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说说这首诗描绘了怎样的景象？</a:t>
            </a:r>
          </a:p>
          <a:p>
            <a:pPr algn="l"/>
            <a:r>
              <a:rPr lang="zh-CN" sz="2800">
                <a:latin typeface="微软雅黑" panose="020B0503020204020204" charset="-122"/>
                <a:ea typeface="微软雅黑" panose="020B0503020204020204" charset="-122"/>
                <a:cs typeface="微软雅黑" panose="020B0503020204020204" charset="-122"/>
                <a:sym typeface="+mn-ea"/>
              </a:rPr>
              <a:t>你从中体会到了什么乐趣？</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拓展阅读</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619998" y="3230882"/>
            <a:ext cx="8653428" cy="1240155"/>
          </a:xfrm>
          <a:prstGeom prst="plaque">
            <a:avLst/>
          </a:prstGeom>
          <a:noFill/>
          <a:ln>
            <a:solidFill>
              <a:srgbClr val="00B0F0"/>
            </a:solidFill>
          </a:ln>
        </p:spPr>
        <p:txBody>
          <a:bodyPr wrap="square" rtlCol="0">
            <a:spAutoFit/>
          </a:bodyPr>
          <a:lstStyle/>
          <a:p>
            <a:pPr algn="l"/>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这首诗描写的是初夏农村的自然景色。让我们从中体会到田园之美，自然之趣，劳动之乐。</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heckerboard(across)">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2" grpId="0" animBg="1"/>
      <p:bldP spid="4" grpId="0" animBg="1"/>
    </p:bldLst>
  </p:timing>
</p:sld>
</file>

<file path=ppt/slides/slide3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93732" y="2316480"/>
            <a:ext cx="7707783" cy="1198880"/>
          </a:xfrm>
          <a:prstGeom prst="rect">
            <a:avLst/>
          </a:prstGeom>
          <a:noFill/>
          <a:ln w="9525">
            <a:noFill/>
          </a:ln>
        </p:spPr>
        <p:txBody>
          <a:bodyPr wrap="square">
            <a:spAutoFit/>
          </a:bodyPr>
          <a:lstStyle/>
          <a:p>
            <a:pPr>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“藤”上窄下宽，上面的草字头的一横要写长一些。下面的部分是“滕”，不是“腾”。</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236898" y="4404362"/>
            <a:ext cx="7705693" cy="1200329"/>
          </a:xfrm>
          <a:prstGeom prst="rect">
            <a:avLst/>
          </a:prstGeom>
          <a:noFill/>
        </p:spPr>
        <p:txBody>
          <a:bodyPr wrap="square" rtlCol="0">
            <a:spAutoFit/>
          </a:bodyPr>
          <a:lstStyle/>
          <a:p>
            <a:pPr algn="l">
              <a:lnSpc>
                <a:spcPct val="150000"/>
              </a:lnSpc>
            </a:pPr>
            <a:r>
              <a:rPr sz="2400" dirty="0">
                <a:latin typeface="微软雅黑" panose="020B0503020204020204" charset="-122"/>
                <a:ea typeface="微软雅黑" panose="020B0503020204020204" charset="-122"/>
                <a:cs typeface="微软雅黑" panose="020B0503020204020204" charset="-122"/>
                <a:sym typeface="+mn-ea"/>
              </a:rPr>
              <a:t>“膝”左窄右宽，右边的部分，需要注意，上面是个“木”，</a:t>
            </a:r>
            <a:r>
              <a:rPr sz="2400" dirty="0" err="1">
                <a:latin typeface="微软雅黑" panose="020B0503020204020204" charset="-122"/>
                <a:ea typeface="微软雅黑" panose="020B0503020204020204" charset="-122"/>
                <a:cs typeface="微软雅黑" panose="020B0503020204020204" charset="-122"/>
                <a:sym typeface="+mn-ea"/>
              </a:rPr>
              <a:t>撇捺要注意避让穿插，下面不是“水</a:t>
            </a:r>
            <a:r>
              <a:rPr sz="2400" dirty="0">
                <a:latin typeface="微软雅黑" panose="020B0503020204020204" charset="-122"/>
                <a:ea typeface="微软雅黑" panose="020B0503020204020204" charset="-122"/>
                <a:cs typeface="微软雅黑" panose="020B0503020204020204" charset="-122"/>
                <a:sym typeface="+mn-ea"/>
              </a:rPr>
              <a:t>”。</a:t>
            </a:r>
          </a:p>
        </p:txBody>
      </p:sp>
      <p:graphicFrame>
        <p:nvGraphicFramePr>
          <p:cNvPr id="13" name="表格 12"/>
          <p:cNvGraphicFramePr/>
          <p:nvPr/>
        </p:nvGraphicFramePr>
        <p:xfrm>
          <a:off x="8872013" y="17741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17741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藤</a:t>
            </a: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3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71883" y="2196467"/>
            <a:ext cx="8701485" cy="3909695"/>
          </a:xfrm>
          <a:prstGeom prst="bevel">
            <a:avLst>
              <a:gd name="adj" fmla="val 5643"/>
            </a:avLst>
          </a:prstGeom>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sz="2400" dirty="0">
                <a:solidFill>
                  <a:srgbClr val="FF0000"/>
                </a:solidFill>
                <a:latin typeface="微软雅黑" panose="020B0503020204020204" charset="-122"/>
                <a:ea typeface="微软雅黑" panose="020B0503020204020204" charset="-122"/>
                <a:cs typeface="微软雅黑" panose="020B0503020204020204" charset="-122"/>
              </a:rPr>
              <a:t>漫灭：</a:t>
            </a:r>
            <a:r>
              <a:rPr sz="2400" dirty="0">
                <a:latin typeface="微软雅黑" panose="020B0503020204020204" charset="-122"/>
                <a:ea typeface="微软雅黑" panose="020B0503020204020204" charset="-122"/>
                <a:cs typeface="微软雅黑" panose="020B0503020204020204" charset="-122"/>
              </a:rPr>
              <a:t>磨灭，模糊不清。</a:t>
            </a:r>
          </a:p>
          <a:p>
            <a:r>
              <a:rPr sz="2400" dirty="0">
                <a:solidFill>
                  <a:srgbClr val="FF0000"/>
                </a:solidFill>
                <a:latin typeface="微软雅黑" panose="020B0503020204020204" charset="-122"/>
                <a:ea typeface="微软雅黑" panose="020B0503020204020204" charset="-122"/>
                <a:cs typeface="微软雅黑" panose="020B0503020204020204" charset="-122"/>
              </a:rPr>
              <a:t>回忆：</a:t>
            </a:r>
            <a:r>
              <a:rPr sz="2400" dirty="0">
                <a:latin typeface="微软雅黑" panose="020B0503020204020204" charset="-122"/>
                <a:ea typeface="微软雅黑" panose="020B0503020204020204" charset="-122"/>
                <a:cs typeface="微软雅黑" panose="020B0503020204020204" charset="-122"/>
              </a:rPr>
              <a:t>想过去的事或指回想；反省。</a:t>
            </a:r>
          </a:p>
          <a:p>
            <a:r>
              <a:rPr sz="2400" dirty="0">
                <a:solidFill>
                  <a:srgbClr val="FF0000"/>
                </a:solidFill>
                <a:latin typeface="微软雅黑" panose="020B0503020204020204" charset="-122"/>
                <a:ea typeface="微软雅黑" panose="020B0503020204020204" charset="-122"/>
                <a:cs typeface="微软雅黑" panose="020B0503020204020204" charset="-122"/>
              </a:rPr>
              <a:t>藤萝：</a:t>
            </a:r>
            <a:r>
              <a:rPr sz="2400" dirty="0">
                <a:latin typeface="微软雅黑" panose="020B0503020204020204" charset="-122"/>
                <a:ea typeface="微软雅黑" panose="020B0503020204020204" charset="-122"/>
                <a:cs typeface="微软雅黑" panose="020B0503020204020204" charset="-122"/>
              </a:rPr>
              <a:t>又名紫藤萝，是优良的观花藤木植物，缠绕茎，羽状复叶，小叶长椭圆形。总状花序，春季开花，花淡紫色，具有优美的姿态和迷人的风采。</a:t>
            </a:r>
          </a:p>
          <a:p>
            <a:r>
              <a:rPr sz="2400" dirty="0">
                <a:solidFill>
                  <a:srgbClr val="FF0000"/>
                </a:solidFill>
                <a:latin typeface="微软雅黑" panose="020B0503020204020204" charset="-122"/>
                <a:ea typeface="微软雅黑" panose="020B0503020204020204" charset="-122"/>
                <a:cs typeface="微软雅黑" panose="020B0503020204020204" charset="-122"/>
              </a:rPr>
              <a:t>思潮：</a:t>
            </a:r>
            <a:r>
              <a:rPr sz="2400" dirty="0">
                <a:latin typeface="微软雅黑" panose="020B0503020204020204" charset="-122"/>
                <a:ea typeface="微软雅黑" panose="020B0503020204020204" charset="-122"/>
                <a:cs typeface="微软雅黑" panose="020B0503020204020204" charset="-122"/>
              </a:rPr>
              <a:t>某一时期内在社会上流行的思想倾向；脑海里涌现的念头。</a:t>
            </a:r>
          </a:p>
          <a:p>
            <a:r>
              <a:rPr sz="2400" dirty="0">
                <a:solidFill>
                  <a:srgbClr val="FF0000"/>
                </a:solidFill>
                <a:latin typeface="微软雅黑" panose="020B0503020204020204" charset="-122"/>
                <a:ea typeface="微软雅黑" panose="020B0503020204020204" charset="-122"/>
                <a:cs typeface="微软雅黑" panose="020B0503020204020204" charset="-122"/>
              </a:rPr>
              <a:t>清响：</a:t>
            </a:r>
            <a:r>
              <a:rPr sz="2400" dirty="0">
                <a:latin typeface="微软雅黑" panose="020B0503020204020204" charset="-122"/>
                <a:ea typeface="微软雅黑" panose="020B0503020204020204" charset="-122"/>
                <a:cs typeface="微软雅黑" panose="020B0503020204020204" charset="-122"/>
              </a:rPr>
              <a:t>清脆的响声。</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读出韵味</a:t>
            </a:r>
          </a:p>
        </p:txBody>
      </p:sp>
      <p:sp>
        <p:nvSpPr>
          <p:cNvPr id="3" name="文本框 2"/>
          <p:cNvSpPr txBox="1"/>
          <p:nvPr/>
        </p:nvSpPr>
        <p:spPr>
          <a:xfrm>
            <a:off x="2629204" y="2798445"/>
            <a:ext cx="8077515" cy="1652885"/>
          </a:xfrm>
          <a:prstGeom prst="snip2DiagRect">
            <a:avLst/>
          </a:prstGeom>
          <a:solidFill>
            <a:schemeClr val="bg1"/>
          </a:solidFill>
          <a:ln w="38100">
            <a:solidFill>
              <a:schemeClr val="accent1"/>
            </a:solidFill>
          </a:ln>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1.发现韵脚:发现“了”“里”，了解同字成韵。</a:t>
            </a:r>
          </a:p>
          <a:p>
            <a:pPr algn="l"/>
            <a:r>
              <a:rPr sz="2800" dirty="0">
                <a:latin typeface="微软雅黑" panose="020B0503020204020204" charset="-122"/>
                <a:ea typeface="微软雅黑" panose="020B0503020204020204" charset="-122"/>
                <a:cs typeface="微软雅黑" panose="020B0503020204020204" charset="-122"/>
                <a:sym typeface="+mn-ea"/>
              </a:rPr>
              <a:t>2.读出节奏:指导分句朗读，读出分句间的强弱对比，感受现代诗高低起伏的节奏。</a:t>
            </a:r>
          </a:p>
        </p:txBody>
      </p:sp>
      <p:sp>
        <p:nvSpPr>
          <p:cNvPr id="6" name="文本框 5"/>
          <p:cNvSpPr txBox="1"/>
          <p:nvPr/>
        </p:nvSpPr>
        <p:spPr>
          <a:xfrm>
            <a:off x="3384945" y="1898015"/>
            <a:ext cx="4820550" cy="523220"/>
          </a:xfrm>
          <a:prstGeom prst="rect">
            <a:avLst/>
          </a:prstGeom>
          <a:noFill/>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环节一:</a:t>
            </a:r>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朗读《繁星》(一五九)</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读出韵味</a:t>
            </a:r>
          </a:p>
        </p:txBody>
      </p:sp>
      <p:sp>
        <p:nvSpPr>
          <p:cNvPr id="3" name="文本框 2"/>
          <p:cNvSpPr txBox="1"/>
          <p:nvPr/>
        </p:nvSpPr>
        <p:spPr>
          <a:xfrm>
            <a:off x="2629204" y="2798445"/>
            <a:ext cx="8077515" cy="2167116"/>
          </a:xfrm>
          <a:prstGeom prst="snip2DiagRect">
            <a:avLst/>
          </a:prstGeom>
          <a:solidFill>
            <a:schemeClr val="bg1"/>
          </a:solidFill>
          <a:ln w="38100">
            <a:solidFill>
              <a:srgbClr val="00B050"/>
            </a:solidFill>
          </a:ln>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1.发现特点:发现无韵诗，句式相同，节奏相仿的特点。</a:t>
            </a:r>
          </a:p>
          <a:p>
            <a:pPr algn="l"/>
            <a:r>
              <a:rPr sz="2800" dirty="0">
                <a:latin typeface="微软雅黑" panose="020B0503020204020204" charset="-122"/>
                <a:ea typeface="微软雅黑" panose="020B0503020204020204" charset="-122"/>
                <a:cs typeface="微软雅黑" panose="020B0503020204020204" charset="-122"/>
                <a:sym typeface="+mn-ea"/>
              </a:rPr>
              <a:t>2.读出节奏:指导朗读“母亲的膝-上--”读出节奏，引发思考。</a:t>
            </a:r>
          </a:p>
        </p:txBody>
      </p:sp>
      <p:sp>
        <p:nvSpPr>
          <p:cNvPr id="6" name="文本框 5"/>
          <p:cNvSpPr txBox="1"/>
          <p:nvPr/>
        </p:nvSpPr>
        <p:spPr>
          <a:xfrm>
            <a:off x="3384945" y="1898015"/>
            <a:ext cx="4567276" cy="523220"/>
          </a:xfrm>
          <a:prstGeom prst="rect">
            <a:avLst/>
          </a:prstGeom>
          <a:noFill/>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环节二:</a:t>
            </a:r>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朗读《繁星》(七一) </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t="6767" r="8139"/>
          <a:stretch>
            <a:fillRect/>
          </a:stretch>
        </p:blipFill>
        <p:spPr bwMode="auto">
          <a:xfrm>
            <a:off x="-29455" y="4299585"/>
            <a:ext cx="2134678" cy="180213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读出韵味</a:t>
            </a:r>
          </a:p>
        </p:txBody>
      </p:sp>
      <p:sp>
        <p:nvSpPr>
          <p:cNvPr id="3" name="文本框 2"/>
          <p:cNvSpPr txBox="1"/>
          <p:nvPr/>
        </p:nvSpPr>
        <p:spPr>
          <a:xfrm>
            <a:off x="2629204" y="2787652"/>
            <a:ext cx="8077515" cy="2314039"/>
          </a:xfrm>
          <a:prstGeom prst="snip2DiagRect">
            <a:avLst/>
          </a:prstGeom>
          <a:solidFill>
            <a:schemeClr val="bg1"/>
          </a:solidFill>
          <a:ln w="38100">
            <a:solidFill>
              <a:srgbClr val="00B050"/>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1.比较思考:现代诗与古诗之间的异同，发现诗“韵”。</a:t>
            </a:r>
          </a:p>
          <a:p>
            <a:pPr algn="l"/>
            <a:r>
              <a:rPr sz="2400" dirty="0">
                <a:latin typeface="微软雅黑" panose="020B0503020204020204" charset="-122"/>
                <a:ea typeface="微软雅黑" panose="020B0503020204020204" charset="-122"/>
                <a:cs typeface="微软雅黑" panose="020B0503020204020204" charset="-122"/>
                <a:sym typeface="+mn-ea"/>
              </a:rPr>
              <a:t>2.读出节奏:感知“光”“香”“响</a:t>
            </a:r>
            <a:r>
              <a:rPr sz="2400" dirty="0" smtClean="0">
                <a:latin typeface="微软雅黑" panose="020B0503020204020204" charset="-122"/>
                <a:ea typeface="微软雅黑" panose="020B0503020204020204" charset="-122"/>
                <a:cs typeface="微软雅黑" panose="020B0503020204020204" charset="-122"/>
                <a:sym typeface="+mn-ea"/>
              </a:rPr>
              <a:t>”</a:t>
            </a:r>
            <a:r>
              <a:rPr lang="en-US" altLang="zh-CN" sz="2400" dirty="0" smtClean="0">
                <a:latin typeface="微软雅黑" panose="020B0503020204020204" charset="-122"/>
                <a:ea typeface="微软雅黑" panose="020B0503020204020204" charset="-122"/>
                <a:cs typeface="微软雅黑" panose="020B0503020204020204" charset="-122"/>
                <a:sym typeface="+mn-ea"/>
              </a:rPr>
              <a:t>a</a:t>
            </a:r>
            <a:r>
              <a:rPr sz="2400" dirty="0" smtClean="0">
                <a:latin typeface="微软雅黑" panose="020B0503020204020204" charset="-122"/>
                <a:ea typeface="微软雅黑" panose="020B0503020204020204" charset="-122"/>
                <a:cs typeface="微软雅黑" panose="020B0503020204020204" charset="-122"/>
                <a:sym typeface="+mn-ea"/>
              </a:rPr>
              <a:t>nɡ</a:t>
            </a:r>
            <a:r>
              <a:rPr sz="2400" dirty="0">
                <a:latin typeface="微软雅黑" panose="020B0503020204020204" charset="-122"/>
                <a:ea typeface="微软雅黑" panose="020B0503020204020204" charset="-122"/>
                <a:cs typeface="微软雅黑" panose="020B0503020204020204" charset="-122"/>
                <a:sym typeface="+mn-ea"/>
              </a:rPr>
              <a:t>的韵脚，了解同音成韵，关注问号的语气，读出节奏。</a:t>
            </a:r>
          </a:p>
          <a:p>
            <a:pPr algn="l"/>
            <a:r>
              <a:rPr sz="2400" dirty="0">
                <a:latin typeface="微软雅黑" panose="020B0503020204020204" charset="-122"/>
                <a:ea typeface="微软雅黑" panose="020B0503020204020204" charset="-122"/>
                <a:cs typeface="微软雅黑" panose="020B0503020204020204" charset="-122"/>
                <a:sym typeface="+mn-ea"/>
              </a:rPr>
              <a:t>3.情境朗读:师生合作，接读“哪一……?”排比句式，理解“思潮”。</a:t>
            </a:r>
          </a:p>
        </p:txBody>
      </p:sp>
      <p:sp>
        <p:nvSpPr>
          <p:cNvPr id="6" name="文本框 5"/>
          <p:cNvSpPr txBox="1"/>
          <p:nvPr/>
        </p:nvSpPr>
        <p:spPr>
          <a:xfrm>
            <a:off x="3384946" y="1898015"/>
            <a:ext cx="5032147" cy="523220"/>
          </a:xfrm>
          <a:prstGeom prst="rect">
            <a:avLst/>
          </a:prstGeom>
          <a:noFill/>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环节三:</a:t>
            </a:r>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朗读《繁星》(一三一)  </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十边形 5"/>
          <p:cNvSpPr/>
          <p:nvPr/>
        </p:nvSpPr>
        <p:spPr>
          <a:xfrm>
            <a:off x="1455675" y="1388747"/>
            <a:ext cx="2454801" cy="844567"/>
          </a:xfrm>
          <a:prstGeom prst="decagon">
            <a:avLst/>
          </a:prstGeom>
          <a:solidFill>
            <a:srgbClr val="92D050"/>
          </a:solidFill>
        </p:spPr>
        <p:txBody>
          <a:bodyPr wrap="square">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课堂小结</a:t>
            </a:r>
          </a:p>
        </p:txBody>
      </p:sp>
      <p:sp>
        <p:nvSpPr>
          <p:cNvPr id="7" name="矩形 6"/>
          <p:cNvSpPr/>
          <p:nvPr/>
        </p:nvSpPr>
        <p:spPr>
          <a:xfrm>
            <a:off x="3271778" y="2392682"/>
            <a:ext cx="6917936" cy="2676525"/>
          </a:xfrm>
          <a:prstGeom prst="rect">
            <a:avLst/>
          </a:prstGeom>
        </p:spPr>
        <p:txBody>
          <a:bodyPr wrap="square">
            <a:spAutoFit/>
          </a:bodyPr>
          <a:lstStyle/>
          <a:p>
            <a:pPr algn="l">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       </a:t>
            </a:r>
            <a:r>
              <a:rPr lang="zh-CN" altLang="zh-CN" sz="2800" dirty="0">
                <a:latin typeface="微软雅黑" panose="020B0503020204020204" charset="-122"/>
                <a:ea typeface="微软雅黑" panose="020B0503020204020204" charset="-122"/>
                <a:cs typeface="微软雅黑" panose="020B0503020204020204" charset="-122"/>
              </a:rPr>
              <a:t>这节课，我们学习了字词，读通了诗歌。初步了解了诗歌的一些特点。下节课我们继续学习三首诗歌的内容及表达的情感。</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718" y="4272282"/>
            <a:ext cx="2359462" cy="1929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up)">
                                      <p:cBhvr>
                                        <p:cTn id="1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uiExpand="1" build="p"/>
    </p:bldLst>
  </p:timing>
</p:sld>
</file>

<file path=ppt/slides/slide3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8" name="矩形 7"/>
          <p:cNvSpPr/>
          <p:nvPr/>
        </p:nvSpPr>
        <p:spPr>
          <a:xfrm>
            <a:off x="436268" y="1708592"/>
            <a:ext cx="10506322" cy="3928110"/>
          </a:xfrm>
          <a:prstGeom prst="rect">
            <a:avLst/>
          </a:prstGeom>
        </p:spPr>
        <p:txBody>
          <a:bodyPr wrap="square">
            <a:spAutoFit/>
          </a:bodyPr>
          <a:lstStyle/>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1.</a:t>
            </a:r>
            <a:r>
              <a:rPr lang="en-US" altLang="zh-CN" sz="2400" dirty="0" smtClean="0">
                <a:latin typeface="微软雅黑" panose="020B0503020204020204" charset="-122"/>
                <a:ea typeface="微软雅黑" panose="020B0503020204020204" charset="-122"/>
                <a:cs typeface="微软雅黑" panose="020B0503020204020204" charset="-122"/>
              </a:rPr>
              <a:t>下列</a:t>
            </a:r>
            <a:r>
              <a:rPr lang="zh-CN" altLang="en-US" sz="2400" dirty="0" smtClean="0">
                <a:latin typeface="微软雅黑" panose="020B0503020204020204" charset="-122"/>
                <a:ea typeface="微软雅黑" panose="020B0503020204020204" charset="-122"/>
                <a:cs typeface="微软雅黑" panose="020B0503020204020204" charset="-122"/>
              </a:rPr>
              <a:t>红体</a:t>
            </a:r>
            <a:r>
              <a:rPr lang="en-US" altLang="zh-CN" sz="2400" dirty="0" err="1" smtClean="0">
                <a:latin typeface="微软雅黑" panose="020B0503020204020204" charset="-122"/>
                <a:ea typeface="微软雅黑" panose="020B0503020204020204" charset="-122"/>
                <a:cs typeface="微软雅黑" panose="020B0503020204020204" charset="-122"/>
              </a:rPr>
              <a:t>字注音有误的一项是</a:t>
            </a:r>
            <a:r>
              <a:rPr lang="en-US" altLang="zh-CN" sz="2400" dirty="0">
                <a:latin typeface="微软雅黑" panose="020B0503020204020204" charset="-122"/>
                <a:ea typeface="微软雅黑" panose="020B0503020204020204" charset="-122"/>
                <a:cs typeface="微软雅黑" panose="020B0503020204020204" charset="-122"/>
              </a:rPr>
              <a:t>(      )</a:t>
            </a:r>
          </a:p>
          <a:p>
            <a:pPr>
              <a:lnSpc>
                <a:spcPct val="130000"/>
              </a:lnSpc>
            </a:pPr>
            <a:r>
              <a:rPr lang="en-US" altLang="zh-CN" sz="2400" dirty="0" err="1">
                <a:latin typeface="微软雅黑" panose="020B0503020204020204" charset="-122"/>
                <a:ea typeface="微软雅黑" panose="020B0503020204020204" charset="-122"/>
                <a:cs typeface="微软雅黑" panose="020B0503020204020204" charset="-122"/>
              </a:rPr>
              <a:t>A.月明的园中，藤萝的叶下，</a:t>
            </a:r>
            <a:r>
              <a:rPr lang="en-US" altLang="zh-CN" sz="2400" dirty="0" err="1" smtClean="0">
                <a:latin typeface="微软雅黑" panose="020B0503020204020204" charset="-122"/>
                <a:ea typeface="微软雅黑" panose="020B0503020204020204" charset="-122"/>
                <a:cs typeface="微软雅黑" panose="020B0503020204020204" charset="-122"/>
              </a:rPr>
              <a:t>母亲的</a:t>
            </a:r>
            <a:r>
              <a:rPr lang="en-US" altLang="zh-CN" sz="2400" dirty="0" err="1" smtClean="0">
                <a:solidFill>
                  <a:srgbClr val="FF0000"/>
                </a:solidFill>
                <a:latin typeface="微软雅黑" panose="020B0503020204020204" charset="-122"/>
                <a:ea typeface="微软雅黑" panose="020B0503020204020204" charset="-122"/>
                <a:cs typeface="微软雅黑" panose="020B0503020204020204" charset="-122"/>
              </a:rPr>
              <a:t>膝</a:t>
            </a:r>
            <a:r>
              <a:rPr lang="en-US" altLang="zh-CN" sz="2400" dirty="0" err="1" smtClean="0">
                <a:latin typeface="微软雅黑" panose="020B0503020204020204" charset="-122"/>
                <a:ea typeface="微软雅黑" panose="020B0503020204020204" charset="-122"/>
                <a:cs typeface="微软雅黑" panose="020B0503020204020204" charset="-122"/>
              </a:rPr>
              <a:t>（</a:t>
            </a:r>
            <a:r>
              <a:rPr lang="en-US" altLang="zh-CN" sz="2400" dirty="0" err="1">
                <a:latin typeface="微软雅黑" panose="020B0503020204020204" charset="-122"/>
                <a:ea typeface="微软雅黑" panose="020B0503020204020204" charset="-122"/>
                <a:cs typeface="微软雅黑" panose="020B0503020204020204" charset="-122"/>
              </a:rPr>
              <a:t>qī）上</a:t>
            </a:r>
            <a:r>
              <a:rPr lang="en-US" altLang="zh-CN" sz="2400" dirty="0">
                <a:latin typeface="微软雅黑" panose="020B0503020204020204" charset="-122"/>
                <a:ea typeface="微软雅黑" panose="020B0503020204020204" charset="-122"/>
                <a:cs typeface="微软雅黑" panose="020B0503020204020204" charset="-122"/>
              </a:rPr>
              <a:t>。</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B.哪一次我的思潮里，没有你波</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涛</a:t>
            </a:r>
            <a:r>
              <a:rPr lang="en-US" altLang="zh-CN" sz="2400" dirty="0">
                <a:latin typeface="微软雅黑" panose="020B0503020204020204" charset="-122"/>
                <a:ea typeface="微软雅黑" panose="020B0503020204020204" charset="-122"/>
                <a:cs typeface="微软雅黑" panose="020B0503020204020204" charset="-122"/>
              </a:rPr>
              <a:t>（tāo）的清响。</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C.母亲呵!天上的风雨来了，鸟儿躲到它的</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巢</a:t>
            </a:r>
            <a:r>
              <a:rPr lang="en-US" altLang="zh-CN" sz="2400" dirty="0">
                <a:latin typeface="微软雅黑" panose="020B0503020204020204" charset="-122"/>
                <a:ea typeface="微软雅黑" panose="020B0503020204020204" charset="-122"/>
                <a:cs typeface="微软雅黑" panose="020B0503020204020204" charset="-122"/>
              </a:rPr>
              <a:t>(cháo)里。</a:t>
            </a:r>
          </a:p>
          <a:p>
            <a:pPr>
              <a:lnSpc>
                <a:spcPct val="130000"/>
              </a:lnSpc>
            </a:pPr>
            <a:r>
              <a:rPr lang="en-US" altLang="zh-CN" sz="2400" dirty="0" smtClean="0">
                <a:latin typeface="微软雅黑" panose="020B0503020204020204" charset="-122"/>
                <a:ea typeface="微软雅黑" panose="020B0503020204020204" charset="-122"/>
                <a:cs typeface="微软雅黑" panose="020B0503020204020204" charset="-122"/>
              </a:rPr>
              <a:t>2.下边句子中的“/”表示朗读的节奏，不恰当的一项是(      )</a:t>
            </a:r>
          </a:p>
          <a:p>
            <a:pPr>
              <a:lnSpc>
                <a:spcPct val="130000"/>
              </a:lnSpc>
            </a:pPr>
            <a:r>
              <a:rPr lang="en-US" altLang="zh-CN" sz="2400" dirty="0" smtClean="0">
                <a:latin typeface="微软雅黑" panose="020B0503020204020204" charset="-122"/>
                <a:ea typeface="微软雅黑" panose="020B0503020204020204" charset="-122"/>
                <a:cs typeface="微软雅黑" panose="020B0503020204020204" charset="-122"/>
              </a:rPr>
              <a:t>A.鸟儿/</a:t>
            </a:r>
            <a:r>
              <a:rPr lang="en-US" altLang="zh-CN" sz="2400" dirty="0">
                <a:latin typeface="微软雅黑" panose="020B0503020204020204" charset="-122"/>
                <a:ea typeface="微软雅黑" panose="020B0503020204020204" charset="-122"/>
                <a:cs typeface="微软雅黑" panose="020B0503020204020204" charset="-122"/>
              </a:rPr>
              <a:t>躲/</a:t>
            </a:r>
            <a:r>
              <a:rPr lang="en-US" altLang="zh-CN" sz="2400" dirty="0" err="1">
                <a:latin typeface="微软雅黑" panose="020B0503020204020204" charset="-122"/>
                <a:ea typeface="微软雅黑" panose="020B0503020204020204" charset="-122"/>
                <a:cs typeface="微软雅黑" panose="020B0503020204020204" charset="-122"/>
              </a:rPr>
              <a:t>到它的巢里</a:t>
            </a:r>
            <a:endParaRPr lang="en-US" altLang="zh-CN" sz="2400" dirty="0" smtClean="0">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2400" dirty="0" smtClean="0">
                <a:latin typeface="微软雅黑" panose="020B0503020204020204" charset="-122"/>
                <a:ea typeface="微软雅黑" panose="020B0503020204020204" charset="-122"/>
                <a:cs typeface="微软雅黑" panose="020B0503020204020204" charset="-122"/>
              </a:rPr>
              <a:t>B.哪一次/我的/思潮里/没有/你/波涛的/清响？</a:t>
            </a:r>
          </a:p>
          <a:p>
            <a:pPr>
              <a:lnSpc>
                <a:spcPct val="130000"/>
              </a:lnSpc>
            </a:pPr>
            <a:r>
              <a:rPr lang="en-US" altLang="zh-CN" sz="2400" dirty="0" smtClean="0">
                <a:latin typeface="微软雅黑" panose="020B0503020204020204" charset="-122"/>
                <a:ea typeface="微软雅黑" panose="020B0503020204020204" charset="-122"/>
                <a:cs typeface="微软雅黑" panose="020B0503020204020204" charset="-122"/>
              </a:rPr>
              <a:t>C.心中的/风雨/来了/我只/躲到/你的/怀里。</a:t>
            </a:r>
            <a:r>
              <a:rPr lang="en-US" altLang="zh-CN" sz="2400" b="1" dirty="0" smtClean="0">
                <a:solidFill>
                  <a:srgbClr val="FF0000"/>
                </a:solidFill>
                <a:latin typeface="微软雅黑" panose="020B0503020204020204" charset="-122"/>
                <a:ea typeface="微软雅黑" panose="020B0503020204020204" charset="-122"/>
                <a:cs typeface="微软雅黑" panose="020B0503020204020204" charset="-122"/>
              </a:rPr>
              <a:t> </a:t>
            </a:r>
            <a:r>
              <a:rPr lang="en-US" altLang="zh-CN" sz="2400" dirty="0" smtClean="0">
                <a:latin typeface="微软雅黑" panose="020B0503020204020204" charset="-122"/>
                <a:ea typeface="微软雅黑" panose="020B0503020204020204" charset="-122"/>
                <a:cs typeface="微软雅黑" panose="020B0503020204020204" charset="-122"/>
              </a:rPr>
              <a:t>                                    </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5898655" y="1841501"/>
            <a:ext cx="415498" cy="461665"/>
          </a:xfrm>
          <a:prstGeom prst="rect">
            <a:avLst/>
          </a:prstGeom>
          <a:noFill/>
        </p:spPr>
        <p:txBody>
          <a:bodyPr wrap="none" rtlCol="0">
            <a:spAutoFit/>
          </a:bodyPr>
          <a:lstStyle/>
          <a:p>
            <a:pPr algn="l"/>
            <a:r>
              <a:rPr lang="en-US" altLang="zh-CN" sz="2400" b="1" dirty="0" smtClean="0">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9796729" y="3730627"/>
            <a:ext cx="415498" cy="461665"/>
          </a:xfrm>
          <a:prstGeom prst="rect">
            <a:avLst/>
          </a:prstGeom>
          <a:noFill/>
        </p:spPr>
        <p:txBody>
          <a:bodyPr wrap="none" rtlCol="0">
            <a:spAutoFit/>
          </a:bodyPr>
          <a:lstStyle/>
          <a:p>
            <a:pPr algn="l"/>
            <a:r>
              <a:rPr lang="en-US" altLang="zh-CN" sz="2400" b="1" dirty="0" smtClean="0">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strips(down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strips(downLeft)">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3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070440" y="1431290"/>
            <a:ext cx="9376614" cy="4286250"/>
            <a:chOff x="2631" y="4073"/>
            <a:chExt cx="8619" cy="8182"/>
          </a:xfrm>
        </p:grpSpPr>
        <p:sp>
          <p:nvSpPr>
            <p:cNvPr id="18" name="矩形 17"/>
            <p:cNvSpPr/>
            <p:nvPr>
              <p:custDataLst>
                <p:tags r:id="rId3"/>
              </p:custDataLst>
            </p:nvPr>
          </p:nvSpPr>
          <p:spPr>
            <a:xfrm>
              <a:off x="2631" y="4299"/>
              <a:ext cx="8369" cy="7956"/>
            </a:xfrm>
            <a:prstGeom prst="rect">
              <a:avLst/>
            </a:prstGeom>
            <a:solidFill>
              <a:schemeClr val="accent1">
                <a:lumMod val="60000"/>
                <a:lumOff val="40000"/>
              </a:schemeClr>
            </a:solidFill>
            <a:ln>
              <a:noFill/>
            </a:ln>
            <a:effectLst>
              <a:outerShdw blurRad="50800" dist="38100" dir="8100000" algn="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9" name="矩形 4"/>
            <p:cNvSpPr/>
            <p:nvPr>
              <p:custDataLst>
                <p:tags r:id="rId4"/>
              </p:custDataLst>
            </p:nvPr>
          </p:nvSpPr>
          <p:spPr>
            <a:xfrm>
              <a:off x="2882" y="4073"/>
              <a:ext cx="8369" cy="7956"/>
            </a:xfrm>
            <a:custGeom>
              <a:avLst/>
              <a:gdLst>
                <a:gd name="connsiteX0" fmla="*/ 0 w 5405036"/>
                <a:gd name="connsiteY0" fmla="*/ 0 h 3159621"/>
                <a:gd name="connsiteX1" fmla="*/ 5405036 w 5405036"/>
                <a:gd name="connsiteY1" fmla="*/ 0 h 3159621"/>
                <a:gd name="connsiteX2" fmla="*/ 5405036 w 5405036"/>
                <a:gd name="connsiteY2" fmla="*/ 3159621 h 3159621"/>
                <a:gd name="connsiteX3" fmla="*/ 0 w 5405036"/>
                <a:gd name="connsiteY3" fmla="*/ 3159621 h 3159621"/>
                <a:gd name="connsiteX4" fmla="*/ 0 w 5405036"/>
                <a:gd name="connsiteY4" fmla="*/ 0 h 3159621"/>
                <a:gd name="connsiteX0-1" fmla="*/ 3672920 w 9077956"/>
                <a:gd name="connsiteY0-2" fmla="*/ 1452812 h 4612433"/>
                <a:gd name="connsiteX1-3" fmla="*/ 0 w 9077956"/>
                <a:gd name="connsiteY1-4" fmla="*/ 0 h 4612433"/>
                <a:gd name="connsiteX2-5" fmla="*/ 9077956 w 9077956"/>
                <a:gd name="connsiteY2-6" fmla="*/ 1452812 h 4612433"/>
                <a:gd name="connsiteX3-7" fmla="*/ 9077956 w 9077956"/>
                <a:gd name="connsiteY3-8" fmla="*/ 4612433 h 4612433"/>
                <a:gd name="connsiteX4-9" fmla="*/ 3672920 w 9077956"/>
                <a:gd name="connsiteY4-10" fmla="*/ 4612433 h 4612433"/>
                <a:gd name="connsiteX5" fmla="*/ 3672920 w 9077956"/>
                <a:gd name="connsiteY5" fmla="*/ 1452812 h 4612433"/>
                <a:gd name="connsiteX0-11" fmla="*/ 0 w 5405036"/>
                <a:gd name="connsiteY0-12" fmla="*/ 0 h 3159621"/>
                <a:gd name="connsiteX1-13" fmla="*/ 5405036 w 5405036"/>
                <a:gd name="connsiteY1-14" fmla="*/ 0 h 3159621"/>
                <a:gd name="connsiteX2-15" fmla="*/ 5405036 w 5405036"/>
                <a:gd name="connsiteY2-16" fmla="*/ 3159621 h 3159621"/>
                <a:gd name="connsiteX3-17" fmla="*/ 0 w 5405036"/>
                <a:gd name="connsiteY3-18" fmla="*/ 3159621 h 3159621"/>
                <a:gd name="connsiteX4-19" fmla="*/ 0 w 5405036"/>
                <a:gd name="connsiteY4-20" fmla="*/ 0 h 31596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5036" h="3159621">
                  <a:moveTo>
                    <a:pt x="0" y="0"/>
                  </a:moveTo>
                  <a:lnTo>
                    <a:pt x="5405036" y="0"/>
                  </a:lnTo>
                  <a:lnTo>
                    <a:pt x="5405036" y="3159621"/>
                  </a:lnTo>
                  <a:lnTo>
                    <a:pt x="0" y="3159621"/>
                  </a:lnTo>
                  <a:lnTo>
                    <a:pt x="0" y="0"/>
                  </a:lnTo>
                  <a:close/>
                </a:path>
              </a:pathLst>
            </a:custGeom>
            <a:ln w="22225">
              <a:solidFill>
                <a:schemeClr val="accent1"/>
              </a:solidFill>
            </a:ln>
            <a:effectLst>
              <a:outerShdw blurRad="76200" dist="76200" dir="8100000" algn="tr" rotWithShape="0">
                <a:prstClr val="black">
                  <a:alpha val="14000"/>
                </a:prstClr>
              </a:outerShdw>
            </a:effec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dirty="0"/>
            </a:p>
          </p:txBody>
        </p:sp>
      </p:grpSp>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20" name="文本框 19"/>
          <p:cNvSpPr txBox="1"/>
          <p:nvPr>
            <p:custDataLst>
              <p:tags r:id="rId2"/>
            </p:custDataLst>
          </p:nvPr>
        </p:nvSpPr>
        <p:spPr>
          <a:xfrm>
            <a:off x="2017635" y="2245995"/>
            <a:ext cx="7594615" cy="269621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3.写出下列词语的近义词。</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漫灭（       ）   清响（       ） </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回忆（       ）   思潮（       ）</a:t>
            </a:r>
          </a:p>
          <a:p>
            <a:pPr lvl="0" algn="l" fontAlgn="ctr">
              <a:lnSpc>
                <a:spcPct val="130000"/>
              </a:lnSpc>
              <a:spcBef>
                <a:spcPts val="1000"/>
              </a:spcBef>
              <a:spcAft>
                <a:spcPts val="0"/>
              </a:spcAft>
              <a:buSzPct val="100000"/>
              <a:buFont typeface="Wingdings" panose="05000000000000000000" charset="0"/>
            </a:pPr>
            <a:r>
              <a:rPr lang="zh-CN" altLang="en-US" sz="2800" u="none" strike="noStrike" spc="222" baseline="0" dirty="0">
                <a:solidFill>
                  <a:srgbClr val="C00000"/>
                </a:solidFill>
                <a:uLnTx/>
                <a:uFillTx/>
                <a:latin typeface="微软雅黑" panose="020B0503020204020204" charset="-122"/>
                <a:ea typeface="微软雅黑" panose="020B0503020204020204" charset="-122"/>
                <a:sym typeface="+mn-ea"/>
              </a:rPr>
              <a:t>         </a:t>
            </a:r>
            <a:r>
              <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rPr>
              <a:t>                               </a:t>
            </a:r>
          </a:p>
        </p:txBody>
      </p:sp>
      <p:sp>
        <p:nvSpPr>
          <p:cNvPr id="2" name="文本框 1"/>
          <p:cNvSpPr txBox="1"/>
          <p:nvPr/>
        </p:nvSpPr>
        <p:spPr>
          <a:xfrm>
            <a:off x="3827538" y="3008630"/>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磨灭</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3" name="文本框 2"/>
          <p:cNvSpPr txBox="1"/>
          <p:nvPr/>
        </p:nvSpPr>
        <p:spPr>
          <a:xfrm>
            <a:off x="7334950" y="3008630"/>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响声</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4" name="文本框 3"/>
          <p:cNvSpPr txBox="1"/>
          <p:nvPr/>
        </p:nvSpPr>
        <p:spPr>
          <a:xfrm>
            <a:off x="3827538" y="3698240"/>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记忆</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5" name="文本框 4"/>
          <p:cNvSpPr txBox="1"/>
          <p:nvPr/>
        </p:nvSpPr>
        <p:spPr>
          <a:xfrm>
            <a:off x="7334950" y="3698240"/>
            <a:ext cx="959750" cy="523220"/>
          </a:xfrm>
          <a:prstGeom prst="rect">
            <a:avLst/>
          </a:prstGeom>
          <a:noFill/>
        </p:spPr>
        <p:txBody>
          <a:bodyPr wrap="none" rtlCol="0">
            <a:spAutoFit/>
          </a:bodyPr>
          <a:lstStyle/>
          <a:p>
            <a:pPr algn="l"/>
            <a:r>
              <a:rPr lang="zh-CN" altLang="en-US" sz="2800" spc="222" dirty="0">
                <a:solidFill>
                  <a:srgbClr val="C00000"/>
                </a:solidFill>
                <a:uLnTx/>
                <a:uFillTx/>
                <a:latin typeface="微软雅黑" panose="020B0503020204020204" charset="-122"/>
                <a:ea typeface="微软雅黑" panose="020B0503020204020204" charset="-122"/>
                <a:sym typeface="+mn-ea"/>
              </a:rPr>
              <a:t>思绪</a:t>
            </a:r>
            <a:endParaRPr lang="zh-CN" altLang="en-US" sz="28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817558" y="1318262"/>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1484354" y="2961640"/>
            <a:ext cx="8192232" cy="3338830"/>
          </a:xfrm>
          <a:prstGeom prst="rect">
            <a:avLst/>
          </a:prstGeom>
        </p:spPr>
      </p:pic>
    </p:spTree>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45694" y="2152017"/>
            <a:ext cx="5908732" cy="2677656"/>
          </a:xfrm>
          <a:prstGeom prst="rect">
            <a:avLst/>
          </a:prstGeom>
          <a:noFill/>
        </p:spPr>
        <p:txBody>
          <a:bodyPr wrap="square" rtlCol="0">
            <a:spAutoFit/>
          </a:bodyPr>
          <a:lstStyle/>
          <a:p>
            <a:pPr>
              <a:lnSpc>
                <a:spcPct val="150000"/>
              </a:lnSpc>
            </a:pPr>
            <a:r>
              <a:rPr lang="en-US" altLang="zh-CN" sz="2800" dirty="0">
                <a:latin typeface="微软雅黑" panose="020B0503020204020204" charset="-122"/>
                <a:ea typeface="微软雅黑" panose="020B0503020204020204" charset="-122"/>
              </a:rPr>
              <a:t>       </a:t>
            </a:r>
            <a:r>
              <a:rPr altLang="zh-CN" sz="2800" dirty="0" err="1" smtClean="0">
                <a:latin typeface="微软雅黑" panose="020B0503020204020204" charset="-122"/>
                <a:ea typeface="微软雅黑" panose="020B0503020204020204" charset="-122"/>
              </a:rPr>
              <a:t>上节课我们领略了</a:t>
            </a:r>
            <a:r>
              <a:rPr altLang="zh-CN" sz="2800" dirty="0" err="1">
                <a:latin typeface="微软雅黑" panose="020B0503020204020204" charset="-122"/>
                <a:ea typeface="微软雅黑" panose="020B0503020204020204" charset="-122"/>
              </a:rPr>
              <a:t>《繁星》蕴含的爱与真，这节课，我们将继续跟随冰心先生走进诗歌的意境，去感受一下自然的美好，母爱的伟大</a:t>
            </a:r>
            <a:r>
              <a:rPr altLang="zh-CN" sz="2800" dirty="0">
                <a:latin typeface="微软雅黑" panose="020B0503020204020204" charset="-122"/>
                <a:ea typeface="微软雅黑" panose="020B0503020204020204" charset="-122"/>
              </a:rPr>
              <a:t>。</a:t>
            </a:r>
          </a:p>
        </p:txBody>
      </p:sp>
      <p:sp>
        <p:nvSpPr>
          <p:cNvPr id="9" name="文本框 7"/>
          <p:cNvSpPr txBox="1"/>
          <p:nvPr/>
        </p:nvSpPr>
        <p:spPr>
          <a:xfrm>
            <a:off x="639474" y="1279525"/>
            <a:ext cx="2091271" cy="578480"/>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pic>
        <p:nvPicPr>
          <p:cNvPr id="2" name="图片 1"/>
          <p:cNvPicPr>
            <a:picLocks noChangeAspect="1"/>
          </p:cNvPicPr>
          <p:nvPr/>
        </p:nvPicPr>
        <p:blipFill>
          <a:blip r:embed="rId2" cstate="print"/>
          <a:stretch>
            <a:fillRect/>
          </a:stretch>
        </p:blipFill>
        <p:spPr>
          <a:xfrm>
            <a:off x="6587737" y="1811020"/>
            <a:ext cx="3966284" cy="400431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68909" y="2384426"/>
            <a:ext cx="9301427" cy="2331184"/>
          </a:xfrm>
          <a:prstGeom prst="horizontalScroll">
            <a:avLst/>
          </a:prstGeom>
          <a:solidFill>
            <a:srgbClr val="FFC000"/>
          </a:solidFill>
          <a:ln w="9525">
            <a:solidFill>
              <a:srgbClr val="00B0F0"/>
            </a:solidFill>
          </a:ln>
        </p:spPr>
        <p:txBody>
          <a:bodyPr wrap="square">
            <a:spAutoFit/>
          </a:bodyPr>
          <a:lstStyle/>
          <a:p>
            <a:pPr algn="ctr">
              <a:lnSpc>
                <a:spcPct val="150000"/>
              </a:lnSpc>
            </a:pP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四时田园杂兴</a:t>
            </a:r>
          </a:p>
          <a:p>
            <a:pPr algn="ctr">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初夏江南景色：梅子黄、杏子肥、麦花白、菜花稀</a:t>
            </a:r>
          </a:p>
          <a:p>
            <a:pPr algn="ctr">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清新、田园、宁静、</a:t>
            </a: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安逸、闲适</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100" name="文本框 99"/>
          <p:cNvSpPr txBox="1"/>
          <p:nvPr/>
        </p:nvSpPr>
        <p:spPr>
          <a:xfrm>
            <a:off x="5287088" y="2853057"/>
            <a:ext cx="4161613" cy="3203107"/>
          </a:xfrm>
          <a:prstGeom prst="wedgeRoundRectCallout">
            <a:avLst>
              <a:gd name="adj1" fmla="val 12652"/>
              <a:gd name="adj2" fmla="val -63355"/>
              <a:gd name="adj3" fmla="val 16667"/>
            </a:avLst>
          </a:prstGeom>
          <a:noFill/>
          <a:ln w="38100">
            <a:solidFill>
              <a:srgbClr val="92D050"/>
            </a:solidFill>
          </a:ln>
        </p:spPr>
        <p:txBody>
          <a:bodyPr wrap="square">
            <a:spAutoFit/>
          </a:bodyPr>
          <a:lstStyle/>
          <a:p>
            <a:pPr>
              <a:lnSpc>
                <a:spcPct val="130000"/>
              </a:lnSpc>
            </a:pPr>
            <a:r>
              <a:rPr lang="zh-CN" sz="2800" dirty="0">
                <a:latin typeface="微软雅黑" panose="020B0503020204020204" charset="-122"/>
                <a:ea typeface="微软雅黑" panose="020B0503020204020204" charset="-122"/>
                <a:cs typeface="微软雅黑" panose="020B0503020204020204" charset="-122"/>
              </a:rPr>
              <a:t>这些事——</a:t>
            </a:r>
          </a:p>
          <a:p>
            <a:pPr>
              <a:lnSpc>
                <a:spcPct val="130000"/>
              </a:lnSpc>
            </a:pPr>
            <a:r>
              <a:rPr lang="zh-CN" sz="2800" dirty="0">
                <a:latin typeface="微软雅黑" panose="020B0503020204020204" charset="-122"/>
                <a:ea typeface="微软雅黑" panose="020B0503020204020204" charset="-122"/>
                <a:cs typeface="微软雅黑" panose="020B0503020204020204" charset="-122"/>
              </a:rPr>
              <a:t>是</a:t>
            </a:r>
            <a:r>
              <a:rPr lang="zh-CN" sz="2800" dirty="0" smtClean="0">
                <a:latin typeface="微软雅黑" panose="020B0503020204020204" charset="-122"/>
                <a:ea typeface="微软雅黑" panose="020B0503020204020204" charset="-122"/>
                <a:cs typeface="微软雅黑" panose="020B0503020204020204" charset="-122"/>
              </a:rPr>
              <a:t>永不</a:t>
            </a:r>
            <a:r>
              <a:rPr lang="zh-CN" altLang="en-US" sz="2800" dirty="0" smtClean="0">
                <a:latin typeface="微软雅黑" panose="020B0503020204020204" charset="-122"/>
                <a:ea typeface="微软雅黑" panose="020B0503020204020204" charset="-122"/>
                <a:cs typeface="微软雅黑" panose="020B0503020204020204" charset="-122"/>
              </a:rPr>
              <a:t>漫</a:t>
            </a:r>
            <a:r>
              <a:rPr lang="zh-CN" sz="2800" dirty="0" smtClean="0">
                <a:latin typeface="微软雅黑" panose="020B0503020204020204" charset="-122"/>
                <a:ea typeface="微软雅黑" panose="020B0503020204020204" charset="-122"/>
                <a:cs typeface="微软雅黑" panose="020B0503020204020204" charset="-122"/>
              </a:rPr>
              <a:t>灭</a:t>
            </a:r>
            <a:r>
              <a:rPr lang="zh-CN" sz="2800" dirty="0">
                <a:latin typeface="微软雅黑" panose="020B0503020204020204" charset="-122"/>
                <a:ea typeface="微软雅黑" panose="020B0503020204020204" charset="-122"/>
                <a:cs typeface="微软雅黑" panose="020B0503020204020204" charset="-122"/>
              </a:rPr>
              <a:t>的回忆：</a:t>
            </a:r>
          </a:p>
          <a:p>
            <a:pPr>
              <a:lnSpc>
                <a:spcPct val="130000"/>
              </a:lnSpc>
            </a:pPr>
            <a:r>
              <a:rPr lang="zh-CN" sz="2800" dirty="0">
                <a:latin typeface="微软雅黑" panose="020B0503020204020204" charset="-122"/>
                <a:ea typeface="微软雅黑" panose="020B0503020204020204" charset="-122"/>
                <a:cs typeface="微软雅黑" panose="020B0503020204020204" charset="-122"/>
              </a:rPr>
              <a:t>月明的园中，</a:t>
            </a:r>
          </a:p>
          <a:p>
            <a:pPr>
              <a:lnSpc>
                <a:spcPct val="130000"/>
              </a:lnSpc>
            </a:pPr>
            <a:r>
              <a:rPr lang="zh-CN" sz="2800" dirty="0">
                <a:latin typeface="微软雅黑" panose="020B0503020204020204" charset="-122"/>
                <a:ea typeface="微软雅黑" panose="020B0503020204020204" charset="-122"/>
                <a:cs typeface="微软雅黑" panose="020B0503020204020204" charset="-122"/>
              </a:rPr>
              <a:t>藤萝的叶下，</a:t>
            </a:r>
          </a:p>
          <a:p>
            <a:pPr>
              <a:lnSpc>
                <a:spcPct val="130000"/>
              </a:lnSpc>
            </a:pPr>
            <a:r>
              <a:rPr lang="zh-CN" sz="2800" dirty="0">
                <a:latin typeface="微软雅黑" panose="020B0503020204020204" charset="-122"/>
                <a:ea typeface="微软雅黑" panose="020B0503020204020204" charset="-122"/>
                <a:cs typeface="微软雅黑" panose="020B0503020204020204" charset="-122"/>
              </a:rPr>
              <a:t>母亲的膝上。</a:t>
            </a:r>
          </a:p>
        </p:txBody>
      </p:sp>
      <p:sp>
        <p:nvSpPr>
          <p:cNvPr id="3" name="文本框 2"/>
          <p:cNvSpPr txBox="1"/>
          <p:nvPr/>
        </p:nvSpPr>
        <p:spPr>
          <a:xfrm flipH="1">
            <a:off x="3734522" y="1557655"/>
            <a:ext cx="4920456" cy="611425"/>
          </a:xfrm>
          <a:prstGeom prst="bevel">
            <a:avLst/>
          </a:prstGeom>
          <a:solidFill>
            <a:srgbClr val="92D050"/>
          </a:solid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环节一:</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想象《繁星》(七一)</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7"/>
          <p:cNvSpPr txBox="1"/>
          <p:nvPr/>
        </p:nvSpPr>
        <p:spPr>
          <a:xfrm>
            <a:off x="481350" y="1127125"/>
            <a:ext cx="2091271" cy="578882"/>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新知讲解</a:t>
            </a:r>
          </a:p>
        </p:txBody>
      </p:sp>
      <p:pic>
        <p:nvPicPr>
          <p:cNvPr id="2" name="图片 1"/>
          <p:cNvPicPr>
            <a:picLocks noChangeAspect="1"/>
          </p:cNvPicPr>
          <p:nvPr/>
        </p:nvPicPr>
        <p:blipFill>
          <a:blip r:embed="rId2" cstate="print"/>
          <a:stretch>
            <a:fillRect/>
          </a:stretch>
        </p:blipFill>
        <p:spPr>
          <a:xfrm>
            <a:off x="976651" y="2586992"/>
            <a:ext cx="3468657" cy="3434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3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927044" y="3270885"/>
            <a:ext cx="5266933" cy="2697860"/>
          </a:xfrm>
          <a:prstGeom prst="bevel">
            <a:avLst>
              <a:gd name="adj" fmla="val 8352"/>
            </a:avLst>
          </a:prstGeom>
          <a:solidFill>
            <a:srgbClr val="FFC000"/>
          </a:solidFill>
          <a:ln w="9525">
            <a:solidFill>
              <a:srgbClr val="92D050"/>
            </a:solidFill>
          </a:ln>
        </p:spPr>
        <p:txBody>
          <a:bodyPr wrap="square">
            <a:spAutoFit/>
          </a:bodyPr>
          <a:lstStyle/>
          <a:p>
            <a:pPr indent="304800"/>
            <a:r>
              <a:rPr lang="zh-CN" sz="2800" dirty="0">
                <a:solidFill>
                  <a:schemeClr val="tx1"/>
                </a:solidFill>
                <a:latin typeface="微软雅黑" panose="020B0503020204020204" charset="-122"/>
                <a:ea typeface="微软雅黑" panose="020B0503020204020204" charset="-122"/>
                <a:cs typeface="微软雅黑" panose="020B0503020204020204" charset="-122"/>
              </a:rPr>
              <a:t>母亲啊！</a:t>
            </a:r>
          </a:p>
          <a:p>
            <a:pPr indent="304800"/>
            <a:r>
              <a:rPr lang="zh-CN" sz="2800" dirty="0">
                <a:solidFill>
                  <a:schemeClr val="tx1"/>
                </a:solidFill>
                <a:latin typeface="微软雅黑" panose="020B0503020204020204" charset="-122"/>
                <a:ea typeface="微软雅黑" panose="020B0503020204020204" charset="-122"/>
                <a:cs typeface="微软雅黑" panose="020B0503020204020204" charset="-122"/>
              </a:rPr>
              <a:t>天上的风雨来了，</a:t>
            </a:r>
          </a:p>
          <a:p>
            <a:pPr indent="304800"/>
            <a:r>
              <a:rPr lang="zh-CN" sz="2800" dirty="0">
                <a:solidFill>
                  <a:schemeClr val="tx1"/>
                </a:solidFill>
                <a:latin typeface="微软雅黑" panose="020B0503020204020204" charset="-122"/>
                <a:ea typeface="微软雅黑" panose="020B0503020204020204" charset="-122"/>
                <a:cs typeface="微软雅黑" panose="020B0503020204020204" charset="-122"/>
              </a:rPr>
              <a:t>鸟儿</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躲</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到</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它</a:t>
            </a:r>
            <a:r>
              <a:rPr lang="zh-CN" sz="2800" dirty="0">
                <a:solidFill>
                  <a:schemeClr val="tx1"/>
                </a:solidFill>
                <a:latin typeface="微软雅黑" panose="020B0503020204020204" charset="-122"/>
                <a:ea typeface="微软雅黑" panose="020B0503020204020204" charset="-122"/>
                <a:cs typeface="微软雅黑" panose="020B0503020204020204" charset="-122"/>
              </a:rPr>
              <a:t>的巢里，</a:t>
            </a:r>
          </a:p>
          <a:p>
            <a:pPr indent="304800"/>
            <a:r>
              <a:rPr lang="zh-CN" sz="2800" dirty="0">
                <a:solidFill>
                  <a:schemeClr val="tx1"/>
                </a:solidFill>
                <a:latin typeface="微软雅黑" panose="020B0503020204020204" charset="-122"/>
                <a:ea typeface="微软雅黑" panose="020B0503020204020204" charset="-122"/>
                <a:cs typeface="微软雅黑" panose="020B0503020204020204" charset="-122"/>
              </a:rPr>
              <a:t>心中的风雨来了，</a:t>
            </a:r>
          </a:p>
          <a:p>
            <a:pPr indent="304800"/>
            <a:r>
              <a:rPr lang="zh-CN" sz="2800" dirty="0">
                <a:solidFill>
                  <a:schemeClr val="tx1"/>
                </a:solidFill>
                <a:latin typeface="微软雅黑" panose="020B0503020204020204" charset="-122"/>
                <a:ea typeface="微软雅黑" panose="020B0503020204020204" charset="-122"/>
                <a:cs typeface="微软雅黑" panose="020B0503020204020204" charset="-122"/>
              </a:rPr>
              <a:t>我只躲到你的怀里。</a:t>
            </a:r>
          </a:p>
        </p:txBody>
      </p:sp>
      <p:sp>
        <p:nvSpPr>
          <p:cNvPr id="2" name="文本框 1"/>
          <p:cNvSpPr txBox="1"/>
          <p:nvPr/>
        </p:nvSpPr>
        <p:spPr>
          <a:xfrm>
            <a:off x="454996" y="115633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3991864" y="1871980"/>
            <a:ext cx="6004071" cy="626428"/>
          </a:xfrm>
          <a:prstGeom prst="snip2DiagRect">
            <a:avLst/>
          </a:prstGeom>
          <a:noFill/>
          <a:ln w="38100">
            <a:solidFill>
              <a:srgbClr val="339933"/>
            </a:solidFill>
            <a:prstDash val="lgDashDotDot"/>
          </a:ln>
        </p:spPr>
        <p:txBody>
          <a:bodyPr wrap="square" rtlCol="0" anchor="t">
            <a:spAutoFit/>
          </a:bodyPr>
          <a:lstStyle/>
          <a:p>
            <a:r>
              <a:rPr lang="zh-CN" sz="2800">
                <a:latin typeface="微软雅黑" panose="020B0503020204020204" charset="-122"/>
                <a:ea typeface="微软雅黑" panose="020B0503020204020204" charset="-122"/>
                <a:cs typeface="微软雅黑" panose="020B0503020204020204" charset="-122"/>
                <a:sym typeface="+mn-ea"/>
              </a:rPr>
              <a:t>环节二:想象《繁星》(一五九)</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cstate="print"/>
          <a:stretch>
            <a:fillRect/>
          </a:stretch>
        </p:blipFill>
        <p:spPr>
          <a:xfrm>
            <a:off x="6587737" y="2863850"/>
            <a:ext cx="3966284" cy="295148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3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836258" y="1864997"/>
            <a:ext cx="8750318" cy="661209"/>
          </a:xfrm>
          <a:prstGeom prst="can">
            <a:avLst>
              <a:gd name="adj" fmla="val 13103"/>
            </a:avLst>
          </a:prstGeom>
          <a:solidFill>
            <a:srgbClr val="FFDB6D"/>
          </a:solidFill>
          <a:ln w="9525">
            <a:solidFill>
              <a:srgbClr val="92D050"/>
            </a:solidFill>
          </a:ln>
        </p:spPr>
        <p:txBody>
          <a:bodyPr wrap="square">
            <a:spAutoFit/>
          </a:bodyPr>
          <a:lstStyle/>
          <a:p>
            <a:pPr>
              <a:lnSpc>
                <a:spcPct val="100000"/>
              </a:lnSpc>
            </a:pPr>
            <a:r>
              <a:rPr lang="zh-CN" sz="2800">
                <a:solidFill>
                  <a:schemeClr val="tx1"/>
                </a:solidFill>
                <a:latin typeface="微软雅黑" panose="020B0503020204020204" charset="-122"/>
                <a:ea typeface="微软雅黑" panose="020B0503020204020204" charset="-122"/>
              </a:rPr>
              <a:t>作者冰心此时“心中的风雨”又是指的什么？</a:t>
            </a:r>
          </a:p>
        </p:txBody>
      </p:sp>
      <p:sp>
        <p:nvSpPr>
          <p:cNvPr id="2" name="文本框 1"/>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723961" y="4530726"/>
            <a:ext cx="9862614" cy="1138654"/>
          </a:xfrm>
          <a:prstGeom prst="snip2DiagRect">
            <a:avLst/>
          </a:prstGeom>
          <a:noFill/>
          <a:ln w="38100">
            <a:solidFill>
              <a:srgbClr val="FFC000"/>
            </a:solidFill>
          </a:ln>
        </p:spPr>
        <p:txBody>
          <a:bodyPr wrap="square" rtlCol="0">
            <a:spAutoFit/>
          </a:bodyPr>
          <a:lstStyle/>
          <a:p>
            <a:pPr algn="l">
              <a:lnSpc>
                <a:spcPct val="100000"/>
              </a:lnSpc>
            </a:pPr>
            <a:r>
              <a:rPr lang="zh-CN" sz="2800">
                <a:latin typeface="微软雅黑" panose="020B0503020204020204" charset="-122"/>
                <a:ea typeface="微软雅黑" panose="020B0503020204020204" charset="-122"/>
                <a:sym typeface="+mn-ea"/>
              </a:rPr>
              <a:t>（2）1911年，辛亥革命爆发，革命对于11岁的冰心来讲是可怕的，是枪林弹雨，是无家可归……</a:t>
            </a:r>
            <a:endParaRPr lang="zh-CN" altLang="en-US" sz="280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1606821" y="3369946"/>
            <a:ext cx="7409844" cy="624423"/>
          </a:xfrm>
          <a:prstGeom prst="snip2DiagRect">
            <a:avLst/>
          </a:prstGeom>
          <a:noFill/>
          <a:ln w="38100">
            <a:solidFill>
              <a:srgbClr val="FFC000"/>
            </a:solidFill>
          </a:ln>
        </p:spPr>
        <p:txBody>
          <a:bodyPr wrap="none" rtlCol="0">
            <a:spAutoFit/>
          </a:bodyPr>
          <a:lstStyle/>
          <a:p>
            <a:pPr algn="l"/>
            <a:r>
              <a:rPr lang="zh-CN" sz="2800">
                <a:latin typeface="微软雅黑" panose="020B0503020204020204" charset="-122"/>
                <a:ea typeface="微软雅黑" panose="020B0503020204020204" charset="-122"/>
                <a:sym typeface="+mn-ea"/>
              </a:rPr>
              <a:t>（1）1900年出生的冰心，从小便体弱多病。</a:t>
            </a:r>
            <a:endParaRPr lang="zh-CN" altLang="en-US" sz="28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900" decel="100000" fill="hold"/>
                                        <p:tgtEl>
                                          <p:spTgt spid="10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checkerboard(across)">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P spid="4" grpId="0" bldLvl="0" animBg="1"/>
    </p:bldLst>
  </p:timing>
</p:sld>
</file>

<file path=ppt/slides/slide3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354134" y="1729741"/>
            <a:ext cx="8871236" cy="1138654"/>
          </a:xfrm>
          <a:prstGeom prst="snip2DiagRect">
            <a:avLst/>
          </a:prstGeom>
          <a:noFill/>
          <a:ln w="38100">
            <a:solidFill>
              <a:srgbClr val="FFC000"/>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（1）1900年出生的冰心，从小便体弱多病，每次生病就会想起，母亲啊……</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33283" y="2978151"/>
            <a:ext cx="10094375" cy="1652885"/>
          </a:xfrm>
          <a:prstGeom prst="snip2DiagRect">
            <a:avLst/>
          </a:prstGeom>
          <a:noFill/>
          <a:ln w="38100">
            <a:solidFill>
              <a:srgbClr val="00B050"/>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（2）1911年，辛亥革命爆发，革命对于11岁的冰心来讲是可怕的，是枪林弹雨，是无家可归……想到这些冰心有些害怕，她会说，母亲啊……</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36382" y="4728212"/>
            <a:ext cx="9929274" cy="1138654"/>
          </a:xfrm>
          <a:prstGeom prst="snip2DiagRect">
            <a:avLst/>
          </a:prstGeom>
          <a:noFill/>
          <a:ln w="38100">
            <a:solidFill>
              <a:srgbClr val="92D050"/>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（3）1921年，经历人生风雨的冰心出版了她人生的第一本诗集《繁星》，她把对母亲的爱写在这首诗中， 母亲啊……</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3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850112" y="4455162"/>
            <a:ext cx="8087591" cy="1267837"/>
          </a:xfrm>
          <a:prstGeom prst="horizontalScroll">
            <a:avLst/>
          </a:prstGeom>
          <a:solidFill>
            <a:srgbClr val="92D050"/>
          </a:solidFill>
          <a:ln w="9525">
            <a:solidFill>
              <a:srgbClr val="FFC000"/>
            </a:solidFill>
          </a:ln>
        </p:spPr>
        <p:txBody>
          <a:bodyPr wrap="square">
            <a:spAutoFit/>
          </a:bodyPr>
          <a:lstStyle/>
          <a:p>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（2） “每次拿起笔来，头一件事忆起的就是海。”--《往事》</a:t>
            </a:r>
          </a:p>
        </p:txBody>
      </p:sp>
      <p:sp>
        <p:nvSpPr>
          <p:cNvPr id="2" name="文本框 1"/>
          <p:cNvSpPr txBox="1"/>
          <p:nvPr/>
        </p:nvSpPr>
        <p:spPr>
          <a:xfrm>
            <a:off x="1491329" y="1988822"/>
            <a:ext cx="8509256" cy="1840409"/>
          </a:xfrm>
          <a:prstGeom prst="horizontalScroll">
            <a:avLst/>
          </a:prstGeom>
          <a:noFill/>
          <a:ln w="38100">
            <a:solidFill>
              <a:srgbClr val="92D050"/>
            </a:solidFill>
          </a:ln>
        </p:spPr>
        <p:txBody>
          <a:bodyPr wrap="square" rtlCol="0">
            <a:spAutoFit/>
          </a:bodyPr>
          <a:lstStyle/>
          <a:p>
            <a:pPr algn="l"/>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（1）“我的童年是在海边度过的。我特别喜欢大海，所以，在我的早期作品中经常有关海的描写。”--《冰心自传》</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4" name="图片 3" descr="54"/>
          <p:cNvPicPr>
            <a:picLocks noChangeAspect="1"/>
          </p:cNvPicPr>
          <p:nvPr/>
        </p:nvPicPr>
        <p:blipFill>
          <a:blip r:embed="rId2" cstate="print"/>
          <a:srcRect t="3161" r="26681"/>
          <a:stretch>
            <a:fillRect/>
          </a:stretch>
        </p:blipFill>
        <p:spPr>
          <a:xfrm flipH="1">
            <a:off x="382909" y="4077335"/>
            <a:ext cx="1623099" cy="1711960"/>
          </a:xfrm>
          <a:prstGeom prst="rect">
            <a:avLst/>
          </a:prstGeom>
        </p:spPr>
      </p:pic>
    </p:spTree>
  </p:cSld>
  <p:clrMapOvr>
    <a:masterClrMapping/>
  </p:clrMapOvr>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874724" y="2491742"/>
            <a:ext cx="4724350" cy="3682459"/>
          </a:xfrm>
          <a:prstGeom prst="wedgeRoundRectCallout">
            <a:avLst>
              <a:gd name="adj1" fmla="val -24815"/>
              <a:gd name="adj2" fmla="val -54732"/>
              <a:gd name="adj3" fmla="val 16667"/>
            </a:avLst>
          </a:prstGeom>
          <a:solidFill>
            <a:srgbClr val="FFC000"/>
          </a:solidFill>
          <a:ln w="9525">
            <a:solidFill>
              <a:srgbClr val="00B0F0"/>
            </a:solidFill>
          </a:ln>
        </p:spPr>
        <p:txBody>
          <a:bodyPr wrap="square">
            <a:spAutoFit/>
          </a:bodyPr>
          <a:lstStyle/>
          <a:p>
            <a:pPr>
              <a:lnSpc>
                <a:spcPct val="150000"/>
              </a:lnSpc>
            </a:pPr>
            <a:r>
              <a:rPr lang="zh-CN" sz="2800" dirty="0">
                <a:solidFill>
                  <a:schemeClr val="tx1"/>
                </a:solidFill>
                <a:latin typeface="微软雅黑" panose="020B0503020204020204" charset="-122"/>
                <a:ea typeface="微软雅黑" panose="020B0503020204020204" charset="-122"/>
              </a:rPr>
              <a:t>这些事——</a:t>
            </a:r>
          </a:p>
          <a:p>
            <a:pPr>
              <a:lnSpc>
                <a:spcPct val="150000"/>
              </a:lnSpc>
            </a:pPr>
            <a:r>
              <a:rPr lang="zh-CN" sz="2800" dirty="0">
                <a:solidFill>
                  <a:schemeClr val="tx1"/>
                </a:solidFill>
                <a:latin typeface="微软雅黑" panose="020B0503020204020204" charset="-122"/>
                <a:ea typeface="微软雅黑" panose="020B0503020204020204" charset="-122"/>
              </a:rPr>
              <a:t>是</a:t>
            </a:r>
            <a:r>
              <a:rPr lang="zh-CN" sz="2800" dirty="0" smtClean="0">
                <a:solidFill>
                  <a:schemeClr val="tx1"/>
                </a:solidFill>
                <a:latin typeface="微软雅黑" panose="020B0503020204020204" charset="-122"/>
                <a:ea typeface="微软雅黑" panose="020B0503020204020204" charset="-122"/>
              </a:rPr>
              <a:t>永不</a:t>
            </a:r>
            <a:r>
              <a:rPr lang="zh-CN" altLang="en-US" sz="2800" dirty="0" smtClean="0">
                <a:solidFill>
                  <a:schemeClr val="tx1"/>
                </a:solidFill>
                <a:latin typeface="微软雅黑" panose="020B0503020204020204" charset="-122"/>
                <a:ea typeface="微软雅黑" panose="020B0503020204020204" charset="-122"/>
              </a:rPr>
              <a:t>漫</a:t>
            </a:r>
            <a:r>
              <a:rPr lang="zh-CN" sz="2800" dirty="0" smtClean="0">
                <a:solidFill>
                  <a:schemeClr val="tx1"/>
                </a:solidFill>
                <a:latin typeface="微软雅黑" panose="020B0503020204020204" charset="-122"/>
                <a:ea typeface="微软雅黑" panose="020B0503020204020204" charset="-122"/>
              </a:rPr>
              <a:t>灭</a:t>
            </a:r>
            <a:r>
              <a:rPr lang="zh-CN" sz="2800" dirty="0">
                <a:solidFill>
                  <a:schemeClr val="tx1"/>
                </a:solidFill>
                <a:latin typeface="微软雅黑" panose="020B0503020204020204" charset="-122"/>
                <a:ea typeface="微软雅黑" panose="020B0503020204020204" charset="-122"/>
              </a:rPr>
              <a:t>的回忆：</a:t>
            </a:r>
          </a:p>
          <a:p>
            <a:pPr>
              <a:lnSpc>
                <a:spcPct val="150000"/>
              </a:lnSpc>
            </a:pPr>
            <a:r>
              <a:rPr lang="zh-CN" sz="2800" dirty="0">
                <a:solidFill>
                  <a:schemeClr val="tx1"/>
                </a:solidFill>
                <a:latin typeface="微软雅黑" panose="020B0503020204020204" charset="-122"/>
                <a:ea typeface="微软雅黑" panose="020B0503020204020204" charset="-122"/>
              </a:rPr>
              <a:t>月明的园中，</a:t>
            </a:r>
          </a:p>
          <a:p>
            <a:pPr>
              <a:lnSpc>
                <a:spcPct val="150000"/>
              </a:lnSpc>
            </a:pPr>
            <a:r>
              <a:rPr lang="zh-CN" sz="2800" dirty="0">
                <a:solidFill>
                  <a:schemeClr val="tx1"/>
                </a:solidFill>
                <a:latin typeface="微软雅黑" panose="020B0503020204020204" charset="-122"/>
                <a:ea typeface="微软雅黑" panose="020B0503020204020204" charset="-122"/>
              </a:rPr>
              <a:t>藤萝的叶下，</a:t>
            </a:r>
          </a:p>
          <a:p>
            <a:pPr>
              <a:lnSpc>
                <a:spcPct val="150000"/>
              </a:lnSpc>
            </a:pPr>
            <a:r>
              <a:rPr lang="zh-CN" sz="2800" dirty="0">
                <a:solidFill>
                  <a:schemeClr val="tx1"/>
                </a:solidFill>
                <a:latin typeface="微软雅黑" panose="020B0503020204020204" charset="-122"/>
                <a:ea typeface="微软雅黑" panose="020B0503020204020204" charset="-122"/>
              </a:rPr>
              <a:t>母亲的膝上。</a:t>
            </a:r>
          </a:p>
        </p:txBody>
      </p:sp>
      <p:sp>
        <p:nvSpPr>
          <p:cNvPr id="2" name="文本框 1"/>
          <p:cNvSpPr txBox="1"/>
          <p:nvPr/>
        </p:nvSpPr>
        <p:spPr>
          <a:xfrm>
            <a:off x="3075673" y="1706880"/>
            <a:ext cx="4461478"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sym typeface="+mn-ea"/>
              </a:rPr>
              <a:t>环节三:</a:t>
            </a:r>
            <a:r>
              <a:rPr lang="zh-CN" sz="2800">
                <a:solidFill>
                  <a:srgbClr val="FF0000"/>
                </a:solidFill>
                <a:latin typeface="微软雅黑" panose="020B0503020204020204" charset="-122"/>
                <a:ea typeface="微软雅黑" panose="020B0503020204020204" charset="-122"/>
                <a:sym typeface="+mn-ea"/>
              </a:rPr>
              <a:t>悟情《繁星》(七一)</a:t>
            </a:r>
            <a:endParaRPr lang="zh-CN" altLang="en-US" sz="2800">
              <a:solidFill>
                <a:srgbClr val="FF0000"/>
              </a:solidFill>
              <a:latin typeface="微软雅黑" panose="020B0503020204020204" charset="-122"/>
              <a:ea typeface="微软雅黑" panose="020B0503020204020204" charset="-122"/>
              <a:sym typeface="+mn-ea"/>
            </a:endParaRPr>
          </a:p>
        </p:txBody>
      </p:sp>
      <p:pic>
        <p:nvPicPr>
          <p:cNvPr id="3" name="图片 2" descr="62"/>
          <p:cNvPicPr>
            <a:picLocks noChangeAspect="1"/>
          </p:cNvPicPr>
          <p:nvPr/>
        </p:nvPicPr>
        <p:blipFill>
          <a:blip r:embed="rId2" cstate="print"/>
          <a:stretch>
            <a:fillRect/>
          </a:stretch>
        </p:blipFill>
        <p:spPr>
          <a:xfrm flipH="1">
            <a:off x="1715339" y="2989580"/>
            <a:ext cx="2569519" cy="2432050"/>
          </a:xfrm>
          <a:prstGeom prst="rect">
            <a:avLst/>
          </a:prstGeom>
        </p:spPr>
      </p:pic>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3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240095" y="2870200"/>
            <a:ext cx="8251141" cy="2659618"/>
          </a:xfrm>
          <a:prstGeom prst="bevel">
            <a:avLst>
              <a:gd name="adj" fmla="val 7905"/>
            </a:avLst>
          </a:prstGeom>
          <a:solidFill>
            <a:srgbClr val="FFC000"/>
          </a:solidFill>
          <a:ln w="9525">
            <a:solidFill>
              <a:srgbClr val="00B0F0"/>
            </a:solidFill>
          </a:ln>
        </p:spPr>
        <p:txBody>
          <a:bodyPr wrap="square">
            <a:spAutoFit/>
          </a:bodyPr>
          <a:lstStyle/>
          <a:p>
            <a:pPr indent="152400"/>
            <a:r>
              <a:rPr lang="zh-CN" sz="2800">
                <a:latin typeface="微软雅黑" panose="020B0503020204020204" charset="-122"/>
                <a:ea typeface="微软雅黑" panose="020B0503020204020204" charset="-122"/>
                <a:cs typeface="微软雅黑" panose="020B0503020204020204" charset="-122"/>
              </a:rPr>
              <a:t>这些事-- 这些事--</a:t>
            </a:r>
          </a:p>
          <a:p>
            <a:pPr indent="152400"/>
            <a:r>
              <a:rPr lang="zh-CN" sz="2800">
                <a:latin typeface="微软雅黑" panose="020B0503020204020204" charset="-122"/>
                <a:ea typeface="微软雅黑" panose="020B0503020204020204" charset="-122"/>
                <a:cs typeface="微软雅黑" panose="020B0503020204020204" charset="-122"/>
              </a:rPr>
              <a:t>是永不漫灭的回忆: 是永不漫灭的回忆:</a:t>
            </a:r>
          </a:p>
          <a:p>
            <a:pPr indent="152400"/>
            <a:r>
              <a:rPr lang="zh-CN" sz="2800">
                <a:latin typeface="微软雅黑" panose="020B0503020204020204" charset="-122"/>
                <a:ea typeface="微软雅黑" panose="020B0503020204020204" charset="-122"/>
                <a:cs typeface="微软雅黑" panose="020B0503020204020204" charset="-122"/>
              </a:rPr>
              <a:t>月明的园中， (   )的(   )，</a:t>
            </a:r>
          </a:p>
          <a:p>
            <a:pPr indent="152400"/>
            <a:r>
              <a:rPr lang="zh-CN" sz="2800">
                <a:latin typeface="微软雅黑" panose="020B0503020204020204" charset="-122"/>
                <a:ea typeface="微软雅黑" panose="020B0503020204020204" charset="-122"/>
                <a:cs typeface="微软雅黑" panose="020B0503020204020204" charset="-122"/>
              </a:rPr>
              <a:t>藤萝的叶下， (   )的(   )，</a:t>
            </a:r>
          </a:p>
          <a:p>
            <a:pPr indent="152400"/>
            <a:r>
              <a:rPr lang="zh-CN" sz="2800">
                <a:latin typeface="微软雅黑" panose="020B0503020204020204" charset="-122"/>
                <a:ea typeface="微软雅黑" panose="020B0503020204020204" charset="-122"/>
                <a:cs typeface="微软雅黑" panose="020B0503020204020204" charset="-122"/>
              </a:rPr>
              <a:t>母亲的膝上。 (   )的(  )。</a:t>
            </a:r>
          </a:p>
        </p:txBody>
      </p:sp>
      <p:sp>
        <p:nvSpPr>
          <p:cNvPr id="2" name="文本框 1"/>
          <p:cNvSpPr txBox="1"/>
          <p:nvPr/>
        </p:nvSpPr>
        <p:spPr>
          <a:xfrm>
            <a:off x="999128" y="1812925"/>
            <a:ext cx="9169658" cy="521970"/>
          </a:xfrm>
          <a:prstGeom prst="rect">
            <a:avLst/>
          </a:prstGeom>
          <a:noFill/>
        </p:spPr>
        <p:txBody>
          <a:bodyPr wrap="square" rtlCol="0">
            <a:spAutoFit/>
          </a:bodyPr>
          <a:lstStyle/>
          <a:p>
            <a:pPr algn="l"/>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读一读，注意加点的部分，再仿照着写一写。</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4" name="图片 3" descr="65"/>
          <p:cNvPicPr>
            <a:picLocks noChangeAspect="1"/>
          </p:cNvPicPr>
          <p:nvPr/>
        </p:nvPicPr>
        <p:blipFill>
          <a:blip r:embed="rId2" cstate="print"/>
          <a:stretch>
            <a:fillRect/>
          </a:stretch>
        </p:blipFill>
        <p:spPr>
          <a:xfrm flipH="1">
            <a:off x="427092" y="3131820"/>
            <a:ext cx="1813003" cy="2103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3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136906" y="2440940"/>
            <a:ext cx="7644224" cy="1733252"/>
          </a:xfrm>
          <a:prstGeom prst="flowChartMultidocument">
            <a:avLst/>
          </a:prstGeom>
          <a:solidFill>
            <a:srgbClr val="FF99FF"/>
          </a:solidFill>
          <a:ln w="9525">
            <a:solidFill>
              <a:srgbClr val="00B0F0"/>
            </a:solidFill>
          </a:ln>
        </p:spPr>
        <p:txBody>
          <a:bodyPr wrap="square">
            <a:spAutoFit/>
          </a:bodyPr>
          <a:lstStyle/>
          <a:p>
            <a:pPr algn="l"/>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朗读现代诗集《繁星•春水》，摘录喜爱的现代诗写清作者和出处，和家人或朋友一起分享，开展班级诗歌朗诵会。</a:t>
            </a:r>
          </a:p>
        </p:txBody>
      </p:sp>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拓展延伸</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 name="图片 3" descr="54"/>
          <p:cNvPicPr>
            <a:picLocks noChangeAspect="1"/>
          </p:cNvPicPr>
          <p:nvPr/>
        </p:nvPicPr>
        <p:blipFill>
          <a:blip r:embed="rId2" cstate="print"/>
          <a:srcRect t="2766" r="35258"/>
          <a:stretch>
            <a:fillRect/>
          </a:stretch>
        </p:blipFill>
        <p:spPr>
          <a:xfrm flipH="1">
            <a:off x="248038" y="2528572"/>
            <a:ext cx="2306754" cy="26841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3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67378" y="2439670"/>
            <a:ext cx="9301427" cy="3430478"/>
          </a:xfrm>
          <a:prstGeom prst="horizontalScroll">
            <a:avLst>
              <a:gd name="adj" fmla="val 8295"/>
            </a:avLst>
          </a:prstGeom>
          <a:solidFill>
            <a:srgbClr val="FFC000"/>
          </a:solidFill>
          <a:ln w="9525">
            <a:solidFill>
              <a:srgbClr val="00B0F0"/>
            </a:solidFill>
          </a:ln>
        </p:spPr>
        <p:txBody>
          <a:bodyPr wrap="square">
            <a:spAutoFit/>
          </a:bodyPr>
          <a:lstStyle/>
          <a:p>
            <a:pPr algn="l">
              <a:lnSpc>
                <a:spcPct val="150000"/>
              </a:lnSpc>
            </a:pP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sz="2400">
                <a:solidFill>
                  <a:schemeClr val="tx1"/>
                </a:solidFill>
                <a:latin typeface="微软雅黑" panose="020B0503020204020204" charset="-122"/>
                <a:ea typeface="微软雅黑" panose="020B0503020204020204" charset="-122"/>
                <a:cs typeface="微软雅黑" panose="020B0503020204020204" charset="-122"/>
              </a:rPr>
              <a:t>月明的园中 藤萝的叶下 母亲的膝上</a:t>
            </a: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              风雨：     狂风暴雨 </a:t>
            </a: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繁星                      困难 挫折 痛苦</a:t>
            </a: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                             心情、对母亲的依恋</a:t>
            </a: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              对大海的眷恋、感激</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
        <p:nvSpPr>
          <p:cNvPr id="2" name="左大括号 1"/>
          <p:cNvSpPr/>
          <p:nvPr/>
        </p:nvSpPr>
        <p:spPr>
          <a:xfrm>
            <a:off x="2064918" y="3141347"/>
            <a:ext cx="175952" cy="2304415"/>
          </a:xfrm>
          <a:prstGeom prst="leftBrace">
            <a:avLst/>
          </a:prstGeom>
          <a:noFill/>
          <a:ln w="38100" cap="flat" cmpd="sng" algn="ctr">
            <a:solidFill>
              <a:srgbClr val="92D05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4" name="左大括号 3"/>
          <p:cNvSpPr/>
          <p:nvPr/>
        </p:nvSpPr>
        <p:spPr>
          <a:xfrm>
            <a:off x="3947682" y="3565525"/>
            <a:ext cx="282918" cy="1229360"/>
          </a:xfrm>
          <a:prstGeom prst="leftBrace">
            <a:avLst/>
          </a:prstGeom>
          <a:noFill/>
          <a:ln w="38100" cap="flat" cmpd="sng" algn="ctr">
            <a:solidFill>
              <a:srgbClr val="92D05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92938" y="1831340"/>
            <a:ext cx="9644805" cy="4569460"/>
          </a:xfrm>
          <a:prstGeom prst="rect">
            <a:avLst/>
          </a:prstGeom>
          <a:noFill/>
          <a:ln w="9525">
            <a:noFill/>
          </a:ln>
        </p:spPr>
        <p:txBody>
          <a:bodyPr wrap="square">
            <a:spAutoFit/>
          </a:bodyPr>
          <a:lstStyle/>
          <a:p>
            <a:pPr>
              <a:lnSpc>
                <a:spcPct val="130000"/>
              </a:lnSpc>
            </a:pPr>
            <a:r>
              <a:rPr sz="2800">
                <a:latin typeface="微软雅黑" panose="020B0503020204020204" charset="-122"/>
                <a:ea typeface="微软雅黑" panose="020B0503020204020204" charset="-122"/>
                <a:cs typeface="微软雅黑" panose="020B0503020204020204" charset="-122"/>
              </a:rPr>
              <a:t>一、形近字组词</a:t>
            </a:r>
          </a:p>
          <a:p>
            <a:pPr>
              <a:lnSpc>
                <a:spcPct val="130000"/>
              </a:lnSpc>
            </a:pPr>
            <a:r>
              <a:rPr sz="2800">
                <a:latin typeface="微软雅黑" panose="020B0503020204020204" charset="-122"/>
                <a:ea typeface="微软雅黑" panose="020B0503020204020204" charset="-122"/>
                <a:cs typeface="微软雅黑" panose="020B0503020204020204" charset="-122"/>
              </a:rPr>
              <a:t>漫（     ）   藤（      ）   萝（      ）  膝（      ）</a:t>
            </a:r>
          </a:p>
          <a:p>
            <a:pPr>
              <a:lnSpc>
                <a:spcPct val="130000"/>
              </a:lnSpc>
            </a:pPr>
            <a:r>
              <a:rPr sz="2800">
                <a:latin typeface="微软雅黑" panose="020B0503020204020204" charset="-122"/>
                <a:ea typeface="微软雅黑" panose="020B0503020204020204" charset="-122"/>
                <a:cs typeface="微软雅黑" panose="020B0503020204020204" charset="-122"/>
              </a:rPr>
              <a:t>慢（     ）   腾（      ）   箩（      ）  漆（      ）</a:t>
            </a:r>
          </a:p>
          <a:p>
            <a:pPr>
              <a:lnSpc>
                <a:spcPct val="130000"/>
              </a:lnSpc>
            </a:pPr>
            <a:r>
              <a:rPr sz="2800">
                <a:latin typeface="微软雅黑" panose="020B0503020204020204" charset="-122"/>
                <a:ea typeface="微软雅黑" panose="020B0503020204020204" charset="-122"/>
                <a:cs typeface="微软雅黑" panose="020B0503020204020204" charset="-122"/>
              </a:rPr>
              <a:t>二、阅读《繁星》（一五九），回答问题。</a:t>
            </a:r>
          </a:p>
          <a:p>
            <a:pPr>
              <a:lnSpc>
                <a:spcPct val="130000"/>
              </a:lnSpc>
            </a:pPr>
            <a:r>
              <a:rPr sz="2800">
                <a:latin typeface="微软雅黑" panose="020B0503020204020204" charset="-122"/>
                <a:ea typeface="微软雅黑" panose="020B0503020204020204" charset="-122"/>
                <a:cs typeface="微软雅黑" panose="020B0503020204020204" charset="-122"/>
              </a:rPr>
              <a:t>母亲呵!</a:t>
            </a:r>
          </a:p>
          <a:p>
            <a:pPr>
              <a:lnSpc>
                <a:spcPct val="130000"/>
              </a:lnSpc>
            </a:pPr>
            <a:r>
              <a:rPr sz="2800">
                <a:latin typeface="微软雅黑" panose="020B0503020204020204" charset="-122"/>
                <a:ea typeface="微软雅黑" panose="020B0503020204020204" charset="-122"/>
                <a:cs typeface="微软雅黑" panose="020B0503020204020204" charset="-122"/>
              </a:rPr>
              <a:t>天上的风雨来了，</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a:t>
            </a:r>
          </a:p>
          <a:p>
            <a:pPr>
              <a:lnSpc>
                <a:spcPct val="130000"/>
              </a:lnSpc>
            </a:pPr>
            <a:r>
              <a:rPr sz="2800">
                <a:latin typeface="微软雅黑" panose="020B0503020204020204" charset="-122"/>
                <a:ea typeface="微软雅黑" panose="020B0503020204020204" charset="-122"/>
                <a:cs typeface="微软雅黑" panose="020B0503020204020204" charset="-122"/>
              </a:rPr>
              <a:t>心中的风雨来了，</a:t>
            </a:r>
            <a:r>
              <a:rPr sz="2800" u="sng">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a:t>
            </a:r>
          </a:p>
          <a:p>
            <a:pPr>
              <a:lnSpc>
                <a:spcPct val="130000"/>
              </a:lnSpc>
            </a:pPr>
            <a:r>
              <a:rPr sz="2800">
                <a:latin typeface="微软雅黑" panose="020B0503020204020204" charset="-122"/>
                <a:ea typeface="微软雅黑" panose="020B0503020204020204" charset="-122"/>
                <a:cs typeface="微软雅黑" panose="020B0503020204020204" charset="-122"/>
              </a:rPr>
              <a:t>1.根据课文内容填空。</a:t>
            </a:r>
            <a:r>
              <a:rPr lang="zh-CN" sz="2800">
                <a:solidFill>
                  <a:srgbClr val="FF0000"/>
                </a:solidFill>
                <a:latin typeface="微软雅黑" panose="020B0503020204020204" charset="-122"/>
                <a:ea typeface="微软雅黑" panose="020B0503020204020204" charset="-122"/>
                <a:cs typeface="微软雅黑" panose="020B0503020204020204" charset="-122"/>
              </a:rPr>
              <a:t> </a:t>
            </a:r>
            <a:r>
              <a:rPr lang="zh-CN" sz="2800">
                <a:solidFill>
                  <a:srgbClr val="C00000"/>
                </a:solidFill>
                <a:latin typeface="微软雅黑" panose="020B0503020204020204" charset="-122"/>
                <a:ea typeface="微软雅黑" panose="020B0503020204020204" charset="-122"/>
                <a:cs typeface="微软雅黑" panose="020B0503020204020204" charset="-122"/>
              </a:rPr>
              <a:t>           </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13" name="文本框 12"/>
          <p:cNvSpPr txBox="1"/>
          <p:nvPr/>
        </p:nvSpPr>
        <p:spPr>
          <a:xfrm>
            <a:off x="1637052" y="253746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漫步</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37052" y="3059430"/>
            <a:ext cx="902811" cy="523220"/>
          </a:xfrm>
          <a:prstGeom prst="rect">
            <a:avLst/>
          </a:prstGeom>
          <a:noFill/>
        </p:spPr>
        <p:txBody>
          <a:bodyPr wrap="none" rtlCol="0">
            <a:spAutoFit/>
          </a:bodyPr>
          <a:lstStyle/>
          <a:p>
            <a:pPr algn="l"/>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慢慢</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4035269" y="253746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藤萝</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4035269" y="3059430"/>
            <a:ext cx="902811" cy="523220"/>
          </a:xfrm>
          <a:prstGeom prst="rect">
            <a:avLst/>
          </a:prstGeom>
          <a:noFill/>
        </p:spPr>
        <p:txBody>
          <a:bodyPr wrap="none" rtlCol="0">
            <a:spAutoFit/>
          </a:bodyPr>
          <a:lstStyle/>
          <a:p>
            <a:pPr algn="l"/>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腾飞</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6527277" y="253746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萝卜</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6527277" y="3059430"/>
            <a:ext cx="902811" cy="523220"/>
          </a:xfrm>
          <a:prstGeom prst="rect">
            <a:avLst/>
          </a:prstGeom>
          <a:noFill/>
        </p:spPr>
        <p:txBody>
          <a:bodyPr wrap="none" rtlCol="0">
            <a:spAutoFit/>
          </a:bodyPr>
          <a:lstStyle/>
          <a:p>
            <a:pPr algn="l"/>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箩筐</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830930" y="253746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膝盖</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8830930" y="3059430"/>
            <a:ext cx="902811" cy="523220"/>
          </a:xfrm>
          <a:prstGeom prst="rect">
            <a:avLst/>
          </a:prstGeom>
          <a:noFill/>
        </p:spPr>
        <p:txBody>
          <a:bodyPr wrap="none" rtlCol="0">
            <a:spAutoFit/>
          </a:bodyPr>
          <a:lstStyle/>
          <a:p>
            <a:pPr algn="l"/>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漆黑</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4480189" y="4715510"/>
            <a:ext cx="3057247"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鸟儿躲到它的巢里</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4357720" y="5237480"/>
            <a:ext cx="3057247"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我只躲到你的怀里</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trips(down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down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trips(down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trips(down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strips(down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strips(downLeft)">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strips(downLeft)">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strips(downLeft)">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strips(downLeft)">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211513" y="1963422"/>
            <a:ext cx="9644805" cy="3449955"/>
          </a:xfrm>
          <a:prstGeom prst="rect">
            <a:avLst/>
          </a:prstGeom>
          <a:noFill/>
          <a:ln w="9525">
            <a:noFill/>
          </a:ln>
        </p:spPr>
        <p:txBody>
          <a:bodyPr wrap="square">
            <a:spAutoFit/>
          </a:bodyPr>
          <a:lstStyle/>
          <a:p>
            <a:pPr>
              <a:lnSpc>
                <a:spcPct val="130000"/>
              </a:lnSpc>
            </a:pPr>
            <a:r>
              <a:rPr lang="zh-CN" sz="2800">
                <a:solidFill>
                  <a:srgbClr val="000000"/>
                </a:solidFill>
                <a:latin typeface="微软雅黑" panose="020B0503020204020204" charset="-122"/>
                <a:ea typeface="微软雅黑" panose="020B0503020204020204" charset="-122"/>
                <a:cs typeface="微软雅黑" panose="020B0503020204020204" charset="-122"/>
              </a:rPr>
              <a:t>一、拼一拼，写一写。</a:t>
            </a:r>
            <a:endParaRPr lang="zh-CN" sz="2800">
              <a:latin typeface="微软雅黑" panose="020B0503020204020204" charset="-122"/>
              <a:ea typeface="微软雅黑" panose="020B0503020204020204" charset="-122"/>
              <a:cs typeface="微软雅黑" panose="020B0503020204020204" charset="-122"/>
            </a:endParaRPr>
          </a:p>
          <a:p>
            <a:pPr>
              <a:lnSpc>
                <a:spcPct val="130000"/>
              </a:lnSpc>
            </a:pPr>
            <a:r>
              <a:rPr lang="zh-CN" sz="2800">
                <a:latin typeface="微软雅黑" panose="020B0503020204020204" charset="-122"/>
                <a:ea typeface="微软雅黑" panose="020B0503020204020204" charset="-122"/>
                <a:cs typeface="微软雅黑" panose="020B0503020204020204" charset="-122"/>
              </a:rPr>
              <a:t>傍晚时分，夕阳照在</a:t>
            </a:r>
            <a:r>
              <a:rPr lang="en-US" sz="2800">
                <a:latin typeface="微软雅黑" panose="020B0503020204020204" charset="-122"/>
                <a:ea typeface="微软雅黑" panose="020B0503020204020204" charset="-122"/>
                <a:cs typeface="微软雅黑" panose="020B0503020204020204" charset="-122"/>
              </a:rPr>
              <a:t>xī </a:t>
            </a:r>
            <a:r>
              <a:rPr lang="zh-CN" sz="2800">
                <a:latin typeface="微软雅黑" panose="020B0503020204020204" charset="-122"/>
                <a:ea typeface="微软雅黑" panose="020B0503020204020204" charset="-122"/>
                <a:cs typeface="微软雅黑" panose="020B0503020204020204" charset="-122"/>
              </a:rPr>
              <a:t>（  </a:t>
            </a:r>
            <a:r>
              <a:rPr lang="en-US"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）疏的篱笆上，几只</a:t>
            </a:r>
            <a:r>
              <a:rPr lang="en-US" sz="2800">
                <a:latin typeface="微软雅黑" panose="020B0503020204020204" charset="-122"/>
                <a:ea typeface="微软雅黑" panose="020B0503020204020204" charset="-122"/>
                <a:cs typeface="微软雅黑" panose="020B0503020204020204" charset="-122"/>
              </a:rPr>
              <a:t>qīnɡ tínɡ </a:t>
            </a:r>
            <a:r>
              <a:rPr lang="zh-CN" sz="2800">
                <a:latin typeface="微软雅黑" panose="020B0503020204020204" charset="-122"/>
                <a:ea typeface="微软雅黑" panose="020B0503020204020204" charset="-122"/>
                <a:cs typeface="微软雅黑" panose="020B0503020204020204" charset="-122"/>
              </a:rPr>
              <a:t>（</a:t>
            </a:r>
            <a:r>
              <a:rPr lang="en-US"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）正落在上面休息。</a:t>
            </a:r>
          </a:p>
          <a:p>
            <a:pPr>
              <a:lnSpc>
                <a:spcPct val="130000"/>
              </a:lnSpc>
            </a:pPr>
            <a:r>
              <a:rPr lang="zh-CN" sz="2800">
                <a:latin typeface="微软雅黑" panose="020B0503020204020204" charset="-122"/>
                <a:ea typeface="微软雅黑" panose="020B0503020204020204" charset="-122"/>
                <a:cs typeface="微软雅黑" panose="020B0503020204020204" charset="-122"/>
              </a:rPr>
              <a:t>二、形近字组词。</a:t>
            </a:r>
            <a:r>
              <a:rPr lang="en-US" sz="2800">
                <a:latin typeface="微软雅黑" panose="020B0503020204020204" charset="-122"/>
                <a:ea typeface="微软雅黑" panose="020B0503020204020204" charset="-122"/>
                <a:cs typeface="微软雅黑" panose="020B0503020204020204" charset="-122"/>
              </a:rPr>
              <a:t>             </a:t>
            </a:r>
            <a:endParaRPr lang="zh-CN" sz="2800">
              <a:latin typeface="微软雅黑" panose="020B0503020204020204" charset="-122"/>
              <a:ea typeface="微软雅黑" panose="020B0503020204020204" charset="-122"/>
              <a:cs typeface="微软雅黑" panose="020B0503020204020204" charset="-122"/>
            </a:endParaRPr>
          </a:p>
          <a:p>
            <a:pPr>
              <a:lnSpc>
                <a:spcPct val="130000"/>
              </a:lnSpc>
            </a:pPr>
            <a:r>
              <a:rPr lang="zh-CN" sz="2800">
                <a:latin typeface="微软雅黑" panose="020B0503020204020204" charset="-122"/>
                <a:ea typeface="微软雅黑" panose="020B0503020204020204" charset="-122"/>
                <a:cs typeface="微软雅黑" panose="020B0503020204020204" charset="-122"/>
              </a:rPr>
              <a:t>梅（       ）  麦（     ）   唯（     ）  蛱（     ）  </a:t>
            </a:r>
          </a:p>
          <a:p>
            <a:pPr>
              <a:lnSpc>
                <a:spcPct val="130000"/>
              </a:lnSpc>
            </a:pPr>
            <a:r>
              <a:rPr lang="zh-CN" sz="2800">
                <a:latin typeface="微软雅黑" panose="020B0503020204020204" charset="-122"/>
                <a:ea typeface="微软雅黑" panose="020B0503020204020204" charset="-122"/>
                <a:cs typeface="微软雅黑" panose="020B0503020204020204" charset="-122"/>
              </a:rPr>
              <a:t>海（       ）  青（     ）   惟（     ）  峡（     ）</a:t>
            </a:r>
            <a:r>
              <a:rPr lang="zh-CN" sz="2800">
                <a:solidFill>
                  <a:srgbClr val="C00000"/>
                </a:solidFill>
                <a:latin typeface="微软雅黑" panose="020B0503020204020204" charset="-122"/>
                <a:ea typeface="微软雅黑" panose="020B0503020204020204" charset="-122"/>
                <a:cs typeface="微软雅黑" panose="020B0503020204020204" charset="-122"/>
              </a:rPr>
              <a:t>                </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6044378" y="2646045"/>
            <a:ext cx="543739"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稀</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506639" y="3168015"/>
            <a:ext cx="1114408"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 蜻 蜓</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149405" y="4258310"/>
            <a:ext cx="902811"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梅子</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493365" y="4258310"/>
            <a:ext cx="902811"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小麦</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830348" y="4780280"/>
            <a:ext cx="902811"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rPr>
              <a:t>惟一</a:t>
            </a:r>
          </a:p>
        </p:txBody>
      </p:sp>
      <p:sp>
        <p:nvSpPr>
          <p:cNvPr id="8" name="文本框 7"/>
          <p:cNvSpPr txBox="1"/>
          <p:nvPr/>
        </p:nvSpPr>
        <p:spPr>
          <a:xfrm>
            <a:off x="8969677" y="4258310"/>
            <a:ext cx="902811"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蛱蝶</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149405" y="4923155"/>
            <a:ext cx="902811"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大海</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4493365" y="4780280"/>
            <a:ext cx="902811"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青草</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6701679" y="4258310"/>
            <a:ext cx="1008609"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 唯有</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8969677" y="4923155"/>
            <a:ext cx="902811"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山峡</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linds(horizontal)">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P spid="12" grpId="0"/>
    </p:bldLst>
  </p:timing>
</p:sld>
</file>

<file path=ppt/slides/slide3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656526" y="1980565"/>
            <a:ext cx="10095150" cy="3928110"/>
          </a:xfrm>
          <a:prstGeom prst="rect">
            <a:avLst/>
          </a:prstGeom>
        </p:spPr>
        <p:txBody>
          <a:bodyPr wrap="square">
            <a:spAutoFit/>
          </a:bodyPr>
          <a:lstStyle/>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2.“心中的风雨”指什么?</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3.诗中的“躲”字表达了诗人怎样的情感?</a:t>
            </a:r>
          </a:p>
          <a:p>
            <a:pPr>
              <a:lnSpc>
                <a:spcPct val="130000"/>
              </a:lnSpc>
            </a:pP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三、填空。</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冰心，原名</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，福建长乐</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人。</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中国诗人，</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（年代）作家</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，翻译家，儿童文学作家，社会活动家，散文家。笔名冰心取自“</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6" name="文本框 5"/>
          <p:cNvSpPr txBox="1"/>
          <p:nvPr/>
        </p:nvSpPr>
        <p:spPr>
          <a:xfrm>
            <a:off x="2066468" y="2486027"/>
            <a:ext cx="800219" cy="461665"/>
          </a:xfrm>
          <a:prstGeom prst="rect">
            <a:avLst/>
          </a:prstGeom>
          <a:noFill/>
        </p:spPr>
        <p:txBody>
          <a:bodyPr wrap="none" rtlCol="0">
            <a:spAutoFit/>
          </a:bodyPr>
          <a:lstStyle/>
          <a:p>
            <a:pPr algn="l"/>
            <a:r>
              <a:rPr lang="zh-CN" altLang="en-US" sz="2400" dirty="0">
                <a:solidFill>
                  <a:srgbClr val="0000FF"/>
                </a:solidFill>
                <a:latin typeface="微软雅黑" panose="020B0503020204020204" charset="-122"/>
                <a:ea typeface="微软雅黑" panose="020B0503020204020204" charset="-122"/>
                <a:cs typeface="微软雅黑" panose="020B0503020204020204" charset="-122"/>
                <a:sym typeface="+mn-ea"/>
              </a:rPr>
              <a:t>困难</a:t>
            </a:r>
            <a:endParaRPr lang="zh-CN" altLang="en-US" sz="2400" dirty="0">
              <a:solidFill>
                <a:srgbClr val="0000FF"/>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244648" y="2486027"/>
            <a:ext cx="800219" cy="461665"/>
          </a:xfrm>
          <a:prstGeom prst="rect">
            <a:avLst/>
          </a:prstGeom>
          <a:noFill/>
        </p:spPr>
        <p:txBody>
          <a:bodyPr wrap="none" rtlCol="0">
            <a:spAutoFit/>
          </a:bodyPr>
          <a:lstStyle/>
          <a:p>
            <a:pPr algn="l"/>
            <a:r>
              <a:rPr lang="zh-CN" altLang="en-US" sz="2400" dirty="0">
                <a:solidFill>
                  <a:srgbClr val="0000FF"/>
                </a:solidFill>
                <a:latin typeface="微软雅黑" panose="020B0503020204020204" charset="-122"/>
                <a:ea typeface="微软雅黑" panose="020B0503020204020204" charset="-122"/>
                <a:cs typeface="微软雅黑" panose="020B0503020204020204" charset="-122"/>
                <a:sym typeface="+mn-ea"/>
              </a:rPr>
              <a:t>挫折</a:t>
            </a:r>
            <a:endParaRPr lang="zh-CN" altLang="en-US" sz="2400" dirty="0">
              <a:solidFill>
                <a:srgbClr val="0000FF"/>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624360" y="2486027"/>
            <a:ext cx="800219" cy="461665"/>
          </a:xfrm>
          <a:prstGeom prst="rect">
            <a:avLst/>
          </a:prstGeom>
          <a:noFill/>
        </p:spPr>
        <p:txBody>
          <a:bodyPr wrap="none" rtlCol="0">
            <a:spAutoFit/>
          </a:bodyPr>
          <a:lstStyle/>
          <a:p>
            <a:pPr algn="l"/>
            <a:r>
              <a:rPr lang="zh-CN" altLang="en-US" sz="2400" dirty="0">
                <a:solidFill>
                  <a:srgbClr val="0000FF"/>
                </a:solidFill>
                <a:latin typeface="微软雅黑" panose="020B0503020204020204" charset="-122"/>
                <a:ea typeface="微软雅黑" panose="020B0503020204020204" charset="-122"/>
                <a:cs typeface="微软雅黑" panose="020B0503020204020204" charset="-122"/>
                <a:sym typeface="+mn-ea"/>
              </a:rPr>
              <a:t>痛苦</a:t>
            </a:r>
            <a:endParaRPr lang="zh-CN" altLang="en-US" sz="2400" dirty="0">
              <a:solidFill>
                <a:srgbClr val="0000FF"/>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477377" y="3429001"/>
            <a:ext cx="3570208" cy="461665"/>
          </a:xfrm>
          <a:prstGeom prst="rect">
            <a:avLst/>
          </a:prstGeom>
          <a:noFill/>
        </p:spPr>
        <p:txBody>
          <a:bodyPr wrap="none" rtlCol="0">
            <a:spAutoFit/>
          </a:bodyPr>
          <a:lstStyle/>
          <a:p>
            <a:pPr algn="l"/>
            <a:r>
              <a:rPr lang="zh-CN" altLang="en-US" sz="2400" dirty="0">
                <a:solidFill>
                  <a:srgbClr val="0000FF"/>
                </a:solidFill>
                <a:latin typeface="微软雅黑" panose="020B0503020204020204" charset="-122"/>
                <a:ea typeface="微软雅黑" panose="020B0503020204020204" charset="-122"/>
                <a:cs typeface="微软雅黑" panose="020B0503020204020204" charset="-122"/>
                <a:sym typeface="+mn-ea"/>
              </a:rPr>
              <a:t>对母亲的依恋和热爱之情</a:t>
            </a:r>
            <a:endParaRPr lang="zh-CN" altLang="en-US" sz="2400" dirty="0">
              <a:solidFill>
                <a:srgbClr val="0000FF"/>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2612926" y="4365106"/>
            <a:ext cx="1107996" cy="461665"/>
          </a:xfrm>
          <a:prstGeom prst="rect">
            <a:avLst/>
          </a:prstGeom>
          <a:noFill/>
        </p:spPr>
        <p:txBody>
          <a:bodyPr wrap="none" rtlCol="0">
            <a:spAutoFit/>
          </a:bodyPr>
          <a:lstStyle/>
          <a:p>
            <a:pPr algn="l"/>
            <a:r>
              <a:rPr lang="zh-CN" altLang="en-US" sz="2400" dirty="0">
                <a:solidFill>
                  <a:srgbClr val="0000FF"/>
                </a:solidFill>
                <a:latin typeface="微软雅黑" panose="020B0503020204020204" charset="-122"/>
                <a:ea typeface="微软雅黑" panose="020B0503020204020204" charset="-122"/>
                <a:cs typeface="微软雅黑" panose="020B0503020204020204" charset="-122"/>
                <a:sym typeface="+mn-ea"/>
              </a:rPr>
              <a:t>谢婉莹</a:t>
            </a:r>
            <a:endParaRPr lang="zh-CN" altLang="en-US" sz="2400" dirty="0">
              <a:solidFill>
                <a:srgbClr val="0000FF"/>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8393569" y="4365106"/>
            <a:ext cx="800219" cy="461665"/>
          </a:xfrm>
          <a:prstGeom prst="rect">
            <a:avLst/>
          </a:prstGeom>
          <a:noFill/>
        </p:spPr>
        <p:txBody>
          <a:bodyPr wrap="none" rtlCol="0">
            <a:spAutoFit/>
          </a:bodyPr>
          <a:lstStyle/>
          <a:p>
            <a:pPr algn="l"/>
            <a:r>
              <a:rPr lang="zh-CN" altLang="en-US" sz="2400" dirty="0">
                <a:solidFill>
                  <a:srgbClr val="0000FF"/>
                </a:solidFill>
                <a:latin typeface="微软雅黑" panose="020B0503020204020204" charset="-122"/>
                <a:ea typeface="微软雅黑" panose="020B0503020204020204" charset="-122"/>
                <a:cs typeface="微软雅黑" panose="020B0503020204020204" charset="-122"/>
                <a:sym typeface="+mn-ea"/>
              </a:rPr>
              <a:t>现代</a:t>
            </a:r>
            <a:endParaRPr lang="zh-CN" altLang="en-US" sz="2400" dirty="0">
              <a:solidFill>
                <a:srgbClr val="0000FF"/>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2489531" y="5372736"/>
            <a:ext cx="2339102" cy="461665"/>
          </a:xfrm>
          <a:prstGeom prst="rect">
            <a:avLst/>
          </a:prstGeom>
          <a:noFill/>
        </p:spPr>
        <p:txBody>
          <a:bodyPr wrap="none" rtlCol="0">
            <a:spAutoFit/>
          </a:bodyPr>
          <a:lstStyle/>
          <a:p>
            <a:pPr algn="l"/>
            <a:r>
              <a:rPr lang="zh-CN" altLang="en-US" sz="2400" dirty="0">
                <a:solidFill>
                  <a:srgbClr val="0000FF"/>
                </a:solidFill>
                <a:latin typeface="微软雅黑" panose="020B0503020204020204" charset="-122"/>
                <a:ea typeface="微软雅黑" panose="020B0503020204020204" charset="-122"/>
                <a:cs typeface="微软雅黑" panose="020B0503020204020204" charset="-122"/>
                <a:sym typeface="+mn-ea"/>
              </a:rPr>
              <a:t>一片冰心在玉壶</a:t>
            </a:r>
            <a:endParaRPr lang="zh-CN" altLang="en-US" sz="2400" dirty="0">
              <a:solidFill>
                <a:srgbClr val="0000F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trips(down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strips(down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strips(downLeft)">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7" grpId="0"/>
      <p:bldP spid="8" grpId="0"/>
      <p:bldP spid="9" grpId="0"/>
      <p:bldP spid="10" grpId="0"/>
      <p:bldP spid="11" grpId="0"/>
      <p:bldP spid="13" grpId="0"/>
    </p:bldLst>
  </p:timing>
</p:sld>
</file>

<file path=ppt/slides/slide3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39205" y="1210717"/>
            <a:ext cx="3320140" cy="923330"/>
          </a:xfrm>
          <a:prstGeom prst="rect">
            <a:avLst/>
          </a:prstGeom>
        </p:spPr>
        <p:txBody>
          <a:bodyPr wrap="none">
            <a:spAutoFit/>
          </a:bodyPr>
          <a:lstStyle/>
          <a:p>
            <a:pPr algn="l"/>
            <a:r>
              <a:rPr sz="5400" b="1" dirty="0">
                <a:latin typeface="黑体" panose="02010609060101010101" charset="-122"/>
                <a:ea typeface="黑体" panose="02010609060101010101" charset="-122"/>
                <a:cs typeface="黑体" panose="02010609060101010101" charset="-122"/>
              </a:rPr>
              <a:t>10.《绿》</a:t>
            </a:r>
          </a:p>
        </p:txBody>
      </p:sp>
      <p:sp>
        <p:nvSpPr>
          <p:cNvPr id="3" name="文本框 2"/>
          <p:cNvSpPr txBox="1"/>
          <p:nvPr/>
        </p:nvSpPr>
        <p:spPr>
          <a:xfrm>
            <a:off x="5454276" y="2132853"/>
            <a:ext cx="3887202"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p>
        </p:txBody>
      </p:sp>
      <p:pic>
        <p:nvPicPr>
          <p:cNvPr id="4" name="图片 3"/>
          <p:cNvPicPr>
            <a:picLocks noChangeAspect="1"/>
          </p:cNvPicPr>
          <p:nvPr/>
        </p:nvPicPr>
        <p:blipFill>
          <a:blip r:embed="rId2" cstate="print"/>
          <a:srcRect l="3423" t="5197" r="4170" b="6501"/>
          <a:stretch>
            <a:fillRect/>
          </a:stretch>
        </p:blipFill>
        <p:spPr>
          <a:xfrm>
            <a:off x="1009206" y="3095625"/>
            <a:ext cx="9143303" cy="3096260"/>
          </a:xfrm>
          <a:prstGeom prst="rect">
            <a:avLst/>
          </a:prstGeom>
        </p:spPr>
      </p:pic>
    </p:spTree>
  </p:cSld>
  <p:clrMapOvr>
    <a:masterClrMapping/>
  </p:clrMapOvr>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6351326" y="2586357"/>
            <a:ext cx="3989537" cy="2246769"/>
          </a:xfrm>
          <a:prstGeom prst="rect">
            <a:avLst/>
          </a:prstGeom>
          <a:noFill/>
        </p:spPr>
        <p:txBody>
          <a:bodyPr wrap="square" rtlCol="0">
            <a:spAutoFit/>
          </a:bodyPr>
          <a:lstStyle/>
          <a:p>
            <a:r>
              <a:rPr lang="en-US" sz="2800" dirty="0"/>
              <a:t>         </a:t>
            </a:r>
            <a:r>
              <a:rPr sz="2800" dirty="0">
                <a:latin typeface="微软雅黑" panose="020B0503020204020204" charset="-122"/>
                <a:ea typeface="微软雅黑" panose="020B0503020204020204" charset="-122"/>
              </a:rPr>
              <a:t>这是一幅由各种绿色绘制而成的图画，知道画中画的是什么季节吗？它给你们带来什么感觉？</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3" name="图片 2"/>
          <p:cNvPicPr>
            <a:picLocks noChangeAspect="1"/>
          </p:cNvPicPr>
          <p:nvPr/>
        </p:nvPicPr>
        <p:blipFill>
          <a:blip r:embed="rId2" cstate="print"/>
          <a:stretch>
            <a:fillRect/>
          </a:stretch>
        </p:blipFill>
        <p:spPr>
          <a:xfrm>
            <a:off x="730938" y="1951991"/>
            <a:ext cx="5215776" cy="4143375"/>
          </a:xfrm>
          <a:prstGeom prst="rect">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1285923" y="1908810"/>
            <a:ext cx="9330882" cy="3108543"/>
          </a:xfrm>
          <a:prstGeom prst="rect">
            <a:avLst/>
          </a:prstGeom>
        </p:spPr>
        <p:txBody>
          <a:bodyPr wrap="square">
            <a:spAutoFit/>
          </a:bodyPr>
          <a:lstStyle/>
          <a:p>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      </a:t>
            </a:r>
            <a:r>
              <a:rPr altLang="zh-CN" sz="2800" dirty="0">
                <a:solidFill>
                  <a:srgbClr val="FF0000"/>
                </a:solidFill>
                <a:latin typeface="微软雅黑" panose="020B0503020204020204" charset="-122"/>
                <a:ea typeface="微软雅黑" panose="020B0503020204020204" charset="-122"/>
                <a:cs typeface="微软雅黑" panose="020B0503020204020204" charset="-122"/>
              </a:rPr>
              <a:t>艾青</a:t>
            </a:r>
            <a:r>
              <a:rPr altLang="zh-CN" sz="2800" dirty="0">
                <a:latin typeface="微软雅黑" panose="020B0503020204020204" charset="-122"/>
                <a:ea typeface="微软雅黑" panose="020B0503020204020204" charset="-122"/>
                <a:cs typeface="微软雅黑" panose="020B0503020204020204" charset="-122"/>
              </a:rPr>
              <a:t>（1910～1996</a:t>
            </a:r>
            <a:r>
              <a:rPr altLang="zh-CN" sz="2800" dirty="0" smtClean="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rPr>
              <a:t>，</a:t>
            </a:r>
            <a:r>
              <a:rPr altLang="zh-CN" sz="2800" dirty="0" smtClean="0">
                <a:latin typeface="微软雅黑" panose="020B0503020204020204" charset="-122"/>
                <a:ea typeface="微软雅黑" panose="020B0503020204020204" charset="-122"/>
                <a:cs typeface="微软雅黑" panose="020B0503020204020204" charset="-122"/>
              </a:rPr>
              <a:t>原名蒋海澄，浙江金华人</a:t>
            </a:r>
            <a:r>
              <a:rPr altLang="zh-CN" sz="2800" dirty="0">
                <a:latin typeface="微软雅黑" panose="020B0503020204020204" charset="-122"/>
                <a:ea typeface="微软雅黑" panose="020B0503020204020204" charset="-122"/>
                <a:cs typeface="微软雅黑" panose="020B0503020204020204" charset="-122"/>
              </a:rPr>
              <a:t>。1928年入杭州国立西湖艺术学院绘画系。翌年赴法国勤工俭学。1932年初回国，在上海加入中国左翼美术家联盟，从事革命文艺活动。《大堰河——我的保姆》发表后引起轰动，一举成名。抗日战争爆发后，艾青在汉口、重庆等地投入抗日救亡运动，任《文艺阵地》编委、育才学校文学系主任等职。1941年赴延安，任《诗刊》主编。</a:t>
            </a: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895264" y="2385062"/>
            <a:ext cx="9371964" cy="1703705"/>
          </a:xfrm>
          <a:prstGeom prst="bevel">
            <a:avLst>
              <a:gd name="adj" fmla="val 8442"/>
            </a:avLst>
          </a:prstGeom>
          <a:solidFill>
            <a:srgbClr val="00B0F0"/>
          </a:solidFill>
          <a:ln>
            <a:solidFill>
              <a:schemeClr val="accent1"/>
            </a:solidFill>
          </a:ln>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墨水瓶、交叉、舞蹈、教练、指挥、按着 节拍   整齐   集中   墨绿   嫩绿  淡绿  粉绿 </a:t>
            </a:r>
          </a:p>
        </p:txBody>
      </p:sp>
      <p:sp>
        <p:nvSpPr>
          <p:cNvPr id="2" name="文本框 1"/>
          <p:cNvSpPr txBox="1"/>
          <p:nvPr/>
        </p:nvSpPr>
        <p:spPr>
          <a:xfrm>
            <a:off x="461196" y="1004572"/>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
        <p:nvSpPr>
          <p:cNvPr id="3" name="文本框 2"/>
          <p:cNvSpPr txBox="1"/>
          <p:nvPr/>
        </p:nvSpPr>
        <p:spPr>
          <a:xfrm>
            <a:off x="8361985" y="1304927"/>
            <a:ext cx="1920895" cy="796469"/>
          </a:xfrm>
          <a:prstGeom prst="cloudCallout">
            <a:avLst/>
          </a:prstGeom>
          <a:noFill/>
          <a:ln>
            <a:solidFill>
              <a:schemeClr val="accent1"/>
            </a:solidFill>
          </a:ln>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会认字</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55702" y="4599306"/>
            <a:ext cx="6712268" cy="1055608"/>
          </a:xfrm>
          <a:prstGeom prst="roundRect">
            <a:avLst/>
          </a:prstGeom>
          <a:noFill/>
          <a:ln>
            <a:solidFill>
              <a:schemeClr val="accent1"/>
            </a:solidFill>
          </a:ln>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读准字音：</a:t>
            </a:r>
          </a:p>
          <a:p>
            <a:pPr algn="l"/>
            <a:r>
              <a:rPr lang="zh-CN" altLang="zh-CN" sz="2800" dirty="0">
                <a:latin typeface="微软雅黑" panose="020B0503020204020204" charset="-122"/>
                <a:ea typeface="微软雅黑" panose="020B0503020204020204" charset="-122"/>
                <a:cs typeface="微软雅黑" panose="020B0503020204020204" charset="-122"/>
                <a:sym typeface="+mn-ea"/>
              </a:rPr>
              <a:t>注意读准翘舌音“叉”，后鼻音“瓶”。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3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02899" y="2037715"/>
            <a:ext cx="8629400" cy="3563620"/>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交叉：</a:t>
            </a:r>
            <a:r>
              <a:rPr sz="2400" dirty="0">
                <a:latin typeface="微软雅黑" panose="020B0503020204020204" charset="-122"/>
                <a:ea typeface="微软雅黑" panose="020B0503020204020204" charset="-122"/>
                <a:cs typeface="微软雅黑" panose="020B0503020204020204" charset="-122"/>
              </a:rPr>
              <a:t>方向不同的几条线或条状物互相穿过。</a:t>
            </a:r>
          </a:p>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节拍：</a:t>
            </a:r>
            <a:r>
              <a:rPr sz="2400" dirty="0">
                <a:latin typeface="微软雅黑" panose="020B0503020204020204" charset="-122"/>
                <a:ea typeface="微软雅黑" panose="020B0503020204020204" charset="-122"/>
                <a:cs typeface="微软雅黑" panose="020B0503020204020204" charset="-122"/>
              </a:rPr>
              <a:t>是衡量节奏的单位，在音乐中，有一定强弱分别的一系列拍子在每隔一定时间重复出现。</a:t>
            </a:r>
          </a:p>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指挥：</a:t>
            </a:r>
            <a:r>
              <a:rPr sz="2400" dirty="0">
                <a:latin typeface="微软雅黑" panose="020B0503020204020204" charset="-122"/>
                <a:ea typeface="微软雅黑" panose="020B0503020204020204" charset="-122"/>
                <a:cs typeface="微软雅黑" panose="020B0503020204020204" charset="-122"/>
              </a:rPr>
              <a:t>指导演奏的人。</a:t>
            </a:r>
          </a:p>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整齐：</a:t>
            </a:r>
            <a:r>
              <a:rPr sz="2400" dirty="0">
                <a:latin typeface="微软雅黑" panose="020B0503020204020204" charset="-122"/>
                <a:ea typeface="微软雅黑" panose="020B0503020204020204" charset="-122"/>
                <a:cs typeface="微软雅黑" panose="020B0503020204020204" charset="-122"/>
              </a:rPr>
              <a:t>有秩序,协调一致。 </a:t>
            </a:r>
          </a:p>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重叠：</a:t>
            </a:r>
            <a:r>
              <a:rPr sz="2400" dirty="0">
                <a:latin typeface="微软雅黑" panose="020B0503020204020204" charset="-122"/>
                <a:ea typeface="微软雅黑" panose="020B0503020204020204" charset="-122"/>
                <a:cs typeface="微软雅黑" panose="020B0503020204020204" charset="-122"/>
              </a:rPr>
              <a:t>同样的东西层层堆叠，互相覆盖</a:t>
            </a:r>
            <a:r>
              <a:rPr lang="zh-CN" sz="2400" dirty="0">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93732" y="2316482"/>
            <a:ext cx="7707783" cy="830997"/>
          </a:xfrm>
          <a:prstGeom prst="rect">
            <a:avLst/>
          </a:prstGeom>
          <a:noFill/>
          <a:ln w="9525">
            <a:noFill/>
          </a:ln>
        </p:spPr>
        <p:txBody>
          <a:bodyPr wrap="square">
            <a:spAutoFit/>
          </a:bodyPr>
          <a:lstStyle/>
          <a:p>
            <a:r>
              <a:rPr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瓶</a:t>
            </a:r>
            <a:r>
              <a:rPr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rPr>
              <a:t>左右结构，注意右边的“瓦”，注意笔画的穿插避让，横折弯钩不要写得太长。</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236897" y="4404360"/>
            <a:ext cx="7007075" cy="1198880"/>
          </a:xfrm>
          <a:prstGeom prst="rect">
            <a:avLst/>
          </a:prstGeom>
          <a:noFill/>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“挤”左窄右宽，注意右边的上面是“文”，不是“夊”。</a:t>
            </a:r>
          </a:p>
        </p:txBody>
      </p:sp>
      <p:graphicFrame>
        <p:nvGraphicFramePr>
          <p:cNvPr id="13" name="表格 12"/>
          <p:cNvGraphicFramePr/>
          <p:nvPr/>
        </p:nvGraphicFramePr>
        <p:xfrm>
          <a:off x="8644127" y="231648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657262" y="2175655"/>
            <a:ext cx="701483" cy="1198880"/>
          </a:xfrm>
          <a:prstGeom prst="rect">
            <a:avLst/>
          </a:prstGeom>
          <a:noFill/>
        </p:spPr>
        <p:txBody>
          <a:bodyPr wrap="square" rtlCol="0">
            <a:spAutoFit/>
          </a:bodyPr>
          <a:lstStyle/>
          <a:p>
            <a:r>
              <a:rPr lang="zh-CN" altLang="en-US" sz="7200" dirty="0" smtClean="0">
                <a:solidFill>
                  <a:srgbClr val="FF0000"/>
                </a:solidFill>
                <a:latin typeface="楷体" panose="02010609060101010101" charset="-122"/>
                <a:ea typeface="楷体" panose="02010609060101010101" charset="-122"/>
              </a:rPr>
              <a:t>瓶</a:t>
            </a:r>
            <a:endParaRPr lang="zh-CN" altLang="en-US" sz="7200" dirty="0">
              <a:solidFill>
                <a:srgbClr val="FF0000"/>
              </a:solidFill>
              <a:latin typeface="楷体" panose="02010609060101010101" charset="-122"/>
              <a:ea typeface="楷体" panose="02010609060101010101" charset="-122"/>
            </a:endParaRP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773" y="4581128"/>
            <a:ext cx="701483" cy="1198880"/>
          </a:xfrm>
          <a:prstGeom prst="rect">
            <a:avLst/>
          </a:prstGeom>
          <a:noFill/>
        </p:spPr>
        <p:txBody>
          <a:bodyPr wrap="square" rtlCol="0">
            <a:spAutoFit/>
          </a:bodyPr>
          <a:lstStyle/>
          <a:p>
            <a:r>
              <a:rPr lang="zh-CN" altLang="en-US" sz="7200" dirty="0">
                <a:solidFill>
                  <a:srgbClr val="FF0000"/>
                </a:solidFill>
                <a:latin typeface="楷体" panose="02010609060101010101" charset="-122"/>
                <a:ea typeface="楷体" panose="02010609060101010101" charset="-122"/>
              </a:rPr>
              <a:t>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3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3492" t="5641" r="10927"/>
          <a:stretch>
            <a:fillRect/>
          </a:stretch>
        </p:blipFill>
        <p:spPr bwMode="auto">
          <a:xfrm>
            <a:off x="241837" y="4109085"/>
            <a:ext cx="2900495" cy="2103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3" name="文本框 2"/>
          <p:cNvSpPr txBox="1"/>
          <p:nvPr/>
        </p:nvSpPr>
        <p:spPr>
          <a:xfrm>
            <a:off x="2503635" y="2193291"/>
            <a:ext cx="2723674" cy="550962"/>
          </a:xfrm>
          <a:prstGeom prst="snip2DiagRect">
            <a:avLst/>
          </a:prstGeom>
          <a:solidFill>
            <a:srgbClr val="92D050"/>
          </a:solidFill>
          <a:ln w="38100">
            <a:solidFill>
              <a:schemeClr val="accent1"/>
            </a:solidFill>
          </a:ln>
        </p:spPr>
        <p:txBody>
          <a:bodyPr wrap="none" rtlCol="0">
            <a:spAutoFit/>
          </a:bodyPr>
          <a:lstStyle/>
          <a:p>
            <a:pPr algn="l"/>
            <a:r>
              <a:rPr lang="zh-CN" sz="2400">
                <a:latin typeface="微软雅黑" panose="020B0503020204020204" charset="-122"/>
                <a:ea typeface="微软雅黑" panose="020B0503020204020204" charset="-122"/>
                <a:sym typeface="+mn-ea"/>
              </a:rPr>
              <a:t>本课的主要内容：</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3905050" y="3683635"/>
            <a:ext cx="5934310" cy="1432500"/>
          </a:xfrm>
          <a:prstGeom prst="snip2DiagRect">
            <a:avLst/>
          </a:prstGeom>
          <a:solidFill>
            <a:schemeClr val="bg1"/>
          </a:solidFill>
          <a:ln w="38100">
            <a:solidFill>
              <a:srgbClr val="00CC00"/>
            </a:solidFill>
          </a:ln>
        </p:spPr>
        <p:txBody>
          <a:bodyPr wrap="square" rtlCol="0">
            <a:spAutoFit/>
          </a:bodyPr>
          <a:lstStyle/>
          <a:p>
            <a:pPr algn="l"/>
            <a:r>
              <a:rPr lang="en-US" altLang="zh-CN" sz="2400">
                <a:latin typeface="微软雅黑" panose="020B0503020204020204" charset="-122"/>
                <a:ea typeface="微软雅黑" panose="020B0503020204020204" charset="-122"/>
                <a:sym typeface="+mn-ea"/>
              </a:rPr>
              <a:t>       </a:t>
            </a:r>
            <a:r>
              <a:rPr lang="zh-CN" sz="2400">
                <a:latin typeface="微软雅黑" panose="020B0503020204020204" charset="-122"/>
                <a:ea typeface="微软雅黑" panose="020B0503020204020204" charset="-122"/>
                <a:sym typeface="+mn-ea"/>
              </a:rPr>
              <a:t>这首诗表现的“绿”，是大自然的景象，更是诗人的感觉：风一吹，就随着节拍整齐地飘动在一起。</a:t>
            </a:r>
          </a:p>
        </p:txBody>
      </p:sp>
      <p:pic>
        <p:nvPicPr>
          <p:cNvPr id="4" name="图片 3"/>
          <p:cNvPicPr>
            <a:picLocks noChangeAspect="1"/>
          </p:cNvPicPr>
          <p:nvPr/>
        </p:nvPicPr>
        <p:blipFill>
          <a:blip r:embed="rId3" cstate="print"/>
          <a:stretch>
            <a:fillRect/>
          </a:stretch>
        </p:blipFill>
        <p:spPr>
          <a:xfrm>
            <a:off x="6401708" y="1249682"/>
            <a:ext cx="3611280" cy="221932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3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十边形 5"/>
          <p:cNvSpPr/>
          <p:nvPr/>
        </p:nvSpPr>
        <p:spPr>
          <a:xfrm>
            <a:off x="796823" y="1307467"/>
            <a:ext cx="2816782" cy="844567"/>
          </a:xfrm>
          <a:prstGeom prst="decagon">
            <a:avLst/>
          </a:prstGeom>
          <a:solidFill>
            <a:srgbClr val="92D050"/>
          </a:solidFill>
        </p:spPr>
        <p:txBody>
          <a:bodyPr wrap="square">
            <a:spAutoFit/>
          </a:bodyPr>
          <a:lstStyle/>
          <a:p>
            <a:r>
              <a:rPr lang="zh-CN" altLang="zh-CN" sz="2800" b="1" dirty="0">
                <a:effectLst>
                  <a:outerShdw blurRad="38100" dist="38100" dir="2700000" algn="tl">
                    <a:srgbClr val="000000">
                      <a:alpha val="43137"/>
                    </a:srgbClr>
                  </a:outerShdw>
                </a:effectLst>
                <a:latin typeface="+mn-ea"/>
                <a:ea typeface="+mn-ea"/>
              </a:rPr>
              <a:t>初读感知</a:t>
            </a:r>
          </a:p>
        </p:txBody>
      </p:sp>
      <p:sp>
        <p:nvSpPr>
          <p:cNvPr id="7" name="矩形 6"/>
          <p:cNvSpPr/>
          <p:nvPr/>
        </p:nvSpPr>
        <p:spPr>
          <a:xfrm>
            <a:off x="2671835" y="2656207"/>
            <a:ext cx="8344931" cy="2030095"/>
          </a:xfrm>
          <a:prstGeom prst="rect">
            <a:avLst/>
          </a:prstGeom>
        </p:spPr>
        <p:txBody>
          <a:bodyPr wrap="square">
            <a:spAutoFit/>
          </a:bodyPr>
          <a:lstStyle/>
          <a:p>
            <a:pPr algn="l">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第一段（1-3小节）：写到处都是“绿”。</a:t>
            </a:r>
          </a:p>
          <a:p>
            <a:pPr algn="l">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第二段（4～5小节）：具体介绍“绿”的静态和动态。</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928" y="4452620"/>
            <a:ext cx="2787328" cy="167259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up)">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wipe(up)">
                                      <p:cBhvr>
                                        <p:cTn id="18"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2" name="矩形 11"/>
          <p:cNvSpPr/>
          <p:nvPr/>
        </p:nvSpPr>
        <p:spPr>
          <a:xfrm>
            <a:off x="656526" y="1980567"/>
            <a:ext cx="10095150" cy="2893100"/>
          </a:xfrm>
          <a:prstGeom prst="rect">
            <a:avLst/>
          </a:prstGeom>
        </p:spPr>
        <p:txBody>
          <a:bodyPr wrap="square">
            <a:spAutoFit/>
          </a:bodyPr>
          <a:lstStyle/>
          <a:p>
            <a:pPr>
              <a:lnSpc>
                <a:spcPct val="130000"/>
              </a:lnSpc>
            </a:pP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三、一字多音，我会判断（对的打“√”，错的打“×”）。 </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1.今天得到老师的表扬，我很高兴（xīng）。（    ）</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2.刚才听到爸爸说要给我买台电脑,我听后兴（xīng）奋极了。（    ）</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3.日长（cháng）篱落无人过。（    ）</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802930" y="3168015"/>
            <a:ext cx="556563" cy="523220"/>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876467" y="4272917"/>
            <a:ext cx="436338" cy="954107"/>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a:p>
            <a:pPr algn="l"/>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141172" y="4908550"/>
            <a:ext cx="436338" cy="523220"/>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heckerboard(across)">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Lst>
  </p:timing>
</p:sld>
</file>

<file path=ppt/slides/slide3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1516132" y="2339975"/>
            <a:ext cx="9081294" cy="3195578"/>
          </a:xfrm>
          <a:prstGeom prst="snip2DiagRect">
            <a:avLst/>
          </a:prstGeom>
          <a:noFill/>
          <a:ln w="38100">
            <a:solidFill>
              <a:schemeClr val="accent1"/>
            </a:solidFill>
          </a:ln>
        </p:spPr>
        <p:txBody>
          <a:bodyPr wrap="square">
            <a:spAutoFit/>
          </a:bodyPr>
          <a:lstStyle/>
          <a:p>
            <a:r>
              <a:rPr lang="zh-CN" sz="2800" dirty="0">
                <a:solidFill>
                  <a:srgbClr val="C00000"/>
                </a:solidFill>
                <a:latin typeface="微软雅黑" panose="020B0503020204020204" charset="-122"/>
                <a:ea typeface="微软雅黑" panose="020B0503020204020204" charset="-122"/>
                <a:cs typeface="微软雅黑" panose="020B0503020204020204" charset="-122"/>
              </a:rPr>
              <a:t>1.总结：</a:t>
            </a:r>
            <a:r>
              <a:rPr lang="zh-CN" sz="2800" dirty="0">
                <a:solidFill>
                  <a:schemeClr val="tx1"/>
                </a:solidFill>
                <a:latin typeface="微软雅黑" panose="020B0503020204020204" charset="-122"/>
                <a:ea typeface="微软雅黑" panose="020B0503020204020204" charset="-122"/>
                <a:cs typeface="微软雅黑" panose="020B0503020204020204" charset="-122"/>
              </a:rPr>
              <a:t>这节课我们跟随着作者徜徉在绿色的海洋，看到了各种绿色，感受到绿的奇妙，感受到春天的美好。</a:t>
            </a:r>
          </a:p>
          <a:p>
            <a:r>
              <a:rPr lang="zh-CN" sz="2800" dirty="0">
                <a:solidFill>
                  <a:srgbClr val="C00000"/>
                </a:solidFill>
                <a:latin typeface="微软雅黑" panose="020B0503020204020204" charset="-122"/>
                <a:ea typeface="微软雅黑" panose="020B0503020204020204" charset="-122"/>
                <a:cs typeface="微软雅黑" panose="020B0503020204020204" charset="-122"/>
              </a:rPr>
              <a:t>2.布置作业：</a:t>
            </a:r>
            <a:endParaRPr lang="zh-CN" sz="2800" dirty="0">
              <a:solidFill>
                <a:schemeClr val="tx1"/>
              </a:solidFill>
              <a:latin typeface="微软雅黑" panose="020B0503020204020204" charset="-122"/>
              <a:ea typeface="微软雅黑" panose="020B0503020204020204" charset="-122"/>
              <a:cs typeface="微软雅黑" panose="020B0503020204020204" charset="-122"/>
            </a:endParaRPr>
          </a:p>
          <a:p>
            <a:r>
              <a:rPr lang="zh-CN" sz="2800" dirty="0">
                <a:solidFill>
                  <a:schemeClr val="tx1"/>
                </a:solidFill>
                <a:latin typeface="微软雅黑" panose="020B0503020204020204" charset="-122"/>
                <a:ea typeface="微软雅黑" panose="020B0503020204020204" charset="-122"/>
                <a:cs typeface="微软雅黑" panose="020B0503020204020204" charset="-122"/>
              </a:rPr>
              <a:t>（1）抄写本课生字词语3遍。</a:t>
            </a:r>
          </a:p>
          <a:p>
            <a:r>
              <a:rPr lang="zh-CN" sz="2800" dirty="0">
                <a:solidFill>
                  <a:schemeClr val="tx1"/>
                </a:solidFill>
                <a:latin typeface="微软雅黑" panose="020B0503020204020204" charset="-122"/>
                <a:ea typeface="微软雅黑" panose="020B0503020204020204" charset="-122"/>
                <a:cs typeface="微软雅黑" panose="020B0503020204020204" charset="-122"/>
              </a:rPr>
              <a:t>（2）课</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下</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朗</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读</a:t>
            </a:r>
            <a:r>
              <a:rPr lang="zh-CN" sz="2800" dirty="0">
                <a:solidFill>
                  <a:schemeClr val="tx1"/>
                </a:solidFill>
                <a:latin typeface="微软雅黑" panose="020B0503020204020204" charset="-122"/>
                <a:ea typeface="微软雅黑" panose="020B0503020204020204" charset="-122"/>
                <a:cs typeface="微软雅黑" panose="020B0503020204020204" charset="-122"/>
              </a:rPr>
              <a:t>课文，并背诵下来。</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0">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779770" y="1962785"/>
            <a:ext cx="9763398" cy="5047536"/>
          </a:xfrm>
          <a:prstGeom prst="rect">
            <a:avLst/>
          </a:prstGeom>
          <a:noFill/>
          <a:ln w="9525">
            <a:noFill/>
          </a:ln>
        </p:spPr>
        <p:txBody>
          <a:bodyPr wrap="square">
            <a:spAutoFit/>
          </a:bodyPr>
          <a:lstStyle/>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一、根据拼音写词语。</a:t>
            </a:r>
            <a:endParaRPr lang="en-US"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err="1">
                <a:solidFill>
                  <a:schemeClr val="tx1"/>
                </a:solidFill>
                <a:latin typeface="微软雅黑" panose="020B0503020204020204" charset="-122"/>
                <a:ea typeface="微软雅黑" panose="020B0503020204020204" charset="-122"/>
                <a:cs typeface="微软雅黑" panose="020B0503020204020204" charset="-122"/>
              </a:rPr>
              <a:t>mò</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err="1">
                <a:solidFill>
                  <a:schemeClr val="tx1"/>
                </a:solidFill>
                <a:latin typeface="微软雅黑" panose="020B0503020204020204" charset="-122"/>
                <a:ea typeface="微软雅黑" panose="020B0503020204020204" charset="-122"/>
                <a:cs typeface="微软雅黑" panose="020B0503020204020204" charset="-122"/>
              </a:rPr>
              <a:t>shuǐ</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err="1">
                <a:solidFill>
                  <a:schemeClr val="tx1"/>
                </a:solidFill>
                <a:latin typeface="微软雅黑" panose="020B0503020204020204" charset="-122"/>
                <a:ea typeface="微软雅黑" panose="020B0503020204020204" charset="-122"/>
                <a:cs typeface="微软雅黑" panose="020B0503020204020204" charset="-122"/>
              </a:rPr>
              <a:t>pínɡ</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err="1">
                <a:solidFill>
                  <a:schemeClr val="tx1"/>
                </a:solidFill>
                <a:latin typeface="微软雅黑" panose="020B0503020204020204" charset="-122"/>
                <a:ea typeface="微软雅黑" panose="020B0503020204020204" charset="-122"/>
                <a:cs typeface="微软雅黑" panose="020B0503020204020204" charset="-122"/>
              </a:rPr>
              <a:t>jiāo</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err="1">
                <a:solidFill>
                  <a:schemeClr val="tx1"/>
                </a:solidFill>
                <a:latin typeface="微软雅黑" panose="020B0503020204020204" charset="-122"/>
                <a:ea typeface="微软雅黑" panose="020B0503020204020204" charset="-122"/>
                <a:cs typeface="微软雅黑" panose="020B0503020204020204" charset="-122"/>
              </a:rPr>
              <a:t>chā</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err="1">
                <a:solidFill>
                  <a:schemeClr val="tx1"/>
                </a:solidFill>
                <a:latin typeface="微软雅黑" panose="020B0503020204020204" charset="-122"/>
                <a:ea typeface="微软雅黑" panose="020B0503020204020204" charset="-122"/>
                <a:cs typeface="微软雅黑" panose="020B0503020204020204" charset="-122"/>
              </a:rPr>
              <a:t>zhǐ</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err="1">
                <a:solidFill>
                  <a:schemeClr val="tx1"/>
                </a:solidFill>
                <a:latin typeface="微软雅黑" panose="020B0503020204020204" charset="-122"/>
                <a:ea typeface="微软雅黑" panose="020B0503020204020204" charset="-122"/>
                <a:cs typeface="微软雅黑" panose="020B0503020204020204" charset="-122"/>
              </a:rPr>
              <a:t>huī</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err="1">
                <a:solidFill>
                  <a:schemeClr val="tx1"/>
                </a:solidFill>
                <a:latin typeface="微软雅黑" panose="020B0503020204020204" charset="-122"/>
                <a:ea typeface="微软雅黑" panose="020B0503020204020204" charset="-122"/>
                <a:cs typeface="微软雅黑" panose="020B0503020204020204" charset="-122"/>
              </a:rPr>
              <a:t>jiào</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err="1">
                <a:solidFill>
                  <a:schemeClr val="tx1"/>
                </a:solidFill>
                <a:latin typeface="微软雅黑" panose="020B0503020204020204" charset="-122"/>
                <a:ea typeface="微软雅黑" panose="020B0503020204020204" charset="-122"/>
                <a:cs typeface="微软雅黑" panose="020B0503020204020204" charset="-122"/>
              </a:rPr>
              <a:t>liàn</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50000"/>
              </a:lnSpc>
            </a:pP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                 ）（         ）（        ） （       ）</a:t>
            </a:r>
            <a:r>
              <a:rPr lang="en-US" sz="2800" u="sng"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u="sng"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u="sng"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u="sng" dirty="0">
                <a:solidFill>
                  <a:schemeClr val="tx1"/>
                </a:solidFill>
                <a:latin typeface="微软雅黑" panose="020B0503020204020204" charset="-122"/>
                <a:ea typeface="微软雅黑" panose="020B0503020204020204" charset="-122"/>
                <a:cs typeface="微软雅黑" panose="020B0503020204020204" charset="-122"/>
              </a:rPr>
              <a:t>          </a:t>
            </a:r>
            <a:endParaRPr lang="zh-CN"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二、仿照例子，写</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词语</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a:t>
            </a:r>
            <a:endParaRPr lang="en-US" altLang="zh-CN" sz="2800" dirty="0" smtClean="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 </a:t>
            </a:r>
            <a:r>
              <a:rPr lang="en-US" altLang="zh-CN" sz="2800" dirty="0" smtClean="0">
                <a:latin typeface="微软雅黑" panose="020B0503020204020204" charset="-122"/>
                <a:ea typeface="微软雅黑" panose="020B0503020204020204" charset="-122"/>
                <a:cs typeface="微软雅黑" panose="020B0503020204020204" charset="-122"/>
              </a:rPr>
              <a:t>    </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 </a:t>
            </a:r>
            <a:r>
              <a:rPr lang="en-US" sz="28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绿</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墨绿</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嫩绿</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淡绿</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粉绿</a:t>
            </a:r>
            <a:endParaRPr lang="en-US"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a:solidFill>
                  <a:srgbClr val="C00000"/>
                </a:solidFill>
                <a:latin typeface="微软雅黑" panose="020B0503020204020204" charset="-122"/>
                <a:ea typeface="微软雅黑" panose="020B0503020204020204" charset="-122"/>
                <a:cs typeface="微软雅黑" panose="020B0503020204020204" charset="-122"/>
              </a:rPr>
              <a:t>    </a:t>
            </a:r>
          </a:p>
          <a:p>
            <a:pPr>
              <a:lnSpc>
                <a:spcPct val="150000"/>
              </a:lnSpc>
            </a:pPr>
            <a:r>
              <a:rPr lang="en-US" sz="2800" u="sng"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u="sng"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u="sng" dirty="0">
                <a:solidFill>
                  <a:schemeClr val="tx1"/>
                </a:solidFill>
                <a:latin typeface="微软雅黑" panose="020B0503020204020204" charset="-122"/>
                <a:ea typeface="微软雅黑" panose="020B0503020204020204" charset="-122"/>
                <a:cs typeface="微软雅黑" panose="020B0503020204020204" charset="-122"/>
              </a:rPr>
              <a:t>     </a:t>
            </a: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en-US" sz="2800" u="sng" dirty="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sz="2800" u="sng" dirty="0">
              <a:solidFill>
                <a:schemeClr val="tx1"/>
              </a:solidFill>
              <a:latin typeface="微软雅黑" panose="020B0503020204020204" charset="-122"/>
              <a:ea typeface="微软雅黑" panose="020B0503020204020204" charset="-122"/>
              <a:cs typeface="微软雅黑" panose="020B0503020204020204" charset="-122"/>
            </a:endParaRPr>
          </a:p>
          <a:p>
            <a:endParaRPr lang="en-US" altLang="en-US" sz="2800" u="sng"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cxnSp>
        <p:nvCxnSpPr>
          <p:cNvPr id="3" name="直接连接符 2"/>
          <p:cNvCxnSpPr/>
          <p:nvPr/>
        </p:nvCxnSpPr>
        <p:spPr>
          <a:xfrm flipV="1">
            <a:off x="903791" y="5733415"/>
            <a:ext cx="8720863" cy="26670"/>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5" name="文本框 4"/>
          <p:cNvSpPr txBox="1"/>
          <p:nvPr/>
        </p:nvSpPr>
        <p:spPr>
          <a:xfrm>
            <a:off x="1775797" y="3384550"/>
            <a:ext cx="1579278" cy="523220"/>
          </a:xfrm>
          <a:prstGeom prst="rect">
            <a:avLst/>
          </a:prstGeom>
          <a:noFill/>
        </p:spPr>
        <p:txBody>
          <a:bodyPr wrap="none" rtlCol="0">
            <a:spAutoFit/>
          </a:bodyPr>
          <a:lstStyle/>
          <a:p>
            <a:pPr algn="l"/>
            <a:r>
              <a:rPr lang="en-US" sz="2800">
                <a:solidFill>
                  <a:srgbClr val="C00000"/>
                </a:solidFill>
                <a:latin typeface="微软雅黑" panose="020B0503020204020204" charset="-122"/>
                <a:ea typeface="微软雅黑" panose="020B0503020204020204" charset="-122"/>
                <a:cs typeface="微软雅黑" panose="020B0503020204020204" charset="-122"/>
                <a:sym typeface="+mn-ea"/>
              </a:rPr>
              <a:t>墨 水 瓶 </a:t>
            </a:r>
            <a:endParaRPr lang="en-US"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46867" y="3384550"/>
            <a:ext cx="1326004" cy="523220"/>
          </a:xfrm>
          <a:prstGeom prst="rect">
            <a:avLst/>
          </a:prstGeom>
          <a:noFill/>
        </p:spPr>
        <p:txBody>
          <a:bodyPr wrap="none" rtlCol="0">
            <a:spAutoFit/>
          </a:bodyPr>
          <a:lstStyle/>
          <a:p>
            <a:pPr algn="l"/>
            <a:r>
              <a:rPr lang="en-US" sz="2800">
                <a:solidFill>
                  <a:srgbClr val="C00000"/>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交 </a:t>
            </a:r>
            <a:r>
              <a:rPr lang="en-US" sz="2800">
                <a:solidFill>
                  <a:srgbClr val="C00000"/>
                </a:solidFill>
                <a:latin typeface="微软雅黑" panose="020B0503020204020204" charset="-122"/>
                <a:ea typeface="微软雅黑" panose="020B0503020204020204" charset="-122"/>
                <a:cs typeface="微软雅黑" panose="020B0503020204020204" charset="-122"/>
                <a:sym typeface="+mn-ea"/>
              </a:rPr>
              <a:t>叉 </a:t>
            </a:r>
            <a:endParaRPr lang="en-US"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583861" y="3384550"/>
            <a:ext cx="1114408"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指 </a:t>
            </a:r>
            <a:r>
              <a:rPr lang="en-US" sz="2800">
                <a:solidFill>
                  <a:srgbClr val="C00000"/>
                </a:solidFill>
                <a:latin typeface="微软雅黑" panose="020B0503020204020204" charset="-122"/>
                <a:ea typeface="微软雅黑" panose="020B0503020204020204" charset="-122"/>
                <a:cs typeface="微软雅黑" panose="020B0503020204020204" charset="-122"/>
                <a:sym typeface="+mn-ea"/>
              </a:rPr>
              <a:t>挥 </a:t>
            </a:r>
            <a:endParaRPr lang="en-US"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526309" y="3384550"/>
            <a:ext cx="1220206"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教</a:t>
            </a:r>
            <a:r>
              <a:rPr lang="en-US" sz="2800">
                <a:solidFill>
                  <a:srgbClr val="C00000"/>
                </a:solidFill>
                <a:latin typeface="微软雅黑" panose="020B0503020204020204" charset="-122"/>
                <a:ea typeface="微软雅黑" panose="020B0503020204020204" charset="-122"/>
                <a:cs typeface="微软雅黑" panose="020B0503020204020204" charset="-122"/>
                <a:sym typeface="+mn-ea"/>
              </a:rPr>
              <a:t> 练  </a:t>
            </a:r>
            <a:endParaRPr lang="en-US"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775797" y="5238115"/>
            <a:ext cx="5743880" cy="523220"/>
          </a:xfrm>
          <a:prstGeom prst="rect">
            <a:avLst/>
          </a:prstGeom>
          <a:noFill/>
        </p:spPr>
        <p:txBody>
          <a:bodyPr wrap="none" rtlCol="0">
            <a:spAutoFit/>
          </a:bodyPr>
          <a:lstStyle/>
          <a:p>
            <a:pPr algn="l"/>
            <a:r>
              <a:rPr 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蓝   </a:t>
            </a:r>
            <a:r>
              <a:rPr lang="en-US" sz="2800" dirty="0" err="1">
                <a:solidFill>
                  <a:srgbClr val="C00000"/>
                </a:solidFill>
                <a:latin typeface="微软雅黑" panose="020B0503020204020204" charset="-122"/>
                <a:ea typeface="微软雅黑" panose="020B0503020204020204" charset="-122"/>
                <a:cs typeface="微软雅黑" panose="020B0503020204020204" charset="-122"/>
                <a:sym typeface="+mn-ea"/>
              </a:rPr>
              <a:t>浅蓝</a:t>
            </a:r>
            <a:r>
              <a:rPr 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r>
              <a:rPr lang="en-US" sz="28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深蓝</a:t>
            </a:r>
            <a:r>
              <a:rPr 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r>
              <a:rPr lang="en-US" sz="2800" dirty="0" err="1">
                <a:solidFill>
                  <a:srgbClr val="C00000"/>
                </a:solidFill>
                <a:latin typeface="微软雅黑" panose="020B0503020204020204" charset="-122"/>
                <a:ea typeface="微软雅黑" panose="020B0503020204020204" charset="-122"/>
                <a:cs typeface="微软雅黑" panose="020B0503020204020204" charset="-122"/>
                <a:sym typeface="+mn-ea"/>
              </a:rPr>
              <a:t>瓦蓝</a:t>
            </a:r>
            <a:r>
              <a:rPr 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r>
              <a:rPr lang="en-US" sz="28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湛蓝</a:t>
            </a:r>
            <a:r>
              <a:rPr 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en-US" altLang="en-US" sz="2800" u="sng"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73560" y="1676402"/>
            <a:ext cx="9601399" cy="4615815"/>
          </a:xfrm>
          <a:prstGeom prst="rect">
            <a:avLst/>
          </a:prstGeom>
          <a:noFill/>
          <a:ln w="9525">
            <a:noFill/>
          </a:ln>
        </p:spPr>
        <p:txBody>
          <a:bodyPr wrap="square">
            <a:spAutoFit/>
          </a:bodyPr>
          <a:lstStyle/>
          <a:p>
            <a:pPr>
              <a:lnSpc>
                <a:spcPct val="150000"/>
              </a:lnSpc>
            </a:pPr>
            <a:r>
              <a:rPr lang="zh-CN" sz="2800" dirty="0">
                <a:solidFill>
                  <a:srgbClr val="000000"/>
                </a:solidFill>
                <a:latin typeface="微软雅黑" panose="020B0503020204020204" charset="-122"/>
                <a:ea typeface="微软雅黑" panose="020B0503020204020204" charset="-122"/>
                <a:cs typeface="微软雅黑" panose="020B0503020204020204" charset="-122"/>
              </a:rPr>
              <a:t>三、汉字变脸（加偏旁组字组词）。</a:t>
            </a:r>
          </a:p>
          <a:p>
            <a:pPr>
              <a:lnSpc>
                <a:spcPct val="150000"/>
              </a:lnSpc>
            </a:pPr>
            <a:r>
              <a:rPr lang="zh-CN" sz="2800" dirty="0">
                <a:solidFill>
                  <a:srgbClr val="000000"/>
                </a:solidFill>
                <a:latin typeface="微软雅黑" panose="020B0503020204020204" charset="-122"/>
                <a:ea typeface="微软雅黑" panose="020B0503020204020204" charset="-122"/>
                <a:cs typeface="微软雅黑" panose="020B0503020204020204" charset="-122"/>
              </a:rPr>
              <a:t>安　_____（　　）　_____（　　）　</a:t>
            </a:r>
          </a:p>
          <a:p>
            <a:pPr>
              <a:lnSpc>
                <a:spcPct val="150000"/>
              </a:lnSpc>
            </a:pPr>
            <a:r>
              <a:rPr lang="zh-CN" sz="2800" dirty="0">
                <a:solidFill>
                  <a:srgbClr val="000000"/>
                </a:solidFill>
                <a:latin typeface="微软雅黑" panose="020B0503020204020204" charset="-122"/>
                <a:ea typeface="微软雅黑" panose="020B0503020204020204" charset="-122"/>
                <a:cs typeface="微软雅黑" panose="020B0503020204020204" charset="-122"/>
              </a:rPr>
              <a:t>军　_____（　　）　_____（　　）　</a:t>
            </a:r>
          </a:p>
          <a:p>
            <a:pPr>
              <a:lnSpc>
                <a:spcPct val="150000"/>
              </a:lnSpc>
            </a:pPr>
            <a:r>
              <a:rPr lang="zh-CN" sz="2800" dirty="0">
                <a:solidFill>
                  <a:srgbClr val="000000"/>
                </a:solidFill>
                <a:latin typeface="微软雅黑" panose="020B0503020204020204" charset="-122"/>
                <a:ea typeface="微软雅黑" panose="020B0503020204020204" charset="-122"/>
                <a:cs typeface="微软雅黑" panose="020B0503020204020204" charset="-122"/>
              </a:rPr>
              <a:t>四、字义推敲（选择恰当解释，填序号）。</a:t>
            </a:r>
          </a:p>
          <a:p>
            <a:pPr>
              <a:lnSpc>
                <a:spcPct val="150000"/>
              </a:lnSpc>
            </a:pPr>
            <a:r>
              <a:rPr lang="zh-CN" sz="2800" dirty="0">
                <a:solidFill>
                  <a:srgbClr val="000000"/>
                </a:solidFill>
                <a:latin typeface="微软雅黑" panose="020B0503020204020204" charset="-122"/>
                <a:ea typeface="微软雅黑" panose="020B0503020204020204" charset="-122"/>
                <a:cs typeface="微软雅黑" panose="020B0503020204020204" charset="-122"/>
              </a:rPr>
              <a:t>　 1.（　　）</a:t>
            </a:r>
            <a:r>
              <a:rPr lang="zh-CN" sz="2800" dirty="0">
                <a:solidFill>
                  <a:srgbClr val="FF0000"/>
                </a:solidFill>
                <a:latin typeface="微软雅黑" panose="020B0503020204020204" charset="-122"/>
                <a:ea typeface="微软雅黑" panose="020B0503020204020204" charset="-122"/>
                <a:cs typeface="微软雅黑" panose="020B0503020204020204" charset="-122"/>
              </a:rPr>
              <a:t>按</a:t>
            </a:r>
            <a:r>
              <a:rPr lang="zh-CN" sz="2800" dirty="0">
                <a:solidFill>
                  <a:srgbClr val="000000"/>
                </a:solidFill>
                <a:latin typeface="微软雅黑" panose="020B0503020204020204" charset="-122"/>
                <a:ea typeface="微软雅黑" panose="020B0503020204020204" charset="-122"/>
                <a:cs typeface="微软雅黑" panose="020B0503020204020204" charset="-122"/>
              </a:rPr>
              <a:t>着：①用手或手指压；②止住；③依照，按照；④</a:t>
            </a:r>
            <a:r>
              <a:rPr lang="zh-CN" sz="2800" dirty="0" smtClean="0">
                <a:solidFill>
                  <a:srgbClr val="000000"/>
                </a:solidFill>
                <a:latin typeface="微软雅黑" panose="020B0503020204020204" charset="-122"/>
                <a:ea typeface="微软雅黑" panose="020B0503020204020204" charset="-122"/>
                <a:cs typeface="微软雅黑" panose="020B0503020204020204" charset="-122"/>
              </a:rPr>
              <a:t>考查</a:t>
            </a:r>
            <a:r>
              <a:rPr lang="zh-CN" altLang="en-US" sz="2800" dirty="0" smtClean="0">
                <a:solidFill>
                  <a:srgbClr val="000000"/>
                </a:solidFill>
                <a:latin typeface="微软雅黑" panose="020B0503020204020204" charset="-122"/>
                <a:ea typeface="微软雅黑" panose="020B0503020204020204" charset="-122"/>
                <a:cs typeface="微软雅黑" panose="020B0503020204020204" charset="-122"/>
              </a:rPr>
              <a:t>。</a:t>
            </a:r>
            <a:endParaRPr lang="en-US" sz="2800"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dirty="0">
                <a:solidFill>
                  <a:srgbClr val="000000"/>
                </a:solidFill>
                <a:latin typeface="微软雅黑" panose="020B0503020204020204" charset="-122"/>
                <a:ea typeface="微软雅黑" panose="020B0503020204020204" charset="-122"/>
                <a:cs typeface="微软雅黑" panose="020B0503020204020204" charset="-122"/>
              </a:rPr>
              <a:t>　2.（　　）舞</a:t>
            </a:r>
            <a:r>
              <a:rPr lang="zh-CN" sz="2800" dirty="0">
                <a:solidFill>
                  <a:srgbClr val="FF0000"/>
                </a:solidFill>
                <a:latin typeface="微软雅黑" panose="020B0503020204020204" charset="-122"/>
                <a:ea typeface="微软雅黑" panose="020B0503020204020204" charset="-122"/>
                <a:cs typeface="微软雅黑" panose="020B0503020204020204" charset="-122"/>
              </a:rPr>
              <a:t>蹈</a:t>
            </a:r>
            <a:r>
              <a:rPr lang="zh-CN" sz="2800" dirty="0">
                <a:solidFill>
                  <a:srgbClr val="000000"/>
                </a:solidFill>
                <a:latin typeface="微软雅黑" panose="020B0503020204020204" charset="-122"/>
                <a:ea typeface="微软雅黑" panose="020B0503020204020204" charset="-122"/>
                <a:cs typeface="微软雅黑" panose="020B0503020204020204" charset="-122"/>
              </a:rPr>
              <a:t>：①践踏，踩；②</a:t>
            </a:r>
            <a:r>
              <a:rPr lang="zh-CN" sz="2800" dirty="0" smtClean="0">
                <a:solidFill>
                  <a:srgbClr val="000000"/>
                </a:solidFill>
                <a:latin typeface="微软雅黑" panose="020B0503020204020204" charset="-122"/>
                <a:ea typeface="微软雅黑" panose="020B0503020204020204" charset="-122"/>
                <a:cs typeface="微软雅黑" panose="020B0503020204020204" charset="-122"/>
              </a:rPr>
              <a:t>跳动</a:t>
            </a:r>
            <a:r>
              <a:rPr lang="zh-CN" altLang="en-US" sz="2800" dirty="0" smtClean="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3" name="文本框 2"/>
          <p:cNvSpPr txBox="1"/>
          <p:nvPr/>
        </p:nvSpPr>
        <p:spPr>
          <a:xfrm>
            <a:off x="1964152" y="2447925"/>
            <a:ext cx="543739"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按</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115979" y="2447925"/>
            <a:ext cx="902811"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按时</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165393" y="2447925"/>
            <a:ext cx="543739"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案</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290866" y="2447925"/>
            <a:ext cx="902811"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方案</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964152" y="3094990"/>
            <a:ext cx="543739"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挥</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115979" y="3094990"/>
            <a:ext cx="902811"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指挥</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5252207" y="3094990"/>
            <a:ext cx="543739"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辉</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290866" y="3094990"/>
            <a:ext cx="902811"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光辉</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2339310" y="4467225"/>
            <a:ext cx="543739" cy="523220"/>
          </a:xfrm>
          <a:prstGeom prst="rect">
            <a:avLst/>
          </a:prstGeom>
          <a:noFill/>
        </p:spPr>
        <p:txBody>
          <a:bodyPr wrap="none" rtlCol="0">
            <a:spAutoFit/>
          </a:bodyPr>
          <a:lstStyle/>
          <a:p>
            <a:pPr algn="l"/>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③</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2339309" y="5415281"/>
            <a:ext cx="649537" cy="738664"/>
          </a:xfrm>
          <a:prstGeom prst="rect">
            <a:avLst/>
          </a:prstGeom>
          <a:noFill/>
        </p:spPr>
        <p:txBody>
          <a:bodyPr wrap="none" rtlCol="0">
            <a:spAutoFit/>
          </a:bodyPr>
          <a:lstStyle/>
          <a:p>
            <a:pPr algn="l">
              <a:lnSpc>
                <a:spcPct val="150000"/>
              </a:lnSpc>
            </a:pPr>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② </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strips(downLeft)">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3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cstate="print"/>
          <a:srcRect l="4121" t="2913" r="2758" b="5743"/>
          <a:stretch>
            <a:fillRect/>
          </a:stretch>
        </p:blipFill>
        <p:spPr>
          <a:xfrm>
            <a:off x="935570" y="686435"/>
            <a:ext cx="9663408" cy="5507355"/>
          </a:xfrm>
          <a:prstGeom prst="rect">
            <a:avLst/>
          </a:prstGeom>
        </p:spPr>
      </p:pic>
      <p:sp>
        <p:nvSpPr>
          <p:cNvPr id="7" name="文本框 2"/>
          <p:cNvSpPr txBox="1"/>
          <p:nvPr/>
        </p:nvSpPr>
        <p:spPr>
          <a:xfrm>
            <a:off x="3152410" y="2927987"/>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1722315" y="2433957"/>
            <a:ext cx="7928692" cy="2030095"/>
          </a:xfrm>
          <a:prstGeom prst="rect">
            <a:avLst/>
          </a:prstGeom>
          <a:noFill/>
          <a:ln w="9525">
            <a:noFill/>
          </a:ln>
        </p:spPr>
        <p:txBody>
          <a:bodyPr wrap="square">
            <a:spAutoFit/>
          </a:bodyPr>
          <a:lstStyle/>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墨水瓶   交叉     舞蹈      教练     指挥    </a:t>
            </a:r>
          </a:p>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按着     </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节拍</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整齐</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集中</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墨绿</a:t>
            </a:r>
            <a:r>
              <a:rPr lang="en-US" sz="2800">
                <a:solidFill>
                  <a:schemeClr val="tx1"/>
                </a:solidFill>
                <a:latin typeface="微软雅黑" panose="020B0503020204020204" charset="-122"/>
                <a:ea typeface="微软雅黑" panose="020B0503020204020204" charset="-122"/>
                <a:cs typeface="微软雅黑" panose="020B0503020204020204" charset="-122"/>
              </a:rPr>
              <a:t> </a:t>
            </a:r>
          </a:p>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嫩绿</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淡绿</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粉绿</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挤在一起</a:t>
            </a:r>
            <a:r>
              <a:rPr lang="en-US" sz="2800">
                <a:solidFill>
                  <a:schemeClr val="tx1"/>
                </a:solidFill>
                <a:latin typeface="微软雅黑" panose="020B0503020204020204" charset="-122"/>
                <a:ea typeface="微软雅黑" panose="020B0503020204020204" charset="-122"/>
                <a:cs typeface="微软雅黑" panose="020B0503020204020204" charset="-122"/>
              </a:rPr>
              <a:t> </a:t>
            </a:r>
            <a:endParaRPr lang="en-US"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复习导入</a:t>
            </a:r>
          </a:p>
        </p:txBody>
      </p:sp>
    </p:spTree>
  </p:cSld>
  <p:clrMapOvr>
    <a:masterClrMapping/>
  </p:clrMapOvr>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5652943" y="2299972"/>
            <a:ext cx="4914254" cy="1947565"/>
          </a:xfrm>
          <a:prstGeom prst="octagon">
            <a:avLst/>
          </a:prstGeom>
          <a:noFill/>
          <a:ln w="38100">
            <a:solidFill>
              <a:srgbClr val="92D050"/>
            </a:solid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好像绿色的墨水瓶倒翻了，到处是绿的</a:t>
            </a:r>
            <a:r>
              <a:rPr lang="en-US" sz="2800">
                <a:solidFill>
                  <a:schemeClr val="tx1"/>
                </a:solidFill>
                <a:latin typeface="微软雅黑" panose="020B0503020204020204" charset="-122"/>
                <a:ea typeface="微软雅黑" panose="020B0503020204020204" charset="-122"/>
                <a:cs typeface="微软雅黑" panose="020B0503020204020204" charset="-122"/>
              </a:rPr>
              <a:t>……</a:t>
            </a:r>
            <a:endParaRPr lang="en-US"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406163" y="2716532"/>
            <a:ext cx="4984790" cy="3062605"/>
          </a:xfrm>
          <a:prstGeom prst="roundRect">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3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964638" y="2110105"/>
            <a:ext cx="5743631" cy="3038474"/>
          </a:xfrm>
          <a:prstGeom prst="bevel">
            <a:avLst>
              <a:gd name="adj" fmla="val 5298"/>
            </a:avLst>
          </a:prstGeom>
          <a:solidFill>
            <a:srgbClr val="92D050"/>
          </a:solidFill>
          <a:ln w="9525">
            <a:noFill/>
          </a:ln>
        </p:spPr>
        <p:txBody>
          <a:bodyPr wrap="square">
            <a:spAutoFit/>
          </a:bodyPr>
          <a:lstStyle/>
          <a:p>
            <a:pPr>
              <a:lnSpc>
                <a:spcPct val="150000"/>
              </a:lnSpc>
            </a:pPr>
            <a:r>
              <a:rPr lang="zh-CN" sz="2800" dirty="0">
                <a:solidFill>
                  <a:schemeClr val="tx1"/>
                </a:solidFill>
                <a:latin typeface="微软雅黑" panose="020B0503020204020204" charset="-122"/>
                <a:ea typeface="微软雅黑" panose="020B0503020204020204" charset="-122"/>
              </a:rPr>
              <a:t>到哪儿去</a:t>
            </a:r>
            <a:r>
              <a:rPr lang="zh-CN" sz="2800" dirty="0" smtClean="0">
                <a:solidFill>
                  <a:schemeClr val="tx1"/>
                </a:solidFill>
                <a:latin typeface="微软雅黑" panose="020B0503020204020204" charset="-122"/>
                <a:ea typeface="微软雅黑" panose="020B0503020204020204" charset="-122"/>
              </a:rPr>
              <a:t>找</a:t>
            </a:r>
            <a:r>
              <a:rPr lang="zh-CN" altLang="en-US" sz="2800" dirty="0" smtClean="0">
                <a:solidFill>
                  <a:schemeClr val="tx1"/>
                </a:solidFill>
                <a:latin typeface="微软雅黑" panose="020B0503020204020204" charset="-122"/>
                <a:ea typeface="微软雅黑" panose="020B0503020204020204" charset="-122"/>
              </a:rPr>
              <a:t>这</a:t>
            </a:r>
            <a:r>
              <a:rPr lang="zh-CN" sz="2800" dirty="0" smtClean="0">
                <a:solidFill>
                  <a:schemeClr val="tx1"/>
                </a:solidFill>
                <a:latin typeface="微软雅黑" panose="020B0503020204020204" charset="-122"/>
                <a:ea typeface="微软雅黑" panose="020B0503020204020204" charset="-122"/>
              </a:rPr>
              <a:t>么多</a:t>
            </a:r>
            <a:r>
              <a:rPr lang="zh-CN" sz="2800" dirty="0">
                <a:solidFill>
                  <a:schemeClr val="tx1"/>
                </a:solidFill>
                <a:latin typeface="微软雅黑" panose="020B0503020204020204" charset="-122"/>
                <a:ea typeface="微软雅黑" panose="020B0503020204020204" charset="-122"/>
              </a:rPr>
              <a:t>的绿:</a:t>
            </a:r>
          </a:p>
          <a:p>
            <a:pPr>
              <a:lnSpc>
                <a:spcPct val="150000"/>
              </a:lnSpc>
            </a:pPr>
            <a:r>
              <a:rPr lang="zh-CN" sz="2800" dirty="0">
                <a:solidFill>
                  <a:schemeClr val="tx1"/>
                </a:solidFill>
                <a:latin typeface="微软雅黑" panose="020B0503020204020204" charset="-122"/>
                <a:ea typeface="微软雅黑" panose="020B0503020204020204" charset="-122"/>
              </a:rPr>
              <a:t>墨绿、浅绿、嫩绿、</a:t>
            </a:r>
          </a:p>
          <a:p>
            <a:pPr>
              <a:lnSpc>
                <a:spcPct val="150000"/>
              </a:lnSpc>
            </a:pPr>
            <a:r>
              <a:rPr lang="zh-CN" sz="2800" dirty="0">
                <a:solidFill>
                  <a:schemeClr val="tx1"/>
                </a:solidFill>
                <a:latin typeface="微软雅黑" panose="020B0503020204020204" charset="-122"/>
                <a:ea typeface="微软雅黑" panose="020B0503020204020204" charset="-122"/>
              </a:rPr>
              <a:t>翠绿、淡绿、粉绿……</a:t>
            </a:r>
          </a:p>
          <a:p>
            <a:pPr>
              <a:lnSpc>
                <a:spcPct val="150000"/>
              </a:lnSpc>
            </a:pPr>
            <a:r>
              <a:rPr lang="zh-CN" sz="2800" dirty="0">
                <a:solidFill>
                  <a:schemeClr val="tx1"/>
                </a:solidFill>
                <a:latin typeface="微软雅黑" panose="020B0503020204020204" charset="-122"/>
                <a:ea typeface="微软雅黑" panose="020B0503020204020204" charset="-122"/>
              </a:rPr>
              <a:t>绿得发黑，绿得</a:t>
            </a:r>
            <a:r>
              <a:rPr lang="zh-CN" sz="2800" dirty="0" smtClean="0">
                <a:solidFill>
                  <a:schemeClr val="tx1"/>
                </a:solidFill>
                <a:latin typeface="微软雅黑" panose="020B0503020204020204" charset="-122"/>
                <a:ea typeface="微软雅黑" panose="020B0503020204020204" charset="-122"/>
              </a:rPr>
              <a:t>出奇</a:t>
            </a:r>
            <a:r>
              <a:rPr lang="zh-CN" altLang="en-US" sz="2800" dirty="0" smtClean="0">
                <a:solidFill>
                  <a:schemeClr val="tx1"/>
                </a:solidFill>
                <a:latin typeface="微软雅黑" panose="020B0503020204020204" charset="-122"/>
                <a:ea typeface="微软雅黑" panose="020B0503020204020204" charset="-122"/>
              </a:rPr>
              <a:t>；</a:t>
            </a:r>
            <a:endParaRPr lang="zh-CN" sz="2800" dirty="0">
              <a:solidFill>
                <a:schemeClr val="tx1"/>
              </a:solidFill>
              <a:latin typeface="微软雅黑" panose="020B0503020204020204" charset="-122"/>
              <a:ea typeface="微软雅黑" panose="020B0503020204020204" charset="-122"/>
            </a:endParaRPr>
          </a:p>
        </p:txBody>
      </p:sp>
      <p:sp>
        <p:nvSpPr>
          <p:cNvPr id="4" name="流程图: 终止 3"/>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pic>
        <p:nvPicPr>
          <p:cNvPr id="5" name="图片 4"/>
          <p:cNvPicPr>
            <a:picLocks noChangeAspect="1"/>
          </p:cNvPicPr>
          <p:nvPr/>
        </p:nvPicPr>
        <p:blipFill>
          <a:blip r:embed="rId2" cstate="print"/>
          <a:stretch>
            <a:fillRect/>
          </a:stretch>
        </p:blipFill>
        <p:spPr>
          <a:xfrm>
            <a:off x="406163" y="2492377"/>
            <a:ext cx="4322064" cy="2656205"/>
          </a:xfrm>
          <a:prstGeom prst="teardrop">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3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92D05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课文精讲</a:t>
            </a:r>
          </a:p>
        </p:txBody>
      </p:sp>
      <p:pic>
        <p:nvPicPr>
          <p:cNvPr id="2" name="图片 1" descr="115"/>
          <p:cNvPicPr>
            <a:picLocks noChangeAspect="1"/>
          </p:cNvPicPr>
          <p:nvPr/>
        </p:nvPicPr>
        <p:blipFill>
          <a:blip r:embed="rId2" cstate="print"/>
          <a:stretch>
            <a:fillRect/>
          </a:stretch>
        </p:blipFill>
        <p:spPr>
          <a:xfrm>
            <a:off x="489101" y="3955417"/>
            <a:ext cx="2321481" cy="1718945"/>
          </a:xfrm>
          <a:prstGeom prst="rect">
            <a:avLst/>
          </a:prstGeom>
        </p:spPr>
      </p:pic>
      <p:sp>
        <p:nvSpPr>
          <p:cNvPr id="4" name="文本框 3"/>
          <p:cNvSpPr txBox="1"/>
          <p:nvPr/>
        </p:nvSpPr>
        <p:spPr>
          <a:xfrm>
            <a:off x="2387366" y="2072322"/>
            <a:ext cx="6358838" cy="3195578"/>
          </a:xfrm>
          <a:prstGeom prst="snip2DiagRect">
            <a:avLst/>
          </a:prstGeom>
          <a:noFill/>
          <a:ln w="38100">
            <a:solidFill>
              <a:srgbClr val="92D050"/>
            </a:solidFill>
          </a:ln>
        </p:spPr>
        <p:txBody>
          <a:bodyPr wrap="none" rtlCol="0">
            <a:spAutoFit/>
          </a:bodyPr>
          <a:lstStyle/>
          <a:p>
            <a:pPr algn="l">
              <a:lnSpc>
                <a:spcPct val="150000"/>
              </a:lnSpc>
            </a:pPr>
            <a:r>
              <a:rPr altLang="zh-CN" sz="2800" dirty="0">
                <a:latin typeface="微软雅黑" panose="020B0503020204020204" charset="-122"/>
                <a:ea typeface="微软雅黑" panose="020B0503020204020204" charset="-122"/>
                <a:cs typeface="微软雅黑" panose="020B0503020204020204" charset="-122"/>
                <a:sym typeface="+mn-ea"/>
              </a:rPr>
              <a:t>说一说：</a:t>
            </a:r>
          </a:p>
          <a:p>
            <a:pPr algn="l">
              <a:lnSpc>
                <a:spcPct val="150000"/>
              </a:lnSpc>
            </a:pPr>
            <a:r>
              <a:rPr altLang="zh-CN" sz="2800" dirty="0">
                <a:latin typeface="微软雅黑" panose="020B0503020204020204" charset="-122"/>
                <a:ea typeface="微软雅黑" panose="020B0503020204020204" charset="-122"/>
                <a:cs typeface="微软雅黑" panose="020B0503020204020204" charset="-122"/>
                <a:sym typeface="+mn-ea"/>
              </a:rPr>
              <a:t>风中的</a:t>
            </a:r>
            <a:r>
              <a:rPr altLang="zh-CN" sz="2800" u="sng" dirty="0">
                <a:latin typeface="微软雅黑" panose="020B0503020204020204" charset="-122"/>
                <a:ea typeface="微软雅黑" panose="020B0503020204020204" charset="-122"/>
                <a:cs typeface="微软雅黑" panose="020B0503020204020204" charset="-122"/>
                <a:sym typeface="+mn-ea"/>
              </a:rPr>
              <a:t>                           </a:t>
            </a:r>
            <a:r>
              <a:rPr altLang="zh-CN" sz="2800" dirty="0">
                <a:latin typeface="微软雅黑" panose="020B0503020204020204" charset="-122"/>
                <a:ea typeface="微软雅黑" panose="020B0503020204020204" charset="-122"/>
                <a:cs typeface="微软雅黑" panose="020B0503020204020204" charset="-122"/>
                <a:sym typeface="+mn-ea"/>
              </a:rPr>
              <a:t>是绿色。</a:t>
            </a:r>
          </a:p>
          <a:p>
            <a:pPr algn="l">
              <a:lnSpc>
                <a:spcPct val="150000"/>
              </a:lnSpc>
            </a:pPr>
            <a:r>
              <a:rPr altLang="zh-CN" sz="2800" dirty="0">
                <a:latin typeface="微软雅黑" panose="020B0503020204020204" charset="-122"/>
                <a:ea typeface="微软雅黑" panose="020B0503020204020204" charset="-122"/>
                <a:cs typeface="微软雅黑" panose="020B0503020204020204" charset="-122"/>
                <a:sym typeface="+mn-ea"/>
              </a:rPr>
              <a:t>雨中的</a:t>
            </a:r>
            <a:r>
              <a:rPr altLang="zh-CN" sz="2800" u="sng" dirty="0">
                <a:latin typeface="微软雅黑" panose="020B0503020204020204" charset="-122"/>
                <a:ea typeface="微软雅黑" panose="020B0503020204020204" charset="-122"/>
                <a:cs typeface="微软雅黑" panose="020B0503020204020204" charset="-122"/>
                <a:sym typeface="+mn-ea"/>
              </a:rPr>
              <a:t>                          </a:t>
            </a:r>
            <a:r>
              <a:rPr altLang="zh-CN" sz="2800" dirty="0">
                <a:latin typeface="微软雅黑" panose="020B0503020204020204" charset="-122"/>
                <a:ea typeface="微软雅黑" panose="020B0503020204020204" charset="-122"/>
                <a:cs typeface="微软雅黑" panose="020B0503020204020204" charset="-122"/>
                <a:sym typeface="+mn-ea"/>
              </a:rPr>
              <a:t>是绿色。</a:t>
            </a:r>
          </a:p>
          <a:p>
            <a:pPr algn="l">
              <a:lnSpc>
                <a:spcPct val="150000"/>
              </a:lnSpc>
            </a:pPr>
            <a:r>
              <a:rPr altLang="zh-CN" sz="2800" dirty="0">
                <a:latin typeface="微软雅黑" panose="020B0503020204020204" charset="-122"/>
                <a:ea typeface="微软雅黑" panose="020B0503020204020204" charset="-122"/>
                <a:cs typeface="微软雅黑" panose="020B0503020204020204" charset="-122"/>
                <a:sym typeface="+mn-ea"/>
              </a:rPr>
              <a:t>阳光下的</a:t>
            </a:r>
            <a:r>
              <a:rPr altLang="zh-CN" sz="2800" u="sng" dirty="0">
                <a:latin typeface="微软雅黑" panose="020B0503020204020204" charset="-122"/>
                <a:ea typeface="微软雅黑" panose="020B0503020204020204" charset="-122"/>
                <a:cs typeface="微软雅黑" panose="020B0503020204020204" charset="-122"/>
                <a:sym typeface="+mn-ea"/>
              </a:rPr>
              <a:t>                       </a:t>
            </a:r>
            <a:r>
              <a:rPr altLang="zh-CN" sz="2800" dirty="0">
                <a:latin typeface="微软雅黑" panose="020B0503020204020204" charset="-122"/>
                <a:ea typeface="微软雅黑" panose="020B0503020204020204" charset="-122"/>
                <a:cs typeface="微软雅黑" panose="020B0503020204020204" charset="-122"/>
                <a:sym typeface="+mn-ea"/>
              </a:rPr>
              <a:t>也是绿色。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downLeft)">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 grpId="0" bldLvl="0" animBg="1"/>
    </p:bldLst>
  </p:timing>
</p:sld>
</file>

<file path=ppt/slides/slide3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574656" y="1716405"/>
            <a:ext cx="4932857" cy="2177162"/>
          </a:xfrm>
          <a:prstGeom prst="cube">
            <a:avLst>
              <a:gd name="adj" fmla="val 6755"/>
            </a:avLst>
          </a:prstGeom>
          <a:solidFill>
            <a:srgbClr val="00B050"/>
          </a:solidFill>
          <a:ln w="9525">
            <a:solidFill>
              <a:srgbClr val="92D050"/>
            </a:solidFill>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       所有的绿集中起来，挤在一起，重叠在一起，静静地交叉在一起。</a:t>
            </a:r>
          </a:p>
        </p:txBody>
      </p:sp>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pic>
        <p:nvPicPr>
          <p:cNvPr id="5" name="图片 4"/>
          <p:cNvPicPr>
            <a:picLocks noChangeAspect="1"/>
          </p:cNvPicPr>
          <p:nvPr/>
        </p:nvPicPr>
        <p:blipFill>
          <a:blip r:embed="rId2" cstate="print"/>
          <a:stretch>
            <a:fillRect/>
          </a:stretch>
        </p:blipFill>
        <p:spPr>
          <a:xfrm>
            <a:off x="113168" y="2727325"/>
            <a:ext cx="5461488" cy="3356610"/>
          </a:xfrm>
          <a:prstGeom prst="plaque">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3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64"/>
          <p:cNvPicPr>
            <a:picLocks noChangeAspect="1"/>
          </p:cNvPicPr>
          <p:nvPr/>
        </p:nvPicPr>
        <p:blipFill>
          <a:blip r:embed="rId2" cstate="print"/>
          <a:stretch>
            <a:fillRect/>
          </a:stretch>
        </p:blipFill>
        <p:spPr>
          <a:xfrm>
            <a:off x="865808" y="3009902"/>
            <a:ext cx="1949425" cy="2541905"/>
          </a:xfrm>
          <a:prstGeom prst="rect">
            <a:avLst/>
          </a:prstGeom>
        </p:spPr>
      </p:pic>
      <p:sp>
        <p:nvSpPr>
          <p:cNvPr id="3" name="文本框 2"/>
          <p:cNvSpPr txBox="1"/>
          <p:nvPr/>
        </p:nvSpPr>
        <p:spPr>
          <a:xfrm>
            <a:off x="601492" y="1135381"/>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4" name="文本框 3"/>
          <p:cNvSpPr txBox="1"/>
          <p:nvPr/>
        </p:nvSpPr>
        <p:spPr>
          <a:xfrm>
            <a:off x="2660208" y="3009900"/>
            <a:ext cx="7589965" cy="2247424"/>
          </a:xfrm>
          <a:prstGeom prst="wedgeRoundRectCallout">
            <a:avLst>
              <a:gd name="adj1" fmla="val -36068"/>
              <a:gd name="adj2" fmla="val -67064"/>
              <a:gd name="adj3" fmla="val 16667"/>
            </a:avLst>
          </a:prstGeom>
          <a:noFill/>
          <a:ln>
            <a:solidFill>
              <a:srgbClr val="92D050"/>
            </a:solidFill>
          </a:ln>
        </p:spPr>
        <p:txBody>
          <a:bodyPr wrap="square" rtlCol="0">
            <a:spAutoFit/>
          </a:bodyPr>
          <a:lstStyle/>
          <a:p>
            <a:pPr algn="l">
              <a:lnSpc>
                <a:spcPct val="150000"/>
              </a:lnSpc>
            </a:pPr>
            <a:r>
              <a:rPr lang="zh-CN" sz="2800" dirty="0">
                <a:latin typeface="微软雅黑" panose="020B0503020204020204" charset="-122"/>
                <a:ea typeface="微软雅黑" panose="020B0503020204020204" charset="-122"/>
                <a:sym typeface="+mn-ea"/>
              </a:rPr>
              <a:t>说一说：</a:t>
            </a:r>
          </a:p>
          <a:p>
            <a:pPr algn="l">
              <a:lnSpc>
                <a:spcPct val="150000"/>
              </a:lnSpc>
            </a:pPr>
            <a:r>
              <a:rPr lang="zh-CN" sz="2800" dirty="0">
                <a:latin typeface="微软雅黑" panose="020B0503020204020204" charset="-122"/>
                <a:ea typeface="微软雅黑" panose="020B0503020204020204" charset="-122"/>
                <a:sym typeface="+mn-ea"/>
              </a:rPr>
              <a:t>一阵风吹来，小草</a:t>
            </a:r>
            <a:r>
              <a:rPr lang="zh-CN" sz="2800" u="sng" dirty="0">
                <a:latin typeface="微软雅黑" panose="020B0503020204020204" charset="-122"/>
                <a:ea typeface="微软雅黑" panose="020B0503020204020204" charset="-122"/>
                <a:sym typeface="+mn-ea"/>
              </a:rPr>
              <a:t>                    </a:t>
            </a:r>
            <a:r>
              <a:rPr lang="zh-CN" sz="2800" u="sng" dirty="0" smtClean="0">
                <a:latin typeface="微软雅黑" panose="020B0503020204020204" charset="-122"/>
                <a:ea typeface="微软雅黑" panose="020B0503020204020204" charset="-122"/>
                <a:sym typeface="+mn-ea"/>
              </a:rPr>
              <a:t>，</a:t>
            </a:r>
            <a:r>
              <a:rPr lang="zh-CN" sz="2800" dirty="0" smtClean="0">
                <a:latin typeface="微软雅黑" panose="020B0503020204020204" charset="-122"/>
                <a:ea typeface="微软雅黑" panose="020B0503020204020204" charset="-122"/>
                <a:sym typeface="+mn-ea"/>
              </a:rPr>
              <a:t>柳条 </a:t>
            </a:r>
            <a:r>
              <a:rPr lang="zh-CN" sz="2800" u="sng" dirty="0" smtClean="0">
                <a:latin typeface="微软雅黑" panose="020B0503020204020204" charset="-122"/>
                <a:ea typeface="微软雅黑" panose="020B0503020204020204" charset="-122"/>
                <a:sym typeface="+mn-ea"/>
              </a:rPr>
              <a:t>                    </a:t>
            </a:r>
            <a:r>
              <a:rPr lang="zh-CN" sz="2800" dirty="0">
                <a:latin typeface="微软雅黑" panose="020B0503020204020204" charset="-122"/>
                <a:ea typeface="微软雅黑" panose="020B0503020204020204" charset="-122"/>
                <a:sym typeface="+mn-ea"/>
              </a:rPr>
              <a:t>，树枝 </a:t>
            </a:r>
            <a:r>
              <a:rPr lang="zh-CN" sz="2800" u="sng" dirty="0">
                <a:latin typeface="微软雅黑" panose="020B0503020204020204" charset="-122"/>
                <a:ea typeface="微软雅黑" panose="020B0503020204020204" charset="-122"/>
                <a:sym typeface="+mn-ea"/>
              </a:rPr>
              <a:t>                  </a:t>
            </a:r>
            <a:r>
              <a:rPr lang="zh-CN" sz="2800" dirty="0">
                <a:latin typeface="微软雅黑" panose="020B0503020204020204" charset="-122"/>
                <a:ea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42585" y="1844042"/>
            <a:ext cx="10075771" cy="3322955"/>
          </a:xfrm>
          <a:prstGeom prst="rect">
            <a:avLst/>
          </a:prstGeom>
          <a:noFill/>
          <a:ln w="9525">
            <a:noFill/>
          </a:ln>
        </p:spPr>
        <p:txBody>
          <a:bodyPr wrap="square">
            <a:spAutoFit/>
          </a:bodyPr>
          <a:lstStyle/>
          <a:p>
            <a:pPr>
              <a:lnSpc>
                <a:spcPct val="150000"/>
              </a:lnSpc>
            </a:pPr>
            <a:r>
              <a:rPr lang="zh-CN" sz="2800" dirty="0">
                <a:latin typeface="微软雅黑" panose="020B0503020204020204" charset="-122"/>
                <a:ea typeface="微软雅黑" panose="020B0503020204020204" charset="-122"/>
                <a:cs typeface="微软雅黑" panose="020B0503020204020204" charset="-122"/>
              </a:rPr>
              <a:t>四、读读诗句，理解词语和句子。</a:t>
            </a:r>
          </a:p>
          <a:p>
            <a:pPr>
              <a:lnSpc>
                <a:spcPct val="150000"/>
              </a:lnSpc>
            </a:pPr>
            <a:r>
              <a:rPr lang="zh-CN" sz="2800" dirty="0">
                <a:latin typeface="微软雅黑" panose="020B0503020204020204" charset="-122"/>
                <a:ea typeface="微软雅黑" panose="020B0503020204020204" charset="-122"/>
                <a:cs typeface="微软雅黑" panose="020B0503020204020204" charset="-122"/>
              </a:rPr>
              <a:t>日长篱落无人过，惟有蜻蜓蛱蝶飞。</a:t>
            </a:r>
          </a:p>
          <a:p>
            <a:pPr>
              <a:lnSpc>
                <a:spcPct val="150000"/>
              </a:lnSpc>
            </a:pPr>
            <a:r>
              <a:rPr lang="zh-CN" sz="2800" dirty="0">
                <a:latin typeface="微软雅黑" panose="020B0503020204020204" charset="-122"/>
                <a:ea typeface="微软雅黑" panose="020B0503020204020204" charset="-122"/>
                <a:cs typeface="微软雅黑" panose="020B0503020204020204" charset="-122"/>
              </a:rPr>
              <a:t>1.篱落：</a:t>
            </a:r>
            <a:r>
              <a:rPr lang="en-US" sz="2800" u="sng" dirty="0">
                <a:latin typeface="微软雅黑" panose="020B0503020204020204" charset="-122"/>
                <a:ea typeface="微软雅黑" panose="020B0503020204020204" charset="-122"/>
                <a:cs typeface="微软雅黑" panose="020B0503020204020204" charset="-122"/>
              </a:rPr>
              <a:t>            </a:t>
            </a:r>
            <a:r>
              <a:rPr lang="en-US" sz="2800" dirty="0">
                <a:latin typeface="微软雅黑" panose="020B0503020204020204" charset="-122"/>
                <a:ea typeface="微软雅黑" panose="020B0503020204020204" charset="-122"/>
                <a:cs typeface="微软雅黑" panose="020B0503020204020204" charset="-122"/>
              </a:rPr>
              <a:t>  </a:t>
            </a:r>
            <a:r>
              <a:rPr lang="zh-CN" sz="2800" dirty="0">
                <a:latin typeface="微软雅黑" panose="020B0503020204020204" charset="-122"/>
                <a:ea typeface="微软雅黑" panose="020B0503020204020204" charset="-122"/>
                <a:cs typeface="微软雅黑" panose="020B0503020204020204" charset="-122"/>
              </a:rPr>
              <a:t>蛱蝶：</a:t>
            </a:r>
            <a:r>
              <a:rPr lang="en-US" sz="2800" u="sng" dirty="0">
                <a:latin typeface="微软雅黑" panose="020B0503020204020204" charset="-122"/>
                <a:ea typeface="微软雅黑" panose="020B0503020204020204" charset="-122"/>
                <a:cs typeface="微软雅黑" panose="020B0503020204020204" charset="-122"/>
              </a:rPr>
              <a:t>                 </a:t>
            </a:r>
            <a:r>
              <a:rPr lang="en-US" sz="2800" dirty="0">
                <a:latin typeface="微软雅黑" panose="020B0503020204020204" charset="-122"/>
                <a:ea typeface="微软雅黑" panose="020B0503020204020204" charset="-122"/>
                <a:cs typeface="微软雅黑" panose="020B0503020204020204" charset="-122"/>
              </a:rPr>
              <a:t>  </a:t>
            </a:r>
            <a:r>
              <a:rPr lang="zh-CN" sz="2800" dirty="0">
                <a:latin typeface="微软雅黑" panose="020B0503020204020204" charset="-122"/>
                <a:ea typeface="微软雅黑" panose="020B0503020204020204" charset="-122"/>
                <a:cs typeface="微软雅黑" panose="020B0503020204020204" charset="-122"/>
              </a:rPr>
              <a:t>惟有</a:t>
            </a:r>
            <a:r>
              <a:rPr lang="zh-CN" sz="2800" dirty="0" smtClean="0">
                <a:latin typeface="微软雅黑" panose="020B0503020204020204" charset="-122"/>
                <a:ea typeface="微软雅黑" panose="020B0503020204020204" charset="-122"/>
                <a:cs typeface="微软雅黑" panose="020B0503020204020204" charset="-122"/>
              </a:rPr>
              <a:t>：</a:t>
            </a:r>
            <a:r>
              <a:rPr lang="en-US" altLang="zh-CN" sz="2800" dirty="0" smtClean="0">
                <a:latin typeface="微软雅黑" panose="020B0503020204020204" charset="-122"/>
                <a:ea typeface="微软雅黑" panose="020B0503020204020204" charset="-122"/>
                <a:cs typeface="微软雅黑" panose="020B0503020204020204" charset="-122"/>
              </a:rPr>
              <a:t>______</a:t>
            </a:r>
            <a:r>
              <a:rPr lang="en-US" sz="2800" u="sng" dirty="0" smtClean="0">
                <a:latin typeface="微软雅黑" panose="020B0503020204020204" charset="-122"/>
                <a:ea typeface="微软雅黑" panose="020B0503020204020204" charset="-122"/>
                <a:cs typeface="微软雅黑" panose="020B0503020204020204" charset="-122"/>
              </a:rPr>
              <a:t>           </a:t>
            </a:r>
            <a:endParaRPr lang="zh-CN" sz="2800" dirty="0">
              <a:latin typeface="微软雅黑" panose="020B0503020204020204" charset="-122"/>
              <a:ea typeface="微软雅黑" panose="020B0503020204020204" charset="-122"/>
              <a:cs typeface="微软雅黑" panose="020B0503020204020204" charset="-122"/>
            </a:endParaRPr>
          </a:p>
          <a:p>
            <a:pPr>
              <a:lnSpc>
                <a:spcPct val="150000"/>
              </a:lnSpc>
            </a:pPr>
            <a:r>
              <a:rPr lang="zh-CN" sz="2800" dirty="0">
                <a:latin typeface="微软雅黑" panose="020B0503020204020204" charset="-122"/>
                <a:ea typeface="微软雅黑" panose="020B0503020204020204" charset="-122"/>
                <a:cs typeface="微软雅黑" panose="020B0503020204020204" charset="-122"/>
              </a:rPr>
              <a:t>2.说说读了这两句诗，你眼前浮现出怎样的画面？</a:t>
            </a:r>
          </a:p>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2471855" y="3212976"/>
            <a:ext cx="902811" cy="523220"/>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篱笆</a:t>
            </a:r>
          </a:p>
        </p:txBody>
      </p:sp>
      <p:sp>
        <p:nvSpPr>
          <p:cNvPr id="4" name="文本框 3"/>
          <p:cNvSpPr txBox="1"/>
          <p:nvPr/>
        </p:nvSpPr>
        <p:spPr>
          <a:xfrm>
            <a:off x="5132063" y="3140968"/>
            <a:ext cx="2085827" cy="523220"/>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蝴蝶的一种 </a:t>
            </a:r>
          </a:p>
        </p:txBody>
      </p:sp>
      <p:sp>
        <p:nvSpPr>
          <p:cNvPr id="5" name="文本框 4"/>
          <p:cNvSpPr txBox="1"/>
          <p:nvPr/>
        </p:nvSpPr>
        <p:spPr>
          <a:xfrm>
            <a:off x="9027811" y="3212976"/>
            <a:ext cx="902811" cy="523220"/>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只有</a:t>
            </a:r>
          </a:p>
        </p:txBody>
      </p:sp>
      <p:sp>
        <p:nvSpPr>
          <p:cNvPr id="6" name="文本框 5"/>
          <p:cNvSpPr txBox="1"/>
          <p:nvPr/>
        </p:nvSpPr>
        <p:spPr>
          <a:xfrm>
            <a:off x="637924" y="4690747"/>
            <a:ext cx="9980431" cy="1210945"/>
          </a:xfrm>
          <a:prstGeom prst="rect">
            <a:avLst/>
          </a:prstGeom>
          <a:noFill/>
        </p:spPr>
        <p:txBody>
          <a:bodyPr wrap="square" rtlCol="0">
            <a:spAutoFit/>
          </a:bodyPr>
          <a:lstStyle/>
          <a:p>
            <a:pPr algn="l">
              <a:lnSpc>
                <a:spcPct val="130000"/>
              </a:lnSpc>
            </a:pPr>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天长了，农民忙着在地里干活，中午也不回家，门前没有人走动；只有蜻蜓和蝴蝶绕着篱笆飞来飞去。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3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984888" y="1922780"/>
            <a:ext cx="6424186" cy="2699266"/>
          </a:xfrm>
          <a:prstGeom prst="bevel">
            <a:avLst/>
          </a:prstGeom>
          <a:solidFill>
            <a:srgbClr val="92D050"/>
          </a:solidFill>
          <a:ln w="9525">
            <a:solidFill>
              <a:srgbClr val="92D050"/>
            </a:solidFill>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春天，大自然的一切都充满了生机，充满了绿色，你见过“所有”的绿集中起来的情景吗？</a:t>
            </a:r>
          </a:p>
        </p:txBody>
      </p:sp>
      <p:sp>
        <p:nvSpPr>
          <p:cNvPr id="2" name="文本框 1"/>
          <p:cNvSpPr txBox="1"/>
          <p:nvPr/>
        </p:nvSpPr>
        <p:spPr>
          <a:xfrm>
            <a:off x="903014" y="1327785"/>
            <a:ext cx="2231568" cy="695958"/>
          </a:xfrm>
          <a:prstGeom prst="bevel">
            <a:avLst/>
          </a:prstGeom>
          <a:solidFill>
            <a:schemeClr val="accent2">
              <a:lumMod val="60000"/>
              <a:lumOff val="40000"/>
            </a:schemeClr>
          </a:solidFill>
          <a:ln>
            <a:solidFill>
              <a:srgbClr val="FFC000"/>
            </a:solidFill>
          </a:ln>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拓展运用</a:t>
            </a:r>
            <a:endParaRPr lang="zh-CN" altLang="en-US" sz="280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779770" y="3039745"/>
            <a:ext cx="3627557" cy="279908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224915"/>
            <a:ext cx="2099797" cy="578444"/>
          </a:xfrm>
          <a:prstGeom prst="roundRect">
            <a:avLst/>
          </a:prstGeom>
          <a:solidFill>
            <a:srgbClr val="FFC000"/>
          </a:solidFill>
        </p:spPr>
        <p:txBody>
          <a:bodyPr wrap="square" rtlCol="0">
            <a:spAutoFit/>
          </a:bodyPr>
          <a:lstStyle/>
          <a:p>
            <a:r>
              <a:rPr lang="zh-CN" sz="2800">
                <a:latin typeface="微软雅黑" panose="020B0503020204020204" charset="-122"/>
                <a:ea typeface="微软雅黑" panose="020B0503020204020204" charset="-122"/>
                <a:sym typeface="+mn-ea"/>
              </a:rPr>
              <a:t>阅读链接</a:t>
            </a:r>
            <a:endParaRPr lang="zh-CN" altLang="en-US" sz="2800">
              <a:latin typeface="微软雅黑" panose="020B0503020204020204" charset="-122"/>
              <a:ea typeface="微软雅黑" panose="020B0503020204020204" charset="-122"/>
            </a:endParaRPr>
          </a:p>
        </p:txBody>
      </p:sp>
      <p:sp>
        <p:nvSpPr>
          <p:cNvPr id="3" name="文本框 2"/>
          <p:cNvSpPr txBox="1"/>
          <p:nvPr/>
        </p:nvSpPr>
        <p:spPr>
          <a:xfrm>
            <a:off x="926267" y="2044067"/>
            <a:ext cx="8368960" cy="1532334"/>
          </a:xfrm>
          <a:prstGeom prst="roundRect">
            <a:avLst/>
          </a:prstGeom>
          <a:noFill/>
          <a:ln>
            <a:solidFill>
              <a:srgbClr val="92D050"/>
            </a:solidFill>
          </a:ln>
        </p:spPr>
        <p:txBody>
          <a:bodyPr wrap="square" rtlCol="0">
            <a:spAutoFit/>
          </a:bodyPr>
          <a:lstStyle/>
          <a:p>
            <a:pPr algn="l">
              <a:lnSpc>
                <a:spcPct val="150000"/>
              </a:lnSpc>
            </a:pPr>
            <a:r>
              <a:rPr lang="en-US" altLang="zh-CN" sz="2800">
                <a:latin typeface="微软雅黑" panose="020B0503020204020204" charset="-122"/>
                <a:ea typeface="微软雅黑" panose="020B0503020204020204" charset="-122"/>
                <a:sym typeface="+mn-ea"/>
              </a:rPr>
              <a:t>       </a:t>
            </a:r>
            <a:r>
              <a:rPr lang="zh-CN" sz="2800">
                <a:latin typeface="微软雅黑" panose="020B0503020204020204" charset="-122"/>
                <a:ea typeface="微软雅黑" panose="020B0503020204020204" charset="-122"/>
                <a:sym typeface="+mn-ea"/>
              </a:rPr>
              <a:t>说一说：艾青笔下的绿给我们留下很多想象的空间，宗璞笔下的“绿”，又带给我们怎样的感受？</a:t>
            </a:r>
          </a:p>
        </p:txBody>
      </p:sp>
      <p:pic>
        <p:nvPicPr>
          <p:cNvPr id="5" name="图片 4"/>
          <p:cNvPicPr>
            <a:picLocks noChangeAspect="1"/>
          </p:cNvPicPr>
          <p:nvPr/>
        </p:nvPicPr>
        <p:blipFill>
          <a:blip r:embed="rId2" cstate="print"/>
          <a:stretch>
            <a:fillRect/>
          </a:stretch>
        </p:blipFill>
        <p:spPr>
          <a:xfrm>
            <a:off x="5383202" y="3752850"/>
            <a:ext cx="5222751" cy="2419350"/>
          </a:xfrm>
          <a:prstGeom prst="snip2Diag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333981" y="2201547"/>
            <a:ext cx="9550240" cy="2706091"/>
          </a:xfrm>
          <a:prstGeom prst="horizontalScroll">
            <a:avLst/>
          </a:prstGeom>
          <a:solidFill>
            <a:srgbClr val="92D050"/>
          </a:solidFill>
          <a:ln w="9525">
            <a:solidFill>
              <a:srgbClr val="FFC000"/>
            </a:solidFill>
          </a:ln>
        </p:spPr>
        <p:txBody>
          <a:bodyPr wrap="square">
            <a:spAutoFit/>
          </a:bodyPr>
          <a:lstStyle/>
          <a:p>
            <a:pP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春天到了，校园里</a:t>
            </a:r>
            <a:r>
              <a:rPr sz="2800" u="sng">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a:t>
            </a:r>
          </a:p>
          <a:p>
            <a:pP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公园里 </a:t>
            </a:r>
            <a:r>
              <a:rPr sz="2800" u="sng">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a:t>
            </a:r>
          </a:p>
          <a:p>
            <a:pP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田野里</a:t>
            </a:r>
            <a:r>
              <a:rPr sz="2800" u="sng">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2" name="文本框 1"/>
          <p:cNvSpPr txBox="1"/>
          <p:nvPr/>
        </p:nvSpPr>
        <p:spPr>
          <a:xfrm>
            <a:off x="627847" y="1183641"/>
            <a:ext cx="1715016" cy="624423"/>
          </a:xfrm>
          <a:prstGeom prst="snip2DiagRect">
            <a:avLst/>
          </a:prstGeom>
          <a:solidFill>
            <a:srgbClr val="92D050"/>
          </a:solidFill>
        </p:spPr>
        <p:txBody>
          <a:bodyPr wrap="none" rtlCol="0">
            <a:spAutoFit/>
          </a:bodyPr>
          <a:lstStyle/>
          <a:p>
            <a:pPr algn="l"/>
            <a:r>
              <a:rPr lang="zh-CN" altLang="en-US" sz="2800">
                <a:latin typeface="微软雅黑" panose="020B0503020204020204" charset="-122"/>
                <a:ea typeface="微软雅黑" panose="020B0503020204020204" charset="-122"/>
                <a:cs typeface="微软雅黑" panose="020B0503020204020204" charset="-122"/>
                <a:sym typeface="+mn-ea"/>
              </a:rPr>
              <a:t>巩固训练</a:t>
            </a:r>
          </a:p>
        </p:txBody>
      </p:sp>
    </p:spTree>
  </p:cSld>
  <p:clrMapOvr>
    <a:masterClrMapping/>
  </p:clrMapOvr>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07703" y="2010412"/>
            <a:ext cx="10146307" cy="3682483"/>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a:solidFill>
                  <a:srgbClr val="00B050"/>
                </a:solidFill>
                <a:latin typeface="微软雅黑" panose="020B0503020204020204" charset="-122"/>
                <a:ea typeface="微软雅黑" panose="020B0503020204020204" charset="-122"/>
                <a:cs typeface="微软雅黑" panose="020B0503020204020204" charset="-122"/>
              </a:rPr>
              <a:t>绿 </a:t>
            </a:r>
            <a:r>
              <a:rPr sz="2800" dirty="0">
                <a:solidFill>
                  <a:schemeClr val="tx1"/>
                </a:solidFill>
                <a:latin typeface="微软雅黑" panose="020B0503020204020204" charset="-122"/>
                <a:ea typeface="微软雅黑" panose="020B0503020204020204" charset="-122"/>
                <a:cs typeface="微软雅黑" panose="020B0503020204020204" charset="-122"/>
              </a:rPr>
              <a:t>       </a:t>
            </a:r>
          </a:p>
          <a:p>
            <a:pPr algn="l">
              <a:lnSpc>
                <a:spcPct val="15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黑绿</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浅绿</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嫩绿</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翠绿</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淡绿</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粉绿</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对绿的赞美</a:t>
            </a:r>
            <a:r>
              <a:rPr sz="2800" dirty="0">
                <a:solidFill>
                  <a:schemeClr val="tx1"/>
                </a:solidFill>
                <a:latin typeface="微软雅黑" panose="020B0503020204020204" charset="-122"/>
                <a:ea typeface="微软雅黑" panose="020B0503020204020204" charset="-122"/>
                <a:cs typeface="微软雅黑" panose="020B0503020204020204" charset="-122"/>
              </a:rPr>
              <a:t>         </a:t>
            </a:r>
          </a:p>
          <a:p>
            <a:pPr algn="l">
              <a:lnSpc>
                <a:spcPct val="150000"/>
              </a:lnSpc>
            </a:pPr>
            <a:r>
              <a:rPr sz="2800" dirty="0" err="1" smtClean="0">
                <a:solidFill>
                  <a:schemeClr val="tx1"/>
                </a:solidFill>
                <a:latin typeface="微软雅黑" panose="020B0503020204020204" charset="-122"/>
                <a:ea typeface="微软雅黑" panose="020B0503020204020204" charset="-122"/>
                <a:cs typeface="微软雅黑" panose="020B0503020204020204" charset="-122"/>
              </a:rPr>
              <a:t>绿得发</a:t>
            </a:r>
            <a:r>
              <a:rPr lang="zh-CN" altLang="en-US" sz="2800" smtClean="0">
                <a:solidFill>
                  <a:schemeClr val="tx1"/>
                </a:solidFill>
                <a:latin typeface="微软雅黑" panose="020B0503020204020204" charset="-122"/>
                <a:ea typeface="微软雅黑" panose="020B0503020204020204" charset="-122"/>
                <a:cs typeface="微软雅黑" panose="020B0503020204020204" charset="-122"/>
              </a:rPr>
              <a:t>黑</a:t>
            </a:r>
            <a:r>
              <a:rPr sz="2800" smtClean="0">
                <a:solidFill>
                  <a:schemeClr val="tx1"/>
                </a:solidFill>
                <a:latin typeface="微软雅黑" panose="020B0503020204020204" charset="-122"/>
                <a:ea typeface="微软雅黑" panose="020B0503020204020204" charset="-122"/>
                <a:cs typeface="微软雅黑" panose="020B0503020204020204" charset="-122"/>
              </a:rPr>
              <a:t>、</a:t>
            </a:r>
            <a:r>
              <a:rPr sz="2800" dirty="0" err="1">
                <a:solidFill>
                  <a:schemeClr val="tx1"/>
                </a:solidFill>
                <a:latin typeface="微软雅黑" panose="020B0503020204020204" charset="-122"/>
                <a:ea typeface="微软雅黑" panose="020B0503020204020204" charset="-122"/>
                <a:cs typeface="微软雅黑" panose="020B0503020204020204" charset="-122"/>
              </a:rPr>
              <a:t>绿得出奇</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对春的热爱</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a:solidFill>
                  <a:schemeClr val="tx1"/>
                </a:solidFill>
                <a:latin typeface="微软雅黑" panose="020B0503020204020204" charset="-122"/>
                <a:ea typeface="微软雅黑" panose="020B0503020204020204" charset="-122"/>
                <a:cs typeface="微软雅黑" panose="020B0503020204020204" charset="-122"/>
              </a:rPr>
              <a:t>挤、 </a:t>
            </a:r>
            <a:r>
              <a:rPr sz="2800" dirty="0" err="1">
                <a:solidFill>
                  <a:schemeClr val="tx1"/>
                </a:solidFill>
                <a:latin typeface="微软雅黑" panose="020B0503020204020204" charset="-122"/>
                <a:ea typeface="微软雅黑" panose="020B0503020204020204" charset="-122"/>
                <a:cs typeface="微软雅黑" panose="020B0503020204020204" charset="-122"/>
              </a:rPr>
              <a:t>重叠、交叉</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按着节拍飘动</a:t>
            </a:r>
            <a:endParaRPr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92995" y="1966596"/>
            <a:ext cx="10933828" cy="3933384"/>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一、仿照样子，写词语</a:t>
            </a:r>
            <a:r>
              <a:rPr lang="zh-CN" sz="2400" dirty="0">
                <a:latin typeface="微软雅黑" panose="020B0503020204020204" charset="-122"/>
                <a:ea typeface="微软雅黑" panose="020B0503020204020204" charset="-122"/>
                <a:cs typeface="微软雅黑" panose="020B0503020204020204" charset="-122"/>
              </a:rPr>
              <a:t>。  </a:t>
            </a:r>
            <a:r>
              <a:rPr lang="zh-CN" sz="2400" dirty="0">
                <a:solidFill>
                  <a:srgbClr val="C00000"/>
                </a:solidFill>
                <a:latin typeface="微软雅黑" panose="020B0503020204020204" charset="-122"/>
                <a:ea typeface="微软雅黑" panose="020B0503020204020204" charset="-122"/>
                <a:cs typeface="微软雅黑" panose="020B0503020204020204" charset="-122"/>
              </a:rPr>
              <a:t>　</a:t>
            </a:r>
            <a:endParaRPr lang="zh-CN"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绿得发黑</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u="sng" dirty="0">
                <a:latin typeface="微软雅黑" panose="020B0503020204020204" charset="-122"/>
                <a:ea typeface="微软雅黑" panose="020B0503020204020204" charset="-122"/>
                <a:cs typeface="微软雅黑" panose="020B0503020204020204" charset="-122"/>
              </a:rPr>
              <a:t>                                    </a:t>
            </a:r>
          </a:p>
          <a:p>
            <a:pPr>
              <a:lnSpc>
                <a:spcPct val="130000"/>
              </a:lnSpc>
            </a:pPr>
            <a:r>
              <a:rPr sz="2400" u="sng"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二、选择同一词语在不同句子中的含义</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填序号</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solidFill>
                  <a:srgbClr val="FF0000"/>
                </a:solidFill>
                <a:latin typeface="微软雅黑" panose="020B0503020204020204" charset="-122"/>
                <a:ea typeface="微软雅黑" panose="020B0503020204020204" charset="-122"/>
                <a:cs typeface="微软雅黑" panose="020B0503020204020204" charset="-122"/>
              </a:rPr>
              <a:t>集中</a:t>
            </a:r>
            <a:r>
              <a:rPr sz="2400" dirty="0">
                <a:latin typeface="微软雅黑" panose="020B0503020204020204" charset="-122"/>
                <a:ea typeface="微软雅黑" panose="020B0503020204020204" charset="-122"/>
                <a:cs typeface="微软雅黑" panose="020B0503020204020204" charset="-122"/>
              </a:rPr>
              <a:t>：①</a:t>
            </a:r>
            <a:r>
              <a:rPr sz="2400" dirty="0" err="1">
                <a:latin typeface="微软雅黑" panose="020B0503020204020204" charset="-122"/>
                <a:ea typeface="微软雅黑" panose="020B0503020204020204" charset="-122"/>
                <a:cs typeface="微软雅黑" panose="020B0503020204020204" charset="-122"/>
              </a:rPr>
              <a:t>把分散人、物或事集合在一起</a:t>
            </a:r>
            <a:r>
              <a:rPr sz="2400" dirty="0">
                <a:latin typeface="微软雅黑" panose="020B0503020204020204" charset="-122"/>
                <a:ea typeface="微软雅黑" panose="020B0503020204020204" charset="-122"/>
                <a:cs typeface="微软雅黑" panose="020B0503020204020204" charset="-122"/>
              </a:rPr>
              <a:t>；② </a:t>
            </a:r>
            <a:r>
              <a:rPr sz="2400" dirty="0" err="1">
                <a:latin typeface="微软雅黑" panose="020B0503020204020204" charset="-122"/>
                <a:ea typeface="微软雅黑" panose="020B0503020204020204" charset="-122"/>
                <a:cs typeface="微软雅黑" panose="020B0503020204020204" charset="-122"/>
              </a:rPr>
              <a:t>把意见、经验等归纳起来</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1．</a:t>
            </a:r>
            <a:r>
              <a:rPr sz="2400" dirty="0">
                <a:solidFill>
                  <a:srgbClr val="FF0000"/>
                </a:solidFill>
                <a:latin typeface="微软雅黑" panose="020B0503020204020204" charset="-122"/>
                <a:ea typeface="微软雅黑" panose="020B0503020204020204" charset="-122"/>
                <a:cs typeface="微软雅黑" panose="020B0503020204020204" charset="-122"/>
              </a:rPr>
              <a:t>集中</a:t>
            </a:r>
            <a:r>
              <a:rPr sz="2400" dirty="0">
                <a:latin typeface="微软雅黑" panose="020B0503020204020204" charset="-122"/>
                <a:ea typeface="微软雅黑" panose="020B0503020204020204" charset="-122"/>
                <a:cs typeface="微软雅黑" panose="020B0503020204020204" charset="-122"/>
              </a:rPr>
              <a:t>众人的智慧才能无敌于天下。　　　　（　　）</a:t>
            </a:r>
          </a:p>
          <a:p>
            <a:pPr>
              <a:lnSpc>
                <a:spcPct val="130000"/>
              </a:lnSpc>
            </a:pPr>
            <a:r>
              <a:rPr sz="2400" dirty="0">
                <a:latin typeface="微软雅黑" panose="020B0503020204020204" charset="-122"/>
                <a:ea typeface="微软雅黑" panose="020B0503020204020204" charset="-122"/>
                <a:cs typeface="微软雅黑" panose="020B0503020204020204" charset="-122"/>
              </a:rPr>
              <a:t>2．烟尘污染要减轻，集中供热是途径。      （　　）</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cxnSp>
        <p:nvCxnSpPr>
          <p:cNvPr id="2" name="直接连接符 1"/>
          <p:cNvCxnSpPr/>
          <p:nvPr/>
        </p:nvCxnSpPr>
        <p:spPr>
          <a:xfrm flipV="1">
            <a:off x="1338632" y="3675382"/>
            <a:ext cx="7207831" cy="78105"/>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4" name="文本框 3"/>
          <p:cNvSpPr txBox="1"/>
          <p:nvPr/>
        </p:nvSpPr>
        <p:spPr>
          <a:xfrm>
            <a:off x="2305204" y="3198496"/>
            <a:ext cx="4060727"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红得发紫 白得透亮 紫得发黑</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546461" y="5343527"/>
            <a:ext cx="583814"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② </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133324" y="5803902"/>
            <a:ext cx="492443"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①</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219359" y="988696"/>
            <a:ext cx="11347741" cy="4893647"/>
          </a:xfrm>
          <a:prstGeom prst="rect">
            <a:avLst/>
          </a:prstGeom>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sym typeface="+mn-ea"/>
              </a:rPr>
              <a:t>交叉</a:t>
            </a:r>
            <a:r>
              <a:rPr sz="2400" dirty="0">
                <a:latin typeface="微软雅黑" panose="020B0503020204020204" charset="-122"/>
                <a:ea typeface="微软雅黑" panose="020B0503020204020204" charset="-122"/>
                <a:cs typeface="微软雅黑" panose="020B0503020204020204" charset="-122"/>
                <a:sym typeface="+mn-ea"/>
              </a:rPr>
              <a:t>：①</a:t>
            </a:r>
            <a:r>
              <a:rPr sz="2400" dirty="0" err="1">
                <a:latin typeface="微软雅黑" panose="020B0503020204020204" charset="-122"/>
                <a:ea typeface="微软雅黑" panose="020B0503020204020204" charset="-122"/>
                <a:cs typeface="微软雅黑" panose="020B0503020204020204" charset="-122"/>
                <a:sym typeface="+mn-ea"/>
              </a:rPr>
              <a:t>方向不同的几条线或条状物互相穿过</a:t>
            </a:r>
            <a:r>
              <a:rPr sz="2400" dirty="0">
                <a:latin typeface="微软雅黑" panose="020B0503020204020204" charset="-122"/>
                <a:ea typeface="微软雅黑" panose="020B0503020204020204" charset="-122"/>
                <a:cs typeface="微软雅黑" panose="020B0503020204020204" charset="-122"/>
                <a:sym typeface="+mn-ea"/>
              </a:rPr>
              <a:t>；②</a:t>
            </a:r>
            <a:r>
              <a:rPr sz="2400" dirty="0" err="1">
                <a:latin typeface="微软雅黑" panose="020B0503020204020204" charset="-122"/>
                <a:ea typeface="微软雅黑" panose="020B0503020204020204" charset="-122"/>
                <a:cs typeface="微软雅黑" panose="020B0503020204020204" charset="-122"/>
                <a:sym typeface="+mn-ea"/>
              </a:rPr>
              <a:t>部分相重的</a:t>
            </a:r>
            <a:r>
              <a:rPr sz="2400" dirty="0">
                <a:latin typeface="微软雅黑" panose="020B0503020204020204" charset="-122"/>
                <a:ea typeface="微软雅黑" panose="020B0503020204020204" charset="-122"/>
                <a:cs typeface="微软雅黑" panose="020B0503020204020204" charset="-122"/>
                <a:sym typeface="+mn-ea"/>
              </a:rPr>
              <a:t>。③</a:t>
            </a:r>
            <a:r>
              <a:rPr sz="2400" dirty="0" err="1">
                <a:latin typeface="微软雅黑" panose="020B0503020204020204" charset="-122"/>
                <a:ea typeface="微软雅黑" panose="020B0503020204020204" charset="-122"/>
                <a:cs typeface="微软雅黑" panose="020B0503020204020204" charset="-122"/>
                <a:sym typeface="+mn-ea"/>
              </a:rPr>
              <a:t>间隔穿插</a:t>
            </a:r>
            <a:r>
              <a:rPr lang="zh-CN" sz="2400" dirty="0">
                <a:latin typeface="微软雅黑" panose="020B0503020204020204" charset="-122"/>
                <a:ea typeface="微软雅黑" panose="020B0503020204020204" charset="-122"/>
                <a:cs typeface="微软雅黑" panose="020B0503020204020204" charset="-122"/>
                <a:sym typeface="+mn-ea"/>
              </a:rPr>
              <a:t>。</a:t>
            </a:r>
          </a:p>
          <a:p>
            <a:pPr>
              <a:lnSpc>
                <a:spcPct val="130000"/>
              </a:lnSpc>
            </a:pPr>
            <a:r>
              <a:rPr sz="2400" dirty="0">
                <a:latin typeface="微软雅黑" panose="020B0503020204020204" charset="-122"/>
                <a:ea typeface="微软雅黑" panose="020B0503020204020204" charset="-122"/>
                <a:cs typeface="微软雅黑" panose="020B0503020204020204" charset="-122"/>
                <a:sym typeface="+mn-ea"/>
              </a:rPr>
              <a:t>3.但我想说的是，我们之间自始至终都存在着利益</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交叉</a:t>
            </a:r>
            <a:r>
              <a:rPr sz="2400" dirty="0">
                <a:latin typeface="微软雅黑" panose="020B0503020204020204" charset="-122"/>
                <a:ea typeface="微软雅黑" panose="020B0503020204020204" charset="-122"/>
                <a:cs typeface="微软雅黑" panose="020B0503020204020204" charset="-122"/>
                <a:sym typeface="+mn-ea"/>
              </a:rPr>
              <a:t>。（　　）</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sym typeface="+mn-ea"/>
              </a:rPr>
              <a:t>4.他告诉我每一个</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交叉</a:t>
            </a:r>
            <a:r>
              <a:rPr sz="2400" dirty="0">
                <a:latin typeface="微软雅黑" panose="020B0503020204020204" charset="-122"/>
                <a:ea typeface="微软雅黑" panose="020B0503020204020204" charset="-122"/>
                <a:cs typeface="微软雅黑" panose="020B0503020204020204" charset="-122"/>
                <a:sym typeface="+mn-ea"/>
              </a:rPr>
              <a:t>点处都有埋藏的宝藏。　（　　）</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sym typeface="+mn-ea"/>
              </a:rPr>
              <a:t>5.晚会上的歌舞和时装表演,</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交叉</a:t>
            </a:r>
            <a:r>
              <a:rPr sz="2400" dirty="0">
                <a:latin typeface="微软雅黑" panose="020B0503020204020204" charset="-122"/>
                <a:ea typeface="微软雅黑" panose="020B0503020204020204" charset="-122"/>
                <a:cs typeface="微软雅黑" panose="020B0503020204020204" charset="-122"/>
                <a:sym typeface="+mn-ea"/>
              </a:rPr>
              <a:t>进行。（      ）</a:t>
            </a:r>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p>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三、理解句子的含义，填空。</a:t>
            </a:r>
          </a:p>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　 到哪儿去</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找</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这</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么多</a:t>
            </a:r>
            <a:r>
              <a:rPr 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的绿:墨绿、浅绿、嫩绿、翠绿、淡绿、粉绿……绿得发黑，绿得出奇。</a:t>
            </a:r>
          </a:p>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1.这里写到绿的不同层次的词语有：</a:t>
            </a:r>
          </a:p>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                                                                   ）。</a:t>
            </a:r>
          </a:p>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2.你还知道哪些绿：（                                                        ）。 </a:t>
            </a:r>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467399" y="2559687"/>
            <a:ext cx="583814"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①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020252" y="3020062"/>
            <a:ext cx="492443"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③</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653425" y="5268596"/>
            <a:ext cx="5416868" cy="572464"/>
          </a:xfrm>
          <a:prstGeom prst="rect">
            <a:avLst/>
          </a:prstGeom>
          <a:noFill/>
        </p:spPr>
        <p:txBody>
          <a:bodyPr wrap="none" rtlCol="0">
            <a:spAutoFit/>
          </a:bodyPr>
          <a:lstStyle/>
          <a:p>
            <a:pPr algn="l">
              <a:lnSpc>
                <a:spcPct val="13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墨绿、浅绿、嫩绿、翠绿、淡绿、粉绿</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3741499" y="5666106"/>
            <a:ext cx="5404043" cy="572464"/>
          </a:xfrm>
          <a:prstGeom prst="rect">
            <a:avLst/>
          </a:prstGeom>
          <a:noFill/>
        </p:spPr>
        <p:txBody>
          <a:bodyPr wrap="none" rtlCol="0">
            <a:spAutoFit/>
          </a:bodyPr>
          <a:lstStyle/>
          <a:p>
            <a:pPr algn="l">
              <a:lnSpc>
                <a:spcPct val="13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碧绿,油绿,青翠,葱绿,黄绿</a:t>
            </a:r>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a:t>
            </a:r>
            <a:r>
              <a:rPr sz="2400">
                <a:solidFill>
                  <a:srgbClr val="C00000"/>
                </a:solidFill>
                <a:latin typeface="微软雅黑" panose="020B0503020204020204" charset="-122"/>
                <a:ea typeface="微软雅黑" panose="020B0503020204020204" charset="-122"/>
                <a:cs typeface="微软雅黑" panose="020B0503020204020204" charset="-122"/>
                <a:sym typeface="+mn-ea"/>
              </a:rPr>
              <a:t>苍绿、新绿</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9968030" y="2099312"/>
            <a:ext cx="492443"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②</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checkerboard(across)">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heckerboard(across)">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heckerboard(across)">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14" grpId="0"/>
      <p:bldP spid="15" grpId="0"/>
    </p:bldLst>
  </p:timing>
</p:sld>
</file>

<file path=ppt/slides/slide3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219033" y="1415822"/>
            <a:ext cx="2608406" cy="923330"/>
          </a:xfrm>
          <a:prstGeom prst="rect">
            <a:avLst/>
          </a:prstGeom>
        </p:spPr>
        <p:txBody>
          <a:bodyPr wrap="none">
            <a:spAutoFit/>
          </a:bodyPr>
          <a:lstStyle/>
          <a:p>
            <a:pPr algn="l"/>
            <a:r>
              <a:rPr lang="en-US" altLang="zh-CN" sz="5400" dirty="0">
                <a:latin typeface="黑体" panose="02010609060101010101" charset="-122"/>
                <a:ea typeface="黑体" panose="02010609060101010101" charset="-122"/>
                <a:cs typeface="黑体" panose="02010609060101010101" charset="-122"/>
              </a:rPr>
              <a:t>11.</a:t>
            </a:r>
            <a:r>
              <a:rPr lang="zh-CN" altLang="en-US" sz="5400" dirty="0">
                <a:latin typeface="黑体" panose="02010609060101010101" charset="-122"/>
                <a:ea typeface="黑体" panose="02010609060101010101" charset="-122"/>
                <a:cs typeface="黑体" panose="02010609060101010101" charset="-122"/>
              </a:rPr>
              <a:t>白桦</a:t>
            </a:r>
          </a:p>
        </p:txBody>
      </p:sp>
      <p:sp>
        <p:nvSpPr>
          <p:cNvPr id="3" name="文本框 2"/>
          <p:cNvSpPr txBox="1"/>
          <p:nvPr/>
        </p:nvSpPr>
        <p:spPr>
          <a:xfrm>
            <a:off x="6570446" y="2337956"/>
            <a:ext cx="3887202" cy="707886"/>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2" cstate="print"/>
          <a:srcRect l="5089" t="7087" r="2567" b="12545"/>
          <a:stretch>
            <a:fillRect/>
          </a:stretch>
        </p:blipFill>
        <p:spPr>
          <a:xfrm>
            <a:off x="1043311" y="2867660"/>
            <a:ext cx="6328846" cy="3384550"/>
          </a:xfrm>
          <a:prstGeom prst="ellipse">
            <a:avLst/>
          </a:prstGeom>
        </p:spPr>
      </p:pic>
    </p:spTree>
  </p:cSld>
  <p:clrMapOvr>
    <a:masterClrMapping/>
  </p:clrMapOvr>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4877463" y="2152962"/>
            <a:ext cx="5449631" cy="2030095"/>
          </a:xfrm>
          <a:prstGeom prst="rect">
            <a:avLst/>
          </a:prstGeom>
          <a:noFill/>
        </p:spPr>
        <p:txBody>
          <a:bodyPr wrap="square" rtlCol="0">
            <a:spAutoFit/>
          </a:bodyPr>
          <a:lstStyle/>
          <a:p>
            <a:pPr>
              <a:lnSpc>
                <a:spcPct val="150000"/>
              </a:lnSpc>
            </a:pPr>
            <a:r>
              <a:rPr sz="2800" dirty="0">
                <a:solidFill>
                  <a:srgbClr val="C00000"/>
                </a:solidFill>
                <a:latin typeface="微软雅黑" panose="020B0503020204020204" charset="-122"/>
                <a:ea typeface="微软雅黑" panose="020B0503020204020204" charset="-122"/>
                <a:cs typeface="微软雅黑" panose="020B0503020204020204" charset="-122"/>
              </a:rPr>
              <a:t>猜谜语：</a:t>
            </a:r>
            <a:endParaRPr sz="2800" dirty="0">
              <a:latin typeface="微软雅黑" panose="020B0503020204020204" charset="-122"/>
              <a:ea typeface="微软雅黑" panose="020B0503020204020204" charset="-122"/>
              <a:cs typeface="微软雅黑" panose="020B0503020204020204" charset="-122"/>
            </a:endParaRPr>
          </a:p>
          <a:p>
            <a:pPr>
              <a:lnSpc>
                <a:spcPct val="150000"/>
              </a:lnSpc>
            </a:pPr>
            <a:r>
              <a:rPr sz="2800" dirty="0">
                <a:latin typeface="微软雅黑" panose="020B0503020204020204" charset="-122"/>
                <a:ea typeface="微软雅黑" panose="020B0503020204020204" charset="-122"/>
                <a:cs typeface="微软雅黑" panose="020B0503020204020204" charset="-122"/>
              </a:rPr>
              <a:t>花下树旁正相会</a:t>
            </a:r>
          </a:p>
          <a:p>
            <a:pPr>
              <a:lnSpc>
                <a:spcPct val="150000"/>
              </a:lnSpc>
            </a:pPr>
            <a:r>
              <a:rPr sz="2800" dirty="0">
                <a:latin typeface="微软雅黑" panose="020B0503020204020204" charset="-122"/>
                <a:ea typeface="微软雅黑" panose="020B0503020204020204" charset="-122"/>
                <a:cs typeface="微软雅黑" panose="020B0503020204020204" charset="-122"/>
              </a:rPr>
              <a:t>              （打一树名）。</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sp>
        <p:nvSpPr>
          <p:cNvPr id="100" name="文本框 99"/>
          <p:cNvSpPr txBox="1"/>
          <p:nvPr/>
        </p:nvSpPr>
        <p:spPr>
          <a:xfrm>
            <a:off x="7714759" y="4951732"/>
            <a:ext cx="948746" cy="796469"/>
          </a:xfrm>
          <a:prstGeom prst="cloudCallout">
            <a:avLst>
              <a:gd name="adj1" fmla="val -54248"/>
              <a:gd name="adj2" fmla="val -126238"/>
            </a:avLst>
          </a:prstGeom>
          <a:solidFill>
            <a:schemeClr val="accent2"/>
          </a:solidFill>
          <a:ln w="9525">
            <a:noFill/>
          </a:ln>
        </p:spPr>
        <p:txBody>
          <a:bodyPr wrap="square">
            <a:spAutoFit/>
          </a:bodyPr>
          <a:lstStyle/>
          <a:p>
            <a:r>
              <a:rPr lang="zh-CN" sz="2800">
                <a:latin typeface="微软雅黑" panose="020B0503020204020204" charset="-122"/>
                <a:ea typeface="微软雅黑" panose="020B0503020204020204" charset="-122"/>
              </a:rPr>
              <a:t>桦</a:t>
            </a:r>
            <a:endParaRPr lang="zh-CN" altLang="en-US" sz="280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1352583" y="2333625"/>
            <a:ext cx="4051547" cy="3385185"/>
          </a:xfrm>
          <a:prstGeom prst="teardrop">
            <a:avLst>
              <a:gd name="adj" fmla="val 30065"/>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heckerboard(across)">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0" grpId="0" bldLvl="0" animBg="1"/>
    </p:bldLst>
  </p:timing>
</p:sld>
</file>

<file path=ppt/slides/slide3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948359" y="2260600"/>
            <a:ext cx="4966963" cy="2677656"/>
          </a:xfrm>
          <a:prstGeom prst="rect">
            <a:avLst/>
          </a:prstGeom>
          <a:noFill/>
          <a:ln w="9525">
            <a:noFill/>
          </a:ln>
        </p:spPr>
        <p:txBody>
          <a:bodyPr wrap="square">
            <a:spAutoFit/>
          </a:bodyPr>
          <a:lstStyle/>
          <a:p>
            <a:pPr>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今天我们来学习《白桦》这首诗，同学们想不想知道白桦长什么样子，让我们一起看看!这就是白桦树。</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2" name="图片 1"/>
          <p:cNvPicPr>
            <a:picLocks noChangeAspect="1"/>
          </p:cNvPicPr>
          <p:nvPr/>
        </p:nvPicPr>
        <p:blipFill>
          <a:blip r:embed="rId2" cstate="print"/>
          <a:srcRect l="11490" t="8743" r="11716" b="9345"/>
          <a:stretch>
            <a:fillRect/>
          </a:stretch>
        </p:blipFill>
        <p:spPr>
          <a:xfrm>
            <a:off x="570488" y="1999615"/>
            <a:ext cx="4393374" cy="3845560"/>
          </a:xfrm>
          <a:prstGeom prst="round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409846" y="1746250"/>
            <a:ext cx="4791010" cy="2584450"/>
          </a:xfrm>
          <a:prstGeom prst="rect">
            <a:avLst/>
          </a:prstGeom>
          <a:noFill/>
          <a:ln w="9525">
            <a:noFill/>
          </a:ln>
        </p:spPr>
        <p:txBody>
          <a:bodyPr wrap="square">
            <a:spAutoFit/>
          </a:bodyPr>
          <a:lstStyle/>
          <a:p>
            <a:pPr algn="ctr">
              <a:lnSpc>
                <a:spcPct val="150000"/>
              </a:lnSpc>
            </a:pPr>
            <a:r>
              <a:rPr lang="zh-CN" sz="5400">
                <a:solidFill>
                  <a:schemeClr val="tx1"/>
                </a:solidFill>
                <a:latin typeface="微软雅黑" panose="020B0503020204020204" charset="-122"/>
                <a:ea typeface="微软雅黑" panose="020B0503020204020204" charset="-122"/>
                <a:cs typeface="微软雅黑" panose="020B0503020204020204" charset="-122"/>
              </a:rPr>
              <a:t>第三课时</a:t>
            </a:r>
          </a:p>
          <a:p>
            <a:pPr algn="ctr">
              <a:lnSpc>
                <a:spcPct val="150000"/>
              </a:lnSpc>
            </a:pPr>
            <a:r>
              <a:rPr lang="zh-CN" sz="5400">
                <a:solidFill>
                  <a:srgbClr val="C00000"/>
                </a:solidFill>
                <a:latin typeface="微软雅黑" panose="020B0503020204020204" charset="-122"/>
                <a:ea typeface="微软雅黑" panose="020B0503020204020204" charset="-122"/>
                <a:cs typeface="微软雅黑" panose="020B0503020204020204" charset="-122"/>
              </a:rPr>
              <a:t>清平乐·村居</a:t>
            </a:r>
            <a:endParaRPr lang="zh-CN" altLang="en-US" sz="5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3970936" y="1655445"/>
            <a:ext cx="7068310" cy="3046988"/>
          </a:xfrm>
          <a:prstGeom prst="rect">
            <a:avLst/>
          </a:prstGeom>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400" dirty="0">
                <a:latin typeface="微软雅黑" panose="020B0503020204020204" charset="-122"/>
                <a:ea typeface="微软雅黑" panose="020B0503020204020204" charset="-122"/>
                <a:cs typeface="微软雅黑" panose="020B0503020204020204" charset="-122"/>
              </a:rPr>
              <a:t>谢尔盖</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亚历山德罗维奇</a:t>
            </a: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叶赛宁(1895—1925)，俄罗斯田园派诗人。生于梁赞省一个农民家庭，由富农外祖父养育。1912年毕业于师范学校，之后前往莫斯科，在印刷厂当一名校对员，同时参加苏里科夫文学音乐小组，兼修沙尼亚夫斯基平民大学课程。1914年发表抒情诗《白桦》，1915年结识勃洛克、高尔基和马雅可夫斯基等人，并出版第一部诗集《亡灵节》。</a:t>
            </a: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pic>
        <p:nvPicPr>
          <p:cNvPr id="4" name="图片 3"/>
          <p:cNvPicPr>
            <a:picLocks noChangeAspect="1"/>
          </p:cNvPicPr>
          <p:nvPr/>
        </p:nvPicPr>
        <p:blipFill>
          <a:blip r:embed="rId2" cstate="print"/>
          <a:stretch>
            <a:fillRect/>
          </a:stretch>
        </p:blipFill>
        <p:spPr>
          <a:xfrm>
            <a:off x="975876" y="2376170"/>
            <a:ext cx="2406744" cy="2857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437" y="2465072"/>
            <a:ext cx="3039241" cy="3147695"/>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2993510" y="2035812"/>
            <a:ext cx="7489199" cy="1844885"/>
          </a:xfrm>
          <a:prstGeom prst="bevel">
            <a:avLst/>
          </a:prstGeom>
          <a:solidFill>
            <a:srgbClr val="92D050"/>
          </a:solidFill>
          <a:ln>
            <a:solidFill>
              <a:schemeClr val="accent1"/>
            </a:solidFill>
          </a:ln>
        </p:spPr>
        <p:txBody>
          <a:bodyPr wrap="square">
            <a:spAutoFit/>
          </a:bodyPr>
          <a:lstStyle/>
          <a:p>
            <a:pPr>
              <a:lnSpc>
                <a:spcPct val="150000"/>
              </a:lnSpc>
            </a:pPr>
            <a:r>
              <a:rPr altLang="zh-CN" sz="2800" dirty="0">
                <a:latin typeface="微软雅黑" panose="020B0503020204020204" charset="-122"/>
                <a:ea typeface="微软雅黑" panose="020B0503020204020204" charset="-122"/>
                <a:cs typeface="微软雅黑" panose="020B0503020204020204" charset="-122"/>
              </a:rPr>
              <a:t>绣    潇   绽   朦   胧   晖   徜    徉 </a:t>
            </a:r>
          </a:p>
          <a:p>
            <a:pPr>
              <a:lnSpc>
                <a:spcPct val="150000"/>
              </a:lnSpc>
            </a:pPr>
            <a:r>
              <a:rPr altLang="zh-CN" sz="2800" dirty="0" smtClean="0">
                <a:latin typeface="微软雅黑" panose="020B0503020204020204" charset="-122"/>
                <a:ea typeface="微软雅黑" panose="020B0503020204020204" charset="-122"/>
                <a:cs typeface="微软雅黑" panose="020B0503020204020204" charset="-122"/>
              </a:rPr>
              <a:t>桦   </a:t>
            </a:r>
            <a:r>
              <a:rPr altLang="zh-CN" sz="2800" dirty="0">
                <a:latin typeface="微软雅黑" panose="020B0503020204020204" charset="-122"/>
                <a:ea typeface="微软雅黑" panose="020B0503020204020204" charset="-122"/>
                <a:cs typeface="微软雅黑" panose="020B0503020204020204" charset="-122"/>
              </a:rPr>
              <a:t>涂   茸   穗   寂   霞    抹</a:t>
            </a:r>
          </a:p>
        </p:txBody>
      </p:sp>
      <p:sp>
        <p:nvSpPr>
          <p:cNvPr id="2" name="文本框 1"/>
          <p:cNvSpPr txBox="1"/>
          <p:nvPr/>
        </p:nvSpPr>
        <p:spPr>
          <a:xfrm>
            <a:off x="2071893" y="5250181"/>
            <a:ext cx="7282763" cy="738664"/>
          </a:xfrm>
          <a:prstGeom prst="rect">
            <a:avLst/>
          </a:prstGeom>
          <a:noFill/>
        </p:spPr>
        <p:txBody>
          <a:bodyPr wrap="none" rtlCol="0">
            <a:spAutoFit/>
          </a:bodyPr>
          <a:lstStyle/>
          <a:p>
            <a:pPr algn="l">
              <a:lnSpc>
                <a:spcPct val="150000"/>
              </a:lnSpc>
            </a:pPr>
            <a:r>
              <a:rPr altLang="zh-CN" sz="2800" dirty="0">
                <a:latin typeface="微软雅黑" panose="020B0503020204020204" charset="-122"/>
                <a:ea typeface="微软雅黑" panose="020B0503020204020204" charset="-122"/>
                <a:cs typeface="微软雅黑" panose="020B0503020204020204" charset="-122"/>
                <a:sym typeface="+mn-ea"/>
              </a:rPr>
              <a:t>词语：白桦 毛茸茸 潇洒 花穗 朦胧 寂静 朝霞</a:t>
            </a:r>
            <a:endParaRPr lang="zh-CN"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p:tgtEl>
                                          <p:spTgt spid="2"/>
                                        </p:tgtEl>
                                        <p:attrNameLst>
                                          <p:attrName>ppt_y</p:attrName>
                                        </p:attrNameLst>
                                      </p:cBhvr>
                                      <p:tavLst>
                                        <p:tav tm="0">
                                          <p:val>
                                            <p:strVal val="#ppt_y+#ppt_h*1.125000"/>
                                          </p:val>
                                        </p:tav>
                                        <p:tav tm="100000">
                                          <p:val>
                                            <p:strVal val="#ppt_y"/>
                                          </p:val>
                                        </p:tav>
                                      </p:tavLst>
                                    </p:anim>
                                    <p:animEffect transition="in" filter="wipe(up)">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P spid="2" grpId="0"/>
    </p:bldLst>
  </p:timing>
</p:sld>
</file>

<file path=ppt/slides/slide3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679779" y="2332355"/>
            <a:ext cx="10344738" cy="1406526"/>
          </a:xfrm>
          <a:prstGeom prst="bevel">
            <a:avLst>
              <a:gd name="adj" fmla="val 7319"/>
            </a:avLst>
          </a:prstGeom>
          <a:solidFill>
            <a:srgbClr val="00B0F0"/>
          </a:solidFill>
          <a:ln>
            <a:solidFill>
              <a:schemeClr val="accent1"/>
            </a:solidFill>
          </a:ln>
        </p:spPr>
        <p:txBody>
          <a:bodyPr wrap="square">
            <a:spAutoFit/>
          </a:bodyPr>
          <a:lstStyle/>
          <a:p>
            <a:pPr>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“绣”左窄右宽，第九笔是横折折折钩。</a:t>
            </a:r>
          </a:p>
          <a:p>
            <a:pPr>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“潇”左窄右宽，注意第十笔之后的笔画是：竖 点 点 撇 竖。</a:t>
            </a:r>
          </a:p>
        </p:txBody>
      </p:sp>
      <p:sp>
        <p:nvSpPr>
          <p:cNvPr id="2" name="文本框 1"/>
          <p:cNvSpPr txBox="1"/>
          <p:nvPr/>
        </p:nvSpPr>
        <p:spPr>
          <a:xfrm>
            <a:off x="679780" y="1082677"/>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
        <p:nvSpPr>
          <p:cNvPr id="5" name="文本框 4"/>
          <p:cNvSpPr txBox="1"/>
          <p:nvPr/>
        </p:nvSpPr>
        <p:spPr>
          <a:xfrm>
            <a:off x="568164" y="4069082"/>
            <a:ext cx="10567971" cy="1942927"/>
          </a:xfrm>
          <a:prstGeom prst="roundRect">
            <a:avLst/>
          </a:prstGeom>
          <a:noFill/>
          <a:ln>
            <a:solidFill>
              <a:schemeClr val="accent1"/>
            </a:solidFill>
          </a:ln>
        </p:spPr>
        <p:txBody>
          <a:bodyPr wrap="square" rtlCol="0">
            <a:spAutoFit/>
          </a:bodyPr>
          <a:lstStyle/>
          <a:p>
            <a:pPr>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“穗”左窄右宽，两部分部分组成“禾+惠”。</a:t>
            </a:r>
          </a:p>
          <a:p>
            <a:pPr>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“霞”上窄下宽 ，上面是“雨字头”，不是“雨”，下面注意书写笔顺：横折 横 竖 横 横 横折 横 横撇 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3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37" y="3966845"/>
            <a:ext cx="2200563" cy="22288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2271099" y="1907540"/>
            <a:ext cx="8332529" cy="3928110"/>
          </a:xfrm>
          <a:prstGeom prst="rect">
            <a:avLst/>
          </a:prstGeom>
          <a:noFill/>
          <a:ln w="9525">
            <a:noFill/>
          </a:ln>
        </p:spPr>
        <p:txBody>
          <a:bodyPr wrap="square">
            <a:spAutoFit/>
          </a:bodyPr>
          <a:lstStyle/>
          <a:p>
            <a:pPr>
              <a:lnSpc>
                <a:spcPct val="130000"/>
              </a:lnSpc>
            </a:pPr>
            <a:r>
              <a:rPr lang="zh-CN" sz="2400">
                <a:solidFill>
                  <a:srgbClr val="C00000"/>
                </a:solidFill>
                <a:latin typeface="微软雅黑" panose="020B0503020204020204" charset="-122"/>
                <a:ea typeface="微软雅黑" panose="020B0503020204020204" charset="-122"/>
                <a:cs typeface="微软雅黑" panose="020B0503020204020204" charset="-122"/>
              </a:rPr>
              <a:t>流苏：</a:t>
            </a:r>
            <a:r>
              <a:rPr lang="zh-CN" sz="2400">
                <a:solidFill>
                  <a:schemeClr val="tx1"/>
                </a:solidFill>
                <a:latin typeface="微软雅黑" panose="020B0503020204020204" charset="-122"/>
                <a:ea typeface="微软雅黑" panose="020B0503020204020204" charset="-122"/>
                <a:cs typeface="微软雅黑" panose="020B0503020204020204" charset="-122"/>
              </a:rPr>
              <a:t>一种下垂的以五彩羽毛或丝线等制成的穗子，常用于舞台服装的裙边下摆等处。</a:t>
            </a:r>
          </a:p>
          <a:p>
            <a:pPr>
              <a:lnSpc>
                <a:spcPct val="130000"/>
              </a:lnSpc>
            </a:pPr>
            <a:r>
              <a:rPr lang="zh-CN" sz="2400">
                <a:solidFill>
                  <a:srgbClr val="C00000"/>
                </a:solidFill>
                <a:latin typeface="微软雅黑" panose="020B0503020204020204" charset="-122"/>
                <a:ea typeface="微软雅黑" panose="020B0503020204020204" charset="-122"/>
                <a:cs typeface="微软雅黑" panose="020B0503020204020204" charset="-122"/>
              </a:rPr>
              <a:t>姗姗来迟：</a:t>
            </a:r>
            <a:r>
              <a:rPr lang="zh-CN" sz="2400">
                <a:solidFill>
                  <a:schemeClr val="tx1"/>
                </a:solidFill>
                <a:latin typeface="微软雅黑" panose="020B0503020204020204" charset="-122"/>
                <a:ea typeface="微软雅黑" panose="020B0503020204020204" charset="-122"/>
                <a:cs typeface="微软雅黑" panose="020B0503020204020204" charset="-122"/>
              </a:rPr>
              <a:t>比喻走得缓慢从容。现在形容慢腾腾地很晚才到来或来得很慢。</a:t>
            </a:r>
          </a:p>
          <a:p>
            <a:pPr>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白雪皑皑：皑皑：洁白的样子，多用来形容霜雪。洁白的积雪银光耀眼。</a:t>
            </a:r>
          </a:p>
          <a:p>
            <a:pPr>
              <a:lnSpc>
                <a:spcPct val="130000"/>
              </a:lnSpc>
            </a:pPr>
            <a:r>
              <a:rPr lang="zh-CN" sz="2400">
                <a:solidFill>
                  <a:srgbClr val="C00000"/>
                </a:solidFill>
                <a:latin typeface="微软雅黑" panose="020B0503020204020204" charset="-122"/>
                <a:ea typeface="微软雅黑" panose="020B0503020204020204" charset="-122"/>
                <a:cs typeface="微软雅黑" panose="020B0503020204020204" charset="-122"/>
              </a:rPr>
              <a:t>毛茸茸：</a:t>
            </a:r>
            <a:r>
              <a:rPr lang="zh-CN" sz="2400">
                <a:solidFill>
                  <a:schemeClr val="tx1"/>
                </a:solidFill>
                <a:latin typeface="微软雅黑" panose="020B0503020204020204" charset="-122"/>
                <a:ea typeface="微软雅黑" panose="020B0503020204020204" charset="-122"/>
                <a:cs typeface="微软雅黑" panose="020B0503020204020204" charset="-122"/>
              </a:rPr>
              <a:t>细毛丛生的样子。</a:t>
            </a:r>
            <a:r>
              <a:rPr lang="en-US" sz="2400">
                <a:solidFill>
                  <a:schemeClr val="tx1"/>
                </a:solidFill>
                <a:latin typeface="微软雅黑" panose="020B0503020204020204" charset="-122"/>
                <a:ea typeface="微软雅黑" panose="020B0503020204020204" charset="-122"/>
                <a:cs typeface="微软雅黑" panose="020B0503020204020204" charset="-122"/>
              </a:rPr>
              <a:t> </a:t>
            </a:r>
            <a:endParaRPr lang="zh-CN" sz="240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sz="2400">
                <a:solidFill>
                  <a:srgbClr val="C00000"/>
                </a:solidFill>
                <a:latin typeface="微软雅黑" panose="020B0503020204020204" charset="-122"/>
                <a:ea typeface="微软雅黑" panose="020B0503020204020204" charset="-122"/>
                <a:cs typeface="微软雅黑" panose="020B0503020204020204" charset="-122"/>
              </a:rPr>
              <a:t>徜徉：</a:t>
            </a:r>
            <a:r>
              <a:rPr lang="zh-CN" sz="2400">
                <a:solidFill>
                  <a:schemeClr val="tx1"/>
                </a:solidFill>
                <a:latin typeface="微软雅黑" panose="020B0503020204020204" charset="-122"/>
                <a:ea typeface="微软雅黑" panose="020B0503020204020204" charset="-122"/>
                <a:cs typeface="微软雅黑" panose="020B0503020204020204" charset="-122"/>
              </a:rPr>
              <a:t>彷徨，心神不宁;陶醉于某事物当中。</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5" name="文本框 4"/>
          <p:cNvSpPr txBox="1"/>
          <p:nvPr/>
        </p:nvSpPr>
        <p:spPr>
          <a:xfrm>
            <a:off x="2762525" y="2369186"/>
            <a:ext cx="5420334" cy="624423"/>
          </a:xfrm>
          <a:prstGeom prst="snip2DiagRect">
            <a:avLst/>
          </a:prstGeom>
          <a:solidFill>
            <a:srgbClr val="92D050"/>
          </a:solidFill>
          <a:ln>
            <a:solidFill>
              <a:schemeClr val="accent2">
                <a:lumMod val="75000"/>
              </a:schemeClr>
            </a:solidFill>
          </a:ln>
        </p:spPr>
        <p:txBody>
          <a:bodyPr wrap="none" rtlCol="0">
            <a:spAutoFit/>
          </a:bodyPr>
          <a:lstStyle/>
          <a:p>
            <a:pPr algn="l"/>
            <a:r>
              <a:rPr lang="en-US" sz="2800">
                <a:solidFill>
                  <a:srgbClr val="00B050"/>
                </a:solidFill>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第一节写我的窗前有一棵白桦。</a:t>
            </a:r>
          </a:p>
        </p:txBody>
      </p:sp>
      <p:sp>
        <p:nvSpPr>
          <p:cNvPr id="6" name="文本框 5"/>
          <p:cNvSpPr txBox="1"/>
          <p:nvPr/>
        </p:nvSpPr>
        <p:spPr>
          <a:xfrm>
            <a:off x="1174306" y="3211831"/>
            <a:ext cx="5312489" cy="624423"/>
          </a:xfrm>
          <a:prstGeom prst="snip2DiagRect">
            <a:avLst/>
          </a:prstGeom>
          <a:solidFill>
            <a:srgbClr val="92D050"/>
          </a:solidFill>
          <a:ln>
            <a:solidFill>
              <a:schemeClr val="accent2">
                <a:lumMod val="75000"/>
              </a:schemeClr>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第二节写了白桦在雪花中的美。</a:t>
            </a:r>
          </a:p>
        </p:txBody>
      </p:sp>
      <p:sp>
        <p:nvSpPr>
          <p:cNvPr id="7" name="文本框 6"/>
          <p:cNvSpPr txBox="1"/>
          <p:nvPr/>
        </p:nvSpPr>
        <p:spPr>
          <a:xfrm>
            <a:off x="2208314" y="4216400"/>
            <a:ext cx="7372157" cy="626366"/>
          </a:xfrm>
          <a:prstGeom prst="snip2DiagRect">
            <a:avLst/>
          </a:prstGeom>
          <a:solidFill>
            <a:srgbClr val="92D050"/>
          </a:solidFill>
          <a:ln>
            <a:solidFill>
              <a:schemeClr val="accent2">
                <a:lumMod val="75000"/>
              </a:schemeClr>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第三节写白桦在朦胧的寂静中的美。</a:t>
            </a:r>
          </a:p>
        </p:txBody>
      </p:sp>
      <p:sp>
        <p:nvSpPr>
          <p:cNvPr id="100" name="文本框 99"/>
          <p:cNvSpPr txBox="1"/>
          <p:nvPr/>
        </p:nvSpPr>
        <p:spPr>
          <a:xfrm>
            <a:off x="3379519" y="1387475"/>
            <a:ext cx="6200952" cy="521970"/>
          </a:xfrm>
          <a:prstGeom prst="rect">
            <a:avLst/>
          </a:prstGeom>
          <a:noFill/>
          <a:ln w="9525">
            <a:noFill/>
          </a:ln>
        </p:spPr>
        <p:txBody>
          <a:bodyPr>
            <a:spAutoFit/>
          </a:bodyPr>
          <a:lstStyle/>
          <a:p>
            <a:r>
              <a:rPr lang="zh-CN" sz="2800">
                <a:solidFill>
                  <a:srgbClr val="0000FF"/>
                </a:solidFill>
                <a:latin typeface="微软雅黑" panose="020B0503020204020204" charset="-122"/>
                <a:ea typeface="微软雅黑" panose="020B0503020204020204" charset="-122"/>
                <a:cs typeface="微软雅黑" panose="020B0503020204020204" charset="-122"/>
              </a:rPr>
              <a:t>《白桦》一诗一共有4个小节，</a:t>
            </a:r>
            <a:endParaRPr lang="zh-CN" altLang="en-US" sz="2800">
              <a:solidFill>
                <a:srgbClr val="0000FF"/>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288248" y="5325745"/>
            <a:ext cx="6085459" cy="626376"/>
          </a:xfrm>
          <a:prstGeom prst="snip2DiagRect">
            <a:avLst/>
          </a:prstGeom>
          <a:solidFill>
            <a:srgbClr val="92D050"/>
          </a:solidFill>
          <a:ln>
            <a:solidFill>
              <a:schemeClr val="accent2">
                <a:lumMod val="75000"/>
              </a:schemeClr>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第四节写白桦在朝霞中的美。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2" grpId="0" bldLvl="0" animBg="1"/>
    </p:bldLst>
  </p:timing>
</p:sld>
</file>

<file path=ppt/slides/slide3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860383" y="3292477"/>
            <a:ext cx="9950202" cy="2030095"/>
          </a:xfrm>
          <a:prstGeom prst="rect">
            <a:avLst/>
          </a:prstGeom>
          <a:noFill/>
          <a:ln w="9525">
            <a:noFill/>
          </a:ln>
        </p:spPr>
        <p:txBody>
          <a:bodyPr wrap="square">
            <a:spAutoFit/>
          </a:bodyPr>
          <a:lstStyle/>
          <a:p>
            <a:pPr>
              <a:lnSpc>
                <a:spcPct val="150000"/>
              </a:lnSpc>
            </a:pP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a:t>
            </a:r>
            <a:r>
              <a:rPr lang="zh-CN" sz="2800" dirty="0">
                <a:solidFill>
                  <a:schemeClr val="dk1"/>
                </a:solidFill>
                <a:latin typeface="微软雅黑" panose="020B0503020204020204" charset="-122"/>
                <a:ea typeface="微软雅黑" panose="020B0503020204020204" charset="-122"/>
                <a:cs typeface="微软雅黑" panose="020B0503020204020204" charset="-122"/>
              </a:rPr>
              <a:t>以白桦为中心意象，从不同角度描写它的美。满身的雪花、雪绣的花边、洁白的流苏，在朝霞里晶莹闪亮，披银霜，绽花穗，亭亭玉立，丰姿绰约。</a:t>
            </a:r>
          </a:p>
        </p:txBody>
      </p:sp>
      <p:grpSp>
        <p:nvGrpSpPr>
          <p:cNvPr id="10" name="组合 9"/>
          <p:cNvGrpSpPr/>
          <p:nvPr/>
        </p:nvGrpSpPr>
        <p:grpSpPr>
          <a:xfrm>
            <a:off x="3044668" y="1233805"/>
            <a:ext cx="6876081" cy="1775460"/>
            <a:chOff x="3724" y="2694"/>
            <a:chExt cx="7785" cy="2796"/>
          </a:xfrm>
        </p:grpSpPr>
        <p:pic>
          <p:nvPicPr>
            <p:cNvPr id="9" name="图片 8" descr="24"/>
            <p:cNvPicPr>
              <a:picLocks noChangeAspect="1"/>
            </p:cNvPicPr>
            <p:nvPr/>
          </p:nvPicPr>
          <p:blipFill>
            <a:blip r:embed="rId2" cstate="print"/>
            <a:stretch>
              <a:fillRect/>
            </a:stretch>
          </p:blipFill>
          <p:spPr>
            <a:xfrm>
              <a:off x="3869" y="2694"/>
              <a:ext cx="7640" cy="2796"/>
            </a:xfrm>
            <a:prstGeom prst="rect">
              <a:avLst/>
            </a:prstGeom>
          </p:spPr>
        </p:pic>
        <p:sp>
          <p:nvSpPr>
            <p:cNvPr id="8" name="文本框 7"/>
            <p:cNvSpPr txBox="1"/>
            <p:nvPr/>
          </p:nvSpPr>
          <p:spPr>
            <a:xfrm>
              <a:off x="3724" y="3864"/>
              <a:ext cx="6054" cy="822"/>
            </a:xfrm>
            <a:prstGeom prst="rect">
              <a:avLst/>
            </a:prstGeom>
            <a:noFill/>
          </p:spPr>
          <p:txBody>
            <a:bodyPr wrap="square" rtlCol="0">
              <a:spAutoFit/>
            </a:bodyPr>
            <a:lstStyle/>
            <a:p>
              <a:pPr algn="l"/>
              <a:r>
                <a:rPr lang="en-US" altLang="zh-CN" sz="2800" dirty="0">
                  <a:solidFill>
                    <a:schemeClr val="dk1"/>
                  </a:solidFill>
                  <a:latin typeface="微软雅黑" panose="020B0503020204020204" charset="-122"/>
                  <a:ea typeface="微软雅黑" panose="020B0503020204020204" charset="-122"/>
                  <a:cs typeface="微软雅黑" panose="020B0503020204020204" charset="-122"/>
                  <a:sym typeface="+mn-ea"/>
                </a:rPr>
                <a:t> 课文写了一件什么事？</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p:bldLst>
  </p:timing>
</p:sld>
</file>

<file path=ppt/slides/slide3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100" name="文本框 99"/>
          <p:cNvSpPr txBox="1"/>
          <p:nvPr/>
        </p:nvSpPr>
        <p:spPr>
          <a:xfrm>
            <a:off x="406163" y="1820547"/>
            <a:ext cx="10588900" cy="3969385"/>
          </a:xfrm>
          <a:prstGeom prst="rect">
            <a:avLst/>
          </a:prstGeom>
          <a:noFill/>
          <a:ln w="9525">
            <a:noFill/>
          </a:ln>
        </p:spPr>
        <p:txBody>
          <a:bodyPr wrap="square">
            <a:spAutoFit/>
          </a:bodyPr>
          <a:lstStyle/>
          <a:p>
            <a:pPr>
              <a:lnSpc>
                <a:spcPct val="150000"/>
              </a:lnSpc>
            </a:pPr>
            <a:r>
              <a:rPr sz="2800">
                <a:latin typeface="微软雅黑" panose="020B0503020204020204" charset="-122"/>
                <a:ea typeface="微软雅黑" panose="020B0503020204020204" charset="-122"/>
                <a:cs typeface="微软雅黑" panose="020B0503020204020204" charset="-122"/>
              </a:rPr>
              <a:t>一、看拼音写词语。</a:t>
            </a:r>
          </a:p>
          <a:p>
            <a:pPr>
              <a:lnSpc>
                <a:spcPct val="150000"/>
              </a:lnSpc>
            </a:pPr>
            <a:r>
              <a:rPr sz="2800">
                <a:latin typeface="方正姚体" panose="02010601030101010101" charset="-122"/>
                <a:ea typeface="方正姚体" panose="02010601030101010101" charset="-122"/>
                <a:cs typeface="微软雅黑" panose="020B0503020204020204" charset="-122"/>
              </a:rPr>
              <a:t>     bái huà    máo rónɡ rónɡ   xiāo sǎ</a:t>
            </a:r>
            <a:r>
              <a:rPr sz="2800">
                <a:latin typeface="微软雅黑" panose="020B0503020204020204" charset="-122"/>
                <a:ea typeface="微软雅黑" panose="020B0503020204020204" charset="-122"/>
                <a:cs typeface="微软雅黑" panose="020B0503020204020204" charset="-122"/>
              </a:rPr>
              <a:t>   </a:t>
            </a:r>
          </a:p>
          <a:p>
            <a:pPr>
              <a:lnSpc>
                <a:spcPct val="150000"/>
              </a:lnSpc>
            </a:pPr>
            <a:r>
              <a:rPr sz="2800">
                <a:latin typeface="微软雅黑" panose="020B0503020204020204" charset="-122"/>
                <a:ea typeface="微软雅黑" panose="020B0503020204020204" charset="-122"/>
                <a:cs typeface="微软雅黑" panose="020B0503020204020204" charset="-122"/>
              </a:rPr>
              <a:t>       （          ）     （              ）       （         ）  </a:t>
            </a:r>
          </a:p>
          <a:p>
            <a:pPr>
              <a:lnSpc>
                <a:spcPct val="150000"/>
              </a:lnSpc>
            </a:pPr>
            <a:r>
              <a:rPr sz="2800">
                <a:latin typeface="方正姚体" panose="02010601030101010101" charset="-122"/>
                <a:ea typeface="方正姚体" panose="02010601030101010101" charset="-122"/>
                <a:cs typeface="微软雅黑" panose="020B0503020204020204" charset="-122"/>
                <a:sym typeface="+mn-ea"/>
              </a:rPr>
              <a:t>     huā suì                  ménɡ lónɡ </a:t>
            </a:r>
            <a:endParaRPr sz="2800">
              <a:latin typeface="微软雅黑" panose="020B0503020204020204" charset="-122"/>
              <a:ea typeface="微软雅黑" panose="020B0503020204020204" charset="-122"/>
              <a:cs typeface="微软雅黑" panose="020B0503020204020204" charset="-122"/>
            </a:endParaRPr>
          </a:p>
          <a:p>
            <a:pPr>
              <a:lnSpc>
                <a:spcPct val="150000"/>
              </a:lnSpc>
            </a:pPr>
            <a:r>
              <a:rPr sz="2800">
                <a:latin typeface="微软雅黑" panose="020B0503020204020204" charset="-122"/>
                <a:ea typeface="微软雅黑" panose="020B0503020204020204" charset="-122"/>
                <a:cs typeface="微软雅黑" panose="020B0503020204020204" charset="-122"/>
              </a:rPr>
              <a:t>    （          ）                                 （            ）</a:t>
            </a:r>
            <a:r>
              <a:rPr sz="2800">
                <a:solidFill>
                  <a:srgbClr val="C00000"/>
                </a:solidFill>
                <a:latin typeface="微软雅黑" panose="020B0503020204020204" charset="-122"/>
                <a:ea typeface="微软雅黑" panose="020B0503020204020204" charset="-122"/>
                <a:cs typeface="微软雅黑" panose="020B0503020204020204" charset="-122"/>
              </a:rPr>
              <a:t> </a:t>
            </a:r>
          </a:p>
          <a:p>
            <a:pPr>
              <a:lnSpc>
                <a:spcPct val="150000"/>
              </a:lnSpc>
            </a:pPr>
            <a:r>
              <a:rPr sz="2800">
                <a:solidFill>
                  <a:srgbClr val="C00000"/>
                </a:solidFill>
                <a:latin typeface="微软雅黑" panose="020B0503020204020204" charset="-122"/>
                <a:ea typeface="微软雅黑" panose="020B0503020204020204" charset="-122"/>
                <a:cs typeface="微软雅黑" panose="020B0503020204020204" charset="-122"/>
              </a:rPr>
              <a:t>       </a:t>
            </a:r>
          </a:p>
        </p:txBody>
      </p:sp>
      <p:sp>
        <p:nvSpPr>
          <p:cNvPr id="16" name="文本框 15"/>
          <p:cNvSpPr txBox="1"/>
          <p:nvPr/>
        </p:nvSpPr>
        <p:spPr>
          <a:xfrm>
            <a:off x="1764171" y="3305810"/>
            <a:ext cx="1114408"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白 桦 </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4371671" y="3305810"/>
            <a:ext cx="1367682"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毛茸 茸</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7700808" y="3305810"/>
            <a:ext cx="1008609"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潇 洒</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671157" y="458914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花穗</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7498501" y="4373881"/>
            <a:ext cx="1008609" cy="738664"/>
          </a:xfrm>
          <a:prstGeom prst="rect">
            <a:avLst/>
          </a:prstGeom>
          <a:noFill/>
        </p:spPr>
        <p:txBody>
          <a:bodyPr wrap="none" rtlCol="0">
            <a:spAutoFit/>
          </a:bodyPr>
          <a:lstStyle/>
          <a:p>
            <a:pPr algn="l">
              <a:lnSpc>
                <a:spcPct val="150000"/>
              </a:lnSpc>
            </a:pPr>
            <a:r>
              <a:rPr sz="2800">
                <a:solidFill>
                  <a:srgbClr val="C00000"/>
                </a:solidFill>
                <a:latin typeface="微软雅黑" panose="020B0503020204020204" charset="-122"/>
                <a:ea typeface="微软雅黑" panose="020B0503020204020204" charset="-122"/>
                <a:cs typeface="微软雅黑" panose="020B0503020204020204" charset="-122"/>
                <a:sym typeface="+mn-ea"/>
              </a:rPr>
              <a:t>朦 胧</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p:tgtEl>
                                          <p:spTgt spid="17"/>
                                        </p:tgtEl>
                                        <p:attrNameLst>
                                          <p:attrName>ppt_y</p:attrName>
                                        </p:attrNameLst>
                                      </p:cBhvr>
                                      <p:tavLst>
                                        <p:tav tm="0">
                                          <p:val>
                                            <p:strVal val="#ppt_y+#ppt_h*1.125000"/>
                                          </p:val>
                                        </p:tav>
                                        <p:tav tm="100000">
                                          <p:val>
                                            <p:strVal val="#ppt_y"/>
                                          </p:val>
                                        </p:tav>
                                      </p:tavLst>
                                    </p:anim>
                                    <p:animEffect transition="in" filter="wipe(up)">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p:tgtEl>
                                          <p:spTgt spid="18"/>
                                        </p:tgtEl>
                                        <p:attrNameLst>
                                          <p:attrName>ppt_y</p:attrName>
                                        </p:attrNameLst>
                                      </p:cBhvr>
                                      <p:tavLst>
                                        <p:tav tm="0">
                                          <p:val>
                                            <p:strVal val="#ppt_y+#ppt_h*1.125000"/>
                                          </p:val>
                                        </p:tav>
                                        <p:tav tm="100000">
                                          <p:val>
                                            <p:strVal val="#ppt_y"/>
                                          </p:val>
                                        </p:tav>
                                      </p:tavLst>
                                    </p:anim>
                                    <p:animEffect transition="in" filter="wipe(up)">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up)">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ppt_y</p:attrName>
                                        </p:attrNameLst>
                                      </p:cBhvr>
                                      <p:tavLst>
                                        <p:tav tm="0">
                                          <p:val>
                                            <p:strVal val="#ppt_y+#ppt_h*1.125000"/>
                                          </p:val>
                                        </p:tav>
                                        <p:tav tm="100000">
                                          <p:val>
                                            <p:strVal val="#ppt_y"/>
                                          </p:val>
                                        </p:tav>
                                      </p:tavLst>
                                    </p:anim>
                                    <p:animEffect transition="in" filter="wipe(up)">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3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100" name="文本框 99"/>
          <p:cNvSpPr txBox="1"/>
          <p:nvPr/>
        </p:nvSpPr>
        <p:spPr>
          <a:xfrm>
            <a:off x="741014" y="1820547"/>
            <a:ext cx="10588900" cy="3969385"/>
          </a:xfrm>
          <a:prstGeom prst="rect">
            <a:avLst/>
          </a:prstGeom>
          <a:noFill/>
          <a:ln w="9525">
            <a:noFill/>
          </a:ln>
        </p:spPr>
        <p:txBody>
          <a:bodyPr wrap="square">
            <a:spAutoFit/>
          </a:bodyPr>
          <a:lstStyle/>
          <a:p>
            <a:pPr>
              <a:lnSpc>
                <a:spcPct val="150000"/>
              </a:lnSpc>
            </a:pPr>
            <a:r>
              <a:rPr sz="2800">
                <a:latin typeface="微软雅黑" panose="020B0503020204020204" charset="-122"/>
                <a:ea typeface="微软雅黑" panose="020B0503020204020204" charset="-122"/>
                <a:cs typeface="微软雅黑" panose="020B0503020204020204" charset="-122"/>
              </a:rPr>
              <a:t>二、按课文内容补充词语。</a:t>
            </a:r>
          </a:p>
          <a:p>
            <a:pPr>
              <a:lnSpc>
                <a:spcPct val="150000"/>
              </a:lnSpc>
            </a:pPr>
            <a:r>
              <a:rPr sz="2800">
                <a:latin typeface="微软雅黑" panose="020B0503020204020204" charset="-122"/>
                <a:ea typeface="微软雅黑" panose="020B0503020204020204" charset="-122"/>
                <a:cs typeface="微软雅黑" panose="020B0503020204020204" charset="-122"/>
              </a:rPr>
              <a:t>（          ）的树枝　　   （            ）的枝头　　</a:t>
            </a:r>
          </a:p>
          <a:p>
            <a:pPr>
              <a:lnSpc>
                <a:spcPct val="150000"/>
              </a:lnSpc>
            </a:pPr>
            <a:r>
              <a:rPr sz="2800">
                <a:latin typeface="微软雅黑" panose="020B0503020204020204" charset="-122"/>
                <a:ea typeface="微软雅黑" panose="020B0503020204020204" charset="-122"/>
                <a:cs typeface="微软雅黑" panose="020B0503020204020204" charset="-122"/>
              </a:rPr>
              <a:t>（          ）的花边　　　（           ）的流苏</a:t>
            </a:r>
          </a:p>
          <a:p>
            <a:pPr>
              <a:lnSpc>
                <a:spcPct val="150000"/>
              </a:lnSpc>
            </a:pPr>
            <a:r>
              <a:rPr sz="2800">
                <a:latin typeface="微软雅黑" panose="020B0503020204020204" charset="-122"/>
                <a:ea typeface="微软雅黑" panose="020B0503020204020204" charset="-122"/>
                <a:cs typeface="微软雅黑" panose="020B0503020204020204" charset="-122"/>
              </a:rPr>
              <a:t>三、按课文内容填空。</a:t>
            </a:r>
          </a:p>
          <a:p>
            <a:pPr>
              <a:lnSpc>
                <a:spcPct val="150000"/>
              </a:lnSpc>
            </a:pPr>
            <a:r>
              <a:rPr sz="2800">
                <a:latin typeface="微软雅黑" panose="020B0503020204020204" charset="-122"/>
                <a:ea typeface="微软雅黑" panose="020B0503020204020204" charset="-122"/>
                <a:cs typeface="微软雅黑" panose="020B0503020204020204" charset="-122"/>
              </a:rPr>
              <a:t>1.在（         ）的寂静中，（          ）着这棵白桦。　　</a:t>
            </a:r>
          </a:p>
          <a:p>
            <a:pPr>
              <a:lnSpc>
                <a:spcPct val="150000"/>
              </a:lnSpc>
            </a:pPr>
            <a:r>
              <a:rPr sz="2800">
                <a:latin typeface="微软雅黑" panose="020B0503020204020204" charset="-122"/>
                <a:ea typeface="微软雅黑" panose="020B0503020204020204" charset="-122"/>
                <a:cs typeface="微软雅黑" panose="020B0503020204020204" charset="-122"/>
              </a:rPr>
              <a:t>2.在（         ）的金晖里，闪着（           ）的雪花。</a:t>
            </a:r>
            <a:endParaRPr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012306" y="2656205"/>
            <a:ext cx="1620957"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白雪皑皑</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069956" y="2656205"/>
            <a:ext cx="1261884"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毛茸茸</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29329" y="330581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雪绣</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286990" y="330581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洁白</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192812" y="454723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朦胧</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6286990" y="454723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玉立</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192812" y="526796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灿灿</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378358" y="526796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晶亮</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Lst>
  </p:timing>
</p:sld>
</file>

<file path=ppt/slides/slide3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958630" y="979807"/>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2052516" y="2357755"/>
            <a:ext cx="6431937" cy="3952240"/>
          </a:xfrm>
          <a:prstGeom prst="rect">
            <a:avLst/>
          </a:prstGeom>
        </p:spPr>
      </p:pic>
    </p:spTree>
  </p:cSld>
  <p:clrMapOvr>
    <a:masterClrMapping/>
  </p:clrMapOvr>
  <p:timing>
    <p:tnLst>
      <p:par>
        <p:cTn id="1" dur="indefinite" restart="never" nodeType="tmRoot"/>
      </p:par>
    </p:tnLst>
  </p:timing>
</p:sld>
</file>

<file path=ppt/slides/slide3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4" name="文本框 3"/>
          <p:cNvSpPr txBox="1"/>
          <p:nvPr/>
        </p:nvSpPr>
        <p:spPr>
          <a:xfrm>
            <a:off x="4947586" y="2289176"/>
            <a:ext cx="5742856" cy="2703076"/>
          </a:xfrm>
          <a:prstGeom prst="bevel">
            <a:avLst>
              <a:gd name="adj" fmla="val 8631"/>
            </a:avLst>
          </a:prstGeom>
          <a:noFill/>
          <a:ln>
            <a:solidFill>
              <a:srgbClr val="FFC000"/>
            </a:solidFill>
          </a:ln>
        </p:spPr>
        <p:txBody>
          <a:bodyPr wrap="square" rtlCol="0">
            <a:spAutoFit/>
          </a:bodyPr>
          <a:lstStyle/>
          <a:p>
            <a:pPr algn="l"/>
            <a:r>
              <a:rPr lang="en-US"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《白桦》是一首现代诗，它和古诗有些不同，那它到底有哪些不同呢，下面，我们就来读读《白桦》这首诗，相信通过同学们的学习，就会明白的。</a:t>
            </a:r>
          </a:p>
        </p:txBody>
      </p:sp>
      <p:sp>
        <p:nvSpPr>
          <p:cNvPr id="2" name="文本框 1"/>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3" name="图片 2"/>
          <p:cNvPicPr>
            <a:picLocks noChangeAspect="1"/>
          </p:cNvPicPr>
          <p:nvPr/>
        </p:nvPicPr>
        <p:blipFill>
          <a:blip r:embed="rId2" cstate="print"/>
          <a:stretch>
            <a:fillRect/>
          </a:stretch>
        </p:blipFill>
        <p:spPr>
          <a:xfrm>
            <a:off x="871233" y="2586355"/>
            <a:ext cx="3794983" cy="310134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缺角矩形 7"/>
          <p:cNvSpPr/>
          <p:nvPr/>
        </p:nvSpPr>
        <p:spPr>
          <a:xfrm>
            <a:off x="7778318" y="2708910"/>
            <a:ext cx="878985" cy="720090"/>
          </a:xfrm>
          <a:prstGeom prst="plaqu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6" name="椭圆 5"/>
          <p:cNvSpPr/>
          <p:nvPr/>
        </p:nvSpPr>
        <p:spPr>
          <a:xfrm>
            <a:off x="5580856" y="2636522"/>
            <a:ext cx="615444" cy="936625"/>
          </a:xfrm>
          <a:prstGeom prst="ellips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5611087" y="2586355"/>
            <a:ext cx="4473212" cy="796290"/>
          </a:xfrm>
          <a:prstGeom prst="rect">
            <a:avLst/>
          </a:prstGeom>
          <a:noFill/>
        </p:spPr>
        <p:txBody>
          <a:bodyPr wrap="square" rtlCol="0">
            <a:spAutoFit/>
          </a:bodyPr>
          <a:lstStyle/>
          <a:p>
            <a:pPr>
              <a:lnSpc>
                <a:spcPts val="5500"/>
              </a:lnSpc>
            </a:pPr>
            <a:r>
              <a:rPr sz="2800" dirty="0">
                <a:latin typeface="微软雅黑" panose="020B0503020204020204" charset="-122"/>
                <a:ea typeface="微软雅黑" panose="020B0503020204020204" charset="-122"/>
              </a:rPr>
              <a:t>宿新市徐公店</a:t>
            </a:r>
          </a:p>
        </p:txBody>
      </p:sp>
      <p:pic>
        <p:nvPicPr>
          <p:cNvPr id="3" name="图片 2"/>
          <p:cNvPicPr>
            <a:picLocks noChangeAspect="1"/>
          </p:cNvPicPr>
          <p:nvPr/>
        </p:nvPicPr>
        <p:blipFill>
          <a:blip r:embed="rId2" cstate="print"/>
          <a:stretch>
            <a:fillRect/>
          </a:stretch>
        </p:blipFill>
        <p:spPr>
          <a:xfrm>
            <a:off x="658852" y="2022477"/>
            <a:ext cx="4653039" cy="3853815"/>
          </a:xfrm>
          <a:prstGeom prst="rect">
            <a:avLst/>
          </a:prstGeom>
        </p:spPr>
      </p:pic>
      <p:sp>
        <p:nvSpPr>
          <p:cNvPr id="4" name="文本框 3"/>
          <p:cNvSpPr txBox="1"/>
          <p:nvPr/>
        </p:nvSpPr>
        <p:spPr>
          <a:xfrm>
            <a:off x="5611087" y="5178426"/>
            <a:ext cx="3921443" cy="695265"/>
          </a:xfrm>
          <a:prstGeom prst="bevel">
            <a:avLst/>
          </a:prstGeom>
          <a:solidFill>
            <a:schemeClr val="accent2"/>
          </a:solidFill>
        </p:spPr>
        <p:txBody>
          <a:bodyPr wrap="none" rtlCol="0">
            <a:spAutoFit/>
          </a:bodyPr>
          <a:lstStyle/>
          <a:p>
            <a:r>
              <a:rPr sz="2800" dirty="0">
                <a:latin typeface="微软雅黑" panose="020B0503020204020204" charset="-122"/>
                <a:ea typeface="微软雅黑" panose="020B0503020204020204" charset="-122"/>
                <a:sym typeface="+mn-ea"/>
              </a:rPr>
              <a:t>投宿在新市徐公的客店</a:t>
            </a:r>
            <a:endParaRPr lang="zh-CN" altLang="en-US" sz="2800" dirty="0">
              <a:latin typeface="微软雅黑" panose="020B0503020204020204" charset="-122"/>
              <a:ea typeface="微软雅黑" panose="020B0503020204020204" charset="-122"/>
            </a:endParaRPr>
          </a:p>
        </p:txBody>
      </p:sp>
      <p:sp>
        <p:nvSpPr>
          <p:cNvPr id="100" name="文本框 99"/>
          <p:cNvSpPr txBox="1"/>
          <p:nvPr/>
        </p:nvSpPr>
        <p:spPr>
          <a:xfrm>
            <a:off x="5580857" y="1174115"/>
            <a:ext cx="1951750" cy="1346043"/>
          </a:xfrm>
          <a:prstGeom prst="wedgeEllipseCallout">
            <a:avLst/>
          </a:prstGeom>
          <a:noFill/>
          <a:ln w="9525">
            <a:solidFill>
              <a:schemeClr val="accent1"/>
            </a:solidFill>
          </a:ln>
        </p:spPr>
        <p:txBody>
          <a:bodyPr wrap="square">
            <a:spAutoFit/>
          </a:bodyPr>
          <a:lstStyle/>
          <a:p>
            <a:r>
              <a:rPr lang="zh-CN" sz="2800">
                <a:solidFill>
                  <a:srgbClr val="000000"/>
                </a:solidFill>
                <a:latin typeface="微软雅黑" panose="020B0503020204020204" charset="-122"/>
                <a:ea typeface="微软雅黑" panose="020B0503020204020204" charset="-122"/>
              </a:rPr>
              <a:t>住宿、投宿</a:t>
            </a:r>
            <a:endParaRPr lang="zh-CN" altLang="en-US" sz="2800">
              <a:solidFill>
                <a:srgbClr val="000000"/>
              </a:solidFill>
              <a:latin typeface="微软雅黑" panose="020B0503020204020204" charset="-122"/>
              <a:ea typeface="微软雅黑" panose="020B0503020204020204" charset="-122"/>
            </a:endParaRPr>
          </a:p>
        </p:txBody>
      </p:sp>
      <p:sp>
        <p:nvSpPr>
          <p:cNvPr id="7" name="文本框 6"/>
          <p:cNvSpPr txBox="1"/>
          <p:nvPr/>
        </p:nvSpPr>
        <p:spPr>
          <a:xfrm>
            <a:off x="6956693" y="3573145"/>
            <a:ext cx="2588897" cy="577902"/>
          </a:xfrm>
          <a:prstGeom prst="wedgeRoundRectCallout">
            <a:avLst>
              <a:gd name="adj1" fmla="val -5838"/>
              <a:gd name="adj2" fmla="val -93779"/>
              <a:gd name="adj3" fmla="val 16667"/>
            </a:avLst>
          </a:prstGeom>
          <a:noFill/>
          <a:ln w="9525">
            <a:solidFill>
              <a:schemeClr val="accent1"/>
            </a:solidFill>
          </a:ln>
        </p:spPr>
        <p:txBody>
          <a:bodyPr wrap="square">
            <a:spAutoFit/>
          </a:bodyPr>
          <a:lstStyle/>
          <a:p>
            <a:r>
              <a:rPr lang="zh-CN" sz="2800">
                <a:solidFill>
                  <a:srgbClr val="000000"/>
                </a:solidFill>
                <a:latin typeface="微软雅黑" panose="020B0503020204020204" charset="-122"/>
                <a:ea typeface="微软雅黑" panose="020B0503020204020204" charset="-122"/>
              </a:rPr>
              <a:t>住宿的客店</a:t>
            </a:r>
            <a:endParaRPr lang="zh-CN" altLang="en-US" sz="2800">
              <a:solidFill>
                <a:srgbClr val="0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heckerboard(across)">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strips(downLeft)">
                                      <p:cBhvr>
                                        <p:cTn id="19" dur="500"/>
                                        <p:tgtEl>
                                          <p:spTgt spid="100"/>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strips(down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5" grpId="0"/>
      <p:bldP spid="4" grpId="0" animBg="1"/>
      <p:bldP spid="100" grpId="0" animBg="1"/>
      <p:bldP spid="7"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930143" y="2278382"/>
            <a:ext cx="5497144" cy="2246769"/>
          </a:xfrm>
          <a:prstGeom prst="rect">
            <a:avLst/>
          </a:prstGeom>
          <a:noFill/>
          <a:ln w="9525">
            <a:noFill/>
          </a:ln>
        </p:spPr>
        <p:txBody>
          <a:bodyPr wrap="square">
            <a:spAutoFit/>
          </a:bodyPr>
          <a:lstStyle/>
          <a:p>
            <a:r>
              <a:rPr lang="zh-CN" sz="2800">
                <a:latin typeface="微软雅黑" panose="020B0503020204020204" charset="-122"/>
                <a:ea typeface="微软雅黑" panose="020B0503020204020204" charset="-122"/>
                <a:cs typeface="微软雅黑" panose="020B0503020204020204" charset="-122"/>
              </a:rPr>
              <a:t>我们已经学习了两首古诗《宿新市徐公店》及《四时田园杂兴》，这节课，我们一起来学习一首词，它是南宋著名词人辛弃疾写的一首词</a:t>
            </a:r>
            <a:r>
              <a:rPr lang="en-US" sz="2800">
                <a:latin typeface="微软雅黑" panose="020B0503020204020204" charset="-122"/>
                <a:ea typeface="微软雅黑" panose="020B0503020204020204" charset="-122"/>
                <a:cs typeface="微软雅黑" panose="020B0503020204020204" charset="-122"/>
              </a:rPr>
              <a:t>——</a:t>
            </a:r>
            <a:r>
              <a:rPr lang="zh-CN" sz="2800">
                <a:solidFill>
                  <a:srgbClr val="FF0000"/>
                </a:solidFill>
                <a:latin typeface="微软雅黑" panose="020B0503020204020204" charset="-122"/>
                <a:ea typeface="微软雅黑" panose="020B0503020204020204" charset="-122"/>
                <a:cs typeface="微软雅黑" panose="020B0503020204020204" charset="-122"/>
              </a:rPr>
              <a:t>清平乐·村居</a:t>
            </a:r>
            <a:r>
              <a:rPr lang="zh-CN" sz="2800">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085943" y="1284605"/>
            <a:ext cx="2192811" cy="64034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新课导入</a:t>
            </a:r>
          </a:p>
        </p:txBody>
      </p:sp>
      <p:pic>
        <p:nvPicPr>
          <p:cNvPr id="3" name="图片 2"/>
          <p:cNvPicPr>
            <a:picLocks noChangeAspect="1"/>
          </p:cNvPicPr>
          <p:nvPr/>
        </p:nvPicPr>
        <p:blipFill>
          <a:blip r:embed="rId2" cstate="print"/>
          <a:stretch>
            <a:fillRect/>
          </a:stretch>
        </p:blipFill>
        <p:spPr>
          <a:xfrm>
            <a:off x="6710205" y="1423037"/>
            <a:ext cx="3799633" cy="4387215"/>
          </a:xfrm>
          <a:prstGeom prst="rect">
            <a:avLst/>
          </a:prstGeom>
        </p:spPr>
      </p:pic>
    </p:spTree>
  </p:cSld>
  <p:clrMapOvr>
    <a:masterClrMapping/>
  </p:clrMapOvr>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2908246" y="2355850"/>
            <a:ext cx="7622520" cy="1612702"/>
          </a:xfrm>
          <a:prstGeom prst="bevel">
            <a:avLst>
              <a:gd name="adj" fmla="val 7138"/>
            </a:avLst>
          </a:prstGeom>
          <a:solidFill>
            <a:srgbClr val="92D050"/>
          </a:solidFill>
          <a:ln w="9525">
            <a:solidFill>
              <a:srgbClr val="FFC000"/>
            </a:solidFill>
          </a:ln>
        </p:spPr>
        <p:txBody>
          <a:bodyPr wrap="square">
            <a:spAutoFit/>
          </a:bodyPr>
          <a:lstStyle/>
          <a:p>
            <a:pPr indent="304800"/>
            <a:r>
              <a:rPr lang="zh-CN" sz="2800">
                <a:solidFill>
                  <a:schemeClr val="tx1"/>
                </a:solidFill>
                <a:latin typeface="微软雅黑" panose="020B0503020204020204" charset="-122"/>
                <a:ea typeface="微软雅黑" panose="020B0503020204020204" charset="-122"/>
                <a:cs typeface="微软雅黑" panose="020B0503020204020204" charset="-122"/>
              </a:rPr>
              <a:t>（1）你眼前仿佛出现了一幅什么画面？</a:t>
            </a:r>
          </a:p>
          <a:p>
            <a:pPr indent="304800"/>
            <a:r>
              <a:rPr lang="zh-CN" sz="2800">
                <a:solidFill>
                  <a:schemeClr val="tx1"/>
                </a:solidFill>
                <a:latin typeface="微软雅黑" panose="020B0503020204020204" charset="-122"/>
                <a:ea typeface="微软雅黑" panose="020B0503020204020204" charset="-122"/>
                <a:cs typeface="微软雅黑" panose="020B0503020204020204" charset="-122"/>
              </a:rPr>
              <a:t>（2）你仿佛看到了什么？想到了什么？</a:t>
            </a:r>
          </a:p>
          <a:p>
            <a:pPr indent="304800"/>
            <a:r>
              <a:rPr lang="zh-CN" sz="2800">
                <a:solidFill>
                  <a:schemeClr val="tx1"/>
                </a:solidFill>
                <a:latin typeface="微软雅黑" panose="020B0503020204020204" charset="-122"/>
                <a:ea typeface="微软雅黑" panose="020B0503020204020204" charset="-122"/>
                <a:cs typeface="微软雅黑" panose="020B0503020204020204" charset="-122"/>
              </a:rPr>
              <a:t>（3）体会到作者什么情感？</a:t>
            </a:r>
          </a:p>
        </p:txBody>
      </p:sp>
      <p:sp>
        <p:nvSpPr>
          <p:cNvPr id="2" name="文本框 1"/>
          <p:cNvSpPr txBox="1"/>
          <p:nvPr/>
        </p:nvSpPr>
        <p:spPr>
          <a:xfrm>
            <a:off x="715435" y="1111250"/>
            <a:ext cx="2192036"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品读诗歌</a:t>
            </a:r>
          </a:p>
        </p:txBody>
      </p:sp>
      <p:pic>
        <p:nvPicPr>
          <p:cNvPr id="3" name="图片 2" descr="62"/>
          <p:cNvPicPr>
            <a:picLocks noChangeAspect="1"/>
          </p:cNvPicPr>
          <p:nvPr/>
        </p:nvPicPr>
        <p:blipFill>
          <a:blip r:embed="rId2" cstate="print"/>
          <a:stretch>
            <a:fillRect/>
          </a:stretch>
        </p:blipFill>
        <p:spPr>
          <a:xfrm flipH="1">
            <a:off x="472048" y="2848610"/>
            <a:ext cx="1987405" cy="2432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4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066274" y="1477012"/>
            <a:ext cx="5743631" cy="1594077"/>
          </a:xfrm>
          <a:prstGeom prst="wedgeRoundRectCallout">
            <a:avLst>
              <a:gd name="adj1" fmla="val -57678"/>
              <a:gd name="adj2" fmla="val -25044"/>
              <a:gd name="adj3" fmla="val 16667"/>
            </a:avLst>
          </a:prstGeom>
          <a:solidFill>
            <a:srgbClr val="92D050"/>
          </a:solidFill>
          <a:ln w="9525">
            <a:noFill/>
          </a:ln>
        </p:spPr>
        <p:txBody>
          <a:bodyPr wrap="square">
            <a:spAutoFit/>
          </a:bodyPr>
          <a:lstStyle/>
          <a:p>
            <a:r>
              <a:rPr lang="zh-CN" sz="2800">
                <a:solidFill>
                  <a:schemeClr val="tx1"/>
                </a:solidFill>
                <a:latin typeface="微软雅黑" panose="020B0503020204020204" charset="-122"/>
                <a:ea typeface="微软雅黑" panose="020B0503020204020204" charset="-122"/>
              </a:rPr>
              <a:t>读一读，选择以下几个短语描述这棵白桦，说说白桦给你留下了怎样的印象？</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5" name="图片 4" descr="123"/>
          <p:cNvPicPr>
            <a:picLocks noChangeAspect="1"/>
          </p:cNvPicPr>
          <p:nvPr/>
        </p:nvPicPr>
        <p:blipFill>
          <a:blip r:embed="rId2" cstate="print"/>
          <a:stretch>
            <a:fillRect/>
          </a:stretch>
        </p:blipFill>
        <p:spPr>
          <a:xfrm>
            <a:off x="945645" y="2187575"/>
            <a:ext cx="2325357" cy="1905000"/>
          </a:xfrm>
          <a:prstGeom prst="rect">
            <a:avLst/>
          </a:prstGeom>
        </p:spPr>
      </p:pic>
      <p:sp>
        <p:nvSpPr>
          <p:cNvPr id="2" name="文本框 1"/>
          <p:cNvSpPr txBox="1"/>
          <p:nvPr/>
        </p:nvSpPr>
        <p:spPr>
          <a:xfrm>
            <a:off x="1351033" y="4287521"/>
            <a:ext cx="7147577" cy="1840409"/>
          </a:xfrm>
          <a:prstGeom prst="horizontalScroll">
            <a:avLst/>
          </a:prstGeom>
          <a:solidFill>
            <a:srgbClr val="FFC000"/>
          </a:solidFill>
          <a:ln>
            <a:solidFill>
              <a:schemeClr val="accent1"/>
            </a:solidFill>
          </a:ln>
        </p:spPr>
        <p:txBody>
          <a:bodyPr wrap="none" rtlCol="0">
            <a:spAutoFit/>
          </a:bodyPr>
          <a:lstStyle/>
          <a:p>
            <a:pPr>
              <a:lnSpc>
                <a:spcPct val="150000"/>
              </a:lnSpc>
            </a:pPr>
            <a:r>
              <a:rPr lang="zh-CN" altLang="en-US" sz="2800" dirty="0">
                <a:latin typeface="微软雅黑" panose="020B0503020204020204" charset="-122"/>
                <a:ea typeface="微软雅黑" panose="020B0503020204020204" charset="-122"/>
                <a:sym typeface="+mn-ea"/>
              </a:rPr>
              <a:t>洁白的流苏  灿灿的金晖  姗姗来迟的朝霞</a:t>
            </a:r>
          </a:p>
          <a:p>
            <a:pPr>
              <a:lnSpc>
                <a:spcPct val="150000"/>
              </a:lnSpc>
            </a:pPr>
            <a:r>
              <a:rPr lang="zh-CN" altLang="en-US" sz="2800" dirty="0">
                <a:latin typeface="微软雅黑" panose="020B0503020204020204" charset="-122"/>
                <a:ea typeface="微软雅黑" panose="020B0503020204020204" charset="-122"/>
                <a:sym typeface="+mn-ea"/>
              </a:rPr>
              <a:t>晶亮的雪花  银色的光华  白雪皑皑的树枝 </a:t>
            </a:r>
            <a:endParaRPr lang="zh-CN" altLang="en-US" sz="2800"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Lst>
  </p:timing>
</p:sld>
</file>

<file path=ppt/slides/slide4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十边形 5"/>
          <p:cNvSpPr/>
          <p:nvPr/>
        </p:nvSpPr>
        <p:spPr>
          <a:xfrm>
            <a:off x="3535318" y="1330326"/>
            <a:ext cx="4701871" cy="844567"/>
          </a:xfrm>
          <a:prstGeom prst="decagon">
            <a:avLst/>
          </a:prstGeom>
          <a:solidFill>
            <a:srgbClr val="92D050"/>
          </a:solidFill>
        </p:spPr>
        <p:txBody>
          <a:bodyPr wrap="square">
            <a:spAutoFit/>
          </a:bodyPr>
          <a:lstStyle/>
          <a:p>
            <a:r>
              <a:rPr lang="zh-CN" sz="2800">
                <a:latin typeface="微软雅黑" panose="020B0503020204020204" charset="-122"/>
                <a:ea typeface="微软雅黑" panose="020B0503020204020204" charset="-122"/>
                <a:cs typeface="微软雅黑" panose="020B0503020204020204" charset="-122"/>
                <a:sym typeface="+mn-ea"/>
              </a:rPr>
              <a:t>诗歌有什么特点？</a:t>
            </a:r>
            <a:endParaRPr lang="zh-CN" altLang="zh-CN" sz="2800" b="1"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555" y="3666492"/>
            <a:ext cx="2687338" cy="1929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2907471" y="2449197"/>
            <a:ext cx="7944969" cy="2962513"/>
          </a:xfrm>
          <a:prstGeom prst="round2DiagRect">
            <a:avLst/>
          </a:prstGeom>
          <a:noFill/>
          <a:ln w="38100">
            <a:solidFill>
              <a:srgbClr val="92D050"/>
            </a:solidFill>
            <a:prstDash val="lgDashDotDot"/>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第一，高度集中、概括地反映生活；   </a:t>
            </a:r>
          </a:p>
          <a:p>
            <a:pPr>
              <a:lnSpc>
                <a:spcPct val="150000"/>
              </a:lnSpc>
            </a:pPr>
            <a:r>
              <a:rPr lang="zh-CN" sz="2800">
                <a:latin typeface="微软雅黑" panose="020B0503020204020204" charset="-122"/>
                <a:ea typeface="微软雅黑" panose="020B0503020204020204" charset="-122"/>
                <a:cs typeface="微软雅黑" panose="020B0503020204020204" charset="-122"/>
              </a:rPr>
              <a:t>第二，抒情言志，饱含丰富的思想感情；   </a:t>
            </a:r>
          </a:p>
          <a:p>
            <a:pPr>
              <a:lnSpc>
                <a:spcPct val="150000"/>
              </a:lnSpc>
            </a:pPr>
            <a:r>
              <a:rPr lang="zh-CN" sz="2800">
                <a:latin typeface="微软雅黑" panose="020B0503020204020204" charset="-122"/>
                <a:ea typeface="微软雅黑" panose="020B0503020204020204" charset="-122"/>
                <a:cs typeface="微软雅黑" panose="020B0503020204020204" charset="-122"/>
              </a:rPr>
              <a:t>第三，丰富的想象、联想和幻想；</a:t>
            </a:r>
          </a:p>
          <a:p>
            <a:pPr>
              <a:lnSpc>
                <a:spcPct val="150000"/>
              </a:lnSpc>
            </a:pPr>
            <a:r>
              <a:rPr lang="zh-CN" sz="2800">
                <a:latin typeface="微软雅黑" panose="020B0503020204020204" charset="-122"/>
                <a:ea typeface="微软雅黑" panose="020B0503020204020204" charset="-122"/>
                <a:cs typeface="微软雅黑" panose="020B0503020204020204" charset="-122"/>
              </a:rPr>
              <a:t>第四，语言具有音乐美。</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heckerboard(across)">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0" grpId="0" bldLvl="0" animBg="1"/>
    </p:bldLst>
  </p:timing>
</p:sld>
</file>

<file path=ppt/slides/slide4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00B0F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拓展延伸</a:t>
            </a:r>
          </a:p>
        </p:txBody>
      </p:sp>
      <p:sp>
        <p:nvSpPr>
          <p:cNvPr id="3" name="文本框 2"/>
          <p:cNvSpPr txBox="1"/>
          <p:nvPr/>
        </p:nvSpPr>
        <p:spPr>
          <a:xfrm>
            <a:off x="72087" y="2091690"/>
            <a:ext cx="4818139" cy="4072902"/>
          </a:xfrm>
          <a:prstGeom prst="snip2DiagRect">
            <a:avLst/>
          </a:prstGeom>
          <a:noFill/>
          <a:ln w="38100">
            <a:solidFill>
              <a:srgbClr val="92D050"/>
            </a:solidFill>
          </a:ln>
        </p:spPr>
        <p:txBody>
          <a:bodyPr wrap="square" rtlCol="0">
            <a:spAutoFit/>
          </a:bodyPr>
          <a:lstStyle/>
          <a:p>
            <a:pPr algn="ctr"/>
            <a:r>
              <a:rPr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梨树</a:t>
            </a:r>
          </a:p>
          <a:p>
            <a:pPr algn="ctr"/>
            <a:r>
              <a:rPr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希尔达</a:t>
            </a:r>
            <a:r>
              <a:rPr 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a:t>
            </a:r>
            <a:r>
              <a:rPr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杜利特尔</a:t>
            </a:r>
            <a:endParaRPr altLang="zh-CN" sz="2400" dirty="0">
              <a:latin typeface="微软雅黑" panose="020B0503020204020204" charset="-122"/>
              <a:ea typeface="微软雅黑" panose="020B0503020204020204" charset="-122"/>
              <a:cs typeface="微软雅黑" panose="020B0503020204020204" charset="-122"/>
              <a:sym typeface="+mn-ea"/>
            </a:endParaRPr>
          </a:p>
          <a:p>
            <a:pPr algn="ctr"/>
            <a:r>
              <a:rPr altLang="zh-CN" sz="2400" dirty="0">
                <a:latin typeface="微软雅黑" panose="020B0503020204020204" charset="-122"/>
                <a:ea typeface="微软雅黑" panose="020B0503020204020204" charset="-122"/>
                <a:cs typeface="微软雅黑" panose="020B0503020204020204" charset="-122"/>
                <a:sym typeface="+mn-ea"/>
              </a:rPr>
              <a:t>银色的尘雾 </a:t>
            </a:r>
          </a:p>
          <a:p>
            <a:pPr algn="ctr"/>
            <a:r>
              <a:rPr altLang="zh-CN" sz="2400" dirty="0">
                <a:latin typeface="微软雅黑" panose="020B0503020204020204" charset="-122"/>
                <a:ea typeface="微软雅黑" panose="020B0503020204020204" charset="-122"/>
                <a:cs typeface="微软雅黑" panose="020B0503020204020204" charset="-122"/>
                <a:sym typeface="+mn-ea"/>
              </a:rPr>
              <a:t>从地面升起</a:t>
            </a:r>
          </a:p>
          <a:p>
            <a:pPr algn="ctr"/>
            <a:r>
              <a:rPr altLang="zh-CN" sz="2400" dirty="0">
                <a:latin typeface="微软雅黑" panose="020B0503020204020204" charset="-122"/>
                <a:ea typeface="微软雅黑" panose="020B0503020204020204" charset="-122"/>
                <a:cs typeface="微软雅黑" panose="020B0503020204020204" charset="-122"/>
                <a:sym typeface="+mn-ea"/>
              </a:rPr>
              <a:t>我的手够不着 </a:t>
            </a:r>
          </a:p>
          <a:p>
            <a:pPr algn="ctr"/>
            <a:r>
              <a:rPr altLang="zh-CN" sz="2400" dirty="0">
                <a:latin typeface="微软雅黑" panose="020B0503020204020204" charset="-122"/>
                <a:ea typeface="微软雅黑" panose="020B0503020204020204" charset="-122"/>
                <a:cs typeface="微软雅黑" panose="020B0503020204020204" charset="-122"/>
                <a:sym typeface="+mn-ea"/>
              </a:rPr>
              <a:t>你升得那么高 </a:t>
            </a:r>
          </a:p>
          <a:p>
            <a:pPr algn="ctr"/>
            <a:r>
              <a:rPr altLang="zh-CN" sz="2400" dirty="0">
                <a:latin typeface="微软雅黑" panose="020B0503020204020204" charset="-122"/>
                <a:ea typeface="微软雅黑" panose="020B0503020204020204" charset="-122"/>
                <a:cs typeface="微软雅黑" panose="020B0503020204020204" charset="-122"/>
                <a:sym typeface="+mn-ea"/>
              </a:rPr>
              <a:t>哦，白银</a:t>
            </a:r>
          </a:p>
          <a:p>
            <a:pPr algn="ctr"/>
            <a:r>
              <a:rPr altLang="zh-CN" sz="2400" dirty="0">
                <a:latin typeface="微软雅黑" panose="020B0503020204020204" charset="-122"/>
                <a:ea typeface="微软雅黑" panose="020B0503020204020204" charset="-122"/>
                <a:cs typeface="微软雅黑" panose="020B0503020204020204" charset="-122"/>
                <a:sym typeface="+mn-ea"/>
              </a:rPr>
              <a:t>我手够不着 </a:t>
            </a:r>
          </a:p>
          <a:p>
            <a:pPr algn="ctr"/>
            <a:r>
              <a:rPr altLang="zh-CN" sz="2400" dirty="0">
                <a:latin typeface="微软雅黑" panose="020B0503020204020204" charset="-122"/>
                <a:ea typeface="微软雅黑" panose="020B0503020204020204" charset="-122"/>
                <a:cs typeface="微软雅黑" panose="020B0503020204020204" charset="-122"/>
                <a:sym typeface="+mn-ea"/>
              </a:rPr>
              <a:t>你花团锦簇向着我们 </a:t>
            </a:r>
          </a:p>
        </p:txBody>
      </p:sp>
      <p:sp>
        <p:nvSpPr>
          <p:cNvPr id="4" name="文本框 3"/>
          <p:cNvSpPr txBox="1"/>
          <p:nvPr/>
        </p:nvSpPr>
        <p:spPr>
          <a:xfrm>
            <a:off x="4715049" y="1154430"/>
            <a:ext cx="6221105" cy="4100102"/>
          </a:xfrm>
          <a:prstGeom prst="snip2DiagRect">
            <a:avLst/>
          </a:prstGeom>
          <a:noFill/>
          <a:ln w="38100">
            <a:solidFill>
              <a:srgbClr val="FFC000"/>
            </a:solidFill>
          </a:ln>
        </p:spPr>
        <p:txBody>
          <a:bodyPr wrap="square" rtlCol="0" anchor="t">
            <a:spAutoFit/>
          </a:bodyPr>
          <a:lstStyle/>
          <a:p>
            <a:pPr algn="ctr"/>
            <a:r>
              <a:rPr altLang="zh-CN" sz="2400" dirty="0">
                <a:latin typeface="微软雅黑" panose="020B0503020204020204" charset="-122"/>
                <a:ea typeface="微软雅黑" panose="020B0503020204020204" charset="-122"/>
                <a:cs typeface="微软雅黑" panose="020B0503020204020204" charset="-122"/>
                <a:sym typeface="+mn-ea"/>
              </a:rPr>
              <a:t>没别的花能开出</a:t>
            </a:r>
          </a:p>
          <a:p>
            <a:pPr algn="ctr"/>
            <a:r>
              <a:rPr altLang="zh-CN" sz="2400" dirty="0">
                <a:latin typeface="微软雅黑" panose="020B0503020204020204" charset="-122"/>
                <a:ea typeface="微软雅黑" panose="020B0503020204020204" charset="-122"/>
                <a:cs typeface="微软雅黑" panose="020B0503020204020204" charset="-122"/>
                <a:sym typeface="+mn-ea"/>
              </a:rPr>
              <a:t>如此坚挺纯白的花瓣</a:t>
            </a:r>
          </a:p>
          <a:p>
            <a:pPr algn="ctr"/>
            <a:r>
              <a:rPr altLang="zh-CN" sz="2400" dirty="0">
                <a:latin typeface="微软雅黑" panose="020B0503020204020204" charset="-122"/>
                <a:ea typeface="微软雅黑" panose="020B0503020204020204" charset="-122"/>
                <a:cs typeface="微软雅黑" panose="020B0503020204020204" charset="-122"/>
                <a:sym typeface="+mn-ea"/>
              </a:rPr>
              <a:t>没别的花能从如此罕见的白银 </a:t>
            </a:r>
          </a:p>
          <a:p>
            <a:pPr algn="ctr"/>
            <a:r>
              <a:rPr altLang="zh-CN" sz="2400" dirty="0">
                <a:latin typeface="微软雅黑" panose="020B0503020204020204" charset="-122"/>
                <a:ea typeface="微软雅黑" panose="020B0503020204020204" charset="-122"/>
                <a:cs typeface="微软雅黑" panose="020B0503020204020204" charset="-122"/>
                <a:sym typeface="+mn-ea"/>
              </a:rPr>
              <a:t>再分离出白银 </a:t>
            </a:r>
          </a:p>
          <a:p>
            <a:pPr algn="ctr"/>
            <a:r>
              <a:rPr altLang="zh-CN" sz="2400" dirty="0">
                <a:latin typeface="微软雅黑" panose="020B0503020204020204" charset="-122"/>
                <a:ea typeface="微软雅黑" panose="020B0503020204020204" charset="-122"/>
                <a:cs typeface="微软雅黑" panose="020B0503020204020204" charset="-122"/>
                <a:sym typeface="+mn-ea"/>
              </a:rPr>
              <a:t>哦</a:t>
            </a:r>
            <a:r>
              <a:rPr lang="zh-CN" sz="2400" dirty="0">
                <a:latin typeface="微软雅黑" panose="020B0503020204020204" charset="-122"/>
                <a:cs typeface="微软雅黑" panose="020B0503020204020204" charset="-122"/>
                <a:sym typeface="+mn-ea"/>
              </a:rPr>
              <a:t>，</a:t>
            </a:r>
            <a:r>
              <a:rPr altLang="zh-CN" sz="2400" dirty="0">
                <a:latin typeface="微软雅黑" panose="020B0503020204020204" charset="-122"/>
                <a:ea typeface="微软雅黑" panose="020B0503020204020204" charset="-122"/>
                <a:cs typeface="微软雅黑" panose="020B0503020204020204" charset="-122"/>
                <a:sym typeface="+mn-ea"/>
              </a:rPr>
              <a:t>洁白的梨花 </a:t>
            </a:r>
          </a:p>
          <a:p>
            <a:pPr algn="ctr"/>
            <a:r>
              <a:rPr altLang="zh-CN" sz="2400" dirty="0">
                <a:latin typeface="微软雅黑" panose="020B0503020204020204" charset="-122"/>
                <a:ea typeface="微软雅黑" panose="020B0503020204020204" charset="-122"/>
                <a:cs typeface="微软雅黑" panose="020B0503020204020204" charset="-122"/>
                <a:sym typeface="+mn-ea"/>
              </a:rPr>
              <a:t>你一簇簇花团 </a:t>
            </a:r>
          </a:p>
          <a:p>
            <a:pPr algn="ctr"/>
            <a:r>
              <a:rPr altLang="zh-CN" sz="2400" dirty="0">
                <a:latin typeface="微软雅黑" panose="020B0503020204020204" charset="-122"/>
                <a:ea typeface="微软雅黑" panose="020B0503020204020204" charset="-122"/>
                <a:cs typeface="微软雅黑" panose="020B0503020204020204" charset="-122"/>
                <a:sym typeface="+mn-ea"/>
              </a:rPr>
              <a:t>怒放在枝头</a:t>
            </a:r>
          </a:p>
          <a:p>
            <a:pPr algn="ctr"/>
            <a:r>
              <a:rPr altLang="zh-CN" sz="2400" dirty="0">
                <a:latin typeface="微软雅黑" panose="020B0503020204020204" charset="-122"/>
                <a:ea typeface="微软雅黑" panose="020B0503020204020204" charset="-122"/>
                <a:cs typeface="微软雅黑" panose="020B0503020204020204" charset="-122"/>
                <a:sym typeface="+mn-ea"/>
              </a:rPr>
              <a:t>用你紫色的心 </a:t>
            </a:r>
          </a:p>
          <a:p>
            <a:pPr algn="ctr"/>
            <a:r>
              <a:rPr altLang="zh-CN" sz="2400" dirty="0">
                <a:latin typeface="微软雅黑" panose="020B0503020204020204" charset="-122"/>
                <a:ea typeface="微软雅黑" panose="020B0503020204020204" charset="-122"/>
                <a:cs typeface="微软雅黑" panose="020B0503020204020204" charset="-122"/>
                <a:sym typeface="+mn-ea"/>
              </a:rPr>
              <a:t>带来夏天，带来成熟的果实</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trips(down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3" grpId="0" bldLvl="0" animBg="1"/>
      <p:bldP spid="4" grpId="0" bldLvl="0" animBg="1"/>
    </p:bldLst>
  </p:timing>
</p:sld>
</file>

<file path=ppt/slides/slide4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924428" y="1591310"/>
            <a:ext cx="6674550" cy="4398723"/>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白桦</a:t>
            </a:r>
          </a:p>
          <a:p>
            <a:pPr algn="l">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看到：披银霜，绽花穗</a:t>
            </a:r>
          </a:p>
          <a:p>
            <a:pPr algn="l">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想到：高尚人格</a:t>
            </a:r>
          </a:p>
          <a:p>
            <a:pPr algn="l">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情感：热爱之情</a:t>
            </a:r>
          </a:p>
          <a:p>
            <a:pPr algn="l">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新诗：高度概括  抒情言志 </a:t>
            </a:r>
          </a:p>
          <a:p>
            <a:pPr algn="l">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丰富的想象 具有音乐美 </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pic>
        <p:nvPicPr>
          <p:cNvPr id="6" name="图片 5"/>
          <p:cNvPicPr>
            <a:picLocks noChangeAspect="1"/>
          </p:cNvPicPr>
          <p:nvPr/>
        </p:nvPicPr>
        <p:blipFill>
          <a:blip r:embed="rId2" cstate="print"/>
          <a:stretch>
            <a:fillRect/>
          </a:stretch>
        </p:blipFill>
        <p:spPr>
          <a:xfrm>
            <a:off x="702259" y="2426972"/>
            <a:ext cx="2988083" cy="3260725"/>
          </a:xfrm>
          <a:prstGeom prst="rect">
            <a:avLst/>
          </a:prstGeom>
        </p:spPr>
      </p:pic>
    </p:spTree>
  </p:cSld>
  <p:clrMapOvr>
    <a:masterClrMapping/>
  </p:clrMapOvr>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58832" y="1908810"/>
            <a:ext cx="9823858" cy="3415030"/>
          </a:xfrm>
          <a:prstGeom prst="rect">
            <a:avLst/>
          </a:prstGeom>
          <a:noFill/>
          <a:ln w="9525">
            <a:noFill/>
          </a:ln>
        </p:spPr>
        <p:txBody>
          <a:bodyPr wrap="square">
            <a:spAutoFit/>
          </a:bodyPr>
          <a:lstStyle/>
          <a:p>
            <a:pPr>
              <a:lnSpc>
                <a:spcPct val="150000"/>
              </a:lnSpc>
            </a:pPr>
            <a:r>
              <a:rPr sz="2400" dirty="0" err="1">
                <a:latin typeface="微软雅黑" panose="020B0503020204020204" charset="-122"/>
                <a:ea typeface="微软雅黑" panose="020B0503020204020204" charset="-122"/>
                <a:cs typeface="微软雅黑" panose="020B0503020204020204" charset="-122"/>
              </a:rPr>
              <a:t>一、辨字组词</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a:latin typeface="微软雅黑" panose="020B0503020204020204" charset="-122"/>
                <a:ea typeface="微软雅黑" panose="020B0503020204020204" charset="-122"/>
                <a:cs typeface="微软雅黑" panose="020B0503020204020204" charset="-122"/>
              </a:rPr>
              <a:t>桦（         ）  涂（        ）  绣（         ）  辉（         ） </a:t>
            </a:r>
          </a:p>
          <a:p>
            <a:pPr>
              <a:lnSpc>
                <a:spcPct val="150000"/>
              </a:lnSpc>
            </a:pPr>
            <a:r>
              <a:rPr sz="2400" dirty="0">
                <a:latin typeface="微软雅黑" panose="020B0503020204020204" charset="-122"/>
                <a:ea typeface="微软雅黑" panose="020B0503020204020204" charset="-122"/>
                <a:cs typeface="微软雅黑" panose="020B0503020204020204" charset="-122"/>
              </a:rPr>
              <a:t>哗（         ）  蜍（        ）  锈（         ）  晖（         ）  </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二、补充词语</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的寂静</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的雪花</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朝霞</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的光华</a:t>
            </a:r>
            <a:r>
              <a:rPr sz="2400" dirty="0">
                <a:latin typeface="微软雅黑" panose="020B0503020204020204" charset="-122"/>
                <a:ea typeface="微软雅黑" panose="020B0503020204020204" charset="-122"/>
                <a:cs typeface="微软雅黑" panose="020B0503020204020204" charset="-122"/>
              </a:rPr>
              <a:t>  （            ）</a:t>
            </a:r>
            <a:r>
              <a:rPr sz="2400" dirty="0" err="1" smtClean="0">
                <a:latin typeface="微软雅黑" panose="020B0503020204020204" charset="-122"/>
                <a:ea typeface="微软雅黑" panose="020B0503020204020204" charset="-122"/>
                <a:cs typeface="微软雅黑" panose="020B0503020204020204" charset="-122"/>
              </a:rPr>
              <a:t>的金晖</a:t>
            </a:r>
            <a:endParaRPr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12" name="文本框 11"/>
          <p:cNvSpPr txBox="1"/>
          <p:nvPr/>
        </p:nvSpPr>
        <p:spPr>
          <a:xfrm>
            <a:off x="1675032" y="255333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白桦</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675032" y="3198496"/>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哗哗</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4037595" y="255333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糊涂</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4037595" y="3198496"/>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蟾蜍</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6254435" y="255333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绣花</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6254435" y="3198496"/>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生锈</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8582893" y="255333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光辉</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582893" y="3198496"/>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余晖</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1339405" y="424243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朦胧</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4601881" y="424243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晶亮</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1114621" y="4863467"/>
            <a:ext cx="14157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姗姗来迟</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4494915" y="486346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银色</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7886836" y="4678681"/>
            <a:ext cx="800219" cy="646331"/>
          </a:xfrm>
          <a:prstGeom prst="rect">
            <a:avLst/>
          </a:prstGeom>
          <a:noFill/>
        </p:spPr>
        <p:txBody>
          <a:bodyPr wrap="none" rtlCol="0">
            <a:spAutoFit/>
          </a:bodyPr>
          <a:lstStyle/>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灿灿</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heckerboard(across)">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heckerboard(across)">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heckerboard(across)">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heckerboard(across)">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checkerboard(across)">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checkerboard(across)">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checkerboard(across)">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checkerboard(across)">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checkerboard(across)">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checkerboard(across)">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checkerboard(across)">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4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2" name="矩形 11"/>
          <p:cNvSpPr/>
          <p:nvPr/>
        </p:nvSpPr>
        <p:spPr>
          <a:xfrm>
            <a:off x="198431" y="1764666"/>
            <a:ext cx="10764077" cy="3449955"/>
          </a:xfrm>
          <a:prstGeom prst="rect">
            <a:avLst/>
          </a:prstGeom>
        </p:spPr>
        <p:txBody>
          <a:bodyPr wrap="square">
            <a:spAutoFit/>
          </a:bodyPr>
          <a:lstStyle/>
          <a:p>
            <a:pPr>
              <a:lnSpc>
                <a:spcPct val="130000"/>
              </a:lnSpc>
            </a:pP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三、缩写下面的句子。 </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1.姗姗来迟的朝霞在白桦四周徜徉着。</a:t>
            </a:r>
          </a:p>
          <a:p>
            <a:pPr>
              <a:lnSpc>
                <a:spcPct val="130000"/>
              </a:lnSpc>
            </a:pP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2.一层银色的光华抹在白雪皑皑的枝头上。</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dirty="0">
                <a:solidFill>
                  <a:srgbClr val="FF0000"/>
                </a:solidFill>
                <a:latin typeface="微软雅黑" panose="020B0503020204020204" charset="-122"/>
                <a:ea typeface="微软雅黑" panose="020B0503020204020204" charset="-122"/>
                <a:cs typeface="微软雅黑" panose="020B0503020204020204" charset="-122"/>
              </a:rPr>
              <a:t>   </a:t>
            </a: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6" name="文本框 5"/>
          <p:cNvSpPr txBox="1"/>
          <p:nvPr/>
        </p:nvSpPr>
        <p:spPr>
          <a:xfrm>
            <a:off x="2500533" y="3046095"/>
            <a:ext cx="2339102" cy="523220"/>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朝霞徜徉着。</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934601" y="4692650"/>
            <a:ext cx="3057247" cy="523220"/>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光华抹在枝头上。</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7" grpId="0"/>
    </p:bldLst>
  </p:timing>
</p:sld>
</file>

<file path=ppt/slides/slide4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4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s://timgsa.baidu.com/timg?image&amp;quality=80&amp;size=b9999_10000&amp;sec=1573021293&amp;di=6b09474fabbdc5996db59e59a24a10ae&amp;imgtype=jpg&amp;er=1&amp;src=http%3A%2F%2Fb-ssl.duitang.com%2Fuploads%2Fitem%2F201504%2F19%2F20150419H3548_czUNS.thumb.700_0.jpe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1812" b="3188"/>
          <a:stretch>
            <a:fillRect/>
          </a:stretch>
        </p:blipFill>
        <p:spPr bwMode="auto">
          <a:xfrm>
            <a:off x="0" y="0"/>
            <a:ext cx="11161713"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82816" y="1196752"/>
            <a:ext cx="6070893" cy="923330"/>
          </a:xfrm>
          <a:prstGeom prst="rect">
            <a:avLst/>
          </a:prstGeom>
          <a:solidFill>
            <a:schemeClr val="bg1">
              <a:alpha val="45000"/>
            </a:schemeClr>
          </a:solidFill>
        </p:spPr>
        <p:txBody>
          <a:bodyPr wrap="none">
            <a:spAutoFit/>
          </a:bodyPr>
          <a:lstStyle/>
          <a:p>
            <a:pPr algn="l"/>
            <a:r>
              <a:rPr lang="en-US" sz="5400" dirty="0">
                <a:latin typeface="黑体" panose="02010609060101010101" charset="-122"/>
                <a:ea typeface="黑体" panose="02010609060101010101" charset="-122"/>
                <a:cs typeface="黑体" panose="02010609060101010101" charset="-122"/>
              </a:rPr>
              <a:t>12.</a:t>
            </a:r>
            <a:r>
              <a:rPr lang="zh-CN" altLang="en-US" sz="5400" dirty="0">
                <a:latin typeface="黑体" panose="02010609060101010101" charset="-122"/>
                <a:ea typeface="黑体" panose="02010609060101010101" charset="-122"/>
                <a:cs typeface="黑体" panose="02010609060101010101" charset="-122"/>
              </a:rPr>
              <a:t>在天晴了的时候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4969289" y="1646557"/>
            <a:ext cx="5958339" cy="953135"/>
          </a:xfrm>
          <a:prstGeom prst="rect">
            <a:avLst/>
          </a:prstGeom>
          <a:noFill/>
        </p:spPr>
        <p:txBody>
          <a:bodyPr wrap="square" rtlCol="0">
            <a:spAutoFit/>
          </a:bodyPr>
          <a:lstStyle/>
          <a:p>
            <a:r>
              <a:rPr lang="en-US" sz="2800" dirty="0">
                <a:latin typeface="微软雅黑" panose="020B0503020204020204" charset="-122"/>
                <a:ea typeface="微软雅黑" panose="020B0503020204020204" charset="-122"/>
                <a:cs typeface="微软雅黑" panose="020B0503020204020204" charset="-122"/>
              </a:rPr>
              <a:t>        </a:t>
            </a:r>
            <a:r>
              <a:rPr sz="2800" dirty="0">
                <a:latin typeface="微软雅黑" panose="020B0503020204020204" charset="-122"/>
                <a:ea typeface="微软雅黑" panose="020B0503020204020204" charset="-122"/>
                <a:cs typeface="微软雅黑" panose="020B0503020204020204" charset="-122"/>
              </a:rPr>
              <a:t>看着这组图片，你想到了哪些词语？</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4" name="图片 3"/>
          <p:cNvPicPr>
            <a:picLocks noChangeAspect="1"/>
          </p:cNvPicPr>
          <p:nvPr/>
        </p:nvPicPr>
        <p:blipFill>
          <a:blip r:embed="rId2" cstate="print"/>
          <a:stretch>
            <a:fillRect/>
          </a:stretch>
        </p:blipFill>
        <p:spPr>
          <a:xfrm>
            <a:off x="887512" y="2239645"/>
            <a:ext cx="3639183" cy="2898140"/>
          </a:xfrm>
          <a:prstGeom prst="rect">
            <a:avLst/>
          </a:prstGeom>
        </p:spPr>
      </p:pic>
      <p:pic>
        <p:nvPicPr>
          <p:cNvPr id="5" name="图片 4"/>
          <p:cNvPicPr>
            <a:picLocks noChangeAspect="1"/>
          </p:cNvPicPr>
          <p:nvPr/>
        </p:nvPicPr>
        <p:blipFill>
          <a:blip r:embed="rId3" cstate="print"/>
          <a:stretch>
            <a:fillRect/>
          </a:stretch>
        </p:blipFill>
        <p:spPr>
          <a:xfrm>
            <a:off x="3349289" y="4300222"/>
            <a:ext cx="3883346" cy="1857375"/>
          </a:xfrm>
          <a:prstGeom prst="rect">
            <a:avLst/>
          </a:prstGeom>
        </p:spPr>
      </p:pic>
      <p:sp>
        <p:nvSpPr>
          <p:cNvPr id="6" name="文本框 5"/>
          <p:cNvSpPr txBox="1"/>
          <p:nvPr/>
        </p:nvSpPr>
        <p:spPr>
          <a:xfrm>
            <a:off x="4639086" y="2786381"/>
            <a:ext cx="1777722" cy="735747"/>
          </a:xfrm>
          <a:prstGeom prst="flowChartTerminator">
            <a:avLst/>
          </a:prstGeom>
          <a:solidFill>
            <a:srgbClr val="00B0F0"/>
          </a:solidFill>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雨后初霁</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054261" y="4891406"/>
            <a:ext cx="1777722" cy="735747"/>
          </a:xfrm>
          <a:prstGeom prst="flowChartTerminator">
            <a:avLst/>
          </a:prstGeom>
          <a:solidFill>
            <a:srgbClr val="92D050"/>
          </a:solidFill>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云消雾散</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8054261" y="3190241"/>
            <a:ext cx="1777722" cy="735747"/>
          </a:xfrm>
          <a:prstGeom prst="flowChartTerminator">
            <a:avLst/>
          </a:prstGeom>
          <a:solidFill>
            <a:schemeClr val="accent2"/>
          </a:solidFill>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云开日出</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bldLvl="0" animBg="1"/>
      <p:bldP spid="7" grpId="0" bldLvl="0" animBg="1"/>
      <p:bldP spid="10"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4034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新课导入</a:t>
            </a:r>
          </a:p>
        </p:txBody>
      </p:sp>
      <p:sp>
        <p:nvSpPr>
          <p:cNvPr id="100" name="文本框 99"/>
          <p:cNvSpPr txBox="1"/>
          <p:nvPr/>
        </p:nvSpPr>
        <p:spPr>
          <a:xfrm>
            <a:off x="3571748" y="4737102"/>
            <a:ext cx="6200952" cy="1055269"/>
          </a:xfrm>
          <a:prstGeom prst="wedgeRoundRectCallout">
            <a:avLst>
              <a:gd name="adj1" fmla="val -37037"/>
              <a:gd name="adj2" fmla="val -114217"/>
              <a:gd name="adj3" fmla="val 16667"/>
            </a:avLst>
          </a:prstGeom>
          <a:noFill/>
          <a:ln w="38100">
            <a:solidFill>
              <a:srgbClr val="FFC000"/>
            </a:solidFill>
          </a:ln>
        </p:spPr>
        <p:txBody>
          <a:bodyPr wrap="square">
            <a:spAutoFit/>
          </a:bodyPr>
          <a:lstStyle/>
          <a:p>
            <a:r>
              <a:rPr lang="zh-CN" sz="2800">
                <a:solidFill>
                  <a:schemeClr val="tx1"/>
                </a:solidFill>
                <a:latin typeface="微软雅黑" panose="020B0503020204020204" charset="-122"/>
                <a:ea typeface="微软雅黑" panose="020B0503020204020204" charset="-122"/>
                <a:cs typeface="微软雅黑" panose="020B0503020204020204" charset="-122"/>
              </a:rPr>
              <a:t>凡是用它作词牌的词都给人一种清静、平和、舒适的感觉。</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277301" y="2167891"/>
            <a:ext cx="8394538" cy="1138654"/>
          </a:xfrm>
          <a:prstGeom prst="snip2DiagRect">
            <a:avLst/>
          </a:prstGeom>
          <a:solidFill>
            <a:srgbClr val="FFC000"/>
          </a:solidFill>
        </p:spPr>
        <p:txBody>
          <a:bodyPr wrap="squar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“清平乐”是词牌名</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，清平乐是一首曲子，是用来演奏的。</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79751" y="3638550"/>
            <a:ext cx="5929828" cy="523220"/>
          </a:xfrm>
          <a:prstGeom prst="rect">
            <a:avLst/>
          </a:prstGeom>
          <a:noFill/>
        </p:spPr>
        <p:txBody>
          <a:bodyPr wrap="none" rtlCol="0">
            <a:spAutoFit/>
          </a:bodyPr>
          <a:lstStyle/>
          <a:p>
            <a:r>
              <a:rPr lang="zh-CN" altLang="en-US" sz="2800" dirty="0">
                <a:latin typeface="微软雅黑" panose="020B0503020204020204" charset="-122"/>
                <a:ea typeface="微软雅黑" panose="020B0503020204020204" charset="-122"/>
                <a:cs typeface="微软雅黑" panose="020B0503020204020204" charset="-122"/>
                <a:sym typeface="+mn-ea"/>
              </a:rPr>
              <a:t>光听这个词牌名，你有怎样的感受？</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3" grpId="0" animBg="1"/>
      <p:bldP spid="4" grpId="0"/>
    </p:bldLst>
  </p:timing>
</p:sld>
</file>

<file path=ppt/slides/slide4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3734524" y="1866900"/>
            <a:ext cx="7068310" cy="3416320"/>
          </a:xfrm>
          <a:prstGeom prst="rect">
            <a:avLst/>
          </a:prstGeom>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400" dirty="0">
                <a:solidFill>
                  <a:srgbClr val="0000FF"/>
                </a:solidFill>
                <a:latin typeface="微软雅黑" panose="020B0503020204020204" charset="-122"/>
                <a:ea typeface="微软雅黑" panose="020B0503020204020204" charset="-122"/>
                <a:cs typeface="微软雅黑" panose="020B0503020204020204" charset="-122"/>
              </a:rPr>
              <a:t>戴望舒</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（1905—1950）原名</a:t>
            </a:r>
            <a:r>
              <a:rPr lang="zh-CN" altLang="zh-CN" sz="2400" dirty="0">
                <a:solidFill>
                  <a:srgbClr val="0000FF"/>
                </a:solidFill>
                <a:latin typeface="微软雅黑" panose="020B0503020204020204" charset="-122"/>
                <a:ea typeface="微软雅黑" panose="020B0503020204020204" charset="-122"/>
                <a:cs typeface="微软雅黑" panose="020B0503020204020204" charset="-122"/>
              </a:rPr>
              <a:t>戴朝安</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，又名</a:t>
            </a:r>
            <a:r>
              <a:rPr lang="zh-CN" altLang="zh-CN" sz="2400" dirty="0">
                <a:solidFill>
                  <a:srgbClr val="0000FF"/>
                </a:solidFill>
                <a:latin typeface="微软雅黑" panose="020B0503020204020204" charset="-122"/>
                <a:ea typeface="微软雅黑" panose="020B0503020204020204" charset="-122"/>
                <a:cs typeface="微软雅黑" panose="020B0503020204020204" charset="-122"/>
              </a:rPr>
              <a:t>戴梦鸥</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浙江杭县（今杭州余杭区）人。是现代中国诗坛上负有盛名的“雨巷诗人”。中国现代派象征主义诗人，为中国现代象征派诗歌的代表。他的诗歌和诗论极富个性，虽然总量不多，却“以少胜多”，产生了广泛而深远的影响。他是一位现代派象征主义诗歌代表人物，在中国新诗发展史上占有不容忽视的地位。</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他的《雨巷》《狱中题壁》《我用残损的手掌》等诗篇，堪称中国新诗的杰作。</a:t>
            </a: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pic>
        <p:nvPicPr>
          <p:cNvPr id="2" name="图片 1"/>
          <p:cNvPicPr>
            <a:picLocks noChangeAspect="1"/>
          </p:cNvPicPr>
          <p:nvPr/>
        </p:nvPicPr>
        <p:blipFill>
          <a:blip r:embed="rId2" cstate="print"/>
          <a:stretch>
            <a:fillRect/>
          </a:stretch>
        </p:blipFill>
        <p:spPr>
          <a:xfrm>
            <a:off x="788297" y="2489837"/>
            <a:ext cx="2569519" cy="2657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2340084" y="2057402"/>
            <a:ext cx="7934117" cy="1598631"/>
          </a:xfrm>
          <a:prstGeom prst="bevel">
            <a:avLst>
              <a:gd name="adj" fmla="val 6716"/>
            </a:avLst>
          </a:prstGeom>
          <a:solidFill>
            <a:srgbClr val="92D050"/>
          </a:solidFill>
          <a:ln>
            <a:solidFill>
              <a:schemeClr val="accent1"/>
            </a:solidFill>
          </a:ln>
        </p:spPr>
        <p:txBody>
          <a:bodyPr wrap="square">
            <a:spAutoFit/>
          </a:bodyPr>
          <a:lstStyle/>
          <a:p>
            <a:pPr>
              <a:lnSpc>
                <a:spcPct val="150000"/>
              </a:lnSpc>
            </a:pPr>
            <a:r>
              <a:rPr altLang="zh-CN" sz="2800" dirty="0">
                <a:latin typeface="微软雅黑" panose="020B0503020204020204" charset="-122"/>
                <a:ea typeface="微软雅黑" panose="020B0503020204020204" charset="-122"/>
                <a:cs typeface="微软雅黑" panose="020B0503020204020204" charset="-122"/>
              </a:rPr>
              <a:t>润过 凉爽 温柔 </a:t>
            </a:r>
            <a:r>
              <a:rPr altLang="zh-CN" sz="2800" dirty="0" err="1">
                <a:latin typeface="微软雅黑" panose="020B0503020204020204" charset="-122"/>
                <a:ea typeface="微软雅黑" panose="020B0503020204020204" charset="-122"/>
                <a:cs typeface="微软雅黑" panose="020B0503020204020204" charset="-122"/>
              </a:rPr>
              <a:t>炫耀</a:t>
            </a:r>
            <a:r>
              <a:rPr altLang="zh-CN" sz="2800" dirty="0">
                <a:latin typeface="微软雅黑" panose="020B0503020204020204" charset="-122"/>
                <a:ea typeface="微软雅黑" panose="020B0503020204020204" charset="-122"/>
                <a:cs typeface="微软雅黑" panose="020B0503020204020204" charset="-122"/>
              </a:rPr>
              <a:t> </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a:latin typeface="微软雅黑" panose="020B0503020204020204" charset="-122"/>
                <a:ea typeface="微软雅黑" panose="020B0503020204020204" charset="-122"/>
                <a:cs typeface="微软雅黑" panose="020B0503020204020204" charset="-122"/>
              </a:rPr>
              <a:t>胆怯 绽透 </a:t>
            </a:r>
          </a:p>
          <a:p>
            <a:pPr>
              <a:lnSpc>
                <a:spcPct val="150000"/>
              </a:lnSpc>
            </a:pPr>
            <a:r>
              <a:rPr altLang="zh-CN" sz="2800" dirty="0">
                <a:latin typeface="微软雅黑" panose="020B0503020204020204" charset="-122"/>
                <a:ea typeface="微软雅黑" panose="020B0503020204020204" charset="-122"/>
                <a:cs typeface="微软雅黑" panose="020B0503020204020204" charset="-122"/>
              </a:rPr>
              <a:t>饰彩 曝着阳光 涉过 赤脚 涉过 圆晕</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226" y="3657602"/>
            <a:ext cx="2174208" cy="2252345"/>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2592350" y="4149080"/>
            <a:ext cx="8429419" cy="1328592"/>
          </a:xfrm>
          <a:prstGeom prst="roundRect">
            <a:avLst/>
          </a:prstGeom>
          <a:noFill/>
          <a:ln w="38100">
            <a:solidFill>
              <a:srgbClr val="92D050"/>
            </a:solidFill>
          </a:ln>
        </p:spPr>
        <p:txBody>
          <a:bodyPr wrap="square" rtlCol="0" anchor="t">
            <a:spAutoFit/>
          </a:bodyPr>
          <a:lstStyle/>
          <a:p>
            <a:r>
              <a:rPr altLang="zh-CN" sz="2400" dirty="0">
                <a:latin typeface="微软雅黑" panose="020B0503020204020204" charset="-122"/>
                <a:ea typeface="微软雅黑" panose="020B0503020204020204" charset="-122"/>
                <a:cs typeface="微软雅黑" panose="020B0503020204020204" charset="-122"/>
                <a:sym typeface="+mn-ea"/>
              </a:rPr>
              <a:t>注意读准</a:t>
            </a:r>
            <a:r>
              <a:rPr lang="zh-CN" sz="2400" dirty="0">
                <a:latin typeface="微软雅黑" panose="020B0503020204020204" charset="-122"/>
                <a:ea typeface="微软雅黑" panose="020B0503020204020204" charset="-122"/>
                <a:cs typeface="微软雅黑" panose="020B0503020204020204" charset="-122"/>
                <a:sym typeface="+mn-ea"/>
              </a:rPr>
              <a:t>：</a:t>
            </a:r>
          </a:p>
          <a:p>
            <a:r>
              <a:rPr altLang="zh-CN" sz="2400" dirty="0">
                <a:latin typeface="微软雅黑" panose="020B0503020204020204" charset="-122"/>
                <a:ea typeface="微软雅黑" panose="020B0503020204020204" charset="-122"/>
                <a:cs typeface="微软雅黑" panose="020B0503020204020204" charset="-122"/>
                <a:sym typeface="+mn-ea"/>
              </a:rPr>
              <a:t>翘舌音“赤</a:t>
            </a:r>
            <a:r>
              <a:rPr lang="zh-CN" altLang="zh-CN" sz="2400" dirty="0">
                <a:latin typeface="微软雅黑" panose="020B0503020204020204" charset="-122"/>
                <a:cs typeface="微软雅黑" panose="020B0503020204020204" charset="-122"/>
                <a:sym typeface="+mn-ea"/>
              </a:rPr>
              <a:t>、</a:t>
            </a:r>
            <a:r>
              <a:rPr altLang="zh-CN" sz="2400" dirty="0">
                <a:latin typeface="微软雅黑" panose="020B0503020204020204" charset="-122"/>
                <a:ea typeface="微软雅黑" panose="020B0503020204020204" charset="-122"/>
                <a:cs typeface="微软雅黑" panose="020B0503020204020204" charset="-122"/>
                <a:sym typeface="+mn-ea"/>
              </a:rPr>
              <a:t>涉”，</a:t>
            </a:r>
            <a:r>
              <a:rPr altLang="zh-CN" sz="2400" dirty="0" err="1" smtClean="0">
                <a:latin typeface="微软雅黑" panose="020B0503020204020204" charset="-122"/>
                <a:ea typeface="微软雅黑" panose="020B0503020204020204" charset="-122"/>
                <a:cs typeface="微软雅黑" panose="020B0503020204020204" charset="-122"/>
                <a:sym typeface="+mn-ea"/>
              </a:rPr>
              <a:t>读准易错字</a:t>
            </a:r>
            <a:endParaRPr altLang="zh-CN" sz="2400" dirty="0">
              <a:latin typeface="微软雅黑" panose="020B0503020204020204" charset="-122"/>
              <a:ea typeface="微软雅黑" panose="020B0503020204020204" charset="-122"/>
              <a:cs typeface="微软雅黑" panose="020B0503020204020204" charset="-122"/>
              <a:sym typeface="+mn-ea"/>
            </a:endParaRPr>
          </a:p>
          <a:p>
            <a:r>
              <a:rPr altLang="zh-CN" sz="2400" dirty="0">
                <a:latin typeface="微软雅黑" panose="020B0503020204020204" charset="-122"/>
                <a:ea typeface="微软雅黑" panose="020B0503020204020204" charset="-122"/>
                <a:cs typeface="微软雅黑" panose="020B0503020204020204" charset="-122"/>
                <a:sym typeface="+mn-ea"/>
              </a:rPr>
              <a:t>“怯（qiè）”“曝（pù）”。</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p:tgtEl>
                                          <p:spTgt spid="2"/>
                                        </p:tgtEl>
                                        <p:attrNameLst>
                                          <p:attrName>ppt_y</p:attrName>
                                        </p:attrNameLst>
                                      </p:cBhvr>
                                      <p:tavLst>
                                        <p:tav tm="0">
                                          <p:val>
                                            <p:strVal val="#ppt_y+#ppt_h*1.125000"/>
                                          </p:val>
                                        </p:tav>
                                        <p:tav tm="100000">
                                          <p:val>
                                            <p:strVal val="#ppt_y"/>
                                          </p:val>
                                        </p:tav>
                                      </p:tavLst>
                                    </p:anim>
                                    <p:animEffect transition="in" filter="wipe(up)">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P spid="2" grpId="0" bldLvl="0" animBg="1"/>
    </p:bldLst>
  </p:timing>
</p:sld>
</file>

<file path=ppt/slides/slide4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436685" y="1578610"/>
            <a:ext cx="3736849" cy="653483"/>
          </a:xfrm>
          <a:prstGeom prst="flowChartTerminator">
            <a:avLst/>
          </a:prstGeom>
          <a:solidFill>
            <a:schemeClr val="bg1"/>
          </a:solidFill>
          <a:ln w="38100">
            <a:solidFill>
              <a:schemeClr val="accent1"/>
            </a:solidFill>
          </a:ln>
        </p:spPr>
        <p:txBody>
          <a:bodyPr wrap="square" rtlCol="0">
            <a:spAutoFit/>
          </a:bodyPr>
          <a:lstStyle/>
          <a:p>
            <a:pPr algn="l"/>
            <a:r>
              <a:rPr lang="zh-CN" sz="2400">
                <a:latin typeface="微软雅黑" panose="020B0503020204020204" charset="-122"/>
                <a:ea typeface="微软雅黑" panose="020B0503020204020204" charset="-122"/>
                <a:sym typeface="+mn-ea"/>
              </a:rPr>
              <a:t>炫耀：卖弄夸耀。</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40248" y="2827021"/>
            <a:ext cx="10197465" cy="649188"/>
          </a:xfrm>
          <a:prstGeom prst="flowChartTerminator">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尘垢：尘埃和污垢，比喻细微不足道的事物，也指尘世。</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460906" y="4310382"/>
            <a:ext cx="7095439" cy="1168539"/>
          </a:xfrm>
          <a:prstGeom prst="flowChartTerminator">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algn="l"/>
            <a:r>
              <a:rPr lang="zh-CN" sz="2400">
                <a:latin typeface="微软雅黑" panose="020B0503020204020204" charset="-122"/>
                <a:ea typeface="微软雅黑" panose="020B0503020204020204" charset="-122"/>
                <a:sym typeface="+mn-ea"/>
              </a:rPr>
              <a:t>阴霾：1.天气阴晦、昏暗。 2.比喻人的心灵上的阴影和不快的气氛。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bldLvl="0" animBg="1"/>
      <p:bldP spid="6" grpId="0" bldLvl="0" animBg="1"/>
    </p:bldLst>
  </p:timing>
</p:sld>
</file>

<file path=ppt/slides/slide4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2600524" y="1893572"/>
            <a:ext cx="5038273" cy="737235"/>
          </a:xfrm>
          <a:prstGeom prst="rect">
            <a:avLst/>
          </a:prstGeom>
          <a:noFill/>
          <a:ln w="9525">
            <a:noFill/>
          </a:ln>
        </p:spPr>
        <p:txBody>
          <a:bodyPr wrap="square">
            <a:spAutoFit/>
          </a:bodyPr>
          <a:lstStyle/>
          <a:p>
            <a:pPr>
              <a:lnSpc>
                <a:spcPct val="150000"/>
              </a:lnSpc>
            </a:pPr>
            <a:r>
              <a:rPr lang="zh-CN" sz="2800" dirty="0">
                <a:solidFill>
                  <a:schemeClr val="dk1"/>
                </a:solidFill>
                <a:latin typeface="微软雅黑" panose="020B0503020204020204" charset="-122"/>
                <a:ea typeface="微软雅黑" panose="020B0503020204020204" charset="-122"/>
                <a:cs typeface="微软雅黑" panose="020B0503020204020204" charset="-122"/>
              </a:rPr>
              <a:t>诗歌写了什么内容呢？</a:t>
            </a:r>
          </a:p>
        </p:txBody>
      </p:sp>
      <p:sp>
        <p:nvSpPr>
          <p:cNvPr id="2" name="文本框 1"/>
          <p:cNvSpPr txBox="1"/>
          <p:nvPr/>
        </p:nvSpPr>
        <p:spPr>
          <a:xfrm>
            <a:off x="4791785" y="3495676"/>
            <a:ext cx="5630464" cy="2108299"/>
          </a:xfrm>
          <a:prstGeom prst="cloudCallout">
            <a:avLst>
              <a:gd name="adj1" fmla="val -33025"/>
              <a:gd name="adj2" fmla="val -81812"/>
            </a:avLst>
          </a:prstGeom>
          <a:noFill/>
          <a:ln w="38100">
            <a:solidFill>
              <a:srgbClr val="92D050"/>
            </a:solidFill>
          </a:ln>
          <a:extLst>
            <a:ext uri="{909E8E84-426E-40DD-AFC4-6F175D3DCCD1}">
              <a14:hiddenFill xmlns:a14="http://schemas.microsoft.com/office/drawing/2010/main">
                <a:solidFill>
                  <a:srgbClr val="00B0F0"/>
                </a:solidFill>
              </a14:hiddenFill>
            </a:ext>
          </a:extLst>
        </p:spPr>
        <p:txBody>
          <a:bodyPr wrap="square" rtlCol="0">
            <a:spAutoFit/>
          </a:bodyPr>
          <a:lstStyle/>
          <a:p>
            <a:pPr algn="l"/>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雨过天晴的时候，风景很美，告诉大家可以到大自然中去走走。</a:t>
            </a:r>
          </a:p>
        </p:txBody>
      </p:sp>
      <p:pic>
        <p:nvPicPr>
          <p:cNvPr id="3" name="图片 2"/>
          <p:cNvPicPr>
            <a:picLocks noChangeAspect="1"/>
          </p:cNvPicPr>
          <p:nvPr/>
        </p:nvPicPr>
        <p:blipFill>
          <a:blip r:embed="rId2" cstate="print"/>
          <a:stretch>
            <a:fillRect/>
          </a:stretch>
        </p:blipFill>
        <p:spPr>
          <a:xfrm>
            <a:off x="542585" y="3660775"/>
            <a:ext cx="3755451" cy="1924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4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2" name="文本框 1"/>
          <p:cNvSpPr txBox="1"/>
          <p:nvPr/>
        </p:nvSpPr>
        <p:spPr>
          <a:xfrm>
            <a:off x="2385817" y="2360296"/>
            <a:ext cx="7717084" cy="578882"/>
          </a:xfrm>
          <a:prstGeom prst="roundRect">
            <a:avLst/>
          </a:prstGeom>
          <a:solidFill>
            <a:srgbClr val="00B0F0"/>
          </a:solidFill>
          <a:ln w="38100">
            <a:solidFill>
              <a:schemeClr val="accent2">
                <a:lumMod val="75000"/>
              </a:schemeClr>
            </a:solidFill>
          </a:ln>
        </p:spPr>
        <p:txBody>
          <a:bodyPr wrap="square" rtlCol="0" anchor="t">
            <a:spAutoFit/>
          </a:bodyPr>
          <a:lstStyle/>
          <a:p>
            <a:r>
              <a:rPr lang="en-US" altLang="zh-CN" sz="2800">
                <a:latin typeface="微软雅黑" panose="020B0503020204020204" charset="-122"/>
                <a:ea typeface="微软雅黑" panose="020B0503020204020204" charset="-122"/>
                <a:cs typeface="微软雅黑" panose="020B0503020204020204" charset="-122"/>
              </a:rPr>
              <a:t>       </a:t>
            </a:r>
            <a:r>
              <a:rPr lang="zh-CN" altLang="en-US" sz="2800">
                <a:latin typeface="微软雅黑" panose="020B0503020204020204" charset="-122"/>
                <a:ea typeface="微软雅黑" panose="020B0503020204020204" charset="-122"/>
                <a:cs typeface="微软雅黑" panose="020B0503020204020204" charset="-122"/>
              </a:rPr>
              <a:t>想一想文中描写了哪些雨过天晴的景物？</a:t>
            </a:r>
          </a:p>
        </p:txBody>
      </p:sp>
      <p:pic>
        <p:nvPicPr>
          <p:cNvPr id="3" name="图片 2" descr="51"/>
          <p:cNvPicPr>
            <a:picLocks noChangeAspect="1"/>
          </p:cNvPicPr>
          <p:nvPr/>
        </p:nvPicPr>
        <p:blipFill>
          <a:blip r:embed="rId2" cstate="print"/>
          <a:stretch>
            <a:fillRect/>
          </a:stretch>
        </p:blipFill>
        <p:spPr>
          <a:xfrm>
            <a:off x="406163" y="3321052"/>
            <a:ext cx="2656333" cy="2670175"/>
          </a:xfrm>
          <a:prstGeom prst="rect">
            <a:avLst/>
          </a:prstGeom>
        </p:spPr>
      </p:pic>
      <p:sp>
        <p:nvSpPr>
          <p:cNvPr id="5" name="文本框 4"/>
          <p:cNvSpPr txBox="1"/>
          <p:nvPr/>
        </p:nvSpPr>
        <p:spPr>
          <a:xfrm>
            <a:off x="3676389" y="4415155"/>
            <a:ext cx="7013277" cy="578434"/>
          </a:xfrm>
          <a:prstGeom prst="wedgeRoundRectCallout">
            <a:avLst>
              <a:gd name="adj1" fmla="val -34617"/>
              <a:gd name="adj2" fmla="val -72583"/>
              <a:gd name="adj3" fmla="val 16667"/>
            </a:avLst>
          </a:prstGeom>
          <a:noFill/>
          <a:ln w="38100">
            <a:solidFill>
              <a:schemeClr val="accent1"/>
            </a:solidFill>
          </a:ln>
        </p:spPr>
        <p:txBody>
          <a:bodyPr wrap="square" rtlCol="0">
            <a:spAutoFit/>
          </a:bodyPr>
          <a:lstStyle/>
          <a:p>
            <a:pPr algn="l"/>
            <a:r>
              <a:rPr lang="zh-CN" altLang="en-US" sz="2800">
                <a:latin typeface="微软雅黑" panose="020B0503020204020204" charset="-122"/>
                <a:ea typeface="微软雅黑" panose="020B0503020204020204" charset="-122"/>
                <a:cs typeface="微软雅黑" panose="020B0503020204020204" charset="-122"/>
                <a:sym typeface="+mn-ea"/>
              </a:rPr>
              <a:t>小路、小草、小白菊、凤蝶……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4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1" name="文本框 10"/>
          <p:cNvSpPr txBox="1"/>
          <p:nvPr/>
        </p:nvSpPr>
        <p:spPr>
          <a:xfrm>
            <a:off x="3805060" y="1468757"/>
            <a:ext cx="6041277" cy="919657"/>
          </a:xfrm>
          <a:prstGeom prst="roundRect">
            <a:avLst/>
          </a:prstGeom>
          <a:solidFill>
            <a:srgbClr val="FFC000"/>
          </a:solid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雨后的小路、小草、小白菊、凤蝶儿给你留下了怎样感受呢？</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814652" y="2497457"/>
            <a:ext cx="9289800" cy="829945"/>
          </a:xfrm>
          <a:prstGeom prst="rect">
            <a:avLst/>
          </a:prstGeom>
          <a:noFill/>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小路：</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湿润的、凉爽的、温柔的、散发泥土芳香的、柔软的、空气新鲜的、让人心旷神怡的、有生命的</a:t>
            </a: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2130027" y="3444877"/>
            <a:ext cx="8503055" cy="829945"/>
          </a:xfrm>
          <a:prstGeom prst="rect">
            <a:avLst/>
          </a:prstGeom>
          <a:noFill/>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小草：</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新绿的、充满生机的、干净的、顶着小雨滴的、戴着珍珠的、快乐的、可爱的、活泼的</a:t>
            </a: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2943128" y="4386582"/>
            <a:ext cx="6142818" cy="829945"/>
          </a:xfrm>
          <a:prstGeom prst="rect">
            <a:avLst/>
          </a:prstGeom>
          <a:noFill/>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小白菊：</a:t>
            </a:r>
            <a:r>
              <a:rPr lang="zh-CN" sz="2400">
                <a:solidFill>
                  <a:srgbClr val="000000"/>
                </a:solidFill>
                <a:latin typeface="微软雅黑" panose="020B0503020204020204" charset="-122"/>
                <a:ea typeface="微软雅黑" panose="020B0503020204020204" charset="-122"/>
                <a:cs typeface="微软雅黑" panose="020B0503020204020204" charset="-122"/>
                <a:sym typeface="+mn-ea"/>
              </a:rPr>
              <a:t>小心翼翼的、文静的、美丽的、自信的、绽放的、幸福的</a:t>
            </a:r>
            <a:r>
              <a:rPr lang="en-US" sz="240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5473890" y="5400042"/>
            <a:ext cx="5159192" cy="829945"/>
          </a:xfrm>
          <a:prstGeom prst="rect">
            <a:avLst/>
          </a:prstGeom>
          <a:noFill/>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凤蝶：</a:t>
            </a:r>
            <a:r>
              <a:rPr lang="zh-CN" sz="2400">
                <a:latin typeface="微软雅黑" panose="020B0503020204020204" charset="-122"/>
                <a:ea typeface="微软雅黑" panose="020B0503020204020204" charset="-122"/>
                <a:cs typeface="微软雅黑" panose="020B0503020204020204" charset="-122"/>
                <a:sym typeface="+mn-ea"/>
              </a:rPr>
              <a:t>自由自在的、美丽的、穿着五彩衣服的、快乐的</a:t>
            </a:r>
            <a:r>
              <a:rPr lang="en-US"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6" name="图片 15" descr="60"/>
          <p:cNvPicPr>
            <a:picLocks noChangeAspect="1"/>
          </p:cNvPicPr>
          <p:nvPr/>
        </p:nvPicPr>
        <p:blipFill>
          <a:blip r:embed="rId2" cstate="print"/>
          <a:stretch>
            <a:fillRect/>
          </a:stretch>
        </p:blipFill>
        <p:spPr>
          <a:xfrm>
            <a:off x="406163" y="4274820"/>
            <a:ext cx="1757195" cy="16840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up)">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ppt_y</p:attrName>
                                        </p:attrNameLst>
                                      </p:cBhvr>
                                      <p:tavLst>
                                        <p:tav tm="0">
                                          <p:val>
                                            <p:strVal val="#ppt_y+#ppt_h*1.125000"/>
                                          </p:val>
                                        </p:tav>
                                        <p:tav tm="100000">
                                          <p:val>
                                            <p:strVal val="#ppt_y"/>
                                          </p:val>
                                        </p:tav>
                                      </p:tavLst>
                                    </p:anim>
                                    <p:animEffect transition="in" filter="wipe(up)">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p:tgtEl>
                                          <p:spTgt spid="14"/>
                                        </p:tgtEl>
                                        <p:attrNameLst>
                                          <p:attrName>ppt_y</p:attrName>
                                        </p:attrNameLst>
                                      </p:cBhvr>
                                      <p:tavLst>
                                        <p:tav tm="0">
                                          <p:val>
                                            <p:strVal val="#ppt_y+#ppt_h*1.125000"/>
                                          </p:val>
                                        </p:tav>
                                        <p:tav tm="100000">
                                          <p:val>
                                            <p:strVal val="#ppt_y"/>
                                          </p:val>
                                        </p:tav>
                                      </p:tavLst>
                                    </p:anim>
                                    <p:animEffect transition="in" filter="wipe(up)">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up)">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2" grpId="0"/>
      <p:bldP spid="13" grpId="0"/>
      <p:bldP spid="14" grpId="0"/>
      <p:bldP spid="15" grpId="0"/>
    </p:bldLst>
  </p:timing>
</p:sld>
</file>

<file path=ppt/slides/slide4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2" name="文本框 1"/>
          <p:cNvSpPr txBox="1"/>
          <p:nvPr/>
        </p:nvSpPr>
        <p:spPr>
          <a:xfrm>
            <a:off x="4112782" y="3265807"/>
            <a:ext cx="6807095" cy="2548755"/>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拟人手法：</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      就是把事物人格化，将本来不具备人动作和感情的事物变成和人一样具有动作和感情的样子。</a:t>
            </a:r>
          </a:p>
        </p:txBody>
      </p:sp>
      <p:sp>
        <p:nvSpPr>
          <p:cNvPr id="3" name="文本框 2"/>
          <p:cNvSpPr txBox="1"/>
          <p:nvPr/>
        </p:nvSpPr>
        <p:spPr>
          <a:xfrm>
            <a:off x="4220524" y="1602106"/>
            <a:ext cx="4046133" cy="550962"/>
          </a:xfrm>
          <a:prstGeom prst="snip2DiagRect">
            <a:avLst/>
          </a:prstGeom>
          <a:solidFill>
            <a:srgbClr val="FFC000"/>
          </a:solidFill>
        </p:spPr>
        <p:txBody>
          <a:bodyPr wrap="non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诗歌在表达上有什么特点？</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018510" y="2326007"/>
            <a:ext cx="1419344" cy="1296591"/>
          </a:xfrm>
          <a:prstGeom prst="irregularSeal1">
            <a:avLst/>
          </a:prstGeom>
          <a:solidFill>
            <a:srgbClr val="FFC000"/>
          </a:solidFill>
        </p:spPr>
        <p:txBody>
          <a:bodyPr wrap="non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拟人</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2" cstate="print"/>
          <a:stretch>
            <a:fillRect/>
          </a:stretch>
        </p:blipFill>
        <p:spPr>
          <a:xfrm>
            <a:off x="866584" y="3084197"/>
            <a:ext cx="2871816" cy="2524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课文精讲</a:t>
            </a:r>
          </a:p>
        </p:txBody>
      </p:sp>
      <p:sp>
        <p:nvSpPr>
          <p:cNvPr id="2" name="文本框 1"/>
          <p:cNvSpPr txBox="1"/>
          <p:nvPr/>
        </p:nvSpPr>
        <p:spPr>
          <a:xfrm>
            <a:off x="1504506" y="2056132"/>
            <a:ext cx="7717084" cy="510778"/>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lang="zh-CN" sz="2400">
                <a:latin typeface="微软雅黑" panose="020B0503020204020204" charset="-122"/>
                <a:ea typeface="微软雅黑" panose="020B0503020204020204" charset="-122"/>
                <a:cs typeface="微软雅黑" panose="020B0503020204020204" charset="-122"/>
                <a:sym typeface="+mn-ea"/>
              </a:rPr>
              <a:t>诗歌描绘的天晴了所看到的景象有哪些？你又有何感受？</a:t>
            </a:r>
            <a:endParaRPr sz="2400">
              <a:latin typeface="微软雅黑" panose="020B0503020204020204" charset="-122"/>
              <a:ea typeface="微软雅黑" panose="020B0503020204020204" charset="-122"/>
              <a:cs typeface="微软雅黑" panose="020B0503020204020204" charset="-122"/>
            </a:endParaRPr>
          </a:p>
        </p:txBody>
      </p:sp>
      <p:pic>
        <p:nvPicPr>
          <p:cNvPr id="3" name="图片 2" descr="51"/>
          <p:cNvPicPr>
            <a:picLocks noChangeAspect="1"/>
          </p:cNvPicPr>
          <p:nvPr/>
        </p:nvPicPr>
        <p:blipFill>
          <a:blip r:embed="rId2" cstate="print"/>
          <a:stretch>
            <a:fillRect/>
          </a:stretch>
        </p:blipFill>
        <p:spPr>
          <a:xfrm>
            <a:off x="406163" y="3321052"/>
            <a:ext cx="2656333" cy="2670175"/>
          </a:xfrm>
          <a:prstGeom prst="rect">
            <a:avLst/>
          </a:prstGeom>
        </p:spPr>
      </p:pic>
      <p:sp>
        <p:nvSpPr>
          <p:cNvPr id="100" name="文本框 99"/>
          <p:cNvSpPr txBox="1"/>
          <p:nvPr/>
        </p:nvSpPr>
        <p:spPr>
          <a:xfrm>
            <a:off x="4018217" y="3979864"/>
            <a:ext cx="6200952" cy="1328023"/>
          </a:xfrm>
          <a:prstGeom prst="wedgeRoundRectCallout">
            <a:avLst>
              <a:gd name="adj1" fmla="val -35299"/>
              <a:gd name="adj2" fmla="val -80907"/>
              <a:gd name="adj3" fmla="val 16667"/>
            </a:avLst>
          </a:prstGeom>
          <a:solidFill>
            <a:srgbClr val="92D050"/>
          </a:solidFill>
          <a:ln w="9525">
            <a:solidFill>
              <a:srgbClr val="C0504D"/>
            </a:solidFill>
          </a:ln>
        </p:spPr>
        <p:txBody>
          <a:bodyPr wrap="square">
            <a:spAutoFit/>
          </a:bodyPr>
          <a:lstStyle/>
          <a:p>
            <a:r>
              <a:rPr lang="zh-CN" sz="2400">
                <a:latin typeface="微软雅黑" panose="020B0503020204020204" charset="-122"/>
                <a:ea typeface="微软雅黑" panose="020B0503020204020204" charset="-122"/>
                <a:cs typeface="微软雅黑" panose="020B0503020204020204" charset="-122"/>
              </a:rPr>
              <a:t>雨停了，太阳出来了，乌云散了，一切显得那样的明朗：溪中波光荡漾，林中树影婆娑，天空云儿闲游……多美呀！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4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2" name="文本框 1"/>
          <p:cNvSpPr txBox="1"/>
          <p:nvPr/>
        </p:nvSpPr>
        <p:spPr>
          <a:xfrm>
            <a:off x="5373900" y="2016762"/>
            <a:ext cx="5025096" cy="2145268"/>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同学们，生活中处处都有美，我们只是缺少了一双发现美的眼睛。老师希望大家能够和戴望舒一样热爱自然、热爱生活，留心观察，拥有一双能够发现美的眼睛。</a:t>
            </a:r>
          </a:p>
        </p:txBody>
      </p:sp>
      <p:sp>
        <p:nvSpPr>
          <p:cNvPr id="3" name="文本框 2"/>
          <p:cNvSpPr txBox="1"/>
          <p:nvPr/>
        </p:nvSpPr>
        <p:spPr>
          <a:xfrm>
            <a:off x="535607" y="2211706"/>
            <a:ext cx="4667766" cy="2754809"/>
          </a:xfrm>
          <a:prstGeom prst="snip2DiagRect">
            <a:avLst/>
          </a:prstGeom>
          <a:noFill/>
          <a:ln w="38100">
            <a:solidFill>
              <a:srgbClr val="92D050"/>
            </a:solidFill>
          </a:ln>
        </p:spPr>
        <p:txBody>
          <a:bodyPr wrap="squar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这首诗描绘了一幅清新的雨过天晴自然风光图，景物清新自然，给人留下了丰富的想象空间，让我们一起欣赏这幅图，来品味诗中的语言，感受诗中的美景。</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4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拓展练习</a:t>
            </a:r>
          </a:p>
        </p:txBody>
      </p:sp>
      <p:sp>
        <p:nvSpPr>
          <p:cNvPr id="3" name="文本框 2"/>
          <p:cNvSpPr txBox="1"/>
          <p:nvPr/>
        </p:nvSpPr>
        <p:spPr>
          <a:xfrm>
            <a:off x="535607" y="2197101"/>
            <a:ext cx="10130805" cy="3195578"/>
          </a:xfrm>
          <a:prstGeom prst="snip2DiagRect">
            <a:avLst/>
          </a:prstGeom>
          <a:noFill/>
          <a:ln w="38100">
            <a:solidFill>
              <a:srgbClr val="92D050"/>
            </a:solidFill>
          </a:ln>
        </p:spPr>
        <p:txBody>
          <a:bodyPr wrap="squar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1.说说你最喜欢哪句诗，为什么喜欢？读了这首诗有怎样的心情？</a:t>
            </a:r>
          </a:p>
          <a:p>
            <a:pPr algn="l"/>
            <a:r>
              <a:rPr lang="en-US" altLang="zh-CN" sz="2400">
                <a:latin typeface="微软雅黑" panose="020B0503020204020204" charset="-122"/>
                <a:ea typeface="微软雅黑" panose="020B0503020204020204" charset="-122"/>
                <a:cs typeface="微软雅黑" panose="020B0503020204020204" charset="-122"/>
                <a:sym typeface="+mn-ea"/>
              </a:rPr>
              <a:t>2．你还见过哪些雨后的自然景象？说一说，并模仿这首诗的写法，把你观察到的雨过天晴的景象写出来。</a:t>
            </a:r>
          </a:p>
          <a:p>
            <a:pPr algn="l"/>
            <a:r>
              <a:rPr lang="en-US" altLang="zh-CN" sz="2400">
                <a:latin typeface="微软雅黑" panose="020B0503020204020204" charset="-122"/>
                <a:ea typeface="微软雅黑" panose="020B0503020204020204" charset="-122"/>
                <a:cs typeface="微软雅黑" panose="020B0503020204020204" charset="-122"/>
                <a:sym typeface="+mn-ea"/>
              </a:rPr>
              <a:t>3．最后有感情地朗读全诗，背诵诗歌。</a:t>
            </a:r>
          </a:p>
          <a:p>
            <a:pPr algn="l"/>
            <a:r>
              <a:rPr lang="en-US" altLang="zh-CN" sz="2400">
                <a:latin typeface="微软雅黑" panose="020B0503020204020204" charset="-122"/>
                <a:ea typeface="微软雅黑" panose="020B0503020204020204" charset="-122"/>
                <a:cs typeface="微软雅黑" panose="020B0503020204020204" charset="-122"/>
                <a:sym typeface="+mn-ea"/>
              </a:rPr>
              <a:t>（1）熟读诗歌，根据自己对诗歌的理解有感情朗读诗歌。</a:t>
            </a:r>
          </a:p>
          <a:p>
            <a:pPr algn="l"/>
            <a:r>
              <a:rPr lang="en-US" altLang="zh-CN" sz="2400">
                <a:latin typeface="微软雅黑" panose="020B0503020204020204" charset="-122"/>
                <a:ea typeface="微软雅黑" panose="020B0503020204020204" charset="-122"/>
                <a:cs typeface="微软雅黑" panose="020B0503020204020204" charset="-122"/>
                <a:sym typeface="+mn-ea"/>
              </a:rPr>
              <a:t>（2）教师提示，学生尝试在熟读的基础上背诵诗歌。</a:t>
            </a:r>
          </a:p>
          <a:p>
            <a:pPr algn="l"/>
            <a:r>
              <a:rPr lang="en-US" altLang="zh-CN" sz="2400">
                <a:latin typeface="微软雅黑" panose="020B0503020204020204" charset="-122"/>
                <a:ea typeface="微软雅黑" panose="020B0503020204020204" charset="-122"/>
                <a:cs typeface="微软雅黑" panose="020B0503020204020204" charset="-122"/>
                <a:sym typeface="+mn-ea"/>
              </a:rPr>
              <a:t>（3）根据教师板书提示，试着背诵诗歌。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97628" y="1076325"/>
            <a:ext cx="2192811" cy="626368"/>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书写指导</a:t>
            </a:r>
          </a:p>
        </p:txBody>
      </p:sp>
      <p:sp>
        <p:nvSpPr>
          <p:cNvPr id="100" name="文本框 99"/>
          <p:cNvSpPr txBox="1"/>
          <p:nvPr/>
        </p:nvSpPr>
        <p:spPr>
          <a:xfrm>
            <a:off x="1097569" y="4162561"/>
            <a:ext cx="9868039" cy="953135"/>
          </a:xfrm>
          <a:prstGeom prst="rect">
            <a:avLst/>
          </a:prstGeom>
          <a:noFill/>
          <a:ln w="9525">
            <a:noFill/>
          </a:ln>
        </p:spPr>
        <p:txBody>
          <a:bodyPr wrap="square">
            <a:spAutoFit/>
          </a:bodyPr>
          <a:lstStyle/>
          <a:p>
            <a:r>
              <a:rPr lang="zh-CN" sz="2800">
                <a:solidFill>
                  <a:srgbClr val="C00000"/>
                </a:solidFill>
                <a:latin typeface="微软雅黑" panose="020B0503020204020204" charset="-122"/>
                <a:ea typeface="微软雅黑" panose="020B0503020204020204" charset="-122"/>
                <a:cs typeface="微软雅黑" panose="020B0503020204020204" charset="-122"/>
              </a:rPr>
              <a:t>“檐”</a:t>
            </a:r>
            <a:r>
              <a:rPr lang="zh-CN" sz="2800">
                <a:latin typeface="微软雅黑" panose="020B0503020204020204" charset="-122"/>
                <a:ea typeface="微软雅黑" panose="020B0503020204020204" charset="-122"/>
                <a:cs typeface="微软雅黑" panose="020B0503020204020204" charset="-122"/>
              </a:rPr>
              <a:t>左窄右宽，右边的横画较多，注意间距均匀，长短不一，“言”字上面一横最长。</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97570" y="2924946"/>
            <a:ext cx="8922395" cy="953135"/>
          </a:xfrm>
          <a:prstGeom prst="rect">
            <a:avLst/>
          </a:prstGeom>
          <a:noFill/>
        </p:spPr>
        <p:txBody>
          <a:bodyPr wrap="squar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“茅”</a:t>
            </a:r>
            <a:r>
              <a:rPr lang="zh-CN" sz="2800">
                <a:latin typeface="微软雅黑" panose="020B0503020204020204" charset="-122"/>
                <a:ea typeface="微软雅黑" panose="020B0503020204020204" charset="-122"/>
                <a:cs typeface="微软雅黑" panose="020B0503020204020204" charset="-122"/>
                <a:sym typeface="+mn-ea"/>
              </a:rPr>
              <a:t>上下结构，上窄下宽，第五笔是点，最后一笔是撇，别忘记写。</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4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57312" y="1567182"/>
            <a:ext cx="9801380" cy="4398853"/>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0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sym typeface="+mn-ea"/>
              </a:rPr>
              <a:t>11 在天晴了的时候</a:t>
            </a:r>
            <a:r>
              <a:rPr sz="2800">
                <a:solidFill>
                  <a:schemeClr val="tx1"/>
                </a:solidFill>
                <a:latin typeface="微软雅黑" panose="020B0503020204020204" charset="-122"/>
                <a:ea typeface="微软雅黑" panose="020B0503020204020204" charset="-122"/>
                <a:cs typeface="微软雅黑" panose="020B0503020204020204" charset="-122"/>
              </a:rPr>
              <a:t>  </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泥路：温柔                             </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小草：新绿                  </a:t>
            </a:r>
            <a:r>
              <a:rPr sz="2800">
                <a:latin typeface="微软雅黑" panose="020B0503020204020204" charset="-122"/>
                <a:ea typeface="微软雅黑" panose="020B0503020204020204" charset="-122"/>
                <a:cs typeface="微软雅黑" panose="020B0503020204020204" charset="-122"/>
                <a:sym typeface="+mn-ea"/>
              </a:rPr>
              <a:t>热爱自然</a:t>
            </a:r>
            <a:endParaRPr sz="28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走走      小白菊：绽透 </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凤蝶儿：闲游</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新阳                          热爱生活</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溪水</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看看        暗绿</a:t>
            </a:r>
          </a:p>
          <a:p>
            <a:pPr algn="l">
              <a:lnSpc>
                <a:spcPct val="100000"/>
              </a:lnSpc>
            </a:pPr>
            <a:r>
              <a:rPr sz="2800">
                <a:solidFill>
                  <a:schemeClr val="tx1"/>
                </a:solidFill>
                <a:latin typeface="微软雅黑" panose="020B0503020204020204" charset="-122"/>
                <a:ea typeface="微软雅黑" panose="020B0503020204020204" charset="-122"/>
                <a:cs typeface="微软雅黑" panose="020B0503020204020204" charset="-122"/>
              </a:rPr>
              <a:t>                 云</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
        <p:nvSpPr>
          <p:cNvPr id="5" name="左大括号 4"/>
          <p:cNvSpPr/>
          <p:nvPr/>
        </p:nvSpPr>
        <p:spPr>
          <a:xfrm flipH="1">
            <a:off x="6305594" y="2446022"/>
            <a:ext cx="405387" cy="3317875"/>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2" name="左大括号 1"/>
          <p:cNvSpPr/>
          <p:nvPr/>
        </p:nvSpPr>
        <p:spPr>
          <a:xfrm>
            <a:off x="2331559" y="4145915"/>
            <a:ext cx="592965" cy="1383030"/>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4" name="左大括号 3"/>
          <p:cNvSpPr/>
          <p:nvPr/>
        </p:nvSpPr>
        <p:spPr>
          <a:xfrm>
            <a:off x="2331559" y="2446022"/>
            <a:ext cx="592965" cy="1326515"/>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4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92937" y="1764667"/>
            <a:ext cx="9823858" cy="3969385"/>
          </a:xfrm>
          <a:prstGeom prst="rect">
            <a:avLst/>
          </a:prstGeom>
          <a:noFill/>
          <a:ln w="9525">
            <a:noFill/>
          </a:ln>
        </p:spPr>
        <p:txBody>
          <a:bodyPr wrap="square">
            <a:spAutoFit/>
          </a:bodyPr>
          <a:lstStyle/>
          <a:p>
            <a:pPr>
              <a:lnSpc>
                <a:spcPct val="150000"/>
              </a:lnSpc>
            </a:pPr>
            <a:r>
              <a:rPr sz="2800" dirty="0" err="1">
                <a:latin typeface="微软雅黑" panose="020B0503020204020204" charset="-122"/>
                <a:ea typeface="微软雅黑" panose="020B0503020204020204" charset="-122"/>
                <a:cs typeface="微软雅黑" panose="020B0503020204020204" charset="-122"/>
              </a:rPr>
              <a:t>一、选择下列生字的正确读音</a:t>
            </a:r>
            <a:r>
              <a:rPr sz="2800" dirty="0">
                <a:latin typeface="微软雅黑" panose="020B0503020204020204" charset="-122"/>
                <a:ea typeface="微软雅黑" panose="020B0503020204020204" charset="-122"/>
                <a:cs typeface="微软雅黑" panose="020B0503020204020204" charset="-122"/>
              </a:rPr>
              <a:t>。</a:t>
            </a:r>
          </a:p>
          <a:p>
            <a:pPr>
              <a:lnSpc>
                <a:spcPct val="150000"/>
              </a:lnSpc>
            </a:pPr>
            <a:r>
              <a:rPr sz="2800" dirty="0">
                <a:latin typeface="微软雅黑" panose="020B0503020204020204" charset="-122"/>
                <a:ea typeface="微软雅黑" panose="020B0503020204020204" charset="-122"/>
                <a:cs typeface="微软雅黑" panose="020B0503020204020204" charset="-122"/>
              </a:rPr>
              <a:t>炫(</a:t>
            </a:r>
            <a:r>
              <a:rPr sz="2800" dirty="0" err="1">
                <a:latin typeface="微软雅黑" panose="020B0503020204020204" charset="-122"/>
                <a:ea typeface="微软雅黑" panose="020B0503020204020204" charset="-122"/>
                <a:cs typeface="微软雅黑" panose="020B0503020204020204" charset="-122"/>
              </a:rPr>
              <a:t>xàn</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xuàn</a:t>
            </a:r>
            <a:r>
              <a:rPr sz="2800" dirty="0">
                <a:latin typeface="微软雅黑" panose="020B0503020204020204" charset="-122"/>
                <a:ea typeface="微软雅黑" panose="020B0503020204020204" charset="-122"/>
                <a:cs typeface="微软雅黑" panose="020B0503020204020204" charset="-122"/>
              </a:rPr>
              <a:t>)            </a:t>
            </a:r>
            <a:r>
              <a:rPr lang="zh-CN" altLang="en-US" sz="2800" dirty="0" smtClean="0">
                <a:latin typeface="微软雅黑" panose="020B0503020204020204" charset="-122"/>
                <a:ea typeface="微软雅黑" panose="020B0503020204020204" charset="-122"/>
                <a:cs typeface="微软雅黑" panose="020B0503020204020204" charset="-122"/>
              </a:rPr>
              <a:t>赤</a:t>
            </a:r>
            <a:r>
              <a:rPr sz="2800" dirty="0" smtClean="0">
                <a:latin typeface="微软雅黑" panose="020B0503020204020204" charset="-122"/>
                <a:ea typeface="微软雅黑" panose="020B0503020204020204" charset="-122"/>
                <a:cs typeface="微软雅黑" panose="020B0503020204020204" charset="-122"/>
              </a:rPr>
              <a:t>(</a:t>
            </a:r>
            <a:r>
              <a:rPr lang="en-US" altLang="zh-CN" sz="2800" dirty="0" err="1" smtClean="0">
                <a:latin typeface="微软雅黑" panose="020B0503020204020204" charset="-122"/>
                <a:ea typeface="微软雅黑" panose="020B0503020204020204" charset="-122"/>
                <a:cs typeface="微软雅黑" panose="020B0503020204020204" charset="-122"/>
              </a:rPr>
              <a:t>chì</a:t>
            </a:r>
            <a:r>
              <a:rPr lang="en-US" altLang="zh-CN" sz="2800" dirty="0" smtClean="0">
                <a:latin typeface="微软雅黑" panose="020B0503020204020204" charset="-122"/>
                <a:ea typeface="微软雅黑" panose="020B0503020204020204" charset="-122"/>
                <a:cs typeface="微软雅黑" panose="020B0503020204020204" charset="-122"/>
              </a:rPr>
              <a:t>    </a:t>
            </a:r>
            <a:r>
              <a:rPr lang="en-US" altLang="zh-CN" sz="2800" dirty="0" err="1" smtClean="0">
                <a:latin typeface="微软雅黑" panose="020B0503020204020204" charset="-122"/>
                <a:ea typeface="微软雅黑" panose="020B0503020204020204" charset="-122"/>
                <a:cs typeface="微软雅黑" panose="020B0503020204020204" charset="-122"/>
              </a:rPr>
              <a:t>cì</a:t>
            </a:r>
            <a:r>
              <a:rPr sz="2800" dirty="0" smtClean="0">
                <a:latin typeface="微软雅黑" panose="020B0503020204020204" charset="-122"/>
                <a:ea typeface="微软雅黑" panose="020B0503020204020204" charset="-122"/>
                <a:cs typeface="微软雅黑" panose="020B0503020204020204" charset="-122"/>
              </a:rPr>
              <a:t>)  </a:t>
            </a:r>
            <a:endParaRPr sz="2800" dirty="0">
              <a:latin typeface="微软雅黑" panose="020B0503020204020204" charset="-122"/>
              <a:ea typeface="微软雅黑" panose="020B0503020204020204" charset="-122"/>
              <a:cs typeface="微软雅黑" panose="020B0503020204020204" charset="-122"/>
            </a:endParaRPr>
          </a:p>
          <a:p>
            <a:pPr>
              <a:lnSpc>
                <a:spcPct val="150000"/>
              </a:lnSpc>
            </a:pPr>
            <a:r>
              <a:rPr sz="2800" dirty="0">
                <a:latin typeface="微软雅黑" panose="020B0503020204020204" charset="-122"/>
                <a:ea typeface="微软雅黑" panose="020B0503020204020204" charset="-122"/>
                <a:cs typeface="微软雅黑" panose="020B0503020204020204" charset="-122"/>
              </a:rPr>
              <a:t>曝(</a:t>
            </a:r>
            <a:r>
              <a:rPr sz="2800" dirty="0" err="1">
                <a:latin typeface="微软雅黑" panose="020B0503020204020204" charset="-122"/>
                <a:ea typeface="微软雅黑" panose="020B0503020204020204" charset="-122"/>
                <a:cs typeface="微软雅黑" panose="020B0503020204020204" charset="-122"/>
              </a:rPr>
              <a:t>pù</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bào</a:t>
            </a:r>
            <a:r>
              <a:rPr sz="2800" dirty="0">
                <a:latin typeface="微软雅黑" panose="020B0503020204020204" charset="-122"/>
                <a:ea typeface="微软雅黑" panose="020B0503020204020204" charset="-122"/>
                <a:cs typeface="微软雅黑" panose="020B0503020204020204" charset="-122"/>
              </a:rPr>
              <a:t>)                  涉(</a:t>
            </a:r>
            <a:r>
              <a:rPr sz="2800" dirty="0" err="1">
                <a:latin typeface="微软雅黑" panose="020B0503020204020204" charset="-122"/>
                <a:ea typeface="微软雅黑" panose="020B0503020204020204" charset="-122"/>
                <a:cs typeface="微软雅黑" panose="020B0503020204020204" charset="-122"/>
              </a:rPr>
              <a:t>sè</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shè</a:t>
            </a:r>
            <a:r>
              <a:rPr sz="2800" dirty="0">
                <a:latin typeface="微软雅黑" panose="020B0503020204020204" charset="-122"/>
                <a:ea typeface="微软雅黑" panose="020B0503020204020204" charset="-122"/>
                <a:cs typeface="微软雅黑" panose="020B0503020204020204" charset="-122"/>
              </a:rPr>
              <a:t>) </a:t>
            </a:r>
          </a:p>
          <a:p>
            <a:pPr>
              <a:lnSpc>
                <a:spcPct val="150000"/>
              </a:lnSpc>
            </a:pPr>
            <a:r>
              <a:rPr sz="2800" dirty="0" err="1">
                <a:latin typeface="微软雅黑" panose="020B0503020204020204" charset="-122"/>
                <a:ea typeface="微软雅黑" panose="020B0503020204020204" charset="-122"/>
                <a:cs typeface="微软雅黑" panose="020B0503020204020204" charset="-122"/>
              </a:rPr>
              <a:t>二、巧填词语</a:t>
            </a:r>
            <a:r>
              <a:rPr sz="2800" dirty="0">
                <a:latin typeface="微软雅黑" panose="020B0503020204020204" charset="-122"/>
                <a:ea typeface="微软雅黑" panose="020B0503020204020204" charset="-122"/>
                <a:cs typeface="微软雅黑" panose="020B0503020204020204" charset="-122"/>
              </a:rPr>
              <a:t>。</a:t>
            </a:r>
          </a:p>
          <a:p>
            <a:pPr>
              <a:lnSpc>
                <a:spcPct val="150000"/>
              </a:lnSpc>
            </a:pPr>
            <a:r>
              <a:rPr sz="2800" dirty="0" err="1">
                <a:latin typeface="微软雅黑" panose="020B0503020204020204" charset="-122"/>
                <a:ea typeface="微软雅黑" panose="020B0503020204020204" charset="-122"/>
                <a:cs typeface="微软雅黑" panose="020B0503020204020204" charset="-122"/>
              </a:rPr>
              <a:t>踏着</a:t>
            </a:r>
            <a:r>
              <a:rPr sz="2800" dirty="0">
                <a:latin typeface="微软雅黑" panose="020B0503020204020204" charset="-122"/>
                <a:ea typeface="微软雅黑" panose="020B0503020204020204" charset="-122"/>
                <a:cs typeface="微软雅黑" panose="020B0503020204020204" charset="-122"/>
              </a:rPr>
              <a:t>（           ）        </a:t>
            </a:r>
            <a:r>
              <a:rPr sz="2800" dirty="0" err="1">
                <a:latin typeface="微软雅黑" panose="020B0503020204020204" charset="-122"/>
                <a:ea typeface="微软雅黑" panose="020B0503020204020204" charset="-122"/>
                <a:cs typeface="微软雅黑" panose="020B0503020204020204" charset="-122"/>
              </a:rPr>
              <a:t>涉过</a:t>
            </a:r>
            <a:r>
              <a:rPr sz="2800" dirty="0">
                <a:latin typeface="微软雅黑" panose="020B0503020204020204" charset="-122"/>
                <a:ea typeface="微软雅黑" panose="020B0503020204020204" charset="-122"/>
                <a:cs typeface="微软雅黑" panose="020B0503020204020204" charset="-122"/>
              </a:rPr>
              <a:t>（           ）  </a:t>
            </a:r>
          </a:p>
          <a:p>
            <a:pPr>
              <a:lnSpc>
                <a:spcPct val="150000"/>
              </a:lnSpc>
            </a:pPr>
            <a:r>
              <a:rPr sz="2800" dirty="0" err="1">
                <a:latin typeface="微软雅黑" panose="020B0503020204020204" charset="-122"/>
                <a:ea typeface="微软雅黑" panose="020B0503020204020204" charset="-122"/>
                <a:cs typeface="微软雅黑" panose="020B0503020204020204" charset="-122"/>
              </a:rPr>
              <a:t>抖去</a:t>
            </a:r>
            <a:r>
              <a:rPr sz="2800" dirty="0">
                <a:latin typeface="微软雅黑" panose="020B0503020204020204" charset="-122"/>
                <a:ea typeface="微软雅黑" panose="020B0503020204020204" charset="-122"/>
                <a:cs typeface="微软雅黑" panose="020B0503020204020204" charset="-122"/>
              </a:rPr>
              <a:t>（           ）        </a:t>
            </a:r>
            <a:r>
              <a:rPr sz="2800" dirty="0" err="1">
                <a:latin typeface="微软雅黑" panose="020B0503020204020204" charset="-122"/>
                <a:ea typeface="微软雅黑" panose="020B0503020204020204" charset="-122"/>
                <a:cs typeface="微软雅黑" panose="020B0503020204020204" charset="-122"/>
              </a:rPr>
              <a:t>曝着</a:t>
            </a:r>
            <a:r>
              <a:rPr sz="2800" dirty="0">
                <a:latin typeface="微软雅黑" panose="020B0503020204020204" charset="-122"/>
                <a:ea typeface="微软雅黑" panose="020B0503020204020204" charset="-122"/>
                <a:cs typeface="微软雅黑" panose="020B0503020204020204" charset="-122"/>
              </a:rPr>
              <a:t>（           ）    </a:t>
            </a:r>
            <a:endParaRPr sz="2800" b="1" dirty="0">
              <a:latin typeface="微软雅黑" panose="020B0503020204020204" charset="-122"/>
              <a:ea typeface="微软雅黑" panose="020B0503020204020204" charset="-122"/>
              <a:cs typeface="Aparajita" panose="020B0604020202020204" charset="0"/>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3242322" y="2759710"/>
            <a:ext cx="436338" cy="523220"/>
          </a:xfrm>
          <a:prstGeom prst="rect">
            <a:avLst/>
          </a:prstGeom>
          <a:noFill/>
        </p:spPr>
        <p:txBody>
          <a:bodyPr wrap="none" rtlCol="0">
            <a:spAutoFit/>
          </a:bodyPr>
          <a:lstStyle/>
          <a:p>
            <a:pPr algn="l"/>
            <a:r>
              <a:rPr sz="2800" b="1">
                <a:solidFill>
                  <a:srgbClr val="FF0000"/>
                </a:solidFill>
                <a:latin typeface="微软雅黑" panose="020B0503020204020204" charset="-122"/>
                <a:ea typeface="微软雅黑" panose="020B0503020204020204" charset="-122"/>
                <a:cs typeface="Aparajita" panose="020B0604020202020204" charset="0"/>
                <a:sym typeface="+mn-ea"/>
              </a:rPr>
              <a:t>√</a:t>
            </a:r>
            <a:endParaRPr lang="zh-CN" altLang="en-US" sz="2800" b="1">
              <a:solidFill>
                <a:srgbClr val="FF0000"/>
              </a:solidFill>
              <a:latin typeface="微软雅黑" panose="020B0503020204020204" charset="-122"/>
              <a:ea typeface="微软雅黑" panose="020B0503020204020204" charset="-122"/>
              <a:cs typeface="Aparajita" panose="020B0604020202020204" charset="0"/>
              <a:sym typeface="+mn-ea"/>
            </a:endParaRPr>
          </a:p>
        </p:txBody>
      </p:sp>
      <p:sp>
        <p:nvSpPr>
          <p:cNvPr id="4" name="文本框 3"/>
          <p:cNvSpPr txBox="1"/>
          <p:nvPr/>
        </p:nvSpPr>
        <p:spPr>
          <a:xfrm>
            <a:off x="6055229" y="2691006"/>
            <a:ext cx="436338" cy="523220"/>
          </a:xfrm>
          <a:prstGeom prst="rect">
            <a:avLst/>
          </a:prstGeom>
          <a:noFill/>
        </p:spPr>
        <p:txBody>
          <a:bodyPr wrap="none" rtlCol="0">
            <a:spAutoFit/>
          </a:bodyPr>
          <a:lstStyle/>
          <a:p>
            <a:pPr algn="l"/>
            <a:r>
              <a:rPr sz="2800" b="1" dirty="0">
                <a:solidFill>
                  <a:srgbClr val="FF0000"/>
                </a:solidFill>
                <a:latin typeface="微软雅黑" panose="020B0503020204020204" charset="-122"/>
                <a:ea typeface="微软雅黑" panose="020B0503020204020204" charset="-122"/>
                <a:cs typeface="Aparajita" panose="020B0604020202020204" charset="0"/>
                <a:sym typeface="+mn-ea"/>
              </a:rPr>
              <a:t>√</a:t>
            </a:r>
            <a:endParaRPr lang="zh-CN" altLang="en-US" sz="2800" b="1" dirty="0">
              <a:solidFill>
                <a:srgbClr val="FF0000"/>
              </a:solidFill>
              <a:latin typeface="微软雅黑" panose="020B0503020204020204" charset="-122"/>
              <a:ea typeface="微软雅黑" panose="020B0503020204020204" charset="-122"/>
              <a:cs typeface="Aparajita" panose="020B0604020202020204" charset="0"/>
              <a:sym typeface="+mn-ea"/>
            </a:endParaRPr>
          </a:p>
        </p:txBody>
      </p:sp>
      <p:sp>
        <p:nvSpPr>
          <p:cNvPr id="5" name="文本框 4"/>
          <p:cNvSpPr txBox="1"/>
          <p:nvPr/>
        </p:nvSpPr>
        <p:spPr>
          <a:xfrm>
            <a:off x="1585894" y="3368675"/>
            <a:ext cx="436338" cy="523220"/>
          </a:xfrm>
          <a:prstGeom prst="rect">
            <a:avLst/>
          </a:prstGeom>
          <a:noFill/>
        </p:spPr>
        <p:txBody>
          <a:bodyPr wrap="none" rtlCol="0">
            <a:spAutoFit/>
          </a:bodyPr>
          <a:lstStyle/>
          <a:p>
            <a:pPr algn="l"/>
            <a:r>
              <a:rPr sz="2800" b="1">
                <a:solidFill>
                  <a:srgbClr val="FF0000"/>
                </a:solidFill>
                <a:latin typeface="微软雅黑" panose="020B0503020204020204" charset="-122"/>
                <a:ea typeface="微软雅黑" panose="020B0503020204020204" charset="-122"/>
                <a:cs typeface="Aparajita" panose="020B0604020202020204" charset="0"/>
                <a:sym typeface="+mn-ea"/>
              </a:rPr>
              <a:t>√</a:t>
            </a:r>
            <a:endParaRPr lang="zh-CN" altLang="en-US" sz="2800" b="1">
              <a:solidFill>
                <a:srgbClr val="FF0000"/>
              </a:solidFill>
              <a:latin typeface="微软雅黑" panose="020B0503020204020204" charset="-122"/>
              <a:ea typeface="微软雅黑" panose="020B0503020204020204" charset="-122"/>
              <a:cs typeface="Aparajita" panose="020B0604020202020204" charset="0"/>
              <a:sym typeface="+mn-ea"/>
            </a:endParaRPr>
          </a:p>
        </p:txBody>
      </p:sp>
      <p:sp>
        <p:nvSpPr>
          <p:cNvPr id="6" name="文本框 5"/>
          <p:cNvSpPr txBox="1"/>
          <p:nvPr/>
        </p:nvSpPr>
        <p:spPr>
          <a:xfrm>
            <a:off x="6838100" y="3368675"/>
            <a:ext cx="580564" cy="521970"/>
          </a:xfrm>
          <a:prstGeom prst="rect">
            <a:avLst/>
          </a:prstGeom>
          <a:noFill/>
        </p:spPr>
        <p:txBody>
          <a:bodyPr wrap="square" rtlCol="0">
            <a:spAutoFit/>
          </a:bodyPr>
          <a:lstStyle/>
          <a:p>
            <a:pPr algn="l"/>
            <a:r>
              <a:rPr sz="2800" b="1">
                <a:solidFill>
                  <a:srgbClr val="FF0000"/>
                </a:solidFill>
                <a:latin typeface="微软雅黑" panose="020B0503020204020204" charset="-122"/>
                <a:ea typeface="微软雅黑" panose="020B0503020204020204" charset="-122"/>
                <a:cs typeface="Aparajita" panose="020B0604020202020204" charset="0"/>
                <a:sym typeface="+mn-ea"/>
              </a:rPr>
              <a:t>√</a:t>
            </a:r>
            <a:endParaRPr lang="zh-CN" altLang="en-US" sz="2800" b="1">
              <a:solidFill>
                <a:srgbClr val="FF0000"/>
              </a:solidFill>
              <a:latin typeface="微软雅黑" panose="020B0503020204020204" charset="-122"/>
              <a:ea typeface="微软雅黑" panose="020B0503020204020204" charset="-122"/>
              <a:cs typeface="Aparajita" panose="020B0604020202020204" charset="0"/>
              <a:sym typeface="+mn-ea"/>
            </a:endParaRPr>
          </a:p>
        </p:txBody>
      </p:sp>
      <p:sp>
        <p:nvSpPr>
          <p:cNvPr id="7" name="文本框 6"/>
          <p:cNvSpPr txBox="1"/>
          <p:nvPr/>
        </p:nvSpPr>
        <p:spPr>
          <a:xfrm>
            <a:off x="2467204" y="446024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新泥</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6583086" y="446024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溪流</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2467204" y="5212080"/>
            <a:ext cx="100860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 水珠</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6583086" y="5212080"/>
            <a:ext cx="100860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 阳光</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Lst>
  </p:timing>
</p:sld>
</file>

<file path=ppt/slides/slide4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372057" y="1939290"/>
            <a:ext cx="10764077" cy="3453253"/>
          </a:xfrm>
          <a:prstGeom prst="rect">
            <a:avLst/>
          </a:prstGeom>
        </p:spPr>
        <p:txBody>
          <a:bodyPr wrap="square">
            <a:spAutoFit/>
          </a:bodyPr>
          <a:lstStyle/>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三、写出下列句子运用的修辞手法。</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1.看山间移动的暗绿——云的脚迹——它也在闲游。（        ）</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2.（凤蝶儿）把它五彩的智慧树叶，曝着阳光一开一收。（     ）</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3.在天晴了的时候，应该到哪里去走走呢？到小径中去走走。（       ）</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四、根据课文内容填空。</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《在天晴了的时候》是一首生动的小诗，诗中描绘</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了</a:t>
            </a:r>
            <a:r>
              <a:rPr lang="en-US" altLang="zh-CN" sz="2400" dirty="0" smtClean="0">
                <a:solidFill>
                  <a:schemeClr val="tx1"/>
                </a:solidFill>
                <a:latin typeface="微软雅黑" panose="020B0503020204020204" charset="-122"/>
                <a:ea typeface="微软雅黑" panose="020B0503020204020204" charset="-122"/>
                <a:cs typeface="微软雅黑" panose="020B0503020204020204" charset="-122"/>
              </a:rPr>
              <a:t>__________</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的</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美丽景色，表达了诗人</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的情怀。</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9407620" y="2512062"/>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拟人</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801379" y="2972437"/>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比喻</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56517" y="3970022"/>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设问</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8946968" y="4768827"/>
            <a:ext cx="172354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雨后的小径</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4909719" y="5234400"/>
            <a:ext cx="2954655" cy="572464"/>
          </a:xfrm>
          <a:prstGeom prst="rect">
            <a:avLst/>
          </a:prstGeom>
          <a:noFill/>
        </p:spPr>
        <p:txBody>
          <a:bodyPr wrap="none" rtlCol="0">
            <a:spAutoFit/>
          </a:bodyPr>
          <a:lstStyle/>
          <a:p>
            <a:pPr algn="l">
              <a:lnSpc>
                <a:spcPct val="13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亲近自然，热爱生活</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heckerboard(across)">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checkerboard(across)">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heckerboard(across)">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heckerboard(across)">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14" grpId="0"/>
      <p:bldP spid="15" grpId="0"/>
    </p:bldLst>
  </p:timing>
</p:sld>
</file>

<file path=ppt/slides/slide4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4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49359" y="1700809"/>
            <a:ext cx="4339650" cy="2585323"/>
          </a:xfrm>
          <a:prstGeom prst="rect">
            <a:avLst/>
          </a:prstGeom>
        </p:spPr>
        <p:txBody>
          <a:bodyPr wrap="none">
            <a:spAutoFit/>
          </a:bodyPr>
          <a:lstStyle/>
          <a:p>
            <a:pPr algn="l">
              <a:lnSpc>
                <a:spcPct val="150000"/>
              </a:lnSpc>
            </a:pPr>
            <a:r>
              <a:rPr lang="zh-CN" sz="5400" dirty="0">
                <a:solidFill>
                  <a:schemeClr val="tx1"/>
                </a:solidFill>
                <a:latin typeface="黑体" panose="02010609060101010101" charset="-122"/>
                <a:ea typeface="黑体" panose="02010609060101010101" charset="-122"/>
                <a:cs typeface="黑体" panose="02010609060101010101" charset="-122"/>
              </a:rPr>
              <a:t>综合性学习：</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l">
              <a:lnSpc>
                <a:spcPct val="150000"/>
              </a:lnSpc>
            </a:pPr>
            <a:r>
              <a:rPr lang="zh-CN" sz="5400" dirty="0">
                <a:solidFill>
                  <a:srgbClr val="FF0000"/>
                </a:solidFill>
                <a:latin typeface="黑体" panose="02010609060101010101" charset="-122"/>
                <a:ea typeface="黑体" panose="02010609060101010101" charset="-122"/>
                <a:cs typeface="黑体" panose="02010609060101010101" charset="-122"/>
              </a:rPr>
              <a:t>轻叩诗歌大门</a:t>
            </a: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4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5326617" y="1646556"/>
            <a:ext cx="5466139" cy="3416320"/>
          </a:xfrm>
          <a:prstGeom prst="rect">
            <a:avLst/>
          </a:prstGeom>
          <a:noFill/>
        </p:spPr>
        <p:txBody>
          <a:bodyPr wrap="square" rtlCol="0">
            <a:spAutoFit/>
          </a:bodyPr>
          <a:lstStyle/>
          <a:p>
            <a:pPr>
              <a:lnSpc>
                <a:spcPct val="150000"/>
              </a:lnSpc>
            </a:pPr>
            <a:r>
              <a:rPr lang="en-US" sz="2400" dirty="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同学们，通过前面的学习，我们对诗歌有了一定的了解，也知道了一些关于诗歌的知识和故事。同学们想不想进一步走近诗歌，去了解更多有关诗歌的知识和趣事呢？你想知道哪些有关诗歌的知识呢？</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2" name="图片 1"/>
          <p:cNvPicPr>
            <a:picLocks noChangeAspect="1"/>
          </p:cNvPicPr>
          <p:nvPr/>
        </p:nvPicPr>
        <p:blipFill>
          <a:blip r:embed="rId2" cstate="print"/>
          <a:srcRect b="4132"/>
          <a:stretch>
            <a:fillRect/>
          </a:stretch>
        </p:blipFill>
        <p:spPr>
          <a:xfrm>
            <a:off x="570488" y="2402205"/>
            <a:ext cx="4363919" cy="3314700"/>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928593" y="2221867"/>
            <a:ext cx="9304528" cy="3969385"/>
          </a:xfrm>
          <a:prstGeom prst="rect">
            <a:avLst/>
          </a:prstGeom>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（1）如何组成小组</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（2）确定哪些活动内容</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（3）如何开展活动</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（4）拟定活动计划应该包括的内容：活动时间、活动内容、参加人员、分工情况、人员职责等</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（5）活动结束后要展示活动成果。</a:t>
            </a: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grpSp>
        <p:nvGrpSpPr>
          <p:cNvPr id="5" name="组合 4"/>
          <p:cNvGrpSpPr/>
          <p:nvPr/>
        </p:nvGrpSpPr>
        <p:grpSpPr>
          <a:xfrm rot="420000">
            <a:off x="4498749" y="1386839"/>
            <a:ext cx="6219555" cy="1660525"/>
            <a:chOff x="6827" y="1102"/>
            <a:chExt cx="8024" cy="2615"/>
          </a:xfrm>
        </p:grpSpPr>
        <p:pic>
          <p:nvPicPr>
            <p:cNvPr id="4" name="图片 3" descr="图片11"/>
            <p:cNvPicPr>
              <a:picLocks noChangeAspect="1"/>
            </p:cNvPicPr>
            <p:nvPr/>
          </p:nvPicPr>
          <p:blipFill>
            <a:blip r:embed="rId2" cstate="print"/>
            <a:stretch>
              <a:fillRect/>
            </a:stretch>
          </p:blipFill>
          <p:spPr>
            <a:xfrm>
              <a:off x="6827" y="1102"/>
              <a:ext cx="8024" cy="2615"/>
            </a:xfrm>
            <a:prstGeom prst="rect">
              <a:avLst/>
            </a:prstGeom>
          </p:spPr>
        </p:pic>
        <p:sp>
          <p:nvSpPr>
            <p:cNvPr id="2" name="文本框 1"/>
            <p:cNvSpPr txBox="1"/>
            <p:nvPr/>
          </p:nvSpPr>
          <p:spPr>
            <a:xfrm>
              <a:off x="7336" y="2135"/>
              <a:ext cx="4871" cy="824"/>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制定活动计划的要求。</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8" y="2865755"/>
            <a:ext cx="2954754"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684429" y="1227455"/>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棱台 2"/>
          <p:cNvSpPr/>
          <p:nvPr/>
        </p:nvSpPr>
        <p:spPr>
          <a:xfrm>
            <a:off x="3308983" y="2051052"/>
            <a:ext cx="7053582" cy="3158289"/>
          </a:xfrm>
          <a:prstGeom prst="bevel">
            <a:avLst>
              <a:gd name="adj" fmla="val 7627"/>
            </a:avLst>
          </a:prstGeom>
          <a:solidFill>
            <a:srgbClr val="92D050"/>
          </a:solidFill>
          <a:ln>
            <a:solidFill>
              <a:schemeClr val="accent1"/>
            </a:solidFill>
          </a:ln>
        </p:spPr>
        <p:txBody>
          <a:bodyPr wrap="square">
            <a:spAutoFit/>
          </a:bodyPr>
          <a:lstStyle/>
          <a:p>
            <a:pPr>
              <a:lnSpc>
                <a:spcPct val="150000"/>
              </a:lnSpc>
            </a:pPr>
            <a:r>
              <a:rPr altLang="zh-CN" sz="2800" dirty="0">
                <a:latin typeface="微软雅黑" panose="020B0503020204020204" charset="-122"/>
                <a:ea typeface="微软雅黑" panose="020B0503020204020204" charset="-122"/>
                <a:cs typeface="微软雅黑" panose="020B0503020204020204" charset="-122"/>
              </a:rPr>
              <a:t>要求：</a:t>
            </a:r>
          </a:p>
          <a:p>
            <a:pPr>
              <a:lnSpc>
                <a:spcPct val="150000"/>
              </a:lnSpc>
            </a:pPr>
            <a:r>
              <a:rPr altLang="zh-CN" sz="2800" dirty="0">
                <a:latin typeface="微软雅黑" panose="020B0503020204020204" charset="-122"/>
                <a:ea typeface="微软雅黑" panose="020B0503020204020204" charset="-122"/>
                <a:cs typeface="微软雅黑" panose="020B0503020204020204" charset="-122"/>
              </a:rPr>
              <a:t>       从活动建议中知道一些什么？哪些建议要特别注意？对拟定活动计划有哪些帮助？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4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3458582" y="2586355"/>
            <a:ext cx="7080712" cy="1955996"/>
          </a:xfrm>
          <a:prstGeom prst="roundRect">
            <a:avLst/>
          </a:prstGeom>
          <a:noFill/>
          <a:ln>
            <a:solidFill>
              <a:schemeClr val="accent1"/>
            </a:solidFill>
          </a:ln>
        </p:spPr>
        <p:txBody>
          <a:bodyPr wrap="square" rtlCol="0">
            <a:spAutoFit/>
          </a:bodyPr>
          <a:lstStyle/>
          <a:p>
            <a:pPr algn="l">
              <a:lnSpc>
                <a:spcPct val="130000"/>
              </a:lnSpc>
            </a:pPr>
            <a:r>
              <a:rPr lang="zh-CN" altLang="zh-CN" sz="2800" dirty="0">
                <a:latin typeface="微软雅黑" panose="020B0503020204020204" charset="-122"/>
                <a:ea typeface="微软雅黑" panose="020B0503020204020204" charset="-122"/>
                <a:cs typeface="微软雅黑" panose="020B0503020204020204" charset="-122"/>
                <a:sym typeface="+mn-ea"/>
              </a:rPr>
              <a:t>围绕“合作编小诗集”，“举办诗歌朗诵会”可以有选择地开展哪些活动，如何开展活动。</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pic>
        <p:nvPicPr>
          <p:cNvPr id="3" name="图片 2" descr="51"/>
          <p:cNvPicPr>
            <a:picLocks noChangeAspect="1"/>
          </p:cNvPicPr>
          <p:nvPr/>
        </p:nvPicPr>
        <p:blipFill>
          <a:blip r:embed="rId2" cstate="print"/>
          <a:stretch>
            <a:fillRect/>
          </a:stretch>
        </p:blipFill>
        <p:spPr>
          <a:xfrm>
            <a:off x="684430" y="3089277"/>
            <a:ext cx="2656333" cy="2670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9877" y="1990725"/>
            <a:ext cx="10181962" cy="3820620"/>
          </a:xfrm>
          <a:prstGeom prst="roundRect">
            <a:avLst/>
          </a:prstGeom>
          <a:noFill/>
          <a:ln>
            <a:solidFill>
              <a:schemeClr val="accent1"/>
            </a:solidFill>
          </a:ln>
        </p:spPr>
        <p:txBody>
          <a:bodyPr wrap="square" rtlCol="0">
            <a:spAutoFit/>
          </a:bodyPr>
          <a:lstStyle/>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（1）通过多种途径，搜集诗歌或记录当地的民歌、童谣，以及有关诗歌的知识和故事等。</a:t>
            </a: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（2）按照一定的类别，对搜集到的诗歌进行整理、归类。</a:t>
            </a: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（3）欣赏自己喜欢的诗歌，大体把握诗意，体会诗人的感情。（准备一个笔记本）</a:t>
            </a: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（4）举行诗歌朗诵会。</a:t>
            </a:r>
          </a:p>
          <a:p>
            <a:pPr algn="l">
              <a:lnSpc>
                <a:spcPct val="130000"/>
              </a:lnSpc>
            </a:pPr>
            <a:r>
              <a:rPr lang="zh-CN" altLang="zh-CN" sz="2400" dirty="0">
                <a:latin typeface="微软雅黑" panose="020B0503020204020204" charset="-122"/>
                <a:ea typeface="微软雅黑" panose="020B0503020204020204" charset="-122"/>
                <a:cs typeface="微软雅黑" panose="020B0503020204020204" charset="-122"/>
                <a:sym typeface="+mn-ea"/>
              </a:rPr>
              <a:t>（5）根据兴趣，选择开展写童诗、诗歌知识竞赛、合编小诗集等活动。</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4034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新课导入</a:t>
            </a:r>
          </a:p>
        </p:txBody>
      </p:sp>
      <p:grpSp>
        <p:nvGrpSpPr>
          <p:cNvPr id="9" name="组合 8"/>
          <p:cNvGrpSpPr/>
          <p:nvPr/>
        </p:nvGrpSpPr>
        <p:grpSpPr>
          <a:xfrm>
            <a:off x="1599071" y="1924685"/>
            <a:ext cx="4783259" cy="1254760"/>
            <a:chOff x="4655" y="2650"/>
            <a:chExt cx="6171" cy="1976"/>
          </a:xfrm>
        </p:grpSpPr>
        <p:pic>
          <p:nvPicPr>
            <p:cNvPr id="8" name="图片 7" descr="24"/>
            <p:cNvPicPr>
              <a:picLocks noChangeAspect="1"/>
            </p:cNvPicPr>
            <p:nvPr/>
          </p:nvPicPr>
          <p:blipFill>
            <a:blip r:embed="rId2" cstate="print"/>
            <a:stretch>
              <a:fillRect/>
            </a:stretch>
          </p:blipFill>
          <p:spPr>
            <a:xfrm>
              <a:off x="4960" y="2650"/>
              <a:ext cx="5867" cy="1976"/>
            </a:xfrm>
            <a:prstGeom prst="rect">
              <a:avLst/>
            </a:prstGeom>
          </p:spPr>
        </p:pic>
        <p:sp>
          <p:nvSpPr>
            <p:cNvPr id="100" name="文本框 99"/>
            <p:cNvSpPr txBox="1"/>
            <p:nvPr/>
          </p:nvSpPr>
          <p:spPr>
            <a:xfrm>
              <a:off x="4655" y="3378"/>
              <a:ext cx="4181" cy="822"/>
            </a:xfrm>
            <a:prstGeom prst="rect">
              <a:avLst/>
            </a:prstGeom>
            <a:noFill/>
            <a:ln w="9525">
              <a:noFill/>
            </a:ln>
          </p:spPr>
          <p:txBody>
            <a:bodyPr wrap="square">
              <a:spAutoFit/>
            </a:bodyPr>
            <a:lstStyle/>
            <a:p>
              <a:pPr indent="304800"/>
              <a:r>
                <a:rPr lang="zh-CN" sz="2800">
                  <a:solidFill>
                    <a:schemeClr val="tx1"/>
                  </a:solidFill>
                  <a:latin typeface="微软雅黑" panose="020B0503020204020204" charset="-122"/>
                  <a:ea typeface="微软雅黑" panose="020B0503020204020204" charset="-122"/>
                  <a:cs typeface="微软雅黑" panose="020B0503020204020204" charset="-122"/>
                </a:rPr>
                <a:t>词的特点：</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p:nvPr/>
        </p:nvSpPr>
        <p:spPr>
          <a:xfrm>
            <a:off x="5651393" y="3766821"/>
            <a:ext cx="2565321" cy="735747"/>
          </a:xfrm>
          <a:prstGeom prst="flowChartTerminator">
            <a:avLst/>
          </a:prstGeom>
          <a:solidFill>
            <a:schemeClr val="bg1"/>
          </a:solidFill>
          <a:ln w="38100">
            <a:solidFill>
              <a:srgbClr val="339933"/>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词有词牌名；</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443175" y="4605021"/>
            <a:ext cx="2565321" cy="735747"/>
          </a:xfrm>
          <a:prstGeom prst="flowChartTerminator">
            <a:avLst/>
          </a:prstGeom>
          <a:solidFill>
            <a:schemeClr val="bg1"/>
          </a:solidFill>
          <a:ln w="38100">
            <a:solidFill>
              <a:srgbClr val="339933"/>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词有上下片；</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637344" y="5081906"/>
            <a:ext cx="2902863" cy="735747"/>
          </a:xfrm>
          <a:prstGeom prst="flowChartTerminator">
            <a:avLst/>
          </a:prstGeom>
          <a:solidFill>
            <a:schemeClr val="bg1"/>
          </a:solidFill>
          <a:ln w="38100">
            <a:solidFill>
              <a:srgbClr val="339933"/>
            </a:solidFill>
          </a:ln>
        </p:spPr>
        <p:txBody>
          <a:bodyPr wrap="none" rtlCol="0">
            <a:spAutoFit/>
          </a:bodyPr>
          <a:lstStyle/>
          <a:p>
            <a:pPr indent="304800" algn="l"/>
            <a:r>
              <a:rPr lang="zh-CN" sz="2800">
                <a:latin typeface="微软雅黑" panose="020B0503020204020204" charset="-122"/>
                <a:ea typeface="微软雅黑" panose="020B0503020204020204" charset="-122"/>
                <a:cs typeface="微软雅黑" panose="020B0503020204020204" charset="-122"/>
                <a:sym typeface="+mn-ea"/>
              </a:rPr>
              <a:t>词是押韵的。</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230792" y="3091816"/>
            <a:ext cx="1777722" cy="735747"/>
          </a:xfrm>
          <a:prstGeom prst="flowChartTerminator">
            <a:avLst/>
          </a:prstGeom>
          <a:solidFill>
            <a:schemeClr val="bg1"/>
          </a:solidFill>
          <a:ln w="38100">
            <a:solidFill>
              <a:srgbClr val="339933"/>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长短句；</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0" name="图片 9" descr="42"/>
          <p:cNvPicPr>
            <a:picLocks noChangeAspect="1"/>
          </p:cNvPicPr>
          <p:nvPr/>
        </p:nvPicPr>
        <p:blipFill>
          <a:blip r:embed="rId3" cstate="print"/>
          <a:stretch>
            <a:fillRect/>
          </a:stretch>
        </p:blipFill>
        <p:spPr>
          <a:xfrm>
            <a:off x="7245813" y="1703072"/>
            <a:ext cx="1709137" cy="1476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4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088172" y="2624456"/>
            <a:ext cx="4646838" cy="649188"/>
          </a:xfrm>
          <a:prstGeom prst="flowChartTerminator">
            <a:avLst/>
          </a:prstGeom>
          <a:solidFill>
            <a:schemeClr val="bg1"/>
          </a:solidFill>
          <a:ln w="38100">
            <a:solidFill>
              <a:schemeClr val="accent1"/>
            </a:solidFill>
          </a:ln>
        </p:spPr>
        <p:txBody>
          <a:bodyPr wrap="square" rtlCol="0">
            <a:spAutoFit/>
          </a:bodyPr>
          <a:lstStyle/>
          <a:p>
            <a:pPr algn="l"/>
            <a:r>
              <a:rPr lang="zh-CN" sz="2400">
                <a:latin typeface="微软雅黑" panose="020B0503020204020204" charset="-122"/>
                <a:ea typeface="微软雅黑" panose="020B0503020204020204" charset="-122"/>
                <a:sym typeface="+mn-ea"/>
              </a:rPr>
              <a:t>可以编写收集来的诗歌。</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968609" y="5385436"/>
            <a:ext cx="5603200" cy="649188"/>
          </a:xfrm>
          <a:prstGeom prst="flowChartTerminator">
            <a:avLst/>
          </a:prstGeom>
          <a:solidFill>
            <a:schemeClr val="bg1"/>
          </a:solidFill>
          <a:ln w="38100">
            <a:solidFill>
              <a:srgbClr val="00B0F0"/>
            </a:solidFill>
          </a:ln>
        </p:spPr>
        <p:txBody>
          <a:bodyPr wrap="none" rtlCol="0">
            <a:spAutoFit/>
          </a:bodyPr>
          <a:lstStyle/>
          <a:p>
            <a:pPr algn="l"/>
            <a:r>
              <a:rPr lang="zh-CN" sz="2400">
                <a:latin typeface="微软雅黑" panose="020B0503020204020204" charset="-122"/>
                <a:ea typeface="微软雅黑" panose="020B0503020204020204" charset="-122"/>
                <a:sym typeface="+mn-ea"/>
              </a:rPr>
              <a:t>还可以编写与诗有关的故事或资料。</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3802735" y="3807461"/>
            <a:ext cx="4619709" cy="649188"/>
          </a:xfrm>
          <a:prstGeom prst="flowChartTerminator">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可以编写自己写的诗歌。</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3408974" y="1676402"/>
            <a:ext cx="5109091"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sym typeface="+mn-ea"/>
              </a:rPr>
              <a:t>合作编小诗集，可以编写哪些内容？</a:t>
            </a:r>
            <a:endParaRPr lang="zh-CN" altLang="en-US" sz="2400">
              <a:solidFill>
                <a:srgbClr val="C0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4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6385430" y="1261745"/>
            <a:ext cx="2716016" cy="22288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854182" y="3490596"/>
            <a:ext cx="8423218" cy="649188"/>
          </a:xfrm>
          <a:prstGeom prst="flowChartTerminator">
            <a:avLst/>
          </a:prstGeom>
          <a:solidFill>
            <a:schemeClr val="bg1"/>
          </a:solidFill>
          <a:ln w="38100">
            <a:solidFill>
              <a:schemeClr val="accent1"/>
            </a:solidFill>
          </a:ln>
        </p:spPr>
        <p:txBody>
          <a:bodyPr wrap="square" rtlCol="0">
            <a:spAutoFit/>
          </a:bodyPr>
          <a:lstStyle/>
          <a:p>
            <a:pPr algn="l"/>
            <a:r>
              <a:rPr lang="zh-CN" sz="2400">
                <a:latin typeface="微软雅黑" panose="020B0503020204020204" charset="-122"/>
                <a:ea typeface="微软雅黑" panose="020B0503020204020204" charset="-122"/>
                <a:sym typeface="+mn-ea"/>
              </a:rPr>
              <a:t>可以从诗人、内容、形式等角度给诗歌分类。</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82143" y="5400041"/>
            <a:ext cx="8978622" cy="649188"/>
          </a:xfrm>
          <a:prstGeom prst="flowChartTerminator">
            <a:avLst/>
          </a:prstGeom>
          <a:solidFill>
            <a:schemeClr val="bg1"/>
          </a:solidFill>
          <a:ln w="38100">
            <a:solidFill>
              <a:srgbClr val="00B0F0"/>
            </a:solidFill>
          </a:ln>
        </p:spPr>
        <p:txBody>
          <a:bodyPr wrap="none" rtlCol="0">
            <a:spAutoFit/>
          </a:bodyPr>
          <a:lstStyle/>
          <a:p>
            <a:pPr algn="l"/>
            <a:r>
              <a:rPr lang="zh-CN" sz="2400">
                <a:latin typeface="微软雅黑" panose="020B0503020204020204" charset="-122"/>
                <a:ea typeface="微软雅黑" panose="020B0503020204020204" charset="-122"/>
                <a:sym typeface="+mn-ea"/>
              </a:rPr>
              <a:t>给诗集取个好听的名字，制作封面和目录，在班级里展示。</a:t>
            </a:r>
          </a:p>
        </p:txBody>
      </p:sp>
      <p:sp>
        <p:nvSpPr>
          <p:cNvPr id="5" name="文本框 4"/>
          <p:cNvSpPr txBox="1"/>
          <p:nvPr/>
        </p:nvSpPr>
        <p:spPr>
          <a:xfrm>
            <a:off x="6212579" y="4486277"/>
            <a:ext cx="2605175" cy="651141"/>
          </a:xfrm>
          <a:prstGeom prst="flowChartTerminator">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配上插图。</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2258698" y="2040255"/>
            <a:ext cx="3307068" cy="702766"/>
          </a:xfrm>
          <a:prstGeom prst="cloudCallout">
            <a:avLst>
              <a:gd name="adj1" fmla="val 84137"/>
              <a:gd name="adj2" fmla="val 20582"/>
            </a:avLst>
          </a:prstGeom>
          <a:solidFill>
            <a:srgbClr val="00B0F0"/>
          </a:solidFill>
        </p:spPr>
        <p:txBody>
          <a:bodyPr wrap="square" rtlCol="0">
            <a:spAutoFit/>
          </a:bodyPr>
          <a:lstStyle/>
          <a:p>
            <a:pPr algn="l"/>
            <a:r>
              <a:rPr lang="zh-CN" sz="2400">
                <a:solidFill>
                  <a:srgbClr val="C00000"/>
                </a:solidFill>
                <a:latin typeface="微软雅黑" panose="020B0503020204020204" charset="-122"/>
                <a:ea typeface="微软雅黑" panose="020B0503020204020204" charset="-122"/>
                <a:sym typeface="+mn-ea"/>
              </a:rPr>
              <a:t>该怎么编排？</a:t>
            </a:r>
            <a:endParaRPr lang="zh-CN" altLang="en-US" sz="2400">
              <a:solidFill>
                <a:srgbClr val="C0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4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3610505" y="1820547"/>
            <a:ext cx="4849144" cy="858857"/>
          </a:xfrm>
          <a:prstGeom prst="bevel">
            <a:avLst/>
          </a:prstGeom>
          <a:solidFill>
            <a:srgbClr val="FFC000"/>
          </a:solidFill>
          <a:ln w="9525">
            <a:noFill/>
          </a:ln>
        </p:spPr>
        <p:txBody>
          <a:bodyPr wrap="square">
            <a:spAutoFit/>
          </a:bodyPr>
          <a:lstStyle/>
          <a:p>
            <a:pPr>
              <a:lnSpc>
                <a:spcPct val="150000"/>
              </a:lnSpc>
            </a:pPr>
            <a:r>
              <a:rPr lang="zh-CN" sz="2400" dirty="0">
                <a:solidFill>
                  <a:schemeClr val="dk1"/>
                </a:solidFill>
                <a:latin typeface="微软雅黑" panose="020B0503020204020204" charset="-122"/>
                <a:ea typeface="微软雅黑" panose="020B0503020204020204" charset="-122"/>
                <a:cs typeface="微软雅黑" panose="020B0503020204020204" charset="-122"/>
              </a:rPr>
              <a:t>怎样召开班级诗歌朗诵会。</a:t>
            </a:r>
          </a:p>
        </p:txBody>
      </p:sp>
      <p:pic>
        <p:nvPicPr>
          <p:cNvPr id="3" name="图片 2" descr="64"/>
          <p:cNvPicPr>
            <a:picLocks noChangeAspect="1"/>
          </p:cNvPicPr>
          <p:nvPr/>
        </p:nvPicPr>
        <p:blipFill>
          <a:blip r:embed="rId2" cstate="print"/>
          <a:stretch>
            <a:fillRect/>
          </a:stretch>
        </p:blipFill>
        <p:spPr>
          <a:xfrm>
            <a:off x="909215" y="2860042"/>
            <a:ext cx="1949425" cy="2541905"/>
          </a:xfrm>
          <a:prstGeom prst="rect">
            <a:avLst/>
          </a:prstGeom>
        </p:spPr>
      </p:pic>
      <p:sp>
        <p:nvSpPr>
          <p:cNvPr id="2" name="文本框 1"/>
          <p:cNvSpPr txBox="1"/>
          <p:nvPr/>
        </p:nvSpPr>
        <p:spPr>
          <a:xfrm>
            <a:off x="3499663" y="3552191"/>
            <a:ext cx="3776605" cy="649188"/>
          </a:xfrm>
          <a:prstGeom prst="flowChartTerminator">
            <a:avLst/>
          </a:prstGeom>
          <a:noFill/>
          <a:ln w="38100">
            <a:solidFill>
              <a:srgbClr val="FFC000"/>
            </a:solidFill>
          </a:ln>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（1）推选班级主持人。</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4963088" y="4850766"/>
            <a:ext cx="3776605" cy="649188"/>
          </a:xfrm>
          <a:prstGeom prst="flowChartTerminator">
            <a:avLst/>
          </a:prstGeom>
          <a:noFill/>
          <a:ln w="38100">
            <a:solidFill>
              <a:srgbClr val="FFC000"/>
            </a:solidFill>
          </a:ln>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（2）安排好节目顺序。</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pic>
        <p:nvPicPr>
          <p:cNvPr id="3" name="图片 2" descr="51"/>
          <p:cNvPicPr>
            <a:picLocks noChangeAspect="1"/>
          </p:cNvPicPr>
          <p:nvPr/>
        </p:nvPicPr>
        <p:blipFill>
          <a:blip r:embed="rId2" cstate="print"/>
          <a:stretch>
            <a:fillRect/>
          </a:stretch>
        </p:blipFill>
        <p:spPr>
          <a:xfrm>
            <a:off x="705359" y="2324737"/>
            <a:ext cx="2656333" cy="2670175"/>
          </a:xfrm>
          <a:prstGeom prst="rect">
            <a:avLst/>
          </a:prstGeom>
        </p:spPr>
      </p:pic>
      <p:sp>
        <p:nvSpPr>
          <p:cNvPr id="5" name="文本框 4"/>
          <p:cNvSpPr txBox="1"/>
          <p:nvPr/>
        </p:nvSpPr>
        <p:spPr>
          <a:xfrm>
            <a:off x="4394924" y="1820547"/>
            <a:ext cx="3641509" cy="510565"/>
          </a:xfrm>
          <a:prstGeom prst="wedgeRoundRectCallout">
            <a:avLst>
              <a:gd name="adj1" fmla="val -67961"/>
              <a:gd name="adj2" fmla="val -319"/>
              <a:gd name="adj3" fmla="val 16667"/>
            </a:avLst>
          </a:prstGeom>
          <a:solidFill>
            <a:srgbClr val="FFC000"/>
          </a:solidFill>
          <a:ln w="38100">
            <a:solidFill>
              <a:schemeClr val="accent1"/>
            </a:solidFill>
          </a:ln>
        </p:spPr>
        <p:txBody>
          <a:bodyPr wrap="squar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对朗诵者提出要求：</a:t>
            </a:r>
          </a:p>
        </p:txBody>
      </p:sp>
      <p:sp>
        <p:nvSpPr>
          <p:cNvPr id="2" name="文本框 1"/>
          <p:cNvSpPr txBox="1"/>
          <p:nvPr/>
        </p:nvSpPr>
        <p:spPr>
          <a:xfrm>
            <a:off x="3361691" y="3391536"/>
            <a:ext cx="5962900" cy="550962"/>
          </a:xfrm>
          <a:prstGeom prst="snip2DiagRect">
            <a:avLst/>
          </a:prstGeom>
          <a:noFill/>
          <a:ln w="38100">
            <a:solidFill>
              <a:srgbClr val="7030A0"/>
            </a:solidFill>
          </a:ln>
        </p:spPr>
        <p:txBody>
          <a:bodyPr wrap="non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（1）用恰当的语气读出诗歌表达的感情。</a:t>
            </a:r>
          </a:p>
        </p:txBody>
      </p:sp>
      <p:sp>
        <p:nvSpPr>
          <p:cNvPr id="6" name="文本框 5"/>
          <p:cNvSpPr txBox="1"/>
          <p:nvPr/>
        </p:nvSpPr>
        <p:spPr>
          <a:xfrm>
            <a:off x="5049900" y="4908551"/>
            <a:ext cx="4137638" cy="550962"/>
          </a:xfrm>
          <a:prstGeom prst="snip2DiagRect">
            <a:avLst/>
          </a:prstGeom>
          <a:noFill/>
          <a:ln w="38100">
            <a:solidFill>
              <a:srgbClr val="7030A0"/>
            </a:solidFill>
          </a:ln>
        </p:spPr>
        <p:txBody>
          <a:bodyPr wrap="non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（2）表情、手势要自然。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4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2" name="文本框 1"/>
          <p:cNvSpPr txBox="1"/>
          <p:nvPr/>
        </p:nvSpPr>
        <p:spPr>
          <a:xfrm>
            <a:off x="2762525" y="2452372"/>
            <a:ext cx="8017056" cy="1940957"/>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本次综合性活动，我们学会了编诗集， 学会了朗诵诗歌，更学会了创作诗歌，课下希望大家多多阅读一些优美的小诗，也多多创作一些优美的小诗，争做小诗人！</a:t>
            </a:r>
          </a:p>
        </p:txBody>
      </p:sp>
      <p:pic>
        <p:nvPicPr>
          <p:cNvPr id="3" name="图片 2" descr="69"/>
          <p:cNvPicPr>
            <a:picLocks noChangeAspect="1"/>
          </p:cNvPicPr>
          <p:nvPr/>
        </p:nvPicPr>
        <p:blipFill>
          <a:blip r:embed="rId2" cstate="print"/>
          <a:stretch>
            <a:fillRect/>
          </a:stretch>
        </p:blipFill>
        <p:spPr>
          <a:xfrm>
            <a:off x="213934" y="2248535"/>
            <a:ext cx="2455576"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56488" y="2759077"/>
            <a:ext cx="9047964" cy="2254631"/>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                          轻叩诗歌大门           </a:t>
            </a:r>
          </a:p>
          <a:p>
            <a:pPr algn="l">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合作编诗集 ：分类 配图 取名 封面 目录 </a:t>
            </a:r>
          </a:p>
          <a:p>
            <a:pPr algn="l">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举办诗歌朗诵会：语气恰当 表情、手势自然</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4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4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97180" y="1704113"/>
            <a:ext cx="4288353" cy="2985433"/>
          </a:xfrm>
          <a:prstGeom prst="rect">
            <a:avLst/>
          </a:prstGeom>
        </p:spPr>
        <p:txBody>
          <a:bodyPr wrap="none">
            <a:spAutoFit/>
          </a:bodyPr>
          <a:lstStyle/>
          <a:p>
            <a:pPr algn="ctr"/>
            <a:r>
              <a:rPr lang="zh-CN" sz="8000" dirty="0">
                <a:solidFill>
                  <a:schemeClr val="tx1"/>
                </a:solidFill>
                <a:latin typeface="黑体" panose="02010609060101010101" charset="-122"/>
                <a:ea typeface="黑体" panose="02010609060101010101" charset="-122"/>
                <a:cs typeface="黑体" panose="02010609060101010101" charset="-122"/>
              </a:rPr>
              <a:t>语文园地</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r>
              <a:rPr lang="zh-CN" sz="5400" dirty="0">
                <a:solidFill>
                  <a:srgbClr val="FF0000"/>
                </a:solidFill>
                <a:latin typeface="黑体" panose="02010609060101010101" charset="-122"/>
                <a:ea typeface="黑体" panose="02010609060101010101" charset="-122"/>
                <a:cs typeface="黑体" panose="02010609060101010101" charset="-122"/>
              </a:rPr>
              <a:t>第一课时</a:t>
            </a:r>
          </a:p>
        </p:txBody>
      </p:sp>
      <p:pic>
        <p:nvPicPr>
          <p:cNvPr id="4" name="图片 3" descr="图片19"/>
          <p:cNvPicPr>
            <a:picLocks noChangeAspect="1"/>
          </p:cNvPicPr>
          <p:nvPr/>
        </p:nvPicPr>
        <p:blipFill>
          <a:blip r:embed="rId2" cstate="print"/>
          <a:stretch>
            <a:fillRect/>
          </a:stretch>
        </p:blipFill>
        <p:spPr>
          <a:xfrm>
            <a:off x="7191554" y="1843405"/>
            <a:ext cx="3418275" cy="3171825"/>
          </a:xfrm>
          <a:prstGeom prst="rect">
            <a:avLst/>
          </a:prstGeom>
        </p:spPr>
      </p:pic>
    </p:spTree>
  </p:cSld>
  <p:clrMapOvr>
    <a:masterClrMapping/>
  </p:clrMapOvr>
  <p:timing>
    <p:tnLst>
      <p:par>
        <p:cTn id="1" dur="indefinite" restart="never" nodeType="tmRoot"/>
      </p:par>
    </p:tnLst>
  </p:timing>
</p:sld>
</file>

<file path=ppt/slides/slide4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440561" y="2278380"/>
            <a:ext cx="5108809" cy="2677656"/>
          </a:xfrm>
          <a:prstGeom prst="rect">
            <a:avLst/>
          </a:prstGeom>
          <a:noFill/>
          <a:ln w="9525">
            <a:noFill/>
          </a:ln>
        </p:spPr>
        <p:txBody>
          <a:bodyPr wrap="square">
            <a:spAutoFit/>
          </a:bodyPr>
          <a:lstStyle/>
          <a:p>
            <a:r>
              <a:rPr lang="en-US" altLang="zh-CN" sz="2800">
                <a:latin typeface="微软雅黑" panose="020B0503020204020204" charset="-122"/>
                <a:ea typeface="微软雅黑" panose="020B0503020204020204" charset="-122"/>
              </a:rPr>
              <a:t>        </a:t>
            </a:r>
            <a:r>
              <a:rPr lang="zh-CN" sz="2800">
                <a:latin typeface="微软雅黑" panose="020B0503020204020204" charset="-122"/>
                <a:ea typeface="微软雅黑" panose="020B0503020204020204" charset="-122"/>
              </a:rPr>
              <a:t>本单元是诗歌单元，在这一单元里，我们感受到了诗歌中的美丽世界，大家是不是在学习诗歌的过程中很享受呢？让我们一起走进这一单元的语文园地，走进诗歌的乐园吧！</a:t>
            </a:r>
            <a:endParaRPr lang="zh-CN" altLang="en-US" sz="2800">
              <a:latin typeface="微软雅黑" panose="020B0503020204020204" charset="-122"/>
              <a:ea typeface="微软雅黑" panose="020B0503020204020204" charset="-122"/>
            </a:endParaRPr>
          </a:p>
        </p:txBody>
      </p:sp>
      <p:sp>
        <p:nvSpPr>
          <p:cNvPr id="9" name="文本框 7"/>
          <p:cNvSpPr txBox="1"/>
          <p:nvPr/>
        </p:nvSpPr>
        <p:spPr>
          <a:xfrm>
            <a:off x="570487" y="1062990"/>
            <a:ext cx="2303654" cy="578444"/>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pic>
        <p:nvPicPr>
          <p:cNvPr id="2" name="图片 1"/>
          <p:cNvPicPr>
            <a:picLocks noChangeAspect="1"/>
          </p:cNvPicPr>
          <p:nvPr/>
        </p:nvPicPr>
        <p:blipFill>
          <a:blip r:embed="rId2" cstate="print"/>
          <a:stretch>
            <a:fillRect/>
          </a:stretch>
        </p:blipFill>
        <p:spPr>
          <a:xfrm>
            <a:off x="751091" y="2278380"/>
            <a:ext cx="4230599" cy="3408045"/>
          </a:xfrm>
          <a:prstGeom prst="rect">
            <a:avLst/>
          </a:prstGeom>
        </p:spPr>
      </p:pic>
    </p:spTree>
  </p:cSld>
  <p:clrMapOvr>
    <a:masterClrMapping/>
  </p:clrMapOvr>
  <p:timing>
    <p:tnLst>
      <p:par>
        <p:cTn id="1" dur="indefinite" restart="never" nodeType="tmRoot"/>
      </p:par>
    </p:tnLst>
  </p:timing>
</p:sld>
</file>

<file path=ppt/slides/slide4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570488" y="4914265"/>
            <a:ext cx="8759619" cy="919401"/>
          </a:xfrm>
          <a:prstGeom prst="roundRect">
            <a:avLst/>
          </a:prstGeom>
          <a:noFill/>
          <a:ln>
            <a:solidFill>
              <a:srgbClr val="00CC00"/>
            </a:solidFill>
          </a:ln>
        </p:spPr>
        <p:txBody>
          <a:bodyPr wrap="square" rtlCol="0">
            <a:spAutoFit/>
          </a:bodyPr>
          <a:lstStyle/>
          <a:p>
            <a:r>
              <a:rPr sz="2400" dirty="0" err="1">
                <a:latin typeface="微软雅黑" panose="020B0503020204020204" charset="-122"/>
                <a:ea typeface="微软雅黑" panose="020B0503020204020204" charset="-122"/>
                <a:cs typeface="微软雅黑" panose="020B0503020204020204" charset="-122"/>
              </a:rPr>
              <a:t>小如</a:t>
            </a:r>
            <a:r>
              <a:rPr sz="2400" dirty="0" err="1" smtClean="0">
                <a:latin typeface="微软雅黑" panose="020B0503020204020204" charset="-122"/>
                <a:ea typeface="微软雅黑" panose="020B0503020204020204" charset="-122"/>
                <a:cs typeface="微软雅黑" panose="020B0503020204020204" charset="-122"/>
              </a:rPr>
              <a:t>：诗歌</a:t>
            </a:r>
            <a:r>
              <a:rPr lang="zh-CN" altLang="en-US" sz="2400" dirty="0" smtClean="0">
                <a:latin typeface="微软雅黑" panose="020B0503020204020204" charset="-122"/>
                <a:ea typeface="微软雅黑" panose="020B0503020204020204" charset="-122"/>
                <a:cs typeface="微软雅黑" panose="020B0503020204020204" charset="-122"/>
              </a:rPr>
              <a:t>往往</a:t>
            </a:r>
            <a:r>
              <a:rPr sz="2400" dirty="0" smtClean="0">
                <a:latin typeface="微软雅黑" panose="020B0503020204020204" charset="-122"/>
                <a:ea typeface="微软雅黑" panose="020B0503020204020204" charset="-122"/>
                <a:cs typeface="微软雅黑" panose="020B0503020204020204" charset="-122"/>
              </a:rPr>
              <a:t>饱含着真挚的情感</a:t>
            </a:r>
            <a:r>
              <a:rPr sz="2400" dirty="0">
                <a:latin typeface="微软雅黑" panose="020B0503020204020204" charset="-122"/>
                <a:ea typeface="微软雅黑" panose="020B0503020204020204" charset="-122"/>
                <a:cs typeface="微软雅黑" panose="020B0503020204020204" charset="-122"/>
              </a:rPr>
              <a:t>，如“</a:t>
            </a:r>
            <a:r>
              <a:rPr sz="2400" dirty="0" smtClean="0">
                <a:latin typeface="微软雅黑" panose="020B0503020204020204" charset="-122"/>
                <a:ea typeface="微软雅黑" panose="020B0503020204020204" charset="-122"/>
                <a:cs typeface="微软雅黑" panose="020B0503020204020204" charset="-122"/>
              </a:rPr>
              <a:t>永不漫灭的回忆”</a:t>
            </a:r>
            <a:r>
              <a:rPr sz="2400" dirty="0">
                <a:latin typeface="微软雅黑" panose="020B0503020204020204" charset="-122"/>
                <a:ea typeface="微软雅黑" panose="020B0503020204020204" charset="-122"/>
                <a:cs typeface="微软雅黑" panose="020B0503020204020204" charset="-122"/>
              </a:rPr>
              <a:t>和“我只躲到你的怀里”，让我体会到诗人对母亲的深深依恋。</a:t>
            </a:r>
          </a:p>
        </p:txBody>
      </p:sp>
      <p:sp>
        <p:nvSpPr>
          <p:cNvPr id="9" name="文本框 7"/>
          <p:cNvSpPr txBox="1"/>
          <p:nvPr/>
        </p:nvSpPr>
        <p:spPr>
          <a:xfrm>
            <a:off x="570487" y="1062990"/>
            <a:ext cx="2303654" cy="578390"/>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2" name="文本框 1"/>
          <p:cNvSpPr txBox="1"/>
          <p:nvPr/>
        </p:nvSpPr>
        <p:spPr>
          <a:xfrm>
            <a:off x="783646" y="1948817"/>
            <a:ext cx="8849533" cy="919401"/>
          </a:xfrm>
          <a:prstGeom prst="roundRect">
            <a:avLst/>
          </a:prstGeom>
          <a:noFill/>
          <a:ln>
            <a:solidFill>
              <a:srgbClr val="CC00CC"/>
            </a:solidFill>
          </a:ln>
        </p:spPr>
        <p:txBody>
          <a:bodyPr wrap="square" rtlCol="0">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 </a:t>
            </a:r>
            <a:r>
              <a:rPr sz="2400" dirty="0">
                <a:latin typeface="微软雅黑" panose="020B0503020204020204" charset="-122"/>
                <a:ea typeface="微软雅黑" panose="020B0503020204020204" charset="-122"/>
                <a:cs typeface="微软雅黑" panose="020B0503020204020204" charset="-122"/>
                <a:sym typeface="+mn-ea"/>
              </a:rPr>
              <a:t>小雨：我很喜欢本单元的诗歌，读起来朗朗上口，悦耳动听，很有节奏感。</a:t>
            </a:r>
          </a:p>
        </p:txBody>
      </p:sp>
      <p:sp>
        <p:nvSpPr>
          <p:cNvPr id="4" name="文本框 3"/>
          <p:cNvSpPr txBox="1"/>
          <p:nvPr/>
        </p:nvSpPr>
        <p:spPr>
          <a:xfrm>
            <a:off x="2465654" y="3061971"/>
            <a:ext cx="8366634" cy="1328023"/>
          </a:xfrm>
          <a:prstGeom prst="roundRect">
            <a:avLst/>
          </a:prstGeom>
          <a:noFill/>
          <a:ln>
            <a:solidFill>
              <a:srgbClr val="00B0F0"/>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小博：诗歌常常表达了诗人独特的感受，蕴含着丰富的想象。因此，语言表达也很独特，</a:t>
            </a:r>
            <a:r>
              <a:rPr sz="2400" dirty="0" smtClean="0">
                <a:latin typeface="微软雅黑" panose="020B0503020204020204" charset="-122"/>
                <a:ea typeface="微软雅黑" panose="020B0503020204020204" charset="-122"/>
                <a:cs typeface="微软雅黑" panose="020B0503020204020204" charset="-122"/>
                <a:sym typeface="+mn-ea"/>
              </a:rPr>
              <a:t>如阳光是</a:t>
            </a:r>
            <a:r>
              <a:rPr sz="2400" dirty="0">
                <a:latin typeface="微软雅黑" panose="020B0503020204020204" charset="-122"/>
                <a:ea typeface="微软雅黑" panose="020B0503020204020204" charset="-122"/>
                <a:cs typeface="微软雅黑" panose="020B0503020204020204" charset="-122"/>
                <a:sym typeface="+mn-ea"/>
              </a:rPr>
              <a:t>“绿的</a:t>
            </a:r>
            <a:r>
              <a:rPr sz="2400" dirty="0" smtClean="0">
                <a:latin typeface="微软雅黑" panose="020B0503020204020204" charset="-122"/>
                <a:ea typeface="微软雅黑" panose="020B0503020204020204" charset="-122"/>
                <a:cs typeface="微软雅黑" panose="020B0503020204020204" charset="-122"/>
                <a:sym typeface="+mn-ea"/>
              </a:rPr>
              <a:t>”，寂静是</a:t>
            </a:r>
            <a:r>
              <a:rPr sz="2400" dirty="0">
                <a:latin typeface="微软雅黑" panose="020B0503020204020204" charset="-122"/>
                <a:ea typeface="微软雅黑" panose="020B0503020204020204" charset="-122"/>
                <a:cs typeface="微软雅黑" panose="020B0503020204020204" charset="-122"/>
                <a:sym typeface="+mn-ea"/>
              </a:rPr>
              <a:t>“朦胧”的，小草“炫耀”着新绿。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1"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P spid="9" grpId="0" bldLvl="0" animBg="1"/>
      <p:bldP spid="2" grpId="0" bldLvl="0" animBg="1"/>
      <p:bldP spid="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961924" y="1400175"/>
            <a:ext cx="2192811" cy="626368"/>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韵律之美</a:t>
            </a:r>
          </a:p>
        </p:txBody>
      </p:sp>
      <p:sp>
        <p:nvSpPr>
          <p:cNvPr id="100" name="文本框 99"/>
          <p:cNvSpPr txBox="1"/>
          <p:nvPr/>
        </p:nvSpPr>
        <p:spPr>
          <a:xfrm>
            <a:off x="2829959" y="4897122"/>
            <a:ext cx="6200952" cy="1055269"/>
          </a:xfrm>
          <a:prstGeom prst="wedgeRoundRectCallout">
            <a:avLst>
              <a:gd name="adj1" fmla="val -22837"/>
              <a:gd name="adj2" fmla="val -96250"/>
              <a:gd name="adj3" fmla="val 16667"/>
            </a:avLst>
          </a:prstGeom>
          <a:solidFill>
            <a:srgbClr val="92D050"/>
          </a:solidFill>
          <a:ln w="9525">
            <a:noFill/>
          </a:ln>
        </p:spPr>
        <p:txBody>
          <a:bodyPr wrap="square">
            <a:spAutoFit/>
          </a:bodyPr>
          <a:lstStyle/>
          <a:p>
            <a:pPr indent="304800"/>
            <a:r>
              <a:rPr lang="zh-CN" sz="2800">
                <a:latin typeface="微软雅黑" panose="020B0503020204020204" charset="-122"/>
                <a:ea typeface="微软雅黑" panose="020B0503020204020204" charset="-122"/>
                <a:cs typeface="微软雅黑" panose="020B0503020204020204" charset="-122"/>
              </a:rPr>
              <a:t>第一二四句末尾三个字韵母都相同，都有“ao”</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683560" y="2295527"/>
            <a:ext cx="8494529" cy="953135"/>
          </a:xfrm>
          <a:prstGeom prst="rect">
            <a:avLst/>
          </a:prstGeom>
          <a:noFill/>
        </p:spPr>
        <p:txBody>
          <a:bodyPr wrap="square" rtlCol="0">
            <a:spAutoFit/>
          </a:bodyPr>
          <a:lstStyle/>
          <a:p>
            <a:pPr algn="l"/>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“词”也叫长短句</a:t>
            </a:r>
            <a:r>
              <a:rPr lang="zh-CN" sz="2800">
                <a:latin typeface="微软雅黑" panose="020B0503020204020204" charset="-122"/>
                <a:ea typeface="微软雅黑" panose="020B0503020204020204" charset="-122"/>
                <a:cs typeface="微软雅黑" panose="020B0503020204020204" charset="-122"/>
                <a:sym typeface="+mn-ea"/>
              </a:rPr>
              <a:t>，句子有长有短，所以读起来抑扬顿挫。</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685884" y="3551556"/>
            <a:ext cx="5987177" cy="624423"/>
          </a:xfrm>
          <a:prstGeom prst="snip2DiagRect">
            <a:avLst/>
          </a:prstGeom>
          <a:solidFill>
            <a:schemeClr val="bg1"/>
          </a:solidFill>
          <a:ln>
            <a:solidFill>
              <a:srgbClr val="339933"/>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“小”“草”“媪”，发现了什么？</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strips(down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3" grpId="0"/>
      <p:bldP spid="4" grpId="0" animBg="1"/>
    </p:bldLst>
  </p:timing>
</p:sld>
</file>

<file path=ppt/slides/slide4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交流平台</a:t>
            </a:r>
          </a:p>
        </p:txBody>
      </p:sp>
      <p:sp>
        <p:nvSpPr>
          <p:cNvPr id="2" name="文本框 1"/>
          <p:cNvSpPr txBox="1"/>
          <p:nvPr/>
        </p:nvSpPr>
        <p:spPr>
          <a:xfrm>
            <a:off x="1649453" y="2351405"/>
            <a:ext cx="5341394" cy="550962"/>
          </a:xfrm>
          <a:prstGeom prst="snip2DiagRect">
            <a:avLst/>
          </a:prstGeom>
          <a:solidFill>
            <a:schemeClr val="accent2"/>
          </a:solidFill>
        </p:spPr>
        <p:txBody>
          <a:bodyPr wrap="non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（1</a:t>
            </a:r>
            <a:r>
              <a:rPr alt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现代</a:t>
            </a:r>
            <a:r>
              <a:rPr altLang="zh-CN" sz="2400" dirty="0" err="1" smtClean="0">
                <a:latin typeface="微软雅黑" panose="020B0503020204020204" charset="-122"/>
                <a:ea typeface="微软雅黑" panose="020B0503020204020204" charset="-122"/>
                <a:cs typeface="微软雅黑" panose="020B0503020204020204" charset="-122"/>
                <a:sym typeface="+mn-ea"/>
              </a:rPr>
              <a:t>诗朗朗上口</a:t>
            </a:r>
            <a:r>
              <a:rPr altLang="zh-CN" sz="2400" dirty="0" err="1">
                <a:latin typeface="微软雅黑" panose="020B0503020204020204" charset="-122"/>
                <a:ea typeface="微软雅黑" panose="020B0503020204020204" charset="-122"/>
                <a:cs typeface="微软雅黑" panose="020B0503020204020204" charset="-122"/>
                <a:sym typeface="+mn-ea"/>
              </a:rPr>
              <a:t>，很有节奏感</a:t>
            </a:r>
            <a:r>
              <a:rPr altLang="zh-CN" sz="2400" dirty="0">
                <a:latin typeface="微软雅黑" panose="020B0503020204020204" charset="-122"/>
                <a:ea typeface="微软雅黑" panose="020B0503020204020204" charset="-122"/>
                <a:cs typeface="微软雅黑" panose="020B0503020204020204" charset="-122"/>
                <a:sym typeface="+mn-ea"/>
              </a:rPr>
              <a:t>。</a:t>
            </a:r>
          </a:p>
        </p:txBody>
      </p:sp>
      <p:sp>
        <p:nvSpPr>
          <p:cNvPr id="4" name="文本框 3"/>
          <p:cNvSpPr txBox="1"/>
          <p:nvPr/>
        </p:nvSpPr>
        <p:spPr>
          <a:xfrm>
            <a:off x="2694313" y="3444877"/>
            <a:ext cx="6594712" cy="995929"/>
          </a:xfrm>
          <a:prstGeom prst="snip2DiagRect">
            <a:avLst/>
          </a:prstGeom>
          <a:solidFill>
            <a:srgbClr val="00B0F0"/>
          </a:solidFill>
          <a:ln>
            <a:solidFill>
              <a:srgbClr val="CC00CC"/>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（2）诗歌表达诗人独特感受，蕴含丰富的想象，语言表达独特。</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539872" y="5024121"/>
            <a:ext cx="4451367" cy="550962"/>
          </a:xfrm>
          <a:prstGeom prst="snip2DiagRect">
            <a:avLst/>
          </a:prstGeom>
          <a:solidFill>
            <a:srgbClr val="FF99FF"/>
          </a:solidFill>
          <a:ln>
            <a:solidFill>
              <a:srgbClr val="00B0F0"/>
            </a:solidFill>
          </a:ln>
        </p:spPr>
        <p:txBody>
          <a:bodyPr wrap="non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（3）诗歌表达着真挚的感情。</a:t>
            </a:r>
            <a:endParaRPr lang="zh-CN" altLang="zh-CN" sz="2400" dirty="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2" cstate="print"/>
          <a:stretch>
            <a:fillRect/>
          </a:stretch>
        </p:blipFill>
        <p:spPr>
          <a:xfrm>
            <a:off x="651101" y="4215767"/>
            <a:ext cx="1771922" cy="15576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Lst>
  </p:timing>
</p:sld>
</file>

<file path=ppt/slides/slide4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832" y="2872740"/>
            <a:ext cx="2954754"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交流平台</a:t>
            </a:r>
          </a:p>
        </p:txBody>
      </p:sp>
      <p:sp>
        <p:nvSpPr>
          <p:cNvPr id="3" name="棱台 2"/>
          <p:cNvSpPr/>
          <p:nvPr/>
        </p:nvSpPr>
        <p:spPr>
          <a:xfrm>
            <a:off x="2776476" y="2964181"/>
            <a:ext cx="7942644" cy="1409283"/>
          </a:xfrm>
          <a:prstGeom prst="bevel">
            <a:avLst>
              <a:gd name="adj" fmla="val 7627"/>
            </a:avLst>
          </a:prstGeom>
          <a:solidFill>
            <a:srgbClr val="92D050"/>
          </a:solidFill>
          <a:ln>
            <a:solidFill>
              <a:schemeClr val="accent1"/>
            </a:solidFill>
          </a:ln>
        </p:spPr>
        <p:txBody>
          <a:bodyPr wrap="square">
            <a:spAutoFit/>
          </a:bodyPr>
          <a:lstStyle/>
          <a:p>
            <a:pPr>
              <a:lnSpc>
                <a:spcPct val="100000"/>
              </a:lnSpc>
            </a:pPr>
            <a:r>
              <a:rPr altLang="zh-CN" sz="2400" dirty="0">
                <a:latin typeface="微软雅黑" panose="020B0503020204020204" charset="-122"/>
                <a:ea typeface="微软雅黑" panose="020B0503020204020204" charset="-122"/>
                <a:cs typeface="微软雅黑" panose="020B0503020204020204" charset="-122"/>
              </a:rPr>
              <a:t> 从《绿》中“所有的绿就整齐地按着节拍飘动在一起。”写出了诗人对“绿”的独特感受，表达了诗人喜爱春天，喜爱大自然的思想感情。</a:t>
            </a:r>
          </a:p>
        </p:txBody>
      </p:sp>
      <p:sp>
        <p:nvSpPr>
          <p:cNvPr id="2" name="文本框 1"/>
          <p:cNvSpPr txBox="1"/>
          <p:nvPr/>
        </p:nvSpPr>
        <p:spPr>
          <a:xfrm>
            <a:off x="3734524" y="1472565"/>
            <a:ext cx="6704003" cy="830997"/>
          </a:xfrm>
          <a:prstGeom prst="rect">
            <a:avLst/>
          </a:prstGeom>
          <a:noFill/>
        </p:spPr>
        <p:txBody>
          <a:bodyPr wrap="square" rtlCol="0">
            <a:spAutoFit/>
          </a:bodyPr>
          <a:lstStyle/>
          <a:p>
            <a:pPr algn="l"/>
            <a:r>
              <a:rPr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请同学们从本单元的几首新诗中，找最能表达作者感情的句子，看看分别表达了作者什么情感。</a:t>
            </a:r>
          </a:p>
        </p:txBody>
      </p:sp>
      <p:sp>
        <p:nvSpPr>
          <p:cNvPr id="4" name="文本框 3"/>
          <p:cNvSpPr txBox="1"/>
          <p:nvPr/>
        </p:nvSpPr>
        <p:spPr>
          <a:xfrm>
            <a:off x="3512840" y="4860290"/>
            <a:ext cx="7314797" cy="1198880"/>
          </a:xfrm>
          <a:prstGeom prst="rect">
            <a:avLst/>
          </a:prstGeom>
          <a:noFill/>
          <a:ln w="38100">
            <a:solidFill>
              <a:srgbClr val="409B50"/>
            </a:solidFill>
            <a:prstDash val="lgDashDotDot"/>
          </a:ln>
        </p:spPr>
        <p:txBody>
          <a:bodyPr wrap="square" rtlCol="0">
            <a:spAutoFit/>
          </a:bodyPr>
          <a:lstStyle/>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从《白桦》的“毛茸茸的枝头，雪绣的花边潇洒，串串花穗齐绽，洁白的流苏如画。”体会到作者对白桦的喜爱和赞美之情。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P spid="4" grpId="0" bldLvl="0" animBg="1"/>
    </p:bldLst>
  </p:timing>
</p:sld>
</file>

<file path=ppt/slides/slide4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2535414" y="2315847"/>
            <a:ext cx="7962022" cy="3202555"/>
          </a:xfrm>
          <a:prstGeom prst="roundRect">
            <a:avLst/>
          </a:prstGeom>
          <a:noFill/>
          <a:ln>
            <a:solidFill>
              <a:schemeClr val="accent1"/>
            </a:solidFill>
          </a:ln>
        </p:spPr>
        <p:txBody>
          <a:bodyPr wrap="square" rtlCol="0">
            <a:spAutoFit/>
          </a:bodyPr>
          <a:lstStyle/>
          <a:p>
            <a:pPr algn="l">
              <a:lnSpc>
                <a:spcPct val="130000"/>
              </a:lnSpc>
            </a:pPr>
            <a:r>
              <a:rPr lang="zh-CN" altLang="zh-CN" sz="2800" dirty="0">
                <a:latin typeface="微软雅黑" panose="020B0503020204020204" charset="-122"/>
                <a:ea typeface="微软雅黑" panose="020B0503020204020204" charset="-122"/>
                <a:cs typeface="微软雅黑" panose="020B0503020204020204" charset="-122"/>
                <a:sym typeface="+mn-ea"/>
              </a:rPr>
              <a:t>    </a:t>
            </a:r>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          </a:t>
            </a:r>
          </a:p>
          <a:p>
            <a:pPr algn="l">
              <a:lnSpc>
                <a:spcPct val="130000"/>
              </a:lnSpc>
            </a:pPr>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屈</a:t>
            </a:r>
            <a:r>
              <a:rPr lang="zh-CN" altLang="zh-CN" sz="2800" dirty="0">
                <a:latin typeface="微软雅黑" panose="020B0503020204020204" charset="-122"/>
                <a:ea typeface="微软雅黑" panose="020B0503020204020204" charset="-122"/>
                <a:cs typeface="微软雅黑" panose="020B0503020204020204" charset="-122"/>
                <a:sym typeface="+mn-ea"/>
              </a:rPr>
              <a:t>原      陶</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渊</a:t>
            </a:r>
            <a:r>
              <a:rPr lang="zh-CN" altLang="zh-CN" sz="2800" dirty="0">
                <a:latin typeface="微软雅黑" panose="020B0503020204020204" charset="-122"/>
                <a:ea typeface="微软雅黑" panose="020B0503020204020204" charset="-122"/>
                <a:cs typeface="微软雅黑" panose="020B0503020204020204" charset="-122"/>
                <a:sym typeface="+mn-ea"/>
              </a:rPr>
              <a:t>明      </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孟</a:t>
            </a:r>
            <a:r>
              <a:rPr lang="zh-CN" altLang="zh-CN" sz="2800" dirty="0">
                <a:latin typeface="微软雅黑" panose="020B0503020204020204" charset="-122"/>
                <a:ea typeface="微软雅黑" panose="020B0503020204020204" charset="-122"/>
                <a:cs typeface="微软雅黑" panose="020B0503020204020204" charset="-122"/>
                <a:sym typeface="+mn-ea"/>
              </a:rPr>
              <a:t>浩然      杜</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甫</a:t>
            </a:r>
            <a:endParaRPr lang="zh-CN" altLang="zh-CN" sz="2800" dirty="0">
              <a:latin typeface="微软雅黑" panose="020B0503020204020204" charset="-122"/>
              <a:ea typeface="微软雅黑" panose="020B0503020204020204" charset="-122"/>
              <a:cs typeface="微软雅黑" panose="020B0503020204020204" charset="-122"/>
              <a:sym typeface="+mn-ea"/>
            </a:endParaRPr>
          </a:p>
          <a:p>
            <a:pPr algn="l">
              <a:lnSpc>
                <a:spcPct val="130000"/>
              </a:lnSpc>
            </a:pPr>
            <a:endParaRPr lang="zh-CN" altLang="zh-CN" sz="2800" dirty="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      </a:t>
            </a:r>
          </a:p>
          <a:p>
            <a:pPr algn="l">
              <a:lnSpc>
                <a:spcPct val="130000"/>
              </a:lnSpc>
            </a:pPr>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韩愈</a:t>
            </a:r>
            <a:r>
              <a:rPr lang="zh-CN" altLang="zh-CN" sz="2800" dirty="0">
                <a:latin typeface="微软雅黑" panose="020B0503020204020204" charset="-122"/>
                <a:ea typeface="微软雅黑" panose="020B0503020204020204" charset="-122"/>
                <a:cs typeface="微软雅黑" panose="020B0503020204020204" charset="-122"/>
                <a:sym typeface="+mn-ea"/>
              </a:rPr>
              <a:t>      刘</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禹锡</a:t>
            </a:r>
            <a:r>
              <a:rPr lang="zh-CN" altLang="zh-CN" sz="2800" dirty="0">
                <a:latin typeface="微软雅黑" panose="020B0503020204020204" charset="-122"/>
                <a:ea typeface="微软雅黑" panose="020B0503020204020204" charset="-122"/>
                <a:cs typeface="微软雅黑" panose="020B0503020204020204" charset="-122"/>
                <a:sym typeface="+mn-ea"/>
              </a:rPr>
              <a:t>     范</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仲</a:t>
            </a:r>
            <a:r>
              <a:rPr lang="zh-CN" altLang="zh-CN" sz="2800" dirty="0">
                <a:latin typeface="微软雅黑" panose="020B0503020204020204" charset="-122"/>
                <a:ea typeface="微软雅黑" panose="020B0503020204020204" charset="-122"/>
                <a:cs typeface="微软雅黑" panose="020B0503020204020204" charset="-122"/>
                <a:sym typeface="+mn-ea"/>
              </a:rPr>
              <a:t>淹      </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龚</a:t>
            </a:r>
            <a:r>
              <a:rPr lang="zh-CN" altLang="zh-CN" sz="2800" dirty="0">
                <a:latin typeface="微软雅黑" panose="020B0503020204020204" charset="-122"/>
                <a:ea typeface="微软雅黑" panose="020B0503020204020204" charset="-122"/>
                <a:cs typeface="微软雅黑" panose="020B0503020204020204" charset="-122"/>
                <a:sym typeface="+mn-ea"/>
              </a:rPr>
              <a:t>自珍</a:t>
            </a:r>
          </a:p>
        </p:txBody>
      </p:sp>
      <p:sp>
        <p:nvSpPr>
          <p:cNvPr id="3" name="文本框 2"/>
          <p:cNvSpPr txBox="1"/>
          <p:nvPr/>
        </p:nvSpPr>
        <p:spPr>
          <a:xfrm>
            <a:off x="651100" y="1082675"/>
            <a:ext cx="2466428" cy="578444"/>
          </a:xfrm>
          <a:prstGeom prst="roundRect">
            <a:avLst/>
          </a:prstGeom>
          <a:solidFill>
            <a:srgbClr val="BDD0E6"/>
          </a:solidFill>
        </p:spPr>
        <p:txBody>
          <a:bodyPr wrap="square" rtlCol="0">
            <a:spAutoFit/>
          </a:bodyPr>
          <a:lstStyle/>
          <a:p>
            <a:r>
              <a:rPr lang="zh-CN" altLang="en-US" sz="2800">
                <a:latin typeface="微软雅黑" panose="020B0503020204020204" charset="-122"/>
                <a:ea typeface="微软雅黑" panose="020B0503020204020204" charset="-122"/>
              </a:rPr>
              <a:t>识字加油站</a:t>
            </a:r>
          </a:p>
        </p:txBody>
      </p:sp>
      <p:pic>
        <p:nvPicPr>
          <p:cNvPr id="2" name="图片 1" descr="51"/>
          <p:cNvPicPr>
            <a:picLocks noChangeAspect="1"/>
          </p:cNvPicPr>
          <p:nvPr/>
        </p:nvPicPr>
        <p:blipFill>
          <a:blip r:embed="rId2" cstate="print"/>
          <a:stretch>
            <a:fillRect/>
          </a:stretch>
        </p:blipFill>
        <p:spPr>
          <a:xfrm>
            <a:off x="110067" y="3465197"/>
            <a:ext cx="2656333" cy="2670175"/>
          </a:xfrm>
          <a:prstGeom prst="rect">
            <a:avLst/>
          </a:prstGeom>
        </p:spPr>
      </p:pic>
      <p:sp>
        <p:nvSpPr>
          <p:cNvPr id="4" name="文本框 3"/>
          <p:cNvSpPr txBox="1"/>
          <p:nvPr/>
        </p:nvSpPr>
        <p:spPr>
          <a:xfrm>
            <a:off x="2766400" y="2586355"/>
            <a:ext cx="763351" cy="523220"/>
          </a:xfrm>
          <a:prstGeom prst="rect">
            <a:avLst/>
          </a:prstGeom>
          <a:noFill/>
        </p:spPr>
        <p:txBody>
          <a:bodyPr wrap="none" rtlCol="0">
            <a:spAutoFit/>
          </a:bodyPr>
          <a:lstStyle/>
          <a:p>
            <a:pPr algn="l"/>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qū </a:t>
            </a:r>
          </a:p>
        </p:txBody>
      </p:sp>
      <p:sp>
        <p:nvSpPr>
          <p:cNvPr id="6" name="文本框 5"/>
          <p:cNvSpPr txBox="1"/>
          <p:nvPr/>
        </p:nvSpPr>
        <p:spPr>
          <a:xfrm>
            <a:off x="4749154" y="2586355"/>
            <a:ext cx="1069524" cy="523220"/>
          </a:xfrm>
          <a:prstGeom prst="rect">
            <a:avLst/>
          </a:prstGeom>
          <a:noFill/>
        </p:spPr>
        <p:txBody>
          <a:bodyPr wrap="none" rtlCol="0">
            <a:spAutoFit/>
          </a:bodyPr>
          <a:lstStyle/>
          <a:p>
            <a:pPr algn="l"/>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yuān</a:t>
            </a:r>
          </a:p>
        </p:txBody>
      </p:sp>
      <p:sp>
        <p:nvSpPr>
          <p:cNvPr id="7" name="文本框 6"/>
          <p:cNvSpPr txBox="1"/>
          <p:nvPr/>
        </p:nvSpPr>
        <p:spPr>
          <a:xfrm>
            <a:off x="6238158" y="2586355"/>
            <a:ext cx="1199367" cy="523220"/>
          </a:xfrm>
          <a:prstGeom prst="rect">
            <a:avLst/>
          </a:prstGeom>
          <a:noFill/>
        </p:spPr>
        <p:txBody>
          <a:bodyPr wrap="none" rtlCol="0">
            <a:spAutoFit/>
          </a:bodyPr>
          <a:lstStyle/>
          <a:p>
            <a:pPr algn="l"/>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mèng</a:t>
            </a:r>
          </a:p>
        </p:txBody>
      </p:sp>
      <p:sp>
        <p:nvSpPr>
          <p:cNvPr id="8" name="文本框 7"/>
          <p:cNvSpPr txBox="1"/>
          <p:nvPr/>
        </p:nvSpPr>
        <p:spPr>
          <a:xfrm>
            <a:off x="8854959" y="2586355"/>
            <a:ext cx="617477" cy="523220"/>
          </a:xfrm>
          <a:prstGeom prst="rect">
            <a:avLst/>
          </a:prstGeom>
          <a:noFill/>
        </p:spPr>
        <p:txBody>
          <a:bodyPr wrap="none" rtlCol="0">
            <a:spAutoFit/>
          </a:bodyPr>
          <a:lstStyle/>
          <a:p>
            <a:pPr algn="l"/>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 fǔ</a:t>
            </a:r>
          </a:p>
        </p:txBody>
      </p:sp>
      <p:sp>
        <p:nvSpPr>
          <p:cNvPr id="9" name="文本框 8"/>
          <p:cNvSpPr txBox="1"/>
          <p:nvPr/>
        </p:nvSpPr>
        <p:spPr>
          <a:xfrm>
            <a:off x="2535415" y="4229735"/>
            <a:ext cx="1423788" cy="523220"/>
          </a:xfrm>
          <a:prstGeom prst="rect">
            <a:avLst/>
          </a:prstGeom>
          <a:noFill/>
        </p:spPr>
        <p:txBody>
          <a:bodyPr wrap="none" rtlCol="0">
            <a:spAutoFit/>
          </a:bodyPr>
          <a:lstStyle/>
          <a:p>
            <a:pPr algn="l"/>
            <a:r>
              <a:rPr lang="en-US"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h</a:t>
            </a:r>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án yù</a:t>
            </a:r>
          </a:p>
        </p:txBody>
      </p:sp>
      <p:sp>
        <p:nvSpPr>
          <p:cNvPr id="10" name="文本框 9"/>
          <p:cNvSpPr txBox="1"/>
          <p:nvPr/>
        </p:nvSpPr>
        <p:spPr>
          <a:xfrm>
            <a:off x="4768533" y="4229735"/>
            <a:ext cx="1015021" cy="523220"/>
          </a:xfrm>
          <a:prstGeom prst="rect">
            <a:avLst/>
          </a:prstGeom>
          <a:noFill/>
        </p:spPr>
        <p:txBody>
          <a:bodyPr wrap="none" rtlCol="0">
            <a:spAutoFit/>
          </a:bodyPr>
          <a:lstStyle/>
          <a:p>
            <a:pPr algn="l"/>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yǔ xī</a:t>
            </a:r>
          </a:p>
        </p:txBody>
      </p:sp>
      <p:sp>
        <p:nvSpPr>
          <p:cNvPr id="11" name="文本框 10"/>
          <p:cNvSpPr txBox="1"/>
          <p:nvPr/>
        </p:nvSpPr>
        <p:spPr>
          <a:xfrm>
            <a:off x="6590837" y="4229735"/>
            <a:ext cx="1271502" cy="523220"/>
          </a:xfrm>
          <a:prstGeom prst="rect">
            <a:avLst/>
          </a:prstGeom>
          <a:noFill/>
        </p:spPr>
        <p:txBody>
          <a:bodyPr wrap="none" rtlCol="0">
            <a:spAutoFit/>
          </a:bodyPr>
          <a:lstStyle/>
          <a:p>
            <a:pPr algn="l"/>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zhòng</a:t>
            </a:r>
          </a:p>
        </p:txBody>
      </p:sp>
      <p:sp>
        <p:nvSpPr>
          <p:cNvPr id="12" name="文本框 11"/>
          <p:cNvSpPr txBox="1"/>
          <p:nvPr/>
        </p:nvSpPr>
        <p:spPr>
          <a:xfrm>
            <a:off x="8176730" y="4229735"/>
            <a:ext cx="1079142" cy="523220"/>
          </a:xfrm>
          <a:prstGeom prst="rect">
            <a:avLst/>
          </a:prstGeom>
          <a:noFill/>
        </p:spPr>
        <p:txBody>
          <a:bodyPr wrap="none" rtlCol="0">
            <a:spAutoFit/>
          </a:bodyPr>
          <a:lstStyle/>
          <a:p>
            <a:pPr algn="l"/>
            <a:r>
              <a:rPr lang="zh-CN" altLang="zh-CN" sz="2800" dirty="0">
                <a:solidFill>
                  <a:srgbClr val="FF0000"/>
                </a:solidFill>
                <a:latin typeface="方正姚体" panose="02010601030101010101" charset="-122"/>
                <a:ea typeface="方正姚体" panose="02010601030101010101" charset="-122"/>
                <a:cs typeface="微软雅黑" panose="020B0503020204020204" charset="-122"/>
                <a:sym typeface="+mn-ea"/>
              </a:rPr>
              <a:t>gōng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up)">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ppt_y</p:attrName>
                                        </p:attrNameLst>
                                      </p:cBhvr>
                                      <p:tavLst>
                                        <p:tav tm="0">
                                          <p:val>
                                            <p:strVal val="#ppt_y+#ppt_h*1.125000"/>
                                          </p:val>
                                        </p:tav>
                                        <p:tav tm="100000">
                                          <p:val>
                                            <p:strVal val="#ppt_y"/>
                                          </p:val>
                                        </p:tav>
                                      </p:tavLst>
                                    </p:anim>
                                    <p:animEffect transition="in" filter="wipe(up)">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p:tgtEl>
                                          <p:spTgt spid="9"/>
                                        </p:tgtEl>
                                        <p:attrNameLst>
                                          <p:attrName>ppt_y</p:attrName>
                                        </p:attrNameLst>
                                      </p:cBhvr>
                                      <p:tavLst>
                                        <p:tav tm="0">
                                          <p:val>
                                            <p:strVal val="#ppt_y+#ppt_h*1.125000"/>
                                          </p:val>
                                        </p:tav>
                                        <p:tav tm="100000">
                                          <p:val>
                                            <p:strVal val="#ppt_y"/>
                                          </p:val>
                                        </p:tav>
                                      </p:tavLst>
                                    </p:anim>
                                    <p:animEffect transition="in" filter="wipe(up)">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p:tgtEl>
                                          <p:spTgt spid="10"/>
                                        </p:tgtEl>
                                        <p:attrNameLst>
                                          <p:attrName>ppt_y</p:attrName>
                                        </p:attrNameLst>
                                      </p:cBhvr>
                                      <p:tavLst>
                                        <p:tav tm="0">
                                          <p:val>
                                            <p:strVal val="#ppt_y+#ppt_h*1.125000"/>
                                          </p:val>
                                        </p:tav>
                                        <p:tav tm="100000">
                                          <p:val>
                                            <p:strVal val="#ppt_y"/>
                                          </p:val>
                                        </p:tav>
                                      </p:tavLst>
                                    </p:anim>
                                    <p:animEffect transition="in" filter="wipe(up)">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ppt_y</p:attrName>
                                        </p:attrNameLst>
                                      </p:cBhvr>
                                      <p:tavLst>
                                        <p:tav tm="0">
                                          <p:val>
                                            <p:strVal val="#ppt_y+#ppt_h*1.125000"/>
                                          </p:val>
                                        </p:tav>
                                        <p:tav tm="100000">
                                          <p:val>
                                            <p:strVal val="#ppt_y"/>
                                          </p:val>
                                        </p:tav>
                                      </p:tavLst>
                                    </p:anim>
                                    <p:animEffect transition="in" filter="wipe(up)">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p:tgtEl>
                                          <p:spTgt spid="12"/>
                                        </p:tgtEl>
                                        <p:attrNameLst>
                                          <p:attrName>ppt_y</p:attrName>
                                        </p:attrNameLst>
                                      </p:cBhvr>
                                      <p:tavLst>
                                        <p:tav tm="0">
                                          <p:val>
                                            <p:strVal val="#ppt_y+#ppt_h*1.125000"/>
                                          </p:val>
                                        </p:tav>
                                        <p:tav tm="100000">
                                          <p:val>
                                            <p:strVal val="#ppt_y"/>
                                          </p:val>
                                        </p:tav>
                                      </p:tavLst>
                                    </p:anim>
                                    <p:animEffect transition="in" filter="wipe(up)">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p:bldP spid="6" grpId="0"/>
      <p:bldP spid="7" grpId="0"/>
      <p:bldP spid="8" grpId="0"/>
      <p:bldP spid="9" grpId="0"/>
      <p:bldP spid="10" grpId="0"/>
      <p:bldP spid="11" grpId="0"/>
      <p:bldP spid="12" grpId="0"/>
    </p:bldLst>
  </p:timing>
</p:sld>
</file>

<file path=ppt/slides/slide4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832285"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smtClean="0">
                <a:latin typeface="微软雅黑" panose="020B0503020204020204" charset="-122"/>
                <a:ea typeface="微软雅黑" panose="020B0503020204020204" charset="-122"/>
                <a:cs typeface="微软雅黑" panose="020B0503020204020204" charset="-122"/>
              </a:rPr>
              <a:t>识字加油站</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555471" y="4467225"/>
            <a:ext cx="7153573" cy="1727586"/>
          </a:xfrm>
          <a:prstGeom prst="roundRect">
            <a:avLst/>
          </a:prstGeom>
          <a:noFill/>
          <a:ln w="38100">
            <a:solidFill>
              <a:schemeClr val="accent1"/>
            </a:solidFill>
          </a:ln>
          <a:extLst>
            <a:ext uri="{909E8E84-426E-40DD-AFC4-6F175D3DCCD1}">
              <a14:hiddenFill xmlns:a14="http://schemas.microsoft.com/office/drawing/2010/main">
                <a:solidFill>
                  <a:schemeClr val="bg1"/>
                </a:solidFill>
              </a14:hiddenFill>
            </a:ext>
          </a:extLst>
        </p:spPr>
        <p:txBody>
          <a:bodyPr wrap="square" rtlCol="0">
            <a:spAutoFit/>
          </a:bodyPr>
          <a:lstStyle/>
          <a:p>
            <a:pPr algn="l"/>
            <a:r>
              <a:rPr lang="zh-CN" sz="2400" dirty="0">
                <a:solidFill>
                  <a:schemeClr val="tx1"/>
                </a:solidFill>
                <a:latin typeface="微软雅黑" panose="020B0503020204020204" charset="-122"/>
                <a:ea typeface="微软雅黑" panose="020B0503020204020204" charset="-122"/>
                <a:sym typeface="+mn-ea"/>
              </a:rPr>
              <a:t>主要</a:t>
            </a:r>
            <a:r>
              <a:rPr lang="zh-CN" sz="2400" dirty="0" smtClean="0">
                <a:solidFill>
                  <a:schemeClr val="tx1"/>
                </a:solidFill>
                <a:latin typeface="微软雅黑" panose="020B0503020204020204" charset="-122"/>
                <a:ea typeface="微软雅黑" panose="020B0503020204020204" charset="-122"/>
                <a:sym typeface="+mn-ea"/>
              </a:rPr>
              <a:t>作品</a:t>
            </a:r>
            <a:r>
              <a:rPr lang="en-US" altLang="zh-CN" sz="2400" dirty="0" smtClean="0">
                <a:solidFill>
                  <a:srgbClr val="FF0000"/>
                </a:solidFill>
                <a:latin typeface="微软雅黑" panose="020B0503020204020204" charset="-122"/>
                <a:ea typeface="微软雅黑" panose="020B0503020204020204" charset="-122"/>
                <a:sym typeface="+mn-ea"/>
              </a:rPr>
              <a:t>  </a:t>
            </a:r>
            <a:r>
              <a:rPr lang="zh-CN" sz="2400" dirty="0" smtClean="0">
                <a:solidFill>
                  <a:srgbClr val="FF0000"/>
                </a:solidFill>
                <a:latin typeface="微软雅黑" panose="020B0503020204020204" charset="-122"/>
                <a:ea typeface="微软雅黑" panose="020B0503020204020204" charset="-122"/>
                <a:sym typeface="+mn-ea"/>
              </a:rPr>
              <a:t>《离骚》</a:t>
            </a:r>
            <a:r>
              <a:rPr lang="zh-CN" sz="2400" dirty="0">
                <a:solidFill>
                  <a:srgbClr val="FF0000"/>
                </a:solidFill>
                <a:latin typeface="微软雅黑" panose="020B0503020204020204" charset="-122"/>
                <a:ea typeface="微软雅黑" panose="020B0503020204020204" charset="-122"/>
                <a:sym typeface="+mn-ea"/>
              </a:rPr>
              <a:t>《九歌》《九章》《天问》等。他创作的《楚辞》是中国浪漫主义文学的源头，与《诗经》并称“风骚”，对后世诗歌产生了深远影响。</a:t>
            </a:r>
            <a:endParaRPr lang="zh-CN" sz="2400" dirty="0">
              <a:latin typeface="微软雅黑" panose="020B0503020204020204" charset="-122"/>
              <a:ea typeface="微软雅黑" panose="020B0503020204020204" charset="-122"/>
              <a:sym typeface="+mn-ea"/>
            </a:endParaRPr>
          </a:p>
        </p:txBody>
      </p:sp>
      <p:sp>
        <p:nvSpPr>
          <p:cNvPr id="8" name="文本框 7"/>
          <p:cNvSpPr txBox="1"/>
          <p:nvPr/>
        </p:nvSpPr>
        <p:spPr>
          <a:xfrm>
            <a:off x="1138650" y="1990090"/>
            <a:ext cx="9703714" cy="1432500"/>
          </a:xfrm>
          <a:prstGeom prst="snip2DiagRect">
            <a:avLst/>
          </a:prstGeom>
          <a:noFill/>
          <a:ln>
            <a:solidFill>
              <a:srgbClr val="409B50"/>
            </a:solidFill>
          </a:ln>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sym typeface="+mn-ea"/>
              </a:rPr>
              <a:t> 屈原（公元前340年－公元前278年），战国时期楚国诗人、政治家。芈姓，屈氏，名平，字原；</a:t>
            </a:r>
            <a:r>
              <a:rPr lang="zh-CN" sz="2400">
                <a:solidFill>
                  <a:schemeClr val="tx1"/>
                </a:solidFill>
                <a:latin typeface="微软雅黑" panose="020B0503020204020204" charset="-122"/>
                <a:ea typeface="微软雅黑" panose="020B0503020204020204" charset="-122"/>
                <a:sym typeface="+mn-ea"/>
              </a:rPr>
              <a:t>又自云名正则，字灵均 。约公元前340年出生于楚国丹阳（今湖北秭归），楚武王熊通之子屈瑕的后代。 </a:t>
            </a:r>
          </a:p>
        </p:txBody>
      </p:sp>
      <p:pic>
        <p:nvPicPr>
          <p:cNvPr id="4" name="图片 3"/>
          <p:cNvPicPr>
            <a:picLocks noChangeAspect="1"/>
          </p:cNvPicPr>
          <p:nvPr/>
        </p:nvPicPr>
        <p:blipFill>
          <a:blip r:embed="rId2" cstate="print"/>
          <a:stretch>
            <a:fillRect/>
          </a:stretch>
        </p:blipFill>
        <p:spPr>
          <a:xfrm flipH="1">
            <a:off x="670478" y="3990342"/>
            <a:ext cx="2567969" cy="2105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Lst>
  </p:timing>
</p:sld>
</file>

<file path=ppt/slides/slide4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75711"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2" name="文本框 1"/>
          <p:cNvSpPr txBox="1"/>
          <p:nvPr/>
        </p:nvSpPr>
        <p:spPr>
          <a:xfrm>
            <a:off x="3559219" y="1268762"/>
            <a:ext cx="6707880" cy="3636347"/>
          </a:xfrm>
          <a:prstGeom prst="snip2Diag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陶渊明：（352或365年—427年），字元亮，又名潜，私谥“靖节”，世称靖节先生。</a:t>
            </a:r>
            <a:r>
              <a:rPr lang="zh-CN" sz="2400" dirty="0">
                <a:latin typeface="微软雅黑" panose="020B0503020204020204" charset="-122"/>
                <a:ea typeface="微软雅黑" panose="020B0503020204020204" charset="-122"/>
                <a:cs typeface="微软雅黑" panose="020B0503020204020204" charset="-122"/>
                <a:sym typeface="+mn-ea"/>
              </a:rPr>
              <a:t>浔阳柴桑人。东晋末至南朝宋初期伟大的诗人、辞赋家。曾任江州祭酒、建威参军、镇军参军、彭泽县令等职，最末一次出仕为彭泽县令，八十多天便弃职而去，从此归隐田园。</a:t>
            </a: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他是中国第一位田园诗人，被称为“古今隐逸</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诗人</a:t>
            </a:r>
            <a:r>
              <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之</a:t>
            </a: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宗 ”，有《陶渊明集》。</a:t>
            </a:r>
          </a:p>
        </p:txBody>
      </p:sp>
      <p:pic>
        <p:nvPicPr>
          <p:cNvPr id="6" name="图片 5"/>
          <p:cNvPicPr>
            <a:picLocks noChangeAspect="1"/>
          </p:cNvPicPr>
          <p:nvPr/>
        </p:nvPicPr>
        <p:blipFill>
          <a:blip r:embed="rId2" cstate="print"/>
          <a:stretch>
            <a:fillRect/>
          </a:stretch>
        </p:blipFill>
        <p:spPr>
          <a:xfrm>
            <a:off x="772019" y="2567305"/>
            <a:ext cx="2604400" cy="2762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6" name="文本框 5"/>
          <p:cNvSpPr txBox="1"/>
          <p:nvPr/>
        </p:nvSpPr>
        <p:spPr>
          <a:xfrm>
            <a:off x="5108034" y="2515237"/>
            <a:ext cx="5183996" cy="2126516"/>
          </a:xfrm>
          <a:prstGeom prst="cube">
            <a:avLst>
              <a:gd name="adj" fmla="val 9671"/>
            </a:avLst>
          </a:prstGeom>
          <a:solidFill>
            <a:srgbClr val="FFC000"/>
          </a:solidFill>
          <a:ln>
            <a:solidFill>
              <a:srgbClr val="409B50"/>
            </a:solidFill>
          </a:ln>
        </p:spPr>
        <p:txBody>
          <a:bodyPr wrap="squar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孟浩然（689—740），名浩，字浩然，号孟山人，襄州襄阳（现湖北襄阳）人，世称孟襄阳。因他未曾入仕，又称之为孟山人，是唐代著名的山水田园派诗人。</a:t>
            </a:r>
          </a:p>
        </p:txBody>
      </p:sp>
      <p:pic>
        <p:nvPicPr>
          <p:cNvPr id="7" name="图片 6"/>
          <p:cNvPicPr>
            <a:picLocks noChangeAspect="1"/>
          </p:cNvPicPr>
          <p:nvPr/>
        </p:nvPicPr>
        <p:blipFill>
          <a:blip r:embed="rId2" cstate="print"/>
          <a:stretch>
            <a:fillRect/>
          </a:stretch>
        </p:blipFill>
        <p:spPr>
          <a:xfrm flipH="1">
            <a:off x="925492" y="2834640"/>
            <a:ext cx="3828313" cy="2838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6" name="文本框 5"/>
          <p:cNvSpPr txBox="1"/>
          <p:nvPr/>
        </p:nvSpPr>
        <p:spPr>
          <a:xfrm>
            <a:off x="5020446" y="1608455"/>
            <a:ext cx="5570780" cy="3371136"/>
          </a:xfrm>
          <a:prstGeom prst="round2DiagRect">
            <a:avLst/>
          </a:prstGeom>
          <a:noFill/>
          <a:ln w="38100">
            <a:solidFill>
              <a:srgbClr val="00B0F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杜甫：（公元712年-公元770年），字子美，自号少陵野老。汉族，祖籍襄阳，河南巩县（今河南省巩义）人。唐代伟大的现实主义诗人，与李白</a:t>
            </a:r>
            <a:r>
              <a:rPr lang="zh-CN" altLang="en-US" sz="2400" dirty="0" smtClean="0">
                <a:latin typeface="微软雅黑" panose="020B0503020204020204" charset="-122"/>
                <a:ea typeface="微软雅黑" panose="020B0503020204020204" charset="-122"/>
                <a:cs typeface="微软雅黑" panose="020B0503020204020204" charset="-122"/>
                <a:sym typeface="+mn-ea"/>
              </a:rPr>
              <a:t>合称“李杜”</a:t>
            </a:r>
            <a:r>
              <a:rPr lang="zh-CN" altLang="en-US" sz="2400" dirty="0">
                <a:latin typeface="微软雅黑" panose="020B0503020204020204" charset="-122"/>
                <a:ea typeface="微软雅黑" panose="020B0503020204020204" charset="-122"/>
                <a:cs typeface="微软雅黑" panose="020B0503020204020204" charset="-122"/>
                <a:sym typeface="+mn-ea"/>
              </a:rPr>
              <a:t>。为了与另两位诗人李商隐与杜牧即“小李杜”区别，杜甫与李白又合称“大李杜”，杜甫也常被称为“老杜”。</a:t>
            </a:r>
          </a:p>
        </p:txBody>
      </p:sp>
      <p:pic>
        <p:nvPicPr>
          <p:cNvPr id="2" name="图片 1"/>
          <p:cNvPicPr>
            <a:picLocks noChangeAspect="1"/>
          </p:cNvPicPr>
          <p:nvPr/>
        </p:nvPicPr>
        <p:blipFill>
          <a:blip r:embed="rId2" cstate="print"/>
          <a:stretch>
            <a:fillRect/>
          </a:stretch>
        </p:blipFill>
        <p:spPr>
          <a:xfrm flipH="1">
            <a:off x="812325" y="2472057"/>
            <a:ext cx="3318285" cy="303847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6" name="文本框 5"/>
          <p:cNvSpPr txBox="1"/>
          <p:nvPr/>
        </p:nvSpPr>
        <p:spPr>
          <a:xfrm>
            <a:off x="5037500" y="1732916"/>
            <a:ext cx="5852923" cy="2576572"/>
          </a:xfrm>
          <a:prstGeom prst="frame">
            <a:avLst/>
          </a:prstGeom>
          <a:solidFill>
            <a:srgbClr val="FFC000"/>
          </a:solidFill>
          <a:ln>
            <a:solidFill>
              <a:srgbClr val="409B50"/>
            </a:solidFill>
          </a:ln>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韩愈：</a:t>
            </a:r>
            <a:r>
              <a:rPr lang="zh-CN" altLang="en-US"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768—824），</a:t>
            </a:r>
            <a:r>
              <a:rPr lang="zh-CN" altLang="en-US" sz="2400" dirty="0">
                <a:latin typeface="微软雅黑" panose="020B0503020204020204" charset="-122"/>
                <a:ea typeface="微软雅黑" panose="020B0503020204020204" charset="-122"/>
                <a:cs typeface="微软雅黑" panose="020B0503020204020204" charset="-122"/>
                <a:sym typeface="+mn-ea"/>
              </a:rPr>
              <a:t>字退之，河南河阳（今河南省孟州市）人，汉族，自称“郡望昌黎”，世称</a:t>
            </a:r>
            <a:r>
              <a:rPr lang="zh-CN" altLang="en-US" sz="2400" dirty="0" smtClean="0">
                <a:latin typeface="微软雅黑" panose="020B0503020204020204" charset="-122"/>
                <a:ea typeface="微软雅黑" panose="020B0503020204020204" charset="-122"/>
                <a:cs typeface="微软雅黑" panose="020B0503020204020204" charset="-122"/>
                <a:sym typeface="+mn-ea"/>
              </a:rPr>
              <a:t>“韩昌黎”“昌黎先生”</a:t>
            </a:r>
            <a:r>
              <a:rPr lang="zh-CN" altLang="en-US"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唐代杰出的文学家、思想家、哲学家，政治家。 </a:t>
            </a:r>
          </a:p>
        </p:txBody>
      </p:sp>
      <p:pic>
        <p:nvPicPr>
          <p:cNvPr id="2" name="图片 1"/>
          <p:cNvPicPr>
            <a:picLocks noChangeAspect="1"/>
          </p:cNvPicPr>
          <p:nvPr/>
        </p:nvPicPr>
        <p:blipFill>
          <a:blip r:embed="rId2" cstate="print"/>
          <a:stretch>
            <a:fillRect/>
          </a:stretch>
        </p:blipFill>
        <p:spPr>
          <a:xfrm>
            <a:off x="1191359" y="2348230"/>
            <a:ext cx="2733845" cy="34575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6" name="文本框 5"/>
          <p:cNvSpPr txBox="1"/>
          <p:nvPr/>
        </p:nvSpPr>
        <p:spPr>
          <a:xfrm>
            <a:off x="4791786" y="1820545"/>
            <a:ext cx="5905632" cy="2888754"/>
          </a:xfrm>
          <a:prstGeom prst="flowChartMultidocument">
            <a:avLst/>
          </a:prstGeom>
          <a:solidFill>
            <a:srgbClr val="BDD0E6"/>
          </a:solidFill>
          <a:ln>
            <a:solidFill>
              <a:srgbClr val="409B50"/>
            </a:solidFill>
          </a:ln>
        </p:spPr>
        <p:txBody>
          <a:bodyPr wrap="squar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       </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刘禹锡：（772-842），唐代文学家、哲学家，字梦得</a:t>
            </a:r>
            <a:r>
              <a:rPr lang="zh-CN" altLang="en-US" sz="2400">
                <a:latin typeface="微软雅黑" panose="020B0503020204020204" charset="-122"/>
                <a:ea typeface="微软雅黑" panose="020B0503020204020204" charset="-122"/>
                <a:cs typeface="微软雅黑" panose="020B0503020204020204" charset="-122"/>
                <a:sym typeface="+mn-ea"/>
              </a:rPr>
              <a:t>，洛阳人，自称“家本荥上，籍占洛阳”，又自言系出中山。其先为中山靖王刘胜。</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有“诗豪”之称。</a:t>
            </a:r>
          </a:p>
          <a:p>
            <a:pPr algn="l"/>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2" cstate="print"/>
          <a:stretch>
            <a:fillRect/>
          </a:stretch>
        </p:blipFill>
        <p:spPr>
          <a:xfrm flipH="1">
            <a:off x="766595" y="2134237"/>
            <a:ext cx="3256274" cy="383984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6" name="文本框 5"/>
          <p:cNvSpPr txBox="1"/>
          <p:nvPr/>
        </p:nvSpPr>
        <p:spPr>
          <a:xfrm>
            <a:off x="5195623" y="2136775"/>
            <a:ext cx="5007268" cy="2085796"/>
          </a:xfrm>
          <a:prstGeom prst="frame">
            <a:avLst/>
          </a:prstGeom>
          <a:solidFill>
            <a:srgbClr val="FFC000"/>
          </a:solidFill>
          <a:ln>
            <a:solidFill>
              <a:srgbClr val="409B50"/>
            </a:solidFill>
          </a:ln>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范仲淹：(</a:t>
            </a:r>
            <a:r>
              <a:rPr lang="zh-CN" altLang="en-US" sz="2400" dirty="0" smtClean="0">
                <a:latin typeface="微软雅黑" panose="020B0503020204020204" charset="-122"/>
                <a:ea typeface="微软雅黑" panose="020B0503020204020204" charset="-122"/>
                <a:cs typeface="微软雅黑" panose="020B0503020204020204" charset="-122"/>
                <a:sym typeface="+mn-ea"/>
              </a:rPr>
              <a:t>989-1052)</a:t>
            </a:r>
            <a:r>
              <a:rPr lang="zh-CN" altLang="en-US" sz="2400" dirty="0">
                <a:latin typeface="微软雅黑" panose="020B0503020204020204" charset="-122"/>
                <a:ea typeface="微软雅黑" panose="020B0503020204020204" charset="-122"/>
                <a:cs typeface="微软雅黑" panose="020B0503020204020204" charset="-122"/>
                <a:sym typeface="+mn-ea"/>
              </a:rPr>
              <a:t>，字希文，汉族。苏州吴县人。北宋杰出的思想家、政治家、文学家。</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p>
        </p:txBody>
      </p:sp>
      <p:pic>
        <p:nvPicPr>
          <p:cNvPr id="3" name="图片 2"/>
          <p:cNvPicPr>
            <a:picLocks noChangeAspect="1"/>
          </p:cNvPicPr>
          <p:nvPr/>
        </p:nvPicPr>
        <p:blipFill>
          <a:blip r:embed="rId2" cstate="print"/>
          <a:stretch>
            <a:fillRect/>
          </a:stretch>
        </p:blipFill>
        <p:spPr>
          <a:xfrm>
            <a:off x="961922" y="2136777"/>
            <a:ext cx="2999711" cy="339153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2636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2073444" y="2161542"/>
            <a:ext cx="8193007" cy="1143617"/>
          </a:xfrm>
          <a:prstGeom prst="snip2DiagRect">
            <a:avLst/>
          </a:prstGeom>
          <a:solidFill>
            <a:srgbClr val="FFC000"/>
          </a:solidFill>
          <a:ln w="38100">
            <a:solidFill>
              <a:srgbClr val="339933"/>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古人说“诗中有画，画中有诗”，你的眼前浮现出哪些画面？</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8754" y="3765551"/>
            <a:ext cx="2075775" cy="624423"/>
          </a:xfrm>
          <a:prstGeom prst="snip2DiagRect">
            <a:avLst/>
          </a:prstGeom>
          <a:noFill/>
          <a:ln w="38100">
            <a:solidFill>
              <a:srgbClr val="339933"/>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乡村美景图</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537354" y="4374516"/>
            <a:ext cx="2075775" cy="624423"/>
          </a:xfrm>
          <a:prstGeom prst="snip2DiagRect">
            <a:avLst/>
          </a:prstGeom>
          <a:noFill/>
          <a:ln w="38100">
            <a:solidFill>
              <a:srgbClr val="339933"/>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翁媪对话图</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425444" y="4589146"/>
            <a:ext cx="2075775" cy="624423"/>
          </a:xfrm>
          <a:prstGeom prst="snip2DiagRect">
            <a:avLst/>
          </a:prstGeom>
          <a:noFill/>
          <a:ln w="38100">
            <a:solidFill>
              <a:srgbClr val="339933"/>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大儿锄豆图</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369347" y="5198111"/>
            <a:ext cx="2075775" cy="624423"/>
          </a:xfrm>
          <a:prstGeom prst="snip2DiagRect">
            <a:avLst/>
          </a:prstGeom>
          <a:noFill/>
          <a:ln w="38100">
            <a:solidFill>
              <a:srgbClr val="339933"/>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中儿编织图</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7752740" y="5486401"/>
            <a:ext cx="2376309" cy="624423"/>
          </a:xfrm>
          <a:prstGeom prst="snip2DiagRect">
            <a:avLst/>
          </a:prstGeom>
          <a:noFill/>
          <a:ln w="38100">
            <a:solidFill>
              <a:srgbClr val="339933"/>
            </a:solidFill>
          </a:ln>
        </p:spPr>
        <p:txBody>
          <a:bodyPr wrap="none" rtlCol="0">
            <a:spAutoFit/>
          </a:bodyPr>
          <a:lstStyle/>
          <a:p>
            <a:pPr indent="304800" algn="l"/>
            <a:r>
              <a:rPr lang="zh-CN" sz="2800">
                <a:latin typeface="微软雅黑" panose="020B0503020204020204" charset="-122"/>
                <a:ea typeface="微软雅黑" panose="020B0503020204020204" charset="-122"/>
                <a:cs typeface="微软雅黑" panose="020B0503020204020204" charset="-122"/>
                <a:sym typeface="+mn-ea"/>
              </a:rPr>
              <a:t>小儿卧剥图</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Lst>
  </p:timing>
</p:sld>
</file>

<file path=ppt/slides/slide4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6" name="文本框 5"/>
          <p:cNvSpPr txBox="1"/>
          <p:nvPr/>
        </p:nvSpPr>
        <p:spPr>
          <a:xfrm>
            <a:off x="4755357" y="1718312"/>
            <a:ext cx="5852923" cy="3000375"/>
          </a:xfrm>
          <a:prstGeom prst="plaque">
            <a:avLst/>
          </a:prstGeom>
          <a:solidFill>
            <a:srgbClr val="BDD0E6"/>
          </a:solidFill>
          <a:ln>
            <a:solidFill>
              <a:srgbClr val="409B50"/>
            </a:solidFill>
          </a:ln>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龚自珍：（</a:t>
            </a:r>
            <a:r>
              <a:rPr lang="zh-CN" altLang="en-US" sz="2400" dirty="0" smtClean="0">
                <a:latin typeface="微软雅黑" panose="020B0503020204020204" charset="-122"/>
                <a:ea typeface="微软雅黑" panose="020B0503020204020204" charset="-122"/>
                <a:cs typeface="微软雅黑" panose="020B0503020204020204" charset="-122"/>
                <a:sym typeface="+mn-ea"/>
              </a:rPr>
              <a:t>1792—1841），</a:t>
            </a:r>
            <a:r>
              <a:rPr lang="zh-CN" altLang="en-US" sz="2400" dirty="0">
                <a:latin typeface="微软雅黑" panose="020B0503020204020204" charset="-122"/>
                <a:ea typeface="微软雅黑" panose="020B0503020204020204" charset="-122"/>
                <a:cs typeface="微软雅黑" panose="020B0503020204020204" charset="-122"/>
                <a:sym typeface="+mn-ea"/>
              </a:rPr>
              <a:t>字璱（sè）人，号定庵（ān）。汉族，仁和（今浙江杭州）人。晚年居住昆山羽琌山馆，又号羽琌山民。</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清代思想家、诗人、文学家和改良主义的先驱者。</a:t>
            </a:r>
          </a:p>
        </p:txBody>
      </p:sp>
      <p:pic>
        <p:nvPicPr>
          <p:cNvPr id="1026" name="Picture 2" descr="https://timgsa.baidu.com/timg?image&amp;quality=80&amp;size=b9999_10000&amp;sec=1572427877032&amp;di=36e6e11188c5a622c6d353fbf306daec&amp;imgtype=0&amp;src=http%3A%2F%2Fimgsrc.baidu.com%2Fbaike%2Fpic%2Fitem%2F738b4710b912c8fc3cef7cdff7039245d688218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163" y="1942721"/>
            <a:ext cx="3711933" cy="32547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314312" y="2248537"/>
            <a:ext cx="4367796" cy="1483999"/>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5400">
                <a:latin typeface="黑体" panose="02010609060101010101" charset="-122"/>
                <a:ea typeface="黑体" panose="02010609060101010101" charset="-122"/>
                <a:cs typeface="黑体" panose="02010609060101010101" charset="-122"/>
              </a:rPr>
              <a:t>第二课时</a:t>
            </a:r>
          </a:p>
        </p:txBody>
      </p:sp>
      <p:pic>
        <p:nvPicPr>
          <p:cNvPr id="3" name="图片 2" descr="69"/>
          <p:cNvPicPr>
            <a:picLocks noChangeAspect="1"/>
          </p:cNvPicPr>
          <p:nvPr/>
        </p:nvPicPr>
        <p:blipFill>
          <a:blip r:embed="rId2" cstate="print"/>
          <a:stretch>
            <a:fillRect/>
          </a:stretch>
        </p:blipFill>
        <p:spPr>
          <a:xfrm>
            <a:off x="1130899" y="2494282"/>
            <a:ext cx="2790428" cy="2974975"/>
          </a:xfrm>
          <a:prstGeom prst="rect">
            <a:avLst/>
          </a:prstGeom>
        </p:spPr>
      </p:pic>
    </p:spTree>
  </p:cSld>
  <p:clrMapOvr>
    <a:masterClrMapping/>
  </p:clrMapOvr>
  <p:timing>
    <p:tnLst>
      <p:par>
        <p:cTn id="1" dur="indefinite" restart="never" nodeType="tmRoot"/>
      </p:par>
    </p:tnLst>
  </p:timing>
</p:sld>
</file>

<file path=ppt/slides/slide4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pic>
        <p:nvPicPr>
          <p:cNvPr id="3" name="图片 2" descr="51"/>
          <p:cNvPicPr>
            <a:picLocks noChangeAspect="1"/>
          </p:cNvPicPr>
          <p:nvPr/>
        </p:nvPicPr>
        <p:blipFill>
          <a:blip r:embed="rId2" cstate="print"/>
          <a:stretch>
            <a:fillRect/>
          </a:stretch>
        </p:blipFill>
        <p:spPr>
          <a:xfrm>
            <a:off x="568163" y="2403475"/>
            <a:ext cx="2656333" cy="2670175"/>
          </a:xfrm>
          <a:prstGeom prst="rect">
            <a:avLst/>
          </a:prstGeom>
        </p:spPr>
      </p:pic>
      <p:sp>
        <p:nvSpPr>
          <p:cNvPr id="100" name="文本框 99"/>
          <p:cNvSpPr txBox="1"/>
          <p:nvPr/>
        </p:nvSpPr>
        <p:spPr>
          <a:xfrm>
            <a:off x="3224496" y="1998980"/>
            <a:ext cx="7165974" cy="1081688"/>
          </a:xfrm>
          <a:prstGeom prst="snip2DiagRect">
            <a:avLst/>
          </a:prstGeom>
          <a:solidFill>
            <a:schemeClr val="bg1"/>
          </a:solidFill>
          <a:ln w="38100">
            <a:solidFill>
              <a:srgbClr val="FFC000"/>
            </a:solidFill>
          </a:ln>
        </p:spPr>
        <p:txBody>
          <a:bodyPr wrap="square">
            <a:spAutoFit/>
          </a:bodyPr>
          <a:lstStyle/>
          <a:p>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在我的窗前，有一棵白桦，</a:t>
            </a:r>
            <a:r>
              <a:rPr lang="zh-CN" sz="2400" u="sng">
                <a:solidFill>
                  <a:srgbClr val="FF0000"/>
                </a:solidFill>
                <a:latin typeface="微软雅黑" panose="020B0503020204020204" charset="-122"/>
                <a:ea typeface="微软雅黑" panose="020B0503020204020204" charset="-122"/>
                <a:cs typeface="微软雅黑" panose="020B0503020204020204" charset="-122"/>
                <a:sym typeface="+mn-ea"/>
              </a:rPr>
              <a:t>仿佛涂上银霜</a:t>
            </a:r>
            <a:r>
              <a:rPr lang="zh-CN" sz="2400">
                <a:latin typeface="微软雅黑" panose="020B0503020204020204" charset="-122"/>
                <a:ea typeface="微软雅黑" panose="020B0503020204020204" charset="-122"/>
                <a:cs typeface="微软雅黑" panose="020B0503020204020204" charset="-122"/>
                <a:sym typeface="+mn-ea"/>
              </a:rPr>
              <a:t>，披了一身雪花。</a:t>
            </a:r>
            <a:endParaRPr lang="zh-CN" sz="24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438621" y="5073652"/>
            <a:ext cx="8520107" cy="995937"/>
          </a:xfrm>
          <a:prstGeom prst="snip2Diag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那草滩的绿，</a:t>
            </a:r>
            <a:r>
              <a:rPr lang="zh-CN" sz="2400" u="sng">
                <a:solidFill>
                  <a:srgbClr val="FF0000"/>
                </a:solidFill>
                <a:latin typeface="微软雅黑" panose="020B0503020204020204" charset="-122"/>
                <a:ea typeface="微软雅黑" panose="020B0503020204020204" charset="-122"/>
                <a:cs typeface="微软雅黑" panose="020B0503020204020204" charset="-122"/>
                <a:sym typeface="+mn-ea"/>
              </a:rPr>
              <a:t>绿得娇嫩</a:t>
            </a:r>
            <a:r>
              <a:rPr lang="zh-CN" sz="2400">
                <a:latin typeface="微软雅黑" panose="020B0503020204020204" charset="-122"/>
                <a:ea typeface="微软雅黑" panose="020B0503020204020204" charset="-122"/>
                <a:cs typeface="微软雅黑" panose="020B0503020204020204" charset="-122"/>
                <a:sym typeface="+mn-ea"/>
              </a:rPr>
              <a:t>；那菜花的黄，</a:t>
            </a:r>
            <a:r>
              <a:rPr lang="zh-CN" sz="2400" u="sng">
                <a:solidFill>
                  <a:srgbClr val="FF0000"/>
                </a:solidFill>
                <a:latin typeface="微软雅黑" panose="020B0503020204020204" charset="-122"/>
                <a:ea typeface="微软雅黑" panose="020B0503020204020204" charset="-122"/>
                <a:cs typeface="微软雅黑" panose="020B0503020204020204" charset="-122"/>
                <a:sym typeface="+mn-ea"/>
              </a:rPr>
              <a:t>黄得蓬勃</a:t>
            </a:r>
            <a:r>
              <a:rPr lang="zh-CN" sz="2400">
                <a:latin typeface="微软雅黑" panose="020B0503020204020204" charset="-122"/>
                <a:ea typeface="微软雅黑" panose="020B0503020204020204" charset="-122"/>
                <a:cs typeface="微软雅黑" panose="020B0503020204020204" charset="-122"/>
                <a:sym typeface="+mn-ea"/>
              </a:rPr>
              <a:t>；而那湖水的蓝，又是</a:t>
            </a:r>
            <a:r>
              <a:rPr lang="zh-CN" sz="2400" u="sng">
                <a:solidFill>
                  <a:srgbClr val="FF0000"/>
                </a:solidFill>
                <a:latin typeface="微软雅黑" panose="020B0503020204020204" charset="-122"/>
                <a:ea typeface="微软雅黑" panose="020B0503020204020204" charset="-122"/>
                <a:cs typeface="微软雅黑" panose="020B0503020204020204" charset="-122"/>
                <a:sym typeface="+mn-ea"/>
              </a:rPr>
              <a:t>蓝得多么醉人啊</a:t>
            </a:r>
            <a:r>
              <a:rPr lang="zh-CN"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548496" y="3513457"/>
            <a:ext cx="6517975" cy="1010973"/>
          </a:xfrm>
          <a:prstGeom prst="snip2DiagRect">
            <a:avLst/>
          </a:prstGeom>
          <a:solidFill>
            <a:srgbClr val="FFC000"/>
          </a:solidFill>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白雾与远天晴天空</a:t>
            </a:r>
            <a:r>
              <a:rPr lang="zh-CN" sz="2400" dirty="0" smtClean="0">
                <a:latin typeface="微软雅黑" panose="020B0503020204020204" charset="-122"/>
                <a:ea typeface="微软雅黑" panose="020B0503020204020204" charset="-122"/>
                <a:cs typeface="微软雅黑" panose="020B0503020204020204" charset="-122"/>
                <a:sym typeface="+mn-ea"/>
              </a:rPr>
              <a:t>连</a:t>
            </a:r>
            <a:r>
              <a:rPr lang="zh-CN" altLang="en-US" sz="2400" dirty="0" smtClean="0">
                <a:latin typeface="微软雅黑" panose="020B0503020204020204" charset="-122"/>
                <a:ea typeface="微软雅黑" panose="020B0503020204020204" charset="-122"/>
                <a:cs typeface="微软雅黑" panose="020B0503020204020204" charset="-122"/>
                <a:sym typeface="+mn-ea"/>
              </a:rPr>
              <a:t>在</a:t>
            </a:r>
            <a:r>
              <a:rPr lang="zh-CN" sz="2400" dirty="0" smtClean="0">
                <a:latin typeface="微软雅黑" panose="020B0503020204020204" charset="-122"/>
                <a:ea typeface="微软雅黑" panose="020B0503020204020204" charset="-122"/>
                <a:cs typeface="微软雅黑" panose="020B0503020204020204" charset="-122"/>
                <a:sym typeface="+mn-ea"/>
              </a:rPr>
              <a:t>一起</a:t>
            </a:r>
            <a:r>
              <a:rPr lang="zh-CN" sz="2400" dirty="0">
                <a:latin typeface="微软雅黑" panose="020B0503020204020204" charset="-122"/>
                <a:ea typeface="微软雅黑" panose="020B0503020204020204" charset="-122"/>
                <a:cs typeface="微软雅黑" panose="020B0503020204020204" charset="-122"/>
                <a:sym typeface="+mn-ea"/>
              </a:rPr>
              <a:t>，</a:t>
            </a:r>
            <a:r>
              <a:rPr lang="zh-CN" sz="2400" u="sng" dirty="0">
                <a:solidFill>
                  <a:srgbClr val="FF0000"/>
                </a:solidFill>
                <a:latin typeface="微软雅黑" panose="020B0503020204020204" charset="-122"/>
                <a:ea typeface="微软雅黑" panose="020B0503020204020204" charset="-122"/>
                <a:cs typeface="微软雅黑" panose="020B0503020204020204" charset="-122"/>
                <a:sym typeface="+mn-ea"/>
              </a:rPr>
              <a:t>晶白中透着淡蓝、青苍</a:t>
            </a:r>
            <a:r>
              <a:rPr lang="zh-CN" sz="2400" dirty="0">
                <a:latin typeface="微软雅黑" panose="020B0503020204020204" charset="-122"/>
                <a:ea typeface="微软雅黑" panose="020B0503020204020204" charset="-122"/>
                <a:cs typeface="微软雅黑" panose="020B0503020204020204" charset="-122"/>
                <a:sym typeface="+mn-ea"/>
              </a:rPr>
              <a:t>，一碧万顷。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P spid="5" grpId="0" bldLvl="0" animBg="1"/>
    </p:bldLst>
  </p:timing>
</p:sld>
</file>

<file path=ppt/slides/slide4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06163" y="2647317"/>
            <a:ext cx="4984015" cy="3452693"/>
          </a:xfrm>
          <a:prstGeom prst="snip2DiagRect">
            <a:avLst/>
          </a:prstGeom>
          <a:noFill/>
          <a:ln w="38100">
            <a:solidFill>
              <a:srgbClr val="FFC000"/>
            </a:solidFill>
          </a:ln>
          <a:extLst>
            <a:ext uri="{909E8E84-426E-40DD-AFC4-6F175D3DCCD1}">
              <a14:hiddenFill xmlns:a14="http://schemas.microsoft.com/office/drawing/2010/main">
                <a:solidFill>
                  <a:srgbClr val="92D050"/>
                </a:solidFill>
              </a14:hiddenFill>
            </a:ext>
          </a:extLst>
        </p:spPr>
        <p:txBody>
          <a:bodyPr wrap="square">
            <a:spAutoFit/>
          </a:bodyPr>
          <a:lstStyle/>
          <a:p>
            <a:pPr>
              <a:lnSpc>
                <a:spcPct val="130000"/>
              </a:lnSpc>
            </a:pPr>
            <a:r>
              <a:rPr lang="en-US"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这些事</a:t>
            </a:r>
            <a:r>
              <a:rPr sz="2800" dirty="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是永不漫灭的回忆</a:t>
            </a:r>
            <a:r>
              <a:rPr sz="2800" dirty="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sz="2800" u="sng" dirty="0" err="1" smtClean="0">
                <a:solidFill>
                  <a:schemeClr val="tx1"/>
                </a:solidFill>
                <a:latin typeface="微软雅黑" panose="020B0503020204020204" charset="-122"/>
                <a:ea typeface="微软雅黑" panose="020B0503020204020204" charset="-122"/>
                <a:cs typeface="微软雅黑" panose="020B0503020204020204" charset="-122"/>
              </a:rPr>
              <a:t>月明的园中</a:t>
            </a:r>
            <a:endParaRPr sz="2800" dirty="0" smtClean="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sz="2800" u="sng" dirty="0" err="1" smtClean="0">
                <a:solidFill>
                  <a:schemeClr val="tx1"/>
                </a:solidFill>
                <a:latin typeface="微软雅黑" panose="020B0503020204020204" charset="-122"/>
                <a:ea typeface="微软雅黑" panose="020B0503020204020204" charset="-122"/>
                <a:cs typeface="微软雅黑" panose="020B0503020204020204" charset="-122"/>
              </a:rPr>
              <a:t>藤萝的叶下</a:t>
            </a:r>
            <a:r>
              <a:rPr sz="2800" dirty="0" smtClean="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sz="2800" u="sng" dirty="0" err="1" smtClean="0">
                <a:solidFill>
                  <a:schemeClr val="tx1"/>
                </a:solidFill>
                <a:latin typeface="微软雅黑" panose="020B0503020204020204" charset="-122"/>
                <a:ea typeface="微软雅黑" panose="020B0503020204020204" charset="-122"/>
                <a:cs typeface="微软雅黑" panose="020B0503020204020204" charset="-122"/>
              </a:rPr>
              <a:t>母亲的膝上</a:t>
            </a:r>
            <a:r>
              <a:rPr sz="2800" dirty="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4" name="流程图: 终止 3"/>
          <p:cNvSpPr/>
          <p:nvPr/>
        </p:nvSpPr>
        <p:spPr bwMode="auto">
          <a:xfrm>
            <a:off x="406163" y="108331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6516425" y="1416052"/>
            <a:ext cx="4645288" cy="3452693"/>
          </a:xfrm>
          <a:prstGeom prst="snip2DiagRect">
            <a:avLst/>
          </a:prstGeom>
          <a:noFill/>
          <a:ln w="38100">
            <a:solidFill>
              <a:srgbClr val="00B050"/>
            </a:solidFill>
          </a:ln>
        </p:spPr>
        <p:txBody>
          <a:bodyPr wrap="square" rtlCol="0" anchor="t">
            <a:spAutoFit/>
          </a:bodyPr>
          <a:lstStyle/>
          <a:p>
            <a:pPr>
              <a:lnSpc>
                <a:spcPct val="130000"/>
              </a:lnSpc>
            </a:pPr>
            <a:r>
              <a:rPr sz="2800" dirty="0" err="1">
                <a:latin typeface="微软雅黑" panose="020B0503020204020204" charset="-122"/>
                <a:ea typeface="微软雅黑" panose="020B0503020204020204" charset="-122"/>
                <a:cs typeface="微软雅黑" panose="020B0503020204020204" charset="-122"/>
                <a:sym typeface="+mn-ea"/>
              </a:rPr>
              <a:t>春天的早晨</a:t>
            </a:r>
            <a:r>
              <a:rPr sz="2800" dirty="0">
                <a:latin typeface="微软雅黑" panose="020B0503020204020204" charset="-122"/>
                <a:ea typeface="微软雅黑" panose="020B0503020204020204" charset="-122"/>
                <a:cs typeface="微软雅黑" panose="020B0503020204020204" charset="-122"/>
                <a:sym typeface="+mn-ea"/>
              </a:rPr>
              <a:t>，</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sz="2800" dirty="0" err="1">
                <a:latin typeface="微软雅黑" panose="020B0503020204020204" charset="-122"/>
                <a:ea typeface="微软雅黑" panose="020B0503020204020204" charset="-122"/>
                <a:cs typeface="微软雅黑" panose="020B0503020204020204" charset="-122"/>
                <a:sym typeface="+mn-ea"/>
              </a:rPr>
              <a:t>是怎样的可爱呢</a:t>
            </a:r>
            <a:r>
              <a:rPr sz="2800" dirty="0">
                <a:latin typeface="微软雅黑" panose="020B0503020204020204" charset="-122"/>
                <a:ea typeface="微软雅黑" panose="020B0503020204020204" charset="-122"/>
                <a:cs typeface="微软雅黑" panose="020B0503020204020204" charset="-122"/>
                <a:sym typeface="+mn-ea"/>
              </a:rPr>
              <a:t>！</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sz="2800" u="sng" dirty="0" err="1">
                <a:latin typeface="微软雅黑" panose="020B0503020204020204" charset="-122"/>
                <a:ea typeface="微软雅黑" panose="020B0503020204020204" charset="-122"/>
                <a:cs typeface="微软雅黑" panose="020B0503020204020204" charset="-122"/>
                <a:sym typeface="+mn-ea"/>
              </a:rPr>
              <a:t>融冶的风</a:t>
            </a:r>
            <a:r>
              <a:rPr sz="2800" dirty="0">
                <a:latin typeface="微软雅黑" panose="020B0503020204020204" charset="-122"/>
                <a:ea typeface="微软雅黑" panose="020B0503020204020204" charset="-122"/>
                <a:cs typeface="微软雅黑" panose="020B0503020204020204" charset="-122"/>
                <a:sym typeface="+mn-ea"/>
              </a:rPr>
              <a:t>，</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sz="2800" u="sng" dirty="0" err="1">
                <a:latin typeface="微软雅黑" panose="020B0503020204020204" charset="-122"/>
                <a:ea typeface="微软雅黑" panose="020B0503020204020204" charset="-122"/>
                <a:cs typeface="微软雅黑" panose="020B0503020204020204" charset="-122"/>
                <a:sym typeface="+mn-ea"/>
              </a:rPr>
              <a:t>飘扬的衣袖</a:t>
            </a:r>
            <a:r>
              <a:rPr sz="2800" dirty="0">
                <a:latin typeface="微软雅黑" panose="020B0503020204020204" charset="-122"/>
                <a:ea typeface="微软雅黑" panose="020B0503020204020204" charset="-122"/>
                <a:cs typeface="微软雅黑" panose="020B0503020204020204" charset="-122"/>
                <a:sym typeface="+mn-ea"/>
              </a:rPr>
              <a:t>，</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sz="2800" u="sng" dirty="0" err="1">
                <a:latin typeface="微软雅黑" panose="020B0503020204020204" charset="-122"/>
                <a:ea typeface="微软雅黑" panose="020B0503020204020204" charset="-122"/>
                <a:cs typeface="微软雅黑" panose="020B0503020204020204" charset="-122"/>
                <a:sym typeface="+mn-ea"/>
              </a:rPr>
              <a:t>静悄的心情</a:t>
            </a:r>
            <a:r>
              <a:rPr sz="2800" dirty="0">
                <a:latin typeface="微软雅黑" panose="020B0503020204020204" charset="-122"/>
                <a:ea typeface="微软雅黑" panose="020B0503020204020204" charset="-122"/>
                <a:cs typeface="微软雅黑" panose="020B0503020204020204" charset="-122"/>
                <a:sym typeface="+mn-ea"/>
              </a:rPr>
              <a:t>。</a:t>
            </a:r>
            <a:endParaRPr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4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957662" y="1684070"/>
            <a:ext cx="5897031" cy="4121194"/>
          </a:xfrm>
          <a:prstGeom prst="snip2DiagRect">
            <a:avLst/>
          </a:prstGeom>
          <a:noFill/>
          <a:ln w="38100">
            <a:solidFill>
              <a:srgbClr val="FFC000"/>
            </a:solidFill>
          </a:ln>
          <a:extLst>
            <a:ext uri="{909E8E84-426E-40DD-AFC4-6F175D3DCCD1}">
              <a14:hiddenFill xmlns:a14="http://schemas.microsoft.com/office/drawing/2010/main">
                <a:solidFill>
                  <a:srgbClr val="92D050"/>
                </a:solidFill>
              </a14:hiddenFill>
            </a:ext>
          </a:extLst>
        </p:spPr>
        <p:txBody>
          <a:bodyPr wrap="square">
            <a:spAutoFit/>
          </a:bodyPr>
          <a:lstStyle/>
          <a:p>
            <a:pPr>
              <a:lnSpc>
                <a:spcPct val="130000"/>
              </a:lnSpc>
            </a:pPr>
            <a:r>
              <a:rPr sz="2800" dirty="0" err="1">
                <a:solidFill>
                  <a:srgbClr val="FF0000"/>
                </a:solidFill>
                <a:latin typeface="微软雅黑" panose="020B0503020204020204" charset="-122"/>
                <a:ea typeface="微软雅黑" panose="020B0503020204020204" charset="-122"/>
                <a:cs typeface="微软雅黑" panose="020B0503020204020204" charset="-122"/>
              </a:rPr>
              <a:t>示例</a:t>
            </a:r>
            <a:r>
              <a:rPr sz="2800" dirty="0">
                <a:solidFill>
                  <a:srgbClr val="FF0000"/>
                </a:solidFill>
                <a:latin typeface="微软雅黑" panose="020B0503020204020204" charset="-122"/>
                <a:ea typeface="微软雅黑" panose="020B0503020204020204" charset="-122"/>
                <a:cs typeface="微软雅黑" panose="020B0503020204020204" charset="-122"/>
              </a:rPr>
              <a:t>：</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这些事</a:t>
            </a:r>
            <a:r>
              <a:rPr sz="2800" dirty="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是永远不忘记的画面</a:t>
            </a:r>
            <a:r>
              <a:rPr sz="2800" dirty="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阳光下的花园</a:t>
            </a:r>
            <a:r>
              <a:rPr sz="2800" dirty="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浓浓的树荫下</a:t>
            </a:r>
            <a:r>
              <a:rPr sz="2800" dirty="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奶奶的故事</a:t>
            </a:r>
            <a:r>
              <a:rPr sz="2800" dirty="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4" name="流程图: 终止 3"/>
          <p:cNvSpPr/>
          <p:nvPr/>
        </p:nvSpPr>
        <p:spPr bwMode="auto">
          <a:xfrm>
            <a:off x="406163" y="108331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pic>
        <p:nvPicPr>
          <p:cNvPr id="2050" name="Picture 2" descr="https://timgsa.baidu.com/timg?image&amp;quality=80&amp;size=b9999_10000&amp;sec=1573022934&amp;di=12d1c3f485b30e474f990edf86d32eba&amp;imgtype=jpg&amp;er=1&amp;src=http%3A%2F%2Fdpic.tiankong.com%2Fdu%2Fr1%2FQJ87183412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713" y="2413321"/>
            <a:ext cx="4174149" cy="22663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33124" y="1984481"/>
            <a:ext cx="7514381" cy="715089"/>
          </a:xfrm>
          <a:prstGeom prst="roundRect">
            <a:avLst/>
          </a:prstGeom>
          <a:noFill/>
          <a:ln w="38100">
            <a:solidFill>
              <a:srgbClr val="00B0F0"/>
            </a:solidFill>
          </a:ln>
          <a:extLst>
            <a:ext uri="{909E8E84-426E-40DD-AFC4-6F175D3DCCD1}">
              <a14:hiddenFill xmlns:a14="http://schemas.microsoft.com/office/drawing/2010/main">
                <a:solidFill>
                  <a:srgbClr val="FFC000"/>
                </a:solidFill>
              </a14:hiddenFill>
            </a:ext>
          </a:extLst>
        </p:spPr>
        <p:txBody>
          <a:bodyPr wrap="square">
            <a:spAutoFit/>
          </a:bodyPr>
          <a:lstStyle/>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诗和音乐一样，生命全在节奏。</a:t>
            </a:r>
            <a:r>
              <a:rPr lang="en-US" altLang="zh-CN" sz="2400" dirty="0">
                <a:latin typeface="微软雅黑" panose="020B0503020204020204" charset="-122"/>
                <a:ea typeface="微软雅黑" panose="020B0503020204020204" charset="-122"/>
                <a:cs typeface="微软雅黑" panose="020B0503020204020204" charset="-122"/>
              </a:rPr>
              <a:t>——</a:t>
            </a:r>
            <a:r>
              <a:rPr lang="zh-CN" altLang="en-US" sz="2400" dirty="0">
                <a:latin typeface="微软雅黑" panose="020B0503020204020204" charset="-122"/>
                <a:ea typeface="微软雅黑" panose="020B0503020204020204" charset="-122"/>
                <a:cs typeface="微软雅黑" panose="020B0503020204020204" charset="-122"/>
              </a:rPr>
              <a:t>朱光潜</a:t>
            </a:r>
          </a:p>
        </p:txBody>
      </p:sp>
      <p:sp>
        <p:nvSpPr>
          <p:cNvPr id="3" name="文本框 2"/>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
        <p:nvSpPr>
          <p:cNvPr id="2" name="文本框 1"/>
          <p:cNvSpPr txBox="1"/>
          <p:nvPr/>
        </p:nvSpPr>
        <p:spPr>
          <a:xfrm>
            <a:off x="1647452" y="2924946"/>
            <a:ext cx="7514381" cy="1328023"/>
          </a:xfrm>
          <a:prstGeom prst="roundRect">
            <a:avLst/>
          </a:prstGeom>
          <a:noFill/>
          <a:ln w="38100">
            <a:solidFill>
              <a:srgbClr val="92D050"/>
            </a:solidFill>
          </a:ln>
        </p:spPr>
        <p:txBody>
          <a:bodyPr wrap="square" rtlCol="0" anchor="t">
            <a:spAutoFit/>
          </a:bodyPr>
          <a:lstStyle/>
          <a:p>
            <a:pPr algn="l">
              <a:lnSpc>
                <a:spcPct val="150000"/>
              </a:lnSpc>
            </a:pPr>
            <a:r>
              <a:rPr lang="zh-CN" altLang="en-US" sz="2400" dirty="0" smtClean="0">
                <a:latin typeface="微软雅黑" panose="020B0503020204020204" charset="-122"/>
                <a:ea typeface="微软雅黑" panose="020B0503020204020204" charset="-122"/>
                <a:cs typeface="微软雅黑" panose="020B0503020204020204" charset="-122"/>
              </a:rPr>
              <a:t>诗是人类向未来寄发的信息，诗给人类以朝向理想的勇气。</a:t>
            </a:r>
            <a:r>
              <a:rPr lang="en-US" altLang="zh-CN"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艾青</a:t>
            </a:r>
            <a:endParaRPr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549237" y="4581130"/>
            <a:ext cx="7514381" cy="1328023"/>
          </a:xfrm>
          <a:prstGeom prst="roundRect">
            <a:avLst/>
          </a:prstGeom>
          <a:noFill/>
          <a:ln w="38100">
            <a:solidFill>
              <a:srgbClr val="00B0F0"/>
            </a:solidFill>
          </a:ln>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诗是强烈感情的自然流露，它源于宁静中回忆起来的情感。  ——【英国】华兹华斯</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P spid="5" grpId="0" bldLvl="0" animBg="1"/>
    </p:bldLst>
  </p:timing>
</p:sld>
</file>

<file path=ppt/slides/slide4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68192" y="1764665"/>
            <a:ext cx="10528441" cy="3820620"/>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30000"/>
              </a:lnSpc>
            </a:pPr>
            <a:r>
              <a:rPr lang="en-US"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语文园地 </a:t>
            </a:r>
          </a:p>
          <a:p>
            <a:pPr algn="l">
              <a:lnSpc>
                <a:spcPct val="130000"/>
              </a:lnSpc>
            </a:pP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现代</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诗</a:t>
            </a:r>
            <a:r>
              <a:rPr lang="zh-CN" sz="2800" dirty="0">
                <a:solidFill>
                  <a:schemeClr val="tx1"/>
                </a:solidFill>
                <a:latin typeface="微软雅黑" panose="020B0503020204020204" charset="-122"/>
                <a:ea typeface="微软雅黑" panose="020B0503020204020204" charset="-122"/>
                <a:cs typeface="微软雅黑" panose="020B0503020204020204" charset="-122"/>
              </a:rPr>
              <a:t>的特点：有节奏感  丰富的想象 独特的感受 真挚的感情</a:t>
            </a:r>
          </a:p>
          <a:p>
            <a:pPr algn="l">
              <a:lnSpc>
                <a:spcPct val="13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认识古代文人，学习生字</a:t>
            </a:r>
          </a:p>
          <a:p>
            <a:pPr algn="l">
              <a:lnSpc>
                <a:spcPct val="13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描写表示颜色的短语：细致、具体、生动</a:t>
            </a:r>
          </a:p>
          <a:p>
            <a:pPr algn="l">
              <a:lnSpc>
                <a:spcPct val="13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仿</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写</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现代</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诗</a:t>
            </a:r>
            <a:r>
              <a:rPr lang="zh-CN" sz="2800" dirty="0">
                <a:solidFill>
                  <a:schemeClr val="tx1"/>
                </a:solidFill>
                <a:latin typeface="微软雅黑" panose="020B0503020204020204" charset="-122"/>
                <a:ea typeface="微软雅黑" panose="020B0503020204020204" charset="-122"/>
                <a:cs typeface="微软雅黑" panose="020B0503020204020204" charset="-122"/>
              </a:rPr>
              <a:t>：“的”字短语</a:t>
            </a:r>
          </a:p>
          <a:p>
            <a:pPr algn="l">
              <a:lnSpc>
                <a:spcPct val="13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关于诗歌的名言：诗歌的作用、特点、表达情感</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4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4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1375061" y="2485390"/>
            <a:ext cx="5627364" cy="3619500"/>
          </a:xfrm>
          <a:prstGeom prst="rect">
            <a:avLst/>
          </a:prstGeom>
        </p:spPr>
      </p:pic>
      <p:sp>
        <p:nvSpPr>
          <p:cNvPr id="2" name="矩形 1"/>
          <p:cNvSpPr/>
          <p:nvPr/>
        </p:nvSpPr>
        <p:spPr>
          <a:xfrm>
            <a:off x="3505730" y="1549173"/>
            <a:ext cx="1545616" cy="769441"/>
          </a:xfrm>
          <a:prstGeom prst="rect">
            <a:avLst/>
          </a:prstGeom>
        </p:spPr>
        <p:txBody>
          <a:bodyPr wrap="none">
            <a:spAutoFit/>
          </a:bodyPr>
          <a:lstStyle/>
          <a:p>
            <a:pPr algn="l"/>
            <a:r>
              <a:rPr lang="en-US" altLang="zh-CN" sz="4400" dirty="0">
                <a:latin typeface="微软雅黑" panose="020B0503020204020204" charset="-122"/>
                <a:ea typeface="微软雅黑" panose="020B0503020204020204" charset="-122"/>
                <a:cs typeface="微软雅黑" panose="020B0503020204020204" charset="-122"/>
              </a:rPr>
              <a:t>13.</a:t>
            </a:r>
            <a:r>
              <a:rPr lang="zh-CN" altLang="en-US" sz="4400" dirty="0">
                <a:latin typeface="微软雅黑" panose="020B0503020204020204" charset="-122"/>
                <a:ea typeface="微软雅黑" panose="020B0503020204020204" charset="-122"/>
                <a:cs typeface="微软雅黑" panose="020B0503020204020204" charset="-122"/>
              </a:rPr>
              <a:t>猫</a:t>
            </a:r>
          </a:p>
        </p:txBody>
      </p:sp>
      <p:sp>
        <p:nvSpPr>
          <p:cNvPr id="3" name="文本框 2"/>
          <p:cNvSpPr txBox="1"/>
          <p:nvPr/>
        </p:nvSpPr>
        <p:spPr>
          <a:xfrm>
            <a:off x="7267516" y="3260725"/>
            <a:ext cx="3305883"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4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017441" y="1777365"/>
            <a:ext cx="6503248" cy="3046988"/>
          </a:xfrm>
          <a:prstGeom prst="rect">
            <a:avLst/>
          </a:prstGeom>
          <a:noFill/>
        </p:spPr>
        <p:txBody>
          <a:bodyPr wrap="square" rtlCol="0">
            <a:spAutoFit/>
          </a:bodyPr>
          <a:lstStyle/>
          <a:p>
            <a:r>
              <a:rPr sz="2400" dirty="0">
                <a:solidFill>
                  <a:srgbClr val="0000FF"/>
                </a:solidFill>
                <a:latin typeface="微软雅黑" panose="020B0503020204020204" charset="-122"/>
                <a:ea typeface="微软雅黑" panose="020B0503020204020204" charset="-122"/>
                <a:cs typeface="微软雅黑" panose="020B0503020204020204" charset="-122"/>
              </a:rPr>
              <a:t>老舍</a:t>
            </a:r>
            <a:r>
              <a:rPr sz="2400" dirty="0">
                <a:solidFill>
                  <a:srgbClr val="FF0000"/>
                </a:solidFill>
                <a:latin typeface="微软雅黑" panose="020B0503020204020204" charset="-122"/>
                <a:ea typeface="微软雅黑" panose="020B0503020204020204" charset="-122"/>
                <a:cs typeface="微软雅黑" panose="020B0503020204020204" charset="-122"/>
              </a:rPr>
              <a:t>，原名</a:t>
            </a:r>
            <a:r>
              <a:rPr sz="2400" dirty="0">
                <a:solidFill>
                  <a:srgbClr val="0000FF"/>
                </a:solidFill>
                <a:latin typeface="微软雅黑" panose="020B0503020204020204" charset="-122"/>
                <a:ea typeface="微软雅黑" panose="020B0503020204020204" charset="-122"/>
                <a:cs typeface="微软雅黑" panose="020B0503020204020204" charset="-122"/>
              </a:rPr>
              <a:t>舒庆春</a:t>
            </a:r>
            <a:r>
              <a:rPr sz="2400" dirty="0">
                <a:solidFill>
                  <a:srgbClr val="FF0000"/>
                </a:solidFill>
                <a:latin typeface="微软雅黑" panose="020B0503020204020204" charset="-122"/>
                <a:ea typeface="微软雅黑" panose="020B0503020204020204" charset="-122"/>
                <a:cs typeface="微软雅黑" panose="020B0503020204020204" charset="-122"/>
              </a:rPr>
              <a:t>（1899年2月3日－1966年8月24日），</a:t>
            </a:r>
            <a:r>
              <a:rPr sz="2400" dirty="0" err="1">
                <a:solidFill>
                  <a:srgbClr val="FF0000"/>
                </a:solidFill>
                <a:latin typeface="微软雅黑" panose="020B0503020204020204" charset="-122"/>
                <a:ea typeface="微软雅黑" panose="020B0503020204020204" charset="-122"/>
                <a:cs typeface="微软雅黑" panose="020B0503020204020204" charset="-122"/>
              </a:rPr>
              <a:t>字</a:t>
            </a:r>
            <a:r>
              <a:rPr sz="2400" dirty="0" err="1">
                <a:solidFill>
                  <a:srgbClr val="0000FF"/>
                </a:solidFill>
                <a:latin typeface="微软雅黑" panose="020B0503020204020204" charset="-122"/>
                <a:ea typeface="微软雅黑" panose="020B0503020204020204" charset="-122"/>
                <a:cs typeface="微软雅黑" panose="020B0503020204020204" charset="-122"/>
              </a:rPr>
              <a:t>舍予</a:t>
            </a:r>
            <a:r>
              <a:rPr sz="2400" dirty="0" err="1">
                <a:solidFill>
                  <a:srgbClr val="FF0000"/>
                </a:solidFill>
                <a:latin typeface="微软雅黑" panose="020B0503020204020204" charset="-122"/>
                <a:ea typeface="微软雅黑" panose="020B0503020204020204" charset="-122"/>
                <a:cs typeface="微软雅黑" panose="020B0503020204020204" charset="-122"/>
              </a:rPr>
              <a:t>，笔名</a:t>
            </a:r>
            <a:r>
              <a:rPr sz="2400" dirty="0" err="1">
                <a:solidFill>
                  <a:srgbClr val="0000FF"/>
                </a:solidFill>
                <a:latin typeface="微软雅黑" panose="020B0503020204020204" charset="-122"/>
                <a:ea typeface="微软雅黑" panose="020B0503020204020204" charset="-122"/>
                <a:cs typeface="微软雅黑" panose="020B0503020204020204" charset="-122"/>
              </a:rPr>
              <a:t>老舍</a:t>
            </a:r>
            <a:r>
              <a:rPr sz="2400" dirty="0" err="1">
                <a:solidFill>
                  <a:srgbClr val="FF0000"/>
                </a:solidFill>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满族人</a:t>
            </a:r>
            <a:r>
              <a:rPr sz="2400" dirty="0" err="1">
                <a:latin typeface="微软雅黑" panose="020B0503020204020204" charset="-122"/>
                <a:ea typeface="微软雅黑" panose="020B0503020204020204" charset="-122"/>
                <a:cs typeface="微软雅黑" panose="020B0503020204020204" charset="-122"/>
              </a:rPr>
              <a:t>，生于北京，</a:t>
            </a:r>
            <a:r>
              <a:rPr sz="2400" dirty="0" err="1">
                <a:solidFill>
                  <a:srgbClr val="FF0000"/>
                </a:solidFill>
                <a:latin typeface="微软雅黑" panose="020B0503020204020204" charset="-122"/>
                <a:ea typeface="微软雅黑" panose="020B0503020204020204" charset="-122"/>
                <a:cs typeface="微软雅黑" panose="020B0503020204020204" charset="-122"/>
              </a:rPr>
              <a:t>中国现代小说家、著名作家，杰出的语言大师、人民艺术家，</a:t>
            </a:r>
            <a:r>
              <a:rPr sz="2400" dirty="0" err="1" smtClean="0">
                <a:solidFill>
                  <a:srgbClr val="FF0000"/>
                </a:solidFill>
                <a:latin typeface="微软雅黑" panose="020B0503020204020204" charset="-122"/>
                <a:ea typeface="微软雅黑" panose="020B0503020204020204" charset="-122"/>
                <a:cs typeface="微软雅黑" panose="020B0503020204020204" charset="-122"/>
              </a:rPr>
              <a:t>中华人民共和国第一位获得</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“人民艺术家”</a:t>
            </a:r>
            <a:r>
              <a:rPr sz="2400" dirty="0" err="1" smtClean="0">
                <a:solidFill>
                  <a:srgbClr val="FF0000"/>
                </a:solidFill>
                <a:latin typeface="微软雅黑" panose="020B0503020204020204" charset="-122"/>
                <a:ea typeface="微软雅黑" panose="020B0503020204020204" charset="-122"/>
                <a:cs typeface="微软雅黑" panose="020B0503020204020204" charset="-122"/>
              </a:rPr>
              <a:t>称号的作家</a:t>
            </a:r>
            <a:r>
              <a:rPr sz="2400" dirty="0" err="1">
                <a:solidFill>
                  <a:srgbClr val="FF0000"/>
                </a:solidFill>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他的长篇小说《骆驼祥子》曾经产生过较大的国际影响。老舍的文学语言通俗简易，朴实无华，幽默诙谐，具有较强的北京韵味</a:t>
            </a:r>
            <a:r>
              <a:rPr sz="2400" dirty="0">
                <a:latin typeface="微软雅黑" panose="020B0503020204020204" charset="-122"/>
                <a:ea typeface="微软雅黑" panose="020B0503020204020204" charset="-122"/>
                <a:cs typeface="微软雅黑" panose="020B0503020204020204" charset="-122"/>
              </a:rPr>
              <a:t>。</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2" name="图片 1"/>
          <p:cNvPicPr>
            <a:picLocks noChangeAspect="1"/>
          </p:cNvPicPr>
          <p:nvPr/>
        </p:nvPicPr>
        <p:blipFill>
          <a:blip r:embed="rId2" cstate="print"/>
          <a:stretch>
            <a:fillRect/>
          </a:stretch>
        </p:blipFill>
        <p:spPr>
          <a:xfrm>
            <a:off x="715436" y="2098675"/>
            <a:ext cx="3019088" cy="3463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4034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新课导入</a:t>
            </a:r>
          </a:p>
        </p:txBody>
      </p:sp>
      <p:sp>
        <p:nvSpPr>
          <p:cNvPr id="100" name="文本框 99"/>
          <p:cNvSpPr txBox="1"/>
          <p:nvPr/>
        </p:nvSpPr>
        <p:spPr>
          <a:xfrm>
            <a:off x="2691989" y="2410462"/>
            <a:ext cx="5495593" cy="1154839"/>
          </a:xfrm>
          <a:prstGeom prst="snip2DiagRect">
            <a:avLst/>
          </a:prstGeom>
          <a:solidFill>
            <a:srgbClr val="FFC000"/>
          </a:solidFill>
          <a:ln w="38100">
            <a:solidFill>
              <a:srgbClr val="0070C0"/>
            </a:solidFill>
          </a:ln>
        </p:spPr>
        <p:txBody>
          <a:bodyPr wrap="square">
            <a:spAutoFit/>
          </a:bodyPr>
          <a:lstStyle/>
          <a:p>
            <a:r>
              <a:rPr lang="zh-CN" sz="2800">
                <a:latin typeface="微软雅黑" panose="020B0503020204020204" charset="-122"/>
                <a:ea typeface="微软雅黑" panose="020B0503020204020204" charset="-122"/>
              </a:rPr>
              <a:t>赏景不仅仅要用眼睛，还要学会用耳朵来聆听！</a:t>
            </a:r>
            <a:endParaRPr lang="zh-CN" altLang="en-US" sz="2800">
              <a:latin typeface="微软雅黑" panose="020B0503020204020204" charset="-122"/>
              <a:ea typeface="微软雅黑" panose="020B0503020204020204" charset="-122"/>
            </a:endParaRPr>
          </a:p>
        </p:txBody>
      </p:sp>
      <p:pic>
        <p:nvPicPr>
          <p:cNvPr id="3" name="纯音乐 - 最动听的流水声">
            <a:hlinkClick r:id="" action="ppaction://media"/>
          </p:cNvPr>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5783938" y="4071620"/>
            <a:ext cx="1584343" cy="1715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273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4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1048736" y="1090930"/>
            <a:ext cx="2271874" cy="626366"/>
          </a:xfrm>
          <a:prstGeom prst="snip2DiagRect">
            <a:avLst/>
          </a:prstGeom>
          <a:solidFill>
            <a:schemeClr val="tx2">
              <a:lumMod val="60000"/>
              <a:lumOff val="40000"/>
            </a:schemeClr>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自读要求</a:t>
            </a:r>
          </a:p>
        </p:txBody>
      </p:sp>
      <p:sp>
        <p:nvSpPr>
          <p:cNvPr id="3" name="矩形 2"/>
          <p:cNvSpPr/>
          <p:nvPr/>
        </p:nvSpPr>
        <p:spPr>
          <a:xfrm>
            <a:off x="3734524" y="4409442"/>
            <a:ext cx="6824922" cy="829945"/>
          </a:xfrm>
          <a:prstGeom prst="rect">
            <a:avLst/>
          </a:prstGeom>
        </p:spPr>
        <p:txBody>
          <a:bodyPr wrap="square">
            <a:spAutoFit/>
          </a:bodyPr>
          <a:lstStyle/>
          <a:p>
            <a:r>
              <a:rPr altLang="zh-CN" sz="2400" dirty="0">
                <a:latin typeface="微软雅黑" panose="020B0503020204020204" charset="-122"/>
                <a:ea typeface="微软雅黑" panose="020B0503020204020204" charset="-122"/>
                <a:cs typeface="微软雅黑" panose="020B0503020204020204" charset="-122"/>
              </a:rPr>
              <a:t>2.自学课文生字词，可以用笔在文中圈出来，然后用合适的方法来解决生字词。</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9" y="2822577"/>
            <a:ext cx="3039241" cy="3147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2659435" y="2424432"/>
            <a:ext cx="6348999" cy="829945"/>
          </a:xfrm>
          <a:prstGeom prst="rect">
            <a:avLst/>
          </a:prstGeom>
          <a:noFill/>
        </p:spPr>
        <p:txBody>
          <a:bodyPr wrap="square" rtlCol="0">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1.</a:t>
            </a:r>
            <a:r>
              <a:rPr altLang="zh-CN" sz="2400" dirty="0">
                <a:latin typeface="微软雅黑" panose="020B0503020204020204" charset="-122"/>
                <a:ea typeface="微软雅黑" panose="020B0503020204020204" charset="-122"/>
                <a:cs typeface="微软雅黑" panose="020B0503020204020204" charset="-122"/>
                <a:sym typeface="+mn-ea"/>
              </a:rPr>
              <a:t>默读课文，读准字音，读通句子。遇到自己喜欢的语句，多读几遍。</a:t>
            </a:r>
            <a:endParaRPr lang="zh-CN" alt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4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1048736" y="1936752"/>
            <a:ext cx="9628527" cy="3322955"/>
          </a:xfrm>
          <a:prstGeom prst="rect">
            <a:avLst/>
          </a:prstGeom>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尽职　抓痒　稿纸　咕噜　　屏息凝视  丰富多腔 　　遭殃   彼此　任凭　逐渐　</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无忧无虑　   贪玩       解闷     花盆       性格古怪　 粗细各异   温柔可亲　  变化多端　  枝折花落  </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生气勃勃　天真可爱</a:t>
            </a:r>
          </a:p>
        </p:txBody>
      </p:sp>
      <p:sp>
        <p:nvSpPr>
          <p:cNvPr id="5" name="文本框 1"/>
          <p:cNvSpPr txBox="1"/>
          <p:nvPr/>
        </p:nvSpPr>
        <p:spPr>
          <a:xfrm>
            <a:off x="1048736" y="1090930"/>
            <a:ext cx="2271874" cy="626366"/>
          </a:xfrm>
          <a:prstGeom prst="snip2DiagRect">
            <a:avLst/>
          </a:prstGeom>
          <a:solidFill>
            <a:schemeClr val="tx2">
              <a:lumMod val="60000"/>
              <a:lumOff val="40000"/>
            </a:schemeClr>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100" name="文本框 99"/>
          <p:cNvSpPr txBox="1"/>
          <p:nvPr/>
        </p:nvSpPr>
        <p:spPr>
          <a:xfrm>
            <a:off x="1811453" y="5572762"/>
            <a:ext cx="8865811" cy="509707"/>
          </a:xfrm>
          <a:prstGeom prst="wedgeRoundRectCallout">
            <a:avLst>
              <a:gd name="adj1" fmla="val -30573"/>
              <a:gd name="adj2" fmla="val -114590"/>
              <a:gd name="adj3" fmla="val 16667"/>
            </a:avLst>
          </a:prstGeom>
          <a:solidFill>
            <a:srgbClr val="FFC000"/>
          </a:solidFill>
          <a:ln w="9525">
            <a:noFill/>
          </a:ln>
        </p:spPr>
        <p:txBody>
          <a:bodyPr wrap="square">
            <a:spAutoFit/>
          </a:bodyPr>
          <a:lstStyle/>
          <a:p>
            <a:r>
              <a:rPr lang="zh-CN" sz="2400">
                <a:solidFill>
                  <a:schemeClr val="tx1"/>
                </a:solidFill>
                <a:latin typeface="微软雅黑" panose="020B0503020204020204" charset="-122"/>
                <a:ea typeface="微软雅黑" panose="020B0503020204020204" charset="-122"/>
                <a:cs typeface="微软雅黑" panose="020B0503020204020204" charset="-122"/>
              </a:rPr>
              <a:t>注意读准：</a:t>
            </a:r>
            <a:r>
              <a:rPr lang="zh-CN" sz="2400">
                <a:solidFill>
                  <a:srgbClr val="C00000"/>
                </a:solidFill>
                <a:latin typeface="微软雅黑" panose="020B0503020204020204" charset="-122"/>
                <a:ea typeface="微软雅黑" panose="020B0503020204020204" charset="-122"/>
                <a:cs typeface="微软雅黑" panose="020B0503020204020204" charset="-122"/>
              </a:rPr>
              <a:t>平舌音“蹭 遭”，翘舌音“职 折 蛇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strips(downLeft)">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bldLvl="0" animBg="1"/>
    </p:bldLst>
  </p:timing>
</p:sld>
</file>

<file path=ppt/slides/slide4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107" y="4372736"/>
            <a:ext cx="2727062" cy="1930031"/>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909215" y="1443355"/>
            <a:ext cx="2125376" cy="645016"/>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
        <p:nvSpPr>
          <p:cNvPr id="4" name="文本框 3"/>
          <p:cNvSpPr txBox="1"/>
          <p:nvPr/>
        </p:nvSpPr>
        <p:spPr>
          <a:xfrm>
            <a:off x="2161807" y="3735070"/>
            <a:ext cx="543739"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屏</a:t>
            </a:r>
          </a:p>
        </p:txBody>
      </p:sp>
      <p:sp>
        <p:nvSpPr>
          <p:cNvPr id="5" name="文本框 4"/>
          <p:cNvSpPr txBox="1"/>
          <p:nvPr/>
        </p:nvSpPr>
        <p:spPr>
          <a:xfrm>
            <a:off x="3034591" y="2745740"/>
            <a:ext cx="2876108"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bǐng（屏息凝视</a:t>
            </a:r>
            <a:r>
              <a:rPr lang="en-US" altLang="zh-CN" sz="2800" dirty="0">
                <a:latin typeface="微软雅黑" panose="020B0503020204020204" charset="-122"/>
                <a:ea typeface="微软雅黑" panose="020B0503020204020204" charset="-122"/>
                <a:cs typeface="微软雅黑" panose="020B0503020204020204" charset="-122"/>
                <a:sym typeface="+mn-ea"/>
              </a:rPr>
              <a:t>)</a:t>
            </a:r>
          </a:p>
        </p:txBody>
      </p:sp>
      <p:sp>
        <p:nvSpPr>
          <p:cNvPr id="6" name="文本框 5"/>
          <p:cNvSpPr txBox="1"/>
          <p:nvPr/>
        </p:nvSpPr>
        <p:spPr>
          <a:xfrm>
            <a:off x="3034591" y="4589145"/>
            <a:ext cx="2396810"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píng（屏风）</a:t>
            </a:r>
          </a:p>
        </p:txBody>
      </p:sp>
      <p:sp>
        <p:nvSpPr>
          <p:cNvPr id="8" name="文本框 7"/>
          <p:cNvSpPr txBox="1"/>
          <p:nvPr/>
        </p:nvSpPr>
        <p:spPr>
          <a:xfrm>
            <a:off x="6778416" y="3735070"/>
            <a:ext cx="543739"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折</a:t>
            </a:r>
          </a:p>
        </p:txBody>
      </p:sp>
      <p:sp>
        <p:nvSpPr>
          <p:cNvPr id="9" name="文本框 8"/>
          <p:cNvSpPr txBox="1"/>
          <p:nvPr/>
        </p:nvSpPr>
        <p:spPr>
          <a:xfrm>
            <a:off x="8083716" y="2745740"/>
            <a:ext cx="2212465"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shé（折本）</a:t>
            </a:r>
          </a:p>
        </p:txBody>
      </p:sp>
      <p:sp>
        <p:nvSpPr>
          <p:cNvPr id="10" name="文本框 9"/>
          <p:cNvSpPr txBox="1"/>
          <p:nvPr/>
        </p:nvSpPr>
        <p:spPr>
          <a:xfrm>
            <a:off x="7942644" y="4589145"/>
            <a:ext cx="2222083"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zhé（折断）</a:t>
            </a:r>
          </a:p>
        </p:txBody>
      </p:sp>
      <p:sp>
        <p:nvSpPr>
          <p:cNvPr id="11" name="左大括号 10"/>
          <p:cNvSpPr/>
          <p:nvPr/>
        </p:nvSpPr>
        <p:spPr>
          <a:xfrm>
            <a:off x="2943903" y="2996565"/>
            <a:ext cx="92239" cy="1944370"/>
          </a:xfrm>
          <a:prstGeom prst="leftBrace">
            <a:avLst/>
          </a:prstGeom>
          <a:solidFill>
            <a:schemeClr val="accent1"/>
          </a:solidFill>
          <a:ln w="9525" cap="flat" cmpd="sng" algn="ctr">
            <a:solidFill>
              <a:srgbClr val="00B0F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2" name="左大括号 11"/>
          <p:cNvSpPr/>
          <p:nvPr/>
        </p:nvSpPr>
        <p:spPr>
          <a:xfrm>
            <a:off x="7850407" y="3023870"/>
            <a:ext cx="92239" cy="1944370"/>
          </a:xfrm>
          <a:prstGeom prst="leftBrace">
            <a:avLst/>
          </a:prstGeom>
          <a:solidFill>
            <a:schemeClr val="accent1"/>
          </a:solidFill>
          <a:ln w="9525" cap="flat" cmpd="sng" algn="ctr">
            <a:solidFill>
              <a:srgbClr val="00B0F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1" grpId="0" bldLvl="0" animBg="1"/>
      <p:bldP spid="12" grpId="0" bldLvl="0" animBg="1"/>
    </p:bldLst>
  </p:timing>
</p:sld>
</file>

<file path=ppt/slides/slide4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48009" y="2128520"/>
            <a:ext cx="8324003" cy="1198880"/>
          </a:xfrm>
          <a:prstGeom prst="rect">
            <a:avLst/>
          </a:prstGeom>
          <a:noFill/>
          <a:ln w="9525">
            <a:noFill/>
          </a:ln>
        </p:spPr>
        <p:txBody>
          <a:bodyPr wrap="square">
            <a:spAutoFit/>
          </a:bodyPr>
          <a:lstStyle/>
          <a:p>
            <a:pPr>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“虑”半包围结构，注意“虍”的撇写长一些，下面的“心”写得小一些，藏在虎字头的下面 。</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236897" y="4591685"/>
            <a:ext cx="7007075" cy="1198880"/>
          </a:xfrm>
          <a:prstGeom prst="rect">
            <a:avLst/>
          </a:prstGeom>
          <a:noFill/>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“遭”半包围结构，注意先写“曹”，再写“辶”。</a:t>
            </a:r>
          </a:p>
        </p:txBody>
      </p:sp>
      <p:graphicFrame>
        <p:nvGraphicFramePr>
          <p:cNvPr id="13" name="表格 12"/>
          <p:cNvGraphicFramePr/>
          <p:nvPr/>
        </p:nvGraphicFramePr>
        <p:xfrm>
          <a:off x="8872013" y="17741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17741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虑</a:t>
            </a: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4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棱台 1"/>
          <p:cNvSpPr/>
          <p:nvPr/>
        </p:nvSpPr>
        <p:spPr bwMode="auto">
          <a:xfrm>
            <a:off x="394918" y="2326640"/>
            <a:ext cx="10309858" cy="3274060"/>
          </a:xfrm>
          <a:prstGeom prst="bevel">
            <a:avLst>
              <a:gd name="adj" fmla="val 5643"/>
            </a:avLst>
          </a:prstGeom>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无忧无虑：</a:t>
            </a:r>
            <a:r>
              <a:rPr sz="2400" dirty="0">
                <a:latin typeface="微软雅黑" panose="020B0503020204020204" charset="-122"/>
                <a:ea typeface="微软雅黑" panose="020B0503020204020204" charset="-122"/>
                <a:cs typeface="微软雅黑" panose="020B0503020204020204" charset="-122"/>
              </a:rPr>
              <a:t>没有一点忧虑和顾虑。</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枝折花落：</a:t>
            </a:r>
            <a:r>
              <a:rPr sz="2400" dirty="0">
                <a:latin typeface="微软雅黑" panose="020B0503020204020204" charset="-122"/>
                <a:ea typeface="微软雅黑" panose="020B0503020204020204" charset="-122"/>
                <a:cs typeface="微软雅黑" panose="020B0503020204020204" charset="-122"/>
              </a:rPr>
              <a:t>枝断了,花也落了,“萧条”与“破败”的意思。</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变化多端：</a:t>
            </a:r>
            <a:r>
              <a:rPr sz="2400" dirty="0">
                <a:latin typeface="微软雅黑" panose="020B0503020204020204" charset="-122"/>
                <a:ea typeface="微软雅黑" panose="020B0503020204020204" charset="-122"/>
                <a:cs typeface="微软雅黑" panose="020B0503020204020204" charset="-122"/>
              </a:rPr>
              <a:t>形容变化极多。也指变化很大。</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生气勃勃：</a:t>
            </a:r>
            <a:r>
              <a:rPr sz="2400" dirty="0">
                <a:latin typeface="微软雅黑" panose="020B0503020204020204" charset="-122"/>
                <a:ea typeface="微软雅黑" panose="020B0503020204020204" charset="-122"/>
                <a:cs typeface="微软雅黑" panose="020B0503020204020204" charset="-122"/>
              </a:rPr>
              <a:t>形容气势旺盛的样子。富有朝气，充满活力。</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屏息凝视：</a:t>
            </a:r>
            <a:r>
              <a:rPr sz="2400" dirty="0">
                <a:latin typeface="微软雅黑" panose="020B0503020204020204" charset="-122"/>
                <a:ea typeface="微软雅黑" panose="020B0503020204020204" charset="-122"/>
                <a:cs typeface="微软雅黑" panose="020B0503020204020204" charset="-122"/>
              </a:rPr>
              <a:t>全神贯注地看，连呼吸都不敢呼吸一下。</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梳理脉络</a:t>
            </a:r>
          </a:p>
        </p:txBody>
      </p:sp>
      <p:sp>
        <p:nvSpPr>
          <p:cNvPr id="3" name="文本框 2"/>
          <p:cNvSpPr txBox="1"/>
          <p:nvPr/>
        </p:nvSpPr>
        <p:spPr>
          <a:xfrm>
            <a:off x="2699740" y="2510155"/>
            <a:ext cx="8077515" cy="2167116"/>
          </a:xfrm>
          <a:prstGeom prst="snip2DiagRect">
            <a:avLst/>
          </a:prstGeom>
          <a:solidFill>
            <a:schemeClr val="bg1"/>
          </a:solidFill>
          <a:ln w="38100">
            <a:solidFill>
              <a:schemeClr val="accent1"/>
            </a:solidFill>
          </a:ln>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① 课文从“猫的性格实在有些古怪”和“满月的小猫更可爱”两个方面写猫的。</a:t>
            </a:r>
          </a:p>
          <a:p>
            <a:pPr algn="l"/>
            <a:r>
              <a:rPr sz="2800" dirty="0">
                <a:latin typeface="微软雅黑" panose="020B0503020204020204" charset="-122"/>
                <a:ea typeface="微软雅黑" panose="020B0503020204020204" charset="-122"/>
                <a:cs typeface="微软雅黑" panose="020B0503020204020204" charset="-122"/>
                <a:sym typeface="+mn-ea"/>
              </a:rPr>
              <a:t>② 分段：第一段：</a:t>
            </a:r>
            <a:r>
              <a:rPr sz="2800" dirty="0" smtClean="0">
                <a:latin typeface="微软雅黑" panose="020B0503020204020204" charset="-122"/>
                <a:ea typeface="微软雅黑" panose="020B0503020204020204" charset="-122"/>
                <a:cs typeface="微软雅黑" panose="020B0503020204020204" charset="-122"/>
                <a:sym typeface="+mn-ea"/>
              </a:rPr>
              <a:t>1、2、3</a:t>
            </a:r>
            <a:r>
              <a:rPr lang="zh-CN" altLang="en-US" sz="2800" dirty="0" smtClean="0">
                <a:latin typeface="微软雅黑" panose="020B0503020204020204" charset="-122"/>
                <a:ea typeface="微软雅黑" panose="020B0503020204020204" charset="-122"/>
                <a:cs typeface="微软雅黑" panose="020B0503020204020204" charset="-122"/>
                <a:sym typeface="+mn-ea"/>
              </a:rPr>
              <a:t>自然段</a:t>
            </a:r>
            <a:r>
              <a:rPr sz="2800" dirty="0" smtClean="0">
                <a:latin typeface="微软雅黑" panose="020B0503020204020204" charset="-122"/>
                <a:ea typeface="微软雅黑" panose="020B0503020204020204" charset="-122"/>
                <a:cs typeface="微软雅黑" panose="020B0503020204020204" charset="-122"/>
                <a:sym typeface="+mn-ea"/>
              </a:rPr>
              <a:t>，</a:t>
            </a:r>
            <a:r>
              <a:rPr sz="2800" dirty="0">
                <a:latin typeface="微软雅黑" panose="020B0503020204020204" charset="-122"/>
                <a:ea typeface="微软雅黑" panose="020B0503020204020204" charset="-122"/>
                <a:cs typeface="微软雅黑" panose="020B0503020204020204" charset="-122"/>
                <a:sym typeface="+mn-ea"/>
              </a:rPr>
              <a:t>第二段：第</a:t>
            </a:r>
            <a:r>
              <a:rPr sz="2800" dirty="0" smtClean="0">
                <a:latin typeface="微软雅黑" panose="020B0503020204020204" charset="-122"/>
                <a:ea typeface="微软雅黑" panose="020B0503020204020204" charset="-122"/>
                <a:cs typeface="微软雅黑" panose="020B0503020204020204" charset="-122"/>
                <a:sym typeface="+mn-ea"/>
              </a:rPr>
              <a:t>4</a:t>
            </a:r>
            <a:r>
              <a:rPr lang="zh-CN" altLang="en-US" sz="2800" dirty="0" smtClean="0">
                <a:latin typeface="微软雅黑" panose="020B0503020204020204" charset="-122"/>
                <a:ea typeface="微软雅黑" panose="020B0503020204020204" charset="-122"/>
                <a:cs typeface="微软雅黑" panose="020B0503020204020204" charset="-122"/>
                <a:sym typeface="+mn-ea"/>
              </a:rPr>
              <a:t>自然段</a:t>
            </a:r>
            <a:endParaRPr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1273892" y="2101587"/>
            <a:ext cx="6468633" cy="2111638"/>
          </a:xfrm>
          <a:prstGeom prst="snip2DiagRect">
            <a:avLst/>
          </a:prstGeom>
          <a:solidFill>
            <a:schemeClr val="bg1"/>
          </a:solidFill>
          <a:ln w="38100">
            <a:solidFill>
              <a:srgbClr val="00B050"/>
            </a:solidFill>
          </a:ln>
        </p:spPr>
        <p:txBody>
          <a:bodyPr wrap="square" rtlCol="0">
            <a:spAutoFit/>
          </a:bodyPr>
          <a:lstStyle/>
          <a:p>
            <a:pPr algn="l">
              <a:lnSpc>
                <a:spcPct val="130000"/>
              </a:lnSpc>
            </a:pPr>
            <a:r>
              <a:rPr sz="2800" dirty="0">
                <a:latin typeface="微软雅黑" panose="020B0503020204020204" charset="-122"/>
                <a:ea typeface="微软雅黑" panose="020B0503020204020204" charset="-122"/>
                <a:cs typeface="微软雅黑" panose="020B0503020204020204" charset="-122"/>
                <a:sym typeface="+mn-ea"/>
              </a:rPr>
              <a:t>　 猫的性格古怪。</a:t>
            </a:r>
          </a:p>
          <a:p>
            <a:pPr algn="l">
              <a:lnSpc>
                <a:spcPct val="130000"/>
              </a:lnSpc>
            </a:pPr>
            <a:r>
              <a:rPr sz="2800" dirty="0">
                <a:latin typeface="微软雅黑" panose="020B0503020204020204" charset="-122"/>
                <a:ea typeface="微软雅黑" panose="020B0503020204020204" charset="-122"/>
                <a:cs typeface="微软雅黑" panose="020B0503020204020204" charset="-122"/>
                <a:sym typeface="+mn-ea"/>
              </a:rPr>
              <a:t>　 猫的性格有些古怪。</a:t>
            </a:r>
          </a:p>
          <a:p>
            <a:pPr algn="l">
              <a:lnSpc>
                <a:spcPct val="130000"/>
              </a:lnSpc>
            </a:pPr>
            <a:r>
              <a:rPr sz="2800" dirty="0">
                <a:latin typeface="微软雅黑" panose="020B0503020204020204" charset="-122"/>
                <a:ea typeface="微软雅黑" panose="020B0503020204020204" charset="-122"/>
                <a:cs typeface="微软雅黑" panose="020B0503020204020204" charset="-122"/>
                <a:sym typeface="+mn-ea"/>
              </a:rPr>
              <a:t>　 猫的性格</a:t>
            </a:r>
            <a:r>
              <a:rPr sz="2800" dirty="0">
                <a:solidFill>
                  <a:srgbClr val="C00000"/>
                </a:solidFill>
                <a:latin typeface="微软雅黑" panose="020B0503020204020204" charset="-122"/>
                <a:ea typeface="微软雅黑" panose="020B0503020204020204" charset="-122"/>
                <a:cs typeface="微软雅黑" panose="020B0503020204020204" charset="-122"/>
                <a:sym typeface="+mn-ea"/>
              </a:rPr>
              <a:t>实在</a:t>
            </a:r>
            <a:r>
              <a:rPr sz="2800" dirty="0">
                <a:latin typeface="微软雅黑" panose="020B0503020204020204" charset="-122"/>
                <a:ea typeface="微软雅黑" panose="020B0503020204020204" charset="-122"/>
                <a:cs typeface="微软雅黑" panose="020B0503020204020204" charset="-122"/>
                <a:sym typeface="+mn-ea"/>
              </a:rPr>
              <a:t>有些古怪。 </a:t>
            </a:r>
          </a:p>
        </p:txBody>
      </p:sp>
      <p:sp>
        <p:nvSpPr>
          <p:cNvPr id="4" name="文本框 3"/>
          <p:cNvSpPr txBox="1"/>
          <p:nvPr/>
        </p:nvSpPr>
        <p:spPr>
          <a:xfrm>
            <a:off x="3723672" y="4488181"/>
            <a:ext cx="5812562" cy="1055608"/>
          </a:xfrm>
          <a:prstGeom prst="wedgeRoundRectCallout">
            <a:avLst>
              <a:gd name="adj1" fmla="val -40348"/>
              <a:gd name="adj2" fmla="val -63003"/>
              <a:gd name="adj3" fmla="val 16667"/>
            </a:avLst>
          </a:prstGeom>
          <a:noFill/>
          <a:ln>
            <a:solidFill>
              <a:srgbClr val="00B050"/>
            </a:solidFill>
          </a:ln>
        </p:spPr>
        <p:txBody>
          <a:bodyPr wrap="square" rtlCol="0">
            <a:spAutoFit/>
          </a:bodyPr>
          <a:lstStyle/>
          <a:p>
            <a:pPr algn="l"/>
            <a:r>
              <a:rPr sz="2800" dirty="0">
                <a:solidFill>
                  <a:srgbClr val="C00000"/>
                </a:solidFill>
                <a:latin typeface="微软雅黑" panose="020B0503020204020204" charset="-122"/>
                <a:ea typeface="微软雅黑" panose="020B0503020204020204" charset="-122"/>
                <a:cs typeface="微软雅黑" panose="020B0503020204020204" charset="-122"/>
                <a:sym typeface="+mn-ea"/>
              </a:rPr>
              <a:t>古怪——</a:t>
            </a:r>
            <a:r>
              <a:rPr sz="2800" dirty="0">
                <a:latin typeface="微软雅黑" panose="020B0503020204020204" charset="-122"/>
                <a:ea typeface="微软雅黑" panose="020B0503020204020204" charset="-122"/>
                <a:cs typeface="微软雅黑" panose="020B0503020204020204" charset="-122"/>
                <a:sym typeface="+mn-ea"/>
              </a:rPr>
              <a:t>跟一般情况很不相同，让人觉得诧异，感到生疏罕见。</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811419" y="1262292"/>
            <a:ext cx="4207419" cy="796469"/>
          </a:xfrm>
          <a:prstGeom prst="cloudCallout">
            <a:avLst>
              <a:gd name="adj1" fmla="val -26643"/>
              <a:gd name="adj2" fmla="val 85738"/>
            </a:avLst>
          </a:prstGeom>
          <a:solidFill>
            <a:srgbClr val="FFC000"/>
          </a:solidFill>
        </p:spPr>
        <p:txBody>
          <a:bodyPr wrap="square" rtlCol="0">
            <a:spAutoFit/>
          </a:bodyPr>
          <a:lstStyle/>
          <a:p>
            <a:pPr algn="l"/>
            <a:r>
              <a:rPr sz="2800" dirty="0" err="1">
                <a:solidFill>
                  <a:srgbClr val="C00000"/>
                </a:solidFill>
                <a:latin typeface="微软雅黑" panose="020B0503020204020204" charset="-122"/>
                <a:ea typeface="微软雅黑" panose="020B0503020204020204" charset="-122"/>
                <a:cs typeface="微软雅黑" panose="020B0503020204020204" charset="-122"/>
                <a:sym typeface="+mn-ea"/>
              </a:rPr>
              <a:t>实在：</a:t>
            </a:r>
            <a:r>
              <a:rPr sz="2800" dirty="0" err="1" smtClean="0">
                <a:latin typeface="微软雅黑" panose="020B0503020204020204" charset="-122"/>
                <a:ea typeface="微软雅黑" panose="020B0503020204020204" charset="-122"/>
                <a:cs typeface="微软雅黑" panose="020B0503020204020204" charset="-122"/>
                <a:sym typeface="+mn-ea"/>
              </a:rPr>
              <a:t>的确</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Lst>
  </p:timing>
</p:sld>
</file>

<file path=ppt/slides/slide4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t="6767" r="8139"/>
          <a:stretch>
            <a:fillRect/>
          </a:stretch>
        </p:blipFill>
        <p:spPr bwMode="auto">
          <a:xfrm>
            <a:off x="-29455" y="4299585"/>
            <a:ext cx="2134678" cy="180213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629204" y="4144647"/>
            <a:ext cx="6467544" cy="554851"/>
          </a:xfrm>
          <a:prstGeom prst="snip2DiagRect">
            <a:avLst/>
          </a:prstGeom>
          <a:solidFill>
            <a:schemeClr val="bg1"/>
          </a:solidFill>
          <a:ln w="38100">
            <a:solidFill>
              <a:srgbClr val="00B050"/>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2．用“摘句归纳法”概括段意：</a:t>
            </a:r>
          </a:p>
        </p:txBody>
      </p:sp>
      <p:sp>
        <p:nvSpPr>
          <p:cNvPr id="6" name="文本框 5"/>
          <p:cNvSpPr txBox="1"/>
          <p:nvPr/>
        </p:nvSpPr>
        <p:spPr>
          <a:xfrm>
            <a:off x="460422" y="2106296"/>
            <a:ext cx="10306375" cy="523220"/>
          </a:xfrm>
          <a:prstGeom prst="rect">
            <a:avLst/>
          </a:prstGeom>
          <a:noFill/>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1．</a:t>
            </a:r>
            <a:r>
              <a:rPr sz="2800" dirty="0" smtClean="0">
                <a:latin typeface="微软雅黑" panose="020B0503020204020204" charset="-122"/>
                <a:ea typeface="微软雅黑" panose="020B0503020204020204" charset="-122"/>
                <a:cs typeface="微软雅黑" panose="020B0503020204020204" charset="-122"/>
                <a:sym typeface="+mn-ea"/>
              </a:rPr>
              <a:t>自读第二</a:t>
            </a:r>
            <a:r>
              <a:rPr lang="zh-CN" altLang="en-US" sz="2800" dirty="0" smtClean="0">
                <a:latin typeface="微软雅黑" panose="020B0503020204020204" charset="-122"/>
                <a:ea typeface="微软雅黑" panose="020B0503020204020204" charset="-122"/>
                <a:cs typeface="微软雅黑" panose="020B0503020204020204" charset="-122"/>
                <a:sym typeface="+mn-ea"/>
              </a:rPr>
              <a:t>部分</a:t>
            </a:r>
            <a:r>
              <a:rPr sz="2800" dirty="0" smtClean="0">
                <a:latin typeface="微软雅黑" panose="020B0503020204020204" charset="-122"/>
                <a:ea typeface="微软雅黑" panose="020B0503020204020204" charset="-122"/>
                <a:cs typeface="微软雅黑" panose="020B0503020204020204" charset="-122"/>
                <a:sym typeface="+mn-ea"/>
              </a:rPr>
              <a:t>，</a:t>
            </a:r>
            <a:r>
              <a:rPr sz="2800" dirty="0" err="1" smtClean="0">
                <a:latin typeface="微软雅黑" panose="020B0503020204020204" charset="-122"/>
                <a:ea typeface="微软雅黑" panose="020B0503020204020204" charset="-122"/>
                <a:cs typeface="微软雅黑" panose="020B0503020204020204" charset="-122"/>
                <a:sym typeface="+mn-ea"/>
              </a:rPr>
              <a:t>想一想第二</a:t>
            </a:r>
            <a:r>
              <a:rPr lang="zh-CN" altLang="en-US" sz="2800" dirty="0" smtClean="0">
                <a:latin typeface="微软雅黑" panose="020B0503020204020204" charset="-122"/>
                <a:ea typeface="微软雅黑" panose="020B0503020204020204" charset="-122"/>
                <a:cs typeface="微软雅黑" panose="020B0503020204020204" charset="-122"/>
                <a:sym typeface="+mn-ea"/>
              </a:rPr>
              <a:t>部分</a:t>
            </a:r>
            <a:r>
              <a:rPr sz="2800" dirty="0" err="1" smtClean="0">
                <a:latin typeface="微软雅黑" panose="020B0503020204020204" charset="-122"/>
                <a:ea typeface="微软雅黑" panose="020B0503020204020204" charset="-122"/>
                <a:cs typeface="微软雅黑" panose="020B0503020204020204" charset="-122"/>
                <a:sym typeface="+mn-ea"/>
              </a:rPr>
              <a:t>句子之间的关系是什么</a:t>
            </a:r>
            <a:r>
              <a:rPr sz="2800" dirty="0">
                <a:latin typeface="微软雅黑" panose="020B0503020204020204" charset="-122"/>
                <a:ea typeface="微软雅黑" panose="020B0503020204020204" charset="-122"/>
                <a:cs typeface="微软雅黑" panose="020B0503020204020204" charset="-122"/>
                <a:sym typeface="+mn-ea"/>
              </a:rPr>
              <a:t>？</a:t>
            </a:r>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437266" y="3118485"/>
            <a:ext cx="2278850" cy="702766"/>
          </a:xfrm>
          <a:prstGeom prst="cloudCallout">
            <a:avLst>
              <a:gd name="adj1" fmla="val 83680"/>
              <a:gd name="adj2" fmla="val -107284"/>
            </a:avLst>
          </a:prstGeom>
          <a:solidFill>
            <a:srgbClr val="FFC000"/>
          </a:solidFill>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总分总</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5163844" y="5196842"/>
            <a:ext cx="3997289" cy="513701"/>
          </a:xfrm>
          <a:prstGeom prst="wedgeRoundRectCallout">
            <a:avLst>
              <a:gd name="adj1" fmla="val -26660"/>
              <a:gd name="adj2" fmla="val -97500"/>
              <a:gd name="adj3" fmla="val 16667"/>
            </a:avLst>
          </a:prstGeom>
          <a:solidFill>
            <a:srgbClr val="FFC000"/>
          </a:solidFill>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满月的小猫淘气可爱</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down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p:bldP spid="4" grpId="0" bldLvl="0" animBg="1"/>
      <p:bldP spid="5" grpId="0" bldLvl="0" animBg="1"/>
    </p:bldLst>
  </p:timing>
</p:sld>
</file>

<file path=ppt/slides/slide4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925979" y="3458846"/>
            <a:ext cx="6588511" cy="1267837"/>
          </a:xfrm>
          <a:prstGeom prst="horizontalScroll">
            <a:avLst/>
          </a:prstGeom>
          <a:solidFill>
            <a:srgbClr val="00B0F0"/>
          </a:solidFill>
          <a:ln w="9525">
            <a:noFill/>
          </a:ln>
        </p:spPr>
        <p:txBody>
          <a:bodyPr wrap="square">
            <a:spAutoFit/>
          </a:bodyPr>
          <a:lstStyle/>
          <a:p>
            <a:r>
              <a:rPr lang="zh-CN" sz="2800">
                <a:latin typeface="微软雅黑" panose="020B0503020204020204" charset="-122"/>
                <a:ea typeface="微软雅黑" panose="020B0503020204020204" charset="-122"/>
                <a:cs typeface="微软雅黑" panose="020B0503020204020204" charset="-122"/>
              </a:rPr>
              <a:t>有总起句、中心句、总结句的段落，先摘句，后整理句子归纳。</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78181" y="1953262"/>
            <a:ext cx="9526987" cy="953135"/>
          </a:xfrm>
          <a:prstGeom prst="rect">
            <a:avLst/>
          </a:prstGeom>
          <a:noFill/>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哪些段落可用“摘句法”归纳段意？如何运用“摘句法”归纳段意？</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cstate="print"/>
          <a:stretch>
            <a:fillRect/>
          </a:stretch>
        </p:blipFill>
        <p:spPr>
          <a:xfrm>
            <a:off x="589866" y="3065145"/>
            <a:ext cx="2860189" cy="3067050"/>
          </a:xfrm>
          <a:prstGeom prst="teardrop">
            <a:avLst/>
          </a:prstGeom>
        </p:spPr>
      </p:pic>
      <p:sp>
        <p:nvSpPr>
          <p:cNvPr id="6" name="十边形 5"/>
          <p:cNvSpPr/>
          <p:nvPr/>
        </p:nvSpPr>
        <p:spPr>
          <a:xfrm>
            <a:off x="589867" y="998857"/>
            <a:ext cx="2454801" cy="844567"/>
          </a:xfrm>
          <a:prstGeom prst="decagon">
            <a:avLst/>
          </a:prstGeom>
          <a:solidFill>
            <a:srgbClr val="92D050"/>
          </a:solidFill>
        </p:spPr>
        <p:txBody>
          <a:bodyPr wrap="square">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课堂小结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4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8" name="矩形 7"/>
          <p:cNvSpPr/>
          <p:nvPr/>
        </p:nvSpPr>
        <p:spPr>
          <a:xfrm>
            <a:off x="1088267" y="2214245"/>
            <a:ext cx="9431648" cy="2332946"/>
          </a:xfrm>
          <a:prstGeom prst="rect">
            <a:avLst/>
          </a:prstGeom>
        </p:spPr>
        <p:txBody>
          <a:bodyPr wrap="square">
            <a:spAutoFit/>
          </a:bodyPr>
          <a:lstStyle/>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一、看拼音写词语。   </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猫整天那么无yōu（   ）无lǜ（    ）。它的性格有些古怪，有时候很tān（    ）玩，在外面玩一天一夜不回，有时候又是那么尽zhí（    ），一连几个钟头也要把老鼠等出来不可。</a:t>
            </a:r>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rPr>
              <a:t>   </a:t>
            </a:r>
            <a:r>
              <a:rPr lang="en-US" altLang="zh-CN" sz="2800" dirty="0" smtClean="0">
                <a:latin typeface="微软雅黑" panose="020B0503020204020204" charset="-122"/>
                <a:ea typeface="微软雅黑" panose="020B0503020204020204" charset="-122"/>
                <a:cs typeface="微软雅黑" panose="020B0503020204020204" charset="-122"/>
              </a:rPr>
              <a:t>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889451" y="2875915"/>
            <a:ext cx="543739" cy="523220"/>
          </a:xfrm>
          <a:prstGeom prst="rect">
            <a:avLst/>
          </a:prstGeom>
          <a:noFill/>
        </p:spPr>
        <p:txBody>
          <a:bodyPr wrap="none" rtlCol="0">
            <a:spAutoFit/>
          </a:bodyPr>
          <a:lstStyle/>
          <a:p>
            <a:pPr algn="l"/>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忧</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003976" y="2875915"/>
            <a:ext cx="543739" cy="523220"/>
          </a:xfrm>
          <a:prstGeom prst="rect">
            <a:avLst/>
          </a:prstGeom>
          <a:noFill/>
        </p:spPr>
        <p:txBody>
          <a:bodyPr wrap="none" rtlCol="0">
            <a:spAutoFit/>
          </a:bodyPr>
          <a:lstStyle/>
          <a:p>
            <a:pPr algn="l"/>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虑</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76149" y="3397885"/>
            <a:ext cx="543739" cy="523220"/>
          </a:xfrm>
          <a:prstGeom prst="rect">
            <a:avLst/>
          </a:prstGeom>
          <a:noFill/>
        </p:spPr>
        <p:txBody>
          <a:bodyPr wrap="none" rtlCol="0">
            <a:spAutoFit/>
          </a:bodyPr>
          <a:lstStyle/>
          <a:p>
            <a:pPr algn="l"/>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贪</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255018" y="3940810"/>
            <a:ext cx="543739" cy="523220"/>
          </a:xfrm>
          <a:prstGeom prst="rect">
            <a:avLst/>
          </a:prstGeom>
          <a:noFill/>
        </p:spPr>
        <p:txBody>
          <a:bodyPr wrap="none" rtlCol="0">
            <a:spAutoFit/>
          </a:bodyPr>
          <a:lstStyle/>
          <a:p>
            <a:pPr algn="l"/>
            <a:r>
              <a:rPr lang="en-US" alt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职</a:t>
            </a:r>
            <a:endParaRPr lang="zh-CN"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strips(downLeft)">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26368"/>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新课导入</a:t>
            </a:r>
          </a:p>
        </p:txBody>
      </p:sp>
      <p:sp>
        <p:nvSpPr>
          <p:cNvPr id="3" name="文本框 2"/>
          <p:cNvSpPr txBox="1"/>
          <p:nvPr/>
        </p:nvSpPr>
        <p:spPr>
          <a:xfrm>
            <a:off x="5593258" y="1689100"/>
            <a:ext cx="1310700" cy="578882"/>
          </a:xfrm>
          <a:prstGeom prst="roundRect">
            <a:avLst/>
          </a:prstGeom>
          <a:solidFill>
            <a:srgbClr val="FFC000"/>
          </a:solidFill>
        </p:spPr>
        <p:txBody>
          <a:bodyPr wrap="none" rtlCol="0">
            <a:spAutoFit/>
          </a:bodyPr>
          <a:lstStyle/>
          <a:p>
            <a:pPr algn="l"/>
            <a:r>
              <a:rPr lang="zh-CN" sz="2800">
                <a:solidFill>
                  <a:srgbClr val="1D41D5"/>
                </a:solidFill>
                <a:latin typeface="微软雅黑" panose="020B0503020204020204" charset="-122"/>
                <a:ea typeface="微软雅黑" panose="020B0503020204020204" charset="-122"/>
                <a:cs typeface="微软雅黑" panose="020B0503020204020204" charset="-122"/>
                <a:sym typeface="+mn-ea"/>
              </a:rPr>
              <a:t>品小儿</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968027" y="2399666"/>
            <a:ext cx="5312489" cy="624423"/>
          </a:xfrm>
          <a:prstGeom prst="snip2DiagRect">
            <a:avLst/>
          </a:prstGeom>
          <a:noFill/>
          <a:ln>
            <a:solidFill>
              <a:srgbClr val="0070C0"/>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我最喜欢小儿，因为他很可爱。</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77424" y="3695700"/>
            <a:ext cx="5929828"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那作者为什么说小儿是“无赖”呢？</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357719" y="4922522"/>
            <a:ext cx="3788006" cy="796469"/>
          </a:xfrm>
          <a:prstGeom prst="cloudCallout">
            <a:avLst>
              <a:gd name="adj1" fmla="val 23987"/>
              <a:gd name="adj2" fmla="val -120103"/>
            </a:avLst>
          </a:prstGeom>
          <a:solidFill>
            <a:srgbClr val="FFC000"/>
          </a:solidFill>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活泼、可爱</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bldLvl="0" animBg="1"/>
    </p:bldLst>
  </p:timing>
</p:sld>
</file>

<file path=ppt/slides/slide4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070440" y="1431290"/>
            <a:ext cx="9376614" cy="4286250"/>
            <a:chOff x="2631" y="4073"/>
            <a:chExt cx="8619" cy="8182"/>
          </a:xfrm>
        </p:grpSpPr>
        <p:sp>
          <p:nvSpPr>
            <p:cNvPr id="18" name="矩形 17"/>
            <p:cNvSpPr/>
            <p:nvPr>
              <p:custDataLst>
                <p:tags r:id="rId6"/>
              </p:custDataLst>
            </p:nvPr>
          </p:nvSpPr>
          <p:spPr>
            <a:xfrm>
              <a:off x="2631" y="4299"/>
              <a:ext cx="8369" cy="7956"/>
            </a:xfrm>
            <a:prstGeom prst="rect">
              <a:avLst/>
            </a:prstGeom>
            <a:solidFill>
              <a:schemeClr val="accent1">
                <a:lumMod val="60000"/>
                <a:lumOff val="40000"/>
              </a:schemeClr>
            </a:solidFill>
            <a:ln>
              <a:noFill/>
            </a:ln>
            <a:effectLst>
              <a:outerShdw blurRad="50800" dist="38100" dir="8100000" algn="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9" name="矩形 4"/>
            <p:cNvSpPr/>
            <p:nvPr>
              <p:custDataLst>
                <p:tags r:id="rId7"/>
              </p:custDataLst>
            </p:nvPr>
          </p:nvSpPr>
          <p:spPr>
            <a:xfrm>
              <a:off x="2882" y="4073"/>
              <a:ext cx="8369" cy="7956"/>
            </a:xfrm>
            <a:custGeom>
              <a:avLst/>
              <a:gdLst>
                <a:gd name="connsiteX0" fmla="*/ 0 w 5405036"/>
                <a:gd name="connsiteY0" fmla="*/ 0 h 3159621"/>
                <a:gd name="connsiteX1" fmla="*/ 5405036 w 5405036"/>
                <a:gd name="connsiteY1" fmla="*/ 0 h 3159621"/>
                <a:gd name="connsiteX2" fmla="*/ 5405036 w 5405036"/>
                <a:gd name="connsiteY2" fmla="*/ 3159621 h 3159621"/>
                <a:gd name="connsiteX3" fmla="*/ 0 w 5405036"/>
                <a:gd name="connsiteY3" fmla="*/ 3159621 h 3159621"/>
                <a:gd name="connsiteX4" fmla="*/ 0 w 5405036"/>
                <a:gd name="connsiteY4" fmla="*/ 0 h 3159621"/>
                <a:gd name="connsiteX0-1" fmla="*/ 3672920 w 9077956"/>
                <a:gd name="connsiteY0-2" fmla="*/ 1452812 h 4612433"/>
                <a:gd name="connsiteX1-3" fmla="*/ 0 w 9077956"/>
                <a:gd name="connsiteY1-4" fmla="*/ 0 h 4612433"/>
                <a:gd name="connsiteX2-5" fmla="*/ 9077956 w 9077956"/>
                <a:gd name="connsiteY2-6" fmla="*/ 1452812 h 4612433"/>
                <a:gd name="connsiteX3-7" fmla="*/ 9077956 w 9077956"/>
                <a:gd name="connsiteY3-8" fmla="*/ 4612433 h 4612433"/>
                <a:gd name="connsiteX4-9" fmla="*/ 3672920 w 9077956"/>
                <a:gd name="connsiteY4-10" fmla="*/ 4612433 h 4612433"/>
                <a:gd name="connsiteX5" fmla="*/ 3672920 w 9077956"/>
                <a:gd name="connsiteY5" fmla="*/ 1452812 h 4612433"/>
                <a:gd name="connsiteX0-11" fmla="*/ 0 w 5405036"/>
                <a:gd name="connsiteY0-12" fmla="*/ 0 h 3159621"/>
                <a:gd name="connsiteX1-13" fmla="*/ 5405036 w 5405036"/>
                <a:gd name="connsiteY1-14" fmla="*/ 0 h 3159621"/>
                <a:gd name="connsiteX2-15" fmla="*/ 5405036 w 5405036"/>
                <a:gd name="connsiteY2-16" fmla="*/ 3159621 h 3159621"/>
                <a:gd name="connsiteX3-17" fmla="*/ 0 w 5405036"/>
                <a:gd name="connsiteY3-18" fmla="*/ 3159621 h 3159621"/>
                <a:gd name="connsiteX4-19" fmla="*/ 0 w 5405036"/>
                <a:gd name="connsiteY4-20" fmla="*/ 0 h 31596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5036" h="3159621">
                  <a:moveTo>
                    <a:pt x="0" y="0"/>
                  </a:moveTo>
                  <a:lnTo>
                    <a:pt x="5405036" y="0"/>
                  </a:lnTo>
                  <a:lnTo>
                    <a:pt x="5405036" y="3159621"/>
                  </a:lnTo>
                  <a:lnTo>
                    <a:pt x="0" y="3159621"/>
                  </a:lnTo>
                  <a:lnTo>
                    <a:pt x="0" y="0"/>
                  </a:lnTo>
                  <a:close/>
                </a:path>
              </a:pathLst>
            </a:custGeom>
            <a:ln w="22225">
              <a:solidFill>
                <a:schemeClr val="accent1"/>
              </a:solidFill>
            </a:ln>
            <a:effectLst>
              <a:outerShdw blurRad="76200" dist="76200" dir="8100000" algn="tr" rotWithShape="0">
                <a:prstClr val="black">
                  <a:alpha val="14000"/>
                </a:prstClr>
              </a:outerShdw>
            </a:effec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dirty="0"/>
            </a:p>
          </p:txBody>
        </p:sp>
      </p:grpSp>
      <p:sp>
        <p:nvSpPr>
          <p:cNvPr id="2065" name="矩形 2064"/>
          <p:cNvSpPr/>
          <p:nvPr>
            <p:custDataLst>
              <p:tags r:id="rId2"/>
            </p:custDataLst>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custDataLst>
              <p:tags r:id="rId3"/>
            </p:custDataLst>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20" name="文本框 19"/>
          <p:cNvSpPr txBox="1"/>
          <p:nvPr>
            <p:custDataLst>
              <p:tags r:id="rId4"/>
            </p:custDataLst>
          </p:nvPr>
        </p:nvSpPr>
        <p:spPr>
          <a:xfrm>
            <a:off x="1523884" y="1626237"/>
            <a:ext cx="9242912" cy="394398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二、分辨带点字的读音。</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解闷 （mèn mēn）开辟（bì pì） </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屏（bǐng píng）息凝视</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三、填一填。</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这篇课文细致、生动地描述了猫的（          ）和它满月时的（             ）。</a:t>
            </a:r>
            <a:endParaRPr sz="2800" u="none" strike="noStrike" spc="242" baseline="0" dirty="0">
              <a:solidFill>
                <a:srgbClr val="C00000"/>
              </a:solidFill>
              <a:uLnTx/>
              <a:uFillTx/>
              <a:latin typeface="微软雅黑" panose="020B0503020204020204" charset="-122"/>
              <a:ea typeface="微软雅黑" panose="020B0503020204020204" charset="-122"/>
              <a:sym typeface="+mn-ea"/>
            </a:endParaRPr>
          </a:p>
        </p:txBody>
      </p:sp>
      <p:sp>
        <p:nvSpPr>
          <p:cNvPr id="7" name="文本框 6"/>
          <p:cNvSpPr txBox="1"/>
          <p:nvPr/>
        </p:nvSpPr>
        <p:spPr>
          <a:xfrm>
            <a:off x="3491912" y="2425065"/>
            <a:ext cx="467372" cy="523220"/>
          </a:xfrm>
          <a:prstGeom prst="rect">
            <a:avLst/>
          </a:prstGeom>
          <a:noFill/>
        </p:spPr>
        <p:txBody>
          <a:bodyPr wrap="none" rtlCol="0">
            <a:spAutoFit/>
          </a:bodyPr>
          <a:lstStyle/>
          <a:p>
            <a:pPr algn="l"/>
            <a:r>
              <a:rPr sz="2800" spc="242" dirty="0">
                <a:solidFill>
                  <a:srgbClr val="C00000"/>
                </a:solidFill>
                <a:uLnTx/>
                <a:uFillTx/>
                <a:latin typeface="微软雅黑" panose="020B0503020204020204" charset="-122"/>
                <a:ea typeface="微软雅黑" panose="020B0503020204020204" charset="-122"/>
                <a:sym typeface="+mn-ea"/>
              </a:rPr>
              <a:t>√</a:t>
            </a:r>
            <a:endParaRPr lang="zh-CN" altLang="en-US" sz="2800" u="none" strike="noStrike" spc="242" baseline="0" dirty="0">
              <a:solidFill>
                <a:srgbClr val="C00000"/>
              </a:solidFill>
              <a:uLnTx/>
              <a:uFillTx/>
              <a:latin typeface="微软雅黑" panose="020B0503020204020204" charset="-122"/>
              <a:ea typeface="微软雅黑" panose="020B0503020204020204" charset="-122"/>
              <a:sym typeface="+mn-ea"/>
            </a:endParaRPr>
          </a:p>
        </p:txBody>
      </p:sp>
      <p:sp>
        <p:nvSpPr>
          <p:cNvPr id="8" name="文本框 7"/>
          <p:cNvSpPr txBox="1"/>
          <p:nvPr/>
        </p:nvSpPr>
        <p:spPr>
          <a:xfrm>
            <a:off x="7951170" y="2425065"/>
            <a:ext cx="467372" cy="523220"/>
          </a:xfrm>
          <a:prstGeom prst="rect">
            <a:avLst/>
          </a:prstGeom>
          <a:noFill/>
        </p:spPr>
        <p:txBody>
          <a:bodyPr wrap="none" rtlCol="0">
            <a:spAutoFit/>
          </a:bodyPr>
          <a:lstStyle/>
          <a:p>
            <a:pPr algn="l"/>
            <a:r>
              <a:rPr sz="2800" spc="242" dirty="0">
                <a:solidFill>
                  <a:srgbClr val="C00000"/>
                </a:solidFill>
                <a:uLnTx/>
                <a:uFillTx/>
                <a:latin typeface="微软雅黑" panose="020B0503020204020204" charset="-122"/>
                <a:ea typeface="微软雅黑" panose="020B0503020204020204" charset="-122"/>
                <a:sym typeface="+mn-ea"/>
              </a:rPr>
              <a:t>√</a:t>
            </a:r>
            <a:endParaRPr lang="zh-CN" altLang="en-US" sz="2800" u="none" strike="noStrike" spc="242" baseline="0" dirty="0">
              <a:solidFill>
                <a:srgbClr val="C00000"/>
              </a:solidFill>
              <a:uLnTx/>
              <a:uFillTx/>
              <a:latin typeface="微软雅黑" panose="020B0503020204020204" charset="-122"/>
              <a:ea typeface="微软雅黑" panose="020B0503020204020204" charset="-122"/>
              <a:sym typeface="+mn-ea"/>
            </a:endParaRPr>
          </a:p>
        </p:txBody>
      </p:sp>
      <p:sp>
        <p:nvSpPr>
          <p:cNvPr id="9" name="文本框 8"/>
          <p:cNvSpPr txBox="1"/>
          <p:nvPr/>
        </p:nvSpPr>
        <p:spPr>
          <a:xfrm>
            <a:off x="2926850" y="3168015"/>
            <a:ext cx="604204" cy="523220"/>
          </a:xfrm>
          <a:prstGeom prst="rect">
            <a:avLst/>
          </a:prstGeom>
          <a:noFill/>
        </p:spPr>
        <p:txBody>
          <a:bodyPr wrap="none" rtlCol="0">
            <a:spAutoFit/>
          </a:bodyPr>
          <a:lstStyle/>
          <a:p>
            <a:pPr algn="l"/>
            <a:r>
              <a:rPr sz="2800" spc="242" dirty="0">
                <a:solidFill>
                  <a:srgbClr val="C00000"/>
                </a:solidFill>
                <a:uLnTx/>
                <a:uFillTx/>
                <a:latin typeface="微软雅黑" panose="020B0503020204020204" charset="-122"/>
                <a:ea typeface="微软雅黑" panose="020B0503020204020204" charset="-122"/>
                <a:sym typeface="+mn-ea"/>
              </a:rPr>
              <a:t>√ </a:t>
            </a:r>
            <a:endParaRPr lang="zh-CN" altLang="en-US" sz="2800" u="none" strike="noStrike" spc="242" baseline="0" dirty="0">
              <a:solidFill>
                <a:srgbClr val="C00000"/>
              </a:solidFill>
              <a:uLnTx/>
              <a:uFillTx/>
              <a:latin typeface="微软雅黑" panose="020B0503020204020204" charset="-122"/>
              <a:ea typeface="微软雅黑" panose="020B0503020204020204" charset="-122"/>
              <a:sym typeface="+mn-ea"/>
            </a:endParaRPr>
          </a:p>
        </p:txBody>
      </p:sp>
      <p:sp>
        <p:nvSpPr>
          <p:cNvPr id="10" name="文本框 9"/>
          <p:cNvSpPr txBox="1"/>
          <p:nvPr>
            <p:custDataLst>
              <p:tags r:id="rId5"/>
            </p:custDataLst>
          </p:nvPr>
        </p:nvSpPr>
        <p:spPr>
          <a:xfrm>
            <a:off x="1764946" y="4937125"/>
            <a:ext cx="1745093" cy="523220"/>
          </a:xfrm>
          <a:prstGeom prst="rect">
            <a:avLst/>
          </a:prstGeom>
          <a:noFill/>
        </p:spPr>
        <p:txBody>
          <a:bodyPr wrap="none" rtlCol="0">
            <a:spAutoFit/>
          </a:bodyPr>
          <a:lstStyle/>
          <a:p>
            <a:pPr algn="l"/>
            <a:r>
              <a:rPr sz="2800" spc="242" dirty="0">
                <a:solidFill>
                  <a:srgbClr val="C00000"/>
                </a:solidFill>
                <a:uLnTx/>
                <a:uFillTx/>
                <a:latin typeface="微软雅黑" panose="020B0503020204020204" charset="-122"/>
                <a:ea typeface="微软雅黑" panose="020B0503020204020204" charset="-122"/>
                <a:sym typeface="+mn-ea"/>
              </a:rPr>
              <a:t>性格古怪</a:t>
            </a:r>
            <a:endParaRPr lang="zh-CN" altLang="en-US" sz="2800" u="none" strike="noStrike" spc="242" baseline="0" dirty="0">
              <a:solidFill>
                <a:srgbClr val="C00000"/>
              </a:solidFill>
              <a:uLnTx/>
              <a:uFillTx/>
              <a:latin typeface="微软雅黑" panose="020B0503020204020204" charset="-122"/>
              <a:ea typeface="微软雅黑" panose="020B0503020204020204" charset="-122"/>
              <a:sym typeface="+mn-ea"/>
            </a:endParaRPr>
          </a:p>
        </p:txBody>
      </p:sp>
      <p:sp>
        <p:nvSpPr>
          <p:cNvPr id="11" name="文本框 10"/>
          <p:cNvSpPr txBox="1"/>
          <p:nvPr/>
        </p:nvSpPr>
        <p:spPr>
          <a:xfrm>
            <a:off x="7280693" y="5048250"/>
            <a:ext cx="2135200" cy="523220"/>
          </a:xfrm>
          <a:prstGeom prst="rect">
            <a:avLst/>
          </a:prstGeom>
          <a:noFill/>
        </p:spPr>
        <p:txBody>
          <a:bodyPr wrap="none" rtlCol="0">
            <a:spAutoFit/>
          </a:bodyPr>
          <a:lstStyle/>
          <a:p>
            <a:pPr algn="l"/>
            <a:r>
              <a:rPr sz="2800" spc="242" dirty="0">
                <a:solidFill>
                  <a:srgbClr val="C00000"/>
                </a:solidFill>
                <a:uLnTx/>
                <a:uFillTx/>
                <a:latin typeface="微软雅黑" panose="020B0503020204020204" charset="-122"/>
                <a:ea typeface="微软雅黑" panose="020B0503020204020204" charset="-122"/>
                <a:sym typeface="+mn-ea"/>
              </a:rPr>
              <a:t>可爱、淘气</a:t>
            </a:r>
            <a:endParaRPr lang="zh-CN" altLang="en-US" sz="2800" u="none" strike="noStrike" spc="242" baseline="0" dirty="0">
              <a:solidFill>
                <a:srgbClr val="C00000"/>
              </a:solidFill>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ppt_y</p:attrName>
                                        </p:attrNameLst>
                                      </p:cBhvr>
                                      <p:tavLst>
                                        <p:tav tm="0">
                                          <p:val>
                                            <p:strVal val="#ppt_y+#ppt_h*1.125000"/>
                                          </p:val>
                                        </p:tav>
                                        <p:tav tm="100000">
                                          <p:val>
                                            <p:strVal val="#ppt_y"/>
                                          </p:val>
                                        </p:tav>
                                      </p:tavLst>
                                    </p:anim>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ppt_y</p:attrName>
                                        </p:attrNameLst>
                                      </p:cBhvr>
                                      <p:tavLst>
                                        <p:tav tm="0">
                                          <p:val>
                                            <p:strVal val="#ppt_y+#ppt_h*1.125000"/>
                                          </p:val>
                                        </p:tav>
                                        <p:tav tm="100000">
                                          <p:val>
                                            <p:strVal val="#ppt_y"/>
                                          </p:val>
                                        </p:tav>
                                      </p:tavLst>
                                    </p:anim>
                                    <p:animEffect transition="in" filter="wipe(up)">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4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817558" y="1304292"/>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1802927" y="3275332"/>
            <a:ext cx="3360140" cy="2790825"/>
          </a:xfrm>
          <a:prstGeom prst="rect">
            <a:avLst/>
          </a:prstGeom>
        </p:spPr>
      </p:pic>
      <p:pic>
        <p:nvPicPr>
          <p:cNvPr id="4" name="图片 3"/>
          <p:cNvPicPr>
            <a:picLocks noChangeAspect="1"/>
          </p:cNvPicPr>
          <p:nvPr/>
        </p:nvPicPr>
        <p:blipFill>
          <a:blip r:embed="rId3" cstate="print"/>
          <a:stretch>
            <a:fillRect/>
          </a:stretch>
        </p:blipFill>
        <p:spPr>
          <a:xfrm>
            <a:off x="5483191" y="3274695"/>
            <a:ext cx="3860093" cy="2791460"/>
          </a:xfrm>
          <a:prstGeom prst="rect">
            <a:avLst/>
          </a:prstGeom>
        </p:spPr>
      </p:pic>
    </p:spTree>
  </p:cSld>
  <p:clrMapOvr>
    <a:masterClrMapping/>
  </p:clrMapOvr>
  <p:timing>
    <p:tnLst>
      <p:par>
        <p:cTn id="1" dur="indefinite" restart="never" nodeType="tmRoot"/>
      </p:par>
    </p:tnLst>
  </p:timing>
</p:sld>
</file>

<file path=ppt/slides/slide4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45694" y="2152017"/>
            <a:ext cx="5908732" cy="2031325"/>
          </a:xfrm>
          <a:prstGeom prst="rect">
            <a:avLst/>
          </a:prstGeom>
          <a:noFill/>
        </p:spPr>
        <p:txBody>
          <a:bodyPr wrap="square" rtlCol="0">
            <a:spAutoFit/>
          </a:bodyPr>
          <a:lstStyle/>
          <a:p>
            <a:pPr>
              <a:lnSpc>
                <a:spcPct val="150000"/>
              </a:lnSpc>
            </a:pPr>
            <a:r>
              <a:rPr lang="en-US" altLang="zh-CN" sz="2800" dirty="0">
                <a:latin typeface="微软雅黑" panose="020B0503020204020204" charset="-122"/>
                <a:ea typeface="微软雅黑" panose="020B0503020204020204" charset="-122"/>
              </a:rPr>
              <a:t>      </a:t>
            </a:r>
            <a:r>
              <a:rPr altLang="zh-CN" sz="2800" dirty="0">
                <a:latin typeface="微软雅黑" panose="020B0503020204020204" charset="-122"/>
                <a:ea typeface="微软雅黑" panose="020B0503020204020204" charset="-122"/>
              </a:rPr>
              <a:t>上节课我们读通了课文，并且运用“摘句归纳法”概括了课文每段的段意，这节课我们继续学习课文。</a:t>
            </a:r>
          </a:p>
        </p:txBody>
      </p:sp>
      <p:sp>
        <p:nvSpPr>
          <p:cNvPr id="9" name="文本框 7"/>
          <p:cNvSpPr txBox="1"/>
          <p:nvPr/>
        </p:nvSpPr>
        <p:spPr>
          <a:xfrm>
            <a:off x="639474" y="1279525"/>
            <a:ext cx="2091271" cy="578480"/>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pic>
        <p:nvPicPr>
          <p:cNvPr id="3" name="图片 2"/>
          <p:cNvPicPr>
            <a:picLocks noChangeAspect="1"/>
          </p:cNvPicPr>
          <p:nvPr/>
        </p:nvPicPr>
        <p:blipFill>
          <a:blip r:embed="rId2" cstate="print"/>
          <a:stretch>
            <a:fillRect/>
          </a:stretch>
        </p:blipFill>
        <p:spPr>
          <a:xfrm>
            <a:off x="6354425" y="2381250"/>
            <a:ext cx="4246102" cy="33610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4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100" name="文本框 99"/>
          <p:cNvSpPr txBox="1"/>
          <p:nvPr/>
        </p:nvSpPr>
        <p:spPr>
          <a:xfrm>
            <a:off x="775119" y="2444750"/>
            <a:ext cx="8909993" cy="1967956"/>
          </a:xfrm>
          <a:prstGeom prst="roundRect">
            <a:avLst/>
          </a:prstGeom>
          <a:noFill/>
          <a:ln w="38100">
            <a:solidFill>
              <a:srgbClr val="92D050"/>
            </a:solidFill>
          </a:ln>
        </p:spPr>
        <p:txBody>
          <a:bodyPr wrap="square">
            <a:spAutoFit/>
          </a:bodyPr>
          <a:lstStyle/>
          <a:p>
            <a:pPr>
              <a:lnSpc>
                <a:spcPct val="130000"/>
              </a:lnSpc>
            </a:pPr>
            <a:r>
              <a:rPr lang="zh-CN" sz="2800">
                <a:latin typeface="微软雅黑" panose="020B0503020204020204" charset="-122"/>
                <a:ea typeface="微软雅黑" panose="020B0503020204020204" charset="-122"/>
                <a:cs typeface="微软雅黑" panose="020B0503020204020204" charset="-122"/>
              </a:rPr>
              <a:t>通过上节课的学习，我们知道猫的性格既老实又贪玩，既贪玩又尽职，你能从哪些语句中读出猫的老实、贪玩、尽职的古怪性格呢？</a:t>
            </a:r>
          </a:p>
        </p:txBody>
      </p:sp>
      <p:sp>
        <p:nvSpPr>
          <p:cNvPr id="3" name="文本框 2"/>
          <p:cNvSpPr txBox="1"/>
          <p:nvPr/>
        </p:nvSpPr>
        <p:spPr>
          <a:xfrm flipH="1">
            <a:off x="2236994" y="5109847"/>
            <a:ext cx="8374385" cy="636903"/>
          </a:xfrm>
          <a:prstGeom prst="bevel">
            <a:avLst/>
          </a:prstGeom>
          <a:solidFill>
            <a:srgbClr val="92D050"/>
          </a:solidFill>
        </p:spPr>
        <p:txBody>
          <a:bodyPr wrap="squar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的确 成天 无忧无虑 </a:t>
            </a:r>
            <a:r>
              <a:rPr 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多么</a:t>
            </a:r>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r>
              <a:rPr 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屏息凝视 </a:t>
            </a:r>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r>
              <a:rPr 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非</a:t>
            </a:r>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……不可</a:t>
            </a:r>
          </a:p>
        </p:txBody>
      </p:sp>
      <p:sp>
        <p:nvSpPr>
          <p:cNvPr id="9" name="文本框 7"/>
          <p:cNvSpPr txBox="1"/>
          <p:nvPr/>
        </p:nvSpPr>
        <p:spPr>
          <a:xfrm>
            <a:off x="481350" y="1127125"/>
            <a:ext cx="2091271" cy="578882"/>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4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927044" y="3270885"/>
            <a:ext cx="5266933" cy="2178838"/>
          </a:xfrm>
          <a:prstGeom prst="bevel">
            <a:avLst>
              <a:gd name="adj" fmla="val 8352"/>
            </a:avLst>
          </a:prstGeom>
          <a:solidFill>
            <a:srgbClr val="FFC000"/>
          </a:solidFill>
          <a:ln w="9525">
            <a:solidFill>
              <a:srgbClr val="92D050"/>
            </a:solidFill>
          </a:ln>
        </p:spPr>
        <p:txBody>
          <a:bodyPr wrap="square">
            <a:spAutoFit/>
          </a:bodyPr>
          <a:lstStyle/>
          <a:p>
            <a:pPr indent="304800"/>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任凭谁呼唤，它也不肯回来。</a:t>
            </a:r>
          </a:p>
          <a:p>
            <a:pPr indent="304800"/>
            <a:r>
              <a:rPr lang="zh-CN" sz="2800">
                <a:solidFill>
                  <a:schemeClr val="tx1"/>
                </a:solidFill>
                <a:latin typeface="微软雅黑" panose="020B0503020204020204" charset="-122"/>
                <a:ea typeface="微软雅黑" panose="020B0503020204020204" charset="-122"/>
                <a:cs typeface="微软雅黑" panose="020B0503020204020204" charset="-122"/>
              </a:rPr>
              <a:t>　任凭谁怎么呼唤，它也不肯回来。</a:t>
            </a:r>
          </a:p>
        </p:txBody>
      </p:sp>
      <p:sp>
        <p:nvSpPr>
          <p:cNvPr id="2" name="文本框 1"/>
          <p:cNvSpPr txBox="1"/>
          <p:nvPr/>
        </p:nvSpPr>
        <p:spPr>
          <a:xfrm>
            <a:off x="454996" y="115633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3110553" y="2088515"/>
            <a:ext cx="2320706" cy="626358"/>
          </a:xfrm>
          <a:prstGeom prst="snip2DiagRect">
            <a:avLst/>
          </a:prstGeom>
          <a:noFill/>
          <a:ln w="38100">
            <a:solidFill>
              <a:srgbClr val="339933"/>
            </a:solidFill>
            <a:prstDash val="lgDashDotDot"/>
          </a:ln>
        </p:spPr>
        <p:txBody>
          <a:bodyPr wrap="square" rtlCol="0" anchor="t">
            <a:spAutoFit/>
          </a:bodyPr>
          <a:lstStyle/>
          <a:p>
            <a:r>
              <a:rPr lang="zh-CN" sz="2800">
                <a:latin typeface="微软雅黑" panose="020B0503020204020204" charset="-122"/>
                <a:ea typeface="微软雅黑" panose="020B0503020204020204" charset="-122"/>
                <a:cs typeface="微软雅黑" panose="020B0503020204020204" charset="-122"/>
                <a:sym typeface="+mn-ea"/>
              </a:rPr>
              <a:t>比较句子</a:t>
            </a:r>
            <a:endPar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2" cstate="print"/>
          <a:stretch>
            <a:fillRect/>
          </a:stretch>
        </p:blipFill>
        <p:spPr>
          <a:xfrm>
            <a:off x="6302493" y="1910715"/>
            <a:ext cx="4336791" cy="33235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4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36383" y="3713480"/>
            <a:ext cx="9664959" cy="590768"/>
          </a:xfrm>
          <a:prstGeom prst="can">
            <a:avLst>
              <a:gd name="adj" fmla="val 13103"/>
            </a:avLst>
          </a:prstGeom>
          <a:solidFill>
            <a:srgbClr val="FFDB6D"/>
          </a:solidFill>
          <a:ln w="9525">
            <a:solidFill>
              <a:srgbClr val="92D050"/>
            </a:solidFill>
          </a:ln>
        </p:spPr>
        <p:txBody>
          <a:bodyPr wrap="square">
            <a:spAutoFit/>
          </a:bodyPr>
          <a:lstStyle/>
          <a:p>
            <a:pPr>
              <a:lnSpc>
                <a:spcPct val="100000"/>
              </a:lnSpc>
            </a:pPr>
            <a:r>
              <a:rPr lang="zh-CN" sz="2400" dirty="0">
                <a:latin typeface="微软雅黑" panose="020B0503020204020204" charset="-122"/>
                <a:ea typeface="微软雅黑" panose="020B0503020204020204" charset="-122"/>
                <a:sym typeface="+mn-ea"/>
              </a:rPr>
              <a:t>用上面段落</a:t>
            </a:r>
            <a:r>
              <a:rPr lang="zh-CN" sz="2400" dirty="0" smtClean="0">
                <a:latin typeface="微软雅黑" panose="020B0503020204020204" charset="-122"/>
                <a:ea typeface="微软雅黑" panose="020B0503020204020204" charset="-122"/>
                <a:sym typeface="+mn-ea"/>
              </a:rPr>
              <a:t>中</a:t>
            </a:r>
            <a:r>
              <a:rPr lang="zh-CN" altLang="en-US" sz="2400" dirty="0">
                <a:latin typeface="微软雅黑" panose="020B0503020204020204" charset="-122"/>
                <a:ea typeface="微软雅黑" panose="020B0503020204020204" charset="-122"/>
                <a:sym typeface="+mn-ea"/>
              </a:rPr>
              <a:t>红色</a:t>
            </a:r>
            <a:r>
              <a:rPr lang="zh-CN" sz="2400" dirty="0" smtClean="0">
                <a:latin typeface="微软雅黑" panose="020B0503020204020204" charset="-122"/>
                <a:ea typeface="微软雅黑" panose="020B0503020204020204" charset="-122"/>
                <a:sym typeface="+mn-ea"/>
              </a:rPr>
              <a:t>的</a:t>
            </a:r>
            <a:r>
              <a:rPr lang="zh-CN" sz="2400" dirty="0">
                <a:latin typeface="微软雅黑" panose="020B0503020204020204" charset="-122"/>
                <a:ea typeface="微软雅黑" panose="020B0503020204020204" charset="-122"/>
                <a:sym typeface="+mn-ea"/>
              </a:rPr>
              <a:t>词“说……吧……可是……”写一段话。</a:t>
            </a:r>
            <a:endParaRPr lang="zh-CN" sz="2400" dirty="0">
              <a:solidFill>
                <a:schemeClr val="tx1"/>
              </a:solidFill>
              <a:latin typeface="微软雅黑" panose="020B0503020204020204" charset="-122"/>
              <a:ea typeface="微软雅黑" panose="020B0503020204020204" charset="-122"/>
              <a:sym typeface="+mn-ea"/>
            </a:endParaRPr>
          </a:p>
        </p:txBody>
      </p:sp>
      <p:sp>
        <p:nvSpPr>
          <p:cNvPr id="2" name="文本框 1"/>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649551" y="4559300"/>
            <a:ext cx="9862614" cy="991731"/>
          </a:xfrm>
          <a:prstGeom prst="snip2DiagRect">
            <a:avLst/>
          </a:prstGeom>
          <a:noFill/>
          <a:ln w="38100">
            <a:solidFill>
              <a:srgbClr val="FFC000"/>
            </a:solidFill>
          </a:ln>
        </p:spPr>
        <p:txBody>
          <a:bodyPr wrap="square" rtlCol="0">
            <a:spAutoFit/>
          </a:bodyPr>
          <a:lstStyle/>
          <a:p>
            <a:pPr algn="l"/>
            <a:r>
              <a:rPr lang="zh-CN" sz="2400" dirty="0">
                <a:latin typeface="微软雅黑" panose="020B0503020204020204" charset="-122"/>
                <a:ea typeface="微软雅黑" panose="020B0503020204020204" charset="-122"/>
                <a:sym typeface="+mn-ea"/>
              </a:rPr>
              <a:t>说小猫温柔吧，它的确有时候</a:t>
            </a:r>
            <a:r>
              <a:rPr lang="zh-CN" sz="2400" dirty="0" smtClean="0">
                <a:latin typeface="微软雅黑" panose="020B0503020204020204" charset="-122"/>
                <a:ea typeface="微软雅黑" panose="020B0503020204020204" charset="-122"/>
                <a:sym typeface="+mn-ea"/>
              </a:rPr>
              <a:t>很</a:t>
            </a:r>
            <a:r>
              <a:rPr lang="zh-CN" altLang="en-US" sz="2400" dirty="0" smtClean="0">
                <a:latin typeface="微软雅黑" panose="020B0503020204020204" charset="-122"/>
                <a:ea typeface="微软雅黑" panose="020B0503020204020204" charset="-122"/>
                <a:sym typeface="+mn-ea"/>
              </a:rPr>
              <a:t>温柔可亲</a:t>
            </a:r>
            <a:r>
              <a:rPr lang="zh-CN" sz="2400" dirty="0" smtClean="0">
                <a:latin typeface="微软雅黑" panose="020B0503020204020204" charset="-122"/>
                <a:ea typeface="微软雅黑" panose="020B0503020204020204" charset="-122"/>
                <a:sym typeface="+mn-ea"/>
              </a:rPr>
              <a:t>，</a:t>
            </a:r>
            <a:r>
              <a:rPr lang="zh-CN" sz="2400" dirty="0">
                <a:latin typeface="微软雅黑" panose="020B0503020204020204" charset="-122"/>
                <a:ea typeface="微软雅黑" panose="020B0503020204020204" charset="-122"/>
                <a:sym typeface="+mn-ea"/>
              </a:rPr>
              <a:t>用身子蹭你的腿，可是，它有时候又那么勇猛，别说老鼠和小虫，就是见到蛇也敢斗一斗。</a:t>
            </a:r>
            <a:endParaRPr lang="zh-CN" altLang="en-US" sz="2400"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nvSpPr>
        <p:spPr>
          <a:xfrm>
            <a:off x="1074316" y="1603375"/>
            <a:ext cx="9640154" cy="1432500"/>
          </a:xfrm>
          <a:prstGeom prst="snip2DiagRect">
            <a:avLst/>
          </a:prstGeom>
          <a:noFill/>
          <a:ln w="38100">
            <a:solidFill>
              <a:srgbClr val="FFC000"/>
            </a:solidFill>
          </a:ln>
        </p:spPr>
        <p:txBody>
          <a:bodyPr wrap="square" rtlCol="0">
            <a:spAutoFit/>
          </a:bodyPr>
          <a:lstStyle/>
          <a:p>
            <a:pPr algn="l"/>
            <a:r>
              <a:rPr lang="zh-CN" sz="2400">
                <a:solidFill>
                  <a:srgbClr val="C00000"/>
                </a:solidFill>
                <a:latin typeface="微软雅黑" panose="020B0503020204020204" charset="-122"/>
                <a:ea typeface="微软雅黑" panose="020B0503020204020204" charset="-122"/>
                <a:sym typeface="+mn-ea"/>
              </a:rPr>
              <a:t>说</a:t>
            </a:r>
            <a:r>
              <a:rPr lang="zh-CN" sz="2400">
                <a:latin typeface="微软雅黑" panose="020B0503020204020204" charset="-122"/>
                <a:ea typeface="微软雅黑" panose="020B0503020204020204" charset="-122"/>
                <a:sym typeface="+mn-ea"/>
              </a:rPr>
              <a:t>它老实</a:t>
            </a:r>
            <a:r>
              <a:rPr lang="zh-CN" sz="2400">
                <a:solidFill>
                  <a:srgbClr val="C00000"/>
                </a:solidFill>
                <a:latin typeface="微软雅黑" panose="020B0503020204020204" charset="-122"/>
                <a:ea typeface="微软雅黑" panose="020B0503020204020204" charset="-122"/>
                <a:sym typeface="+mn-ea"/>
              </a:rPr>
              <a:t>吧</a:t>
            </a:r>
            <a:r>
              <a:rPr lang="zh-CN" sz="2400">
                <a:latin typeface="微软雅黑" panose="020B0503020204020204" charset="-122"/>
                <a:ea typeface="微软雅黑" panose="020B0503020204020204" charset="-122"/>
                <a:sym typeface="+mn-ea"/>
              </a:rPr>
              <a:t>，它的确有时候很乖。它会找个暖和的地方成天睡大觉，无忧无虑，什么事也不过问。</a:t>
            </a:r>
            <a:r>
              <a:rPr lang="zh-CN" sz="2400">
                <a:solidFill>
                  <a:srgbClr val="C00000"/>
                </a:solidFill>
                <a:latin typeface="微软雅黑" panose="020B0503020204020204" charset="-122"/>
                <a:ea typeface="微软雅黑" panose="020B0503020204020204" charset="-122"/>
                <a:sym typeface="+mn-ea"/>
              </a:rPr>
              <a:t>可是</a:t>
            </a:r>
            <a:r>
              <a:rPr lang="zh-CN" sz="2400">
                <a:latin typeface="微软雅黑" panose="020B0503020204020204" charset="-122"/>
                <a:ea typeface="微软雅黑" panose="020B0503020204020204" charset="-122"/>
                <a:sym typeface="+mn-ea"/>
              </a:rPr>
              <a:t>，它决定要出去玩玩，就会出走一天一夜，任凭谁怎么呼唤，它也不肯回来。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900" decel="100000" fill="hold"/>
                                        <p:tgtEl>
                                          <p:spTgt spid="10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checkerboard(across)">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P spid="4" grpId="0" bldLvl="0" animBg="1"/>
    </p:bldLst>
  </p:timing>
</p:sld>
</file>

<file path=ppt/slides/slide4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3732973" y="2192022"/>
            <a:ext cx="6492397" cy="1143833"/>
          </a:xfrm>
          <a:prstGeom prst="snip2DiagRect">
            <a:avLst/>
          </a:prstGeom>
          <a:noFill/>
          <a:ln w="38100">
            <a:solidFill>
              <a:srgbClr val="FFC000"/>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①猫的温柔可亲表现在哪些地方，请你用朗读表示出来。</a:t>
            </a:r>
          </a:p>
        </p:txBody>
      </p:sp>
      <p:sp>
        <p:nvSpPr>
          <p:cNvPr id="5" name="文本框 4"/>
          <p:cNvSpPr txBox="1"/>
          <p:nvPr/>
        </p:nvSpPr>
        <p:spPr>
          <a:xfrm>
            <a:off x="830928" y="4003042"/>
            <a:ext cx="10094375" cy="1133967"/>
          </a:xfrm>
          <a:prstGeom prst="snip2DiagRect">
            <a:avLst/>
          </a:prstGeom>
          <a:noFill/>
          <a:ln w="38100">
            <a:solidFill>
              <a:srgbClr val="00B050"/>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②哪些语句表现了老舍对猫的喜爱之情，请你在朗读中用语气表示出来。</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2" name="图片 1"/>
          <p:cNvPicPr>
            <a:picLocks noChangeAspect="1"/>
          </p:cNvPicPr>
          <p:nvPr/>
        </p:nvPicPr>
        <p:blipFill>
          <a:blip r:embed="rId2" cstate="print"/>
          <a:stretch>
            <a:fillRect/>
          </a:stretch>
        </p:blipFill>
        <p:spPr>
          <a:xfrm>
            <a:off x="536383" y="1961517"/>
            <a:ext cx="2557892" cy="1895475"/>
          </a:xfrm>
          <a:prstGeom prst="ellipse">
            <a:avLst/>
          </a:prstGeom>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4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584435" y="1484784"/>
            <a:ext cx="9230892" cy="2985552"/>
          </a:xfrm>
          <a:prstGeom prst="horizontalScroll">
            <a:avLst/>
          </a:prstGeom>
          <a:noFill/>
          <a:ln w="38100">
            <a:solidFill>
              <a:srgbClr val="92D050"/>
            </a:solidFill>
          </a:ln>
        </p:spPr>
        <p:txBody>
          <a:bodyPr wrap="square" rtlCol="0">
            <a:spAutoFit/>
          </a:bodyPr>
          <a:lstStyle/>
          <a:p>
            <a:pPr algn="l"/>
            <a:r>
              <a:rPr lang="zh-CN" alt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温柔可亲</a:t>
            </a:r>
            <a:r>
              <a:rPr 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sz="2800" dirty="0">
              <a:latin typeface="微软雅黑" panose="020B0503020204020204" charset="-122"/>
              <a:ea typeface="微软雅黑" panose="020B0503020204020204" charset="-122"/>
              <a:cs typeface="微软雅黑" panose="020B0503020204020204" charset="-122"/>
              <a:sym typeface="+mn-ea"/>
            </a:endParaRPr>
          </a:p>
          <a:p>
            <a:r>
              <a:rPr lang="en-US" altLang="zh-CN" sz="2800" dirty="0">
                <a:latin typeface="微软雅黑" panose="020B0503020204020204" charset="-122"/>
                <a:ea typeface="微软雅黑" panose="020B0503020204020204" charset="-122"/>
              </a:rPr>
              <a:t>a</a:t>
            </a:r>
            <a:r>
              <a:rPr lang="zh-CN" altLang="zh-CN" sz="2800" dirty="0">
                <a:latin typeface="微软雅黑" panose="020B0503020204020204" charset="-122"/>
                <a:ea typeface="微软雅黑" panose="020B0503020204020204" charset="-122"/>
              </a:rPr>
              <a:t>．用身子蹭你的腿，要求抓痒。</a:t>
            </a:r>
          </a:p>
          <a:p>
            <a:r>
              <a:rPr lang="en-US" altLang="zh-CN" sz="2800" dirty="0">
                <a:latin typeface="微软雅黑" panose="020B0503020204020204" charset="-122"/>
                <a:ea typeface="微软雅黑" panose="020B0503020204020204" charset="-122"/>
              </a:rPr>
              <a:t>b</a:t>
            </a:r>
            <a:r>
              <a:rPr lang="zh-CN" altLang="zh-CN" sz="2800" dirty="0">
                <a:latin typeface="微软雅黑" panose="020B0503020204020204" charset="-122"/>
                <a:ea typeface="微软雅黑" panose="020B0503020204020204" charset="-122"/>
              </a:rPr>
              <a:t>．跳上桌来在稿子上踩印几朵小梅花。</a:t>
            </a:r>
          </a:p>
          <a:p>
            <a:r>
              <a:rPr lang="en-US" altLang="zh-CN" sz="2800" dirty="0">
                <a:latin typeface="微软雅黑" panose="020B0503020204020204" charset="-122"/>
                <a:ea typeface="微软雅黑" panose="020B0503020204020204" charset="-122"/>
              </a:rPr>
              <a:t>c</a:t>
            </a:r>
            <a:r>
              <a:rPr lang="zh-CN" altLang="zh-CN" sz="2800" dirty="0">
                <a:latin typeface="微软雅黑" panose="020B0503020204020204" charset="-122"/>
                <a:ea typeface="微软雅黑" panose="020B0503020204020204" charset="-122"/>
              </a:rPr>
              <a:t>．丰富多腔地叫唤</a:t>
            </a:r>
          </a:p>
          <a:p>
            <a:r>
              <a:rPr lang="en-US" altLang="zh-CN" sz="2800" dirty="0">
                <a:latin typeface="微软雅黑" panose="020B0503020204020204" charset="-122"/>
                <a:ea typeface="微软雅黑" panose="020B0503020204020204" charset="-122"/>
              </a:rPr>
              <a:t>d</a:t>
            </a:r>
            <a:r>
              <a:rPr lang="zh-CN" altLang="zh-CN" sz="2800" dirty="0">
                <a:latin typeface="微软雅黑" panose="020B0503020204020204" charset="-122"/>
                <a:ea typeface="微软雅黑" panose="020B0503020204020204" charset="-122"/>
              </a:rPr>
              <a:t>．给自己解闷。</a:t>
            </a: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4" name="图片 3" descr="54"/>
          <p:cNvPicPr>
            <a:picLocks noChangeAspect="1"/>
          </p:cNvPicPr>
          <p:nvPr/>
        </p:nvPicPr>
        <p:blipFill>
          <a:blip r:embed="rId2" cstate="print"/>
          <a:srcRect t="3161" r="26681"/>
          <a:stretch>
            <a:fillRect/>
          </a:stretch>
        </p:blipFill>
        <p:spPr>
          <a:xfrm flipH="1">
            <a:off x="-308260" y="3745231"/>
            <a:ext cx="2253270" cy="2376805"/>
          </a:xfrm>
          <a:prstGeom prst="rect">
            <a:avLst/>
          </a:prstGeom>
        </p:spPr>
      </p:pic>
    </p:spTree>
  </p:cSld>
  <p:clrMapOvr>
    <a:masterClrMapping/>
  </p:clrMapOvr>
  <p:timing>
    <p:tnLst>
      <p:par>
        <p:cTn id="1" dur="indefinite" restart="never" nodeType="tmRoot"/>
      </p:par>
    </p:tnLst>
  </p:timing>
</p:sld>
</file>

<file path=ppt/slides/slide4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917259" y="4585335"/>
            <a:ext cx="2958629" cy="695998"/>
          </a:xfrm>
          <a:prstGeom prst="horizontalScroll">
            <a:avLst/>
          </a:prstGeom>
          <a:solidFill>
            <a:srgbClr val="92D050"/>
          </a:solidFill>
          <a:ln w="9525">
            <a:solidFill>
              <a:srgbClr val="FFC000"/>
            </a:solidFill>
          </a:ln>
        </p:spPr>
        <p:txBody>
          <a:bodyPr wrap="square">
            <a:spAutoFit/>
          </a:bodyPr>
          <a:lstStyle/>
          <a:p>
            <a:pPr algn="l"/>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rPr>
              <a:t>蹭：</a:t>
            </a:r>
            <a:r>
              <a:rPr lang="zh-CN" sz="2800">
                <a:latin typeface="微软雅黑" panose="020B0503020204020204" charset="-122"/>
                <a:ea typeface="微软雅黑" panose="020B0503020204020204" charset="-122"/>
                <a:cs typeface="微软雅黑" panose="020B0503020204020204" charset="-122"/>
                <a:sym typeface="+mn-ea"/>
              </a:rPr>
              <a:t>磨、擦</a:t>
            </a:r>
            <a:endParaRPr lang="zh-CN"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333205" y="2154557"/>
            <a:ext cx="9230892" cy="1315837"/>
          </a:xfrm>
          <a:prstGeom prst="horizontalScroll">
            <a:avLst/>
          </a:prstGeom>
          <a:noFill/>
          <a:ln w="38100">
            <a:solidFill>
              <a:srgbClr val="92D050"/>
            </a:solidFill>
          </a:ln>
        </p:spPr>
        <p:txBody>
          <a:bodyPr wrap="squar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②喜爱之情：</a:t>
            </a:r>
            <a:endParaRPr lang="zh-CN" sz="2800">
              <a:latin typeface="微软雅黑" panose="020B0503020204020204" charset="-122"/>
              <a:ea typeface="微软雅黑" panose="020B0503020204020204" charset="-122"/>
              <a:cs typeface="微软雅黑" panose="020B0503020204020204" charset="-122"/>
              <a:sym typeface="+mn-ea"/>
            </a:endParaRPr>
          </a:p>
          <a:p>
            <a:pPr algn="l"/>
            <a:r>
              <a:rPr lang="zh-CN" sz="2800">
                <a:latin typeface="微软雅黑" panose="020B0503020204020204" charset="-122"/>
                <a:ea typeface="微软雅黑" panose="020B0503020204020204" charset="-122"/>
                <a:cs typeface="微软雅黑" panose="020B0503020204020204" charset="-122"/>
                <a:sym typeface="+mn-ea"/>
              </a:rPr>
              <a:t>用身子蹭你的腿，把脖儿伸出来要求给抓痒。</a:t>
            </a: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4" name="图片 3" descr="54"/>
          <p:cNvPicPr>
            <a:picLocks noChangeAspect="1"/>
          </p:cNvPicPr>
          <p:nvPr/>
        </p:nvPicPr>
        <p:blipFill>
          <a:blip r:embed="rId2" cstate="print"/>
          <a:srcRect t="3161" r="26681"/>
          <a:stretch>
            <a:fillRect/>
          </a:stretch>
        </p:blipFill>
        <p:spPr>
          <a:xfrm flipH="1">
            <a:off x="1052613" y="3745232"/>
            <a:ext cx="2253270" cy="23768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4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426027" y="3111501"/>
            <a:ext cx="6866779" cy="2553891"/>
          </a:xfrm>
          <a:prstGeom prst="wedgeRoundRectCallout">
            <a:avLst>
              <a:gd name="adj1" fmla="val -24815"/>
              <a:gd name="adj2" fmla="val -54732"/>
              <a:gd name="adj3" fmla="val 16667"/>
            </a:avLst>
          </a:prstGeom>
          <a:solidFill>
            <a:schemeClr val="accent2">
              <a:lumMod val="40000"/>
              <a:lumOff val="60000"/>
            </a:schemeClr>
          </a:solidFill>
          <a:ln w="9525">
            <a:solidFill>
              <a:srgbClr val="00B0F0"/>
            </a:solidFill>
          </a:ln>
        </p:spPr>
        <p:txBody>
          <a:bodyPr wrap="square">
            <a:spAutoFit/>
          </a:bodyPr>
          <a:lstStyle/>
          <a:p>
            <a:pPr>
              <a:lnSpc>
                <a:spcPct val="150000"/>
              </a:lnSpc>
            </a:pPr>
            <a:r>
              <a:rPr lang="en-US" altLang="zh-CN" sz="2400">
                <a:solidFill>
                  <a:schemeClr val="tx1"/>
                </a:solidFill>
                <a:latin typeface="微软雅黑" panose="020B0503020204020204" charset="-122"/>
                <a:ea typeface="微软雅黑" panose="020B0503020204020204" charset="-122"/>
              </a:rPr>
              <a:t>       </a:t>
            </a:r>
            <a:r>
              <a:rPr lang="zh-CN" sz="2400">
                <a:solidFill>
                  <a:srgbClr val="C00000"/>
                </a:solidFill>
                <a:latin typeface="微软雅黑" panose="020B0503020204020204" charset="-122"/>
                <a:ea typeface="微软雅黑" panose="020B0503020204020204" charset="-122"/>
              </a:rPr>
              <a:t>把猫脏的脚印比喻成“小梅花”。</a:t>
            </a:r>
            <a:r>
              <a:rPr lang="zh-CN" sz="2400">
                <a:solidFill>
                  <a:schemeClr val="tx1"/>
                </a:solidFill>
                <a:latin typeface="微软雅黑" panose="020B0503020204020204" charset="-122"/>
                <a:ea typeface="微软雅黑" panose="020B0503020204020204" charset="-122"/>
              </a:rPr>
              <a:t>让淘气的猫在写作的干净的稿纸上任意踩踏，非但不冒火，反而赞赏它是“踩印了几朵小梅花”，</a:t>
            </a:r>
            <a:r>
              <a:rPr lang="zh-CN" sz="2400">
                <a:solidFill>
                  <a:srgbClr val="C00000"/>
                </a:solidFill>
                <a:latin typeface="微软雅黑" panose="020B0503020204020204" charset="-122"/>
                <a:ea typeface="微软雅黑" panose="020B0503020204020204" charset="-122"/>
              </a:rPr>
              <a:t>表达出老舍的爱猫之情。</a:t>
            </a:r>
          </a:p>
        </p:txBody>
      </p:sp>
      <p:sp>
        <p:nvSpPr>
          <p:cNvPr id="2" name="文本框 1"/>
          <p:cNvSpPr txBox="1"/>
          <p:nvPr/>
        </p:nvSpPr>
        <p:spPr>
          <a:xfrm>
            <a:off x="1715339" y="1880872"/>
            <a:ext cx="8577466" cy="953135"/>
          </a:xfrm>
          <a:prstGeom prst="rect">
            <a:avLst/>
          </a:prstGeom>
          <a:noFill/>
        </p:spPr>
        <p:txBody>
          <a:bodyPr wrap="square" rtlCol="0">
            <a:spAutoFit/>
          </a:bodyPr>
          <a:lstStyle/>
          <a:p>
            <a:pPr algn="l"/>
            <a:r>
              <a:rPr lang="zh-CN" sz="2800">
                <a:latin typeface="微软雅黑" panose="020B0503020204020204" charset="-122"/>
                <a:ea typeface="微软雅黑" panose="020B0503020204020204" charset="-122"/>
                <a:sym typeface="+mn-ea"/>
              </a:rPr>
              <a:t>或是在你写作的时候，跳上桌来，在稿纸上踩印几朵小梅花。</a:t>
            </a:r>
            <a:endParaRPr lang="zh-CN" altLang="en-US" sz="2800">
              <a:solidFill>
                <a:srgbClr val="FF0000"/>
              </a:solidFill>
              <a:latin typeface="微软雅黑" panose="020B0503020204020204" charset="-122"/>
              <a:ea typeface="微软雅黑" panose="020B0503020204020204" charset="-122"/>
              <a:sym typeface="+mn-ea"/>
            </a:endParaRPr>
          </a:p>
        </p:txBody>
      </p:sp>
      <p:pic>
        <p:nvPicPr>
          <p:cNvPr id="3" name="图片 2" descr="62"/>
          <p:cNvPicPr>
            <a:picLocks noChangeAspect="1"/>
          </p:cNvPicPr>
          <p:nvPr/>
        </p:nvPicPr>
        <p:blipFill>
          <a:blip r:embed="rId2" cstate="print"/>
          <a:stretch>
            <a:fillRect/>
          </a:stretch>
        </p:blipFill>
        <p:spPr>
          <a:xfrm flipH="1">
            <a:off x="301522" y="3850005"/>
            <a:ext cx="2569519" cy="2432050"/>
          </a:xfrm>
          <a:prstGeom prst="rect">
            <a:avLst/>
          </a:prstGeom>
        </p:spPr>
      </p:pic>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26368"/>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100" name="文本框 99"/>
          <p:cNvSpPr txBox="1"/>
          <p:nvPr/>
        </p:nvSpPr>
        <p:spPr>
          <a:xfrm>
            <a:off x="1617673" y="3726816"/>
            <a:ext cx="6200952" cy="2424232"/>
          </a:xfrm>
          <a:prstGeom prst="snip2DiagRect">
            <a:avLst/>
          </a:prstGeom>
          <a:solidFill>
            <a:schemeClr val="bg1"/>
          </a:solidFill>
          <a:ln w="9525">
            <a:solidFill>
              <a:srgbClr val="FFC000"/>
            </a:solidFill>
          </a:ln>
        </p:spPr>
        <p:txBody>
          <a:bodyPr>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喜欢中儿，因为他会编织鸡笼。会编织鸡笼，那就是说他——心灵手巧</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540647" y="1689100"/>
            <a:ext cx="2384346" cy="578882"/>
          </a:xfrm>
          <a:prstGeom prst="roundRect">
            <a:avLst/>
          </a:prstGeom>
          <a:solidFill>
            <a:srgbClr val="FFC000"/>
          </a:solidFill>
        </p:spPr>
        <p:txBody>
          <a:bodyPr wrap="none" rtlCol="0">
            <a:spAutoFit/>
          </a:bodyPr>
          <a:lstStyle/>
          <a:p>
            <a:pPr algn="l"/>
            <a:r>
              <a:rPr lang="zh-CN" sz="2800">
                <a:solidFill>
                  <a:srgbClr val="1D41D5"/>
                </a:solidFill>
                <a:latin typeface="微软雅黑" panose="020B0503020204020204" charset="-122"/>
                <a:ea typeface="微软雅黑" panose="020B0503020204020204" charset="-122"/>
                <a:sym typeface="+mn-ea"/>
              </a:rPr>
              <a:t>品大儿和中儿</a:t>
            </a:r>
            <a:endParaRPr lang="zh-CN" altLang="en-US" sz="2800">
              <a:solidFill>
                <a:srgbClr val="1D41D5"/>
              </a:solidFill>
              <a:latin typeface="微软雅黑" panose="020B0503020204020204" charset="-122"/>
              <a:ea typeface="微软雅黑" panose="020B0503020204020204" charset="-122"/>
              <a:sym typeface="+mn-ea"/>
            </a:endParaRPr>
          </a:p>
        </p:txBody>
      </p:sp>
      <p:sp>
        <p:nvSpPr>
          <p:cNvPr id="4" name="文本框 3"/>
          <p:cNvSpPr txBox="1"/>
          <p:nvPr/>
        </p:nvSpPr>
        <p:spPr>
          <a:xfrm>
            <a:off x="4717375" y="2814956"/>
            <a:ext cx="4580453" cy="624423"/>
          </a:xfrm>
          <a:prstGeom prst="snip2DiagRect">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喜欢大儿，因为他很勤劳。</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animBg="1"/>
    </p:bldLst>
  </p:timing>
</p:sld>
</file>

<file path=ppt/slides/slide4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249203" y="2235200"/>
            <a:ext cx="5097182" cy="2659618"/>
          </a:xfrm>
          <a:prstGeom prst="bevel">
            <a:avLst>
              <a:gd name="adj" fmla="val 7905"/>
            </a:avLst>
          </a:prstGeom>
          <a:solidFill>
            <a:srgbClr val="FFC000"/>
          </a:solidFill>
          <a:ln w="9525">
            <a:solidFill>
              <a:srgbClr val="00B0F0"/>
            </a:solidFill>
          </a:ln>
        </p:spPr>
        <p:txBody>
          <a:bodyPr wrap="square">
            <a:spAutoFit/>
          </a:bodyPr>
          <a:lstStyle/>
          <a:p>
            <a:pPr indent="152400"/>
            <a:r>
              <a:rPr lang="zh-CN" sz="2800" dirty="0">
                <a:latin typeface="微软雅黑" panose="020B0503020204020204" charset="-122"/>
                <a:ea typeface="微软雅黑" panose="020B0503020204020204" charset="-122"/>
                <a:cs typeface="微软雅黑" panose="020B0503020204020204" charset="-122"/>
              </a:rPr>
              <a:t>作者抓住了猫的性格中又一对</a:t>
            </a:r>
            <a:r>
              <a:rPr lang="zh-CN" sz="2800" dirty="0" smtClean="0">
                <a:latin typeface="微软雅黑" panose="020B0503020204020204" charset="-122"/>
                <a:ea typeface="微软雅黑" panose="020B0503020204020204" charset="-122"/>
                <a:cs typeface="微软雅黑" panose="020B0503020204020204" charset="-122"/>
              </a:rPr>
              <a:t>矛盾</a:t>
            </a:r>
            <a:r>
              <a:rPr lang="en-US" altLang="zh-CN" sz="2800" dirty="0" smtClean="0">
                <a:latin typeface="微软雅黑" panose="020B0503020204020204" charset="-122"/>
                <a:ea typeface="微软雅黑" panose="020B0503020204020204" charset="-122"/>
                <a:cs typeface="微软雅黑" panose="020B0503020204020204" charset="-122"/>
              </a:rPr>
              <a:t>——</a:t>
            </a:r>
            <a:r>
              <a:rPr lang="zh-CN" sz="2800" dirty="0" smtClean="0">
                <a:latin typeface="微软雅黑" panose="020B0503020204020204" charset="-122"/>
                <a:ea typeface="微软雅黑" panose="020B0503020204020204" charset="-122"/>
                <a:cs typeface="微软雅黑" panose="020B0503020204020204" charset="-122"/>
              </a:rPr>
              <a:t>高兴</a:t>
            </a:r>
            <a:r>
              <a:rPr lang="zh-CN" sz="2800" dirty="0">
                <a:latin typeface="微软雅黑" panose="020B0503020204020204" charset="-122"/>
                <a:ea typeface="微软雅黑" panose="020B0503020204020204" charset="-122"/>
                <a:cs typeface="微软雅黑" panose="020B0503020204020204" charset="-122"/>
              </a:rPr>
              <a:t>与不高兴的表现来写，写得细致、逼真，说明作者和猫的关系亲近，作者非常喜欢猫。</a:t>
            </a: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4" name="图片 3" descr="65"/>
          <p:cNvPicPr>
            <a:picLocks noChangeAspect="1"/>
          </p:cNvPicPr>
          <p:nvPr/>
        </p:nvPicPr>
        <p:blipFill>
          <a:blip r:embed="rId2" cstate="print"/>
          <a:stretch>
            <a:fillRect/>
          </a:stretch>
        </p:blipFill>
        <p:spPr>
          <a:xfrm flipH="1">
            <a:off x="1378163" y="3146425"/>
            <a:ext cx="1813003" cy="2103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4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970063" y="1415415"/>
            <a:ext cx="5335919" cy="654784"/>
          </a:xfrm>
          <a:prstGeom prst="flowChartMultidocument">
            <a:avLst/>
          </a:prstGeom>
          <a:solidFill>
            <a:srgbClr val="F4E4C9"/>
          </a:solidFill>
          <a:ln w="9525">
            <a:solidFill>
              <a:srgbClr val="00B0F0"/>
            </a:solidFill>
          </a:ln>
        </p:spPr>
        <p:txBody>
          <a:bodyPr wrap="square">
            <a:spAutoFit/>
          </a:bodyPr>
          <a:lstStyle/>
          <a:p>
            <a:pPr algn="l"/>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一根鸡毛……枝折花落。</a:t>
            </a:r>
          </a:p>
        </p:txBody>
      </p:sp>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新知讲解</a:t>
            </a:r>
          </a:p>
        </p:txBody>
      </p:sp>
      <p:pic>
        <p:nvPicPr>
          <p:cNvPr id="3" name="图片 2"/>
          <p:cNvPicPr>
            <a:picLocks noChangeAspect="1"/>
          </p:cNvPicPr>
          <p:nvPr/>
        </p:nvPicPr>
        <p:blipFill>
          <a:blip r:embed="rId2" cstate="print"/>
          <a:stretch>
            <a:fillRect/>
          </a:stretch>
        </p:blipFill>
        <p:spPr>
          <a:xfrm>
            <a:off x="892937" y="2852422"/>
            <a:ext cx="4929756" cy="3000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4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0173" y="1919605"/>
            <a:ext cx="10393570" cy="521970"/>
          </a:xfrm>
          <a:prstGeom prst="rect">
            <a:avLst/>
          </a:prstGeom>
          <a:noFill/>
          <a:ln w="9525">
            <a:noFill/>
          </a:ln>
        </p:spPr>
        <p:txBody>
          <a:bodyPr wrap="square">
            <a:spAutoFit/>
          </a:bodyPr>
          <a:lstStyle/>
          <a:p>
            <a:r>
              <a:rPr lang="zh-CN" sz="2800">
                <a:latin typeface="微软雅黑" panose="020B0503020204020204" charset="-122"/>
                <a:ea typeface="微软雅黑" panose="020B0503020204020204" charset="-122"/>
              </a:rPr>
              <a:t>你能学习课文的写法，围绕总起句写一段具体的话吗？</a:t>
            </a:r>
            <a:endParaRPr lang="zh-CN" altLang="en-US" sz="2800">
              <a:latin typeface="微软雅黑" panose="020B0503020204020204" charset="-122"/>
              <a:ea typeface="微软雅黑" panose="020B0503020204020204" charset="-122"/>
            </a:endParaRPr>
          </a:p>
        </p:txBody>
      </p:sp>
      <p:sp>
        <p:nvSpPr>
          <p:cNvPr id="4" name="文本框 3"/>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新知讲解</a:t>
            </a:r>
          </a:p>
        </p:txBody>
      </p:sp>
      <p:sp>
        <p:nvSpPr>
          <p:cNvPr id="6" name="文本框 5"/>
          <p:cNvSpPr txBox="1"/>
          <p:nvPr/>
        </p:nvSpPr>
        <p:spPr>
          <a:xfrm>
            <a:off x="1331655" y="2728596"/>
            <a:ext cx="2075775" cy="624423"/>
          </a:xfrm>
          <a:prstGeom prst="snip2DiagRect">
            <a:avLst/>
          </a:prstGeom>
          <a:solidFill>
            <a:srgbClr val="00B0F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猫真老实。</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946035" y="3337560"/>
            <a:ext cx="2075775" cy="624423"/>
          </a:xfrm>
          <a:prstGeom prst="snip2DiagRect">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猫很尽职。</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331655" y="4311016"/>
            <a:ext cx="3515439" cy="624423"/>
          </a:xfrm>
          <a:prstGeom prst="snip2DiagRect">
            <a:avLst/>
          </a:prstGeom>
          <a:solidFill>
            <a:srgbClr val="92D05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课间活动丰富多彩。</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5421183" y="5283836"/>
            <a:ext cx="3515439" cy="624423"/>
          </a:xfrm>
          <a:prstGeom prst="snip2DiagRect">
            <a:avLst/>
          </a:prstGeom>
          <a:solidFill>
            <a:srgbClr val="00B0F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这堂自习课真静啊！</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Lst>
  </p:timing>
</p:sld>
</file>

<file path=ppt/slides/slide4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阅读链接</a:t>
            </a:r>
          </a:p>
        </p:txBody>
      </p:sp>
      <p:sp>
        <p:nvSpPr>
          <p:cNvPr id="4" name="文本框 3"/>
          <p:cNvSpPr txBox="1"/>
          <p:nvPr/>
        </p:nvSpPr>
        <p:spPr>
          <a:xfrm>
            <a:off x="1004555" y="1905637"/>
            <a:ext cx="7571303" cy="461665"/>
          </a:xfrm>
          <a:prstGeom prst="rect">
            <a:avLst/>
          </a:prstGeom>
          <a:noFill/>
        </p:spPr>
        <p:txBody>
          <a:bodyPr wrap="none" rtlCol="0">
            <a:spAutoFit/>
          </a:bodyPr>
          <a:lstStyle/>
          <a:p>
            <a:pPr algn="l"/>
            <a:r>
              <a:rPr lang="zh-CN" sz="2400">
                <a:solidFill>
                  <a:schemeClr val="tx1"/>
                </a:solidFill>
                <a:latin typeface="微软雅黑" panose="020B0503020204020204" charset="-122"/>
                <a:ea typeface="微软雅黑" panose="020B0503020204020204" charset="-122"/>
                <a:sym typeface="+mn-ea"/>
              </a:rPr>
              <a:t>读读课后的阅读链接，体会不同作家对猫的喜爱之情。</a:t>
            </a:r>
            <a:endParaRPr lang="zh-CN" altLang="en-US" sz="2400">
              <a:solidFill>
                <a:schemeClr val="tx1"/>
              </a:solidFill>
              <a:latin typeface="微软雅黑" panose="020B0503020204020204" charset="-122"/>
              <a:ea typeface="微软雅黑" panose="020B0503020204020204" charset="-122"/>
              <a:sym typeface="+mn-ea"/>
            </a:endParaRPr>
          </a:p>
        </p:txBody>
      </p:sp>
      <p:sp>
        <p:nvSpPr>
          <p:cNvPr id="5" name="文本框 4"/>
          <p:cNvSpPr txBox="1"/>
          <p:nvPr/>
        </p:nvSpPr>
        <p:spPr>
          <a:xfrm>
            <a:off x="1244841" y="2830196"/>
            <a:ext cx="3639264" cy="550962"/>
          </a:xfrm>
          <a:prstGeom prst="snip2DiagRect">
            <a:avLst/>
          </a:prstGeom>
          <a:solidFill>
            <a:srgbClr val="92D050"/>
          </a:solidFill>
        </p:spPr>
        <p:txBody>
          <a:bodyPr wrap="none" rtlCol="0">
            <a:spAutoFit/>
          </a:bodyPr>
          <a:lstStyle/>
          <a:p>
            <a:pPr algn="l"/>
            <a:r>
              <a:rPr lang="zh-CN" sz="2400">
                <a:latin typeface="微软雅黑" panose="020B0503020204020204" charset="-122"/>
                <a:ea typeface="微软雅黑" panose="020B0503020204020204" charset="-122"/>
                <a:sym typeface="+mn-ea"/>
              </a:rPr>
              <a:t>同样写猫，有什么不同？</a:t>
            </a:r>
            <a:endParaRPr lang="zh-CN" altLang="en-US" sz="240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1438622" y="3897632"/>
            <a:ext cx="7934892" cy="1007537"/>
          </a:xfrm>
          <a:prstGeom prst="snip2DiagRect">
            <a:avLst/>
          </a:prstGeom>
          <a:solidFill>
            <a:srgbClr val="92D050"/>
          </a:solidFill>
        </p:spPr>
        <p:txBody>
          <a:bodyPr wrap="square" rtlCol="0">
            <a:spAutoFit/>
          </a:bodyPr>
          <a:lstStyle/>
          <a:p>
            <a:pPr algn="l"/>
            <a:r>
              <a:rPr lang="zh-CN" sz="2400">
                <a:latin typeface="微软雅黑" panose="020B0503020204020204" charset="-122"/>
                <a:ea typeface="微软雅黑" panose="020B0503020204020204" charset="-122"/>
                <a:sym typeface="+mn-ea"/>
              </a:rPr>
              <a:t>夏丐尊写对猫的喜爱，用了衬托的方法，从妻子孩子对猫的喜爱，表达自身的喜爱之情。</a:t>
            </a:r>
            <a:endParaRPr lang="zh-CN" altLang="en-US" sz="2400">
              <a:solidFill>
                <a:schemeClr val="tx1"/>
              </a:solidFill>
              <a:latin typeface="微软雅黑" panose="020B0503020204020204" charset="-122"/>
              <a:ea typeface="微软雅黑" panose="020B0503020204020204" charset="-122"/>
            </a:endParaRPr>
          </a:p>
        </p:txBody>
      </p:sp>
      <p:sp>
        <p:nvSpPr>
          <p:cNvPr id="7" name="文本框 6"/>
          <p:cNvSpPr txBox="1"/>
          <p:nvPr/>
        </p:nvSpPr>
        <p:spPr>
          <a:xfrm>
            <a:off x="3810485" y="5270502"/>
            <a:ext cx="6638119" cy="1007537"/>
          </a:xfrm>
          <a:prstGeom prst="snip2DiagRect">
            <a:avLst/>
          </a:prstGeom>
          <a:solidFill>
            <a:srgbClr val="92D050"/>
          </a:solidFill>
        </p:spPr>
        <p:txBody>
          <a:bodyPr wrap="square" rtlCol="0">
            <a:spAutoFit/>
          </a:bodyPr>
          <a:lstStyle/>
          <a:p>
            <a:pPr algn="l"/>
            <a:r>
              <a:rPr lang="zh-CN" sz="2400">
                <a:latin typeface="微软雅黑" panose="020B0503020204020204" charset="-122"/>
                <a:ea typeface="微软雅黑" panose="020B0503020204020204" charset="-122"/>
                <a:sym typeface="+mn-ea"/>
              </a:rPr>
              <a:t>周而复写猫，是直接描写，写出猫的外形、动作、神态等。</a:t>
            </a:r>
            <a:endParaRPr lang="zh-CN" altLang="en-US" sz="24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4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31226" y="2338070"/>
            <a:ext cx="10941580" cy="3430480"/>
          </a:xfrm>
          <a:prstGeom prst="horizontalScroll">
            <a:avLst>
              <a:gd name="adj" fmla="val 8295"/>
            </a:avLst>
          </a:prstGeom>
          <a:solidFill>
            <a:srgbClr val="FFC000"/>
          </a:solidFill>
          <a:ln w="9525">
            <a:solidFill>
              <a:srgbClr val="00B0F0"/>
            </a:solidFill>
          </a:ln>
        </p:spPr>
        <p:txBody>
          <a:bodyPr wrap="square">
            <a:spAutoFit/>
          </a:bodyPr>
          <a:lstStyle/>
          <a:p>
            <a:pPr algn="l">
              <a:lnSpc>
                <a:spcPct val="150000"/>
              </a:lnSpc>
            </a:pPr>
            <a:r>
              <a:rPr lang="en-US" sz="2000">
                <a:solidFill>
                  <a:schemeClr val="tx1"/>
                </a:solidFill>
                <a:latin typeface="微软雅黑" panose="020B0503020204020204" charset="-122"/>
                <a:ea typeface="微软雅黑" panose="020B0503020204020204" charset="-122"/>
                <a:cs typeface="微软雅黑" panose="020B0503020204020204" charset="-122"/>
              </a:rPr>
              <a:t>        </a:t>
            </a:r>
            <a:r>
              <a:rPr sz="2000">
                <a:solidFill>
                  <a:schemeClr val="tx1"/>
                </a:solidFill>
                <a:latin typeface="微软雅黑" panose="020B0503020204020204" charset="-122"/>
                <a:ea typeface="微软雅黑" panose="020B0503020204020204" charset="-122"/>
                <a:cs typeface="微软雅黑" panose="020B0503020204020204" charset="-122"/>
              </a:rPr>
              <a:t>     老实　贪玩　尽职</a:t>
            </a:r>
          </a:p>
          <a:p>
            <a:pPr algn="l">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　　　　猫的性格实在有些古怪　高兴时温柔可亲　　不高兴时一声不吭</a:t>
            </a:r>
          </a:p>
          <a:p>
            <a:pPr algn="l">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对猫的　　　　猫胆小　　　　勇猛</a:t>
            </a:r>
          </a:p>
          <a:p>
            <a:pPr algn="l">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　喜爱　　　　　　　　　　　　　屋里——耍个没完没了→摔、跌、撞</a:t>
            </a:r>
          </a:p>
          <a:p>
            <a:pPr algn="l">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　　　　满月的小猫淘气可爱　　 ↓</a:t>
            </a:r>
          </a:p>
          <a:p>
            <a:pPr algn="l">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　　　　　　　　　　　　　　　院子里——花草遭殃</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
        <p:nvSpPr>
          <p:cNvPr id="2" name="左大括号 1"/>
          <p:cNvSpPr/>
          <p:nvPr/>
        </p:nvSpPr>
        <p:spPr>
          <a:xfrm>
            <a:off x="-1911442" y="3155952"/>
            <a:ext cx="175952" cy="2304415"/>
          </a:xfrm>
          <a:prstGeom prst="leftBrace">
            <a:avLst/>
          </a:prstGeom>
          <a:noFill/>
          <a:ln w="38100" cap="flat" cmpd="sng" algn="ctr">
            <a:solidFill>
              <a:srgbClr val="92D05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4" name="左大括号 3"/>
          <p:cNvSpPr/>
          <p:nvPr/>
        </p:nvSpPr>
        <p:spPr>
          <a:xfrm>
            <a:off x="1713788" y="2992120"/>
            <a:ext cx="227885" cy="1794510"/>
          </a:xfrm>
          <a:prstGeom prst="leftBrace">
            <a:avLst/>
          </a:prstGeom>
          <a:noFill/>
          <a:ln w="38100" cap="flat" cmpd="sng" algn="ctr">
            <a:solidFill>
              <a:srgbClr val="92D05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4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31227" y="1764665"/>
            <a:ext cx="10976118" cy="3933384"/>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一、关联词填空</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1．(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谁怎么呼唤，它</a:t>
            </a:r>
            <a:r>
              <a:rPr sz="2400" dirty="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不肯回来</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2．它屏息凝视，一连就是几个钟头</a:t>
            </a:r>
            <a:r>
              <a:rPr lang="zh-CN" sz="2400" dirty="0" smtClean="0">
                <a:latin typeface="微软雅黑" panose="020B0503020204020204" charset="-122"/>
                <a:ea typeface="微软雅黑" panose="020B0503020204020204" charset="-122"/>
                <a:cs typeface="微软雅黑" panose="020B0503020204020204" charset="-122"/>
              </a:rPr>
              <a:t>，（</a:t>
            </a:r>
            <a:r>
              <a:rPr lang="en-US" altLang="zh-CN"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把老鼠等出来</a:t>
            </a:r>
            <a:r>
              <a:rPr sz="2400" dirty="0" smtClean="0">
                <a:latin typeface="微软雅黑" panose="020B0503020204020204" charset="-122"/>
                <a:ea typeface="微软雅黑" panose="020B0503020204020204" charset="-122"/>
                <a:cs typeface="微软雅黑" panose="020B0503020204020204" charset="-122"/>
              </a:rPr>
              <a:t>(</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3</a:t>
            </a:r>
            <a:r>
              <a:rPr sz="2400" dirty="0" smtClean="0">
                <a:latin typeface="微软雅黑" panose="020B0503020204020204" charset="-122"/>
                <a:ea typeface="微软雅黑" panose="020B0503020204020204" charset="-122"/>
                <a:cs typeface="微软雅黑" panose="020B0503020204020204" charset="-122"/>
              </a:rPr>
              <a:t>．(</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它又那么勇猛</a:t>
            </a:r>
            <a:r>
              <a:rPr sz="2400" dirty="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说见着小虫和老鼠</a:t>
            </a:r>
            <a:r>
              <a:rPr sz="2400" dirty="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p>
          <a:p>
            <a:pPr>
              <a:lnSpc>
                <a:spcPct val="130000"/>
              </a:lnSpc>
            </a:pPr>
            <a:r>
              <a:rPr lang="en-US" sz="2400" dirty="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遇上蛇也敢斗一斗</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4．它不知要摔多少跟头，(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跌倒了马上起来，再跑再跌</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lang="en-US" altLang="zh-CN" sz="2400" dirty="0" smtClean="0">
                <a:latin typeface="微软雅黑" panose="020B0503020204020204" charset="-122"/>
                <a:ea typeface="微软雅黑" panose="020B0503020204020204" charset="-122"/>
                <a:cs typeface="微软雅黑" panose="020B0503020204020204" charset="-122"/>
              </a:rPr>
              <a:t>·</a:t>
            </a:r>
            <a:r>
              <a:rPr sz="2400" dirty="0" err="1" smtClean="0">
                <a:solidFill>
                  <a:schemeClr val="tx1"/>
                </a:solidFill>
                <a:latin typeface="微软雅黑" panose="020B0503020204020204" charset="-122"/>
                <a:ea typeface="微软雅黑" panose="020B0503020204020204" charset="-122"/>
                <a:cs typeface="微软雅黑" panose="020B0503020204020204" charset="-122"/>
              </a:rPr>
              <a:t>选其中的一组关联词造句</a:t>
            </a:r>
            <a:r>
              <a:rPr sz="2400"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30000"/>
              </a:lnSpc>
            </a:pPr>
            <a:endParaRPr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1288248" y="2312743"/>
            <a:ext cx="1049511" cy="460375"/>
          </a:xfrm>
          <a:prstGeom prst="rect">
            <a:avLst/>
          </a:prstGeom>
          <a:noFill/>
        </p:spPr>
        <p:txBody>
          <a:bodyPr wrap="squar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任凭</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507221" y="2309497"/>
            <a:ext cx="645674" cy="460375"/>
          </a:xfrm>
          <a:prstGeom prst="rect">
            <a:avLst/>
          </a:prstGeom>
          <a:noFill/>
        </p:spPr>
        <p:txBody>
          <a:bodyPr wrap="squar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也</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918712" y="2769872"/>
            <a:ext cx="645674" cy="461665"/>
          </a:xfrm>
          <a:prstGeom prst="rect">
            <a:avLst/>
          </a:prstGeom>
          <a:noFill/>
        </p:spPr>
        <p:txBody>
          <a:bodyPr wrap="square" rtlCol="0">
            <a:spAutoFit/>
          </a:bodyPr>
          <a:lstStyle/>
          <a:p>
            <a:pPr algn="l"/>
            <a:r>
              <a:rPr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非</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92003" y="3244449"/>
            <a:ext cx="1049511" cy="460375"/>
          </a:xfrm>
          <a:prstGeom prst="rect">
            <a:avLst/>
          </a:prstGeom>
          <a:noFill/>
        </p:spPr>
        <p:txBody>
          <a:bodyPr wrap="squar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不可</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1129349" y="3724937"/>
            <a:ext cx="1049511" cy="460375"/>
          </a:xfrm>
          <a:prstGeom prst="rect">
            <a:avLst/>
          </a:prstGeom>
          <a:noFill/>
        </p:spPr>
        <p:txBody>
          <a:bodyPr wrap="squar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可是</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5058730" y="3724936"/>
            <a:ext cx="1049511" cy="460375"/>
          </a:xfrm>
          <a:prstGeom prst="rect">
            <a:avLst/>
          </a:prstGeom>
          <a:noFill/>
        </p:spPr>
        <p:txBody>
          <a:bodyPr wrap="squar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不要</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0121122" y="3740752"/>
            <a:ext cx="645674" cy="460375"/>
          </a:xfrm>
          <a:prstGeom prst="rect">
            <a:avLst/>
          </a:prstGeom>
          <a:noFill/>
        </p:spPr>
        <p:txBody>
          <a:bodyPr wrap="square" rtlCol="0">
            <a:spAutoFit/>
          </a:bodyPr>
          <a:lstStyle/>
          <a:p>
            <a:pPr algn="l"/>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就</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4931197" y="4653138"/>
            <a:ext cx="1049511" cy="460375"/>
          </a:xfrm>
          <a:prstGeom prst="rect">
            <a:avLst/>
          </a:prstGeom>
          <a:noFill/>
        </p:spPr>
        <p:txBody>
          <a:bodyPr wrap="squar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但是</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1722116" y="5607317"/>
            <a:ext cx="5109091" cy="572464"/>
          </a:xfrm>
          <a:prstGeom prst="rect">
            <a:avLst/>
          </a:prstGeom>
          <a:noFill/>
        </p:spPr>
        <p:txBody>
          <a:bodyPr wrap="none" rtlCol="0">
            <a:spAutoFit/>
          </a:bodyPr>
          <a:lstStyle/>
          <a:p>
            <a:pPr algn="l">
              <a:lnSpc>
                <a:spcPct val="130000"/>
              </a:lnSpc>
            </a:pP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任凭刮风下雨，我们也要按时到校</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heckerboard(across)">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heckerboard(across)">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4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392211" y="1995171"/>
            <a:ext cx="10588125" cy="3453253"/>
          </a:xfrm>
          <a:prstGeom prst="rect">
            <a:avLst/>
          </a:prstGeom>
        </p:spPr>
        <p:txBody>
          <a:bodyPr wrap="square">
            <a:spAutoFit/>
          </a:bodyPr>
          <a:lstStyle/>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二、填空：</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猫的性格实在有些古怪，既（      ）又（        ）；高兴时（         </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不高兴时，一声不出；既什么都怕，又非常（   </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三、你从文中哪些语句中可以看出来作者非常喜欢他描写的那只猫，找两处写出来。</a:t>
            </a:r>
          </a:p>
          <a:p>
            <a:pPr>
              <a:lnSpc>
                <a:spcPct val="130000"/>
              </a:lnSpc>
            </a:pPr>
            <a:r>
              <a:rPr lang="en-US" altLang="zh-CN" sz="2400" u="sng" dirty="0" smtClean="0">
                <a:solidFill>
                  <a:schemeClr val="tx1"/>
                </a:solidFill>
                <a:latin typeface="微软雅黑" panose="020B0503020204020204" charset="-122"/>
                <a:ea typeface="微软雅黑" panose="020B0503020204020204" charset="-122"/>
                <a:cs typeface="微软雅黑" panose="020B0503020204020204" charset="-122"/>
              </a:rPr>
              <a:t>____________________________________________________________</a:t>
            </a:r>
          </a:p>
          <a:p>
            <a:pPr>
              <a:lnSpc>
                <a:spcPct val="130000"/>
              </a:lnSpc>
            </a:pPr>
            <a:r>
              <a:rPr lang="en-US" altLang="zh-CN" sz="2400" u="sng" dirty="0" smtClean="0">
                <a:latin typeface="微软雅黑" panose="020B0503020204020204" charset="-122"/>
                <a:ea typeface="微软雅黑" panose="020B0503020204020204" charset="-122"/>
                <a:cs typeface="微软雅黑" panose="020B0503020204020204" charset="-122"/>
              </a:rPr>
              <a:t>____________________________________________________________</a:t>
            </a:r>
            <a:endParaRPr lang="zh-CN" altLang="en-US" sz="2400" u="sng"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5097183" y="2583182"/>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老实</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110941" y="2583182"/>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贪玩</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05093" y="2996954"/>
            <a:ext cx="1711462" cy="460375"/>
          </a:xfrm>
          <a:prstGeom prst="rect">
            <a:avLst/>
          </a:prstGeom>
          <a:noFill/>
        </p:spPr>
        <p:txBody>
          <a:bodyPr wrap="squar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温柔可亲</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010199" y="3501009"/>
            <a:ext cx="800219"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勇猛</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892937" y="4868118"/>
            <a:ext cx="7263527"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第一处“它的头撞在门上，桌腿上，撞疼了也不哭。</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658609" y="5354599"/>
            <a:ext cx="7879080" cy="461665"/>
          </a:xfrm>
          <a:prstGeom prst="rect">
            <a:avLst/>
          </a:prstGeom>
          <a:noFill/>
        </p:spPr>
        <p:txBody>
          <a:bodyPr wrap="none" rtlCol="0">
            <a:spAutoFit/>
          </a:bodyPr>
          <a:lstStyle/>
          <a:p>
            <a:pPr algn="l"/>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你见了，绝不会责打它，它是那么生气勃勃，天真可爱！</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ppt_y</p:attrName>
                                        </p:attrNameLst>
                                      </p:cBhvr>
                                      <p:tavLst>
                                        <p:tav tm="0">
                                          <p:val>
                                            <p:strVal val="#ppt_y+#ppt_h*1.125000"/>
                                          </p:val>
                                        </p:tav>
                                        <p:tav tm="100000">
                                          <p:val>
                                            <p:strVal val="#ppt_y"/>
                                          </p:val>
                                        </p:tav>
                                      </p:tavLst>
                                    </p:anim>
                                    <p:animEffect transition="in" filter="wipe(up)">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ppt_y</p:attrName>
                                        </p:attrNameLst>
                                      </p:cBhvr>
                                      <p:tavLst>
                                        <p:tav tm="0">
                                          <p:val>
                                            <p:strVal val="#ppt_y+#ppt_h*1.125000"/>
                                          </p:val>
                                        </p:tav>
                                        <p:tav tm="100000">
                                          <p:val>
                                            <p:strVal val="#ppt_y"/>
                                          </p:val>
                                        </p:tav>
                                      </p:tavLst>
                                    </p:anim>
                                    <p:animEffect transition="in" filter="wipe(up)">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14" grpId="0"/>
      <p:bldP spid="15" grpId="0"/>
      <p:bldP spid="16" grpId="0"/>
    </p:bldLst>
  </p:timing>
</p:sld>
</file>

<file path=ppt/slides/slide4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4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39206" y="1210717"/>
            <a:ext cx="2624436" cy="923330"/>
          </a:xfrm>
          <a:prstGeom prst="rect">
            <a:avLst/>
          </a:prstGeom>
        </p:spPr>
        <p:txBody>
          <a:bodyPr wrap="none">
            <a:spAutoFit/>
          </a:bodyPr>
          <a:lstStyle/>
          <a:p>
            <a:pPr algn="l"/>
            <a:r>
              <a:rPr sz="5400" b="1" dirty="0">
                <a:latin typeface="黑体" panose="02010609060101010101" charset="-122"/>
                <a:ea typeface="黑体" panose="02010609060101010101" charset="-122"/>
                <a:cs typeface="黑体" panose="02010609060101010101" charset="-122"/>
              </a:rPr>
              <a:t>1</a:t>
            </a:r>
            <a:r>
              <a:rPr lang="en-US" sz="5400" b="1" dirty="0">
                <a:latin typeface="黑体" panose="02010609060101010101" charset="-122"/>
                <a:ea typeface="黑体" panose="02010609060101010101" charset="-122"/>
                <a:cs typeface="黑体" panose="02010609060101010101" charset="-122"/>
              </a:rPr>
              <a:t>4</a:t>
            </a:r>
            <a:r>
              <a:rPr sz="5400" b="1" dirty="0">
                <a:latin typeface="黑体" panose="02010609060101010101" charset="-122"/>
                <a:ea typeface="黑体" panose="02010609060101010101" charset="-122"/>
                <a:cs typeface="黑体" panose="02010609060101010101" charset="-122"/>
              </a:rPr>
              <a:t>.</a:t>
            </a:r>
            <a:r>
              <a:rPr lang="zh-CN" sz="5400" b="1" dirty="0">
                <a:latin typeface="黑体" panose="02010609060101010101" charset="-122"/>
                <a:ea typeface="黑体" panose="02010609060101010101" charset="-122"/>
                <a:cs typeface="黑体" panose="02010609060101010101" charset="-122"/>
              </a:rPr>
              <a:t>母鸡</a:t>
            </a:r>
            <a:endParaRPr sz="5400" b="1" dirty="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454276" y="2132853"/>
            <a:ext cx="3887202"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p>
        </p:txBody>
      </p:sp>
      <p:pic>
        <p:nvPicPr>
          <p:cNvPr id="5" name="图片 4"/>
          <p:cNvPicPr>
            <a:picLocks noChangeAspect="1"/>
          </p:cNvPicPr>
          <p:nvPr/>
        </p:nvPicPr>
        <p:blipFill>
          <a:blip r:embed="rId2" cstate="print"/>
          <a:stretch>
            <a:fillRect/>
          </a:stretch>
        </p:blipFill>
        <p:spPr>
          <a:xfrm>
            <a:off x="2438525" y="2839722"/>
            <a:ext cx="5755258" cy="3457575"/>
          </a:xfrm>
          <a:prstGeom prst="rect">
            <a:avLst/>
          </a:prstGeom>
        </p:spPr>
      </p:pic>
    </p:spTree>
  </p:cSld>
  <p:clrMapOvr>
    <a:masterClrMapping/>
  </p:clrMapOvr>
  <p:timing>
    <p:tnLst>
      <p:par>
        <p:cTn id="1" dur="indefinite" restart="never" nodeType="tmRoot"/>
      </p:par>
    </p:tnLst>
  </p:timing>
</p:sld>
</file>

<file path=ppt/slides/slide4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1026" name="Picture 2" descr="https://timgsa.baidu.com/timg?image&amp;quality=80&amp;size=b9999_10000&amp;sec=1572431462067&amp;di=d1ac8a5dcac37d0392062e52172b6424&amp;imgtype=0&amp;src=http%3A%2F%2F5b0988e595225.cdn.sohucs.com%2Fimages%2F20180421%2F1115ba9cad214d39ae47595ff8c7aed9.jpe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2863" y="1916832"/>
            <a:ext cx="5751080" cy="314096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130415" y="5187594"/>
            <a:ext cx="1801894" cy="523220"/>
          </a:xfrm>
          <a:prstGeom prst="rect">
            <a:avLst/>
          </a:prstGeom>
          <a:noFill/>
        </p:spPr>
        <p:txBody>
          <a:bodyPr wrap="square" rtlCol="0">
            <a:spAutoFit/>
          </a:bodyPr>
          <a:lstStyle/>
          <a:p>
            <a:pPr algn="ctr"/>
            <a:r>
              <a:rPr lang="zh-CN" altLang="en-US" sz="2800" b="1" dirty="0" smtClean="0"/>
              <a:t>母鸡叫</a:t>
            </a:r>
            <a:endParaRPr lang="zh-CN" altLang="en-US" sz="2800"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4034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新课导入</a:t>
            </a:r>
          </a:p>
        </p:txBody>
      </p:sp>
      <p:sp>
        <p:nvSpPr>
          <p:cNvPr id="100" name="文本框 99"/>
          <p:cNvSpPr txBox="1"/>
          <p:nvPr/>
        </p:nvSpPr>
        <p:spPr>
          <a:xfrm>
            <a:off x="4648388" y="3431540"/>
            <a:ext cx="6200952" cy="1736646"/>
          </a:xfrm>
          <a:prstGeom prst="wedgeRoundRectCallout">
            <a:avLst>
              <a:gd name="adj1" fmla="val -58637"/>
              <a:gd name="adj2" fmla="val 2262"/>
              <a:gd name="adj3" fmla="val 16667"/>
            </a:avLst>
          </a:prstGeom>
          <a:noFill/>
          <a:ln w="38100">
            <a:solidFill>
              <a:srgbClr val="FFC000"/>
            </a:solidFill>
          </a:ln>
        </p:spPr>
        <p:txBody>
          <a:bodyPr wrap="square">
            <a:spAutoFit/>
          </a:bodyPr>
          <a:lstStyle/>
          <a:p>
            <a:pPr indent="304800"/>
            <a:r>
              <a:rPr lang="en-US" altLang="zh-CN" sz="2800" dirty="0">
                <a:latin typeface="微软雅黑" panose="020B0503020204020204" charset="-122"/>
                <a:ea typeface="微软雅黑" panose="020B0503020204020204" charset="-122"/>
                <a:cs typeface="微软雅黑" panose="020B0503020204020204" charset="-122"/>
              </a:rPr>
              <a:t>    </a:t>
            </a:r>
            <a:r>
              <a:rPr lang="zh-CN" sz="2800" dirty="0">
                <a:latin typeface="微软雅黑" panose="020B0503020204020204" charset="-122"/>
                <a:ea typeface="微软雅黑" panose="020B0503020204020204" charset="-122"/>
                <a:cs typeface="微软雅黑" panose="020B0503020204020204" charset="-122"/>
              </a:rPr>
              <a:t>你们看图，两位白发苍苍的老人靠得很近，相互亲热的聊天，这就是——</a:t>
            </a:r>
            <a:r>
              <a:rPr lang="zh-CN" sz="4000" dirty="0">
                <a:solidFill>
                  <a:srgbClr val="FF0000"/>
                </a:solidFill>
                <a:latin typeface="微软雅黑" panose="020B0503020204020204" charset="-122"/>
                <a:ea typeface="微软雅黑" panose="020B0503020204020204" charset="-122"/>
                <a:cs typeface="微软雅黑" panose="020B0503020204020204" charset="-122"/>
              </a:rPr>
              <a:t>相媚好</a:t>
            </a:r>
            <a:r>
              <a:rPr lang="zh-CN" sz="2800" dirty="0">
                <a:latin typeface="微软雅黑" panose="020B0503020204020204" charset="-122"/>
                <a:ea typeface="微软雅黑" panose="020B0503020204020204" charset="-122"/>
                <a:cs typeface="微软雅黑" panose="020B0503020204020204" charset="-122"/>
              </a:rPr>
              <a:t>。</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228178" y="1790066"/>
            <a:ext cx="1420535" cy="680085"/>
          </a:xfrm>
          <a:prstGeom prst="plaque">
            <a:avLst/>
          </a:prstGeom>
          <a:solidFill>
            <a:srgbClr val="FFC000"/>
          </a:solidFill>
        </p:spPr>
        <p:txBody>
          <a:bodyPr wrap="none" rtlCol="0">
            <a:spAutoFit/>
          </a:bodyPr>
          <a:lstStyle/>
          <a:p>
            <a:pPr algn="l"/>
            <a:r>
              <a:rPr lang="zh-CN" sz="2800">
                <a:solidFill>
                  <a:srgbClr val="1D41D5"/>
                </a:solidFill>
                <a:latin typeface="微软雅黑" panose="020B0503020204020204" charset="-122"/>
                <a:ea typeface="微软雅黑" panose="020B0503020204020204" charset="-122"/>
                <a:cs typeface="微软雅黑" panose="020B0503020204020204" charset="-122"/>
                <a:sym typeface="+mn-ea"/>
              </a:rPr>
              <a:t>品翁媪</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cstate="print"/>
          <a:stretch>
            <a:fillRect/>
          </a:stretch>
        </p:blipFill>
        <p:spPr>
          <a:xfrm>
            <a:off x="672029" y="2435227"/>
            <a:ext cx="3021413" cy="32658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4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894489" y="2008505"/>
            <a:ext cx="9371964" cy="3220227"/>
          </a:xfrm>
          <a:prstGeom prst="bevel">
            <a:avLst>
              <a:gd name="adj" fmla="val 8442"/>
            </a:avLst>
          </a:prstGeom>
          <a:solidFill>
            <a:srgbClr val="00B0F0"/>
          </a:solidFill>
          <a:ln>
            <a:solidFill>
              <a:schemeClr val="accent1"/>
            </a:solidFill>
          </a:ln>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疙瘩  侮辱  </a:t>
            </a:r>
            <a:r>
              <a:rPr lang="zh-CN" altLang="zh-CN" sz="2800" dirty="0" smtClean="0">
                <a:latin typeface="微软雅黑" panose="020B0503020204020204" charset="-122"/>
                <a:ea typeface="微软雅黑" panose="020B0503020204020204" charset="-122"/>
                <a:cs typeface="微软雅黑" panose="020B0503020204020204" charset="-122"/>
              </a:rPr>
              <a:t>  </a:t>
            </a:r>
            <a:r>
              <a:rPr lang="zh-CN" altLang="zh-CN" sz="2800" dirty="0">
                <a:latin typeface="微软雅黑" panose="020B0503020204020204" charset="-122"/>
                <a:ea typeface="微软雅黑" panose="020B0503020204020204" charset="-122"/>
                <a:cs typeface="微软雅黑" panose="020B0503020204020204" charset="-122"/>
              </a:rPr>
              <a:t>聋子   </a:t>
            </a:r>
            <a:r>
              <a:rPr lang="zh-CN" altLang="zh-CN" sz="2800" dirty="0" smtClean="0">
                <a:latin typeface="微软雅黑" panose="020B0503020204020204" charset="-122"/>
                <a:ea typeface="微软雅黑" panose="020B0503020204020204" charset="-122"/>
                <a:cs typeface="微软雅黑" panose="020B0503020204020204" charset="-122"/>
              </a:rPr>
              <a:t>啄一啄   </a:t>
            </a:r>
            <a:r>
              <a:rPr lang="zh-CN" altLang="zh-CN" sz="2800" dirty="0">
                <a:latin typeface="微软雅黑" panose="020B0503020204020204" charset="-122"/>
                <a:ea typeface="微软雅黑" panose="020B0503020204020204" charset="-122"/>
                <a:cs typeface="微软雅黑" panose="020B0503020204020204" charset="-122"/>
              </a:rPr>
              <a:t>伏地 凄惨  忠厚  毒手   歪头  掘地  讨厌      理由 细声细气    心事   田坝  反抗  可恶      成绩 心思  警戒   预备   汤圆  啼叫  疙瘩    汤圆</a:t>
            </a:r>
          </a:p>
        </p:txBody>
      </p:sp>
      <p:sp>
        <p:nvSpPr>
          <p:cNvPr id="2" name="文本框 1"/>
          <p:cNvSpPr txBox="1"/>
          <p:nvPr/>
        </p:nvSpPr>
        <p:spPr>
          <a:xfrm>
            <a:off x="461196" y="1004572"/>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
        <p:nvSpPr>
          <p:cNvPr id="3" name="文本框 2"/>
          <p:cNvSpPr txBox="1"/>
          <p:nvPr/>
        </p:nvSpPr>
        <p:spPr>
          <a:xfrm>
            <a:off x="8361985" y="1304927"/>
            <a:ext cx="1920895" cy="796469"/>
          </a:xfrm>
          <a:prstGeom prst="cloudCallout">
            <a:avLst/>
          </a:prstGeom>
          <a:noFill/>
          <a:ln>
            <a:solidFill>
              <a:schemeClr val="accent1"/>
            </a:solidFill>
          </a:ln>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会认字</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85941" y="5364482"/>
            <a:ext cx="3536322" cy="919401"/>
          </a:xfrm>
          <a:prstGeom prst="roundRect">
            <a:avLst/>
          </a:prstGeom>
          <a:noFill/>
          <a:ln>
            <a:solidFill>
              <a:schemeClr val="accent1"/>
            </a:solidFill>
          </a:ln>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读准字音：</a:t>
            </a:r>
          </a:p>
          <a:p>
            <a:pPr algn="l"/>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翘舌音“ </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啄 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4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93732" y="4193542"/>
            <a:ext cx="7707783" cy="1200329"/>
          </a:xfrm>
          <a:prstGeom prst="rect">
            <a:avLst/>
          </a:prstGeom>
          <a:noFill/>
          <a:ln w="9525">
            <a:noFill/>
          </a:ln>
        </p:spPr>
        <p:txBody>
          <a:bodyPr wrap="square">
            <a:spAutoFit/>
          </a:bodyPr>
          <a:lstStyle/>
          <a:p>
            <a:pPr>
              <a:lnSpc>
                <a:spcPct val="150000"/>
              </a:lnSpc>
            </a:pP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孵”左右结构，左边是“卵”笔顺是：</a:t>
            </a:r>
            <a:r>
              <a:rPr sz="2400" dirty="0" err="1" smtClean="0">
                <a:latin typeface="微软雅黑" panose="020B0503020204020204" charset="-122"/>
                <a:ea typeface="微软雅黑" panose="020B0503020204020204" charset="-122"/>
                <a:cs typeface="微软雅黑" panose="020B0503020204020204" charset="-122"/>
              </a:rPr>
              <a:t>撇</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竖提</a:t>
            </a:r>
            <a:r>
              <a:rPr sz="2400" dirty="0">
                <a:latin typeface="微软雅黑" panose="020B0503020204020204" charset="-122"/>
                <a:ea typeface="微软雅黑" panose="020B0503020204020204" charset="-122"/>
                <a:cs typeface="微软雅黑" panose="020B0503020204020204" charset="-122"/>
              </a:rPr>
              <a:t> </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点</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 撇</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 </a:t>
            </a:r>
            <a:r>
              <a:rPr sz="2400" dirty="0" err="1" smtClean="0">
                <a:latin typeface="微软雅黑" panose="020B0503020204020204" charset="-122"/>
                <a:ea typeface="微软雅黑" panose="020B0503020204020204" charset="-122"/>
                <a:cs typeface="微软雅黑" panose="020B0503020204020204" charset="-122"/>
              </a:rPr>
              <a:t>横折钩</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点。右边的部分是个“爫+子</a:t>
            </a:r>
            <a:r>
              <a:rPr sz="2400" dirty="0">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graphicFrame>
        <p:nvGraphicFramePr>
          <p:cNvPr id="13" name="表格 12"/>
          <p:cNvGraphicFramePr/>
          <p:nvPr/>
        </p:nvGraphicFramePr>
        <p:xfrm>
          <a:off x="8644127" y="419354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644128" y="419354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孵</a:t>
            </a:r>
          </a:p>
        </p:txBody>
      </p:sp>
      <p:sp>
        <p:nvSpPr>
          <p:cNvPr id="7" name="文本框 6"/>
          <p:cNvSpPr txBox="1"/>
          <p:nvPr/>
        </p:nvSpPr>
        <p:spPr>
          <a:xfrm>
            <a:off x="1526985" y="2887345"/>
            <a:ext cx="543739"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恶</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2848563" y="2208530"/>
            <a:ext cx="2125903"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w</a:t>
            </a:r>
            <a:r>
              <a:rPr lang="en-US" sz="2800">
                <a:latin typeface="微软雅黑" panose="020B0503020204020204" charset="-122"/>
                <a:ea typeface="微软雅黑" panose="020B0503020204020204" charset="-122"/>
                <a:cs typeface="微软雅黑" panose="020B0503020204020204" charset="-122"/>
                <a:sym typeface="+mn-ea"/>
              </a:rPr>
              <a:t>ù</a:t>
            </a:r>
            <a:r>
              <a:rPr lang="zh-CN" altLang="en-US" sz="2800">
                <a:latin typeface="微软雅黑" panose="020B0503020204020204" charset="-122"/>
                <a:ea typeface="微软雅黑" panose="020B0503020204020204" charset="-122"/>
                <a:cs typeface="微软雅黑" panose="020B0503020204020204" charset="-122"/>
                <a:sym typeface="+mn-ea"/>
              </a:rPr>
              <a:t>（可恶）</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2848562" y="3409315"/>
            <a:ext cx="1824538" cy="523220"/>
          </a:xfrm>
          <a:prstGeom prst="rect">
            <a:avLst/>
          </a:prstGeom>
          <a:noFill/>
        </p:spPr>
        <p:txBody>
          <a:bodyPr wrap="none" rtlCol="0">
            <a:spAutoFit/>
          </a:bodyPr>
          <a:lstStyle/>
          <a:p>
            <a:pPr algn="l"/>
            <a:r>
              <a:rPr lang="en-US" sz="2800">
                <a:latin typeface="微软雅黑" panose="020B0503020204020204" charset="-122"/>
                <a:ea typeface="微软雅黑" panose="020B0503020204020204" charset="-122"/>
                <a:cs typeface="微软雅黑" panose="020B0503020204020204" charset="-122"/>
                <a:sym typeface="+mn-ea"/>
              </a:rPr>
              <a:t>è</a:t>
            </a:r>
            <a:r>
              <a:rPr lang="zh-CN" altLang="en-US" sz="2800">
                <a:latin typeface="微软雅黑" panose="020B0503020204020204" charset="-122"/>
                <a:ea typeface="微软雅黑" panose="020B0503020204020204" charset="-122"/>
                <a:cs typeface="微软雅黑" panose="020B0503020204020204" charset="-122"/>
                <a:sym typeface="+mn-ea"/>
              </a:rPr>
              <a:t>（</a:t>
            </a:r>
            <a:r>
              <a:rPr lang="zh-CN" sz="2800">
                <a:latin typeface="微软雅黑" panose="020B0503020204020204" charset="-122"/>
                <a:ea typeface="微软雅黑" panose="020B0503020204020204" charset="-122"/>
                <a:cs typeface="微软雅黑" panose="020B0503020204020204" charset="-122"/>
                <a:sym typeface="+mn-ea"/>
              </a:rPr>
              <a:t>凶恶）</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0" name="左大括号 9"/>
          <p:cNvSpPr/>
          <p:nvPr/>
        </p:nvSpPr>
        <p:spPr>
          <a:xfrm>
            <a:off x="2153281" y="2420620"/>
            <a:ext cx="351129" cy="1440180"/>
          </a:xfrm>
          <a:prstGeom prst="leftBrace">
            <a:avLst/>
          </a:prstGeom>
          <a:noFill/>
          <a:ln w="3810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p:tgtEl>
                                          <p:spTgt spid="14"/>
                                        </p:tgtEl>
                                        <p:attrNameLst>
                                          <p:attrName>ppt_y</p:attrName>
                                        </p:attrNameLst>
                                      </p:cBhvr>
                                      <p:tavLst>
                                        <p:tav tm="0">
                                          <p:val>
                                            <p:strVal val="#ppt_y+#ppt_h*1.125000"/>
                                          </p:val>
                                        </p:tav>
                                        <p:tav tm="100000">
                                          <p:val>
                                            <p:strVal val="#ppt_y"/>
                                          </p:val>
                                        </p:tav>
                                      </p:tavLst>
                                    </p:anim>
                                    <p:animEffect transition="in" filter="wipe(up)">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blinds(horizontal)">
                                      <p:cBhvr>
                                        <p:cTn id="3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4" grpId="0"/>
      <p:bldP spid="7" grpId="0"/>
      <p:bldP spid="8" grpId="0"/>
      <p:bldP spid="9" grpId="0"/>
      <p:bldP spid="10" grpId="0" bldLvl="0" animBg="1"/>
    </p:bldLst>
  </p:timing>
</p:sld>
</file>

<file path=ppt/slides/slide4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02899" y="2037715"/>
            <a:ext cx="8629400" cy="3563620"/>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细声细气：</a:t>
            </a:r>
            <a:r>
              <a:rPr sz="2400" dirty="0">
                <a:latin typeface="微软雅黑" panose="020B0503020204020204" charset="-122"/>
                <a:ea typeface="微软雅黑" panose="020B0503020204020204" charset="-122"/>
                <a:cs typeface="微软雅黑" panose="020B0503020204020204" charset="-122"/>
              </a:rPr>
              <a:t>形容声音柔软轻细。</a:t>
            </a:r>
          </a:p>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警戒：</a:t>
            </a:r>
            <a:r>
              <a:rPr sz="2400" dirty="0">
                <a:latin typeface="微软雅黑" panose="020B0503020204020204" charset="-122"/>
                <a:ea typeface="微软雅黑" panose="020B0503020204020204" charset="-122"/>
                <a:cs typeface="微软雅黑" panose="020B0503020204020204" charset="-122"/>
              </a:rPr>
              <a:t>防敌袭击和侦察的警卫措施。是战斗保障的内容之一。</a:t>
            </a:r>
          </a:p>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田坝：</a:t>
            </a:r>
            <a:r>
              <a:rPr sz="2400" dirty="0">
                <a:latin typeface="微软雅黑" panose="020B0503020204020204" charset="-122"/>
                <a:ea typeface="微软雅黑" panose="020B0503020204020204" charset="-122"/>
                <a:cs typeface="微软雅黑" panose="020B0503020204020204" charset="-122"/>
              </a:rPr>
              <a:t>堤岸旁边的田地。 </a:t>
            </a:r>
          </a:p>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可恶：</a:t>
            </a:r>
            <a:r>
              <a:rPr sz="2400" dirty="0">
                <a:latin typeface="微软雅黑" panose="020B0503020204020204" charset="-122"/>
                <a:ea typeface="微软雅黑" panose="020B0503020204020204" charset="-122"/>
                <a:cs typeface="微软雅黑" panose="020B0503020204020204" charset="-122"/>
              </a:rPr>
              <a:t>指令人厌恶恼恨及憎恶。</a:t>
            </a:r>
          </a:p>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预备：</a:t>
            </a:r>
            <a:r>
              <a:rPr sz="2400" dirty="0">
                <a:latin typeface="微软雅黑" panose="020B0503020204020204" charset="-122"/>
                <a:ea typeface="微软雅黑" panose="020B0503020204020204" charset="-122"/>
                <a:cs typeface="微软雅黑" panose="020B0503020204020204" charset="-122"/>
              </a:rPr>
              <a:t>预先准备。</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3492" t="5641" r="10927"/>
          <a:stretch>
            <a:fillRect/>
          </a:stretch>
        </p:blipFill>
        <p:spPr bwMode="auto">
          <a:xfrm>
            <a:off x="241837" y="4109085"/>
            <a:ext cx="2900495" cy="2103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3" name="文本框 2"/>
          <p:cNvSpPr txBox="1"/>
          <p:nvPr/>
        </p:nvSpPr>
        <p:spPr>
          <a:xfrm>
            <a:off x="1130900" y="2077722"/>
            <a:ext cx="8899141" cy="550962"/>
          </a:xfrm>
          <a:prstGeom prst="snip2DiagRect">
            <a:avLst/>
          </a:prstGeom>
          <a:solidFill>
            <a:srgbClr val="92D050"/>
          </a:solidFill>
          <a:ln w="38100">
            <a:solidFill>
              <a:schemeClr val="accent1"/>
            </a:solidFill>
          </a:ln>
        </p:spPr>
        <p:txBody>
          <a:bodyPr wrap="square" rtlCol="0">
            <a:spAutoFit/>
          </a:bodyPr>
          <a:lstStyle/>
          <a:p>
            <a:pPr algn="l"/>
            <a:r>
              <a:rPr lang="zh-CN" sz="2400">
                <a:latin typeface="微软雅黑" panose="020B0503020204020204" charset="-122"/>
                <a:ea typeface="微软雅黑" panose="020B0503020204020204" charset="-122"/>
                <a:sym typeface="+mn-ea"/>
              </a:rPr>
              <a:t>作者眼中的母鸡是怎样的？他对母鸡的态度前后发生了什么变化？</a:t>
            </a:r>
          </a:p>
        </p:txBody>
      </p:sp>
      <p:sp>
        <p:nvSpPr>
          <p:cNvPr id="5" name="文本框 4"/>
          <p:cNvSpPr txBox="1"/>
          <p:nvPr/>
        </p:nvSpPr>
        <p:spPr>
          <a:xfrm>
            <a:off x="3905050" y="3683636"/>
            <a:ext cx="5934310" cy="2314039"/>
          </a:xfrm>
          <a:prstGeom prst="snip2DiagRect">
            <a:avLst/>
          </a:prstGeom>
          <a:solidFill>
            <a:schemeClr val="bg1"/>
          </a:solidFill>
          <a:ln w="38100">
            <a:solidFill>
              <a:srgbClr val="00CC00"/>
            </a:solidFill>
          </a:ln>
        </p:spPr>
        <p:txBody>
          <a:bodyPr wrap="square" rtlCol="0">
            <a:spAutoFit/>
          </a:bodyPr>
          <a:lstStyle/>
          <a:p>
            <a:pPr algn="l"/>
            <a:r>
              <a:rPr sz="2400">
                <a:latin typeface="微软雅黑" panose="020B0503020204020204" charset="-122"/>
                <a:ea typeface="微软雅黑" panose="020B0503020204020204" charset="-122"/>
                <a:sym typeface="+mn-ea"/>
              </a:rPr>
              <a:t>（1）老舍先生笔下的母鸡是让人讨厌的。</a:t>
            </a:r>
          </a:p>
          <a:p>
            <a:pPr algn="l"/>
            <a:r>
              <a:rPr sz="2400">
                <a:latin typeface="微软雅黑" panose="020B0503020204020204" charset="-122"/>
                <a:ea typeface="微软雅黑" panose="020B0503020204020204" charset="-122"/>
                <a:sym typeface="+mn-ea"/>
              </a:rPr>
              <a:t>（2）老舍先生笔下的母鸡是负责、慈爱、勇敢、辛苦的。</a:t>
            </a:r>
          </a:p>
          <a:p>
            <a:pPr algn="l"/>
            <a:r>
              <a:rPr sz="2400">
                <a:latin typeface="微软雅黑" panose="020B0503020204020204" charset="-122"/>
                <a:ea typeface="微软雅黑" panose="020B0503020204020204" charset="-122"/>
                <a:sym typeface="+mn-ea"/>
              </a:rPr>
              <a:t>（3）老舍不敢再讨厌母鸡了。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4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十边形 5"/>
          <p:cNvSpPr/>
          <p:nvPr/>
        </p:nvSpPr>
        <p:spPr>
          <a:xfrm>
            <a:off x="550335" y="1191897"/>
            <a:ext cx="2816782" cy="844567"/>
          </a:xfrm>
          <a:prstGeom prst="decagon">
            <a:avLst/>
          </a:prstGeom>
          <a:solidFill>
            <a:srgbClr val="FFC000"/>
          </a:solidFill>
          <a:ln>
            <a:solidFill>
              <a:srgbClr val="00B050"/>
            </a:solidFill>
          </a:ln>
        </p:spPr>
        <p:txBody>
          <a:bodyPr wrap="square">
            <a:spAutoFit/>
          </a:bodyPr>
          <a:lstStyle/>
          <a:p>
            <a:r>
              <a:rPr lang="zh-CN" altLang="zh-CN" sz="2800" b="1" dirty="0">
                <a:effectLst>
                  <a:outerShdw blurRad="38100" dist="38100" dir="2700000" algn="tl">
                    <a:srgbClr val="000000">
                      <a:alpha val="43137"/>
                    </a:srgbClr>
                  </a:outerShdw>
                </a:effectLst>
                <a:latin typeface="+mn-ea"/>
                <a:ea typeface="+mn-ea"/>
              </a:rPr>
              <a:t>初读感知</a:t>
            </a:r>
          </a:p>
        </p:txBody>
      </p:sp>
      <p:sp>
        <p:nvSpPr>
          <p:cNvPr id="7" name="六边形 6"/>
          <p:cNvSpPr/>
          <p:nvPr/>
        </p:nvSpPr>
        <p:spPr>
          <a:xfrm>
            <a:off x="2597424" y="2324100"/>
            <a:ext cx="7587640" cy="902970"/>
          </a:xfrm>
          <a:prstGeom prst="hexagon">
            <a:avLst/>
          </a:prstGeom>
          <a:solidFill>
            <a:srgbClr val="FFC000"/>
          </a:solidFill>
        </p:spPr>
        <p:txBody>
          <a:bodyPr wrap="square">
            <a:spAutoFit/>
          </a:bodyPr>
          <a:lstStyle/>
          <a:p>
            <a:pPr algn="l">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这是一只（              ）的母鸡。</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928" y="4452620"/>
            <a:ext cx="2787328" cy="167259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6203277" y="5405755"/>
            <a:ext cx="4263154" cy="644664"/>
          </a:xfrm>
          <a:prstGeom prst="hexagon">
            <a:avLst/>
          </a:prstGeom>
          <a:noFill/>
          <a:ln w="38100">
            <a:solidFill>
              <a:srgbClr val="FFC000"/>
            </a:solidFill>
          </a:ln>
        </p:spPr>
        <p:txBody>
          <a:bodyPr wrap="square">
            <a:spAutoFit/>
          </a:bodyPr>
          <a:lstStyle/>
          <a:p>
            <a:r>
              <a:rPr lang="zh-CN" sz="2800">
                <a:solidFill>
                  <a:schemeClr val="tx1"/>
                </a:solidFill>
                <a:latin typeface="微软雅黑" panose="020B0503020204020204" charset="-122"/>
                <a:ea typeface="微软雅黑" panose="020B0503020204020204" charset="-122"/>
              </a:rPr>
              <a:t>自大、爱炫耀</a:t>
            </a:r>
            <a:endParaRPr lang="zh-CN" altLang="en-US" sz="28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2055615" y="3825876"/>
            <a:ext cx="2059900" cy="664905"/>
          </a:xfrm>
          <a:prstGeom prst="hexagon">
            <a:avLst/>
          </a:prstGeom>
          <a:noFill/>
          <a:ln w="38100">
            <a:solidFill>
              <a:srgbClr val="FFC000"/>
            </a:solidFill>
          </a:ln>
        </p:spPr>
        <p:txBody>
          <a:bodyPr wrap="none" rtlCol="0">
            <a:spAutoFit/>
          </a:bodyPr>
          <a:lstStyle/>
          <a:p>
            <a:pPr algn="l"/>
            <a:r>
              <a:rPr lang="zh-CN" sz="2800">
                <a:latin typeface="微软雅黑" panose="020B0503020204020204" charset="-122"/>
                <a:ea typeface="微软雅黑" panose="020B0503020204020204" charset="-122"/>
                <a:sym typeface="+mn-ea"/>
              </a:rPr>
              <a:t>无病呻吟</a:t>
            </a:r>
            <a:endParaRPr lang="zh-CN" altLang="en-US" sz="280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5228953" y="4144010"/>
            <a:ext cx="4209276" cy="644664"/>
          </a:xfrm>
          <a:prstGeom prst="hexagon">
            <a:avLst/>
          </a:prstGeom>
          <a:noFill/>
          <a:ln w="38100">
            <a:solidFill>
              <a:srgbClr val="FFC000"/>
            </a:solidFill>
          </a:ln>
        </p:spPr>
        <p:txBody>
          <a:bodyPr wrap="none" rtlCol="0">
            <a:spAutoFit/>
          </a:bodyPr>
          <a:lstStyle/>
          <a:p>
            <a:pPr algn="l"/>
            <a:r>
              <a:rPr lang="zh-CN" sz="2800">
                <a:latin typeface="微软雅黑" panose="020B0503020204020204" charset="-122"/>
                <a:ea typeface="微软雅黑" panose="020B0503020204020204" charset="-122"/>
                <a:sym typeface="+mn-ea"/>
              </a:rPr>
              <a:t>欺软怕硬、暗箭伤人</a:t>
            </a:r>
            <a:endParaRPr lang="zh-CN" altLang="en-US" sz="28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up)">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strips(down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strips(downLeft)">
                                      <p:cBhvr>
                                        <p:cTn id="2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uiExpand="1" build="p"/>
      <p:bldP spid="100" grpId="0" bldLvl="0" animBg="1"/>
      <p:bldP spid="2" grpId="0" bldLvl="0" animBg="1"/>
      <p:bldP spid="3" grpId="0" bldLvl="0" animBg="1"/>
    </p:bldLst>
  </p:timing>
</p:sld>
</file>

<file path=ppt/slides/slide4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5492961" y="1676400"/>
            <a:ext cx="4992541" cy="3966924"/>
          </a:xfrm>
          <a:prstGeom prst="snip2DiagRect">
            <a:avLst/>
          </a:prstGeom>
          <a:noFill/>
          <a:ln w="38100">
            <a:solidFill>
              <a:schemeClr val="accent1"/>
            </a:solidFill>
          </a:ln>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cs typeface="微软雅黑" panose="020B0503020204020204" charset="-122"/>
              </a:rPr>
              <a:t>       </a:t>
            </a:r>
            <a:r>
              <a:rPr lang="zh-CN" altLang="en-US" sz="2800" dirty="0" smtClean="0">
                <a:latin typeface="微软雅黑" panose="020B0503020204020204" charset="-122"/>
                <a:ea typeface="微软雅黑" panose="020B0503020204020204" charset="-122"/>
                <a:cs typeface="微软雅黑" panose="020B0503020204020204" charset="-122"/>
              </a:rPr>
              <a:t>到下蛋的时候，它差不多是发了狂，恨不能让全世界都知道它这点儿成绩；</a:t>
            </a:r>
            <a:r>
              <a:rPr lang="zh-CN" sz="2800" dirty="0" smtClean="0">
                <a:latin typeface="微软雅黑" panose="020B0503020204020204" charset="-122"/>
                <a:ea typeface="微软雅黑" panose="020B0503020204020204" charset="-122"/>
                <a:cs typeface="微软雅黑" panose="020B0503020204020204" charset="-122"/>
              </a:rPr>
              <a:t>就是</a:t>
            </a:r>
            <a:r>
              <a:rPr lang="zh-CN" sz="2800" dirty="0">
                <a:latin typeface="微软雅黑" panose="020B0503020204020204" charset="-122"/>
                <a:ea typeface="微软雅黑" panose="020B0503020204020204" charset="-122"/>
                <a:cs typeface="微软雅黑" panose="020B0503020204020204" charset="-122"/>
              </a:rPr>
              <a:t>聋子也会被它吵得受不了。</a:t>
            </a:r>
          </a:p>
        </p:txBody>
      </p:sp>
      <p:pic>
        <p:nvPicPr>
          <p:cNvPr id="3" name="图片 2"/>
          <p:cNvPicPr>
            <a:picLocks noChangeAspect="1"/>
          </p:cNvPicPr>
          <p:nvPr/>
        </p:nvPicPr>
        <p:blipFill>
          <a:blip r:embed="rId2" cstate="print"/>
          <a:stretch>
            <a:fillRect/>
          </a:stretch>
        </p:blipFill>
        <p:spPr>
          <a:xfrm>
            <a:off x="406163" y="2744470"/>
            <a:ext cx="4646838" cy="3188970"/>
          </a:xfrm>
          <a:prstGeom prst="snip2Diag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93770" y="1805940"/>
            <a:ext cx="9763398" cy="3969385"/>
          </a:xfrm>
          <a:prstGeom prst="rect">
            <a:avLst/>
          </a:prstGeom>
          <a:noFill/>
          <a:ln w="9525">
            <a:noFill/>
          </a:ln>
        </p:spPr>
        <p:txBody>
          <a:bodyPr wrap="square">
            <a:spAutoFit/>
          </a:bodyPr>
          <a:lstStyle/>
          <a:p>
            <a:pPr>
              <a:lnSpc>
                <a:spcPct val="150000"/>
              </a:lnSpc>
            </a:pPr>
            <a:r>
              <a:rPr sz="2800">
                <a:latin typeface="微软雅黑" panose="020B0503020204020204" charset="-122"/>
                <a:ea typeface="微软雅黑" panose="020B0503020204020204" charset="-122"/>
                <a:cs typeface="微软雅黑" panose="020B0503020204020204" charset="-122"/>
              </a:rPr>
              <a:t>一、读拼音，写汉字。</a:t>
            </a:r>
          </a:p>
          <a:p>
            <a:pPr>
              <a:lnSpc>
                <a:spcPct val="150000"/>
              </a:lnSpc>
            </a:pPr>
            <a:r>
              <a:rPr sz="2800">
                <a:latin typeface="微软雅黑" panose="020B0503020204020204" charset="-122"/>
                <a:ea typeface="微软雅黑" panose="020B0503020204020204" charset="-122"/>
                <a:cs typeface="微软雅黑" panose="020B0503020204020204" charset="-122"/>
              </a:rPr>
              <a:t>   </a:t>
            </a:r>
            <a:r>
              <a:rPr sz="2800">
                <a:latin typeface="方正姚体" panose="02010601030101010101" charset="-122"/>
                <a:ea typeface="方正姚体" panose="02010601030101010101" charset="-122"/>
                <a:cs typeface="微软雅黑" panose="020B0503020204020204" charset="-122"/>
              </a:rPr>
              <a:t>tǎo yàn       hěn dú       chénɡ jì         jǐnɡ jiè </a:t>
            </a:r>
          </a:p>
          <a:p>
            <a:pPr>
              <a:lnSpc>
                <a:spcPct val="150000"/>
              </a:lnSpc>
            </a:pPr>
            <a:r>
              <a:rPr sz="2800">
                <a:latin typeface="微软雅黑" panose="020B0503020204020204" charset="-122"/>
                <a:ea typeface="微软雅黑" panose="020B0503020204020204" charset="-122"/>
                <a:cs typeface="微软雅黑" panose="020B0503020204020204" charset="-122"/>
              </a:rPr>
              <a:t>  （      ）   （     ）    （      ）    （      ）   </a:t>
            </a:r>
          </a:p>
          <a:p>
            <a:pPr>
              <a:lnSpc>
                <a:spcPct val="150000"/>
              </a:lnSpc>
            </a:pPr>
            <a:r>
              <a:rPr sz="2800">
                <a:latin typeface="微软雅黑" panose="020B0503020204020204" charset="-122"/>
                <a:ea typeface="微软雅黑" panose="020B0503020204020204" charset="-122"/>
                <a:cs typeface="微软雅黑" panose="020B0503020204020204" charset="-122"/>
              </a:rPr>
              <a:t>二、形近字组词</a:t>
            </a:r>
          </a:p>
          <a:p>
            <a:pPr>
              <a:lnSpc>
                <a:spcPct val="150000"/>
              </a:lnSpc>
            </a:pPr>
            <a:r>
              <a:rPr sz="2800">
                <a:latin typeface="微软雅黑" panose="020B0503020204020204" charset="-122"/>
                <a:ea typeface="微软雅黑" panose="020B0503020204020204" charset="-122"/>
                <a:cs typeface="微软雅黑" panose="020B0503020204020204" charset="-122"/>
              </a:rPr>
              <a:t>侮（      ）讨（       ） 雏（       ） 掘（       ）</a:t>
            </a:r>
          </a:p>
          <a:p>
            <a:pPr>
              <a:lnSpc>
                <a:spcPct val="150000"/>
              </a:lnSpc>
            </a:pPr>
            <a:r>
              <a:rPr sz="2800">
                <a:latin typeface="微软雅黑" panose="020B0503020204020204" charset="-122"/>
                <a:ea typeface="微软雅黑" panose="020B0503020204020204" charset="-122"/>
                <a:cs typeface="微软雅黑" panose="020B0503020204020204" charset="-122"/>
              </a:rPr>
              <a:t>海（      ）付（       ） 雄（       ） 倔（       ）</a:t>
            </a:r>
            <a:endParaRPr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4" name="文本框 3"/>
          <p:cNvSpPr txBox="1"/>
          <p:nvPr/>
        </p:nvSpPr>
        <p:spPr>
          <a:xfrm>
            <a:off x="927818" y="326898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讨厌</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2919098" y="326898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恶毒</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5035173" y="326898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成绩</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7165975" y="3268980"/>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警戒</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038660" y="4523105"/>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侮辱</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174306" y="5158105"/>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大海</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3253950" y="4523105"/>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讨厌</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3253950" y="5158105"/>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付出</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5599459" y="4523105"/>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雏鸟</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5599459" y="5158105"/>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英雄</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944969" y="4523105"/>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发掘</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7944969" y="5158105"/>
            <a:ext cx="90281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倔强</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strips(down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trips(down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strips(down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strips(downLeft)">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strips(downLeft)">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strips(downLeft)">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strips(downLeft)">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strips(downLeft)">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P spid="14" grpId="0"/>
      <p:bldP spid="15" grpId="0"/>
      <p:bldP spid="16" grpId="0"/>
      <p:bldP spid="17" grpId="0"/>
      <p:bldP spid="18" grpId="0"/>
      <p:bldP spid="19" grpId="0"/>
      <p:bldP spid="20" grpId="0"/>
    </p:bldLst>
  </p:timing>
</p:sld>
</file>

<file path=ppt/slides/slide4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82919" y="1340768"/>
            <a:ext cx="18436143" cy="5078313"/>
          </a:xfrm>
          <a:prstGeom prst="rect">
            <a:avLst/>
          </a:prstGeom>
        </p:spPr>
        <p:txBody>
          <a:bodyPr wrap="square">
            <a:spAutoFit/>
          </a:bodyPr>
          <a:lstStyle/>
          <a:p>
            <a:pPr lvl="0">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三、写出下列词语的近义词。</a:t>
            </a:r>
          </a:p>
          <a:p>
            <a:pPr lvl="0">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讨厌（      ）     理由（        ）    反抗（         ） </a:t>
            </a:r>
          </a:p>
          <a:p>
            <a:pPr lvl="0">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啼叫（        ）  细声细语（            ）</a:t>
            </a:r>
          </a:p>
          <a:p>
            <a:pPr lvl="0">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四、根据意思写出词语。</a:t>
            </a:r>
          </a:p>
          <a:p>
            <a:pPr lvl="0">
              <a:lnSpc>
                <a:spcPct val="150000"/>
              </a:lnSpc>
            </a:pP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1.</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形容声音柔软轻细。（           ）</a:t>
            </a:r>
          </a:p>
          <a:p>
            <a:pPr lvl="0">
              <a:lnSpc>
                <a:spcPct val="150000"/>
              </a:lnSpc>
            </a:pP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防敌袭击和侦察的警卫措施。是战斗保障的内容之一。（      ）</a:t>
            </a:r>
          </a:p>
          <a:p>
            <a:pPr lvl="0">
              <a:lnSpc>
                <a:spcPct val="150000"/>
              </a:lnSpc>
            </a:pP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3.</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堤岸旁边的田地。 （        ）</a:t>
            </a:r>
          </a:p>
          <a:p>
            <a:pPr lvl="0">
              <a:lnSpc>
                <a:spcPct val="150000"/>
              </a:lnSpc>
            </a:pP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4.</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指令人厌恶恼恨及憎恶。（       ）</a:t>
            </a:r>
          </a:p>
          <a:p>
            <a:pPr lvl="0">
              <a:lnSpc>
                <a:spcPct val="150000"/>
              </a:lnSpc>
            </a:pPr>
            <a:r>
              <a:rPr lang="en-US" altLang="zh-CN" sz="2400" dirty="0">
                <a:solidFill>
                  <a:srgbClr val="000000"/>
                </a:solidFill>
                <a:latin typeface="微软雅黑" panose="020B0503020204020204" charset="-122"/>
                <a:ea typeface="微软雅黑" panose="020B0503020204020204" charset="-122"/>
                <a:cs typeface="微软雅黑" panose="020B0503020204020204" charset="-122"/>
              </a:rPr>
              <a:t>5.</a:t>
            </a: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预先准备。（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流程图: 终止 1"/>
          <p:cNvSpPr/>
          <p:nvPr/>
        </p:nvSpPr>
        <p:spPr bwMode="auto">
          <a:xfrm>
            <a:off x="282919" y="96774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13" name="文本框 12"/>
          <p:cNvSpPr txBox="1"/>
          <p:nvPr/>
        </p:nvSpPr>
        <p:spPr>
          <a:xfrm>
            <a:off x="1351807" y="203644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厌恶</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4197269" y="203644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原因</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7079161" y="203644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抗争</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1475051" y="261429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鸣叫</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4708848" y="2614297"/>
            <a:ext cx="1415772"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轻声细语</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4197269" y="3667127"/>
            <a:ext cx="1415772"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细声细气</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880441" y="423100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警戒</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4152587" y="4797154"/>
            <a:ext cx="800219"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田坝</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5119936" y="5279340"/>
            <a:ext cx="800219"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可恶</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2912540" y="5924016"/>
            <a:ext cx="800219"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预备</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heckerboard(across)">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heckerboard(across)">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heckerboard(across)">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heckerboard(across)">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heckerboard(across)">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checkerboard(across)">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checkerboard(across)">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checkerboard(across)">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Lst>
  </p:timing>
</p:sld>
</file>

<file path=ppt/slides/slide4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3927528" y="2105027"/>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rcRect t="8276" r="30345"/>
          <a:stretch>
            <a:fillRect/>
          </a:stretch>
        </p:blipFill>
        <p:spPr>
          <a:xfrm>
            <a:off x="1724640" y="3027680"/>
            <a:ext cx="3906600" cy="3161030"/>
          </a:xfrm>
          <a:prstGeom prst="snip2DiagRect">
            <a:avLst>
              <a:gd name="adj1" fmla="val 0"/>
              <a:gd name="adj2" fmla="val 32055"/>
            </a:avLst>
          </a:prstGeom>
        </p:spPr>
      </p:pic>
    </p:spTree>
  </p:cSld>
  <p:clrMapOvr>
    <a:masterClrMapping/>
  </p:clrMapOvr>
  <p:timing>
    <p:tnLst>
      <p:par>
        <p:cTn id="1" dur="indefinite" restart="never" nodeType="tmRoot"/>
      </p:par>
    </p:tnLst>
  </p:timing>
</p:sld>
</file>

<file path=ppt/slides/slide4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1722315" y="2433957"/>
            <a:ext cx="7928692" cy="3322955"/>
          </a:xfrm>
          <a:prstGeom prst="rect">
            <a:avLst/>
          </a:prstGeom>
          <a:noFill/>
          <a:ln w="9525">
            <a:noFill/>
          </a:ln>
        </p:spPr>
        <p:txBody>
          <a:bodyPr wrap="square">
            <a:spAutoFit/>
          </a:bodyPr>
          <a:lstStyle/>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疙瘩   侮辱   </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聋子      </a:t>
            </a:r>
            <a:r>
              <a:rPr lang="zh-CN" sz="2800" dirty="0">
                <a:solidFill>
                  <a:schemeClr val="tx1"/>
                </a:solidFill>
                <a:latin typeface="微软雅黑" panose="020B0503020204020204" charset="-122"/>
                <a:ea typeface="微软雅黑" panose="020B0503020204020204" charset="-122"/>
                <a:cs typeface="微软雅黑" panose="020B0503020204020204" charset="-122"/>
              </a:rPr>
              <a:t>啄一啄 伏地   凄惨   忠厚   毒手   歪头   掘地 </a:t>
            </a:r>
          </a:p>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讨厌   理由   细声细气      心事   田坝  反抗   可恶   成绩    心思  警戒   预备 </a:t>
            </a:r>
          </a:p>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汤圆   啼叫   疙瘩    汤圆</a:t>
            </a: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复习导入</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4073251" y="1605281"/>
            <a:ext cx="5823468" cy="3108543"/>
          </a:xfrm>
          <a:prstGeom prst="rect">
            <a:avLst/>
          </a:prstGeom>
        </p:spPr>
        <p:txBody>
          <a:bodyPr wrap="square">
            <a:spAutoFit/>
          </a:bodyPr>
          <a:lstStyle/>
          <a:p>
            <a:r>
              <a:rPr lang="zh-CN" altLang="zh-CN" sz="2800" b="1" dirty="0">
                <a:latin typeface="宋体" panose="02010600030101010101" pitchFamily="2" charset="-122"/>
                <a:cs typeface="微软雅黑" panose="020B0503020204020204" charset="-122"/>
              </a:rPr>
              <a:t>杨万里，字廷秀，号诚斋。吉州吉水（今江西省吉水县黄桥镇湴塘村）人。南宋大臣，著名</a:t>
            </a:r>
            <a:r>
              <a:rPr lang="zh-CN" altLang="zh-CN" sz="2800" b="1" dirty="0" smtClean="0">
                <a:latin typeface="宋体" panose="02010600030101010101" pitchFamily="2" charset="-122"/>
                <a:cs typeface="微软雅黑" panose="020B0503020204020204" charset="-122"/>
              </a:rPr>
              <a:t>文学家，</a:t>
            </a:r>
            <a:r>
              <a:rPr lang="zh-CN" altLang="zh-CN" sz="2800" b="1" dirty="0">
                <a:latin typeface="宋体" panose="02010600030101010101" pitchFamily="2" charset="-122"/>
                <a:cs typeface="微软雅黑" panose="020B0503020204020204" charset="-122"/>
              </a:rPr>
              <a:t>与陆游、尤袤、范成大并</a:t>
            </a:r>
            <a:r>
              <a:rPr lang="zh-CN" altLang="zh-CN" sz="2800" b="1" dirty="0" smtClean="0">
                <a:latin typeface="宋体" panose="02010600030101010101" pitchFamily="2" charset="-122"/>
                <a:cs typeface="微软雅黑" panose="020B0503020204020204" charset="-122"/>
              </a:rPr>
              <a:t>称</a:t>
            </a:r>
            <a:r>
              <a:rPr lang="zh-CN" altLang="en-US" sz="2800" b="1" dirty="0" smtClean="0">
                <a:latin typeface="宋体" panose="02010600030101010101" pitchFamily="2" charset="-122"/>
                <a:cs typeface="微软雅黑" panose="020B0503020204020204" charset="-122"/>
              </a:rPr>
              <a:t>” </a:t>
            </a:r>
            <a:r>
              <a:rPr lang="zh-CN" altLang="zh-CN" sz="2800" b="1" dirty="0" smtClean="0">
                <a:latin typeface="宋体" panose="02010600030101010101" pitchFamily="2" charset="-122"/>
                <a:cs typeface="微软雅黑" panose="020B0503020204020204" charset="-122"/>
              </a:rPr>
              <a:t>南宋</a:t>
            </a:r>
            <a:r>
              <a:rPr lang="zh-CN" altLang="zh-CN" sz="2800" b="1" dirty="0">
                <a:latin typeface="宋体" panose="02010600030101010101" pitchFamily="2" charset="-122"/>
                <a:cs typeface="微软雅黑" panose="020B0503020204020204" charset="-122"/>
              </a:rPr>
              <a:t>中兴四大诗人”，被誉为一代诗宗。因宋光宗曾为其亲书“诚斋”二字，故学者称其为“诚斋先生”</a:t>
            </a:r>
            <a:r>
              <a:rPr lang="zh-CN" altLang="zh-CN" sz="2800" dirty="0">
                <a:latin typeface="微软雅黑" panose="020B0503020204020204" charset="-122"/>
                <a:ea typeface="微软雅黑" panose="020B0503020204020204" charset="-122"/>
                <a:cs typeface="微软雅黑" panose="020B0503020204020204" charset="-122"/>
              </a:rPr>
              <a:t>。</a:t>
            </a:r>
          </a:p>
        </p:txBody>
      </p:sp>
      <p:pic>
        <p:nvPicPr>
          <p:cNvPr id="2" name="图片 1"/>
          <p:cNvPicPr>
            <a:picLocks noChangeAspect="1"/>
          </p:cNvPicPr>
          <p:nvPr/>
        </p:nvPicPr>
        <p:blipFill>
          <a:blip r:embed="rId2" cstate="print"/>
          <a:stretch>
            <a:fillRect/>
          </a:stretch>
        </p:blipFill>
        <p:spPr>
          <a:xfrm>
            <a:off x="928594" y="1637030"/>
            <a:ext cx="2933826" cy="358394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26366"/>
          </a:xfrm>
          <a:prstGeom prst="snip2DiagRect">
            <a:avLst/>
          </a:prstGeom>
          <a:solidFill>
            <a:srgbClr val="FFC000"/>
          </a:solidFill>
        </p:spPr>
        <p:txBody>
          <a:bodyPr wrap="square" rtlCol="0">
            <a:spAutoFit/>
          </a:bodyPr>
          <a:lstStyle/>
          <a:p>
            <a:r>
              <a:rPr lang="zh-CN" altLang="en-US" sz="2800" dirty="0" smtClean="0">
                <a:latin typeface="微软雅黑" panose="020B0503020204020204" charset="-122"/>
                <a:ea typeface="微软雅黑" panose="020B0503020204020204" charset="-122"/>
              </a:rPr>
              <a:t>拓展延伸</a:t>
            </a:r>
            <a:endParaRPr lang="zh-CN" altLang="en-US" sz="2800" dirty="0">
              <a:latin typeface="微软雅黑" panose="020B0503020204020204" charset="-122"/>
              <a:ea typeface="微软雅黑" panose="020B0503020204020204" charset="-122"/>
            </a:endParaRPr>
          </a:p>
        </p:txBody>
      </p:sp>
      <p:sp>
        <p:nvSpPr>
          <p:cNvPr id="100" name="文本框 99"/>
          <p:cNvSpPr txBox="1"/>
          <p:nvPr/>
        </p:nvSpPr>
        <p:spPr>
          <a:xfrm>
            <a:off x="1441722" y="2280922"/>
            <a:ext cx="8613896" cy="3000375"/>
          </a:xfrm>
          <a:prstGeom prst="plaque">
            <a:avLst/>
          </a:prstGeom>
          <a:solidFill>
            <a:srgbClr val="92D050"/>
          </a:solidFill>
          <a:ln w="9525">
            <a:solidFill>
              <a:srgbClr val="FFC000"/>
            </a:solidFill>
          </a:ln>
        </p:spPr>
        <p:txBody>
          <a:bodyPr wrap="square">
            <a:spAutoFit/>
          </a:bodyPr>
          <a:lstStyle/>
          <a:p>
            <a:pPr indent="304800">
              <a:lnSpc>
                <a:spcPct val="150000"/>
              </a:lnSpc>
            </a:pPr>
            <a:r>
              <a:rPr lang="zh-CN" sz="2400">
                <a:latin typeface="微软雅黑" panose="020B0503020204020204" charset="-122"/>
                <a:ea typeface="微软雅黑" panose="020B0503020204020204" charset="-122"/>
                <a:cs typeface="微软雅黑" panose="020B0503020204020204" charset="-122"/>
              </a:rPr>
              <a:t>此时此刻，你的脑海出现了怎样的画面？</a:t>
            </a:r>
          </a:p>
          <a:p>
            <a:pPr indent="304800">
              <a:lnSpc>
                <a:spcPct val="150000"/>
              </a:lnSpc>
            </a:pPr>
            <a:r>
              <a:rPr lang="zh-CN" sz="2400">
                <a:latin typeface="微软雅黑" panose="020B0503020204020204" charset="-122"/>
                <a:ea typeface="微软雅黑" panose="020B0503020204020204" charset="-122"/>
                <a:cs typeface="微软雅黑" panose="020B0503020204020204" charset="-122"/>
              </a:rPr>
              <a:t>画面取名：给自己的文字取一个美丽的名字。</a:t>
            </a:r>
          </a:p>
          <a:p>
            <a:pPr indent="304800">
              <a:lnSpc>
                <a:spcPct val="150000"/>
              </a:lnSpc>
            </a:pPr>
            <a:r>
              <a:rPr lang="zh-CN" sz="2400">
                <a:latin typeface="微软雅黑" panose="020B0503020204020204" charset="-122"/>
                <a:ea typeface="微软雅黑" panose="020B0503020204020204" charset="-122"/>
                <a:cs typeface="微软雅黑" panose="020B0503020204020204" charset="-122"/>
              </a:rPr>
              <a:t>交流讨论：乡村美景图、翁媪对话图、大儿锄豆图、中儿编织图、小儿卧剥图</a:t>
            </a:r>
            <a:r>
              <a:rPr lang="en-US" sz="240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5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3591126" y="2299972"/>
            <a:ext cx="7439361" cy="2856428"/>
          </a:xfrm>
          <a:prstGeom prst="octagon">
            <a:avLst/>
          </a:prstGeom>
          <a:noFill/>
          <a:ln w="38100">
            <a:solidFill>
              <a:srgbClr val="92D050"/>
            </a:solidFill>
          </a:ln>
        </p:spPr>
        <p:txBody>
          <a:bodyPr wrap="square">
            <a:spAutoFit/>
          </a:bodyPr>
          <a:lstStyle/>
          <a:p>
            <a:pPr>
              <a:lnSpc>
                <a:spcPct val="150000"/>
              </a:lnSpc>
            </a:pPr>
            <a:r>
              <a:rPr lang="en-US"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它负责、慈爱、勇敢、辛苦，因为它有了一群鸡雏。它伟大，因为它是鸡母亲。一个母亲必定就是一位英雄</a:t>
            </a:r>
            <a:r>
              <a:rPr sz="2800" dirty="0">
                <a:solidFill>
                  <a:schemeClr val="tx1"/>
                </a:solidFill>
                <a:latin typeface="微软雅黑" panose="020B0503020204020204" charset="-122"/>
                <a:ea typeface="微软雅黑" panose="020B0503020204020204" charset="-122"/>
                <a:cs typeface="微软雅黑" panose="020B0503020204020204" charset="-122"/>
              </a:rPr>
              <a:t>。</a:t>
            </a:r>
          </a:p>
        </p:txBody>
      </p:sp>
      <p:pic>
        <p:nvPicPr>
          <p:cNvPr id="4" name="图片 3"/>
          <p:cNvPicPr>
            <a:picLocks noChangeAspect="1"/>
          </p:cNvPicPr>
          <p:nvPr/>
        </p:nvPicPr>
        <p:blipFill>
          <a:blip r:embed="rId2" cstate="print"/>
          <a:stretch>
            <a:fillRect/>
          </a:stretch>
        </p:blipFill>
        <p:spPr>
          <a:xfrm>
            <a:off x="95341" y="2820037"/>
            <a:ext cx="3639183" cy="311975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5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763299" y="2110107"/>
            <a:ext cx="6341248" cy="824691"/>
          </a:xfrm>
          <a:prstGeom prst="bevel">
            <a:avLst>
              <a:gd name="adj" fmla="val 5298"/>
            </a:avLst>
          </a:prstGeom>
          <a:solidFill>
            <a:srgbClr val="92D050"/>
          </a:solidFill>
          <a:ln w="9525">
            <a:noFill/>
          </a:ln>
        </p:spPr>
        <p:txBody>
          <a:bodyPr wrap="square">
            <a:spAutoFit/>
          </a:bodyPr>
          <a:lstStyle/>
          <a:p>
            <a:pPr>
              <a:lnSpc>
                <a:spcPct val="150000"/>
              </a:lnSpc>
            </a:pPr>
            <a:r>
              <a:rPr lang="zh-CN" sz="2800">
                <a:solidFill>
                  <a:schemeClr val="tx1"/>
                </a:solidFill>
                <a:latin typeface="微软雅黑" panose="020B0503020204020204" charset="-122"/>
                <a:ea typeface="微软雅黑" panose="020B0503020204020204" charset="-122"/>
              </a:rPr>
              <a:t>这是一只（　　       ）的母鸡。</a:t>
            </a:r>
          </a:p>
        </p:txBody>
      </p:sp>
      <p:sp>
        <p:nvSpPr>
          <p:cNvPr id="4" name="流程图: 终止 3"/>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pic>
        <p:nvPicPr>
          <p:cNvPr id="2" name="图片 1"/>
          <p:cNvPicPr>
            <a:picLocks noChangeAspect="1"/>
          </p:cNvPicPr>
          <p:nvPr/>
        </p:nvPicPr>
        <p:blipFill>
          <a:blip r:embed="rId2" cstate="print"/>
          <a:stretch>
            <a:fillRect/>
          </a:stretch>
        </p:blipFill>
        <p:spPr>
          <a:xfrm>
            <a:off x="6124990" y="4208147"/>
            <a:ext cx="3953107" cy="1819275"/>
          </a:xfrm>
          <a:prstGeom prst="rect">
            <a:avLst/>
          </a:prstGeom>
        </p:spPr>
      </p:pic>
      <p:pic>
        <p:nvPicPr>
          <p:cNvPr id="3" name="图片 2"/>
          <p:cNvPicPr>
            <a:picLocks noChangeAspect="1"/>
          </p:cNvPicPr>
          <p:nvPr/>
        </p:nvPicPr>
        <p:blipFill>
          <a:blip r:embed="rId3" cstate="print"/>
          <a:stretch>
            <a:fillRect/>
          </a:stretch>
        </p:blipFill>
        <p:spPr>
          <a:xfrm>
            <a:off x="1260343" y="3192782"/>
            <a:ext cx="3883346" cy="1857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5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92D05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课文精讲</a:t>
            </a:r>
          </a:p>
        </p:txBody>
      </p:sp>
      <p:pic>
        <p:nvPicPr>
          <p:cNvPr id="2" name="图片 1" descr="115"/>
          <p:cNvPicPr>
            <a:picLocks noChangeAspect="1"/>
          </p:cNvPicPr>
          <p:nvPr/>
        </p:nvPicPr>
        <p:blipFill>
          <a:blip r:embed="rId2" cstate="print"/>
          <a:stretch>
            <a:fillRect/>
          </a:stretch>
        </p:blipFill>
        <p:spPr>
          <a:xfrm>
            <a:off x="489101" y="3955417"/>
            <a:ext cx="2321481" cy="1718945"/>
          </a:xfrm>
          <a:prstGeom prst="rect">
            <a:avLst/>
          </a:prstGeom>
        </p:spPr>
      </p:pic>
      <p:sp>
        <p:nvSpPr>
          <p:cNvPr id="4" name="文本框 3"/>
          <p:cNvSpPr txBox="1"/>
          <p:nvPr/>
        </p:nvSpPr>
        <p:spPr>
          <a:xfrm>
            <a:off x="2568744" y="3776347"/>
            <a:ext cx="8459649" cy="2436221"/>
          </a:xfrm>
          <a:prstGeom prst="snip2DiagRect">
            <a:avLst/>
          </a:prstGeom>
          <a:noFill/>
          <a:ln w="38100">
            <a:solidFill>
              <a:srgbClr val="92D050"/>
            </a:solidFill>
          </a:ln>
        </p:spPr>
        <p:txBody>
          <a:bodyPr wrap="square" rtlCol="0">
            <a:spAutoFit/>
          </a:bodyPr>
          <a:lstStyle/>
          <a:p>
            <a:pPr algn="l">
              <a:lnSpc>
                <a:spcPct val="150000"/>
              </a:lnSpc>
            </a:pPr>
            <a:r>
              <a:rPr altLang="zh-CN" sz="2800" dirty="0">
                <a:latin typeface="微软雅黑" panose="020B0503020204020204" charset="-122"/>
                <a:ea typeface="微软雅黑" panose="020B0503020204020204" charset="-122"/>
                <a:cs typeface="微软雅黑" panose="020B0503020204020204" charset="-122"/>
                <a:sym typeface="+mn-ea"/>
              </a:rPr>
              <a:t>这只母鸡如此爱自己的孩子，如此不辞辛劳地为孩子们无悔付出，真让我们感动，让我们带着对鸡妈妈的敬佩和喜爱</a:t>
            </a:r>
          </a:p>
        </p:txBody>
      </p:sp>
      <p:sp>
        <p:nvSpPr>
          <p:cNvPr id="3" name="文本框 2"/>
          <p:cNvSpPr txBox="1"/>
          <p:nvPr/>
        </p:nvSpPr>
        <p:spPr>
          <a:xfrm>
            <a:off x="3505864" y="1513841"/>
            <a:ext cx="6584636" cy="953135"/>
          </a:xfrm>
          <a:prstGeom prst="rect">
            <a:avLst/>
          </a:prstGeom>
          <a:noFill/>
        </p:spPr>
        <p:txBody>
          <a:bodyPr wrap="squar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看到这令人震撼的一幕幕，作者此时还仅仅是喜欢那么简单吗？</a:t>
            </a:r>
            <a:endParaRPr lang="zh-CN" altLang="zh-CN" sz="28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89042" y="2736852"/>
            <a:ext cx="2120726" cy="796469"/>
          </a:xfrm>
          <a:prstGeom prst="cloudCallout">
            <a:avLst>
              <a:gd name="adj1" fmla="val 124240"/>
              <a:gd name="adj2" fmla="val -36015"/>
            </a:avLst>
          </a:prstGeom>
          <a:solidFill>
            <a:srgbClr val="FFC000"/>
          </a:solidFill>
        </p:spPr>
        <p:txBody>
          <a:bodyPr wrap="squar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敬佩</a:t>
            </a:r>
            <a:endParaRPr lang="zh-CN" altLang="zh-CN"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5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596649" y="1716407"/>
            <a:ext cx="7910864" cy="1288431"/>
          </a:xfrm>
          <a:prstGeom prst="cube">
            <a:avLst>
              <a:gd name="adj" fmla="val 6755"/>
            </a:avLst>
          </a:prstGeom>
          <a:solidFill>
            <a:srgbClr val="00B050"/>
          </a:solidFill>
          <a:ln w="9525">
            <a:solidFill>
              <a:srgbClr val="92D050"/>
            </a:solidFill>
          </a:ln>
        </p:spPr>
        <p:txBody>
          <a:bodyPr wrap="square">
            <a:spAutoFit/>
          </a:bodyPr>
          <a:lstStyle/>
          <a:p>
            <a:pPr>
              <a:lnSpc>
                <a:spcPct val="150000"/>
              </a:lnSpc>
            </a:pPr>
            <a:r>
              <a:rPr lang="zh-CN" sz="2400">
                <a:latin typeface="微软雅黑" panose="020B0503020204020204" charset="-122"/>
                <a:ea typeface="微软雅黑" panose="020B0503020204020204" charset="-122"/>
                <a:cs typeface="微软雅黑" panose="020B0503020204020204" charset="-122"/>
              </a:rPr>
              <a:t> 默读《猫》，能用自己的话说出《猫》和《母鸡》在表达上有哪些相同和不同之处？</a:t>
            </a:r>
          </a:p>
        </p:txBody>
      </p:sp>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2" name="文本框 1"/>
          <p:cNvSpPr txBox="1"/>
          <p:nvPr/>
        </p:nvSpPr>
        <p:spPr>
          <a:xfrm>
            <a:off x="778220" y="3196591"/>
            <a:ext cx="9605274" cy="1200329"/>
          </a:xfrm>
          <a:prstGeom prst="rect">
            <a:avLst/>
          </a:prstGeom>
          <a:noFill/>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相同之处是：</a:t>
            </a:r>
            <a:r>
              <a:rPr lang="zh-CN" sz="2400">
                <a:latin typeface="微软雅黑" panose="020B0503020204020204" charset="-122"/>
                <a:ea typeface="微软雅黑" panose="020B0503020204020204" charset="-122"/>
                <a:cs typeface="微软雅黑" panose="020B0503020204020204" charset="-122"/>
                <a:sym typeface="+mn-ea"/>
              </a:rPr>
              <a:t>叙述动物的特点时：作者善用总分段式。如写猫，先写“猫的性格实在有些古怪”，再具体写它的表现。写母鸡时，先写“我一向很讨厌母鸡”，再写它令人生厌的三个方面。</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864937" y="5295902"/>
            <a:ext cx="8642576" cy="829945"/>
          </a:xfrm>
          <a:prstGeom prst="rect">
            <a:avLst/>
          </a:prstGeom>
          <a:noFill/>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不同之处是：</a:t>
            </a:r>
            <a:r>
              <a:rPr lang="zh-CN" sz="2400">
                <a:latin typeface="微软雅黑" panose="020B0503020204020204" charset="-122"/>
                <a:ea typeface="微软雅黑" panose="020B0503020204020204" charset="-122"/>
                <a:cs typeface="微软雅黑" panose="020B0503020204020204" charset="-122"/>
                <a:sym typeface="+mn-ea"/>
              </a:rPr>
              <a:t>《母鸡》运用了欲扬先抑的方法，而《猫》从头到尾都运用了“扬”的表达方法。</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heckerboard(across)">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p:bldP spid="3" grpId="0"/>
    </p:bldLst>
  </p:timing>
</p:sld>
</file>

<file path=ppt/slides/slide5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35607" y="112077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拓展延伸</a:t>
            </a:r>
          </a:p>
        </p:txBody>
      </p:sp>
      <p:sp>
        <p:nvSpPr>
          <p:cNvPr id="4" name="文本框 3"/>
          <p:cNvSpPr txBox="1"/>
          <p:nvPr/>
        </p:nvSpPr>
        <p:spPr>
          <a:xfrm>
            <a:off x="699932" y="2157730"/>
            <a:ext cx="5018120" cy="4098410"/>
          </a:xfrm>
          <a:prstGeom prst="snip2DiagRect">
            <a:avLst/>
          </a:prstGeom>
          <a:noFill/>
          <a:ln w="38100">
            <a:solidFill>
              <a:srgbClr val="92D050"/>
            </a:solidFill>
          </a:ln>
        </p:spPr>
        <p:txBody>
          <a:bodyPr wrap="square" rtlCol="0">
            <a:spAutoFit/>
          </a:bodyPr>
          <a:lstStyle/>
          <a:p>
            <a:pPr algn="l">
              <a:lnSpc>
                <a:spcPct val="150000"/>
              </a:lnSpc>
            </a:pPr>
            <a:r>
              <a:rPr lang="zh-CN" sz="2400">
                <a:latin typeface="微软雅黑" panose="020B0503020204020204" charset="-122"/>
                <a:ea typeface="微软雅黑" panose="020B0503020204020204" charset="-122"/>
                <a:sym typeface="+mn-ea"/>
              </a:rPr>
              <a:t>母亲是避风的港湾</a:t>
            </a:r>
          </a:p>
          <a:p>
            <a:pPr algn="l">
              <a:lnSpc>
                <a:spcPct val="150000"/>
              </a:lnSpc>
            </a:pPr>
            <a:r>
              <a:rPr lang="zh-CN" sz="2400">
                <a:latin typeface="微软雅黑" panose="020B0503020204020204" charset="-122"/>
                <a:ea typeface="微软雅黑" panose="020B0503020204020204" charset="-122"/>
                <a:sym typeface="+mn-ea"/>
              </a:rPr>
              <a:t>母亲是黑暗中的火炬</a:t>
            </a:r>
          </a:p>
          <a:p>
            <a:pPr algn="l">
              <a:lnSpc>
                <a:spcPct val="150000"/>
              </a:lnSpc>
            </a:pPr>
            <a:r>
              <a:rPr lang="zh-CN" sz="2400">
                <a:latin typeface="微软雅黑" panose="020B0503020204020204" charset="-122"/>
                <a:ea typeface="微软雅黑" panose="020B0503020204020204" charset="-122"/>
                <a:sym typeface="+mn-ea"/>
              </a:rPr>
              <a:t>母亲是照亮人生的路灯</a:t>
            </a:r>
          </a:p>
          <a:p>
            <a:pPr algn="l">
              <a:lnSpc>
                <a:spcPct val="150000"/>
              </a:lnSpc>
            </a:pPr>
            <a:r>
              <a:rPr lang="zh-CN" sz="2400">
                <a:latin typeface="微软雅黑" panose="020B0503020204020204" charset="-122"/>
                <a:ea typeface="微软雅黑" panose="020B0503020204020204" charset="-122"/>
                <a:sym typeface="+mn-ea"/>
              </a:rPr>
              <a:t>母爱一种伟大的爱</a:t>
            </a:r>
          </a:p>
          <a:p>
            <a:pPr algn="l">
              <a:lnSpc>
                <a:spcPct val="150000"/>
              </a:lnSpc>
            </a:pPr>
            <a:r>
              <a:rPr lang="zh-CN" sz="2400">
                <a:latin typeface="微软雅黑" panose="020B0503020204020204" charset="-122"/>
                <a:ea typeface="微软雅黑" panose="020B0503020204020204" charset="-122"/>
                <a:sym typeface="+mn-ea"/>
              </a:rPr>
              <a:t>母爱一种神奇的爱</a:t>
            </a:r>
          </a:p>
          <a:p>
            <a:pPr algn="l">
              <a:lnSpc>
                <a:spcPct val="150000"/>
              </a:lnSpc>
            </a:pPr>
            <a:r>
              <a:rPr lang="zh-CN" sz="2400">
                <a:latin typeface="微软雅黑" panose="020B0503020204020204" charset="-122"/>
                <a:ea typeface="微软雅黑" panose="020B0503020204020204" charset="-122"/>
                <a:sym typeface="+mn-ea"/>
              </a:rPr>
              <a:t>母爱一种无私的爱</a:t>
            </a:r>
          </a:p>
        </p:txBody>
      </p:sp>
      <p:sp>
        <p:nvSpPr>
          <p:cNvPr id="5" name="文本框 4"/>
          <p:cNvSpPr txBox="1"/>
          <p:nvPr/>
        </p:nvSpPr>
        <p:spPr>
          <a:xfrm>
            <a:off x="6163746" y="1392556"/>
            <a:ext cx="4774733" cy="3166824"/>
          </a:xfrm>
          <a:prstGeom prst="round2DiagRect">
            <a:avLst/>
          </a:prstGeom>
          <a:noFill/>
          <a:ln w="38100">
            <a:solidFill>
              <a:srgbClr val="FFC000"/>
            </a:solidFill>
          </a:ln>
        </p:spPr>
        <p:txBody>
          <a:bodyPr wrap="square" rtlCol="0" anchor="t">
            <a:spAutoFit/>
          </a:bodyPr>
          <a:lstStyle/>
          <a:p>
            <a:pPr algn="l">
              <a:lnSpc>
                <a:spcPct val="150000"/>
              </a:lnSpc>
            </a:pPr>
            <a:r>
              <a:rPr lang="zh-CN" sz="2400">
                <a:latin typeface="微软雅黑" panose="020B0503020204020204" charset="-122"/>
                <a:ea typeface="微软雅黑" panose="020B0503020204020204" charset="-122"/>
                <a:cs typeface="+mn-ea"/>
                <a:sym typeface="+mn-ea"/>
              </a:rPr>
              <a:t>让我们在这个特殊的日子里</a:t>
            </a:r>
          </a:p>
          <a:p>
            <a:pPr algn="l">
              <a:lnSpc>
                <a:spcPct val="150000"/>
              </a:lnSpc>
            </a:pPr>
            <a:r>
              <a:rPr lang="zh-CN" sz="2400">
                <a:latin typeface="微软雅黑" panose="020B0503020204020204" charset="-122"/>
                <a:ea typeface="微软雅黑" panose="020B0503020204020204" charset="-122"/>
                <a:cs typeface="+mn-ea"/>
                <a:sym typeface="+mn-ea"/>
              </a:rPr>
              <a:t>送一首小诗给母亲</a:t>
            </a:r>
          </a:p>
          <a:p>
            <a:pPr algn="l">
              <a:lnSpc>
                <a:spcPct val="150000"/>
              </a:lnSpc>
            </a:pPr>
            <a:r>
              <a:rPr lang="zh-CN" sz="2400">
                <a:latin typeface="微软雅黑" panose="020B0503020204020204" charset="-122"/>
                <a:ea typeface="微软雅黑" panose="020B0503020204020204" charset="-122"/>
                <a:cs typeface="+mn-ea"/>
                <a:sym typeface="+mn-ea"/>
              </a:rPr>
              <a:t>感恩母爱</a:t>
            </a:r>
          </a:p>
          <a:p>
            <a:pPr algn="l">
              <a:lnSpc>
                <a:spcPct val="150000"/>
              </a:lnSpc>
            </a:pPr>
            <a:r>
              <a:rPr lang="zh-CN" sz="2400">
                <a:latin typeface="微软雅黑" panose="020B0503020204020204" charset="-122"/>
                <a:ea typeface="微软雅黑" panose="020B0503020204020204" charset="-122"/>
                <a:cs typeface="+mn-ea"/>
                <a:sym typeface="+mn-ea"/>
              </a:rPr>
              <a:t>回报母爱</a:t>
            </a:r>
          </a:p>
          <a:p>
            <a:pPr algn="l">
              <a:lnSpc>
                <a:spcPct val="150000"/>
              </a:lnSpc>
            </a:pPr>
            <a:r>
              <a:rPr lang="zh-CN" sz="2400">
                <a:latin typeface="微软雅黑" panose="020B0503020204020204" charset="-122"/>
                <a:ea typeface="微软雅黑" panose="020B0503020204020204" charset="-122"/>
                <a:cs typeface="+mn-ea"/>
                <a:sym typeface="+mn-ea"/>
              </a:rPr>
              <a:t>让我们的母亲永远幸福、安康！</a:t>
            </a:r>
            <a:endParaRPr lang="zh-CN" sz="2400">
              <a:latin typeface="微软雅黑" panose="020B0503020204020204" charset="-122"/>
              <a:ea typeface="微软雅黑" panose="020B0503020204020204"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5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22491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作业布置</a:t>
            </a:r>
          </a:p>
        </p:txBody>
      </p:sp>
      <p:sp>
        <p:nvSpPr>
          <p:cNvPr id="3" name="文本框 2"/>
          <p:cNvSpPr txBox="1"/>
          <p:nvPr/>
        </p:nvSpPr>
        <p:spPr>
          <a:xfrm>
            <a:off x="3198916" y="2708912"/>
            <a:ext cx="6994673" cy="2962513"/>
          </a:xfrm>
          <a:prstGeom prst="roundRect">
            <a:avLst/>
          </a:prstGeom>
          <a:noFill/>
          <a:ln w="38100">
            <a:solidFill>
              <a:srgbClr val="FFC000"/>
            </a:solidFill>
          </a:ln>
        </p:spPr>
        <p:txBody>
          <a:bodyPr wrap="square" rtlCol="0">
            <a:spAutoFit/>
          </a:bodyPr>
          <a:lstStyle/>
          <a:p>
            <a:pPr>
              <a:lnSpc>
                <a:spcPct val="150000"/>
              </a:lnSpc>
            </a:pPr>
            <a:r>
              <a:rPr lang="zh-CN" altLang="zh-CN" sz="2800" b="1" dirty="0"/>
              <a:t>阅读链接，布置课外阅读</a:t>
            </a:r>
            <a:r>
              <a:rPr lang="zh-CN" altLang="zh-CN" sz="2800" b="1" dirty="0" smtClean="0"/>
              <a:t>。</a:t>
            </a:r>
            <a:endParaRPr lang="en-US" sz="2800" b="1" dirty="0" smtClean="0">
              <a:latin typeface="微软雅黑" panose="020B0503020204020204" charset="-122"/>
              <a:ea typeface="微软雅黑" panose="020B0503020204020204" charset="-122"/>
              <a:sym typeface="+mn-ea"/>
            </a:endParaRPr>
          </a:p>
          <a:p>
            <a:pPr algn="l">
              <a:lnSpc>
                <a:spcPct val="150000"/>
              </a:lnSpc>
            </a:pPr>
            <a:r>
              <a:rPr sz="2800" dirty="0" smtClean="0">
                <a:latin typeface="微软雅黑" panose="020B0503020204020204" charset="-122"/>
                <a:ea typeface="微软雅黑" panose="020B0503020204020204" charset="-122"/>
                <a:sym typeface="+mn-ea"/>
              </a:rPr>
              <a:t>《</a:t>
            </a:r>
            <a:r>
              <a:rPr sz="2800" dirty="0" err="1">
                <a:latin typeface="微软雅黑" panose="020B0503020204020204" charset="-122"/>
                <a:ea typeface="微软雅黑" panose="020B0503020204020204" charset="-122"/>
                <a:sym typeface="+mn-ea"/>
              </a:rPr>
              <a:t>麻雀</a:t>
            </a:r>
            <a:r>
              <a:rPr sz="2800" dirty="0">
                <a:latin typeface="微软雅黑" panose="020B0503020204020204" charset="-122"/>
                <a:ea typeface="微软雅黑" panose="020B0503020204020204" charset="-122"/>
                <a:sym typeface="+mn-ea"/>
              </a:rPr>
              <a:t>》——</a:t>
            </a:r>
            <a:r>
              <a:rPr sz="2800" dirty="0" err="1">
                <a:latin typeface="微软雅黑" panose="020B0503020204020204" charset="-122"/>
                <a:ea typeface="微软雅黑" panose="020B0503020204020204" charset="-122"/>
                <a:sym typeface="+mn-ea"/>
              </a:rPr>
              <a:t>屠格涅夫</a:t>
            </a:r>
            <a:endParaRPr sz="2800" dirty="0">
              <a:latin typeface="微软雅黑" panose="020B0503020204020204" charset="-122"/>
              <a:ea typeface="微软雅黑" panose="020B0503020204020204" charset="-122"/>
              <a:sym typeface="+mn-ea"/>
            </a:endParaRPr>
          </a:p>
          <a:p>
            <a:pPr algn="l">
              <a:lnSpc>
                <a:spcPct val="150000"/>
              </a:lnSpc>
            </a:pPr>
            <a:r>
              <a:rPr sz="2800" dirty="0">
                <a:latin typeface="微软雅黑" panose="020B0503020204020204" charset="-122"/>
                <a:ea typeface="微软雅黑" panose="020B0503020204020204" charset="-122"/>
                <a:sym typeface="+mn-ea"/>
              </a:rPr>
              <a:t>《</a:t>
            </a:r>
            <a:r>
              <a:rPr sz="2800" dirty="0" err="1">
                <a:latin typeface="微软雅黑" panose="020B0503020204020204" charset="-122"/>
                <a:ea typeface="微软雅黑" panose="020B0503020204020204" charset="-122"/>
                <a:sym typeface="+mn-ea"/>
              </a:rPr>
              <a:t>柱子上的母鸡</a:t>
            </a:r>
            <a:r>
              <a:rPr sz="2800" dirty="0">
                <a:latin typeface="微软雅黑" panose="020B0503020204020204" charset="-122"/>
                <a:ea typeface="微软雅黑" panose="020B0503020204020204" charset="-122"/>
                <a:sym typeface="+mn-ea"/>
              </a:rPr>
              <a:t>》——</a:t>
            </a:r>
            <a:r>
              <a:rPr sz="2800" dirty="0" err="1">
                <a:latin typeface="微软雅黑" panose="020B0503020204020204" charset="-122"/>
                <a:ea typeface="微软雅黑" panose="020B0503020204020204" charset="-122"/>
                <a:sym typeface="+mn-ea"/>
              </a:rPr>
              <a:t>普里什文</a:t>
            </a:r>
            <a:endParaRPr sz="2800" dirty="0">
              <a:latin typeface="微软雅黑" panose="020B0503020204020204" charset="-122"/>
              <a:ea typeface="微软雅黑" panose="020B0503020204020204" charset="-122"/>
              <a:sym typeface="+mn-ea"/>
            </a:endParaRPr>
          </a:p>
          <a:p>
            <a:pPr algn="l">
              <a:lnSpc>
                <a:spcPct val="150000"/>
              </a:lnSpc>
            </a:pPr>
            <a:r>
              <a:rPr sz="2800" dirty="0">
                <a:latin typeface="微软雅黑" panose="020B0503020204020204" charset="-122"/>
                <a:ea typeface="微软雅黑" panose="020B0503020204020204" charset="-122"/>
                <a:sym typeface="+mn-ea"/>
              </a:rPr>
              <a:t>《</a:t>
            </a:r>
            <a:r>
              <a:rPr sz="2800" dirty="0" err="1">
                <a:latin typeface="微软雅黑" panose="020B0503020204020204" charset="-122"/>
                <a:ea typeface="微软雅黑" panose="020B0503020204020204" charset="-122"/>
                <a:sym typeface="+mn-ea"/>
              </a:rPr>
              <a:t>母鸡</a:t>
            </a:r>
            <a:r>
              <a:rPr sz="2800" dirty="0">
                <a:latin typeface="微软雅黑" panose="020B0503020204020204" charset="-122"/>
                <a:ea typeface="微软雅黑" panose="020B0503020204020204" charset="-122"/>
                <a:sym typeface="+mn-ea"/>
              </a:rPr>
              <a:t>》——</a:t>
            </a:r>
            <a:r>
              <a:rPr sz="2800" dirty="0" err="1">
                <a:latin typeface="微软雅黑" panose="020B0503020204020204" charset="-122"/>
                <a:ea typeface="微软雅黑" panose="020B0503020204020204" charset="-122"/>
                <a:sym typeface="+mn-ea"/>
              </a:rPr>
              <a:t>列那尔</a:t>
            </a:r>
            <a:endParaRPr sz="2800" dirty="0">
              <a:latin typeface="微软雅黑" panose="020B0503020204020204" charset="-122"/>
              <a:ea typeface="微软雅黑" panose="020B0503020204020204" charset="-122"/>
              <a:sym typeface="+mn-ea"/>
            </a:endParaRPr>
          </a:p>
        </p:txBody>
      </p:sp>
      <p:pic>
        <p:nvPicPr>
          <p:cNvPr id="4" name="图片 3" descr="54"/>
          <p:cNvPicPr>
            <a:picLocks noChangeAspect="1"/>
          </p:cNvPicPr>
          <p:nvPr/>
        </p:nvPicPr>
        <p:blipFill>
          <a:blip r:embed="rId2" cstate="print"/>
          <a:stretch>
            <a:fillRect/>
          </a:stretch>
        </p:blipFill>
        <p:spPr>
          <a:xfrm>
            <a:off x="1301425" y="3310255"/>
            <a:ext cx="1897491" cy="17678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340859" y="1764665"/>
            <a:ext cx="8155802" cy="4398853"/>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a:latin typeface="微软雅黑" panose="020B0503020204020204" charset="-122"/>
                <a:ea typeface="微软雅黑" panose="020B0503020204020204" charset="-122"/>
                <a:cs typeface="微软雅黑" panose="020B0503020204020204" charset="-122"/>
              </a:rPr>
              <a:t>14母鸡   </a:t>
            </a:r>
          </a:p>
          <a:p>
            <a:pPr algn="l">
              <a:lnSpc>
                <a:spcPct val="150000"/>
              </a:lnSpc>
            </a:pPr>
            <a:r>
              <a:rPr sz="2800" dirty="0" err="1">
                <a:latin typeface="微软雅黑" panose="020B0503020204020204" charset="-122"/>
                <a:ea typeface="微软雅黑" panose="020B0503020204020204" charset="-122"/>
                <a:cs typeface="微软雅黑" panose="020B0503020204020204" charset="-122"/>
              </a:rPr>
              <a:t>一向讨厌</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不敢再讨厌</a:t>
            </a:r>
            <a:endParaRPr sz="2800" dirty="0">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a:latin typeface="微软雅黑" panose="020B0503020204020204" charset="-122"/>
                <a:ea typeface="微软雅黑" panose="020B0503020204020204" charset="-122"/>
                <a:cs typeface="微软雅黑" panose="020B0503020204020204" charset="-122"/>
              </a:rPr>
              <a:t>无病呻吟</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勇敢</a:t>
            </a:r>
            <a:endParaRPr sz="2800" dirty="0">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a:latin typeface="微软雅黑" panose="020B0503020204020204" charset="-122"/>
                <a:ea typeface="微软雅黑" panose="020B0503020204020204" charset="-122"/>
                <a:cs typeface="微软雅黑" panose="020B0503020204020204" charset="-122"/>
              </a:rPr>
              <a:t>欺软怕硬</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母爱</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负责</a:t>
            </a:r>
            <a:endParaRPr sz="2800" dirty="0">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a:latin typeface="微软雅黑" panose="020B0503020204020204" charset="-122"/>
                <a:ea typeface="微软雅黑" panose="020B0503020204020204" charset="-122"/>
                <a:cs typeface="微软雅黑" panose="020B0503020204020204" charset="-122"/>
              </a:rPr>
              <a:t>拼命炫耀</a:t>
            </a:r>
            <a:r>
              <a:rPr sz="2800" dirty="0">
                <a:latin typeface="微软雅黑" panose="020B0503020204020204" charset="-122"/>
                <a:ea typeface="微软雅黑" panose="020B0503020204020204" charset="-122"/>
                <a:cs typeface="微软雅黑" panose="020B0503020204020204" charset="-122"/>
              </a:rPr>
              <a:t> </a:t>
            </a:r>
            <a:r>
              <a:rPr lang="en-US" sz="2800" dirty="0">
                <a:latin typeface="微软雅黑" panose="020B0503020204020204" charset="-122"/>
                <a:ea typeface="微软雅黑" panose="020B0503020204020204" charset="-122"/>
                <a:cs typeface="微软雅黑" panose="020B0503020204020204" charset="-122"/>
              </a:rPr>
              <a:t> </a:t>
            </a:r>
            <a:r>
              <a:rPr lang="en-US" sz="2800" dirty="0" smtClean="0">
                <a:latin typeface="微软雅黑" panose="020B0503020204020204" charset="-122"/>
                <a:ea typeface="微软雅黑" panose="020B0503020204020204" charset="-122"/>
                <a:cs typeface="微软雅黑" panose="020B0503020204020204" charset="-122"/>
              </a:rPr>
              <a:t>                             </a:t>
            </a:r>
            <a:r>
              <a:rPr sz="2800" dirty="0" smtClean="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慈爱</a:t>
            </a:r>
            <a:endParaRPr sz="2800" dirty="0">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辛苦</a:t>
            </a:r>
            <a:endParaRPr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cxnSp>
        <p:nvCxnSpPr>
          <p:cNvPr id="4" name="直接箭头连接符 3"/>
          <p:cNvCxnSpPr/>
          <p:nvPr/>
        </p:nvCxnSpPr>
        <p:spPr bwMode="auto">
          <a:xfrm>
            <a:off x="4789781" y="4941168"/>
            <a:ext cx="3603788" cy="0"/>
          </a:xfrm>
          <a:prstGeom prst="straightConnector1">
            <a:avLst/>
          </a:prstGeom>
          <a:solidFill>
            <a:schemeClr val="accent1"/>
          </a:solidFill>
          <a:ln w="41275" cap="flat" cmpd="sng" algn="ctr">
            <a:solidFill>
              <a:schemeClr val="tx1"/>
            </a:solidFill>
            <a:prstDash val="solid"/>
            <a:round/>
            <a:headEnd type="none" w="med" len="med"/>
            <a:tailEnd type="arrow"/>
          </a:ln>
        </p:spPr>
      </p:cxnSp>
    </p:spTree>
  </p:cSld>
  <p:clrMapOvr>
    <a:masterClrMapping/>
  </p:clrMapOvr>
  <p:timing>
    <p:tnLst>
      <p:par>
        <p:cTn id="1" dur="indefinite" restart="never" nodeType="tmRoot"/>
      </p:par>
    </p:tnLst>
  </p:timing>
</p:sld>
</file>

<file path=ppt/slides/slide5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92162" y="1966596"/>
            <a:ext cx="9876566" cy="3448685"/>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一、</a:t>
            </a:r>
            <a:r>
              <a:rPr sz="2400" dirty="0" err="1" smtClean="0">
                <a:latin typeface="微软雅黑" panose="020B0503020204020204" charset="-122"/>
                <a:ea typeface="微软雅黑" panose="020B0503020204020204" charset="-122"/>
                <a:cs typeface="微软雅黑" panose="020B0503020204020204" charset="-122"/>
              </a:rPr>
              <a:t>带着问题来读书</a:t>
            </a:r>
            <a:r>
              <a:rPr lang="zh-CN" altLang="en-US" sz="2400" dirty="0" smtClean="0">
                <a:latin typeface="微软雅黑" panose="020B0503020204020204" charset="-122"/>
                <a:ea typeface="微软雅黑" panose="020B0503020204020204" charset="-122"/>
                <a:cs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rPr>
              <a:t>1.本文是（  ）</a:t>
            </a:r>
            <a:r>
              <a:rPr sz="2400" dirty="0" err="1">
                <a:latin typeface="微软雅黑" panose="020B0503020204020204" charset="-122"/>
                <a:ea typeface="微软雅黑" panose="020B0503020204020204" charset="-122"/>
                <a:cs typeface="微软雅黑" panose="020B0503020204020204" charset="-122"/>
              </a:rPr>
              <a:t>先生的一篇脍炙人口的佳作</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A．老舍</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B.丰子恺</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a:latin typeface="微软雅黑" panose="020B0503020204020204" charset="-122"/>
                <a:ea typeface="微软雅黑" panose="020B0503020204020204" charset="-122"/>
                <a:cs typeface="微软雅黑" panose="020B0503020204020204" charset="-122"/>
              </a:rPr>
              <a:t>2.课文以作者的（        ）</a:t>
            </a:r>
            <a:r>
              <a:rPr sz="2400" dirty="0" err="1">
                <a:latin typeface="微软雅黑" panose="020B0503020204020204" charset="-122"/>
                <a:ea typeface="微软雅黑" panose="020B0503020204020204" charset="-122"/>
                <a:cs typeface="微软雅黑" panose="020B0503020204020204" charset="-122"/>
              </a:rPr>
              <a:t>变化为线索</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A，空间</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B，情感）由对母鸡的</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转变为</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前后形成了鲜明的对比，赞颂了</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endParaRPr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7" name="文本框 6"/>
          <p:cNvSpPr txBox="1"/>
          <p:nvPr/>
        </p:nvSpPr>
        <p:spPr>
          <a:xfrm>
            <a:off x="2669510" y="2511427"/>
            <a:ext cx="485225" cy="460375"/>
          </a:xfrm>
          <a:prstGeom prst="rect">
            <a:avLst/>
          </a:prstGeom>
          <a:noFill/>
        </p:spPr>
        <p:txBody>
          <a:bodyPr wrap="squar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9287476" y="3460751"/>
            <a:ext cx="576688" cy="460375"/>
          </a:xfrm>
          <a:prstGeom prst="rect">
            <a:avLst/>
          </a:prstGeom>
          <a:noFill/>
        </p:spPr>
        <p:txBody>
          <a:bodyPr wrap="square" rtlCol="0">
            <a:spAutoFit/>
          </a:bodyPr>
          <a:lstStyle/>
          <a:p>
            <a:pPr algn="l"/>
            <a:r>
              <a:rPr sz="2400">
                <a:solidFill>
                  <a:srgbClr val="FF0000"/>
                </a:solidFill>
                <a:latin typeface="Arial" panose="020B0604020202020204" pitchFamily="34" charset="0"/>
                <a:ea typeface="微软雅黑" panose="020B0503020204020204" charset="-122"/>
                <a:cs typeface="Arial" panose="020B0604020202020204" pitchFamily="34" charset="0"/>
                <a:sym typeface="+mn-ea"/>
              </a:rPr>
              <a:t>√</a:t>
            </a:r>
            <a:endParaRPr lang="zh-CN" altLang="en-US" sz="2400">
              <a:solidFill>
                <a:srgbClr val="FF0000"/>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9" name="文本框 8"/>
          <p:cNvSpPr txBox="1"/>
          <p:nvPr/>
        </p:nvSpPr>
        <p:spPr>
          <a:xfrm>
            <a:off x="3868619" y="352615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讨厌</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3868619" y="398653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敬重</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6622617" y="398653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母鸡</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4539097" y="4446907"/>
            <a:ext cx="172354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伟大的母爱</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down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trips(downLeft)">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5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92163" y="1966597"/>
            <a:ext cx="10088173" cy="2676525"/>
          </a:xfrm>
          <a:prstGeom prst="rect">
            <a:avLst/>
          </a:prstGeom>
          <a:noFill/>
          <a:ln w="9525">
            <a:noFill/>
          </a:ln>
        </p:spPr>
        <p:txBody>
          <a:bodyPr wrap="square">
            <a:spAutoFit/>
          </a:bodyPr>
          <a:lstStyle/>
          <a:p>
            <a:pPr>
              <a:lnSpc>
                <a:spcPct val="150000"/>
              </a:lnSpc>
            </a:pPr>
            <a:r>
              <a:rPr sz="2800">
                <a:latin typeface="微软雅黑" panose="020B0503020204020204" charset="-122"/>
                <a:ea typeface="微软雅黑" panose="020B0503020204020204" charset="-122"/>
                <a:cs typeface="微软雅黑" panose="020B0503020204020204" charset="-122"/>
              </a:rPr>
              <a:t>二、动脑筋，找伙伴。        </a:t>
            </a:r>
          </a:p>
          <a:p>
            <a:pPr>
              <a:lnSpc>
                <a:spcPct val="150000"/>
              </a:lnSpc>
            </a:pPr>
            <a:r>
              <a:rPr sz="2800">
                <a:latin typeface="微软雅黑" panose="020B0503020204020204" charset="-122"/>
                <a:ea typeface="微软雅黑" panose="020B0503020204020204" charset="-122"/>
                <a:cs typeface="微软雅黑" panose="020B0503020204020204" charset="-122"/>
              </a:rPr>
              <a:t> 嗅   啼   嘶   吼   嚎   啸   鸣   叫</a:t>
            </a:r>
          </a:p>
          <a:p>
            <a:pPr>
              <a:lnSpc>
                <a:spcPct val="150000"/>
              </a:lnSpc>
            </a:pPr>
            <a:r>
              <a:rPr sz="2800">
                <a:latin typeface="微软雅黑" panose="020B0503020204020204" charset="-122"/>
                <a:ea typeface="微软雅黑" panose="020B0503020204020204" charset="-122"/>
                <a:cs typeface="微软雅黑" panose="020B0503020204020204" charset="-122"/>
              </a:rPr>
              <a:t>狼（       ） 鸡（     ）   猿（      ）  狗（      ）    </a:t>
            </a:r>
          </a:p>
          <a:p>
            <a:pPr>
              <a:lnSpc>
                <a:spcPct val="150000"/>
              </a:lnSpc>
            </a:pPr>
            <a:r>
              <a:rPr sz="2800">
                <a:latin typeface="微软雅黑" panose="020B0503020204020204" charset="-122"/>
                <a:ea typeface="微软雅黑" panose="020B0503020204020204" charset="-122"/>
                <a:cs typeface="微软雅黑" panose="020B0503020204020204" charset="-122"/>
              </a:rPr>
              <a:t>虎（       ） 狮（     ）   马（      ）  鸟（      ）</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1964152" y="3362960"/>
            <a:ext cx="54373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嚎</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173241" y="3362960"/>
            <a:ext cx="54373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鸣</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665249" y="3362960"/>
            <a:ext cx="54373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啼</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96031" y="3362960"/>
            <a:ext cx="54373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嗅</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964152" y="3999230"/>
            <a:ext cx="54373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啸</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4173241" y="3999230"/>
            <a:ext cx="54373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吼</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6665249" y="3999230"/>
            <a:ext cx="54373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嘶</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8996031" y="3999230"/>
            <a:ext cx="543739"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叫</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trips(down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strips(down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strips(down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13" grpId="0"/>
      <p:bldP spid="14" grpId="0"/>
      <p:bldP spid="15" grpId="0"/>
      <p:bldP spid="16" grpId="0"/>
    </p:bldLst>
  </p:timing>
</p:sld>
</file>

<file path=ppt/slides/slide5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17789" y="1306196"/>
            <a:ext cx="10326135" cy="4093428"/>
          </a:xfrm>
          <a:prstGeom prst="rect">
            <a:avLst/>
          </a:prstGeom>
        </p:spPr>
        <p:txBody>
          <a:bodyPr wrap="square">
            <a:spAutoFit/>
          </a:bodyPr>
          <a:lstStyle/>
          <a:p>
            <a:pPr>
              <a:lnSpc>
                <a:spcPct val="130000"/>
              </a:lnSpc>
            </a:pPr>
            <a:r>
              <a:rPr sz="2000" dirty="0" err="1">
                <a:latin typeface="微软雅黑" panose="020B0503020204020204" charset="-122"/>
                <a:ea typeface="微软雅黑" panose="020B0503020204020204" charset="-122"/>
                <a:cs typeface="微软雅黑" panose="020B0503020204020204" charset="-122"/>
                <a:sym typeface="+mn-ea"/>
              </a:rPr>
              <a:t>三、读短文，按要求回答问题</a:t>
            </a:r>
            <a:r>
              <a:rPr sz="2000" dirty="0">
                <a:latin typeface="微软雅黑" panose="020B0503020204020204" charset="-122"/>
                <a:ea typeface="微软雅黑" panose="020B0503020204020204" charset="-122"/>
                <a:cs typeface="微软雅黑" panose="020B0503020204020204" charset="-122"/>
                <a:sym typeface="+mn-ea"/>
              </a:rPr>
              <a:t>。   </a:t>
            </a:r>
          </a:p>
          <a:p>
            <a:pPr>
              <a:lnSpc>
                <a:spcPct val="130000"/>
              </a:lnSpc>
            </a:pPr>
            <a:r>
              <a:rPr sz="2000" dirty="0">
                <a:latin typeface="微软雅黑" panose="020B0503020204020204" charset="-122"/>
                <a:ea typeface="微软雅黑" panose="020B0503020204020204" charset="-122"/>
                <a:cs typeface="微软雅黑" panose="020B0503020204020204" charset="-122"/>
                <a:sym typeface="+mn-ea"/>
              </a:rPr>
              <a:t> </a:t>
            </a:r>
            <a:r>
              <a:rPr sz="2000" u="sng" dirty="0" err="1">
                <a:latin typeface="微软雅黑" panose="020B0503020204020204" charset="-122"/>
                <a:ea typeface="微软雅黑" panose="020B0503020204020204" charset="-122"/>
                <a:cs typeface="微软雅黑" panose="020B0503020204020204" charset="-122"/>
                <a:sym typeface="+mn-ea"/>
              </a:rPr>
              <a:t>可是，现在我改变了心思，我看见一只孵出一群小雏鸡的母鸡</a:t>
            </a:r>
            <a:r>
              <a:rPr sz="2000" u="sng" dirty="0">
                <a:latin typeface="微软雅黑" panose="020B0503020204020204" charset="-122"/>
                <a:ea typeface="微软雅黑" panose="020B0503020204020204" charset="-122"/>
                <a:cs typeface="微软雅黑" panose="020B0503020204020204" charset="-122"/>
                <a:sym typeface="+mn-ea"/>
              </a:rPr>
              <a:t>。 </a:t>
            </a:r>
            <a:r>
              <a:rPr sz="2000" dirty="0">
                <a:latin typeface="微软雅黑" panose="020B0503020204020204" charset="-122"/>
                <a:ea typeface="微软雅黑" panose="020B0503020204020204" charset="-122"/>
                <a:cs typeface="微软雅黑" panose="020B0503020204020204" charset="-122"/>
                <a:sym typeface="+mn-ea"/>
              </a:rPr>
              <a:t>（   ）</a:t>
            </a:r>
            <a:r>
              <a:rPr sz="2000" dirty="0" err="1" smtClean="0">
                <a:latin typeface="微软雅黑" panose="020B0503020204020204" charset="-122"/>
                <a:ea typeface="微软雅黑" panose="020B0503020204020204" charset="-122"/>
                <a:cs typeface="微软雅黑" panose="020B0503020204020204" charset="-122"/>
                <a:sym typeface="+mn-ea"/>
              </a:rPr>
              <a:t>在院里</a:t>
            </a:r>
            <a:r>
              <a:rPr sz="2000" dirty="0">
                <a:latin typeface="微软雅黑" panose="020B0503020204020204" charset="-122"/>
                <a:ea typeface="微软雅黑" panose="020B0503020204020204" charset="-122"/>
                <a:cs typeface="微软雅黑" panose="020B0503020204020204" charset="-122"/>
                <a:sym typeface="+mn-ea"/>
              </a:rPr>
              <a:t>， （   ）</a:t>
            </a:r>
            <a:r>
              <a:rPr sz="2000" dirty="0" err="1">
                <a:latin typeface="微软雅黑" panose="020B0503020204020204" charset="-122"/>
                <a:ea typeface="微软雅黑" panose="020B0503020204020204" charset="-122"/>
                <a:cs typeface="微软雅黑" panose="020B0503020204020204" charset="-122"/>
                <a:sym typeface="+mn-ea"/>
              </a:rPr>
              <a:t>在院外，它</a:t>
            </a:r>
            <a:r>
              <a:rPr sz="2000" dirty="0">
                <a:latin typeface="微软雅黑" panose="020B0503020204020204" charset="-122"/>
                <a:ea typeface="微软雅黑" panose="020B0503020204020204" charset="-122"/>
                <a:cs typeface="微软雅黑" panose="020B0503020204020204" charset="-122"/>
                <a:sym typeface="+mn-ea"/>
              </a:rPr>
              <a:t>（   ） </a:t>
            </a:r>
            <a:r>
              <a:rPr sz="2000" dirty="0" err="1">
                <a:latin typeface="微软雅黑" panose="020B0503020204020204" charset="-122"/>
                <a:ea typeface="微软雅黑" panose="020B0503020204020204" charset="-122"/>
                <a:cs typeface="微软雅黑" panose="020B0503020204020204" charset="-122"/>
                <a:sym typeface="+mn-ea"/>
              </a:rPr>
              <a:t>挺着脖儿，表示出世界上并没有可怕的东西。一只鸟儿飞过</a:t>
            </a:r>
            <a:r>
              <a:rPr sz="2000" dirty="0">
                <a:latin typeface="微软雅黑" panose="020B0503020204020204" charset="-122"/>
                <a:ea typeface="微软雅黑" panose="020B0503020204020204" charset="-122"/>
                <a:cs typeface="微软雅黑" panose="020B0503020204020204" charset="-122"/>
                <a:sym typeface="+mn-ea"/>
              </a:rPr>
              <a:t>，（       ） </a:t>
            </a:r>
            <a:r>
              <a:rPr sz="2000" dirty="0" err="1">
                <a:latin typeface="微软雅黑" panose="020B0503020204020204" charset="-122"/>
                <a:ea typeface="微软雅黑" panose="020B0503020204020204" charset="-122"/>
                <a:cs typeface="微软雅黑" panose="020B0503020204020204" charset="-122"/>
                <a:sym typeface="+mn-ea"/>
              </a:rPr>
              <a:t>什么东西响了一声，它立刻警戒起来：歪着头听：挺着身儿预备作战；看看</a:t>
            </a:r>
            <a:r>
              <a:rPr sz="2000" dirty="0">
                <a:latin typeface="微软雅黑" panose="020B0503020204020204" charset="-122"/>
                <a:ea typeface="微软雅黑" panose="020B0503020204020204" charset="-122"/>
                <a:cs typeface="微软雅黑" panose="020B0503020204020204" charset="-122"/>
                <a:sym typeface="+mn-ea"/>
              </a:rPr>
              <a:t>（    ），</a:t>
            </a:r>
            <a:r>
              <a:rPr sz="2000" dirty="0" err="1">
                <a:latin typeface="微软雅黑" panose="020B0503020204020204" charset="-122"/>
                <a:ea typeface="微软雅黑" panose="020B0503020204020204" charset="-122"/>
                <a:cs typeface="微软雅黑" panose="020B0503020204020204" charset="-122"/>
                <a:sym typeface="+mn-ea"/>
              </a:rPr>
              <a:t>看看</a:t>
            </a:r>
            <a:r>
              <a:rPr sz="2000" dirty="0">
                <a:latin typeface="微软雅黑" panose="020B0503020204020204" charset="-122"/>
                <a:ea typeface="微软雅黑" panose="020B0503020204020204" charset="-122"/>
                <a:cs typeface="微软雅黑" panose="020B0503020204020204" charset="-122"/>
                <a:sym typeface="+mn-ea"/>
              </a:rPr>
              <a:t>（     ），</a:t>
            </a:r>
            <a:r>
              <a:rPr sz="2000" dirty="0" err="1">
                <a:latin typeface="微软雅黑" panose="020B0503020204020204" charset="-122"/>
                <a:ea typeface="微软雅黑" panose="020B0503020204020204" charset="-122"/>
                <a:cs typeface="微软雅黑" panose="020B0503020204020204" charset="-122"/>
                <a:sym typeface="+mn-ea"/>
              </a:rPr>
              <a:t>咕咕地警告鸡雏要马上集合到它身边来</a:t>
            </a:r>
            <a:r>
              <a:rPr sz="2000" dirty="0">
                <a:latin typeface="微软雅黑" panose="020B0503020204020204" charset="-122"/>
                <a:ea typeface="微软雅黑" panose="020B0503020204020204" charset="-122"/>
                <a:cs typeface="微软雅黑" panose="020B0503020204020204" charset="-122"/>
                <a:sym typeface="+mn-ea"/>
              </a:rPr>
              <a:t>。 </a:t>
            </a:r>
          </a:p>
          <a:p>
            <a:pPr>
              <a:lnSpc>
                <a:spcPct val="130000"/>
              </a:lnSpc>
            </a:pPr>
            <a:r>
              <a:rPr sz="2000" dirty="0">
                <a:latin typeface="微软雅黑" panose="020B0503020204020204" charset="-122"/>
                <a:ea typeface="微软雅黑" panose="020B0503020204020204" charset="-122"/>
                <a:cs typeface="微软雅黑" panose="020B0503020204020204" charset="-122"/>
                <a:sym typeface="+mn-ea"/>
              </a:rPr>
              <a:t>1.按原文填空。 </a:t>
            </a:r>
          </a:p>
          <a:p>
            <a:pPr>
              <a:lnSpc>
                <a:spcPct val="130000"/>
              </a:lnSpc>
            </a:pPr>
            <a:r>
              <a:rPr sz="2000" dirty="0">
                <a:latin typeface="微软雅黑" panose="020B0503020204020204" charset="-122"/>
                <a:ea typeface="微软雅黑" panose="020B0503020204020204" charset="-122"/>
                <a:cs typeface="微软雅黑" panose="020B0503020204020204" charset="-122"/>
                <a:sym typeface="+mn-ea"/>
              </a:rPr>
              <a:t>2.在短文中找出一对近义词。 </a:t>
            </a:r>
          </a:p>
          <a:p>
            <a:pPr>
              <a:lnSpc>
                <a:spcPct val="130000"/>
              </a:lnSpc>
            </a:pPr>
            <a:r>
              <a:rPr sz="2000" dirty="0">
                <a:latin typeface="微软雅黑" panose="020B0503020204020204" charset="-122"/>
                <a:ea typeface="微软雅黑" panose="020B0503020204020204" charset="-122"/>
                <a:cs typeface="微软雅黑" panose="020B0503020204020204" charset="-122"/>
                <a:sym typeface="+mn-ea"/>
              </a:rPr>
              <a:t>（        ）---------（         ）   </a:t>
            </a:r>
          </a:p>
          <a:p>
            <a:pPr>
              <a:lnSpc>
                <a:spcPct val="130000"/>
              </a:lnSpc>
            </a:pPr>
            <a:r>
              <a:rPr sz="2000" dirty="0">
                <a:latin typeface="微软雅黑" panose="020B0503020204020204" charset="-122"/>
                <a:ea typeface="微软雅黑" panose="020B0503020204020204" charset="-122"/>
                <a:cs typeface="微软雅黑" panose="020B0503020204020204" charset="-122"/>
                <a:sym typeface="+mn-ea"/>
              </a:rPr>
              <a:t>3.画“</a:t>
            </a:r>
            <a:r>
              <a:rPr sz="2000" u="sng" dirty="0">
                <a:latin typeface="微软雅黑" panose="020B0503020204020204" charset="-122"/>
                <a:ea typeface="微软雅黑" panose="020B0503020204020204" charset="-122"/>
                <a:cs typeface="微软雅黑" panose="020B0503020204020204" charset="-122"/>
                <a:sym typeface="+mn-ea"/>
              </a:rPr>
              <a:t>    </a:t>
            </a:r>
            <a:r>
              <a:rPr sz="2000" dirty="0">
                <a:latin typeface="微软雅黑" panose="020B0503020204020204" charset="-122"/>
                <a:ea typeface="微软雅黑" panose="020B0503020204020204" charset="-122"/>
                <a:cs typeface="微软雅黑" panose="020B0503020204020204" charset="-122"/>
                <a:sym typeface="+mn-ea"/>
              </a:rPr>
              <a:t> ”</a:t>
            </a:r>
            <a:r>
              <a:rPr sz="2000" dirty="0" err="1">
                <a:latin typeface="微软雅黑" panose="020B0503020204020204" charset="-122"/>
                <a:ea typeface="微软雅黑" panose="020B0503020204020204" charset="-122"/>
                <a:cs typeface="微软雅黑" panose="020B0503020204020204" charset="-122"/>
                <a:sym typeface="+mn-ea"/>
              </a:rPr>
              <a:t>的句子是</a:t>
            </a:r>
            <a:r>
              <a:rPr sz="2000" dirty="0">
                <a:latin typeface="微软雅黑" panose="020B0503020204020204" charset="-122"/>
                <a:ea typeface="微软雅黑" panose="020B0503020204020204" charset="-122"/>
                <a:cs typeface="微软雅黑" panose="020B0503020204020204" charset="-122"/>
                <a:sym typeface="+mn-ea"/>
              </a:rPr>
              <a:t>（     ）</a:t>
            </a:r>
            <a:r>
              <a:rPr sz="2000" dirty="0" err="1">
                <a:latin typeface="微软雅黑" panose="020B0503020204020204" charset="-122"/>
                <a:ea typeface="微软雅黑" panose="020B0503020204020204" charset="-122"/>
                <a:cs typeface="微软雅黑" panose="020B0503020204020204" charset="-122"/>
                <a:sym typeface="+mn-ea"/>
              </a:rPr>
              <a:t>句，起到了</a:t>
            </a:r>
            <a:r>
              <a:rPr sz="2000" dirty="0">
                <a:latin typeface="微软雅黑" panose="020B0503020204020204" charset="-122"/>
                <a:ea typeface="微软雅黑" panose="020B0503020204020204" charset="-122"/>
                <a:cs typeface="微软雅黑" panose="020B0503020204020204" charset="-122"/>
                <a:sym typeface="+mn-ea"/>
              </a:rPr>
              <a:t>____________</a:t>
            </a:r>
            <a:r>
              <a:rPr sz="2000" dirty="0" err="1">
                <a:latin typeface="微软雅黑" panose="020B0503020204020204" charset="-122"/>
                <a:ea typeface="微软雅黑" panose="020B0503020204020204" charset="-122"/>
                <a:cs typeface="微软雅黑" panose="020B0503020204020204" charset="-122"/>
                <a:sym typeface="+mn-ea"/>
              </a:rPr>
              <a:t>的作用</a:t>
            </a:r>
            <a:r>
              <a:rPr sz="2000" dirty="0">
                <a:latin typeface="微软雅黑" panose="020B0503020204020204" charset="-122"/>
                <a:ea typeface="微软雅黑" panose="020B0503020204020204" charset="-122"/>
                <a:cs typeface="微软雅黑" panose="020B0503020204020204" charset="-122"/>
                <a:sym typeface="+mn-ea"/>
              </a:rPr>
              <a:t>。</a:t>
            </a:r>
          </a:p>
          <a:p>
            <a:pPr>
              <a:lnSpc>
                <a:spcPct val="130000"/>
              </a:lnSpc>
            </a:pPr>
            <a:r>
              <a:rPr sz="2000" dirty="0">
                <a:latin typeface="微软雅黑" panose="020B0503020204020204" charset="-122"/>
                <a:ea typeface="微软雅黑" panose="020B0503020204020204" charset="-122"/>
                <a:cs typeface="微软雅黑" panose="020B0503020204020204" charset="-122"/>
                <a:sym typeface="+mn-ea"/>
              </a:rPr>
              <a:t>4．短文主要叙述了____________________________</a:t>
            </a:r>
            <a:r>
              <a:rPr lang="zh-CN" sz="20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sz="2000" dirty="0" err="1">
                <a:latin typeface="微软雅黑" panose="020B0503020204020204" charset="-122"/>
                <a:ea typeface="微软雅黑" panose="020B0503020204020204" charset="-122"/>
                <a:cs typeface="微软雅黑" panose="020B0503020204020204" charset="-122"/>
                <a:sym typeface="+mn-ea"/>
              </a:rPr>
              <a:t>说明了母鸡很有</a:t>
            </a:r>
            <a:r>
              <a:rPr sz="2000" dirty="0">
                <a:latin typeface="微软雅黑" panose="020B0503020204020204" charset="-122"/>
                <a:ea typeface="微软雅黑" panose="020B0503020204020204" charset="-122"/>
                <a:cs typeface="微软雅黑" panose="020B0503020204020204" charset="-122"/>
                <a:sym typeface="+mn-ea"/>
              </a:rPr>
              <a:t>____________</a:t>
            </a:r>
            <a:r>
              <a:rPr lang="zh-CN" sz="2000" dirty="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371963" y="1755140"/>
            <a:ext cx="697627"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不论</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15349" y="2153920"/>
            <a:ext cx="697627"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还是</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010622" y="2153920"/>
            <a:ext cx="697627"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总是</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538418" y="2552700"/>
            <a:ext cx="697627"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或是</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5047575" y="2932562"/>
            <a:ext cx="441146"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前</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970645" y="2951480"/>
            <a:ext cx="441146"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后</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772019" y="4521835"/>
            <a:ext cx="697627"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警戒</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3398122" y="4521835"/>
            <a:ext cx="697627"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警告</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3538418" y="4920615"/>
            <a:ext cx="697627"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过渡</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6238932" y="4920615"/>
            <a:ext cx="1210588"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承上启下</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3253950" y="5319395"/>
            <a:ext cx="3005951" cy="400110"/>
          </a:xfrm>
          <a:prstGeom prst="rect">
            <a:avLst/>
          </a:prstGeom>
          <a:noFill/>
        </p:spPr>
        <p:txBody>
          <a:bodyPr wrap="none" rtlCol="0">
            <a:spAutoFit/>
          </a:bodyPr>
          <a:lstStyle/>
          <a:p>
            <a:pPr algn="l"/>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母鸡作为母亲的尽职尽责</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72018" y="5620386"/>
            <a:ext cx="954107" cy="492443"/>
          </a:xfrm>
          <a:prstGeom prst="rect">
            <a:avLst/>
          </a:prstGeom>
          <a:noFill/>
        </p:spPr>
        <p:txBody>
          <a:bodyPr wrap="none" rtlCol="0">
            <a:spAutoFit/>
          </a:bodyPr>
          <a:lstStyle/>
          <a:p>
            <a:pPr algn="l">
              <a:lnSpc>
                <a:spcPct val="130000"/>
              </a:lnSpc>
            </a:pPr>
            <a:r>
              <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责任心</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heckerboard(across)">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heckerboard(across)">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heckerboard(across)">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checkerboard(across)">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checkerboard(across)">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heckerboard(across)">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checkerboard(across)">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checkerboard(across)">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checkerboard(across)">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6" grpId="0"/>
      <p:bldP spid="7" grpId="0"/>
      <p:bldP spid="8" grpId="0"/>
      <p:bldP spid="9" grpId="0"/>
      <p:bldP spid="10" grpId="0"/>
      <p:bldP spid="11" grpId="0"/>
      <p:bldP spid="13" grpId="0"/>
      <p:bldP spid="16" grpId="0"/>
      <p:bldP spid="17" grpId="0"/>
      <p:bldP spid="18" grpId="0"/>
      <p:bldP spid="1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26368"/>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板书设计</a:t>
            </a:r>
          </a:p>
        </p:txBody>
      </p:sp>
      <p:sp>
        <p:nvSpPr>
          <p:cNvPr id="100" name="文本框 99"/>
          <p:cNvSpPr txBox="1"/>
          <p:nvPr/>
        </p:nvSpPr>
        <p:spPr>
          <a:xfrm>
            <a:off x="2700515" y="2271397"/>
            <a:ext cx="7152023" cy="3086911"/>
          </a:xfrm>
          <a:prstGeom prst="cube">
            <a:avLst>
              <a:gd name="adj" fmla="val 7295"/>
            </a:avLst>
          </a:prstGeom>
          <a:solidFill>
            <a:srgbClr val="92D050"/>
          </a:solidFill>
          <a:ln w="9525">
            <a:solidFill>
              <a:srgbClr val="FFC000"/>
            </a:solidFill>
          </a:ln>
        </p:spPr>
        <p:txBody>
          <a:bodyPr wrap="square">
            <a:spAutoFit/>
          </a:bodyPr>
          <a:lstStyle/>
          <a:p>
            <a:pPr algn="l">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茅檐</a:t>
            </a: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低小</a:t>
            </a:r>
            <a:endParaRPr lang="en-US" sz="24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翁媪</a:t>
            </a: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吴音</a:t>
            </a: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相媚好</a:t>
            </a: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醉</a:t>
            </a:r>
          </a:p>
          <a:p>
            <a:pPr algn="l">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清平乐</a:t>
            </a: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村居</a:t>
            </a: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大儿：勤劳</a:t>
            </a:r>
            <a:r>
              <a:rPr lang="en-US" sz="2400">
                <a:solidFill>
                  <a:schemeClr val="tx1"/>
                </a:solidFill>
                <a:latin typeface="微软雅黑" panose="020B0503020204020204" charset="-122"/>
                <a:ea typeface="微软雅黑" panose="020B0503020204020204" charset="-122"/>
                <a:cs typeface="微软雅黑" panose="020B0503020204020204" charset="-122"/>
              </a:rPr>
              <a:t> </a:t>
            </a:r>
            <a:endParaRPr lang="zh-CN" sz="24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                        中儿：心灵手巧</a:t>
            </a:r>
            <a:r>
              <a:rPr lang="en-US" sz="2400">
                <a:solidFill>
                  <a:schemeClr val="tx1"/>
                </a:solidFill>
                <a:latin typeface="微软雅黑" panose="020B0503020204020204" charset="-122"/>
                <a:ea typeface="微软雅黑" panose="020B0503020204020204" charset="-122"/>
                <a:cs typeface="微软雅黑" panose="020B0503020204020204" charset="-122"/>
              </a:rPr>
              <a:t> </a:t>
            </a:r>
            <a:endParaRPr lang="zh-CN" sz="24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                        小儿：</a:t>
            </a: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无赖</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左大括号 2"/>
          <p:cNvSpPr/>
          <p:nvPr/>
        </p:nvSpPr>
        <p:spPr>
          <a:xfrm>
            <a:off x="4877824" y="2938782"/>
            <a:ext cx="439493" cy="2304415"/>
          </a:xfrm>
          <a:prstGeom prst="leftBrace">
            <a:avLst/>
          </a:prstGeom>
          <a:noFill/>
          <a:ln w="38100" cap="flat" cmpd="sng" algn="ctr">
            <a:solidFill>
              <a:srgbClr val="00B0F0"/>
            </a:solidFill>
            <a:prstDash val="solid"/>
            <a:round/>
            <a:headEnd type="none" w="med" len="med"/>
            <a:tailEnd type="none" w="med" len="med"/>
          </a:ln>
          <a:extLst>
            <a:ext uri="{909E8E84-426E-40DD-AFC4-6F175D3DCCD1}">
              <a14:hiddenFill xmlns:a14="http://schemas.microsoft.com/office/drawing/2010/main">
                <a:solidFill>
                  <a:schemeClr val="bg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5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5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672804" y="2112010"/>
            <a:ext cx="8441045" cy="3962400"/>
          </a:xfrm>
          <a:prstGeom prst="rect">
            <a:avLst/>
          </a:prstGeom>
        </p:spPr>
      </p:pic>
      <p:sp>
        <p:nvSpPr>
          <p:cNvPr id="2" name="矩形 1"/>
          <p:cNvSpPr/>
          <p:nvPr/>
        </p:nvSpPr>
        <p:spPr>
          <a:xfrm>
            <a:off x="2588765" y="780187"/>
            <a:ext cx="2608406" cy="923330"/>
          </a:xfrm>
          <a:prstGeom prst="rect">
            <a:avLst/>
          </a:prstGeom>
        </p:spPr>
        <p:txBody>
          <a:bodyPr wrap="none">
            <a:spAutoFit/>
          </a:bodyPr>
          <a:lstStyle/>
          <a:p>
            <a:pPr algn="l"/>
            <a:r>
              <a:rPr lang="en-US" altLang="zh-CN" sz="5400" dirty="0">
                <a:latin typeface="黑体" panose="02010609060101010101" charset="-122"/>
                <a:ea typeface="黑体" panose="02010609060101010101" charset="-122"/>
                <a:cs typeface="黑体" panose="02010609060101010101" charset="-122"/>
              </a:rPr>
              <a:t>11.</a:t>
            </a:r>
            <a:r>
              <a:rPr lang="zh-CN" altLang="en-US" sz="5400" dirty="0">
                <a:latin typeface="黑体" panose="02010609060101010101" charset="-122"/>
                <a:ea typeface="黑体" panose="02010609060101010101" charset="-122"/>
                <a:cs typeface="黑体" panose="02010609060101010101" charset="-122"/>
              </a:rPr>
              <a:t>白鹅</a:t>
            </a:r>
          </a:p>
        </p:txBody>
      </p:sp>
      <p:sp>
        <p:nvSpPr>
          <p:cNvPr id="3" name="文本框 2"/>
          <p:cNvSpPr txBox="1"/>
          <p:nvPr/>
        </p:nvSpPr>
        <p:spPr>
          <a:xfrm>
            <a:off x="6060418" y="2337956"/>
            <a:ext cx="3887202" cy="707886"/>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5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370410" y="2245997"/>
            <a:ext cx="5601010" cy="2676525"/>
          </a:xfrm>
          <a:prstGeom prst="rect">
            <a:avLst/>
          </a:prstGeom>
          <a:noFill/>
          <a:ln w="9525">
            <a:noFill/>
          </a:ln>
        </p:spPr>
        <p:txBody>
          <a:bodyPr wrap="square">
            <a:spAutoFit/>
          </a:bodyPr>
          <a:lstStyle/>
          <a:p>
            <a:pPr>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猜谜语</a:t>
            </a:r>
          </a:p>
          <a:p>
            <a:pPr>
              <a:lnSpc>
                <a:spcPct val="150000"/>
              </a:lnSpc>
            </a:pPr>
            <a:r>
              <a:rPr lang="zh-CN" sz="2800">
                <a:latin typeface="微软雅黑" panose="020B0503020204020204" charset="-122"/>
                <a:ea typeface="微软雅黑" panose="020B0503020204020204" charset="-122"/>
                <a:cs typeface="微软雅黑" panose="020B0503020204020204" charset="-122"/>
              </a:rPr>
              <a:t>头戴红顶帽，身穿白布袄。</a:t>
            </a:r>
          </a:p>
          <a:p>
            <a:pPr>
              <a:lnSpc>
                <a:spcPct val="150000"/>
              </a:lnSpc>
            </a:pPr>
            <a:r>
              <a:rPr lang="zh-CN" sz="2800">
                <a:latin typeface="微软雅黑" panose="020B0503020204020204" charset="-122"/>
                <a:ea typeface="微软雅黑" panose="020B0503020204020204" charset="-122"/>
                <a:cs typeface="微软雅黑" panose="020B0503020204020204" charset="-122"/>
              </a:rPr>
              <a:t>走路像摇船，说话像驴叫。</a:t>
            </a:r>
          </a:p>
          <a:p>
            <a:pPr>
              <a:lnSpc>
                <a:spcPct val="150000"/>
              </a:lnSpc>
            </a:pPr>
            <a:r>
              <a:rPr lang="zh-CN" sz="2800">
                <a:latin typeface="微软雅黑" panose="020B0503020204020204" charset="-122"/>
                <a:ea typeface="微软雅黑" panose="020B0503020204020204" charset="-122"/>
                <a:cs typeface="微软雅黑" panose="020B0503020204020204" charset="-122"/>
              </a:rPr>
              <a:t>打一动物（     ）</a:t>
            </a:r>
            <a:endParaRPr lang="zh-CN"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sp>
        <p:nvSpPr>
          <p:cNvPr id="3" name="文本框 2"/>
          <p:cNvSpPr txBox="1"/>
          <p:nvPr/>
        </p:nvSpPr>
        <p:spPr>
          <a:xfrm>
            <a:off x="3383425" y="3933057"/>
            <a:ext cx="2681911" cy="1469469"/>
          </a:xfrm>
          <a:prstGeom prst="irregularSeal1">
            <a:avLst/>
          </a:prstGeom>
          <a:solidFill>
            <a:srgbClr val="FFC000"/>
          </a:solidFill>
        </p:spPr>
        <p:txBody>
          <a:bodyPr wrap="square" rtlCol="0">
            <a:spAutoFit/>
          </a:bodyPr>
          <a:lstStyle/>
          <a:p>
            <a:pPr algn="l"/>
            <a:r>
              <a:rPr 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白鹅</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cstate="print"/>
          <a:stretch>
            <a:fillRect/>
          </a:stretch>
        </p:blipFill>
        <p:spPr>
          <a:xfrm>
            <a:off x="6971421" y="1802765"/>
            <a:ext cx="3755451" cy="192405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zhangye\Desktop\快剪辑视频\鹅 (1).pn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4965" y="1412776"/>
            <a:ext cx="7455999" cy="343584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262399" y="5157194"/>
            <a:ext cx="3076404" cy="584775"/>
          </a:xfrm>
          <a:prstGeom prst="rect">
            <a:avLst/>
          </a:prstGeom>
          <a:noFill/>
        </p:spPr>
        <p:txBody>
          <a:bodyPr wrap="square" rtlCol="0">
            <a:spAutoFit/>
          </a:bodyPr>
          <a:lstStyle/>
          <a:p>
            <a:pPr algn="ctr"/>
            <a:r>
              <a:rPr lang="zh-CN" altLang="en-US" sz="3200" b="1" dirty="0" smtClean="0"/>
              <a:t>点击图片</a:t>
            </a:r>
            <a:endParaRPr lang="zh-CN" altLang="en-US" sz="3200" b="1" dirty="0"/>
          </a:p>
        </p:txBody>
      </p:sp>
    </p:spTree>
  </p:cSld>
  <p:clrMapOvr>
    <a:masterClrMapping/>
  </p:clrMapOvr>
  <p:timing>
    <p:tnLst>
      <p:par>
        <p:cTn id="1" dur="indefinite" restart="never" nodeType="tmRoot"/>
      </p:par>
    </p:tnLst>
  </p:timing>
</p:sld>
</file>

<file path=ppt/slides/slide5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3970936" y="1655445"/>
            <a:ext cx="7068310" cy="3046988"/>
          </a:xfrm>
          <a:prstGeom prst="rect">
            <a:avLst/>
          </a:prstGeom>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400" dirty="0">
                <a:solidFill>
                  <a:srgbClr val="0000FF"/>
                </a:solidFill>
                <a:latin typeface="微软雅黑" panose="020B0503020204020204" charset="-122"/>
                <a:ea typeface="微软雅黑" panose="020B0503020204020204" charset="-122"/>
                <a:cs typeface="微软雅黑" panose="020B0503020204020204" charset="-122"/>
              </a:rPr>
              <a:t>丰子恺</a:t>
            </a:r>
            <a:r>
              <a:rPr lang="zh-CN" altLang="zh-CN" sz="2400" dirty="0">
                <a:latin typeface="微软雅黑" panose="020B0503020204020204" charset="-122"/>
                <a:ea typeface="微软雅黑" panose="020B0503020204020204" charset="-122"/>
                <a:cs typeface="微软雅黑" panose="020B0503020204020204" charset="-122"/>
              </a:rPr>
              <a:t>（1898年11月9日－1975年9月15日），中国浙江省嘉兴市桐乡市石门镇人，</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散文家、画家、文学家、美术与音乐教育家，原名润，又名仁、仍，号子觊，后改为子恺，笔名TK。</a:t>
            </a:r>
          </a:p>
          <a:p>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丰子恺主要作品有《缘缘堂随笔》、画集《子恺漫画》等。</a:t>
            </a:r>
            <a:r>
              <a:rPr lang="zh-CN" altLang="zh-CN" sz="2400" dirty="0">
                <a:latin typeface="微软雅黑" panose="020B0503020204020204" charset="-122"/>
                <a:ea typeface="微软雅黑" panose="020B0503020204020204" charset="-122"/>
                <a:cs typeface="微软雅黑" panose="020B0503020204020204" charset="-122"/>
              </a:rPr>
              <a:t>师从弘一法师（李叔同），以中西融合画法创作漫画以及散文而著名。1926年9月30日，丰子恺漫画结集面世。</a:t>
            </a: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pic>
        <p:nvPicPr>
          <p:cNvPr id="2" name="图片 1"/>
          <p:cNvPicPr>
            <a:picLocks noChangeAspect="1"/>
          </p:cNvPicPr>
          <p:nvPr/>
        </p:nvPicPr>
        <p:blipFill>
          <a:blip r:embed="rId2" cstate="print"/>
          <a:stretch>
            <a:fillRect/>
          </a:stretch>
        </p:blipFill>
        <p:spPr>
          <a:xfrm>
            <a:off x="935569" y="2390141"/>
            <a:ext cx="2557892" cy="28289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131225" y="2243457"/>
            <a:ext cx="10942590" cy="2149197"/>
          </a:xfrm>
          <a:prstGeom prst="bevel">
            <a:avLst>
              <a:gd name="adj" fmla="val 2996"/>
            </a:avLst>
          </a:prstGeom>
          <a:solidFill>
            <a:srgbClr val="92D050"/>
          </a:solidFill>
          <a:ln>
            <a:solidFill>
              <a:schemeClr val="accent1"/>
            </a:solidFill>
          </a:ln>
        </p:spPr>
        <p:txBody>
          <a:bodyPr wrap="square">
            <a:spAutoFit/>
          </a:bodyPr>
          <a:lstStyle/>
          <a:p>
            <a:pPr>
              <a:lnSpc>
                <a:spcPct val="150000"/>
              </a:lnSpc>
            </a:pPr>
            <a:r>
              <a:rPr altLang="zh-CN" sz="2800" dirty="0" err="1" smtClean="0">
                <a:latin typeface="微软雅黑" panose="020B0503020204020204" charset="-122"/>
                <a:ea typeface="微软雅黑" panose="020B0503020204020204" charset="-122"/>
                <a:cs typeface="微软雅黑" panose="020B0503020204020204" charset="-122"/>
              </a:rPr>
              <a:t>看守</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err="1">
                <a:latin typeface="微软雅黑" panose="020B0503020204020204" charset="-122"/>
                <a:ea typeface="微软雅黑" panose="020B0503020204020204" charset="-122"/>
                <a:cs typeface="微软雅黑" panose="020B0503020204020204" charset="-122"/>
              </a:rPr>
              <a:t>叫嚣</a:t>
            </a:r>
            <a:r>
              <a:rPr altLang="zh-CN" sz="2800" dirty="0">
                <a:latin typeface="微软雅黑" panose="020B0503020204020204" charset="-122"/>
                <a:ea typeface="微软雅黑" panose="020B0503020204020204" charset="-122"/>
                <a:cs typeface="微软雅黑" panose="020B0503020204020204" charset="-122"/>
              </a:rPr>
              <a:t> </a:t>
            </a:r>
            <a:r>
              <a:rPr lang="zh-CN" altLang="en-US" sz="2800" dirty="0" smtClean="0">
                <a:latin typeface="微软雅黑" panose="020B0503020204020204" charset="-122"/>
                <a:ea typeface="微软雅黑" panose="020B0503020204020204" charset="-122"/>
                <a:cs typeface="微软雅黑" panose="020B0503020204020204" charset="-122"/>
              </a:rPr>
              <a:t>引吭大叫  </a:t>
            </a:r>
            <a:r>
              <a:rPr altLang="zh-CN" sz="2800" dirty="0" err="1" smtClean="0">
                <a:latin typeface="微软雅黑" panose="020B0503020204020204" charset="-122"/>
                <a:ea typeface="微软雅黑" panose="020B0503020204020204" charset="-122"/>
                <a:cs typeface="微软雅黑" panose="020B0503020204020204" charset="-122"/>
              </a:rPr>
              <a:t>奢侈</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a:latin typeface="微软雅黑" panose="020B0503020204020204" charset="-122"/>
                <a:ea typeface="微软雅黑" panose="020B0503020204020204" charset="-122"/>
                <a:cs typeface="微软雅黑" panose="020B0503020204020204" charset="-122"/>
              </a:rPr>
              <a:t>窥伺 供养 姿态 高傲 吃相 </a:t>
            </a:r>
          </a:p>
          <a:p>
            <a:pPr>
              <a:lnSpc>
                <a:spcPct val="150000"/>
              </a:lnSpc>
            </a:pPr>
            <a:r>
              <a:rPr altLang="zh-CN" sz="2800" dirty="0">
                <a:latin typeface="微软雅黑" panose="020B0503020204020204" charset="-122"/>
                <a:ea typeface="微软雅黑" panose="020B0503020204020204" charset="-122"/>
                <a:cs typeface="微软雅黑" panose="020B0503020204020204" charset="-122"/>
              </a:rPr>
              <a:t>音调 呵斥 必然 狂吠 步调 局促 </a:t>
            </a:r>
            <a:r>
              <a:rPr altLang="zh-CN" sz="2800" dirty="0" err="1">
                <a:latin typeface="微软雅黑" panose="020B0503020204020204" charset="-122"/>
                <a:ea typeface="微软雅黑" panose="020B0503020204020204" charset="-122"/>
                <a:cs typeface="微软雅黑" panose="020B0503020204020204" charset="-122"/>
              </a:rPr>
              <a:t>大模大样</a:t>
            </a:r>
            <a:r>
              <a:rPr altLang="zh-CN" sz="2800" dirty="0">
                <a:latin typeface="微软雅黑" panose="020B0503020204020204" charset="-122"/>
                <a:ea typeface="微软雅黑" panose="020B0503020204020204" charset="-122"/>
                <a:cs typeface="微软雅黑" panose="020B0503020204020204" charset="-122"/>
              </a:rPr>
              <a:t> </a:t>
            </a:r>
            <a:r>
              <a:rPr altLang="zh-CN" sz="2800" dirty="0" err="1" smtClean="0">
                <a:latin typeface="微软雅黑" panose="020B0503020204020204" charset="-122"/>
                <a:ea typeface="微软雅黑" panose="020B0503020204020204" charset="-122"/>
                <a:cs typeface="微软雅黑" panose="020B0503020204020204" charset="-122"/>
              </a:rPr>
              <a:t>京剧一丝不苟</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a:latin typeface="微软雅黑" panose="020B0503020204020204" charset="-122"/>
                <a:ea typeface="微软雅黑" panose="020B0503020204020204" charset="-122"/>
                <a:cs typeface="微软雅黑" panose="020B0503020204020204" charset="-122"/>
              </a:rPr>
              <a:t>譬如 从容不迫 侍候 饭馆 附近 </a:t>
            </a:r>
            <a:r>
              <a:rPr altLang="zh-CN" sz="2800" dirty="0" err="1">
                <a:latin typeface="微软雅黑" panose="020B0503020204020204" charset="-122"/>
                <a:ea typeface="微软雅黑" panose="020B0503020204020204" charset="-122"/>
                <a:cs typeface="微软雅黑" panose="020B0503020204020204" charset="-122"/>
              </a:rPr>
              <a:t>敏捷</a:t>
            </a:r>
            <a:r>
              <a:rPr altLang="zh-CN" sz="2800" dirty="0">
                <a:latin typeface="微软雅黑" panose="020B0503020204020204" charset="-122"/>
                <a:ea typeface="微软雅黑" panose="020B0503020204020204" charset="-122"/>
                <a:cs typeface="微软雅黑" panose="020B0503020204020204" charset="-122"/>
              </a:rPr>
              <a:t> </a:t>
            </a:r>
            <a:r>
              <a:rPr altLang="zh-CN" sz="2800" dirty="0" err="1" smtClean="0">
                <a:latin typeface="微软雅黑" panose="020B0503020204020204" charset="-122"/>
                <a:ea typeface="微软雅黑" panose="020B0503020204020204" charset="-122"/>
                <a:cs typeface="微软雅黑" panose="020B0503020204020204" charset="-122"/>
              </a:rPr>
              <a:t>偶然</a:t>
            </a:r>
            <a:r>
              <a:rPr lang="en-US" altLang="zh-CN" sz="2800" dirty="0" smtClean="0">
                <a:latin typeface="微软雅黑" panose="020B0503020204020204" charset="-122"/>
                <a:ea typeface="微软雅黑" panose="020B0503020204020204" charset="-122"/>
                <a:cs typeface="微软雅黑" panose="020B0503020204020204" charset="-122"/>
              </a:rPr>
              <a:t> </a:t>
            </a:r>
            <a:r>
              <a:rPr lang="zh-CN" altLang="en-US" sz="2800" dirty="0" smtClean="0">
                <a:latin typeface="微软雅黑" panose="020B0503020204020204" charset="-122"/>
                <a:ea typeface="微软雅黑" panose="020B0503020204020204" charset="-122"/>
                <a:cs typeface="微软雅黑" panose="020B0503020204020204" charset="-122"/>
              </a:rPr>
              <a:t>添饭</a:t>
            </a:r>
            <a:endParaRPr altLang="zh-CN" sz="28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672707" y="5110480"/>
            <a:ext cx="543739" cy="523220"/>
          </a:xfrm>
          <a:prstGeom prst="rect">
            <a:avLst/>
          </a:prstGeom>
          <a:noFill/>
        </p:spPr>
        <p:txBody>
          <a:bodyPr wrap="non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看</a:t>
            </a:r>
            <a:endParaRPr lang="zh-CN" altLang="zh-CN" sz="28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2778801" y="4588510"/>
            <a:ext cx="2236510" cy="523220"/>
          </a:xfrm>
          <a:prstGeom prst="rect">
            <a:avLst/>
          </a:prstGeom>
          <a:noFill/>
        </p:spPr>
        <p:txBody>
          <a:bodyPr wrap="non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kān</a:t>
            </a:r>
            <a:r>
              <a:rPr lang="zh-CN" sz="2800" dirty="0">
                <a:latin typeface="微软雅黑" panose="020B0503020204020204" charset="-122"/>
                <a:ea typeface="微软雅黑" panose="020B0503020204020204" charset="-122"/>
                <a:cs typeface="微软雅黑" panose="020B0503020204020204" charset="-122"/>
                <a:sym typeface="+mn-ea"/>
              </a:rPr>
              <a:t>（看守）</a:t>
            </a:r>
          </a:p>
        </p:txBody>
      </p:sp>
      <p:sp>
        <p:nvSpPr>
          <p:cNvPr id="7" name="文本框 6"/>
          <p:cNvSpPr txBox="1"/>
          <p:nvPr/>
        </p:nvSpPr>
        <p:spPr>
          <a:xfrm>
            <a:off x="2778801" y="5632450"/>
            <a:ext cx="2236510" cy="523220"/>
          </a:xfrm>
          <a:prstGeom prst="rect">
            <a:avLst/>
          </a:prstGeom>
          <a:noFill/>
        </p:spPr>
        <p:txBody>
          <a:bodyPr wrap="non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kàn</a:t>
            </a:r>
            <a:r>
              <a:rPr lang="zh-CN" sz="2800" dirty="0">
                <a:latin typeface="微软雅黑" panose="020B0503020204020204" charset="-122"/>
                <a:ea typeface="微软雅黑" panose="020B0503020204020204" charset="-122"/>
                <a:cs typeface="微软雅黑" panose="020B0503020204020204" charset="-122"/>
                <a:sym typeface="+mn-ea"/>
              </a:rPr>
              <a:t>（</a:t>
            </a:r>
            <a:r>
              <a:rPr altLang="zh-CN" sz="2800" dirty="0">
                <a:latin typeface="微软雅黑" panose="020B0503020204020204" charset="-122"/>
                <a:ea typeface="微软雅黑" panose="020B0503020204020204" charset="-122"/>
                <a:cs typeface="微软雅黑" panose="020B0503020204020204" charset="-122"/>
                <a:sym typeface="+mn-ea"/>
              </a:rPr>
              <a:t>看见</a:t>
            </a:r>
            <a:r>
              <a:rPr lang="zh-CN" sz="2800" dirty="0">
                <a:latin typeface="微软雅黑" panose="020B0503020204020204" charset="-122"/>
                <a:ea typeface="微软雅黑" panose="020B0503020204020204" charset="-122"/>
                <a:cs typeface="微软雅黑" panose="020B0503020204020204" charset="-122"/>
                <a:sym typeface="+mn-ea"/>
              </a:rPr>
              <a:t>）</a:t>
            </a:r>
          </a:p>
        </p:txBody>
      </p:sp>
      <p:sp>
        <p:nvSpPr>
          <p:cNvPr id="8" name="左大括号 7"/>
          <p:cNvSpPr/>
          <p:nvPr/>
        </p:nvSpPr>
        <p:spPr>
          <a:xfrm>
            <a:off x="2416822" y="4869180"/>
            <a:ext cx="175952" cy="1151890"/>
          </a:xfrm>
          <a:prstGeom prst="leftBrace">
            <a:avLst/>
          </a:prstGeom>
          <a:noFill/>
          <a:ln w="38100" cap="flat" cmpd="sng" algn="ctr">
            <a:solidFill>
              <a:schemeClr val="accent2">
                <a:lumMod val="60000"/>
                <a:lumOff val="40000"/>
              </a:schemeClr>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heckerboard(across)">
                                      <p:cBhvr>
                                        <p:cTn id="24" dur="500"/>
                                        <p:tgtEl>
                                          <p:spTgt spid="6"/>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heckerboard(across)">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P spid="4" grpId="0"/>
      <p:bldP spid="6" grpId="0"/>
      <p:bldP spid="7" grpId="0"/>
      <p:bldP spid="8" grpId="0" bldLvl="0" animBg="1"/>
    </p:bldLst>
  </p:timing>
</p:sld>
</file>

<file path=ppt/slides/slide5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4786360" y="2288541"/>
            <a:ext cx="5569230" cy="1397675"/>
          </a:xfrm>
          <a:prstGeom prst="bevel">
            <a:avLst>
              <a:gd name="adj" fmla="val 7319"/>
            </a:avLst>
          </a:prstGeom>
          <a:solidFill>
            <a:srgbClr val="00B0F0"/>
          </a:solidFill>
          <a:ln>
            <a:solidFill>
              <a:schemeClr val="accent1"/>
            </a:solidFill>
          </a:ln>
        </p:spPr>
        <p:txBody>
          <a:bodyPr wrap="square">
            <a:spAutoFit/>
          </a:bodyPr>
          <a:lstStyle/>
          <a:p>
            <a:pPr>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“角”是多音字，在“角色”中读“jué”，而不是“jiǎo”。</a:t>
            </a:r>
          </a:p>
        </p:txBody>
      </p:sp>
      <p:sp>
        <p:nvSpPr>
          <p:cNvPr id="2" name="文本框 1"/>
          <p:cNvSpPr txBox="1"/>
          <p:nvPr/>
        </p:nvSpPr>
        <p:spPr>
          <a:xfrm>
            <a:off x="679780" y="1082677"/>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grpSp>
        <p:nvGrpSpPr>
          <p:cNvPr id="6" name="组合 5"/>
          <p:cNvGrpSpPr/>
          <p:nvPr/>
        </p:nvGrpSpPr>
        <p:grpSpPr>
          <a:xfrm>
            <a:off x="1520784" y="2414270"/>
            <a:ext cx="2601299" cy="2838450"/>
            <a:chOff x="1962" y="3802"/>
            <a:chExt cx="3356" cy="4470"/>
          </a:xfrm>
        </p:grpSpPr>
        <p:pic>
          <p:nvPicPr>
            <p:cNvPr id="3" name="图片 2"/>
            <p:cNvPicPr>
              <a:picLocks noChangeAspect="1"/>
            </p:cNvPicPr>
            <p:nvPr/>
          </p:nvPicPr>
          <p:blipFill>
            <a:blip r:embed="rId2" cstate="print"/>
            <a:stretch>
              <a:fillRect/>
            </a:stretch>
          </p:blipFill>
          <p:spPr>
            <a:xfrm>
              <a:off x="2033" y="3802"/>
              <a:ext cx="3285" cy="4470"/>
            </a:xfrm>
            <a:prstGeom prst="rect">
              <a:avLst/>
            </a:prstGeom>
          </p:spPr>
        </p:pic>
        <p:sp>
          <p:nvSpPr>
            <p:cNvPr id="4" name="文本框 3"/>
            <p:cNvSpPr txBox="1"/>
            <p:nvPr/>
          </p:nvSpPr>
          <p:spPr>
            <a:xfrm>
              <a:off x="1962" y="6274"/>
              <a:ext cx="1032" cy="1018"/>
            </a:xfrm>
            <a:prstGeom prst="rect">
              <a:avLst/>
            </a:prstGeom>
            <a:noFill/>
          </p:spPr>
          <p:txBody>
            <a:bodyPr wrap="none" rtlCol="0">
              <a:spAutoFit/>
            </a:bodyPr>
            <a:lstStyle/>
            <a:p>
              <a:pPr algn="l">
                <a:lnSpc>
                  <a:spcPct val="150000"/>
                </a:lnSpc>
              </a:pPr>
              <a:r>
                <a:rPr lang="zh-CN" altLang="zh-CN" sz="2400" b="1" dirty="0">
                  <a:solidFill>
                    <a:srgbClr val="FF0000"/>
                  </a:solidFill>
                  <a:latin typeface="微软雅黑" panose="020B0503020204020204" charset="-122"/>
                  <a:ea typeface="微软雅黑" panose="020B0503020204020204" charset="-122"/>
                  <a:cs typeface="微软雅黑" panose="020B0503020204020204" charset="-122"/>
                  <a:sym typeface="+mn-ea"/>
                </a:rPr>
                <a:t>净角</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37" y="3966845"/>
            <a:ext cx="2200563" cy="22288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自读自悟</a:t>
            </a:r>
          </a:p>
        </p:txBody>
      </p:sp>
      <p:sp>
        <p:nvSpPr>
          <p:cNvPr id="100" name="文本框 99"/>
          <p:cNvSpPr txBox="1"/>
          <p:nvPr/>
        </p:nvSpPr>
        <p:spPr>
          <a:xfrm>
            <a:off x="2271099" y="2399031"/>
            <a:ext cx="8332529" cy="2402193"/>
          </a:xfrm>
          <a:prstGeom prst="snip2DiagRect">
            <a:avLst/>
          </a:prstGeom>
          <a:noFill/>
          <a:ln w="38100">
            <a:solidFill>
              <a:schemeClr val="accent2">
                <a:lumMod val="60000"/>
                <a:lumOff val="40000"/>
              </a:schemeClr>
            </a:solidFill>
            <a:prstDash val="lgDashDotDot"/>
          </a:ln>
        </p:spPr>
        <p:txBody>
          <a:bodyPr wrap="square">
            <a:spAutoFit/>
          </a:bodyPr>
          <a:lstStyle/>
          <a:p>
            <a:pPr>
              <a:lnSpc>
                <a:spcPct val="130000"/>
              </a:lnSpc>
            </a:pPr>
            <a:r>
              <a:rPr lang="en-US" altLang="zh-CN" sz="2400">
                <a:latin typeface="微软雅黑" panose="020B0503020204020204" charset="-122"/>
                <a:ea typeface="微软雅黑" panose="020B0503020204020204" charset="-122"/>
                <a:cs typeface="微软雅黑" panose="020B0503020204020204" charset="-122"/>
              </a:rPr>
              <a:t>1.</a:t>
            </a:r>
            <a:r>
              <a:rPr lang="zh-CN" sz="2400">
                <a:latin typeface="微软雅黑" panose="020B0503020204020204" charset="-122"/>
                <a:ea typeface="微软雅黑" panose="020B0503020204020204" charset="-122"/>
                <a:cs typeface="微软雅黑" panose="020B0503020204020204" charset="-122"/>
              </a:rPr>
              <a:t>文章写白鹅哪些方面的内容？</a:t>
            </a:r>
          </a:p>
          <a:p>
            <a:pPr>
              <a:lnSpc>
                <a:spcPct val="130000"/>
              </a:lnSpc>
            </a:pPr>
            <a:r>
              <a:rPr lang="zh-CN" sz="2400">
                <a:latin typeface="微软雅黑" panose="020B0503020204020204" charset="-122"/>
                <a:ea typeface="微软雅黑" panose="020B0503020204020204" charset="-122"/>
                <a:cs typeface="微软雅黑" panose="020B0503020204020204" charset="-122"/>
              </a:rPr>
              <a:t>这是一只什么样的白鹅？用课文中的词概括。</a:t>
            </a:r>
          </a:p>
          <a:p>
            <a:pPr>
              <a:lnSpc>
                <a:spcPct val="130000"/>
              </a:lnSpc>
            </a:pPr>
            <a:r>
              <a:rPr lang="zh-CN" sz="2400">
                <a:latin typeface="微软雅黑" panose="020B0503020204020204" charset="-122"/>
                <a:ea typeface="微软雅黑" panose="020B0503020204020204" charset="-122"/>
                <a:cs typeface="微软雅黑" panose="020B0503020204020204" charset="-122"/>
              </a:rPr>
              <a:t>2.填空： 这是一只___________________________ 的白鹅。</a:t>
            </a:r>
          </a:p>
          <a:p>
            <a:pPr>
              <a:lnSpc>
                <a:spcPct val="130000"/>
              </a:lnSpc>
            </a:pPr>
            <a:r>
              <a:rPr lang="zh-CN" sz="2400">
                <a:latin typeface="微软雅黑" panose="020B0503020204020204" charset="-122"/>
                <a:ea typeface="微软雅黑" panose="020B0503020204020204" charset="-122"/>
                <a:cs typeface="微软雅黑" panose="020B0503020204020204" charset="-122"/>
              </a:rPr>
              <a:t>3.你从哪里知道这是一只高傲的白鹅？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自学提示</a:t>
            </a:r>
          </a:p>
        </p:txBody>
      </p:sp>
      <p:sp>
        <p:nvSpPr>
          <p:cNvPr id="5" name="文本框 4"/>
          <p:cNvSpPr txBox="1"/>
          <p:nvPr/>
        </p:nvSpPr>
        <p:spPr>
          <a:xfrm>
            <a:off x="2998160" y="1375411"/>
            <a:ext cx="7202406" cy="1138654"/>
          </a:xfrm>
          <a:prstGeom prst="snip2DiagRect">
            <a:avLst/>
          </a:prstGeom>
          <a:solidFill>
            <a:srgbClr val="92D050"/>
          </a:solidFill>
          <a:ln>
            <a:solidFill>
              <a:schemeClr val="accent2">
                <a:lumMod val="75000"/>
              </a:schemeClr>
            </a:solidFill>
          </a:ln>
        </p:spPr>
        <p:txBody>
          <a:bodyPr wrap="square" rtlCol="0">
            <a:spAutoFit/>
          </a:bodyPr>
          <a:lstStyle/>
          <a:p>
            <a:pPr algn="l"/>
            <a:r>
              <a:rPr lang="en-US" sz="2800">
                <a:solidFill>
                  <a:srgbClr val="00B050"/>
                </a:solidFill>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1.朗读第一自然段，思考：你从哪里看出白鹅的“高傲”？</a:t>
            </a:r>
          </a:p>
        </p:txBody>
      </p:sp>
      <p:sp>
        <p:nvSpPr>
          <p:cNvPr id="6" name="文本框 5"/>
          <p:cNvSpPr txBox="1"/>
          <p:nvPr/>
        </p:nvSpPr>
        <p:spPr>
          <a:xfrm>
            <a:off x="606918" y="2691766"/>
            <a:ext cx="5248764" cy="624423"/>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2.品词：伸长头颈，左顾右盼。</a:t>
            </a:r>
          </a:p>
        </p:txBody>
      </p:sp>
      <p:sp>
        <p:nvSpPr>
          <p:cNvPr id="7" name="文本框 6"/>
          <p:cNvSpPr txBox="1"/>
          <p:nvPr/>
        </p:nvSpPr>
        <p:spPr>
          <a:xfrm>
            <a:off x="2913672" y="3574416"/>
            <a:ext cx="7372157" cy="624423"/>
          </a:xfrm>
          <a:prstGeom prst="snip2DiagRect">
            <a:avLst/>
          </a:prstGeom>
          <a:solidFill>
            <a:srgbClr val="92D050"/>
          </a:solidFill>
          <a:ln>
            <a:solidFill>
              <a:schemeClr val="accent2">
                <a:lumMod val="75000"/>
              </a:schemeClr>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3.感情朗读：“好一个高傲的动物！”</a:t>
            </a:r>
          </a:p>
        </p:txBody>
      </p:sp>
      <p:sp>
        <p:nvSpPr>
          <p:cNvPr id="2" name="文本框 1"/>
          <p:cNvSpPr txBox="1"/>
          <p:nvPr/>
        </p:nvSpPr>
        <p:spPr>
          <a:xfrm>
            <a:off x="606919" y="4399280"/>
            <a:ext cx="7156673" cy="640346"/>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4.自读课文，划出自己喜欢的句子。</a:t>
            </a:r>
          </a:p>
        </p:txBody>
      </p:sp>
      <p:sp>
        <p:nvSpPr>
          <p:cNvPr id="3" name="文本框 2"/>
          <p:cNvSpPr txBox="1"/>
          <p:nvPr/>
        </p:nvSpPr>
        <p:spPr>
          <a:xfrm>
            <a:off x="2913673" y="5135246"/>
            <a:ext cx="7156673" cy="1138654"/>
          </a:xfrm>
          <a:prstGeom prst="snip2DiagRect">
            <a:avLst/>
          </a:prstGeom>
          <a:solidFill>
            <a:srgbClr val="92D050"/>
          </a:solidFill>
          <a:ln>
            <a:solidFill>
              <a:schemeClr val="accent2">
                <a:lumMod val="75000"/>
              </a:schemeClr>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5.把自己画的句子多读几遍，并把感受和体会批注在旁边。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2" grpId="0" bldLvl="0" animBg="1"/>
      <p:bldP spid="3" grpId="0" bldLvl="0" animBg="1"/>
    </p:bldLst>
  </p:timing>
</p:sld>
</file>

<file path=ppt/slides/slide5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100" name="文本框 99"/>
          <p:cNvSpPr txBox="1"/>
          <p:nvPr/>
        </p:nvSpPr>
        <p:spPr>
          <a:xfrm>
            <a:off x="824726" y="2243309"/>
            <a:ext cx="9950202" cy="2031325"/>
          </a:xfrm>
          <a:prstGeom prst="rect">
            <a:avLst/>
          </a:prstGeom>
          <a:noFill/>
          <a:ln w="9525">
            <a:noFill/>
          </a:ln>
        </p:spPr>
        <p:txBody>
          <a:bodyPr wrap="square">
            <a:spAutoFit/>
          </a:bodyPr>
          <a:lstStyle/>
          <a:p>
            <a:pPr>
              <a:lnSpc>
                <a:spcPct val="150000"/>
              </a:lnSpc>
            </a:pP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a:t>
            </a:r>
            <a:r>
              <a:rPr lang="zh-CN" sz="2800" dirty="0">
                <a:solidFill>
                  <a:schemeClr val="dk1"/>
                </a:solidFill>
                <a:latin typeface="微软雅黑" panose="020B0503020204020204" charset="-122"/>
                <a:ea typeface="微软雅黑" panose="020B0503020204020204" charset="-122"/>
                <a:cs typeface="微软雅黑" panose="020B0503020204020204" charset="-122"/>
              </a:rPr>
              <a:t>这一节课，我们学习了生字词，并跟随丰子恺先生一道了解了高傲的白鹅，我想大多数同学可能都有一种冲动，就是想马上认识一下这些高傲的大白鹅。</a:t>
            </a:r>
            <a:r>
              <a:rPr lang="zh-CN" sz="2800" b="1" dirty="0">
                <a:solidFill>
                  <a:schemeClr val="dk1"/>
                </a:solidFill>
                <a:latin typeface="微软雅黑" panose="020B0503020204020204" charset="-122"/>
                <a:ea typeface="微软雅黑" panose="020B0503020204020204" charset="-122"/>
                <a:cs typeface="微软雅黑" panose="020B0503020204020204" charset="-122"/>
              </a:rPr>
              <a:t> </a:t>
            </a:r>
            <a:r>
              <a:rPr lang="zh-CN" altLang="zh-CN" sz="2800" dirty="0">
                <a:latin typeface="微软雅黑" panose="020B0503020204020204" charset="-122"/>
                <a:ea typeface="微软雅黑" panose="020B0503020204020204" charset="-122"/>
              </a:rPr>
              <a:t>请同学们课下熟读课文。</a:t>
            </a:r>
            <a:endParaRPr lang="zh-CN" sz="2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5943" y="1284605"/>
            <a:ext cx="2192811" cy="626368"/>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课堂练习</a:t>
            </a:r>
          </a:p>
        </p:txBody>
      </p:sp>
      <p:sp>
        <p:nvSpPr>
          <p:cNvPr id="100" name="文本框 99"/>
          <p:cNvSpPr txBox="1"/>
          <p:nvPr/>
        </p:nvSpPr>
        <p:spPr>
          <a:xfrm>
            <a:off x="1564191" y="2277110"/>
            <a:ext cx="9231667" cy="3322955"/>
          </a:xfrm>
          <a:prstGeom prst="rect">
            <a:avLst/>
          </a:prstGeom>
          <a:noFill/>
          <a:ln w="9525">
            <a:noFill/>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一、给加粗字选择正确读音。（画上“√”）</a:t>
            </a:r>
          </a:p>
          <a:p>
            <a:pPr>
              <a:lnSpc>
                <a:spcPct val="150000"/>
              </a:lnSpc>
            </a:pPr>
            <a:r>
              <a:rPr lang="zh-CN" sz="2800">
                <a:latin typeface="微软雅黑" panose="020B0503020204020204" charset="-122"/>
                <a:ea typeface="微软雅黑" panose="020B0503020204020204" charset="-122"/>
                <a:cs typeface="微软雅黑" panose="020B0503020204020204" charset="-122"/>
              </a:rPr>
              <a:t>清平乐（ lè  yuè  ）       茅檐</a:t>
            </a:r>
            <a:r>
              <a:rPr lang="en-US" sz="2800">
                <a:latin typeface="微软雅黑" panose="020B0503020204020204" charset="-122"/>
                <a:ea typeface="微软雅黑" panose="020B0503020204020204" charset="-122"/>
                <a:cs typeface="微软雅黑" panose="020B0503020204020204" charset="-122"/>
              </a:rPr>
              <a:t> (yán  yáng)  </a:t>
            </a:r>
            <a:endParaRPr lang="zh-CN" sz="2800">
              <a:latin typeface="微软雅黑" panose="020B0503020204020204" charset="-122"/>
              <a:ea typeface="微软雅黑" panose="020B0503020204020204" charset="-122"/>
              <a:cs typeface="微软雅黑" panose="020B0503020204020204" charset="-122"/>
            </a:endParaRPr>
          </a:p>
          <a:p>
            <a:pPr>
              <a:lnSpc>
                <a:spcPct val="150000"/>
              </a:lnSpc>
            </a:pPr>
            <a:r>
              <a:rPr lang="zh-CN" sz="2800">
                <a:latin typeface="微软雅黑" panose="020B0503020204020204" charset="-122"/>
                <a:ea typeface="微软雅黑" panose="020B0503020204020204" charset="-122"/>
                <a:cs typeface="微软雅黑" panose="020B0503020204020204" charset="-122"/>
              </a:rPr>
              <a:t>剥莲蓬</a:t>
            </a:r>
            <a:r>
              <a:rPr lang="en-US" sz="2800">
                <a:latin typeface="微软雅黑" panose="020B0503020204020204" charset="-122"/>
                <a:ea typeface="微软雅黑" panose="020B0503020204020204" charset="-122"/>
                <a:cs typeface="微软雅黑" panose="020B0503020204020204" charset="-122"/>
              </a:rPr>
              <a:t> (bō  bāo)           </a:t>
            </a:r>
            <a:r>
              <a:rPr lang="zh-CN" sz="2800">
                <a:latin typeface="微软雅黑" panose="020B0503020204020204" charset="-122"/>
                <a:ea typeface="微软雅黑" panose="020B0503020204020204" charset="-122"/>
                <a:cs typeface="微软雅黑" panose="020B0503020204020204" charset="-122"/>
              </a:rPr>
              <a:t>亡赖（wáng wú）</a:t>
            </a:r>
          </a:p>
          <a:p>
            <a:pPr>
              <a:lnSpc>
                <a:spcPct val="150000"/>
              </a:lnSpc>
            </a:pPr>
            <a:r>
              <a:rPr lang="zh-CN" sz="2800">
                <a:latin typeface="微软雅黑" panose="020B0503020204020204" charset="-122"/>
                <a:ea typeface="微软雅黑" panose="020B0503020204020204" charset="-122"/>
                <a:cs typeface="微软雅黑" panose="020B0503020204020204" charset="-122"/>
              </a:rPr>
              <a:t>相媚好（méi mèi）        翁媪（wēn ǎo）</a:t>
            </a:r>
          </a:p>
          <a:p>
            <a:pPr>
              <a:lnSpc>
                <a:spcPct val="150000"/>
              </a:lnSpc>
            </a:pP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392599" y="3060700"/>
            <a:ext cx="436338" cy="738664"/>
          </a:xfrm>
          <a:prstGeom prst="rect">
            <a:avLst/>
          </a:prstGeom>
          <a:noFill/>
        </p:spPr>
        <p:txBody>
          <a:bodyPr wrap="none" rtlCol="0">
            <a:spAutoFit/>
          </a:bodyPr>
          <a:lstStyle/>
          <a:p>
            <a:pPr algn="l">
              <a:lnSpc>
                <a:spcPct val="150000"/>
              </a:lnSpc>
            </a:pPr>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807774" y="3060066"/>
            <a:ext cx="436338" cy="738664"/>
          </a:xfrm>
          <a:prstGeom prst="rect">
            <a:avLst/>
          </a:prstGeom>
          <a:noFill/>
        </p:spPr>
        <p:txBody>
          <a:bodyPr wrap="none" rtlCol="0">
            <a:spAutoFit/>
          </a:bodyPr>
          <a:lstStyle/>
          <a:p>
            <a:pPr algn="l">
              <a:lnSpc>
                <a:spcPct val="150000"/>
              </a:lnSpc>
            </a:pPr>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4226724" y="3660776"/>
            <a:ext cx="436338" cy="738664"/>
          </a:xfrm>
          <a:prstGeom prst="rect">
            <a:avLst/>
          </a:prstGeom>
          <a:noFill/>
        </p:spPr>
        <p:txBody>
          <a:bodyPr wrap="none" rtlCol="0">
            <a:spAutoFit/>
          </a:bodyPr>
          <a:lstStyle/>
          <a:p>
            <a:pPr algn="l">
              <a:lnSpc>
                <a:spcPct val="150000"/>
              </a:lnSpc>
            </a:pPr>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9051840" y="3563621"/>
            <a:ext cx="436338" cy="738664"/>
          </a:xfrm>
          <a:prstGeom prst="rect">
            <a:avLst/>
          </a:prstGeom>
          <a:noFill/>
        </p:spPr>
        <p:txBody>
          <a:bodyPr wrap="none" rtlCol="0">
            <a:spAutoFit/>
          </a:bodyPr>
          <a:lstStyle/>
          <a:p>
            <a:pPr algn="l">
              <a:lnSpc>
                <a:spcPct val="150000"/>
              </a:lnSpc>
            </a:pPr>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4507317" y="4300856"/>
            <a:ext cx="436338" cy="738664"/>
          </a:xfrm>
          <a:prstGeom prst="rect">
            <a:avLst/>
          </a:prstGeom>
          <a:noFill/>
        </p:spPr>
        <p:txBody>
          <a:bodyPr wrap="none" rtlCol="0">
            <a:spAutoFit/>
          </a:bodyPr>
          <a:lstStyle/>
          <a:p>
            <a:pPr algn="l">
              <a:lnSpc>
                <a:spcPct val="150000"/>
              </a:lnSpc>
            </a:pPr>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8921619" y="4300856"/>
            <a:ext cx="436338" cy="738664"/>
          </a:xfrm>
          <a:prstGeom prst="rect">
            <a:avLst/>
          </a:prstGeom>
          <a:noFill/>
        </p:spPr>
        <p:txBody>
          <a:bodyPr wrap="none" rtlCol="0">
            <a:spAutoFit/>
          </a:bodyPr>
          <a:lstStyle/>
          <a:p>
            <a:pPr algn="l">
              <a:lnSpc>
                <a:spcPct val="150000"/>
              </a:lnSpc>
            </a:pPr>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5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98171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100" name="文本框 99"/>
          <p:cNvSpPr txBox="1"/>
          <p:nvPr/>
        </p:nvSpPr>
        <p:spPr>
          <a:xfrm>
            <a:off x="406163" y="1661797"/>
            <a:ext cx="10588900" cy="4407535"/>
          </a:xfrm>
          <a:prstGeom prst="rect">
            <a:avLst/>
          </a:prstGeom>
          <a:noFill/>
          <a:ln w="9525">
            <a:noFill/>
          </a:ln>
        </p:spPr>
        <p:txBody>
          <a:bodyPr wrap="square">
            <a:spAutoFit/>
          </a:bodyPr>
          <a:lstStyle/>
          <a:p>
            <a:pPr>
              <a:lnSpc>
                <a:spcPct val="130000"/>
              </a:lnSpc>
            </a:pPr>
            <a:r>
              <a:rPr sz="2400">
                <a:latin typeface="微软雅黑" panose="020B0503020204020204" charset="-122"/>
                <a:ea typeface="微软雅黑" panose="020B0503020204020204" charset="-122"/>
                <a:cs typeface="微软雅黑" panose="020B0503020204020204" charset="-122"/>
              </a:rPr>
              <a:t>一、用组词的方法来区分它们。</a:t>
            </a:r>
          </a:p>
          <a:p>
            <a:pPr>
              <a:lnSpc>
                <a:spcPct val="130000"/>
              </a:lnSpc>
            </a:pPr>
            <a:r>
              <a:rPr sz="2400">
                <a:latin typeface="微软雅黑" panose="020B0503020204020204" charset="-122"/>
                <a:ea typeface="微软雅黑" panose="020B0503020204020204" charset="-122"/>
                <a:cs typeface="微软雅黑" panose="020B0503020204020204" charset="-122"/>
              </a:rPr>
              <a:t>促（       ）  历(          )   锯(            )  侍（         ）</a:t>
            </a:r>
          </a:p>
          <a:p>
            <a:pPr>
              <a:lnSpc>
                <a:spcPct val="130000"/>
              </a:lnSpc>
            </a:pPr>
            <a:r>
              <a:rPr sz="2400">
                <a:latin typeface="微软雅黑" panose="020B0503020204020204" charset="-122"/>
                <a:ea typeface="微软雅黑" panose="020B0503020204020204" charset="-122"/>
                <a:cs typeface="微软雅黑" panose="020B0503020204020204" charset="-122"/>
              </a:rPr>
              <a:t>捉(          )   厉(          )   剧 (           )   诗（        ）</a:t>
            </a:r>
          </a:p>
          <a:p>
            <a:pPr>
              <a:lnSpc>
                <a:spcPct val="130000"/>
              </a:lnSpc>
            </a:pPr>
            <a:r>
              <a:rPr sz="2400">
                <a:latin typeface="微软雅黑" panose="020B0503020204020204" charset="-122"/>
                <a:ea typeface="微软雅黑" panose="020B0503020204020204" charset="-122"/>
                <a:cs typeface="微软雅黑" panose="020B0503020204020204" charset="-122"/>
              </a:rPr>
              <a:t>二、根据句子的意思准确地选择字义</a:t>
            </a:r>
          </a:p>
          <a:p>
            <a:pPr>
              <a:lnSpc>
                <a:spcPct val="130000"/>
              </a:lnSpc>
            </a:pPr>
            <a:r>
              <a:rPr sz="2400">
                <a:latin typeface="微软雅黑" panose="020B0503020204020204" charset="-122"/>
                <a:ea typeface="微软雅黑" panose="020B0503020204020204" charset="-122"/>
                <a:cs typeface="微软雅黑" panose="020B0503020204020204" charset="-122"/>
              </a:rPr>
              <a:t>1.等到鹅再来吃饭的时候，饭罐已经空空如也。(      )</a:t>
            </a:r>
          </a:p>
          <a:p>
            <a:pPr>
              <a:lnSpc>
                <a:spcPct val="130000"/>
              </a:lnSpc>
            </a:pPr>
            <a:r>
              <a:rPr sz="2400">
                <a:solidFill>
                  <a:srgbClr val="FF0000"/>
                </a:solidFill>
                <a:latin typeface="微软雅黑" panose="020B0503020204020204" charset="-122"/>
                <a:ea typeface="微软雅黑" panose="020B0503020204020204" charset="-122"/>
                <a:cs typeface="微软雅黑" panose="020B0503020204020204" charset="-122"/>
              </a:rPr>
              <a:t>空：</a:t>
            </a:r>
            <a:r>
              <a:rPr sz="2400">
                <a:latin typeface="微软雅黑" panose="020B0503020204020204" charset="-122"/>
                <a:ea typeface="微软雅黑" panose="020B0503020204020204" charset="-122"/>
                <a:cs typeface="微软雅黑" panose="020B0503020204020204" charset="-122"/>
              </a:rPr>
              <a:t>① 天空;② 里面什么都没有;③ 没有效果的。</a:t>
            </a:r>
          </a:p>
          <a:p>
            <a:pPr>
              <a:lnSpc>
                <a:spcPct val="130000"/>
              </a:lnSpc>
            </a:pPr>
            <a:r>
              <a:rPr sz="2400">
                <a:latin typeface="微软雅黑" panose="020B0503020204020204" charset="-122"/>
                <a:ea typeface="微软雅黑" panose="020B0503020204020204" charset="-122"/>
                <a:cs typeface="微软雅黑" panose="020B0503020204020204" charset="-122"/>
              </a:rPr>
              <a:t>2.我们不胜其烦，以后便饭罐和水盆放在一起，免得它走远去，让鸡、狗偷饭吃。(       )</a:t>
            </a:r>
          </a:p>
          <a:p>
            <a:pPr>
              <a:lnSpc>
                <a:spcPct val="130000"/>
              </a:lnSpc>
            </a:pPr>
            <a:r>
              <a:rPr sz="2400">
                <a:solidFill>
                  <a:srgbClr val="FF0000"/>
                </a:solidFill>
                <a:latin typeface="微软雅黑" panose="020B0503020204020204" charset="-122"/>
                <a:ea typeface="微软雅黑" panose="020B0503020204020204" charset="-122"/>
                <a:cs typeface="微软雅黑" panose="020B0503020204020204" charset="-122"/>
              </a:rPr>
              <a:t>胜：</a:t>
            </a:r>
            <a:r>
              <a:rPr sz="2400">
                <a:latin typeface="微软雅黑" panose="020B0503020204020204" charset="-122"/>
                <a:ea typeface="微软雅黑" panose="020B0503020204020204" charset="-122"/>
                <a:cs typeface="微软雅黑" panose="020B0503020204020204" charset="-122"/>
              </a:rPr>
              <a:t>① 赢，占优势;② 超过;③ 优美的;④ 尽;⑤ 能承受。</a:t>
            </a:r>
            <a:endParaRPr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00669" y="228282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催促</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00669" y="274320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捕捉</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241548" y="228282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来历</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067146" y="274320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严厉</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318867" y="228282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锯子</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318867" y="274320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剧照</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541907" y="216535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侍候</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7541907" y="274320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诗人</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8509256" y="3724276"/>
            <a:ext cx="49244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②</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3735297" y="5095877"/>
            <a:ext cx="583814"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⑤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checkerboard(across)">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heckerboard(across)">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heckerboard(across)">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checkerboard(across)">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P spid="12" grpId="0"/>
    </p:bldLst>
  </p:timing>
</p:sld>
</file>

<file path=ppt/slides/slide5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100" name="文本框 99"/>
          <p:cNvSpPr txBox="1"/>
          <p:nvPr/>
        </p:nvSpPr>
        <p:spPr>
          <a:xfrm>
            <a:off x="248814" y="1820547"/>
            <a:ext cx="11081101" cy="3322955"/>
          </a:xfrm>
          <a:prstGeom prst="rect">
            <a:avLst/>
          </a:prstGeom>
          <a:noFill/>
          <a:ln w="9525">
            <a:noFill/>
          </a:ln>
        </p:spPr>
        <p:txBody>
          <a:bodyPr wrap="square">
            <a:spAutoFit/>
          </a:bodyPr>
          <a:lstStyle/>
          <a:p>
            <a:pPr>
              <a:lnSpc>
                <a:spcPct val="150000"/>
              </a:lnSpc>
            </a:pPr>
            <a:r>
              <a:rPr sz="2800">
                <a:latin typeface="微软雅黑" panose="020B0503020204020204" charset="-122"/>
                <a:ea typeface="微软雅黑" panose="020B0503020204020204" charset="-122"/>
                <a:cs typeface="微软雅黑" panose="020B0503020204020204" charset="-122"/>
              </a:rPr>
              <a:t>三、文中有很多四个字组成的词语，把喜欢的词语写在下面的横线上，从中选择两个词语进行造句</a:t>
            </a:r>
          </a:p>
          <a:p>
            <a:pPr>
              <a:lnSpc>
                <a:spcPct val="150000"/>
              </a:lnSpc>
            </a:pPr>
            <a:r>
              <a:rPr sz="2800">
                <a:latin typeface="微软雅黑" panose="020B0503020204020204" charset="-122"/>
                <a:ea typeface="微软雅黑" panose="020B0503020204020204" charset="-122"/>
                <a:cs typeface="微软雅黑" panose="020B0503020204020204" charset="-122"/>
              </a:rPr>
              <a:t>   </a:t>
            </a:r>
            <a:endParaRPr sz="280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sz="2800">
                <a:latin typeface="微软雅黑" panose="020B0503020204020204" charset="-122"/>
                <a:ea typeface="微软雅黑" panose="020B0503020204020204" charset="-122"/>
                <a:cs typeface="微软雅黑" panose="020B0503020204020204" charset="-122"/>
              </a:rPr>
              <a:t>                                                                 </a:t>
            </a:r>
          </a:p>
          <a:p>
            <a:pPr>
              <a:lnSpc>
                <a:spcPct val="150000"/>
              </a:lnSpc>
            </a:pPr>
            <a:r>
              <a:rPr sz="2800">
                <a:latin typeface="微软雅黑" panose="020B0503020204020204" charset="-122"/>
                <a:ea typeface="微软雅黑" panose="020B0503020204020204" charset="-122"/>
                <a:cs typeface="微软雅黑" panose="020B0503020204020204" charset="-122"/>
              </a:rPr>
              <a:t>                                                                           </a:t>
            </a:r>
          </a:p>
        </p:txBody>
      </p:sp>
      <p:cxnSp>
        <p:nvCxnSpPr>
          <p:cNvPr id="11" name="直接连接符 10"/>
          <p:cNvCxnSpPr/>
          <p:nvPr/>
        </p:nvCxnSpPr>
        <p:spPr>
          <a:xfrm flipV="1">
            <a:off x="814651" y="3716655"/>
            <a:ext cx="9073542" cy="63500"/>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12" name="直接连接符 11"/>
          <p:cNvCxnSpPr/>
          <p:nvPr/>
        </p:nvCxnSpPr>
        <p:spPr>
          <a:xfrm flipV="1">
            <a:off x="814651" y="4509137"/>
            <a:ext cx="9161131" cy="85725"/>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13" name="直接连接符 12"/>
          <p:cNvCxnSpPr/>
          <p:nvPr/>
        </p:nvCxnSpPr>
        <p:spPr>
          <a:xfrm flipV="1">
            <a:off x="814652" y="5300982"/>
            <a:ext cx="9424671" cy="67945"/>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14" name="文本框 13"/>
          <p:cNvSpPr txBox="1"/>
          <p:nvPr/>
        </p:nvSpPr>
        <p:spPr>
          <a:xfrm>
            <a:off x="682880" y="3113406"/>
            <a:ext cx="7007046" cy="738664"/>
          </a:xfrm>
          <a:prstGeom prst="rect">
            <a:avLst/>
          </a:prstGeom>
          <a:noFill/>
        </p:spPr>
        <p:txBody>
          <a:bodyPr wrap="none" rtlCol="0">
            <a:spAutoFit/>
          </a:bodyPr>
          <a:lstStyle/>
          <a:p>
            <a:pPr algn="l">
              <a:lnSpc>
                <a:spcPct val="15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从容不迫、一丝不苟、架子十足、左顾右盼</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248814" y="4072890"/>
            <a:ext cx="9267281"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从容不迫 ：在大家的掌声中，他从容不迫地走上了讲台。</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406163" y="4846955"/>
            <a:ext cx="8549135" cy="523220"/>
          </a:xfrm>
          <a:prstGeom prst="rect">
            <a:avLst/>
          </a:prstGeom>
          <a:noFill/>
        </p:spPr>
        <p:txBody>
          <a:bodyPr wrap="none" rtlCol="0">
            <a:spAutoFit/>
          </a:bodyPr>
          <a:lstStyle/>
          <a:p>
            <a:pPr algn="l"/>
            <a:r>
              <a:rPr sz="2800">
                <a:solidFill>
                  <a:srgbClr val="FF0000"/>
                </a:solidFill>
                <a:latin typeface="微软雅黑" panose="020B0503020204020204" charset="-122"/>
                <a:ea typeface="微软雅黑" panose="020B0503020204020204" charset="-122"/>
                <a:cs typeface="微软雅黑" panose="020B0503020204020204" charset="-122"/>
                <a:sym typeface="+mn-ea"/>
              </a:rPr>
              <a:t>一丝不苟：白求恩对医疗技术一丝不苟，精益求精。</a:t>
            </a:r>
            <a:r>
              <a:rPr sz="2800">
                <a:latin typeface="微软雅黑" panose="020B0503020204020204" charset="-122"/>
                <a:ea typeface="微软雅黑" panose="020B0503020204020204" charset="-122"/>
                <a:cs typeface="微软雅黑" panose="020B0503020204020204" charset="-122"/>
                <a:sym typeface="+mn-ea"/>
              </a:rPr>
              <a:t> </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par>
                                <p:cTn id="8" presetID="18" presetClass="entr" presetSubtype="1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trips(downLeft)">
                                      <p:cBhvr>
                                        <p:cTn id="10" dur="500"/>
                                        <p:tgtEl>
                                          <p:spTgt spid="12"/>
                                        </p:tgtEl>
                                      </p:cBhvr>
                                    </p:animEffect>
                                  </p:childTnLst>
                                </p:cTn>
                              </p:par>
                              <p:par>
                                <p:cTn id="11" presetID="18" presetClass="entr" presetSubtype="12"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strips(downLef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strips(downLef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strips(down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Left)">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5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958630" y="979807"/>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rcRect t="9113" r="-309" b="6678"/>
          <a:stretch>
            <a:fillRect/>
          </a:stretch>
        </p:blipFill>
        <p:spPr>
          <a:xfrm>
            <a:off x="1652554" y="2694307"/>
            <a:ext cx="8797600" cy="3406775"/>
          </a:xfrm>
          <a:prstGeom prst="rect">
            <a:avLst/>
          </a:prstGeom>
        </p:spPr>
      </p:pic>
    </p:spTree>
  </p:cSld>
  <p:clrMapOvr>
    <a:masterClrMapping/>
  </p:clrMapOvr>
  <p:timing>
    <p:tnLst>
      <p:par>
        <p:cTn id="1" dur="indefinite" restart="never" nodeType="tmRoot"/>
      </p:par>
    </p:tnLst>
  </p:timing>
</p:sld>
</file>

<file path=ppt/slides/slide5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4" name="文本框 3"/>
          <p:cNvSpPr txBox="1"/>
          <p:nvPr/>
        </p:nvSpPr>
        <p:spPr>
          <a:xfrm>
            <a:off x="4947586" y="2289176"/>
            <a:ext cx="5742856" cy="2703076"/>
          </a:xfrm>
          <a:prstGeom prst="bevel">
            <a:avLst>
              <a:gd name="adj" fmla="val 8631"/>
            </a:avLst>
          </a:prstGeom>
          <a:noFill/>
          <a:ln>
            <a:solidFill>
              <a:srgbClr val="FFC000"/>
            </a:solidFill>
          </a:ln>
        </p:spPr>
        <p:txBody>
          <a:bodyPr wrap="square" rtlCol="0">
            <a:spAutoFit/>
          </a:bodyPr>
          <a:lstStyle/>
          <a:p>
            <a:pPr algn="l"/>
            <a:r>
              <a:rPr lang="en-US"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同学们，从上节课我们知道丰老先生养过一只白鹅，这只白鹅是一只一位即将远行的朋友送给他的，今天我们继续学习这篇课文。</a:t>
            </a:r>
          </a:p>
        </p:txBody>
      </p:sp>
      <p:sp>
        <p:nvSpPr>
          <p:cNvPr id="2" name="文本框 1"/>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5" name="图片 4"/>
          <p:cNvPicPr>
            <a:picLocks noChangeAspect="1"/>
          </p:cNvPicPr>
          <p:nvPr/>
        </p:nvPicPr>
        <p:blipFill>
          <a:blip r:embed="rId2" cstate="print"/>
          <a:stretch>
            <a:fillRect/>
          </a:stretch>
        </p:blipFill>
        <p:spPr>
          <a:xfrm>
            <a:off x="1029358" y="2289175"/>
            <a:ext cx="3302006" cy="2865120"/>
          </a:xfrm>
          <a:prstGeom prst="ellipse">
            <a:avLst/>
          </a:prstGeom>
        </p:spPr>
      </p:pic>
    </p:spTree>
  </p:cSld>
  <p:clrMapOvr>
    <a:masterClrMapping/>
  </p:clrMapOvr>
  <p:timing>
    <p:tnLst>
      <p:par>
        <p:cTn id="1" dur="indefinite" restart="never" nodeType="tmRoot"/>
      </p:par>
    </p:tnLst>
  </p:timing>
</p:sld>
</file>

<file path=ppt/slides/slide5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2908247" y="2355850"/>
            <a:ext cx="6707105" cy="610528"/>
          </a:xfrm>
          <a:prstGeom prst="bevel">
            <a:avLst>
              <a:gd name="adj" fmla="val 7138"/>
            </a:avLst>
          </a:prstGeom>
          <a:solidFill>
            <a:srgbClr val="92D050"/>
          </a:solidFill>
          <a:ln w="9525">
            <a:solidFill>
              <a:srgbClr val="FFC000"/>
            </a:solidFill>
          </a:ln>
        </p:spPr>
        <p:txBody>
          <a:bodyPr wrap="square">
            <a:spAutoFit/>
          </a:bodyPr>
          <a:lstStyle/>
          <a:p>
            <a:pPr indent="304800"/>
            <a:r>
              <a:rPr lang="zh-CN" sz="2800">
                <a:solidFill>
                  <a:schemeClr val="tx1"/>
                </a:solidFill>
                <a:latin typeface="微软雅黑" panose="020B0503020204020204" charset="-122"/>
                <a:ea typeface="微软雅黑" panose="020B0503020204020204" charset="-122"/>
                <a:cs typeface="微软雅黑" panose="020B0503020204020204" charset="-122"/>
              </a:rPr>
              <a:t>课文是围绕文中哪句话写的？</a:t>
            </a:r>
          </a:p>
        </p:txBody>
      </p:sp>
      <p:sp>
        <p:nvSpPr>
          <p:cNvPr id="2" name="文本框 1"/>
          <p:cNvSpPr txBox="1"/>
          <p:nvPr/>
        </p:nvSpPr>
        <p:spPr>
          <a:xfrm>
            <a:off x="715435" y="1111250"/>
            <a:ext cx="2192036"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3" name="图片 2" descr="62"/>
          <p:cNvPicPr>
            <a:picLocks noChangeAspect="1"/>
          </p:cNvPicPr>
          <p:nvPr/>
        </p:nvPicPr>
        <p:blipFill>
          <a:blip r:embed="rId2" cstate="print"/>
          <a:stretch>
            <a:fillRect/>
          </a:stretch>
        </p:blipFill>
        <p:spPr>
          <a:xfrm flipH="1">
            <a:off x="472048" y="2848610"/>
            <a:ext cx="1987405" cy="2432050"/>
          </a:xfrm>
          <a:prstGeom prst="rect">
            <a:avLst/>
          </a:prstGeom>
        </p:spPr>
      </p:pic>
      <p:sp>
        <p:nvSpPr>
          <p:cNvPr id="4" name="文本框 3"/>
          <p:cNvSpPr txBox="1"/>
          <p:nvPr/>
        </p:nvSpPr>
        <p:spPr>
          <a:xfrm>
            <a:off x="4298810" y="3984626"/>
            <a:ext cx="5820462" cy="735747"/>
          </a:xfrm>
          <a:prstGeom prst="wedgeEllipseCallout">
            <a:avLst>
              <a:gd name="adj1" fmla="val -28705"/>
              <a:gd name="adj2" fmla="val -112949"/>
            </a:avLst>
          </a:prstGeom>
          <a:noFill/>
          <a:ln w="38100">
            <a:solidFill>
              <a:srgbClr val="92D050"/>
            </a:solidFill>
          </a:ln>
        </p:spPr>
        <p:txBody>
          <a:bodyPr wrap="square" rtlCol="0">
            <a:spAutoFit/>
          </a:bodyPr>
          <a:lstStyle/>
          <a:p>
            <a:pPr indent="304800" algn="l"/>
            <a:r>
              <a:rPr lang="zh-CN" sz="2800">
                <a:latin typeface="微软雅黑" panose="020B0503020204020204" charset="-122"/>
                <a:ea typeface="微软雅黑" panose="020B0503020204020204" charset="-122"/>
                <a:cs typeface="微软雅黑" panose="020B0503020204020204" charset="-122"/>
                <a:sym typeface="+mn-ea"/>
              </a:rPr>
              <a:t>好一个高傲的动物！</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bldLvl="0" animBg="1"/>
    </p:bldLst>
  </p:timing>
</p:sld>
</file>

<file path=ppt/slides/slide5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066274" y="1881505"/>
            <a:ext cx="5743631" cy="2011660"/>
          </a:xfrm>
          <a:prstGeom prst="wedgeRoundRectCallout">
            <a:avLst>
              <a:gd name="adj1" fmla="val -65344"/>
              <a:gd name="adj2" fmla="val -6123"/>
              <a:gd name="adj3" fmla="val 16667"/>
            </a:avLst>
          </a:prstGeom>
          <a:noFill/>
          <a:ln w="38100">
            <a:solidFill>
              <a:srgbClr val="FFC000"/>
            </a:solidFill>
          </a:ln>
          <a:extLst>
            <a:ext uri="{909E8E84-426E-40DD-AFC4-6F175D3DCCD1}">
              <a14:hiddenFill xmlns:a14="http://schemas.microsoft.com/office/drawing/2010/main">
                <a:solidFill>
                  <a:srgbClr val="92D050"/>
                </a:solidFill>
              </a14:hiddenFill>
            </a:ext>
          </a:extLst>
        </p:spPr>
        <p:txBody>
          <a:bodyPr wrap="square">
            <a:spAutoFit/>
          </a:bodyPr>
          <a:lstStyle/>
          <a:p>
            <a:r>
              <a:rPr lang="zh-CN" sz="2800">
                <a:solidFill>
                  <a:schemeClr val="tx1"/>
                </a:solidFill>
                <a:latin typeface="微软雅黑" panose="020B0503020204020204" charset="-122"/>
                <a:ea typeface="微软雅黑" panose="020B0503020204020204" charset="-122"/>
              </a:rPr>
              <a:t>大声呵斥、厉声叫嚣、引吭大叫体会鹅的高傲，厉害；这几个词都表示白鹅叫声很严厉，这么多，不重复吗？</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5" name="图片 4" descr="123"/>
          <p:cNvPicPr>
            <a:picLocks noChangeAspect="1"/>
          </p:cNvPicPr>
          <p:nvPr/>
        </p:nvPicPr>
        <p:blipFill>
          <a:blip r:embed="rId2" cstate="print"/>
          <a:stretch>
            <a:fillRect/>
          </a:stretch>
        </p:blipFill>
        <p:spPr>
          <a:xfrm>
            <a:off x="945645" y="2187575"/>
            <a:ext cx="2325357" cy="1905000"/>
          </a:xfrm>
          <a:prstGeom prst="rect">
            <a:avLst/>
          </a:prstGeom>
        </p:spPr>
      </p:pic>
      <p:sp>
        <p:nvSpPr>
          <p:cNvPr id="2" name="文本框 1"/>
          <p:cNvSpPr txBox="1"/>
          <p:nvPr/>
        </p:nvSpPr>
        <p:spPr>
          <a:xfrm>
            <a:off x="2010659" y="4287522"/>
            <a:ext cx="7140396" cy="1840409"/>
          </a:xfrm>
          <a:prstGeom prst="horizontalScroll">
            <a:avLst/>
          </a:prstGeom>
          <a:solidFill>
            <a:srgbClr val="FFC000"/>
          </a:solidFill>
          <a:ln>
            <a:solidFill>
              <a:schemeClr val="accent1"/>
            </a:solidFill>
          </a:ln>
        </p:spPr>
        <p:txBody>
          <a:bodyPr wrap="square" rtlCol="0">
            <a:spAutoFit/>
          </a:bodyPr>
          <a:lstStyle/>
          <a:p>
            <a:pPr algn="l">
              <a:lnSpc>
                <a:spcPct val="150000"/>
              </a:lnSpc>
            </a:pPr>
            <a:r>
              <a:rPr lang="zh-CN" sz="2800" dirty="0">
                <a:latin typeface="微软雅黑" panose="020B0503020204020204" charset="-122"/>
                <a:ea typeface="微软雅黑" panose="020B0503020204020204" charset="-122"/>
                <a:sym typeface="+mn-ea"/>
              </a:rPr>
              <a:t>不重复，因为它们精确表达了不同情境下鹅的</a:t>
            </a:r>
            <a:r>
              <a:rPr lang="zh-CN" sz="2800" dirty="0" smtClean="0">
                <a:latin typeface="微软雅黑" panose="020B0503020204020204" charset="-122"/>
                <a:ea typeface="微软雅黑" panose="020B0503020204020204" charset="-122"/>
                <a:sym typeface="+mn-ea"/>
              </a:rPr>
              <a:t>叫声</a:t>
            </a:r>
            <a:r>
              <a:rPr lang="zh-CN" altLang="en-US" sz="2800" dirty="0" smtClean="0">
                <a:latin typeface="微软雅黑" panose="020B0503020204020204" charset="-122"/>
                <a:ea typeface="微软雅黑" panose="020B0503020204020204" charset="-122"/>
                <a:sym typeface="+mn-ea"/>
              </a:rPr>
              <a:t>。</a:t>
            </a:r>
            <a:endParaRPr lang="zh-CN" altLang="en-US" sz="2800"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Lst>
  </p:timing>
</p:sld>
</file>

<file path=ppt/slides/slide5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555" y="3666492"/>
            <a:ext cx="2687338" cy="1929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2907471" y="2449197"/>
            <a:ext cx="7944969" cy="1533369"/>
          </a:xfrm>
          <a:prstGeom prst="round2DiagRect">
            <a:avLst/>
          </a:prstGeom>
          <a:noFill/>
          <a:ln w="38100">
            <a:solidFill>
              <a:srgbClr val="92D050"/>
            </a:solidFill>
            <a:prstDash val="lgDashDotDot"/>
          </a:ln>
        </p:spPr>
        <p:txBody>
          <a:bodyPr wrap="square">
            <a:spAutoFit/>
          </a:bodyPr>
          <a:lstStyle/>
          <a:p>
            <a:pPr>
              <a:lnSpc>
                <a:spcPct val="150000"/>
              </a:lnSpc>
            </a:pPr>
            <a:r>
              <a:rPr lang="zh-CN" sz="2800" dirty="0">
                <a:solidFill>
                  <a:srgbClr val="FF0000"/>
                </a:solidFill>
                <a:latin typeface="微软雅黑" panose="020B0503020204020204" charset="-122"/>
                <a:ea typeface="微软雅黑" panose="020B0503020204020204" charset="-122"/>
                <a:cs typeface="微软雅黑" panose="020B0503020204020204" charset="-122"/>
              </a:rPr>
              <a:t>扩展：</a:t>
            </a:r>
          </a:p>
          <a:p>
            <a:pPr>
              <a:lnSpc>
                <a:spcPct val="150000"/>
              </a:lnSpc>
            </a:pPr>
            <a:r>
              <a:rPr lang="zh-CN" sz="2800" dirty="0">
                <a:solidFill>
                  <a:srgbClr val="FF0000"/>
                </a:solidFill>
                <a:latin typeface="微软雅黑" panose="020B0503020204020204" charset="-122"/>
                <a:ea typeface="微软雅黑" panose="020B0503020204020204" charset="-122"/>
                <a:cs typeface="微软雅黑" panose="020B0503020204020204" charset="-122"/>
              </a:rPr>
              <a:t>      </a:t>
            </a:r>
            <a:r>
              <a:rPr lang="zh-CN" sz="2800" dirty="0">
                <a:latin typeface="微软雅黑" panose="020B0503020204020204" charset="-122"/>
                <a:ea typeface="微软雅黑" panose="020B0503020204020204" charset="-122"/>
                <a:cs typeface="微软雅黑" panose="020B0503020204020204" charset="-122"/>
              </a:rPr>
              <a:t>如果鹅会说汉语，</a:t>
            </a:r>
            <a:r>
              <a:rPr lang="zh-CN" sz="2800" dirty="0" smtClean="0">
                <a:latin typeface="微软雅黑" panose="020B0503020204020204" charset="-122"/>
                <a:ea typeface="微软雅黑" panose="020B0503020204020204" charset="-122"/>
                <a:cs typeface="微软雅黑" panose="020B0503020204020204" charset="-122"/>
              </a:rPr>
              <a:t>你</a:t>
            </a:r>
            <a:r>
              <a:rPr lang="zh-CN" altLang="en-US" sz="2800" dirty="0">
                <a:latin typeface="微软雅黑" panose="020B0503020204020204" charset="-122"/>
                <a:ea typeface="微软雅黑" panose="020B0503020204020204" charset="-122"/>
                <a:cs typeface="微软雅黑" panose="020B0503020204020204" charset="-122"/>
              </a:rPr>
              <a:t>猜</a:t>
            </a:r>
            <a:r>
              <a:rPr lang="zh-CN" sz="2800" dirty="0" smtClean="0">
                <a:latin typeface="微软雅黑" panose="020B0503020204020204" charset="-122"/>
                <a:ea typeface="微软雅黑" panose="020B0503020204020204" charset="-122"/>
                <a:cs typeface="微软雅黑" panose="020B0503020204020204" charset="-122"/>
              </a:rPr>
              <a:t>它</a:t>
            </a:r>
            <a:r>
              <a:rPr lang="zh-CN" sz="2800" dirty="0">
                <a:latin typeface="微软雅黑" panose="020B0503020204020204" charset="-122"/>
                <a:ea typeface="微软雅黑" panose="020B0503020204020204" charset="-122"/>
                <a:cs typeface="微软雅黑" panose="020B0503020204020204" charset="-122"/>
              </a:rPr>
              <a:t>会说什么？</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5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555" y="3666492"/>
            <a:ext cx="2687338" cy="1929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3400447" y="3505837"/>
            <a:ext cx="7028779" cy="2250503"/>
          </a:xfrm>
          <a:prstGeom prst="round2DiagRect">
            <a:avLst/>
          </a:prstGeom>
          <a:noFill/>
          <a:ln w="38100">
            <a:solidFill>
              <a:srgbClr val="92D050"/>
            </a:solidFill>
            <a:prstDash val="lgDashDotDot"/>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鸭的步调急速，有局促不安之相；鹅的步调_____________ 的，颇像_______________出场。</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
        <p:nvSpPr>
          <p:cNvPr id="2" name="文本框 1"/>
          <p:cNvSpPr txBox="1"/>
          <p:nvPr/>
        </p:nvSpPr>
        <p:spPr>
          <a:xfrm>
            <a:off x="1810679" y="1991997"/>
            <a:ext cx="8244941" cy="953135"/>
          </a:xfrm>
          <a:prstGeom prst="rect">
            <a:avLst/>
          </a:prstGeom>
          <a:noFill/>
          <a:ln w="9525">
            <a:noFill/>
          </a:ln>
        </p:spPr>
        <p:txBody>
          <a:bodyPr wrap="square">
            <a:spAutoFit/>
          </a:bodyPr>
          <a:lstStyle/>
          <a:p>
            <a:pPr indent="304800"/>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从你们丰富的想象中我们感受到了鹅的高傲尽职，那么鹅的高傲还表现在哪儿？</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5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277882" y="3235326"/>
            <a:ext cx="6200952" cy="2026622"/>
          </a:xfrm>
          <a:prstGeom prst="bevel">
            <a:avLst>
              <a:gd name="adj" fmla="val 5528"/>
            </a:avLst>
          </a:prstGeom>
          <a:solidFill>
            <a:srgbClr val="FFDB6D"/>
          </a:solidFill>
          <a:ln w="9525">
            <a:solidFill>
              <a:srgbClr val="92D050"/>
            </a:solidFill>
          </a:ln>
        </p:spPr>
        <p:txBody>
          <a:bodyPr wrap="square">
            <a:spAutoFit/>
          </a:bodyPr>
          <a:lstStyle/>
          <a:p>
            <a:pPr indent="304800"/>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它需要三样东西下饭：一样是水，一样是泥，一样是草。先吃一口冷饭，再喝一口水，然后再到别处再吃一口泥和草。</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
        <p:nvSpPr>
          <p:cNvPr id="2" name="文本框 1"/>
          <p:cNvSpPr txBox="1"/>
          <p:nvPr/>
        </p:nvSpPr>
        <p:spPr>
          <a:xfrm>
            <a:off x="2431549" y="2020570"/>
            <a:ext cx="3775393"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吃法有板有眼的句子：</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cstate="print"/>
          <a:srcRect t="7543" r="1661" b="6980"/>
          <a:stretch>
            <a:fillRect/>
          </a:stretch>
        </p:blipFill>
        <p:spPr>
          <a:xfrm>
            <a:off x="546459" y="3072765"/>
            <a:ext cx="3487261" cy="2706370"/>
          </a:xfrm>
          <a:prstGeom prst="teardrop">
            <a:avLst>
              <a:gd name="adj" fmla="val 69682"/>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5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397347" y="2012951"/>
            <a:ext cx="7434166" cy="2962513"/>
          </a:xfrm>
          <a:prstGeom prst="round2DiagRect">
            <a:avLst/>
          </a:prstGeom>
          <a:solidFill>
            <a:schemeClr val="accent2">
              <a:lumMod val="60000"/>
              <a:lumOff val="40000"/>
            </a:schemeClr>
          </a:solidFill>
          <a:ln w="9525">
            <a:solidFill>
              <a:srgbClr val="92D050"/>
            </a:solidFill>
          </a:ln>
        </p:spPr>
        <p:txBody>
          <a:bodyPr wrap="square">
            <a:spAutoFit/>
          </a:bodyPr>
          <a:lstStyle/>
          <a:p>
            <a:pPr indent="304800"/>
            <a:r>
              <a:rPr lang="en-US"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我们不胜其烦，以后便将饭罐和水盆放在一起，免得它走远去</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让</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鸡</a:t>
            </a:r>
            <a:r>
              <a:rPr lang="zh-CN" sz="2800" dirty="0">
                <a:solidFill>
                  <a:schemeClr val="tx1"/>
                </a:solidFill>
                <a:latin typeface="微软雅黑" panose="020B0503020204020204" charset="-122"/>
                <a:ea typeface="微软雅黑" panose="020B0503020204020204" charset="-122"/>
                <a:cs typeface="微软雅黑" panose="020B0503020204020204" charset="-122"/>
              </a:rPr>
              <a:t>、狗偷饭吃。然而它所</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必</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需</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的</a:t>
            </a:r>
            <a:r>
              <a:rPr lang="zh-CN" sz="2800" dirty="0">
                <a:solidFill>
                  <a:schemeClr val="tx1"/>
                </a:solidFill>
                <a:latin typeface="微软雅黑" panose="020B0503020204020204" charset="-122"/>
                <a:ea typeface="微软雅黑" panose="020B0503020204020204" charset="-122"/>
                <a:cs typeface="微软雅黑" panose="020B0503020204020204" charset="-122"/>
              </a:rPr>
              <a:t>泥和草，所在的地点远近无定。为了找这些食物，它仍是要走远去的。因此鹅吃饭时，非有一个人侍候</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不可</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真是</a:t>
            </a:r>
            <a:r>
              <a:rPr lang="zh-CN" sz="2800" dirty="0">
                <a:solidFill>
                  <a:schemeClr val="tx1"/>
                </a:solidFill>
                <a:latin typeface="微软雅黑" panose="020B0503020204020204" charset="-122"/>
                <a:ea typeface="微软雅黑" panose="020B0503020204020204" charset="-122"/>
                <a:cs typeface="微软雅黑" panose="020B0503020204020204" charset="-122"/>
              </a:rPr>
              <a:t>架子十足！</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3" name="图片 2"/>
          <p:cNvPicPr>
            <a:picLocks noChangeAspect="1"/>
          </p:cNvPicPr>
          <p:nvPr/>
        </p:nvPicPr>
        <p:blipFill>
          <a:blip r:embed="rId2" cstate="print"/>
          <a:srcRect t="7543" r="1661" b="6980"/>
          <a:stretch>
            <a:fillRect/>
          </a:stretch>
        </p:blipFill>
        <p:spPr>
          <a:xfrm>
            <a:off x="368182" y="2292987"/>
            <a:ext cx="3029165" cy="3789045"/>
          </a:xfrm>
          <a:prstGeom prst="teardrop">
            <a:avLst>
              <a:gd name="adj" fmla="val 69682"/>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27848" y="1010285"/>
            <a:ext cx="2192811" cy="62636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课堂练习</a:t>
            </a:r>
          </a:p>
        </p:txBody>
      </p:sp>
      <p:sp>
        <p:nvSpPr>
          <p:cNvPr id="100" name="文本框 99"/>
          <p:cNvSpPr txBox="1"/>
          <p:nvPr/>
        </p:nvSpPr>
        <p:spPr>
          <a:xfrm>
            <a:off x="462748" y="1636396"/>
            <a:ext cx="10235446" cy="3416320"/>
          </a:xfrm>
          <a:prstGeom prst="rect">
            <a:avLst/>
          </a:prstGeom>
          <a:noFill/>
          <a:ln w="9525">
            <a:noFill/>
          </a:ln>
        </p:spPr>
        <p:txBody>
          <a:bodyPr wrap="square">
            <a:spAutoFit/>
          </a:bodyPr>
          <a:lstStyle/>
          <a:p>
            <a:pPr>
              <a:lnSpc>
                <a:spcPct val="150000"/>
              </a:lnSpc>
            </a:pPr>
            <a:r>
              <a:rPr lang="zh-CN" sz="2400" b="1" dirty="0">
                <a:latin typeface="微软雅黑" panose="020B0503020204020204" charset="-122"/>
                <a:ea typeface="微软雅黑" panose="020B0503020204020204" charset="-122"/>
                <a:cs typeface="微软雅黑" panose="020B0503020204020204" charset="-122"/>
              </a:rPr>
              <a:t>二、填空。</a:t>
            </a:r>
            <a:endParaRPr lang="zh-CN" sz="2400" dirty="0">
              <a:latin typeface="微软雅黑" panose="020B0503020204020204" charset="-122"/>
              <a:ea typeface="微软雅黑" panose="020B0503020204020204" charset="-122"/>
              <a:cs typeface="微软雅黑" panose="020B0503020204020204" charset="-122"/>
            </a:endParaRPr>
          </a:p>
          <a:p>
            <a:pPr>
              <a:lnSpc>
                <a:spcPct val="150000"/>
              </a:lnSpc>
            </a:pPr>
            <a:r>
              <a:rPr lang="zh-CN" sz="2400" dirty="0">
                <a:latin typeface="微软雅黑" panose="020B0503020204020204" charset="-122"/>
                <a:ea typeface="微软雅黑" panose="020B0503020204020204" charset="-122"/>
                <a:cs typeface="微软雅黑" panose="020B0503020204020204" charset="-122"/>
              </a:rPr>
              <a:t>《清平乐·村居》中，“</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”是词牌名，“村居”是</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，他的意思是</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。词的作者是</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代词人</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。这是一首描写</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的词作，词中通过描写</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a:t>
            </a:r>
            <a:r>
              <a:rPr lang="en-US" sz="2400" u="sng" dirty="0">
                <a:latin typeface="微软雅黑" panose="020B0503020204020204" charset="-122"/>
                <a:ea typeface="微软雅黑" panose="020B0503020204020204" charset="-122"/>
                <a:cs typeface="微软雅黑" panose="020B0503020204020204" charset="-122"/>
              </a:rPr>
              <a:t>          </a:t>
            </a:r>
            <a:r>
              <a:rPr lang="en-US" sz="2400"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a:t>
            </a:r>
            <a:r>
              <a:rPr lang="en-US" sz="2400" dirty="0">
                <a:latin typeface="微软雅黑" panose="020B0503020204020204" charset="-122"/>
                <a:ea typeface="微软雅黑" panose="020B0503020204020204" charset="-122"/>
                <a:cs typeface="微软雅黑" panose="020B0503020204020204" charset="-122"/>
              </a:rPr>
              <a:t> </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、等这些平常的景象，把农村生活风貌真实地反映了出来，抒发了词人</a:t>
            </a:r>
            <a:r>
              <a:rPr lang="en-US" sz="2400" u="sng"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的思想感</a:t>
            </a:r>
            <a:r>
              <a:rPr lang="zh-CN" sz="2400" dirty="0">
                <a:solidFill>
                  <a:srgbClr val="C00000"/>
                </a:solidFill>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4312762" y="2271397"/>
            <a:ext cx="1107996"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清平乐</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600624" y="2204866"/>
            <a:ext cx="800219"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题目</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320707" y="2828292"/>
            <a:ext cx="1415772"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乡村生活</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074608" y="2780930"/>
            <a:ext cx="492443"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宋</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819400" y="2780930"/>
            <a:ext cx="1107996"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辛弃疾</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677358" y="3390902"/>
            <a:ext cx="1415772"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农村景象</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052612" y="3955417"/>
            <a:ext cx="800219"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茅檐</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207346" y="3955417"/>
            <a:ext cx="800219"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小溪</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2626878" y="3955417"/>
            <a:ext cx="800219" cy="461665"/>
          </a:xfrm>
          <a:prstGeom prst="rect">
            <a:avLst/>
          </a:prstGeom>
          <a:noFill/>
        </p:spPr>
        <p:txBody>
          <a:bodyPr wrap="non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青草</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6074608" y="3955417"/>
            <a:ext cx="2031325"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吴农五口之家</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832479" y="4820286"/>
            <a:ext cx="3877985" cy="646331"/>
          </a:xfrm>
          <a:prstGeom prst="rect">
            <a:avLst/>
          </a:prstGeom>
          <a:noFill/>
        </p:spPr>
        <p:txBody>
          <a:bodyPr wrap="none" rtlCol="0">
            <a:spAutoFit/>
          </a:bodyPr>
          <a:lstStyle/>
          <a:p>
            <a:pPr algn="l">
              <a:lnSpc>
                <a:spcPct val="150000"/>
              </a:lnSpc>
            </a:pPr>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对农村和平宁静生活的喜爱</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1" grpId="0"/>
      <p:bldP spid="12" grpId="0"/>
      <p:bldP spid="13" grpId="0"/>
      <p:bldP spid="14" grpId="0"/>
    </p:bldLst>
  </p:timing>
</p:sld>
</file>

<file path=ppt/slides/slide5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190294" y="1813245"/>
            <a:ext cx="6200952" cy="1652885"/>
          </a:xfrm>
          <a:prstGeom prst="bevel">
            <a:avLst>
              <a:gd name="adj" fmla="val 8264"/>
            </a:avLst>
          </a:prstGeom>
          <a:solidFill>
            <a:schemeClr val="accent2">
              <a:lumMod val="60000"/>
              <a:lumOff val="40000"/>
            </a:schemeClr>
          </a:solidFill>
          <a:ln w="9525">
            <a:solidFill>
              <a:srgbClr val="92D050"/>
            </a:solidFill>
          </a:ln>
        </p:spPr>
        <p:txBody>
          <a:bodyPr wrap="square">
            <a:spAutoFit/>
          </a:bodyPr>
          <a:lstStyle/>
          <a:p>
            <a:r>
              <a:rPr lang="en-US" altLang="zh-CN" sz="2800">
                <a:latin typeface="微软雅黑" panose="020B0503020204020204" charset="-122"/>
                <a:ea typeface="微软雅黑" panose="020B0503020204020204" charset="-122"/>
              </a:rPr>
              <a:t>       </a:t>
            </a:r>
            <a:r>
              <a:rPr lang="zh-CN" sz="2800">
                <a:latin typeface="微软雅黑" panose="020B0503020204020204" charset="-122"/>
                <a:ea typeface="微软雅黑" panose="020B0503020204020204" charset="-122"/>
              </a:rPr>
              <a:t>和课文《白鹅》比一比，说说两位作家笔下的鹅有什么共同点，再体会两篇文章表达上的相似之处。</a:t>
            </a:r>
            <a:endParaRPr lang="zh-CN" altLang="en-US" sz="2800">
              <a:latin typeface="微软雅黑" panose="020B0503020204020204" charset="-122"/>
              <a:ea typeface="微软雅黑" panose="020B0503020204020204" charset="-122"/>
            </a:endParaRPr>
          </a:p>
        </p:txBody>
      </p:sp>
      <p:sp>
        <p:nvSpPr>
          <p:cNvPr id="4" name="文本框 3"/>
          <p:cNvSpPr txBox="1"/>
          <p:nvPr/>
        </p:nvSpPr>
        <p:spPr>
          <a:xfrm>
            <a:off x="715435" y="1111250"/>
            <a:ext cx="2192036"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阅读链接</a:t>
            </a:r>
          </a:p>
        </p:txBody>
      </p:sp>
      <p:pic>
        <p:nvPicPr>
          <p:cNvPr id="2" name="图片 1"/>
          <p:cNvPicPr>
            <a:picLocks noChangeAspect="1"/>
          </p:cNvPicPr>
          <p:nvPr/>
        </p:nvPicPr>
        <p:blipFill>
          <a:blip r:embed="rId2" cstate="print"/>
          <a:srcRect l="17035" t="18037" r="12296" b="15233"/>
          <a:stretch>
            <a:fillRect/>
          </a:stretch>
        </p:blipFill>
        <p:spPr>
          <a:xfrm>
            <a:off x="715436" y="3260092"/>
            <a:ext cx="4218972" cy="2447925"/>
          </a:xfrm>
          <a:prstGeom prst="hexagon">
            <a:avLst/>
          </a:prstGeom>
        </p:spPr>
      </p:pic>
    </p:spTree>
  </p:cSld>
  <p:clrMapOvr>
    <a:masterClrMapping/>
  </p:clrMapOvr>
  <p:timing>
    <p:tnLst>
      <p:par>
        <p:cTn id="1" dur="indefinite" restart="never" nodeType="tmRoot"/>
      </p:par>
    </p:tnLst>
  </p:timing>
</p:sld>
</file>

<file path=ppt/slides/slide5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00B0F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课堂小结</a:t>
            </a:r>
          </a:p>
        </p:txBody>
      </p:sp>
      <p:sp>
        <p:nvSpPr>
          <p:cNvPr id="4" name="文本框 3"/>
          <p:cNvSpPr txBox="1"/>
          <p:nvPr/>
        </p:nvSpPr>
        <p:spPr>
          <a:xfrm>
            <a:off x="2037014" y="2526032"/>
            <a:ext cx="7683754" cy="2754809"/>
          </a:xfrm>
          <a:prstGeom prst="snip2DiagRect">
            <a:avLst/>
          </a:prstGeom>
          <a:noFill/>
          <a:ln w="38100">
            <a:solidFill>
              <a:srgbClr val="FFC000"/>
            </a:solidFill>
          </a:ln>
        </p:spPr>
        <p:txBody>
          <a:bodyPr wrap="square" rtlCol="0" anchor="t">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       </a:t>
            </a:r>
            <a:r>
              <a:rPr altLang="zh-CN" sz="2400" dirty="0">
                <a:latin typeface="微软雅黑" panose="020B0503020204020204" charset="-122"/>
                <a:ea typeface="微软雅黑" panose="020B0503020204020204" charset="-122"/>
                <a:cs typeface="微软雅黑" panose="020B0503020204020204" charset="-122"/>
                <a:sym typeface="+mn-ea"/>
              </a:rPr>
              <a:t>这么令人喜爱、如此有趣的家伙，谁能把它忘了呢？仿佛这只白鹅就站在我们眼前，就是放到课前短片中成群结队的鹅群中，我们也能一眼就认出它来。好一只高傲的白鹅！好一个细心的丰子恺！希望同学们也能学会在生活中细心观察、用心思考，那样你也会写下令人难忘的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 grpId="0" bldLvl="0" animBg="1"/>
    </p:bldLst>
  </p:timing>
</p:sld>
</file>

<file path=ppt/slides/slide5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92938" y="2818765"/>
            <a:ext cx="9283600" cy="2147704"/>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000">
                <a:solidFill>
                  <a:schemeClr val="tx1"/>
                </a:solidFill>
                <a:latin typeface="微软雅黑" panose="020B0503020204020204" charset="-122"/>
                <a:ea typeface="微软雅黑" panose="020B0503020204020204" charset="-122"/>
                <a:cs typeface="微软雅黑" panose="020B0503020204020204" charset="-122"/>
              </a:rPr>
              <a:t>                             </a:t>
            </a:r>
            <a:r>
              <a:rPr lang="en-US" sz="2000">
                <a:solidFill>
                  <a:srgbClr val="FF0000"/>
                </a:solidFill>
                <a:latin typeface="微软雅黑" panose="020B0503020204020204" charset="-122"/>
                <a:ea typeface="微软雅黑" panose="020B0503020204020204" charset="-122"/>
                <a:cs typeface="微软雅黑" panose="020B0503020204020204" charset="-122"/>
              </a:rPr>
              <a:t>              </a:t>
            </a:r>
            <a:r>
              <a:rPr sz="2000">
                <a:solidFill>
                  <a:srgbClr val="FF0000"/>
                </a:solidFill>
                <a:latin typeface="微软雅黑" panose="020B0503020204020204" charset="-122"/>
                <a:ea typeface="微软雅黑" panose="020B0503020204020204" charset="-122"/>
                <a:cs typeface="微软雅黑" panose="020B0503020204020204" charset="-122"/>
              </a:rPr>
              <a:t>白鹅       </a:t>
            </a:r>
            <a:endParaRPr sz="20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好一个高傲   叫声 严肃郑重 厉声呵斥 厉声叫嚣 引吭大叫   喜爱</a:t>
            </a:r>
          </a:p>
          <a:p>
            <a:pPr algn="l">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的动物！       步态 步调从容 大模大样                               之情</a:t>
            </a:r>
          </a:p>
          <a:p>
            <a:pPr algn="l">
              <a:lnSpc>
                <a:spcPct val="150000"/>
              </a:lnSpc>
            </a:pPr>
            <a:r>
              <a:rPr sz="2000">
                <a:solidFill>
                  <a:schemeClr val="tx1"/>
                </a:solidFill>
                <a:latin typeface="微软雅黑" panose="020B0503020204020204" charset="-122"/>
                <a:ea typeface="微软雅黑" panose="020B0503020204020204" charset="-122"/>
                <a:cs typeface="微软雅黑" panose="020B0503020204020204" charset="-122"/>
              </a:rPr>
              <a:t>                     吃相 三眼一板 一丝不苟</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
        <p:nvSpPr>
          <p:cNvPr id="2" name="左大括号 1"/>
          <p:cNvSpPr/>
          <p:nvPr/>
        </p:nvSpPr>
        <p:spPr>
          <a:xfrm>
            <a:off x="2785779" y="3589022"/>
            <a:ext cx="175952" cy="1152525"/>
          </a:xfrm>
          <a:prstGeom prst="leftBrace">
            <a:avLst/>
          </a:prstGeom>
          <a:noFill/>
          <a:ln w="38100" cap="flat" cmpd="sng" algn="ctr">
            <a:solidFill>
              <a:srgbClr val="92D050"/>
            </a:solidFill>
            <a:prstDash val="solid"/>
            <a:round/>
            <a:headEnd type="none" w="med" len="med"/>
            <a:tailEnd type="none" w="med" len="med"/>
          </a:ln>
          <a:extLst>
            <a:ext uri="{909E8E84-426E-40DD-AFC4-6F175D3DCCD1}">
              <a14:hiddenFill xmlns:a14="http://schemas.microsoft.com/office/drawing/2010/main">
                <a:solidFill>
                  <a:schemeClr val="accent2">
                    <a:lumMod val="60000"/>
                    <a:lumOff val="40000"/>
                  </a:schemeClr>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4" name="左大括号 3"/>
          <p:cNvSpPr/>
          <p:nvPr/>
        </p:nvSpPr>
        <p:spPr>
          <a:xfrm flipH="1">
            <a:off x="8932472" y="3602355"/>
            <a:ext cx="210833" cy="1139190"/>
          </a:xfrm>
          <a:prstGeom prst="leftBrace">
            <a:avLst>
              <a:gd name="adj1" fmla="val 8333"/>
              <a:gd name="adj2" fmla="val 45013"/>
            </a:avLst>
          </a:prstGeom>
          <a:noFill/>
          <a:ln w="38100" cap="flat" cmpd="sng" algn="ctr">
            <a:solidFill>
              <a:srgbClr val="92D050"/>
            </a:solidFill>
            <a:prstDash val="solid"/>
            <a:round/>
            <a:headEnd type="none" w="med" len="med"/>
            <a:tailEnd type="none" w="med" len="med"/>
          </a:ln>
          <a:extLst>
            <a:ext uri="{909E8E84-426E-40DD-AFC4-6F175D3DCCD1}">
              <a14:hiddenFill xmlns:a14="http://schemas.microsoft.com/office/drawing/2010/main">
                <a:solidFill>
                  <a:schemeClr val="accent2">
                    <a:lumMod val="60000"/>
                    <a:lumOff val="40000"/>
                  </a:schemeClr>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5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43368" y="1951992"/>
            <a:ext cx="10681139" cy="3969385"/>
          </a:xfrm>
          <a:prstGeom prst="rect">
            <a:avLst/>
          </a:prstGeom>
          <a:noFill/>
          <a:ln w="9525">
            <a:noFill/>
          </a:ln>
        </p:spPr>
        <p:txBody>
          <a:bodyPr wrap="square">
            <a:spAutoFit/>
          </a:bodyPr>
          <a:lstStyle/>
          <a:p>
            <a:pPr>
              <a:lnSpc>
                <a:spcPct val="150000"/>
              </a:lnSpc>
            </a:pPr>
            <a:r>
              <a:rPr sz="2400" dirty="0" err="1">
                <a:latin typeface="微软雅黑" panose="020B0503020204020204" charset="-122"/>
                <a:ea typeface="微软雅黑" panose="020B0503020204020204" charset="-122"/>
                <a:cs typeface="微软雅黑" panose="020B0503020204020204" charset="-122"/>
              </a:rPr>
              <a:t>一、多音字组词</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a:latin typeface="微软雅黑" panose="020B0503020204020204" charset="-122"/>
                <a:ea typeface="微软雅黑" panose="020B0503020204020204" charset="-122"/>
                <a:cs typeface="微软雅黑" panose="020B0503020204020204" charset="-122"/>
              </a:rPr>
              <a:t>供 </a:t>
            </a:r>
            <a:r>
              <a:rPr lang="zh-CN"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gōng</a:t>
            </a:r>
            <a:r>
              <a:rPr sz="2400" dirty="0">
                <a:latin typeface="微软雅黑" panose="020B0503020204020204" charset="-122"/>
                <a:ea typeface="微软雅黑" panose="020B0503020204020204" charset="-122"/>
                <a:cs typeface="微软雅黑" panose="020B0503020204020204" charset="-122"/>
              </a:rPr>
              <a:t>（        ）       饮 </a:t>
            </a:r>
            <a:r>
              <a:rPr lang="zh-CN" sz="2400" dirty="0">
                <a:latin typeface="微软雅黑" panose="020B0503020204020204" charset="-122"/>
                <a:ea typeface="微软雅黑" panose="020B0503020204020204" charset="-122"/>
                <a:cs typeface="微软雅黑" panose="020B0503020204020204" charset="-122"/>
              </a:rPr>
              <a:t>：</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yǐn</a:t>
            </a:r>
            <a:r>
              <a:rPr sz="2400" dirty="0">
                <a:latin typeface="微软雅黑" panose="020B0503020204020204" charset="-122"/>
                <a:ea typeface="微软雅黑" panose="020B0503020204020204" charset="-122"/>
                <a:cs typeface="微软雅黑" panose="020B0503020204020204" charset="-122"/>
              </a:rPr>
              <a:t> （       ） 看</a:t>
            </a:r>
            <a:r>
              <a:rPr lang="zh-CN" sz="2400" dirty="0">
                <a:latin typeface="微软雅黑" panose="020B0503020204020204" charset="-122"/>
                <a:ea typeface="微软雅黑" panose="020B0503020204020204" charset="-122"/>
                <a:cs typeface="微软雅黑" panose="020B0503020204020204" charset="-122"/>
              </a:rPr>
              <a:t>：</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kān</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ɡònɡ</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yìn</a:t>
            </a:r>
            <a:r>
              <a:rPr sz="2400" dirty="0">
                <a:latin typeface="微软雅黑" panose="020B0503020204020204" charset="-122"/>
                <a:ea typeface="微软雅黑" panose="020B0503020204020204" charset="-122"/>
                <a:cs typeface="微软雅黑" panose="020B0503020204020204" charset="-122"/>
              </a:rPr>
              <a:t>  （       ）        </a:t>
            </a:r>
            <a:r>
              <a:rPr sz="2400" dirty="0" err="1">
                <a:latin typeface="微软雅黑" panose="020B0503020204020204" charset="-122"/>
                <a:ea typeface="微软雅黑" panose="020B0503020204020204" charset="-122"/>
                <a:cs typeface="微软雅黑" panose="020B0503020204020204" charset="-122"/>
              </a:rPr>
              <a:t>kàn</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二、把下列词语补充完整</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a:latin typeface="微软雅黑" panose="020B0503020204020204" charset="-122"/>
                <a:ea typeface="微软雅黑" panose="020B0503020204020204" charset="-122"/>
                <a:cs typeface="微软雅黑" panose="020B0503020204020204" charset="-122"/>
              </a:rPr>
              <a:t>　　左（      ）右（     ）　　（          ）</a:t>
            </a:r>
            <a:r>
              <a:rPr sz="2400" dirty="0" err="1">
                <a:latin typeface="微软雅黑" panose="020B0503020204020204" charset="-122"/>
                <a:ea typeface="微软雅黑" panose="020B0503020204020204" charset="-122"/>
                <a:cs typeface="微软雅黑" panose="020B0503020204020204" charset="-122"/>
              </a:rPr>
              <a:t>不安</a:t>
            </a:r>
            <a:endParaRPr sz="2400" dirty="0">
              <a:latin typeface="微软雅黑" panose="020B0503020204020204" charset="-122"/>
              <a:ea typeface="微软雅黑" panose="020B0503020204020204" charset="-122"/>
              <a:cs typeface="微软雅黑" panose="020B0503020204020204" charset="-122"/>
            </a:endParaRPr>
          </a:p>
          <a:p>
            <a:pPr>
              <a:lnSpc>
                <a:spcPct val="150000"/>
              </a:lnSpc>
            </a:pPr>
            <a:r>
              <a:rPr sz="2400" dirty="0">
                <a:latin typeface="微软雅黑" panose="020B0503020204020204" charset="-122"/>
                <a:ea typeface="微软雅黑" panose="020B0503020204020204" charset="-122"/>
                <a:cs typeface="微软雅黑" panose="020B0503020204020204" charset="-122"/>
              </a:rPr>
              <a:t>　　从（     ）不（      ）　　</a:t>
            </a:r>
            <a:r>
              <a:rPr sz="2400" dirty="0" err="1">
                <a:latin typeface="微软雅黑" panose="020B0503020204020204" charset="-122"/>
                <a:ea typeface="微软雅黑" panose="020B0503020204020204" charset="-122"/>
                <a:cs typeface="微软雅黑" panose="020B0503020204020204" charset="-122"/>
              </a:rPr>
              <a:t>一丝</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endParaRPr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2673385" y="261620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供给</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673385" y="3199131"/>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提供</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687727" y="261620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饮食</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687727" y="3198496"/>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饮马</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9650231" y="261620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看守</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9650231" y="3198496"/>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看见</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078094" y="4246882"/>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思</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3826763" y="4246882"/>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想</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5906407" y="424688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局促</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1984304" y="4825367"/>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容</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3826763" y="4825367"/>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迫</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7" name="文本框 26"/>
          <p:cNvSpPr txBox="1"/>
          <p:nvPr/>
        </p:nvSpPr>
        <p:spPr>
          <a:xfrm>
            <a:off x="6873754" y="4825367"/>
            <a:ext cx="891591"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不苟 </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strips(downLeft)">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strips(downLeft)">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strips(downLeft)">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P spid="25" grpId="0"/>
      <p:bldP spid="26" grpId="0"/>
      <p:bldP spid="27" grpId="0"/>
    </p:bldLst>
  </p:timing>
</p:sld>
</file>

<file path=ppt/slides/slide5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2" name="矩形 11"/>
          <p:cNvSpPr/>
          <p:nvPr/>
        </p:nvSpPr>
        <p:spPr>
          <a:xfrm>
            <a:off x="198431" y="1764665"/>
            <a:ext cx="10764077" cy="4009390"/>
          </a:xfrm>
          <a:prstGeom prst="rect">
            <a:avLst/>
          </a:prstGeom>
        </p:spPr>
        <p:txBody>
          <a:bodyPr wrap="square">
            <a:spAutoFit/>
          </a:bodyPr>
          <a:lstStyle/>
          <a:p>
            <a:pPr>
              <a:lnSpc>
                <a:spcPct val="130000"/>
              </a:lnSpc>
            </a:pP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三、理解填空。</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　（1）作者在状写白鹅的时候，紧紧抓住了白鹅的特点，从（     ）、（     ）、（       ）、（      ）等四个方面进行了生动细致的描写。</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（2）作者喜爱白鹅，一是因为它那（                ）；二是因为它能（                 ）。</a:t>
            </a:r>
          </a:p>
          <a:p>
            <a:pPr>
              <a:lnSpc>
                <a:spcPct val="130000"/>
              </a:lnSpc>
            </a:pP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1814553" y="2988310"/>
            <a:ext cx="1008609" cy="523220"/>
          </a:xfrm>
          <a:prstGeom prst="rect">
            <a:avLst/>
          </a:prstGeom>
          <a:noFill/>
        </p:spPr>
        <p:txBody>
          <a:bodyPr wrap="none" rtlCol="0">
            <a:spAutoFit/>
          </a:bodyPr>
          <a:lstStyle/>
          <a:p>
            <a:pPr algn="l"/>
            <a:r>
              <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rPr>
              <a:t>姿态 </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734523" y="2988310"/>
            <a:ext cx="902811" cy="523220"/>
          </a:xfrm>
          <a:prstGeom prst="rect">
            <a:avLst/>
          </a:prstGeom>
          <a:noFill/>
        </p:spPr>
        <p:txBody>
          <a:bodyPr wrap="none" rtlCol="0">
            <a:spAutoFit/>
          </a:bodyPr>
          <a:lstStyle/>
          <a:p>
            <a:pPr algn="l"/>
            <a:r>
              <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rPr>
              <a:t>叫声</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949813" y="2988310"/>
            <a:ext cx="902811" cy="523220"/>
          </a:xfrm>
          <a:prstGeom prst="rect">
            <a:avLst/>
          </a:prstGeom>
          <a:noFill/>
        </p:spPr>
        <p:txBody>
          <a:bodyPr wrap="none" rtlCol="0">
            <a:spAutoFit/>
          </a:bodyPr>
          <a:lstStyle/>
          <a:p>
            <a:pPr algn="l"/>
            <a:r>
              <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rPr>
              <a:t>步态</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001553" y="2988310"/>
            <a:ext cx="902811" cy="523220"/>
          </a:xfrm>
          <a:prstGeom prst="rect">
            <a:avLst/>
          </a:prstGeom>
          <a:noFill/>
        </p:spPr>
        <p:txBody>
          <a:bodyPr wrap="none" rtlCol="0">
            <a:spAutoFit/>
          </a:bodyPr>
          <a:lstStyle/>
          <a:p>
            <a:pPr algn="l"/>
            <a:r>
              <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rPr>
              <a:t>吃相</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350454" y="4169410"/>
            <a:ext cx="1980029" cy="523220"/>
          </a:xfrm>
          <a:prstGeom prst="rect">
            <a:avLst/>
          </a:prstGeom>
          <a:noFill/>
        </p:spPr>
        <p:txBody>
          <a:bodyPr wrap="none" rtlCol="0">
            <a:spAutoFit/>
          </a:bodyPr>
          <a:lstStyle/>
          <a:p>
            <a:pPr algn="l"/>
            <a:r>
              <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rPr>
              <a:t>高傲的姿态</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3542294" y="4691380"/>
            <a:ext cx="1261884" cy="523220"/>
          </a:xfrm>
          <a:prstGeom prst="rect">
            <a:avLst/>
          </a:prstGeom>
          <a:noFill/>
        </p:spPr>
        <p:txBody>
          <a:bodyPr wrap="none" rtlCol="0">
            <a:spAutoFit/>
          </a:bodyPr>
          <a:lstStyle/>
          <a:p>
            <a:pPr algn="l"/>
            <a:r>
              <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rPr>
              <a:t>看门户</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linds(horizontal)">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8" grpId="0"/>
      <p:bldP spid="9" grpId="0"/>
      <p:bldP spid="10" grpId="0"/>
    </p:bldLst>
  </p:timing>
</p:sld>
</file>

<file path=ppt/slides/slide5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5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矩形 1"/>
          <p:cNvSpPr>
            <a:spLocks noChangeArrowheads="1"/>
          </p:cNvSpPr>
          <p:nvPr/>
        </p:nvSpPr>
        <p:spPr bwMode="auto">
          <a:xfrm>
            <a:off x="1249880" y="2343151"/>
            <a:ext cx="4339650"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sz="5400">
                <a:latin typeface="黑体" panose="02010609060101010101" charset="-122"/>
                <a:ea typeface="黑体" panose="02010609060101010101" charset="-122"/>
              </a:rPr>
              <a:t>习作：</a:t>
            </a:r>
            <a:endParaRPr lang="zh-CN" sz="5400">
              <a:solidFill>
                <a:srgbClr val="FF0000"/>
              </a:solidFill>
              <a:latin typeface="黑体" panose="02010609060101010101" charset="-122"/>
              <a:ea typeface="黑体" panose="02010609060101010101" charset="-122"/>
            </a:endParaRPr>
          </a:p>
          <a:p>
            <a:pPr>
              <a:lnSpc>
                <a:spcPct val="150000"/>
              </a:lnSpc>
            </a:pPr>
            <a:r>
              <a:rPr lang="zh-CN" sz="5400">
                <a:solidFill>
                  <a:srgbClr val="FF0000"/>
                </a:solidFill>
                <a:latin typeface="黑体" panose="02010609060101010101" charset="-122"/>
                <a:ea typeface="黑体" panose="02010609060101010101" charset="-122"/>
              </a:rPr>
              <a:t>我的动物朋友</a:t>
            </a:r>
          </a:p>
        </p:txBody>
      </p:sp>
      <p:pic>
        <p:nvPicPr>
          <p:cNvPr id="2051" name="图片 3" descr="图片1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32626" y="1195390"/>
            <a:ext cx="3418275" cy="317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矩形 2064"/>
          <p:cNvSpPr>
            <a:spLocks noChangeArrowheads="1" noChangeShapeType="1" noTextEdit="1"/>
          </p:cNvSpPr>
          <p:nvPr/>
        </p:nvSpPr>
        <p:spPr bwMode="auto">
          <a:xfrm>
            <a:off x="3734137" y="1557338"/>
            <a:ext cx="792558" cy="1028700"/>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8" name="文本框 7"/>
          <p:cNvSpPr txBox="1">
            <a:spLocks noChangeArrowheads="1"/>
          </p:cNvSpPr>
          <p:nvPr/>
        </p:nvSpPr>
        <p:spPr bwMode="auto">
          <a:xfrm>
            <a:off x="1368085" y="1646238"/>
            <a:ext cx="94254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a:latin typeface="微软雅黑" panose="020B0503020204020204" charset="-122"/>
                <a:ea typeface="微软雅黑" panose="020B0503020204020204" charset="-122"/>
              </a:rPr>
              <a:t>      </a:t>
            </a:r>
            <a:r>
              <a:rPr lang="zh-CN" sz="2400">
                <a:latin typeface="微软雅黑" panose="020B0503020204020204" charset="-122"/>
                <a:ea typeface="微软雅黑" panose="020B0503020204020204" charset="-122"/>
              </a:rPr>
              <a:t>回忆第四单元学过的课文，分别描写了哪种动物，有什么特点？</a:t>
            </a:r>
          </a:p>
        </p:txBody>
      </p:sp>
      <p:sp>
        <p:nvSpPr>
          <p:cNvPr id="9" name="文本框 7"/>
          <p:cNvSpPr txBox="1"/>
          <p:nvPr/>
        </p:nvSpPr>
        <p:spPr>
          <a:xfrm>
            <a:off x="468733" y="973138"/>
            <a:ext cx="2461003" cy="584200"/>
          </a:xfrm>
          <a:prstGeom prst="rect">
            <a:avLst/>
          </a:prstGeom>
          <a:noFill/>
          <a:ln>
            <a:solidFill>
              <a:schemeClr val="accent1"/>
            </a:solidFill>
          </a:ln>
        </p:spPr>
        <p:txBody>
          <a:bodyPr>
            <a:spAutoFit/>
          </a:bodyPr>
          <a:lstStyle/>
          <a:p>
            <a:pPr>
              <a:defRPr/>
            </a:pPr>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sp>
        <p:nvSpPr>
          <p:cNvPr id="3" name="文本框 2"/>
          <p:cNvSpPr txBox="1"/>
          <p:nvPr/>
        </p:nvSpPr>
        <p:spPr>
          <a:xfrm>
            <a:off x="1228564" y="2995613"/>
            <a:ext cx="6183017" cy="550962"/>
          </a:xfrm>
          <a:prstGeom prst="snip2DiagRect">
            <a:avLst/>
          </a:prstGeom>
          <a:solidFill>
            <a:srgbClr val="FFC000"/>
          </a:solidFill>
        </p:spPr>
        <p:txBody>
          <a:bodyPr wrap="none">
            <a:spAutoFit/>
          </a:bodyPr>
          <a:lstStyle/>
          <a:p>
            <a:pPr>
              <a:defRPr/>
            </a:pPr>
            <a:r>
              <a:rPr sz="2400" dirty="0">
                <a:latin typeface="微软雅黑" panose="020B0503020204020204" charset="-122"/>
                <a:ea typeface="微软雅黑" panose="020B0503020204020204" charset="-122"/>
                <a:cs typeface="微软雅黑" panose="020B0503020204020204" charset="-122"/>
                <a:sym typeface="+mn-ea"/>
              </a:rPr>
              <a:t>《猫》 写了大猫的性格古怪，小猫的可爱。</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a:spLocks noChangeArrowheads="1"/>
          </p:cNvSpPr>
          <p:nvPr/>
        </p:nvSpPr>
        <p:spPr bwMode="auto">
          <a:xfrm>
            <a:off x="2195526" y="3790952"/>
            <a:ext cx="8598006" cy="830263"/>
          </a:xfrm>
          <a:prstGeom prst="rect">
            <a:avLst/>
          </a:prstGeom>
          <a:noFill/>
          <a:ln w="38100">
            <a:solidFill>
              <a:srgbClr val="FFC000"/>
            </a:solidFill>
            <a:miter lim="800000"/>
          </a:ln>
          <a:extLst>
            <a:ext uri="{909E8E84-426E-40DD-AFC4-6F175D3DCCD1}">
              <a14:hiddenFill xmlns:a14="http://schemas.microsoft.com/office/drawing/2010/main">
                <a:solidFill>
                  <a:srgbClr val="FFC000"/>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a:latin typeface="微软雅黑" panose="020B0503020204020204" charset="-122"/>
                <a:ea typeface="微软雅黑" panose="020B0503020204020204" charset="-122"/>
                <a:sym typeface="+mn-ea"/>
              </a:rPr>
              <a:t>《</a:t>
            </a:r>
            <a:r>
              <a:rPr lang="zh-CN" sz="2400">
                <a:latin typeface="微软雅黑" panose="020B0503020204020204" charset="-122"/>
                <a:ea typeface="微软雅黑" panose="020B0503020204020204" charset="-122"/>
                <a:sym typeface="+mn-ea"/>
              </a:rPr>
              <a:t>母鸡</a:t>
            </a:r>
            <a:r>
              <a:rPr lang="zh-CN" altLang="zh-CN" sz="2400">
                <a:latin typeface="微软雅黑" panose="020B0503020204020204" charset="-122"/>
                <a:ea typeface="微软雅黑" panose="020B0503020204020204" charset="-122"/>
                <a:sym typeface="+mn-ea"/>
              </a:rPr>
              <a:t>》 </a:t>
            </a:r>
            <a:r>
              <a:rPr lang="zh-CN" sz="2400">
                <a:latin typeface="微软雅黑" panose="020B0503020204020204" charset="-122"/>
                <a:ea typeface="微软雅黑" panose="020B0503020204020204" charset="-122"/>
                <a:sym typeface="+mn-ea"/>
              </a:rPr>
              <a:t>既写出母鸡的浅薄、欺软怕硬、又写成母鸡的负责、慈爱、勇敢、辛苦的特点。</a:t>
            </a:r>
            <a:endParaRPr lang="zh-CN" altLang="en-US" sz="2400">
              <a:latin typeface="微软雅黑" panose="020B0503020204020204" charset="-122"/>
              <a:ea typeface="微软雅黑" panose="020B0503020204020204" charset="-122"/>
            </a:endParaRPr>
          </a:p>
        </p:txBody>
      </p:sp>
      <p:sp>
        <p:nvSpPr>
          <p:cNvPr id="5" name="文本框 4"/>
          <p:cNvSpPr txBox="1"/>
          <p:nvPr/>
        </p:nvSpPr>
        <p:spPr>
          <a:xfrm>
            <a:off x="3030716" y="5226051"/>
            <a:ext cx="6493770" cy="550962"/>
          </a:xfrm>
          <a:prstGeom prst="snip2DiagRect">
            <a:avLst/>
          </a:prstGeom>
          <a:solidFill>
            <a:srgbClr val="FFC000"/>
          </a:solidFill>
        </p:spPr>
        <p:txBody>
          <a:bodyPr wrap="none">
            <a:spAutoFit/>
          </a:bodyPr>
          <a:lstStyle/>
          <a:p>
            <a:pPr>
              <a:defRPr/>
            </a:pPr>
            <a:r>
              <a:rPr sz="2400" dirty="0">
                <a:latin typeface="微软雅黑" panose="020B0503020204020204" charset="-122"/>
                <a:ea typeface="微软雅黑" panose="020B0503020204020204" charset="-122"/>
                <a:cs typeface="微软雅黑" panose="020B0503020204020204" charset="-122"/>
                <a:sym typeface="+mn-ea"/>
              </a:rPr>
              <a:t>《白鹅》 抓住了白鹅“高傲”的特点来写的。</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bldLvl="0" animBg="1"/>
      <p:bldP spid="4" grpId="0" bldLvl="0" animBg="1"/>
      <p:bldP spid="5" grpId="0" bldLvl="0" animBg="1"/>
    </p:bldLst>
  </p:timing>
</p:sld>
</file>

<file path=ppt/slides/slide5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矩形 2064"/>
          <p:cNvSpPr>
            <a:spLocks noChangeArrowheads="1" noChangeShapeType="1" noTextEdit="1"/>
          </p:cNvSpPr>
          <p:nvPr/>
        </p:nvSpPr>
        <p:spPr bwMode="auto">
          <a:xfrm>
            <a:off x="3734137" y="1557338"/>
            <a:ext cx="792558" cy="1028700"/>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4099" name="文本框 2"/>
          <p:cNvSpPr>
            <a:spLocks noChangeArrowheads="1"/>
          </p:cNvSpPr>
          <p:nvPr/>
        </p:nvSpPr>
        <p:spPr bwMode="auto">
          <a:xfrm>
            <a:off x="570713" y="1141413"/>
            <a:ext cx="2106385" cy="577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r>
              <a:rPr lang="zh-CN" altLang="en-US" sz="2800">
                <a:solidFill>
                  <a:schemeClr val="bg1"/>
                </a:solidFill>
                <a:latin typeface="微软雅黑" panose="020B0503020204020204" charset="-122"/>
                <a:ea typeface="微软雅黑" panose="020B0503020204020204" charset="-122"/>
              </a:rPr>
              <a:t>新知讲解</a:t>
            </a:r>
          </a:p>
        </p:txBody>
      </p:sp>
      <p:pic>
        <p:nvPicPr>
          <p:cNvPr id="4100" name="图片 -2147482624" descr="IMG_25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18469" y="1789113"/>
            <a:ext cx="8545686" cy="455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矩形 2064"/>
          <p:cNvSpPr>
            <a:spLocks noChangeArrowheads="1" noChangeShapeType="1" noTextEdit="1"/>
          </p:cNvSpPr>
          <p:nvPr/>
        </p:nvSpPr>
        <p:spPr bwMode="auto">
          <a:xfrm>
            <a:off x="3734137" y="1557338"/>
            <a:ext cx="792558" cy="1028700"/>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590505" y="1052736"/>
            <a:ext cx="2523012" cy="679450"/>
          </a:xfrm>
          <a:prstGeom prst="plaque">
            <a:avLst/>
          </a:prstGeom>
          <a:solidFill>
            <a:srgbClr val="92D050"/>
          </a:solidFill>
        </p:spPr>
        <p:txBody>
          <a:bodyPr>
            <a:spAutoFit/>
          </a:bodyPr>
          <a:lstStyle/>
          <a:p>
            <a:pPr>
              <a:defRPr/>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2" name="文本框 1"/>
          <p:cNvSpPr txBox="1"/>
          <p:nvPr/>
        </p:nvSpPr>
        <p:spPr>
          <a:xfrm>
            <a:off x="1501795" y="2306638"/>
            <a:ext cx="6295903" cy="550862"/>
          </a:xfrm>
          <a:prstGeom prst="snip2DiagRect">
            <a:avLst/>
          </a:prstGeom>
          <a:solidFill>
            <a:srgbClr val="FFC000"/>
          </a:solidFill>
        </p:spPr>
        <p:txBody>
          <a:bodyPr>
            <a:spAutoFit/>
          </a:bodyPr>
          <a:lstStyle/>
          <a:p>
            <a:pPr>
              <a:defRPr/>
            </a:pPr>
            <a:r>
              <a:rPr altLang="zh-CN" sz="2400" dirty="0">
                <a:latin typeface="微软雅黑" panose="020B0503020204020204" charset="-122"/>
                <a:ea typeface="微软雅黑" panose="020B0503020204020204" charset="-122"/>
                <a:cs typeface="微软雅黑" panose="020B0503020204020204" charset="-122"/>
                <a:sym typeface="+mn-ea"/>
              </a:rPr>
              <a:t>观其形（即介绍该动物的外形特点）</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344638" y="3300413"/>
            <a:ext cx="7288056" cy="990600"/>
          </a:xfrm>
          <a:prstGeom prst="snip2DiagRect">
            <a:avLst/>
          </a:prstGeom>
          <a:noFill/>
          <a:ln w="38100">
            <a:solidFill>
              <a:srgbClr val="FFC000"/>
            </a:solidFill>
          </a:ln>
        </p:spPr>
        <p:txBody>
          <a:bodyPr>
            <a:spAutoFit/>
          </a:bodyPr>
          <a:lstStyle/>
          <a:p>
            <a:pPr>
              <a:defRPr/>
            </a:pPr>
            <a:r>
              <a:rPr altLang="zh-CN" sz="2400" dirty="0">
                <a:latin typeface="微软雅黑" panose="020B0503020204020204" charset="-122"/>
                <a:ea typeface="微软雅黑" panose="020B0503020204020204" charset="-122"/>
                <a:cs typeface="微软雅黑" panose="020B0503020204020204" charset="-122"/>
                <a:sym typeface="+mn-ea"/>
              </a:rPr>
              <a:t>知其性（即介绍动物的生活习性，包括捕食、活动、休息等）</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005719" y="4730750"/>
            <a:ext cx="7288055" cy="992188"/>
          </a:xfrm>
          <a:prstGeom prst="snip2DiagRect">
            <a:avLst/>
          </a:prstGeom>
          <a:solidFill>
            <a:srgbClr val="FFC000"/>
          </a:solidFill>
        </p:spPr>
        <p:txBody>
          <a:bodyPr>
            <a:spAutoFit/>
          </a:bodyPr>
          <a:lstStyle/>
          <a:p>
            <a:pPr>
              <a:defRPr/>
            </a:pPr>
            <a:r>
              <a:rPr altLang="zh-CN" sz="2400" dirty="0">
                <a:latin typeface="微软雅黑" panose="020B0503020204020204" charset="-122"/>
                <a:ea typeface="微软雅黑" panose="020B0503020204020204" charset="-122"/>
                <a:cs typeface="微软雅黑" panose="020B0503020204020204" charset="-122"/>
                <a:sym typeface="+mn-ea"/>
              </a:rPr>
              <a:t>述其亲（即介绍“我”与动物之间的互动，我们之间发生的故事等）</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p:tgtEl>
                                          <p:spTgt spid="6"/>
                                        </p:tgtEl>
                                        <p:attrNameLst>
                                          <p:attrName>ppt_y</p:attrName>
                                        </p:attrNameLst>
                                      </p:cBhvr>
                                      <p:tavLst>
                                        <p:tav tm="0">
                                          <p:val>
                                            <p:strVal val="#ppt_y+#ppt_h*1.125000"/>
                                          </p:val>
                                        </p:tav>
                                        <p:tav tm="100000">
                                          <p:val>
                                            <p:strVal val="#ppt_y"/>
                                          </p:val>
                                        </p:tav>
                                      </p:tavLst>
                                    </p:anim>
                                    <p:animEffect transition="in" filter="wipe(up)">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P spid="4" grpId="0" bldLvl="0" animBg="1"/>
      <p:bldP spid="6"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369635" y="1816102"/>
            <a:ext cx="9020834" cy="2676525"/>
          </a:xfrm>
          <a:prstGeom prst="rect">
            <a:avLst/>
          </a:prstGeom>
          <a:noFill/>
          <a:ln w="9525">
            <a:noFill/>
          </a:ln>
        </p:spPr>
        <p:txBody>
          <a:bodyPr wrap="square">
            <a:spAutoFit/>
          </a:bodyPr>
          <a:lstStyle/>
          <a:p>
            <a:pPr indent="306070"/>
            <a:r>
              <a:rPr lang="zh-CN" sz="2800" dirty="0">
                <a:latin typeface="微软雅黑" panose="020B0503020204020204" charset="-122"/>
                <a:ea typeface="微软雅黑" panose="020B0503020204020204" charset="-122"/>
                <a:cs typeface="微软雅黑" panose="020B0503020204020204" charset="-122"/>
              </a:rPr>
              <a:t>三、写一写。</a:t>
            </a:r>
          </a:p>
          <a:p>
            <a:pPr indent="306070"/>
            <a:r>
              <a:rPr lang="zh-CN" altLang="en-US" sz="2800" smtClean="0">
                <a:latin typeface="微软雅黑" panose="020B0503020204020204" charset="-122"/>
                <a:ea typeface="微软雅黑" panose="020B0503020204020204" charset="-122"/>
                <a:cs typeface="微软雅黑" panose="020B0503020204020204" charset="-122"/>
              </a:rPr>
              <a:t>”</a:t>
            </a:r>
            <a:r>
              <a:rPr lang="zh-CN" sz="2800" smtClean="0">
                <a:latin typeface="微软雅黑" panose="020B0503020204020204" charset="-122"/>
                <a:ea typeface="微软雅黑" panose="020B0503020204020204" charset="-122"/>
                <a:cs typeface="微软雅黑" panose="020B0503020204020204" charset="-122"/>
              </a:rPr>
              <a:t>醉</a:t>
            </a:r>
            <a:r>
              <a:rPr lang="zh-CN" sz="2800" dirty="0">
                <a:latin typeface="微软雅黑" panose="020B0503020204020204" charset="-122"/>
                <a:ea typeface="微软雅黑" panose="020B0503020204020204" charset="-122"/>
                <a:cs typeface="微软雅黑" panose="020B0503020204020204" charset="-122"/>
              </a:rPr>
              <a:t>里吴音相媚好，白发谁家翁媪”，根据“相媚好”的意思，想象两位老人聊些什么？想想当时情景，写一段对话。</a:t>
            </a:r>
            <a:endParaRPr lang="en-US" sz="2800" u="sng" dirty="0">
              <a:latin typeface="微软雅黑" panose="020B0503020204020204" charset="-122"/>
              <a:ea typeface="微软雅黑" panose="020B0503020204020204" charset="-122"/>
              <a:cs typeface="微软雅黑" panose="020B0503020204020204" charset="-122"/>
            </a:endParaRPr>
          </a:p>
          <a:p>
            <a:pPr indent="306070"/>
            <a:r>
              <a:rPr lang="en-US" sz="2800" u="sng" dirty="0">
                <a:latin typeface="微软雅黑" panose="020B0503020204020204" charset="-122"/>
                <a:ea typeface="微软雅黑" panose="020B0503020204020204" charset="-122"/>
                <a:cs typeface="微软雅黑" panose="020B0503020204020204" charset="-122"/>
              </a:rPr>
              <a:t>                                                                              </a:t>
            </a:r>
          </a:p>
          <a:p>
            <a:pPr indent="306070"/>
            <a:r>
              <a:rPr lang="en-US" sz="2800" u="sng" dirty="0">
                <a:latin typeface="微软雅黑" panose="020B0503020204020204" charset="-122"/>
                <a:ea typeface="微软雅黑" panose="020B0503020204020204" charset="-122"/>
                <a:cs typeface="微软雅黑" panose="020B0503020204020204" charset="-122"/>
              </a:rPr>
              <a:t>                                                                           </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27848" y="1010285"/>
            <a:ext cx="2192811" cy="626366"/>
          </a:xfrm>
          <a:prstGeom prst="snip2Diag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课堂练习</a:t>
            </a:r>
          </a:p>
        </p:txBody>
      </p:sp>
      <p:sp>
        <p:nvSpPr>
          <p:cNvPr id="3" name="文本框 2"/>
          <p:cNvSpPr txBox="1"/>
          <p:nvPr/>
        </p:nvSpPr>
        <p:spPr>
          <a:xfrm>
            <a:off x="1369635" y="3921761"/>
            <a:ext cx="9354136" cy="1652885"/>
          </a:xfrm>
          <a:prstGeom prst="snip2DiagRect">
            <a:avLst/>
          </a:prstGeom>
          <a:solidFill>
            <a:srgbClr val="00B0F0"/>
          </a:solidFill>
          <a:ln w="9525">
            <a:noFill/>
          </a:ln>
        </p:spPr>
        <p:txBody>
          <a:bodyPr wrap="square">
            <a:spAutoFit/>
          </a:bodyPr>
          <a:lstStyle/>
          <a:p>
            <a:r>
              <a:rPr lang="en-US" altLang="zh-CN" sz="2800">
                <a:latin typeface="微软雅黑" panose="020B0503020204020204" charset="-122"/>
                <a:ea typeface="微软雅黑" panose="020B0503020204020204" charset="-122"/>
              </a:rPr>
              <a:t>       </a:t>
            </a:r>
            <a:r>
              <a:rPr lang="zh-CN" sz="2800">
                <a:latin typeface="微软雅黑" panose="020B0503020204020204" charset="-122"/>
                <a:ea typeface="微软雅黑" panose="020B0503020204020204" charset="-122"/>
              </a:rPr>
              <a:t>你看我们的三个儿子，大儿子多么勤劳能干，正在溪东给豆田锄草，二儿子最心灵手巧，正在编织鸡笼，小儿子最可爱，躺着在剥莲蓬吃呢！</a:t>
            </a:r>
            <a:endParaRPr lang="zh-CN" altLang="en-US" sz="28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07020" y="1124744"/>
            <a:ext cx="2534639" cy="681038"/>
          </a:xfrm>
          <a:prstGeom prst="plaque">
            <a:avLst/>
          </a:prstGeom>
          <a:solidFill>
            <a:srgbClr val="92D050"/>
          </a:solidFill>
        </p:spPr>
        <p:txBody>
          <a:bodyPr>
            <a:spAutoFit/>
          </a:bodyPr>
          <a:lstStyle/>
          <a:p>
            <a:pPr>
              <a:defRPr/>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0957" y="2684463"/>
            <a:ext cx="3755451"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rcRect l="11713" t="3732" r="11528" b="1767"/>
          <a:stretch>
            <a:fillRect/>
          </a:stretch>
        </p:blipFill>
        <p:spPr bwMode="auto">
          <a:xfrm>
            <a:off x="6371478" y="1630365"/>
            <a:ext cx="2900883"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71671" y="3024188"/>
            <a:ext cx="2418371"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77961" y="3024190"/>
            <a:ext cx="2197463"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矩形 2064"/>
          <p:cNvSpPr>
            <a:spLocks noChangeArrowheads="1" noChangeShapeType="1" noTextEdit="1"/>
          </p:cNvSpPr>
          <p:nvPr/>
        </p:nvSpPr>
        <p:spPr bwMode="auto">
          <a:xfrm>
            <a:off x="3734137" y="1557338"/>
            <a:ext cx="792558" cy="1028700"/>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5" name="文本框 4"/>
          <p:cNvSpPr>
            <a:spLocks noChangeArrowheads="1"/>
          </p:cNvSpPr>
          <p:nvPr/>
        </p:nvSpPr>
        <p:spPr bwMode="auto">
          <a:xfrm>
            <a:off x="490264" y="2586039"/>
            <a:ext cx="10181187" cy="2962513"/>
          </a:xfrm>
          <a:prstGeom prst="roundRect">
            <a:avLst>
              <a:gd name="adj" fmla="val 16667"/>
            </a:avLst>
          </a:prstGeom>
          <a:noFill/>
          <a:ln w="9525">
            <a:solidFill>
              <a:schemeClr val="accent1"/>
            </a:solidFill>
            <a:round/>
          </a:ln>
          <a:extLst>
            <a:ext uri="{909E8E84-426E-40DD-AFC4-6F175D3DCCD1}">
              <a14:hiddenFill xmlns:a14="http://schemas.microsoft.com/office/drawing/2010/main">
                <a:solidFill>
                  <a:srgbClr val="FFFFFF"/>
                </a:solidFill>
              </a14:hiddenFill>
            </a:ext>
          </a:extLst>
        </p:spPr>
        <p:txBody>
          <a:bodyPr>
            <a:spAutoFit/>
          </a:bodyPr>
          <a:lstStyle/>
          <a:p>
            <a:r>
              <a:rPr lang="en-US" altLang="zh-CN" sz="2400">
                <a:latin typeface="微软雅黑" panose="020B0503020204020204" charset="-122"/>
                <a:ea typeface="微软雅黑" panose="020B0503020204020204" charset="-122"/>
                <a:sym typeface="+mn-ea"/>
              </a:rPr>
              <a:t>       </a:t>
            </a:r>
            <a:r>
              <a:rPr lang="zh-CN" altLang="zh-CN" sz="2400">
                <a:latin typeface="微软雅黑" panose="020B0503020204020204" charset="-122"/>
                <a:ea typeface="微软雅黑" panose="020B0503020204020204" charset="-122"/>
                <a:sym typeface="+mn-ea"/>
              </a:rPr>
              <a:t>刚出生的小猫，眼睛闭着，叫声细弱，浑身光秃秃的，好似一个会蠕动的肉团团。 满月以后，绒毛才全部长齐。有的颈圈是白色，四肢长满白毛，背部黑中杂有灰白，尾巴灰黑；有的从头到尾披一件油墨“大氅”，脚掌却是白色，爸爸说是良种，叫“乌云盖雪”；有的通体黄色，现虎斑纹，我赐它美名“金不换”；还有一身白毛配上一条黑毛尾巴的，被称为“雪里拖枪”。刚满月的猫离不开奶，走路也不稳。——《一窝小猫》</a:t>
            </a:r>
          </a:p>
        </p:txBody>
      </p:sp>
      <p:sp>
        <p:nvSpPr>
          <p:cNvPr id="2" name="文本框 1"/>
          <p:cNvSpPr txBox="1"/>
          <p:nvPr/>
        </p:nvSpPr>
        <p:spPr>
          <a:xfrm>
            <a:off x="390574" y="1116806"/>
            <a:ext cx="2782677" cy="679450"/>
          </a:xfrm>
          <a:prstGeom prst="plaque">
            <a:avLst/>
          </a:prstGeom>
          <a:solidFill>
            <a:srgbClr val="92D050"/>
          </a:solidFill>
        </p:spPr>
        <p:txBody>
          <a:bodyPr>
            <a:spAutoFit/>
          </a:bodyPr>
          <a:lstStyle/>
          <a:p>
            <a:pPr>
              <a:defRPr/>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a:off x="2504452" y="1834621"/>
            <a:ext cx="6401514" cy="550962"/>
          </a:xfrm>
          <a:prstGeom prst="snip2DiagRect">
            <a:avLst/>
          </a:prstGeom>
          <a:solidFill>
            <a:schemeClr val="tx2">
              <a:lumMod val="60000"/>
              <a:lumOff val="40000"/>
            </a:schemeClr>
          </a:solidFill>
        </p:spPr>
        <p:txBody>
          <a:bodyPr wrap="none">
            <a:spAutoFit/>
          </a:bodyPr>
          <a:lstStyle/>
          <a:p>
            <a:pPr>
              <a:defRPr/>
            </a:pPr>
            <a:r>
              <a:rPr lang="zh-CN" altLang="zh-CN" sz="2400" dirty="0">
                <a:solidFill>
                  <a:schemeClr val="bg1"/>
                </a:solidFill>
                <a:latin typeface="微软雅黑" panose="020B0503020204020204" charset="-122"/>
                <a:ea typeface="微软雅黑" panose="020B0503020204020204" charset="-122"/>
                <a:cs typeface="微软雅黑" panose="020B0503020204020204" charset="-122"/>
                <a:sym typeface="+mn-ea"/>
              </a:rPr>
              <a:t>观其形：抓住其外形特点，写得生动、形象。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矩形 2064"/>
          <p:cNvSpPr>
            <a:spLocks noChangeArrowheads="1" noChangeShapeType="1" noTextEdit="1"/>
          </p:cNvSpPr>
          <p:nvPr/>
        </p:nvSpPr>
        <p:spPr bwMode="auto">
          <a:xfrm>
            <a:off x="3734137" y="1557338"/>
            <a:ext cx="792558" cy="1028700"/>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5" name="文本框 4"/>
          <p:cNvSpPr>
            <a:spLocks noChangeArrowheads="1"/>
          </p:cNvSpPr>
          <p:nvPr/>
        </p:nvSpPr>
        <p:spPr bwMode="auto">
          <a:xfrm>
            <a:off x="684044" y="3865563"/>
            <a:ext cx="10183124" cy="1736646"/>
          </a:xfrm>
          <a:prstGeom prst="roundRect">
            <a:avLst>
              <a:gd name="adj" fmla="val 16667"/>
            </a:avLst>
          </a:prstGeom>
          <a:noFill/>
          <a:ln w="9525">
            <a:solidFill>
              <a:srgbClr val="339933"/>
            </a:solidFill>
            <a:round/>
          </a:ln>
          <a:extLst>
            <a:ext uri="{909E8E84-426E-40DD-AFC4-6F175D3DCCD1}">
              <a14:hiddenFill xmlns:a14="http://schemas.microsoft.com/office/drawing/2010/main">
                <a:solidFill>
                  <a:srgbClr val="FFFFFF"/>
                </a:solidFill>
              </a14:hiddenFill>
            </a:ext>
          </a:extLst>
        </p:spPr>
        <p:txBody>
          <a:bodyPr>
            <a:spAutoFit/>
          </a:bodyPr>
          <a:lstStyle/>
          <a:p>
            <a:r>
              <a:rPr lang="en-US" altLang="zh-CN" sz="2400">
                <a:latin typeface="微软雅黑" panose="020B0503020204020204" charset="-122"/>
                <a:ea typeface="微软雅黑" panose="020B0503020204020204" charset="-122"/>
                <a:sym typeface="+mn-ea"/>
              </a:rPr>
              <a:t>       </a:t>
            </a:r>
            <a:r>
              <a:rPr lang="zh-CN" altLang="zh-CN" sz="2400">
                <a:latin typeface="微软雅黑" panose="020B0503020204020204" charset="-122"/>
                <a:ea typeface="微软雅黑" panose="020B0503020204020204" charset="-122"/>
                <a:sym typeface="+mn-ea"/>
              </a:rPr>
              <a:t>从此，那根木棍成了它的磨牙棒，在自己安逸的小窝里享受地啃着，常啃得口水淋漓。直到木棍被啃得成了渣滓，它的牙齿应该也就被磨砺得可以碎金切玉了。这还不够，我的鞋子、袜子也难逃噩运，一不留神就被啃得湿哒哒、烂稀稀了。我只能在一旁望狗兴叹了。 ——《小狗托尼》</a:t>
            </a:r>
          </a:p>
        </p:txBody>
      </p:sp>
      <p:sp>
        <p:nvSpPr>
          <p:cNvPr id="2" name="文本框 1"/>
          <p:cNvSpPr txBox="1"/>
          <p:nvPr/>
        </p:nvSpPr>
        <p:spPr>
          <a:xfrm>
            <a:off x="684044" y="1052736"/>
            <a:ext cx="2561768" cy="679450"/>
          </a:xfrm>
          <a:prstGeom prst="plaque">
            <a:avLst/>
          </a:prstGeom>
          <a:solidFill>
            <a:srgbClr val="92D050"/>
          </a:solidFill>
        </p:spPr>
        <p:txBody>
          <a:bodyPr>
            <a:spAutoFit/>
          </a:bodyPr>
          <a:lstStyle/>
          <a:p>
            <a:pPr>
              <a:defRPr/>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8197" name="文本框 3"/>
          <p:cNvSpPr txBox="1">
            <a:spLocks noChangeArrowheads="1"/>
          </p:cNvSpPr>
          <p:nvPr/>
        </p:nvSpPr>
        <p:spPr bwMode="auto">
          <a:xfrm>
            <a:off x="780934" y="2332038"/>
            <a:ext cx="9599849"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a:solidFill>
                  <a:srgbClr val="C00000"/>
                </a:solidFill>
                <a:latin typeface="微软雅黑" panose="020B0503020204020204" charset="-122"/>
                <a:ea typeface="微软雅黑" panose="020B0503020204020204" charset="-122"/>
                <a:sym typeface="+mn-ea"/>
              </a:rPr>
              <a:t>知其性：</a:t>
            </a:r>
            <a:r>
              <a:rPr lang="zh-CN" altLang="zh-CN" sz="2400">
                <a:latin typeface="微软雅黑" panose="020B0503020204020204" charset="-122"/>
                <a:ea typeface="微软雅黑" panose="020B0503020204020204" charset="-122"/>
                <a:sym typeface="+mn-ea"/>
              </a:rPr>
              <a:t>选择生活习性中的一个方面，可以从捕食、活动、休息等角度来写，也可以从视觉、听觉、触觉等角度来写，还可以从形态、颜色、声音等方面入手。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矩形 2064"/>
          <p:cNvSpPr>
            <a:spLocks noChangeArrowheads="1" noChangeShapeType="1" noTextEdit="1"/>
          </p:cNvSpPr>
          <p:nvPr/>
        </p:nvSpPr>
        <p:spPr bwMode="auto">
          <a:xfrm>
            <a:off x="3734137" y="1557338"/>
            <a:ext cx="792558" cy="1028700"/>
          </a:xfrm>
          <a:prstGeom prst="rect">
            <a:avLst/>
          </a:prstGeom>
        </p:spPr>
        <p:txBody>
          <a:bodyPr wrap="none" fromWordArt="1">
            <a:prstTxWarp prst="textPlain">
              <a:avLst>
                <a:gd name="adj" fmla="val 50000"/>
              </a:avLst>
            </a:prstTxWarp>
          </a:bodyPr>
          <a:lstStyle/>
          <a:p>
            <a:pPr algn="ctr"/>
            <a:endParaRPr lang="zh-CN" altLang="en-US" sz="3600" kern="1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宋体" panose="02010600030101010101" pitchFamily="2" charset="-122"/>
              <a:ea typeface="宋体" panose="02010600030101010101" pitchFamily="2" charset="-122"/>
            </a:endParaRPr>
          </a:p>
        </p:txBody>
      </p:sp>
      <p:sp>
        <p:nvSpPr>
          <p:cNvPr id="5" name="文本框 4"/>
          <p:cNvSpPr>
            <a:spLocks noChangeArrowheads="1"/>
          </p:cNvSpPr>
          <p:nvPr/>
        </p:nvSpPr>
        <p:spPr bwMode="auto">
          <a:xfrm>
            <a:off x="490264" y="3028951"/>
            <a:ext cx="10181187" cy="2553891"/>
          </a:xfrm>
          <a:prstGeom prst="roundRect">
            <a:avLst>
              <a:gd name="adj" fmla="val 16667"/>
            </a:avLst>
          </a:prstGeom>
          <a:noFill/>
          <a:ln w="9525">
            <a:solidFill>
              <a:srgbClr val="339933"/>
            </a:solidFill>
            <a:round/>
          </a:ln>
          <a:extLst>
            <a:ext uri="{909E8E84-426E-40DD-AFC4-6F175D3DCCD1}">
              <a14:hiddenFill xmlns:a14="http://schemas.microsoft.com/office/drawing/2010/main">
                <a:solidFill>
                  <a:srgbClr val="FFFFFF"/>
                </a:solidFill>
              </a14:hiddenFill>
            </a:ext>
          </a:extLst>
        </p:spPr>
        <p:txBody>
          <a:bodyPr>
            <a:spAutoFit/>
          </a:bodyPr>
          <a:lstStyle/>
          <a:p>
            <a:r>
              <a:rPr lang="en-US" altLang="zh-CN" sz="2400">
                <a:latin typeface="微软雅黑" panose="020B0503020204020204" charset="-122"/>
                <a:ea typeface="微软雅黑" panose="020B0503020204020204" charset="-122"/>
                <a:sym typeface="+mn-ea"/>
              </a:rPr>
              <a:t>       </a:t>
            </a:r>
            <a:r>
              <a:rPr lang="zh-CN" altLang="zh-CN" sz="2400">
                <a:latin typeface="微软雅黑" panose="020B0503020204020204" charset="-122"/>
                <a:ea typeface="微软雅黑" panose="020B0503020204020204" charset="-122"/>
                <a:sym typeface="+mn-ea"/>
              </a:rPr>
              <a:t>关于两只小鹦鹉的趣事，可能讲上三天三夜都讲不完呢！有一天，我把鸟笼挂到了一面镜子前，便去做作业了。可我还没开始做，便听见了它们叽叽喳喳的叫声。我转过身去一看，发现小鹦鹉对着玻璃急得跳上跳下，好像在说：“小主人只买了我们两个，怎么会有你们两个呢？”我忍不住笑了，对小鹦鹉说：“呀！小傻瓜，原来你们还会吃醋啊，里面的人不就是你们自己吗！”这俩小家伙昂着脑袋，一脸迷茫地看着我。</a:t>
            </a:r>
          </a:p>
        </p:txBody>
      </p:sp>
      <p:sp>
        <p:nvSpPr>
          <p:cNvPr id="2" name="文本框 1"/>
          <p:cNvSpPr txBox="1"/>
          <p:nvPr/>
        </p:nvSpPr>
        <p:spPr>
          <a:xfrm>
            <a:off x="218973" y="1390650"/>
            <a:ext cx="2699351" cy="681038"/>
          </a:xfrm>
          <a:prstGeom prst="plaque">
            <a:avLst/>
          </a:prstGeom>
          <a:solidFill>
            <a:srgbClr val="92D050"/>
          </a:solidFill>
        </p:spPr>
        <p:txBody>
          <a:bodyPr>
            <a:spAutoFit/>
          </a:bodyPr>
          <a:lstStyle/>
          <a:p>
            <a:pPr>
              <a:defRPr/>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a:off x="3503538" y="1881190"/>
            <a:ext cx="6518750" cy="992187"/>
          </a:xfrm>
          <a:prstGeom prst="snip2DiagRect">
            <a:avLst/>
          </a:prstGeom>
          <a:solidFill>
            <a:srgbClr val="92D050"/>
          </a:solidFill>
        </p:spPr>
        <p:txBody>
          <a:bodyPr>
            <a:spAutoFit/>
          </a:bodyPr>
          <a:lstStyle/>
          <a:p>
            <a:pPr>
              <a:defRPr/>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altLang="zh-CN" sz="2400" dirty="0">
                <a:latin typeface="微软雅黑" panose="020B0503020204020204" charset="-122"/>
                <a:ea typeface="微软雅黑" panose="020B0503020204020204" charset="-122"/>
                <a:cs typeface="微软雅黑" panose="020B0503020204020204" charset="-122"/>
                <a:sym typeface="+mn-ea"/>
              </a:rPr>
              <a:t>述其亲：撷取一件最能体现“我”与动物之间亲密友好的事来写。</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1010199" y="1048808"/>
            <a:ext cx="2356362" cy="67945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defRPr/>
            </a:pPr>
            <a:r>
              <a:rPr lang="zh-CN" sz="2800" dirty="0">
                <a:solidFill>
                  <a:schemeClr val="bg1"/>
                </a:solidFill>
                <a:latin typeface="微软雅黑" panose="020B0503020204020204" charset="-122"/>
                <a:ea typeface="微软雅黑" panose="020B0503020204020204" charset="-122"/>
                <a:cs typeface="微软雅黑" panose="020B0503020204020204" charset="-122"/>
              </a:rPr>
              <a:t>课堂小结</a:t>
            </a:r>
          </a:p>
        </p:txBody>
      </p:sp>
      <p:sp>
        <p:nvSpPr>
          <p:cNvPr id="2" name="文本框 1"/>
          <p:cNvSpPr txBox="1"/>
          <p:nvPr/>
        </p:nvSpPr>
        <p:spPr>
          <a:xfrm>
            <a:off x="2763299" y="2452690"/>
            <a:ext cx="8016669" cy="2554287"/>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a:spAutoFit/>
          </a:bodyPr>
          <a:lstStyle/>
          <a:p>
            <a:pPr>
              <a:lnSpc>
                <a:spcPct val="150000"/>
              </a:lnSpc>
              <a:defRPr/>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小结：我们在介绍自己的动物朋友时可以是全面介绍，从外形到生活习性，再到人与动物亲密的故事，也可以挑选侧重于一个方面进行深入描摹，给读者留下深刻的印象。</a:t>
            </a:r>
          </a:p>
        </p:txBody>
      </p:sp>
      <p:pic>
        <p:nvPicPr>
          <p:cNvPr id="10244" name="图片 2" descr="69"/>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158" y="2247902"/>
            <a:ext cx="2457127" cy="297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文本框 99"/>
          <p:cNvSpPr>
            <a:spLocks noChangeArrowheads="1"/>
          </p:cNvSpPr>
          <p:nvPr/>
        </p:nvSpPr>
        <p:spPr bwMode="auto">
          <a:xfrm>
            <a:off x="1056101" y="2760665"/>
            <a:ext cx="9047576" cy="2962275"/>
          </a:xfrm>
          <a:prstGeom prst="roundRect">
            <a:avLst>
              <a:gd name="adj" fmla="val 16667"/>
            </a:avLst>
          </a:prstGeom>
          <a:noFill/>
          <a:ln w="9525">
            <a:solidFill>
              <a:srgbClr val="FFC000"/>
            </a:solidFill>
            <a:round/>
          </a:ln>
          <a:extLst>
            <a:ext uri="{909E8E84-426E-40DD-AFC4-6F175D3DCCD1}">
              <a14:hiddenFill xmlns:a14="http://schemas.microsoft.com/office/drawing/2010/main">
                <a:solidFill>
                  <a:srgbClr val="FFC000"/>
                </a:solidFill>
              </a14:hiddenFill>
            </a:ext>
          </a:extLst>
        </p:spPr>
        <p:txBody>
          <a:bodyPr>
            <a:spAutoFit/>
          </a:bodyPr>
          <a:lstStyle/>
          <a:p>
            <a:pPr>
              <a:lnSpc>
                <a:spcPct val="150000"/>
              </a:lnSpc>
            </a:pPr>
            <a:r>
              <a:rPr lang="en-US" altLang="zh-CN" sz="2800">
                <a:latin typeface="微软雅黑" panose="020B0503020204020204" charset="-122"/>
                <a:ea typeface="微软雅黑" panose="020B0503020204020204" charset="-122"/>
              </a:rPr>
              <a:t>  </a:t>
            </a:r>
            <a:r>
              <a:rPr lang="zh-CN" altLang="zh-CN" sz="2800">
                <a:latin typeface="微软雅黑" panose="020B0503020204020204" charset="-122"/>
                <a:ea typeface="微软雅黑" panose="020B0503020204020204" charset="-122"/>
              </a:rPr>
              <a:t>                        </a:t>
            </a:r>
            <a:r>
              <a:rPr lang="zh-CN" sz="2800">
                <a:latin typeface="微软雅黑" panose="020B0503020204020204" charset="-122"/>
                <a:ea typeface="微软雅黑" panose="020B0503020204020204" charset="-122"/>
              </a:rPr>
              <a:t>我的动物朋友</a:t>
            </a:r>
          </a:p>
          <a:p>
            <a:pPr>
              <a:lnSpc>
                <a:spcPct val="150000"/>
              </a:lnSpc>
            </a:pPr>
            <a:r>
              <a:rPr lang="zh-CN" sz="2800">
                <a:solidFill>
                  <a:srgbClr val="C00000"/>
                </a:solidFill>
                <a:latin typeface="微软雅黑" panose="020B0503020204020204" charset="-122"/>
                <a:ea typeface="微软雅黑" panose="020B0503020204020204" charset="-122"/>
              </a:rPr>
              <a:t>观其形 ：</a:t>
            </a:r>
            <a:r>
              <a:rPr lang="zh-CN" sz="2800">
                <a:latin typeface="微软雅黑" panose="020B0503020204020204" charset="-122"/>
                <a:ea typeface="微软雅黑" panose="020B0503020204020204" charset="-122"/>
              </a:rPr>
              <a:t>外形特点</a:t>
            </a:r>
          </a:p>
          <a:p>
            <a:pPr>
              <a:lnSpc>
                <a:spcPct val="150000"/>
              </a:lnSpc>
            </a:pPr>
            <a:r>
              <a:rPr lang="zh-CN" sz="2800">
                <a:solidFill>
                  <a:srgbClr val="C00000"/>
                </a:solidFill>
                <a:latin typeface="微软雅黑" panose="020B0503020204020204" charset="-122"/>
                <a:ea typeface="微软雅黑" panose="020B0503020204020204" charset="-122"/>
              </a:rPr>
              <a:t>知其性 ：</a:t>
            </a:r>
            <a:r>
              <a:rPr lang="zh-CN" sz="2800">
                <a:latin typeface="微软雅黑" panose="020B0503020204020204" charset="-122"/>
                <a:ea typeface="微软雅黑" panose="020B0503020204020204" charset="-122"/>
              </a:rPr>
              <a:t>生活习性（捕食、活动、休息）</a:t>
            </a:r>
          </a:p>
          <a:p>
            <a:pPr>
              <a:lnSpc>
                <a:spcPct val="150000"/>
              </a:lnSpc>
            </a:pPr>
            <a:r>
              <a:rPr lang="zh-CN" sz="2800">
                <a:solidFill>
                  <a:srgbClr val="C00000"/>
                </a:solidFill>
                <a:latin typeface="微软雅黑" panose="020B0503020204020204" charset="-122"/>
                <a:ea typeface="微软雅黑" panose="020B0503020204020204" charset="-122"/>
              </a:rPr>
              <a:t>述其亲：</a:t>
            </a:r>
            <a:r>
              <a:rPr lang="zh-CN" sz="2800">
                <a:latin typeface="微软雅黑" panose="020B0503020204020204" charset="-122"/>
                <a:ea typeface="微软雅黑" panose="020B0503020204020204" charset="-122"/>
              </a:rPr>
              <a:t>发生的故事</a:t>
            </a:r>
          </a:p>
        </p:txBody>
      </p:sp>
      <p:sp>
        <p:nvSpPr>
          <p:cNvPr id="11267" name="文本框 2"/>
          <p:cNvSpPr>
            <a:spLocks noChangeArrowheads="1"/>
          </p:cNvSpPr>
          <p:nvPr/>
        </p:nvSpPr>
        <p:spPr bwMode="auto">
          <a:xfrm>
            <a:off x="893325" y="1081090"/>
            <a:ext cx="1777722" cy="680085"/>
          </a:xfrm>
          <a:prstGeom prst="plaque">
            <a:avLst>
              <a:gd name="adj" fmla="val 16667"/>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a:latin typeface="微软雅黑" panose="020B0503020204020204" charset="-122"/>
                <a:ea typeface="微软雅黑" panose="020B0503020204020204" charset="-122"/>
              </a:rPr>
              <a:t>板书设计</a:t>
            </a:r>
          </a:p>
        </p:txBody>
      </p:sp>
    </p:spTree>
  </p:cSld>
  <p:clrMapOvr>
    <a:masterClrMapping/>
  </p:clrMapOvr>
  <p:timing>
    <p:tnLst>
      <p:par>
        <p:cTn id="1" dur="indefinite" restart="never" nodeType="tmRoot"/>
      </p:par>
    </p:tnLst>
  </p:timing>
</p:sld>
</file>

<file path=ppt/slides/slide5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0999" y="2565400"/>
            <a:ext cx="4650714"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267302" y="1916114"/>
            <a:ext cx="3724096" cy="2215991"/>
          </a:xfrm>
          <a:prstGeom prst="rect">
            <a:avLst/>
          </a:prstGeom>
          <a:noFill/>
        </p:spPr>
        <p:txBody>
          <a:bodyPr wrap="none">
            <a:spAutoFit/>
          </a:bodyPr>
          <a:lstStyle/>
          <a:p>
            <a:pPr algn="ctr">
              <a:defRPr/>
            </a:pPr>
            <a:r>
              <a:rPr lang="zh-CN" altLang="en-US" sz="13800" dirty="0">
                <a:ln w="0"/>
                <a:effectLst>
                  <a:outerShdw blurRad="38100" dist="19050" dir="2700000" algn="tl" rotWithShape="0">
                    <a:schemeClr val="dk1">
                      <a:alpha val="40000"/>
                    </a:schemeClr>
                  </a:outerShdw>
                </a:effectLst>
              </a:rPr>
              <a:t>再见</a:t>
            </a:r>
          </a:p>
        </p:txBody>
      </p:sp>
    </p:spTree>
  </p:cSld>
  <p:clrMapOvr>
    <a:masterClrMapping/>
  </p:clrMapOvr>
  <p:timing>
    <p:tnLst>
      <p:par>
        <p:cTn id="1" dur="indefinite" restart="never" nodeType="tmRoot"/>
      </p:par>
    </p:tnLst>
  </p:timing>
</p:sld>
</file>

<file path=ppt/slides/slide5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97180" y="1704113"/>
            <a:ext cx="4288353" cy="2985433"/>
          </a:xfrm>
          <a:prstGeom prst="rect">
            <a:avLst/>
          </a:prstGeom>
        </p:spPr>
        <p:txBody>
          <a:bodyPr wrap="none">
            <a:spAutoFit/>
          </a:bodyPr>
          <a:lstStyle/>
          <a:p>
            <a:pPr algn="ctr"/>
            <a:r>
              <a:rPr lang="zh-CN" sz="8000" dirty="0">
                <a:solidFill>
                  <a:schemeClr val="tx1"/>
                </a:solidFill>
                <a:latin typeface="黑体" panose="02010609060101010101" charset="-122"/>
                <a:ea typeface="黑体" panose="02010609060101010101" charset="-122"/>
                <a:cs typeface="黑体" panose="02010609060101010101" charset="-122"/>
              </a:rPr>
              <a:t>语文园地</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r>
              <a:rPr lang="zh-CN" sz="5400" dirty="0">
                <a:solidFill>
                  <a:srgbClr val="FF0000"/>
                </a:solidFill>
                <a:latin typeface="黑体" panose="02010609060101010101" charset="-122"/>
                <a:ea typeface="黑体" panose="02010609060101010101" charset="-122"/>
                <a:cs typeface="黑体" panose="02010609060101010101" charset="-122"/>
              </a:rPr>
              <a:t>第一课时</a:t>
            </a:r>
          </a:p>
        </p:txBody>
      </p:sp>
      <p:pic>
        <p:nvPicPr>
          <p:cNvPr id="4" name="图片 3" descr="图片19"/>
          <p:cNvPicPr>
            <a:picLocks noChangeAspect="1"/>
          </p:cNvPicPr>
          <p:nvPr/>
        </p:nvPicPr>
        <p:blipFill>
          <a:blip r:embed="rId2" cstate="print"/>
          <a:stretch>
            <a:fillRect/>
          </a:stretch>
        </p:blipFill>
        <p:spPr>
          <a:xfrm>
            <a:off x="7191554" y="1843405"/>
            <a:ext cx="3418275" cy="3171825"/>
          </a:xfrm>
          <a:prstGeom prst="rect">
            <a:avLst/>
          </a:prstGeom>
        </p:spPr>
      </p:pic>
    </p:spTree>
  </p:cSld>
  <p:clrMapOvr>
    <a:masterClrMapping/>
  </p:clrMapOvr>
  <p:timing>
    <p:tnLst>
      <p:par>
        <p:cTn id="1" dur="indefinite" restart="never" nodeType="tmRoot"/>
      </p:par>
    </p:tnLst>
  </p:timing>
</p:sld>
</file>

<file path=ppt/slides/slide5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546753" y="3129917"/>
            <a:ext cx="5108809" cy="954107"/>
          </a:xfrm>
          <a:prstGeom prst="rect">
            <a:avLst/>
          </a:prstGeom>
          <a:noFill/>
          <a:ln w="9525">
            <a:noFill/>
          </a:ln>
        </p:spPr>
        <p:txBody>
          <a:bodyPr wrap="square">
            <a:spAutoFit/>
          </a:bodyPr>
          <a:lstStyle/>
          <a:p>
            <a:r>
              <a:rPr lang="en-US" altLang="zh-CN" sz="2800">
                <a:latin typeface="微软雅黑" panose="020B0503020204020204" charset="-122"/>
                <a:ea typeface="微软雅黑" panose="020B0503020204020204" charset="-122"/>
              </a:rPr>
              <a:t>        </a:t>
            </a:r>
            <a:r>
              <a:rPr lang="zh-CN" sz="2800">
                <a:latin typeface="微软雅黑" panose="020B0503020204020204" charset="-122"/>
                <a:ea typeface="微软雅黑" panose="020B0503020204020204" charset="-122"/>
              </a:rPr>
              <a:t>读描写动物的文章，如何体会作者的表达的思想感情呢？</a:t>
            </a:r>
          </a:p>
        </p:txBody>
      </p:sp>
      <p:sp>
        <p:nvSpPr>
          <p:cNvPr id="9" name="文本框 7"/>
          <p:cNvSpPr txBox="1"/>
          <p:nvPr/>
        </p:nvSpPr>
        <p:spPr>
          <a:xfrm>
            <a:off x="570487" y="1062990"/>
            <a:ext cx="2303654" cy="578444"/>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pic>
        <p:nvPicPr>
          <p:cNvPr id="2" name="图片 1"/>
          <p:cNvPicPr>
            <a:picLocks noChangeAspect="1"/>
          </p:cNvPicPr>
          <p:nvPr/>
        </p:nvPicPr>
        <p:blipFill>
          <a:blip r:embed="rId2" cstate="print"/>
          <a:stretch>
            <a:fillRect/>
          </a:stretch>
        </p:blipFill>
        <p:spPr>
          <a:xfrm>
            <a:off x="751091" y="2278380"/>
            <a:ext cx="4230599" cy="3408045"/>
          </a:xfrm>
          <a:prstGeom prst="rect">
            <a:avLst/>
          </a:prstGeom>
        </p:spPr>
      </p:pic>
    </p:spTree>
  </p:cSld>
  <p:clrMapOvr>
    <a:masterClrMapping/>
  </p:clrMapOvr>
  <p:timing>
    <p:tnLst>
      <p:par>
        <p:cTn id="1" dur="indefinite" restart="never" nodeType="tmRoot"/>
      </p:par>
    </p:tnLst>
  </p:timing>
</p:sld>
</file>

<file path=ppt/slides/slide5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923167" y="4480562"/>
            <a:ext cx="8759619" cy="916601"/>
          </a:xfrm>
          <a:prstGeom prst="roundRect">
            <a:avLst/>
          </a:prstGeom>
          <a:noFill/>
          <a:ln>
            <a:solidFill>
              <a:srgbClr val="00CC00"/>
            </a:solidFill>
          </a:ln>
        </p:spPr>
        <p:txBody>
          <a:bodyPr wrap="square" rtlCol="0">
            <a:spAutoFit/>
          </a:bodyPr>
          <a:lstStyle/>
          <a:p>
            <a:r>
              <a:rPr sz="2400" dirty="0">
                <a:latin typeface="微软雅黑" panose="020B0503020204020204" charset="-122"/>
                <a:ea typeface="微软雅黑" panose="020B0503020204020204" charset="-122"/>
                <a:cs typeface="微软雅黑" panose="020B0503020204020204" charset="-122"/>
              </a:rPr>
              <a:t>如果赶上这么一场用以耀武扬威的乱子，你就甭想有鱼咬钩了。</a:t>
            </a:r>
          </a:p>
        </p:txBody>
      </p:sp>
      <p:sp>
        <p:nvSpPr>
          <p:cNvPr id="9" name="文本框 7"/>
          <p:cNvSpPr txBox="1"/>
          <p:nvPr/>
        </p:nvSpPr>
        <p:spPr>
          <a:xfrm>
            <a:off x="570487" y="1062990"/>
            <a:ext cx="2303654" cy="578390"/>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2" name="文本框 1"/>
          <p:cNvSpPr txBox="1"/>
          <p:nvPr/>
        </p:nvSpPr>
        <p:spPr>
          <a:xfrm>
            <a:off x="4696447" y="2076452"/>
            <a:ext cx="4867747" cy="510217"/>
          </a:xfrm>
          <a:prstGeom prst="roundRect">
            <a:avLst/>
          </a:prstGeom>
          <a:noFill/>
          <a:ln>
            <a:solidFill>
              <a:srgbClr val="CC00CC"/>
            </a:solidFill>
          </a:ln>
        </p:spPr>
        <p:txBody>
          <a:bodyPr wrap="square" rtlCol="0">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 </a:t>
            </a:r>
            <a:r>
              <a:rPr sz="2400" dirty="0">
                <a:latin typeface="微软雅黑" panose="020B0503020204020204" charset="-122"/>
                <a:ea typeface="微软雅黑" panose="020B0503020204020204" charset="-122"/>
                <a:cs typeface="微软雅黑" panose="020B0503020204020204" charset="-122"/>
                <a:sym typeface="+mn-ea"/>
              </a:rPr>
              <a:t>猫的性格实在有些古怪。</a:t>
            </a:r>
          </a:p>
        </p:txBody>
      </p:sp>
      <p:sp>
        <p:nvSpPr>
          <p:cNvPr id="4" name="文本框 3"/>
          <p:cNvSpPr txBox="1"/>
          <p:nvPr/>
        </p:nvSpPr>
        <p:spPr>
          <a:xfrm>
            <a:off x="1801274" y="3155315"/>
            <a:ext cx="8589971" cy="510778"/>
          </a:xfrm>
          <a:prstGeom prst="roundRect">
            <a:avLst/>
          </a:prstGeom>
          <a:noFill/>
          <a:ln>
            <a:solidFill>
              <a:srgbClr val="00B0F0"/>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鹅吃饭时，非有一个人伺候不可，真是架子十足！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P spid="2" grpId="0" bldLvl="0" animBg="1"/>
      <p:bldP spid="4"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5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交流平台</a:t>
            </a:r>
          </a:p>
        </p:txBody>
      </p:sp>
      <p:sp>
        <p:nvSpPr>
          <p:cNvPr id="2" name="文本框 1"/>
          <p:cNvSpPr txBox="1"/>
          <p:nvPr/>
        </p:nvSpPr>
        <p:spPr>
          <a:xfrm>
            <a:off x="1250268" y="2306322"/>
            <a:ext cx="8671256" cy="1007607"/>
          </a:xfrm>
          <a:prstGeom prst="snip2DiagRect">
            <a:avLst/>
          </a:prstGeom>
          <a:solidFill>
            <a:schemeClr val="accent2"/>
          </a:solidFill>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小刚：从字面上看，作者好像并不喜欢这些小动物，实际上字里行间却藏着对它们深深的爱。</a:t>
            </a:r>
          </a:p>
        </p:txBody>
      </p:sp>
      <p:sp>
        <p:nvSpPr>
          <p:cNvPr id="4" name="文本框 3"/>
          <p:cNvSpPr txBox="1"/>
          <p:nvPr/>
        </p:nvSpPr>
        <p:spPr>
          <a:xfrm>
            <a:off x="2423023" y="3727452"/>
            <a:ext cx="7227985" cy="1007607"/>
          </a:xfrm>
          <a:prstGeom prst="snip2DiagRect">
            <a:avLst/>
          </a:prstGeom>
          <a:solidFill>
            <a:srgbClr val="00B0F0"/>
          </a:solidFill>
          <a:ln>
            <a:solidFill>
              <a:srgbClr val="CC00CC"/>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小丽：读到这样的句子，我就想起妈妈经常跟别人说：“我们家那傻孩子……”</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51101" y="5292090"/>
            <a:ext cx="7955280" cy="550962"/>
          </a:xfrm>
          <a:prstGeom prst="snip2DiagRect">
            <a:avLst/>
          </a:prstGeom>
          <a:solidFill>
            <a:srgbClr val="FF99FF"/>
          </a:solidFill>
          <a:ln>
            <a:solidFill>
              <a:srgbClr val="00B0F0"/>
            </a:solidFill>
          </a:ln>
        </p:spPr>
        <p:txBody>
          <a:bodyPr wrap="none" rtlCol="0">
            <a:spAutoFit/>
          </a:bodyPr>
          <a:lstStyle/>
          <a:p>
            <a:pPr algn="l"/>
            <a:r>
              <a:rPr altLang="zh-CN" sz="2400" dirty="0" err="1">
                <a:latin typeface="微软雅黑" panose="020B0503020204020204" charset="-122"/>
                <a:ea typeface="微软雅黑" panose="020B0503020204020204" charset="-122"/>
                <a:cs typeface="微软雅黑" panose="020B0503020204020204" charset="-122"/>
                <a:sym typeface="+mn-ea"/>
              </a:rPr>
              <a:t>小豪：</a:t>
            </a:r>
            <a:r>
              <a:rPr altLang="zh-CN" sz="2400" dirty="0" err="1" smtClean="0">
                <a:latin typeface="微软雅黑" panose="020B0503020204020204" charset="-122"/>
                <a:ea typeface="微软雅黑" panose="020B0503020204020204" charset="-122"/>
                <a:cs typeface="微软雅黑" panose="020B0503020204020204" charset="-122"/>
                <a:sym typeface="+mn-ea"/>
              </a:rPr>
              <a:t>我们说话和</a:t>
            </a:r>
            <a:r>
              <a:rPr lang="zh-CN" altLang="en-US" sz="2400" dirty="0" smtClean="0">
                <a:latin typeface="微软雅黑" panose="020B0503020204020204" charset="-122"/>
                <a:ea typeface="微软雅黑" panose="020B0503020204020204" charset="-122"/>
                <a:cs typeface="微软雅黑" panose="020B0503020204020204" charset="-122"/>
                <a:sym typeface="+mn-ea"/>
              </a:rPr>
              <a:t>习</a:t>
            </a:r>
            <a:r>
              <a:rPr altLang="zh-CN" sz="2400" dirty="0" err="1" smtClean="0">
                <a:latin typeface="微软雅黑" panose="020B0503020204020204" charset="-122"/>
                <a:ea typeface="微软雅黑" panose="020B0503020204020204" charset="-122"/>
                <a:cs typeface="微软雅黑" panose="020B0503020204020204" charset="-122"/>
                <a:sym typeface="+mn-ea"/>
              </a:rPr>
              <a:t>作的时候</a:t>
            </a:r>
            <a:r>
              <a:rPr altLang="zh-CN" sz="2400" dirty="0" err="1">
                <a:latin typeface="微软雅黑" panose="020B0503020204020204" charset="-122"/>
                <a:ea typeface="微软雅黑" panose="020B0503020204020204" charset="-122"/>
                <a:cs typeface="微软雅黑" panose="020B0503020204020204" charset="-122"/>
                <a:sym typeface="+mn-ea"/>
              </a:rPr>
              <a:t>，可以试着运用这种方法</a:t>
            </a:r>
            <a:r>
              <a:rPr altLang="zh-CN" sz="2400" dirty="0">
                <a:latin typeface="微软雅黑" panose="020B0503020204020204" charset="-122"/>
                <a:ea typeface="微软雅黑" panose="020B0503020204020204" charset="-122"/>
                <a:cs typeface="微软雅黑" panose="020B0503020204020204" charset="-122"/>
                <a:sym typeface="+mn-ea"/>
              </a:rPr>
              <a:t>。</a:t>
            </a:r>
            <a:endParaRPr lang="zh-CN" alt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Lst>
  </p:timing>
</p:sld>
</file>

<file path=ppt/slides/slide5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832" y="2872740"/>
            <a:ext cx="2954754"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交流平台</a:t>
            </a:r>
          </a:p>
        </p:txBody>
      </p:sp>
      <p:sp>
        <p:nvSpPr>
          <p:cNvPr id="3" name="棱台 2"/>
          <p:cNvSpPr/>
          <p:nvPr/>
        </p:nvSpPr>
        <p:spPr>
          <a:xfrm>
            <a:off x="1895166" y="2487295"/>
            <a:ext cx="9017734" cy="627448"/>
          </a:xfrm>
          <a:prstGeom prst="bevel">
            <a:avLst>
              <a:gd name="adj" fmla="val 7627"/>
            </a:avLst>
          </a:prstGeom>
          <a:solidFill>
            <a:srgbClr val="92D050"/>
          </a:solidFill>
          <a:ln>
            <a:solidFill>
              <a:schemeClr val="accent1"/>
            </a:solidFill>
          </a:ln>
        </p:spPr>
        <p:txBody>
          <a:bodyPr wrap="square">
            <a:spAutoFit/>
          </a:bodyPr>
          <a:lstStyle/>
          <a:p>
            <a:pPr>
              <a:lnSpc>
                <a:spcPct val="100000"/>
              </a:lnSpc>
            </a:pPr>
            <a:r>
              <a:rPr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练一练：运用“明贬实褒”的方法，写句子。</a:t>
            </a:r>
          </a:p>
        </p:txBody>
      </p:sp>
      <p:sp>
        <p:nvSpPr>
          <p:cNvPr id="4" name="文本框 3"/>
          <p:cNvSpPr txBox="1"/>
          <p:nvPr/>
        </p:nvSpPr>
        <p:spPr>
          <a:xfrm>
            <a:off x="3106678" y="4224655"/>
            <a:ext cx="7314797" cy="1198880"/>
          </a:xfrm>
          <a:prstGeom prst="rect">
            <a:avLst/>
          </a:prstGeom>
          <a:noFill/>
          <a:ln w="38100">
            <a:solidFill>
              <a:srgbClr val="409B50"/>
            </a:solidFill>
            <a:prstDash val="lgDashDotDot"/>
          </a:ln>
        </p:spPr>
        <p:txBody>
          <a:bodyPr wrap="square" rtlCol="0">
            <a:spAutoFit/>
          </a:bodyPr>
          <a:lstStyle/>
          <a:p>
            <a:pPr algn="l">
              <a:lnSpc>
                <a:spcPct val="150000"/>
              </a:lnSpc>
            </a:pPr>
            <a:r>
              <a:rPr lang="en-US" sz="2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alt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你可真是个自私自利的家伙，自私自利得把所有痛苦和灾难都留给了自己。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P spid="4" grpId="0" bldLvl="0" animBg="1"/>
    </p:bldLst>
  </p:timing>
</p:sld>
</file>

<file path=ppt/slides/slide5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204946" y="1581730"/>
            <a:ext cx="5770774" cy="4655582"/>
          </a:xfrm>
          <a:prstGeom prst="roundRect">
            <a:avLst>
              <a:gd name="adj" fmla="val 5322"/>
            </a:avLst>
          </a:prstGeom>
          <a:noFill/>
          <a:ln>
            <a:solidFill>
              <a:schemeClr val="accent1"/>
            </a:solidFill>
          </a:ln>
        </p:spPr>
        <p:txBody>
          <a:bodyPr wrap="square" rtlCol="0">
            <a:spAutoFit/>
          </a:bodyPr>
          <a:lstStyle/>
          <a:p>
            <a:r>
              <a:rPr lang="en-US" altLang="zh-CN" sz="2400" dirty="0">
                <a:latin typeface="汉语拼音" pitchFamily="34" charset="0"/>
                <a:cs typeface="汉语拼音" pitchFamily="34" charset="0"/>
                <a:sym typeface="+mn-ea"/>
              </a:rPr>
              <a:t>        </a:t>
            </a:r>
            <a:r>
              <a:rPr lang="en-US" altLang="zh-CN" sz="2400" dirty="0">
                <a:latin typeface="汉语拼音" pitchFamily="34" charset="0"/>
                <a:ea typeface="方正姚体" panose="02010601030101010101" charset="-122"/>
                <a:cs typeface="汉语拼音" pitchFamily="34" charset="0"/>
                <a:sym typeface="+mn-ea"/>
              </a:rPr>
              <a:t> </a:t>
            </a:r>
            <a:r>
              <a:rPr lang="zh-CN" altLang="zh-CN" sz="2400" dirty="0">
                <a:latin typeface="汉语拼音" pitchFamily="34" charset="0"/>
                <a:ea typeface="方正姚体" panose="02010601030101010101" charset="-122"/>
                <a:cs typeface="汉语拼音" pitchFamily="34" charset="0"/>
                <a:sym typeface="+mn-ea"/>
              </a:rPr>
              <a:t>gān            </a:t>
            </a:r>
            <a:r>
              <a:rPr lang="en-US" altLang="zh-CN" sz="2400" dirty="0">
                <a:latin typeface="汉语拼音" pitchFamily="34" charset="0"/>
                <a:ea typeface="方正姚体" panose="02010601030101010101" charset="-122"/>
                <a:cs typeface="汉语拼音" pitchFamily="34" charset="0"/>
                <a:sym typeface="+mn-ea"/>
              </a:rPr>
              <a:t>gǎ</a:t>
            </a:r>
            <a:r>
              <a:rPr lang="zh-CN" altLang="zh-CN" sz="2400" dirty="0">
                <a:latin typeface="汉语拼音" pitchFamily="34" charset="0"/>
                <a:ea typeface="方正姚体" panose="02010601030101010101" charset="-122"/>
                <a:cs typeface="汉语拼音" pitchFamily="34" charset="0"/>
                <a:sym typeface="+mn-ea"/>
              </a:rPr>
              <a:t>n</a:t>
            </a:r>
          </a:p>
          <a:p>
            <a:r>
              <a:rPr lang="zh-CN" altLang="zh-CN" sz="2400" dirty="0">
                <a:latin typeface="微软雅黑" panose="020B0503020204020204" charset="-122"/>
                <a:ea typeface="微软雅黑" panose="020B0503020204020204" charset="-122"/>
                <a:cs typeface="微软雅黑" panose="020B0503020204020204" charset="-122"/>
                <a:sym typeface="+mn-ea"/>
              </a:rPr>
              <a:t>杆一</a:t>
            </a:r>
            <a:r>
              <a:rPr lang="zh-CN" altLang="zh-CN" sz="2400" dirty="0" smtClean="0">
                <a:latin typeface="微软雅黑" panose="020B0503020204020204" charset="-122"/>
                <a:ea typeface="微软雅黑" panose="020B0503020204020204" charset="-122"/>
                <a:cs typeface="微软雅黑" panose="020B0503020204020204" charset="-122"/>
                <a:sym typeface="+mn-ea"/>
              </a:rPr>
              <a:t>肝</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smtClean="0">
                <a:latin typeface="微软雅黑" panose="020B0503020204020204" charset="-122"/>
                <a:ea typeface="微软雅黑" panose="020B0503020204020204" charset="-122"/>
                <a:cs typeface="微软雅黑" panose="020B0503020204020204" charset="-122"/>
                <a:sym typeface="+mn-ea"/>
              </a:rPr>
              <a:t>肝脏</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smtClean="0">
                <a:latin typeface="微软雅黑" panose="020B0503020204020204" charset="-122"/>
                <a:ea typeface="微软雅黑" panose="020B0503020204020204" charset="-122"/>
                <a:cs typeface="微软雅黑" panose="020B0503020204020204" charset="-122"/>
                <a:sym typeface="+mn-ea"/>
              </a:rPr>
              <a:t>一秆</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smtClean="0">
                <a:latin typeface="微软雅黑" panose="020B0503020204020204" charset="-122"/>
                <a:ea typeface="微软雅黑" panose="020B0503020204020204" charset="-122"/>
                <a:cs typeface="微软雅黑" panose="020B0503020204020204" charset="-122"/>
                <a:sym typeface="+mn-ea"/>
              </a:rPr>
              <a:t>麦秆</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zh-CN" altLang="zh-CN" sz="2400" dirty="0">
              <a:latin typeface="微软雅黑" panose="020B0503020204020204" charset="-122"/>
              <a:ea typeface="微软雅黑" panose="020B0503020204020204" charset="-122"/>
              <a:cs typeface="微软雅黑" panose="020B0503020204020204" charset="-122"/>
              <a:sym typeface="+mn-ea"/>
            </a:endParaRPr>
          </a:p>
          <a:p>
            <a:r>
              <a:rPr lang="en-US" altLang="zh-CN" sz="2400" dirty="0">
                <a:latin typeface="汉语拼音" pitchFamily="34" charset="0"/>
                <a:ea typeface="方正姚体" panose="02010601030101010101" charset="-122"/>
                <a:cs typeface="汉语拼音" pitchFamily="34" charset="0"/>
                <a:sym typeface="+mn-ea"/>
              </a:rPr>
              <a:t>        qiào           qiào</a:t>
            </a:r>
            <a:endParaRPr lang="zh-CN" altLang="zh-CN" sz="2400" dirty="0">
              <a:latin typeface="汉语拼音" pitchFamily="34" charset="0"/>
              <a:cs typeface="汉语拼音" pitchFamily="34" charset="0"/>
              <a:sym typeface="+mn-ea"/>
            </a:endParaRPr>
          </a:p>
          <a:p>
            <a:r>
              <a:rPr lang="zh-CN" altLang="zh-CN" sz="2400" dirty="0">
                <a:latin typeface="微软雅黑" panose="020B0503020204020204" charset="-122"/>
                <a:ea typeface="微软雅黑" panose="020B0503020204020204" charset="-122"/>
                <a:cs typeface="微软雅黑" panose="020B0503020204020204" charset="-122"/>
                <a:sym typeface="+mn-ea"/>
              </a:rPr>
              <a:t>消一</a:t>
            </a:r>
            <a:r>
              <a:rPr lang="zh-CN" altLang="zh-CN" sz="2400" dirty="0" smtClean="0">
                <a:latin typeface="微软雅黑" panose="020B0503020204020204" charset="-122"/>
                <a:ea typeface="微软雅黑" panose="020B0503020204020204" charset="-122"/>
                <a:cs typeface="微软雅黑" panose="020B0503020204020204" charset="-122"/>
                <a:sym typeface="+mn-ea"/>
              </a:rPr>
              <a:t>俏</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smtClean="0">
                <a:latin typeface="微软雅黑" panose="020B0503020204020204" charset="-122"/>
                <a:ea typeface="微软雅黑" panose="020B0503020204020204" charset="-122"/>
                <a:cs typeface="微软雅黑" panose="020B0503020204020204" charset="-122"/>
                <a:sym typeface="+mn-ea"/>
              </a:rPr>
              <a:t>俏丽</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smtClean="0">
                <a:latin typeface="微软雅黑" panose="020B0503020204020204" charset="-122"/>
                <a:ea typeface="微软雅黑" panose="020B0503020204020204" charset="-122"/>
                <a:cs typeface="微软雅黑" panose="020B0503020204020204" charset="-122"/>
                <a:sym typeface="+mn-ea"/>
              </a:rPr>
              <a:t>一峭</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smtClean="0">
                <a:latin typeface="微软雅黑" panose="020B0503020204020204" charset="-122"/>
                <a:ea typeface="微软雅黑" panose="020B0503020204020204" charset="-122"/>
                <a:cs typeface="微软雅黑" panose="020B0503020204020204" charset="-122"/>
                <a:sym typeface="+mn-ea"/>
              </a:rPr>
              <a:t>陡峭</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zh-CN" altLang="zh-CN" sz="2400" dirty="0">
              <a:cs typeface="微软雅黑" panose="020B0503020204020204" charset="-122"/>
              <a:sym typeface="+mn-ea"/>
            </a:endParaRPr>
          </a:p>
          <a:p>
            <a:r>
              <a:rPr lang="en-US" altLang="zh-CN" sz="2400" dirty="0" smtClean="0">
                <a:latin typeface="汉语拼音" pitchFamily="34" charset="0"/>
                <a:ea typeface="方正姚体" panose="02010601030101010101" charset="-122"/>
                <a:cs typeface="汉语拼音" pitchFamily="34" charset="0"/>
                <a:sym typeface="+mn-ea"/>
              </a:rPr>
              <a:t>        </a:t>
            </a:r>
            <a:r>
              <a:rPr lang="en-US" altLang="zh-CN" sz="2400" dirty="0" err="1" smtClean="0">
                <a:latin typeface="汉语拼音" pitchFamily="34" charset="0"/>
                <a:ea typeface="方正姚体" panose="02010601030101010101" charset="-122"/>
                <a:cs typeface="汉语拼音" pitchFamily="34" charset="0"/>
                <a:sym typeface="+mn-ea"/>
              </a:rPr>
              <a:t>bǔ</a:t>
            </a:r>
            <a:r>
              <a:rPr lang="en-US" altLang="zh-CN" sz="2400" dirty="0" smtClean="0">
                <a:latin typeface="汉语拼音" pitchFamily="34" charset="0"/>
                <a:ea typeface="方正姚体" panose="02010601030101010101" charset="-122"/>
                <a:cs typeface="汉语拼音" pitchFamily="34" charset="0"/>
                <a:sym typeface="+mn-ea"/>
              </a:rPr>
              <a:t>               </a:t>
            </a:r>
            <a:r>
              <a:rPr lang="en-US" altLang="zh-CN" sz="2400" dirty="0" err="1" smtClean="0">
                <a:latin typeface="汉语拼音" pitchFamily="34" charset="0"/>
                <a:ea typeface="方正姚体" panose="02010601030101010101" charset="-122"/>
                <a:cs typeface="汉语拼音" pitchFamily="34" charset="0"/>
                <a:sym typeface="+mn-ea"/>
              </a:rPr>
              <a:t>pǔ</a:t>
            </a:r>
            <a:endParaRPr lang="zh-CN" altLang="zh-CN" sz="2400" dirty="0">
              <a:latin typeface="汉语拼音" pitchFamily="34" charset="0"/>
              <a:cs typeface="汉语拼音" pitchFamily="34" charset="0"/>
              <a:sym typeface="+mn-ea"/>
            </a:endParaRPr>
          </a:p>
          <a:p>
            <a:r>
              <a:rPr lang="zh-CN" altLang="zh-CN" sz="2400" dirty="0">
                <a:latin typeface="微软雅黑" panose="020B0503020204020204" charset="-122"/>
                <a:ea typeface="微软雅黑" panose="020B0503020204020204" charset="-122"/>
                <a:cs typeface="微软雅黑" panose="020B0503020204020204" charset="-122"/>
                <a:sym typeface="+mn-ea"/>
              </a:rPr>
              <a:t>捕一</a:t>
            </a:r>
            <a:r>
              <a:rPr lang="zh-CN" altLang="zh-CN" sz="2400" dirty="0" smtClean="0">
                <a:latin typeface="微软雅黑" panose="020B0503020204020204" charset="-122"/>
                <a:ea typeface="微软雅黑" panose="020B0503020204020204" charset="-122"/>
                <a:cs typeface="微软雅黑" panose="020B0503020204020204" charset="-122"/>
                <a:sym typeface="+mn-ea"/>
              </a:rPr>
              <a:t>哺</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smtClean="0">
                <a:latin typeface="微软雅黑" panose="020B0503020204020204" charset="-122"/>
                <a:ea typeface="微软雅黑" panose="020B0503020204020204" charset="-122"/>
                <a:cs typeface="微软雅黑" panose="020B0503020204020204" charset="-122"/>
                <a:sym typeface="+mn-ea"/>
              </a:rPr>
              <a:t>哺育</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smtClean="0">
                <a:latin typeface="微软雅黑" panose="020B0503020204020204" charset="-122"/>
                <a:ea typeface="微软雅黑" panose="020B0503020204020204" charset="-122"/>
                <a:cs typeface="微软雅黑" panose="020B0503020204020204" charset="-122"/>
                <a:sym typeface="+mn-ea"/>
              </a:rPr>
              <a:t>一浦</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smtClean="0">
                <a:latin typeface="微软雅黑" panose="020B0503020204020204" charset="-122"/>
                <a:ea typeface="微软雅黑" panose="020B0503020204020204" charset="-122"/>
                <a:cs typeface="微软雅黑" panose="020B0503020204020204" charset="-122"/>
                <a:sym typeface="+mn-ea"/>
              </a:rPr>
              <a:t>黄浦江</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en-US" altLang="zh-CN" sz="2400" dirty="0" smtClean="0">
              <a:latin typeface="微软雅黑" panose="020B0503020204020204" charset="-122"/>
              <a:ea typeface="微软雅黑" panose="020B0503020204020204" charset="-122"/>
              <a:cs typeface="微软雅黑" panose="020B0503020204020204" charset="-122"/>
              <a:sym typeface="+mn-ea"/>
            </a:endParaRPr>
          </a:p>
          <a:p>
            <a:r>
              <a:rPr lang="en-US" altLang="zh-CN" sz="2400" dirty="0" err="1" smtClean="0">
                <a:latin typeface="微软雅黑" panose="020B0503020204020204" charset="-122"/>
                <a:ea typeface="微软雅黑" panose="020B0503020204020204" charset="-122"/>
                <a:cs typeface="微软雅黑" panose="020B0503020204020204" charset="-122"/>
                <a:sym typeface="+mn-ea"/>
              </a:rPr>
              <a:t>lún</a:t>
            </a:r>
            <a:r>
              <a:rPr lang="en-US" altLang="zh-CN" sz="2400" dirty="0" smtClean="0">
                <a:latin typeface="微软雅黑" panose="020B0503020204020204" charset="-122"/>
                <a:ea typeface="微软雅黑" panose="020B0503020204020204" charset="-122"/>
                <a:cs typeface="微软雅黑" panose="020B0503020204020204" charset="-122"/>
                <a:sym typeface="+mn-ea"/>
              </a:rPr>
              <a:t>    </a:t>
            </a:r>
            <a:r>
              <a:rPr lang="en-US" altLang="zh-CN" sz="2400" dirty="0" err="1" smtClean="0">
                <a:latin typeface="微软雅黑" panose="020B0503020204020204" charset="-122"/>
                <a:ea typeface="微软雅黑" panose="020B0503020204020204" charset="-122"/>
                <a:cs typeface="微软雅黑" panose="020B0503020204020204" charset="-122"/>
                <a:sym typeface="+mn-ea"/>
              </a:rPr>
              <a:t>lūn</a:t>
            </a:r>
            <a:endParaRPr lang="en-US" altLang="zh-CN" sz="2400" dirty="0" smtClean="0">
              <a:latin typeface="微软雅黑" panose="020B0503020204020204" charset="-122"/>
              <a:ea typeface="微软雅黑" panose="020B0503020204020204" charset="-122"/>
              <a:cs typeface="微软雅黑" panose="020B0503020204020204" charset="-122"/>
              <a:sym typeface="+mn-ea"/>
            </a:endParaRPr>
          </a:p>
          <a:p>
            <a:r>
              <a:rPr lang="zh-CN" altLang="en-US" sz="2400" dirty="0" smtClean="0">
                <a:latin typeface="微软雅黑" panose="020B0503020204020204" charset="-122"/>
                <a:ea typeface="微软雅黑" panose="020B0503020204020204" charset="-122"/>
                <a:cs typeface="微软雅黑" panose="020B0503020204020204" charset="-122"/>
                <a:sym typeface="+mn-ea"/>
              </a:rPr>
              <a:t>轮</a:t>
            </a:r>
            <a:r>
              <a:rPr lang="en-US" altLang="zh-CN"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沦（沦落）</a:t>
            </a:r>
            <a:r>
              <a:rPr lang="en-US" alt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抡（轮拳）</a:t>
            </a:r>
            <a:endParaRPr lang="en-US" altLang="zh-CN" sz="2400" dirty="0" smtClean="0">
              <a:latin typeface="微软雅黑" panose="020B0503020204020204" charset="-122"/>
              <a:ea typeface="微软雅黑" panose="020B0503020204020204" charset="-122"/>
              <a:cs typeface="微软雅黑" panose="020B0503020204020204" charset="-122"/>
              <a:sym typeface="+mn-ea"/>
            </a:endParaRPr>
          </a:p>
          <a:p>
            <a:r>
              <a:rPr lang="en-US" altLang="zh-CN" sz="2400" dirty="0" err="1" smtClean="0">
                <a:latin typeface="微软雅黑" panose="020B0503020204020204" charset="-122"/>
                <a:ea typeface="微软雅黑" panose="020B0503020204020204" charset="-122"/>
                <a:cs typeface="微软雅黑" panose="020B0503020204020204" charset="-122"/>
                <a:sym typeface="+mn-ea"/>
              </a:rPr>
              <a:t>huàn</a:t>
            </a:r>
            <a:r>
              <a:rPr lang="en-US" altLang="zh-CN" sz="2400" dirty="0" smtClean="0">
                <a:latin typeface="微软雅黑" panose="020B0503020204020204" charset="-122"/>
                <a:ea typeface="微软雅黑" panose="020B0503020204020204" charset="-122"/>
                <a:cs typeface="微软雅黑" panose="020B0503020204020204" charset="-122"/>
                <a:sym typeface="+mn-ea"/>
              </a:rPr>
              <a:t>   </a:t>
            </a:r>
            <a:r>
              <a:rPr lang="en-US" altLang="zh-CN" sz="2400" dirty="0" err="1" smtClean="0">
                <a:latin typeface="微软雅黑" panose="020B0503020204020204" charset="-122"/>
                <a:ea typeface="微软雅黑" panose="020B0503020204020204" charset="-122"/>
                <a:cs typeface="微软雅黑" panose="020B0503020204020204" charset="-122"/>
                <a:sym typeface="+mn-ea"/>
              </a:rPr>
              <a:t>huàn</a:t>
            </a:r>
            <a:endParaRPr lang="en-US" altLang="zh-CN" sz="2400" dirty="0" smtClean="0">
              <a:latin typeface="微软雅黑" panose="020B0503020204020204" charset="-122"/>
              <a:ea typeface="微软雅黑" panose="020B0503020204020204" charset="-122"/>
              <a:cs typeface="微软雅黑" panose="020B0503020204020204" charset="-122"/>
              <a:sym typeface="+mn-ea"/>
            </a:endParaRPr>
          </a:p>
          <a:p>
            <a:r>
              <a:rPr lang="zh-CN" altLang="en-US" sz="2400" dirty="0">
                <a:latin typeface="微软雅黑" panose="020B0503020204020204" charset="-122"/>
                <a:ea typeface="微软雅黑" panose="020B0503020204020204" charset="-122"/>
                <a:cs typeface="微软雅黑" panose="020B0503020204020204" charset="-122"/>
                <a:sym typeface="+mn-ea"/>
              </a:rPr>
              <a:t>换</a:t>
            </a:r>
            <a:r>
              <a:rPr lang="en-US" altLang="zh-CN"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涣（涣散）</a:t>
            </a:r>
            <a:r>
              <a:rPr lang="en-US" alt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焕（焕发）</a:t>
            </a:r>
            <a:endParaRPr lang="zh-CN" altLang="en-US" sz="2400" dirty="0">
              <a:latin typeface="微软雅黑" panose="020B0503020204020204" charset="-122"/>
              <a:ea typeface="微软雅黑" panose="020B0503020204020204" charset="-122"/>
              <a:cs typeface="微软雅黑" panose="020B0503020204020204" charset="-122"/>
              <a:sym typeface="+mn-ea"/>
            </a:endParaRPr>
          </a:p>
          <a:p>
            <a:r>
              <a:rPr lang="en-US" altLang="zh-CN" sz="2400" dirty="0" err="1" smtClean="0">
                <a:latin typeface="微软雅黑" panose="020B0503020204020204" charset="-122"/>
                <a:ea typeface="微软雅黑" panose="020B0503020204020204" charset="-122"/>
                <a:cs typeface="微软雅黑" panose="020B0503020204020204" charset="-122"/>
                <a:sym typeface="+mn-ea"/>
              </a:rPr>
              <a:t>jùn</a:t>
            </a:r>
            <a:r>
              <a:rPr lang="en-US" altLang="zh-CN" sz="2400" dirty="0" smtClean="0">
                <a:latin typeface="微软雅黑" panose="020B0503020204020204" charset="-122"/>
                <a:ea typeface="微软雅黑" panose="020B0503020204020204" charset="-122"/>
                <a:cs typeface="微软雅黑" panose="020B0503020204020204" charset="-122"/>
                <a:sym typeface="+mn-ea"/>
              </a:rPr>
              <a:t>   </a:t>
            </a:r>
            <a:r>
              <a:rPr lang="en-US" altLang="zh-CN" sz="2400" dirty="0" err="1" smtClean="0">
                <a:latin typeface="微软雅黑" panose="020B0503020204020204" charset="-122"/>
                <a:ea typeface="微软雅黑" panose="020B0503020204020204" charset="-122"/>
                <a:cs typeface="微软雅黑" panose="020B0503020204020204" charset="-122"/>
                <a:sym typeface="+mn-ea"/>
              </a:rPr>
              <a:t>jùn</a:t>
            </a:r>
            <a:endParaRPr lang="en-US" altLang="zh-CN" sz="2400" dirty="0" smtClean="0">
              <a:latin typeface="微软雅黑" panose="020B0503020204020204" charset="-122"/>
              <a:ea typeface="微软雅黑" panose="020B0503020204020204" charset="-122"/>
              <a:cs typeface="微软雅黑" panose="020B0503020204020204" charset="-122"/>
              <a:sym typeface="+mn-ea"/>
            </a:endParaRPr>
          </a:p>
          <a:p>
            <a:r>
              <a:rPr lang="zh-CN" altLang="en-US" sz="2400" dirty="0" smtClean="0">
                <a:latin typeface="微软雅黑" panose="020B0503020204020204" charset="-122"/>
                <a:ea typeface="微软雅黑" panose="020B0503020204020204" charset="-122"/>
                <a:cs typeface="微软雅黑" panose="020B0503020204020204" charset="-122"/>
                <a:sym typeface="+mn-ea"/>
              </a:rPr>
              <a:t>骏</a:t>
            </a:r>
            <a:r>
              <a:rPr lang="en-US" altLang="zh-CN"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俊（英俊）</a:t>
            </a:r>
            <a:r>
              <a:rPr lang="en-US" alt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峻（严峻）</a:t>
            </a:r>
            <a:endParaRPr lang="en-US" altLang="zh-CN" sz="2400" dirty="0" smtClean="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51100" y="1082675"/>
            <a:ext cx="2466428" cy="578444"/>
          </a:xfrm>
          <a:prstGeom prst="roundRect">
            <a:avLst/>
          </a:prstGeom>
          <a:solidFill>
            <a:srgbClr val="BDD0E6"/>
          </a:solidFill>
        </p:spPr>
        <p:txBody>
          <a:bodyPr wrap="square" rtlCol="0">
            <a:spAutoFit/>
          </a:bodyPr>
          <a:lstStyle/>
          <a:p>
            <a:r>
              <a:rPr lang="zh-CN" altLang="en-US" sz="2800">
                <a:latin typeface="微软雅黑" panose="020B0503020204020204" charset="-122"/>
                <a:ea typeface="微软雅黑" panose="020B0503020204020204" charset="-122"/>
              </a:rPr>
              <a:t>识字加油站</a:t>
            </a:r>
          </a:p>
        </p:txBody>
      </p:sp>
      <p:pic>
        <p:nvPicPr>
          <p:cNvPr id="2" name="图片 1" descr="51"/>
          <p:cNvPicPr>
            <a:picLocks noChangeAspect="1"/>
          </p:cNvPicPr>
          <p:nvPr/>
        </p:nvPicPr>
        <p:blipFill>
          <a:blip r:embed="rId2" cstate="print"/>
          <a:stretch>
            <a:fillRect/>
          </a:stretch>
        </p:blipFill>
        <p:spPr>
          <a:xfrm>
            <a:off x="704093" y="3422066"/>
            <a:ext cx="2422612" cy="27432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832285"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latin typeface="微软雅黑" panose="020B0503020204020204" charset="-122"/>
                <a:ea typeface="微软雅黑" panose="020B0503020204020204" charset="-122"/>
                <a:cs typeface="微软雅黑" panose="020B0503020204020204" charset="-122"/>
              </a:rPr>
              <a:t>识字加油站</a:t>
            </a:r>
          </a:p>
        </p:txBody>
      </p:sp>
      <p:sp>
        <p:nvSpPr>
          <p:cNvPr id="8" name="文本框 7"/>
          <p:cNvSpPr txBox="1"/>
          <p:nvPr/>
        </p:nvSpPr>
        <p:spPr>
          <a:xfrm>
            <a:off x="3719021" y="2834005"/>
            <a:ext cx="5791689" cy="2167116"/>
          </a:xfrm>
          <a:prstGeom prst="snip2DiagRect">
            <a:avLst/>
          </a:prstGeom>
          <a:noFill/>
          <a:ln>
            <a:solidFill>
              <a:srgbClr val="409B50"/>
            </a:solidFill>
          </a:ln>
        </p:spPr>
        <p:txBody>
          <a:bodyPr wrap="square" rtlCol="0">
            <a:spAutoFit/>
          </a:bodyPr>
          <a:lstStyle/>
          <a:p>
            <a:pPr algn="l"/>
            <a:r>
              <a:rPr lang="zh-CN" sz="2800">
                <a:solidFill>
                  <a:srgbClr val="FF0000"/>
                </a:solidFill>
                <a:latin typeface="微软雅黑" panose="020B0503020204020204" charset="-122"/>
                <a:ea typeface="微软雅黑" panose="020B0503020204020204" charset="-122"/>
                <a:sym typeface="+mn-ea"/>
              </a:rPr>
              <a:t>       </a:t>
            </a:r>
            <a:r>
              <a:rPr lang="zh-CN" sz="2800">
                <a:latin typeface="微软雅黑" panose="020B0503020204020204" charset="-122"/>
                <a:ea typeface="微软雅黑" panose="020B0503020204020204" charset="-122"/>
                <a:sym typeface="+mn-ea"/>
              </a:rPr>
              <a:t>每一行的两个带拼音的字与开头的字是同一字族的字。它们声旁相同，形旁不一样。识记这些字，可以用换偏旁的方法识记。</a:t>
            </a:r>
          </a:p>
        </p:txBody>
      </p:sp>
      <p:pic>
        <p:nvPicPr>
          <p:cNvPr id="4" name="图片 3" descr="93"/>
          <p:cNvPicPr>
            <a:picLocks noChangeAspect="1"/>
          </p:cNvPicPr>
          <p:nvPr/>
        </p:nvPicPr>
        <p:blipFill>
          <a:blip r:embed="rId2" cstate="print"/>
          <a:stretch>
            <a:fillRect/>
          </a:stretch>
        </p:blipFill>
        <p:spPr>
          <a:xfrm>
            <a:off x="471273" y="2834007"/>
            <a:ext cx="2701289" cy="2572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5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75711"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2" name="文本框 1"/>
          <p:cNvSpPr txBox="1"/>
          <p:nvPr/>
        </p:nvSpPr>
        <p:spPr>
          <a:xfrm>
            <a:off x="3218295" y="2757170"/>
            <a:ext cx="6142818" cy="1660495"/>
          </a:xfrm>
          <a:prstGeom prst="snip2Diag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50000"/>
              </a:lnSpc>
            </a:pPr>
            <a:r>
              <a:rPr lang="zh-CN" sz="2800" dirty="0">
                <a:latin typeface="微软雅黑" panose="020B0503020204020204" charset="-122"/>
                <a:ea typeface="微软雅黑" panose="020B0503020204020204" charset="-122"/>
                <a:cs typeface="微软雅黑" panose="020B0503020204020204" charset="-122"/>
                <a:sym typeface="+mn-ea"/>
              </a:rPr>
              <a:t>请    清    情    晴    蜻</a:t>
            </a:r>
          </a:p>
          <a:p>
            <a:pPr algn="l">
              <a:lnSpc>
                <a:spcPct val="150000"/>
              </a:lnSpc>
            </a:pPr>
            <a:r>
              <a:rPr lang="zh-CN" sz="2800" dirty="0">
                <a:latin typeface="微软雅黑" panose="020B0503020204020204" charset="-122"/>
                <a:ea typeface="微软雅黑" panose="020B0503020204020204" charset="-122"/>
                <a:cs typeface="微软雅黑" panose="020B0503020204020204" charset="-122"/>
                <a:sym typeface="+mn-ea"/>
              </a:rPr>
              <a:t>抱    跑    泡    饱    刨    咆</a:t>
            </a:r>
          </a:p>
        </p:txBody>
      </p:sp>
      <p:pic>
        <p:nvPicPr>
          <p:cNvPr id="3" name="图片 2" descr="30"/>
          <p:cNvPicPr>
            <a:picLocks noChangeAspect="1"/>
          </p:cNvPicPr>
          <p:nvPr/>
        </p:nvPicPr>
        <p:blipFill>
          <a:blip r:embed="rId2" cstate="print"/>
          <a:stretch>
            <a:fillRect/>
          </a:stretch>
        </p:blipFill>
        <p:spPr>
          <a:xfrm>
            <a:off x="603042" y="2757170"/>
            <a:ext cx="4086427" cy="3347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识字加油站</a:t>
            </a:r>
          </a:p>
        </p:txBody>
      </p:sp>
      <p:sp>
        <p:nvSpPr>
          <p:cNvPr id="6" name="文本框 5"/>
          <p:cNvSpPr txBox="1"/>
          <p:nvPr/>
        </p:nvSpPr>
        <p:spPr>
          <a:xfrm>
            <a:off x="1777349" y="2663190"/>
            <a:ext cx="8584443" cy="1531372"/>
          </a:xfrm>
          <a:prstGeom prst="cube">
            <a:avLst>
              <a:gd name="adj" fmla="val 9671"/>
            </a:avLst>
          </a:prstGeom>
          <a:solidFill>
            <a:srgbClr val="FFC000"/>
          </a:solidFill>
          <a:ln>
            <a:solidFill>
              <a:srgbClr val="409B50"/>
            </a:solidFill>
          </a:ln>
        </p:spPr>
        <p:txBody>
          <a:bodyPr wrap="square" rtlCol="0">
            <a:spAutoFit/>
          </a:bodyPr>
          <a:lstStyle/>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千里马  老黄牛  百灵鸟  领头羊  小蜜蜂</a:t>
            </a:r>
          </a:p>
          <a:p>
            <a:pPr algn="l">
              <a:lnSpc>
                <a:spcPct val="150000"/>
              </a:lnSpc>
            </a:pPr>
            <a:r>
              <a:rPr lang="zh-CN" altLang="en-US" sz="2800">
                <a:latin typeface="微软雅黑" panose="020B0503020204020204" charset="-122"/>
                <a:ea typeface="微软雅黑" panose="020B0503020204020204" charset="-122"/>
                <a:cs typeface="微软雅黑" panose="020B0503020204020204" charset="-122"/>
                <a:sym typeface="+mn-ea"/>
              </a:rPr>
              <a:t>纸老虎  变色龙  铁公鸡  应声虫  哈巴狗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317799" y="967107"/>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latin typeface="微软雅黑" panose="020B0503020204020204" charset="-122"/>
                <a:ea typeface="微软雅黑" panose="020B0503020204020204" charset="-122"/>
                <a:cs typeface="微软雅黑" panose="020B0503020204020204" charset="-122"/>
              </a:rPr>
              <a:t>字词句运用</a:t>
            </a:r>
          </a:p>
        </p:txBody>
      </p:sp>
      <p:sp>
        <p:nvSpPr>
          <p:cNvPr id="6" name="文本框 5"/>
          <p:cNvSpPr txBox="1"/>
          <p:nvPr/>
        </p:nvSpPr>
        <p:spPr>
          <a:xfrm>
            <a:off x="1174306" y="1935480"/>
            <a:ext cx="9095246" cy="3772820"/>
          </a:xfrm>
          <a:prstGeom prst="round2DiagRect">
            <a:avLst/>
          </a:prstGeom>
          <a:noFill/>
          <a:ln w="38100">
            <a:solidFill>
              <a:srgbClr val="00B0F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千里马：</a:t>
            </a:r>
            <a:r>
              <a:rPr sz="2400">
                <a:latin typeface="微软雅黑" panose="020B0503020204020204" charset="-122"/>
                <a:ea typeface="微软雅黑" panose="020B0503020204020204" charset="-122"/>
                <a:cs typeface="微软雅黑" panose="020B0503020204020204" charset="-122"/>
                <a:sym typeface="+mn-ea"/>
              </a:rPr>
              <a:t>原指善跑的骏马，可以日行千里。现在常用来比喻人才;特指有才华的青少年。</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老黄牛：</a:t>
            </a:r>
            <a:r>
              <a:rPr sz="2400">
                <a:latin typeface="微软雅黑" panose="020B0503020204020204" charset="-122"/>
                <a:ea typeface="微软雅黑" panose="020B0503020204020204" charset="-122"/>
                <a:cs typeface="微软雅黑" panose="020B0503020204020204" charset="-122"/>
                <a:sym typeface="+mn-ea"/>
              </a:rPr>
              <a:t>比喻默不作声、踏实工作的人。</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百灵鸟：</a:t>
            </a:r>
            <a:r>
              <a:rPr sz="2400">
                <a:latin typeface="微软雅黑" panose="020B0503020204020204" charset="-122"/>
                <a:ea typeface="微软雅黑" panose="020B0503020204020204" charset="-122"/>
                <a:cs typeface="微软雅黑" panose="020B0503020204020204" charset="-122"/>
                <a:sym typeface="+mn-ea"/>
              </a:rPr>
              <a:t>歌声甜润、清脆的歌手。</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领头羊：</a:t>
            </a:r>
            <a:r>
              <a:rPr sz="2400">
                <a:latin typeface="微软雅黑" panose="020B0503020204020204" charset="-122"/>
                <a:ea typeface="微软雅黑" panose="020B0503020204020204" charset="-122"/>
                <a:cs typeface="微软雅黑" panose="020B0503020204020204" charset="-122"/>
                <a:sym typeface="+mn-ea"/>
              </a:rPr>
              <a:t>就是做什么事情都有带头作用的人。</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小蜜蜂：</a:t>
            </a:r>
            <a:r>
              <a:rPr sz="2400">
                <a:latin typeface="微软雅黑" panose="020B0503020204020204" charset="-122"/>
                <a:ea typeface="微软雅黑" panose="020B0503020204020204" charset="-122"/>
                <a:cs typeface="微软雅黑" panose="020B0503020204020204" charset="-122"/>
                <a:sym typeface="+mn-ea"/>
              </a:rPr>
              <a:t>形容非常勤奋的人，乐于奉献的人。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6" name="文本框 5"/>
          <p:cNvSpPr txBox="1"/>
          <p:nvPr/>
        </p:nvSpPr>
        <p:spPr>
          <a:xfrm>
            <a:off x="1477378" y="2108202"/>
            <a:ext cx="8919294" cy="4010659"/>
          </a:xfrm>
          <a:prstGeom prst="frame">
            <a:avLst>
              <a:gd name="adj1" fmla="val 6674"/>
            </a:avLst>
          </a:prstGeom>
          <a:solidFill>
            <a:srgbClr val="FFC000"/>
          </a:solidFill>
          <a:ln>
            <a:solidFill>
              <a:srgbClr val="409B50"/>
            </a:solidFill>
          </a:ln>
        </p:spPr>
        <p:txBody>
          <a:bodyPr wrap="square" rtlCol="0">
            <a:spAutoFit/>
          </a:bodyPr>
          <a:lstStyle/>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纸老虎：</a:t>
            </a:r>
            <a:r>
              <a:rPr sz="2400">
                <a:latin typeface="微软雅黑" panose="020B0503020204020204" charset="-122"/>
                <a:ea typeface="微软雅黑" panose="020B0503020204020204" charset="-122"/>
                <a:cs typeface="微软雅黑" panose="020B0503020204020204" charset="-122"/>
                <a:sym typeface="+mn-ea"/>
              </a:rPr>
              <a:t>外强中干、没有真本事的人。</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变色龙：</a:t>
            </a:r>
            <a:r>
              <a:rPr sz="2400">
                <a:latin typeface="微软雅黑" panose="020B0503020204020204" charset="-122"/>
                <a:ea typeface="微软雅黑" panose="020B0503020204020204" charset="-122"/>
                <a:cs typeface="微软雅黑" panose="020B0503020204020204" charset="-122"/>
                <a:sym typeface="+mn-ea"/>
              </a:rPr>
              <a:t>指那些善于变化,见风使舵,言行不一,出尔反尔,没有诚信的人。</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铁公鸡：</a:t>
            </a:r>
            <a:r>
              <a:rPr sz="2400">
                <a:latin typeface="微软雅黑" panose="020B0503020204020204" charset="-122"/>
                <a:ea typeface="微软雅黑" panose="020B0503020204020204" charset="-122"/>
                <a:cs typeface="微软雅黑" panose="020B0503020204020204" charset="-122"/>
                <a:sym typeface="+mn-ea"/>
              </a:rPr>
              <a:t>一毛不拔的吝啬鬼。</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应声虫：</a:t>
            </a:r>
            <a:r>
              <a:rPr sz="2400">
                <a:latin typeface="微软雅黑" panose="020B0503020204020204" charset="-122"/>
                <a:ea typeface="微软雅黑" panose="020B0503020204020204" charset="-122"/>
                <a:cs typeface="微软雅黑" panose="020B0503020204020204" charset="-122"/>
                <a:sym typeface="+mn-ea"/>
              </a:rPr>
              <a:t>随声附和、没有主见的人。</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哈巴狗：</a:t>
            </a:r>
            <a:r>
              <a:rPr sz="2400">
                <a:latin typeface="微软雅黑" panose="020B0503020204020204" charset="-122"/>
                <a:ea typeface="微软雅黑" panose="020B0503020204020204" charset="-122"/>
                <a:cs typeface="微软雅黑" panose="020B0503020204020204" charset="-122"/>
                <a:sym typeface="+mn-ea"/>
              </a:rPr>
              <a:t>驯服的奴才。</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6" name="文本框 5"/>
          <p:cNvSpPr txBox="1"/>
          <p:nvPr/>
        </p:nvSpPr>
        <p:spPr>
          <a:xfrm>
            <a:off x="985178" y="2513330"/>
            <a:ext cx="9782776" cy="2904538"/>
          </a:xfrm>
          <a:prstGeom prst="flowChartMultidocument">
            <a:avLst/>
          </a:prstGeom>
          <a:solidFill>
            <a:srgbClr val="BDD0E6"/>
          </a:solidFill>
          <a:ln>
            <a:solidFill>
              <a:srgbClr val="409B50"/>
            </a:solidFill>
          </a:ln>
        </p:spPr>
        <p:txBody>
          <a:bodyPr wrap="square" rtlCol="0">
            <a:spAutoFit/>
          </a:bodyPr>
          <a:lstStyle/>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狐狸精</a:t>
            </a:r>
            <a:r>
              <a:rPr sz="2400">
                <a:latin typeface="微软雅黑" panose="020B0503020204020204" charset="-122"/>
                <a:ea typeface="微软雅黑" panose="020B0503020204020204" charset="-122"/>
                <a:cs typeface="微软雅黑" panose="020B0503020204020204" charset="-122"/>
                <a:sym typeface="+mn-ea"/>
              </a:rPr>
              <a:t>——喻专事迷惑人的女人</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老狐狸</a:t>
            </a:r>
            <a:r>
              <a:rPr sz="2400">
                <a:latin typeface="微软雅黑" panose="020B0503020204020204" charset="-122"/>
                <a:ea typeface="微软雅黑" panose="020B0503020204020204" charset="-122"/>
                <a:cs typeface="微软雅黑" panose="020B0503020204020204" charset="-122"/>
                <a:sym typeface="+mn-ea"/>
              </a:rPr>
              <a:t>——喻非常狡猾、诡计多端的人</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小绵羊</a:t>
            </a:r>
            <a:r>
              <a:rPr sz="2400">
                <a:latin typeface="微软雅黑" panose="020B0503020204020204" charset="-122"/>
                <a:ea typeface="微软雅黑" panose="020B0503020204020204" charset="-122"/>
                <a:cs typeface="微软雅黑" panose="020B0503020204020204" charset="-122"/>
                <a:sym typeface="+mn-ea"/>
              </a:rPr>
              <a:t>——喻老实听话、性格驯服的人</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替罪羊</a:t>
            </a:r>
            <a:r>
              <a:rPr sz="2400">
                <a:latin typeface="微软雅黑" panose="020B0503020204020204" charset="-122"/>
                <a:ea typeface="微软雅黑" panose="020B0503020204020204" charset="-122"/>
                <a:cs typeface="微软雅黑" panose="020B0503020204020204" charset="-122"/>
                <a:sym typeface="+mn-ea"/>
              </a:rPr>
              <a:t>——喻代人受过的人</a:t>
            </a:r>
            <a:r>
              <a:rPr lang="zh-CN" sz="240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314312" y="2248537"/>
            <a:ext cx="4367796" cy="1483999"/>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5400">
                <a:latin typeface="黑体" panose="02010609060101010101" charset="-122"/>
                <a:ea typeface="黑体" panose="02010609060101010101" charset="-122"/>
                <a:cs typeface="黑体" panose="02010609060101010101" charset="-122"/>
              </a:rPr>
              <a:t>第二课时</a:t>
            </a:r>
          </a:p>
        </p:txBody>
      </p:sp>
      <p:pic>
        <p:nvPicPr>
          <p:cNvPr id="3" name="图片 2" descr="69"/>
          <p:cNvPicPr>
            <a:picLocks noChangeAspect="1"/>
          </p:cNvPicPr>
          <p:nvPr/>
        </p:nvPicPr>
        <p:blipFill>
          <a:blip r:embed="rId2" cstate="print"/>
          <a:stretch>
            <a:fillRect/>
          </a:stretch>
        </p:blipFill>
        <p:spPr>
          <a:xfrm>
            <a:off x="1130899" y="2494282"/>
            <a:ext cx="2790428" cy="2974975"/>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745146" y="1594892"/>
            <a:ext cx="3647152" cy="923330"/>
          </a:xfrm>
          <a:prstGeom prst="rect">
            <a:avLst/>
          </a:prstGeom>
        </p:spPr>
        <p:txBody>
          <a:bodyPr wrap="none">
            <a:spAutoFit/>
          </a:bodyPr>
          <a:lstStyle/>
          <a:p>
            <a:pPr algn="l"/>
            <a:r>
              <a:rPr lang="en-US" altLang="zh-CN" sz="5400" dirty="0">
                <a:latin typeface="黑体" panose="02010609060101010101" charset="-122"/>
                <a:ea typeface="黑体" panose="02010609060101010101" charset="-122"/>
                <a:cs typeface="黑体" panose="02010609060101010101" charset="-122"/>
              </a:rPr>
              <a:t>2.</a:t>
            </a:r>
            <a:r>
              <a:rPr lang="zh-CN" altLang="en-US" sz="5400" dirty="0">
                <a:latin typeface="黑体" panose="02010609060101010101" charset="-122"/>
                <a:ea typeface="黑体" panose="02010609060101010101" charset="-122"/>
                <a:cs typeface="黑体" panose="02010609060101010101" charset="-122"/>
              </a:rPr>
              <a:t>乡下人家</a:t>
            </a:r>
          </a:p>
        </p:txBody>
      </p:sp>
      <p:sp>
        <p:nvSpPr>
          <p:cNvPr id="3" name="文本框 2"/>
          <p:cNvSpPr txBox="1"/>
          <p:nvPr/>
        </p:nvSpPr>
        <p:spPr>
          <a:xfrm>
            <a:off x="5266696" y="2884691"/>
            <a:ext cx="3887202" cy="707886"/>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5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6" name="文本框 5"/>
          <p:cNvSpPr txBox="1"/>
          <p:nvPr/>
        </p:nvSpPr>
        <p:spPr>
          <a:xfrm>
            <a:off x="1775023" y="1986282"/>
            <a:ext cx="8761170" cy="991731"/>
          </a:xfrm>
          <a:prstGeom prst="snip2DiagRect">
            <a:avLst/>
          </a:prstGeom>
          <a:solidFill>
            <a:srgbClr val="BDD0E6"/>
          </a:solidFill>
          <a:ln>
            <a:solidFill>
              <a:srgbClr val="409B50"/>
            </a:solidFill>
          </a:ln>
        </p:spPr>
        <p:txBody>
          <a:bodyPr wrap="squar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      </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体会下面句子中冒号的用法，从短语中选一个，仿照着写一段话。</a:t>
            </a:r>
          </a:p>
        </p:txBody>
      </p:sp>
      <p:sp>
        <p:nvSpPr>
          <p:cNvPr id="2" name="文本框 1"/>
          <p:cNvSpPr txBox="1"/>
          <p:nvPr/>
        </p:nvSpPr>
        <p:spPr>
          <a:xfrm>
            <a:off x="1271195" y="3237867"/>
            <a:ext cx="9110748" cy="829945"/>
          </a:xfrm>
          <a:prstGeom prst="rect">
            <a:avLst/>
          </a:prstGeom>
          <a:noFill/>
          <a:ln w="38100">
            <a:solidFill>
              <a:schemeClr val="accent1"/>
            </a:solidFill>
          </a:ln>
        </p:spPr>
        <p:txBody>
          <a:bodyPr wrap="squar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它要是高兴，能比谁都温柔可亲：用身子蹭你的腿，把脖子伸出来让你给它抓痒。</a:t>
            </a:r>
          </a:p>
        </p:txBody>
      </p:sp>
      <p:sp>
        <p:nvSpPr>
          <p:cNvPr id="5" name="文本框 4"/>
          <p:cNvSpPr txBox="1"/>
          <p:nvPr/>
        </p:nvSpPr>
        <p:spPr>
          <a:xfrm>
            <a:off x="307021" y="5407369"/>
            <a:ext cx="10487359" cy="829945"/>
          </a:xfrm>
          <a:prstGeom prst="rect">
            <a:avLst/>
          </a:prstGeom>
          <a:noFill/>
          <a:ln w="38100">
            <a:solidFill>
              <a:schemeClr val="accent1"/>
            </a:solidFill>
          </a:ln>
        </p:spPr>
        <p:txBody>
          <a:bodyPr wrap="squar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后来我看到鹅果然能看守门户：凡有生客进来，鹅必然厉声叫嚣；甚至篱笆外有人走路，它也要引吭大叫，不亚于狗的狂吠。</a:t>
            </a:r>
          </a:p>
        </p:txBody>
      </p:sp>
      <p:sp>
        <p:nvSpPr>
          <p:cNvPr id="7" name="文本框 6"/>
          <p:cNvSpPr txBox="1"/>
          <p:nvPr/>
        </p:nvSpPr>
        <p:spPr>
          <a:xfrm>
            <a:off x="2426123" y="4229737"/>
            <a:ext cx="8467400" cy="995577"/>
          </a:xfrm>
          <a:prstGeom prst="snip2DiagRect">
            <a:avLst/>
          </a:prstGeom>
          <a:noFill/>
          <a:ln w="38100">
            <a:solidFill>
              <a:schemeClr val="accent1"/>
            </a:solidFill>
          </a:ln>
        </p:spPr>
        <p:txBody>
          <a:bodyPr wrap="squar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什么东西响了一声，它立刻就警戒起来：看看前，看看后，咕咕地警告鸡雏要马上集合到它身边来。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P spid="5" grpId="0" bldLvl="0" animBg="1"/>
      <p:bldP spid="7" grpId="0" bldLvl="0" animBg="1"/>
    </p:bldLst>
  </p:timing>
</p:sld>
</file>

<file path=ppt/slides/slide5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pic>
        <p:nvPicPr>
          <p:cNvPr id="3" name="图片 2" descr="51"/>
          <p:cNvPicPr>
            <a:picLocks noChangeAspect="1"/>
          </p:cNvPicPr>
          <p:nvPr/>
        </p:nvPicPr>
        <p:blipFill>
          <a:blip r:embed="rId2" cstate="print"/>
          <a:stretch>
            <a:fillRect/>
          </a:stretch>
        </p:blipFill>
        <p:spPr>
          <a:xfrm>
            <a:off x="568163" y="2403475"/>
            <a:ext cx="2656333" cy="2670175"/>
          </a:xfrm>
          <a:prstGeom prst="rect">
            <a:avLst/>
          </a:prstGeom>
        </p:spPr>
      </p:pic>
      <p:sp>
        <p:nvSpPr>
          <p:cNvPr id="100" name="文本框 99"/>
          <p:cNvSpPr txBox="1"/>
          <p:nvPr/>
        </p:nvSpPr>
        <p:spPr>
          <a:xfrm>
            <a:off x="3329912" y="1820546"/>
            <a:ext cx="7165974" cy="1065193"/>
          </a:xfrm>
          <a:prstGeom prst="snip2DiagRect">
            <a:avLst/>
          </a:prstGeom>
          <a:solidFill>
            <a:schemeClr val="bg1"/>
          </a:solidFill>
          <a:ln w="38100">
            <a:solidFill>
              <a:srgbClr val="FFC000"/>
            </a:solidFill>
          </a:ln>
        </p:spPr>
        <p:txBody>
          <a:bodyPr wrap="square">
            <a:spAutoFit/>
          </a:bodyPr>
          <a:lstStyle/>
          <a:p>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说它贪玩吧，的确是啊，要不怎么会一天一夜不回家呢？</a:t>
            </a:r>
          </a:p>
        </p:txBody>
      </p:sp>
      <p:sp>
        <p:nvSpPr>
          <p:cNvPr id="2" name="文本框 1"/>
          <p:cNvSpPr txBox="1"/>
          <p:nvPr/>
        </p:nvSpPr>
        <p:spPr>
          <a:xfrm>
            <a:off x="1438621" y="5073652"/>
            <a:ext cx="8520107" cy="991731"/>
          </a:xfrm>
          <a:prstGeom prst="snip2Diag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它板正的姿势啦，步态啦，和别的公鹅攀谈时的腔调啦，全是海军上将的派头。</a:t>
            </a:r>
          </a:p>
        </p:txBody>
      </p:sp>
      <p:sp>
        <p:nvSpPr>
          <p:cNvPr id="5" name="文本框 4"/>
          <p:cNvSpPr txBox="1"/>
          <p:nvPr/>
        </p:nvSpPr>
        <p:spPr>
          <a:xfrm>
            <a:off x="3546946" y="3533141"/>
            <a:ext cx="6517975" cy="991731"/>
          </a:xfrm>
          <a:prstGeom prst="snip2DiagRect">
            <a:avLst/>
          </a:prstGeom>
          <a:solidFill>
            <a:srgbClr val="FFC000"/>
          </a:solid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它若是不高兴啊，无论谁说多少好话，它也一声不出。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P spid="5" grpId="0" bldLvl="0" animBg="1"/>
    </p:bldLst>
  </p:timing>
</p:sld>
</file>

<file path=ppt/slides/slide5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08331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书写提示</a:t>
            </a:r>
          </a:p>
        </p:txBody>
      </p:sp>
      <p:pic>
        <p:nvPicPr>
          <p:cNvPr id="5" name="图片 4"/>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010199" y="1988840"/>
            <a:ext cx="9322869" cy="4032448"/>
          </a:xfrm>
          <a:prstGeom prst="rect">
            <a:avLst/>
          </a:prstGeom>
        </p:spPr>
      </p:pic>
    </p:spTree>
  </p:cSld>
  <p:clrMapOvr>
    <a:masterClrMapping/>
  </p:clrMapOvr>
  <p:timing>
    <p:tnLst>
      <p:par>
        <p:cTn id="1" dur="indefinite" restart="never" nodeType="tmRoot"/>
      </p:par>
    </p:tnLst>
  </p:timing>
</p:sld>
</file>

<file path=ppt/slides/slide5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08331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书写提示</a:t>
            </a:r>
          </a:p>
        </p:txBody>
      </p:sp>
      <p:sp>
        <p:nvSpPr>
          <p:cNvPr id="2" name="文本框 1"/>
          <p:cNvSpPr txBox="1"/>
          <p:nvPr/>
        </p:nvSpPr>
        <p:spPr>
          <a:xfrm>
            <a:off x="1861836" y="2309495"/>
            <a:ext cx="3985386" cy="523220"/>
          </a:xfrm>
          <a:prstGeom prst="rect">
            <a:avLst/>
          </a:prstGeom>
          <a:solidFill>
            <a:srgbClr val="92D050"/>
          </a:solidFill>
        </p:spPr>
        <p:txBody>
          <a:bodyPr wrap="none" rtlCol="0">
            <a:spAutoFit/>
          </a:bodyPr>
          <a:lstStyle/>
          <a:p>
            <a:pPr algn="l"/>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sz="2800" dirty="0" smtClean="0">
                <a:latin typeface="微软雅黑" panose="020B0503020204020204" charset="-122"/>
                <a:ea typeface="微软雅黑" panose="020B0503020204020204" charset="-122"/>
                <a:cs typeface="微软雅黑" panose="020B0503020204020204" charset="-122"/>
                <a:sym typeface="+mn-ea"/>
              </a:rPr>
              <a:t>1</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sz="2800" dirty="0" err="1" smtClean="0">
                <a:latin typeface="微软雅黑" panose="020B0503020204020204" charset="-122"/>
                <a:ea typeface="微软雅黑" panose="020B0503020204020204" charset="-122"/>
                <a:cs typeface="微软雅黑" panose="020B0503020204020204" charset="-122"/>
                <a:sym typeface="+mn-ea"/>
              </a:rPr>
              <a:t>字距要比行距小</a:t>
            </a:r>
            <a:r>
              <a:rPr sz="2800" dirty="0">
                <a:latin typeface="微软雅黑" panose="020B0503020204020204" charset="-122"/>
                <a:ea typeface="微软雅黑" panose="020B0503020204020204" charset="-122"/>
                <a:cs typeface="微软雅黑" panose="020B0503020204020204" charset="-122"/>
                <a:sym typeface="+mn-ea"/>
              </a:rPr>
              <a:t>。</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636955" y="3493135"/>
            <a:ext cx="4344459" cy="523220"/>
          </a:xfrm>
          <a:prstGeom prst="rect">
            <a:avLst/>
          </a:prstGeom>
          <a:solidFill>
            <a:srgbClr val="92D050"/>
          </a:solidFill>
        </p:spPr>
        <p:txBody>
          <a:bodyPr wrap="none" rtlCol="0">
            <a:spAutoFit/>
          </a:bodyPr>
          <a:lstStyle/>
          <a:p>
            <a:pPr algn="l"/>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sz="2800" dirty="0" smtClean="0">
                <a:latin typeface="微软雅黑" panose="020B0503020204020204" charset="-122"/>
                <a:ea typeface="微软雅黑" panose="020B0503020204020204" charset="-122"/>
                <a:cs typeface="微软雅黑" panose="020B0503020204020204" charset="-122"/>
                <a:sym typeface="+mn-ea"/>
              </a:rPr>
              <a:t>2</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sz="2800" dirty="0" err="1" smtClean="0">
                <a:latin typeface="微软雅黑" panose="020B0503020204020204" charset="-122"/>
                <a:ea typeface="微软雅黑" panose="020B0503020204020204" charset="-122"/>
                <a:cs typeface="微软雅黑" panose="020B0503020204020204" charset="-122"/>
                <a:sym typeface="+mn-ea"/>
              </a:rPr>
              <a:t>字的大小基本一致</a:t>
            </a:r>
            <a:r>
              <a:rPr sz="2800" dirty="0">
                <a:latin typeface="微软雅黑" panose="020B0503020204020204" charset="-122"/>
                <a:ea typeface="微软雅黑" panose="020B0503020204020204" charset="-122"/>
                <a:cs typeface="微软雅黑" panose="020B0503020204020204" charset="-122"/>
                <a:sym typeface="+mn-ea"/>
              </a:rPr>
              <a:t>。</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412848" y="4676776"/>
            <a:ext cx="5062604" cy="652486"/>
          </a:xfrm>
          <a:prstGeom prst="rect">
            <a:avLst/>
          </a:prstGeom>
          <a:solidFill>
            <a:srgbClr val="92D050"/>
          </a:solidFill>
        </p:spPr>
        <p:txBody>
          <a:bodyPr wrap="none" rtlCol="0">
            <a:spAutoFit/>
          </a:bodyPr>
          <a:lstStyle/>
          <a:p>
            <a:pPr algn="l">
              <a:lnSpc>
                <a:spcPct val="130000"/>
              </a:lnSpc>
            </a:pP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sz="2800" dirty="0" smtClean="0">
                <a:latin typeface="微软雅黑" panose="020B0503020204020204" charset="-122"/>
                <a:ea typeface="微软雅黑" panose="020B0503020204020204" charset="-122"/>
                <a:cs typeface="微软雅黑" panose="020B0503020204020204" charset="-122"/>
                <a:sym typeface="+mn-ea"/>
              </a:rPr>
              <a:t>3</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sz="2800" dirty="0" err="1" smtClean="0">
                <a:latin typeface="微软雅黑" panose="020B0503020204020204" charset="-122"/>
                <a:ea typeface="微软雅黑" panose="020B0503020204020204" charset="-122"/>
                <a:cs typeface="微软雅黑" panose="020B0503020204020204" charset="-122"/>
                <a:sym typeface="+mn-ea"/>
              </a:rPr>
              <a:t>两边留的空白大致相等</a:t>
            </a:r>
            <a:r>
              <a:rPr sz="2800" dirty="0">
                <a:latin typeface="微软雅黑" panose="020B0503020204020204" charset="-122"/>
                <a:ea typeface="微软雅黑" panose="020B0503020204020204" charset="-122"/>
                <a:cs typeface="微软雅黑" panose="020B0503020204020204" charset="-122"/>
                <a:sym typeface="+mn-ea"/>
              </a:rPr>
              <a:t>。</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6" grpId="0" bldLvl="0" animBg="1"/>
    </p:bldLst>
  </p:timing>
</p:sld>
</file>

<file path=ppt/slides/slide5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308015" y="1294767"/>
            <a:ext cx="2966381" cy="1815227"/>
          </a:xfrm>
          <a:prstGeom prst="irregularSeal1">
            <a:avLst/>
          </a:prstGeom>
          <a:solidFill>
            <a:srgbClr val="92D050"/>
          </a:solidFill>
          <a:ln w="38100">
            <a:solidFill>
              <a:srgbClr val="00B0F0"/>
            </a:solidFill>
          </a:ln>
        </p:spPr>
        <p:txBody>
          <a:bodyPr wrap="square">
            <a:spAutoFit/>
          </a:bodyPr>
          <a:lstStyle/>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写一写</a:t>
            </a:r>
            <a:r>
              <a:rPr lang="zh-CN" sz="2400">
                <a:solidFill>
                  <a:schemeClr val="tx1"/>
                </a:solidFill>
                <a:latin typeface="微软雅黑" panose="020B0503020204020204" charset="-122"/>
                <a:ea typeface="微软雅黑" panose="020B0503020204020204" charset="-122"/>
                <a:cs typeface="微软雅黑" panose="020B0503020204020204" charset="-122"/>
              </a:rPr>
              <a:t>：</a:t>
            </a:r>
            <a:r>
              <a:rPr sz="2400">
                <a:solidFill>
                  <a:schemeClr val="tx1"/>
                </a:solidFill>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书写提示</a:t>
            </a:r>
          </a:p>
        </p:txBody>
      </p:sp>
      <p:sp>
        <p:nvSpPr>
          <p:cNvPr id="2" name="文本框 1"/>
          <p:cNvSpPr txBox="1"/>
          <p:nvPr/>
        </p:nvSpPr>
        <p:spPr>
          <a:xfrm>
            <a:off x="723962" y="3041650"/>
            <a:ext cx="8184481" cy="774708"/>
          </a:xfrm>
          <a:prstGeom prst="snip2DiagRect">
            <a:avLst/>
          </a:prstGeom>
          <a:noFill/>
          <a:ln w="38100">
            <a:solidFill>
              <a:srgbClr val="92D050"/>
            </a:solidFill>
          </a:ln>
        </p:spPr>
        <p:txBody>
          <a:bodyPr wrap="square" rtlCol="0" anchor="t">
            <a:spAutoFit/>
          </a:bodyPr>
          <a:lstStyle/>
          <a:p>
            <a:pPr algn="l">
              <a:lnSpc>
                <a:spcPct val="150000"/>
              </a:lnSpc>
            </a:pP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smtClean="0">
                <a:latin typeface="微软雅黑" panose="020B0503020204020204" charset="-122"/>
                <a:ea typeface="微软雅黑" panose="020B0503020204020204" charset="-122"/>
                <a:cs typeface="微软雅黑" panose="020B0503020204020204" charset="-122"/>
                <a:sym typeface="+mn-ea"/>
              </a:rPr>
              <a:t>1</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smtClean="0">
                <a:latin typeface="微软雅黑" panose="020B0503020204020204" charset="-122"/>
                <a:ea typeface="微软雅黑" panose="020B0503020204020204" charset="-122"/>
                <a:cs typeface="微软雅黑" panose="020B0503020204020204" charset="-122"/>
                <a:sym typeface="+mn-ea"/>
              </a:rPr>
              <a:t> </a:t>
            </a:r>
            <a:r>
              <a:rPr sz="2400" dirty="0" err="1">
                <a:latin typeface="微软雅黑" panose="020B0503020204020204" charset="-122"/>
                <a:ea typeface="微软雅黑" panose="020B0503020204020204" charset="-122"/>
                <a:cs typeface="微软雅黑" panose="020B0503020204020204" charset="-122"/>
                <a:sym typeface="+mn-ea"/>
              </a:rPr>
              <a:t>先照着字帖写，一边写一边念笔画名称</a:t>
            </a:r>
            <a:r>
              <a:rPr sz="2400" dirty="0">
                <a:latin typeface="微软雅黑" panose="020B0503020204020204" charset="-122"/>
                <a:ea typeface="微软雅黑" panose="020B0503020204020204" charset="-122"/>
                <a:cs typeface="微软雅黑" panose="020B0503020204020204" charset="-122"/>
                <a:sym typeface="+mn-ea"/>
              </a:rPr>
              <a:t>。</a:t>
            </a:r>
            <a:endParaRPr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328457" y="4118610"/>
            <a:ext cx="8358883" cy="1432500"/>
          </a:xfrm>
          <a:prstGeom prst="snip2DiagRect">
            <a:avLst/>
          </a:prstGeom>
          <a:noFill/>
          <a:ln w="38100">
            <a:solidFill>
              <a:srgbClr val="00B0F0"/>
            </a:solidFill>
          </a:ln>
        </p:spPr>
        <p:txBody>
          <a:bodyPr wrap="square" rtlCol="0">
            <a:spAutoFit/>
          </a:bodyPr>
          <a:lstStyle/>
          <a:p>
            <a:pPr algn="l">
              <a:lnSpc>
                <a:spcPct val="150000"/>
              </a:lnSpc>
            </a:pP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smtClean="0">
                <a:latin typeface="微软雅黑" panose="020B0503020204020204" charset="-122"/>
                <a:ea typeface="微软雅黑" panose="020B0503020204020204" charset="-122"/>
                <a:cs typeface="微软雅黑" panose="020B0503020204020204" charset="-122"/>
                <a:sym typeface="+mn-ea"/>
              </a:rPr>
              <a:t>2</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再在田字格中写</a:t>
            </a:r>
            <a:r>
              <a:rPr sz="2400" dirty="0" err="1">
                <a:latin typeface="微软雅黑" panose="020B0503020204020204" charset="-122"/>
                <a:ea typeface="微软雅黑" panose="020B0503020204020204" charset="-122"/>
                <a:cs typeface="微软雅黑" panose="020B0503020204020204" charset="-122"/>
                <a:sym typeface="+mn-ea"/>
              </a:rPr>
              <a:t>，写好之后对照比较，看看哪个笔画没有写好，再重写</a:t>
            </a:r>
            <a:r>
              <a:rPr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P spid="5" grpId="0" bldLvl="0" animBg="1"/>
    </p:bldLst>
  </p:timing>
</p:sld>
</file>

<file path=ppt/slides/slide5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665441" y="1259840"/>
            <a:ext cx="5215001" cy="5160645"/>
          </a:xfrm>
          <a:prstGeom prst="plaque">
            <a:avLst/>
          </a:prstGeom>
          <a:solidFill>
            <a:srgbClr val="92D050"/>
          </a:solidFill>
          <a:ln w="9525">
            <a:solidFill>
              <a:srgbClr val="00B0F0"/>
            </a:solidFill>
          </a:ln>
        </p:spPr>
        <p:txBody>
          <a:bodyPr wrap="square">
            <a:spAutoFit/>
          </a:bodyPr>
          <a:lstStyle/>
          <a:p>
            <a:pPr algn="ctr">
              <a:lnSpc>
                <a:spcPct val="150000"/>
              </a:lnSpc>
            </a:pPr>
            <a:r>
              <a:rPr lang="zh-CN" sz="2800">
                <a:latin typeface="微软雅黑" panose="020B0503020204020204" charset="-122"/>
                <a:ea typeface="微软雅黑" panose="020B0503020204020204" charset="-122"/>
                <a:cs typeface="微软雅黑" panose="020B0503020204020204" charset="-122"/>
              </a:rPr>
              <a:t>蜂</a:t>
            </a:r>
          </a:p>
          <a:p>
            <a:pPr algn="ctr">
              <a:lnSpc>
                <a:spcPct val="150000"/>
              </a:lnSpc>
            </a:pPr>
            <a:r>
              <a:rPr lang="zh-CN" sz="2800">
                <a:latin typeface="微软雅黑" panose="020B0503020204020204" charset="-122"/>
                <a:ea typeface="微软雅黑" panose="020B0503020204020204" charset="-122"/>
                <a:cs typeface="微软雅黑" panose="020B0503020204020204" charset="-122"/>
              </a:rPr>
              <a:t>唐</a:t>
            </a:r>
            <a:r>
              <a:rPr lang="en-US"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罗隐</a:t>
            </a:r>
          </a:p>
          <a:p>
            <a:pPr algn="ctr">
              <a:lnSpc>
                <a:spcPct val="150000"/>
              </a:lnSpc>
            </a:pPr>
            <a:r>
              <a:rPr lang="zh-CN" sz="2800">
                <a:latin typeface="微软雅黑" panose="020B0503020204020204" charset="-122"/>
                <a:ea typeface="微软雅黑" panose="020B0503020204020204" charset="-122"/>
                <a:cs typeface="微软雅黑" panose="020B0503020204020204" charset="-122"/>
              </a:rPr>
              <a:t>不论平地与山尖，</a:t>
            </a:r>
          </a:p>
          <a:p>
            <a:pPr algn="ctr">
              <a:lnSpc>
                <a:spcPct val="150000"/>
              </a:lnSpc>
            </a:pPr>
            <a:r>
              <a:rPr lang="zh-CN" sz="2800">
                <a:latin typeface="微软雅黑" panose="020B0503020204020204" charset="-122"/>
                <a:ea typeface="微软雅黑" panose="020B0503020204020204" charset="-122"/>
                <a:cs typeface="微软雅黑" panose="020B0503020204020204" charset="-122"/>
              </a:rPr>
              <a:t>无限风光尽被占。</a:t>
            </a:r>
          </a:p>
          <a:p>
            <a:pPr algn="ctr">
              <a:lnSpc>
                <a:spcPct val="150000"/>
              </a:lnSpc>
            </a:pPr>
            <a:r>
              <a:rPr lang="zh-CN" sz="2800">
                <a:latin typeface="微软雅黑" panose="020B0503020204020204" charset="-122"/>
                <a:ea typeface="微软雅黑" panose="020B0503020204020204" charset="-122"/>
                <a:cs typeface="微软雅黑" panose="020B0503020204020204" charset="-122"/>
              </a:rPr>
              <a:t>采得百花成蜜后，</a:t>
            </a:r>
          </a:p>
          <a:p>
            <a:pPr algn="ctr">
              <a:lnSpc>
                <a:spcPct val="150000"/>
              </a:lnSpc>
            </a:pPr>
            <a:r>
              <a:rPr lang="zh-CN" sz="2800">
                <a:latin typeface="微软雅黑" panose="020B0503020204020204" charset="-122"/>
                <a:ea typeface="微软雅黑" panose="020B0503020204020204" charset="-122"/>
                <a:cs typeface="微软雅黑" panose="020B0503020204020204" charset="-122"/>
              </a:rPr>
              <a:t>为谁辛苦为谁甜？</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pic>
        <p:nvPicPr>
          <p:cNvPr id="2" name="图片 1"/>
          <p:cNvPicPr>
            <a:picLocks noChangeAspect="1"/>
          </p:cNvPicPr>
          <p:nvPr/>
        </p:nvPicPr>
        <p:blipFill>
          <a:blip r:embed="rId2" cstate="print"/>
          <a:stretch>
            <a:fillRect/>
          </a:stretch>
        </p:blipFill>
        <p:spPr>
          <a:xfrm>
            <a:off x="593743" y="2238375"/>
            <a:ext cx="3668656" cy="2381250"/>
          </a:xfrm>
          <a:prstGeom prst="rect">
            <a:avLst/>
          </a:prstGeom>
        </p:spPr>
      </p:pic>
    </p:spTree>
  </p:cSld>
  <p:clrMapOvr>
    <a:masterClrMapping/>
  </p:clrMapOvr>
  <p:timing>
    <p:tnLst>
      <p:par>
        <p:cTn id="1" dur="indefinite" restart="never" nodeType="tmRoot"/>
      </p:par>
    </p:tnLst>
  </p:timing>
</p:sld>
</file>

<file path=ppt/slides/slide5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727061" y="2054225"/>
            <a:ext cx="9848662" cy="3371136"/>
          </a:xfrm>
          <a:prstGeom prst="roundRect">
            <a:avLst/>
          </a:prstGeom>
          <a:solidFill>
            <a:srgbClr val="92D050"/>
          </a:solidFill>
          <a:ln w="9525">
            <a:solidFill>
              <a:srgbClr val="00B0F0"/>
            </a:solidFill>
          </a:ln>
        </p:spPr>
        <p:txBody>
          <a:bodyPr wrap="square">
            <a:spAutoFit/>
          </a:bodyPr>
          <a:lstStyle/>
          <a:p>
            <a:pPr algn="l">
              <a:lnSpc>
                <a:spcPct val="100000"/>
              </a:lnSpc>
            </a:pPr>
            <a:r>
              <a:rPr lang="en-US" sz="2400" dirty="0">
                <a:solidFill>
                  <a:srgbClr val="C00000"/>
                </a:solidFill>
                <a:latin typeface="微软雅黑" panose="020B0503020204020204" charset="-122"/>
                <a:ea typeface="微软雅黑" panose="020B0503020204020204" charset="-122"/>
                <a:cs typeface="微软雅黑" panose="020B0503020204020204" charset="-122"/>
              </a:rPr>
              <a:t>      </a:t>
            </a:r>
            <a:r>
              <a:rPr sz="2400" dirty="0" err="1" smtClean="0">
                <a:solidFill>
                  <a:srgbClr val="C00000"/>
                </a:solidFill>
                <a:latin typeface="微软雅黑" panose="020B0503020204020204" charset="-122"/>
                <a:ea typeface="微软雅黑" panose="020B0503020204020204" charset="-122"/>
                <a:cs typeface="微软雅黑" panose="020B0503020204020204" charset="-122"/>
              </a:rPr>
              <a:t>罗隐</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a:t>
            </a:r>
            <a:r>
              <a:rPr sz="2400" dirty="0" smtClean="0">
                <a:solidFill>
                  <a:srgbClr val="C00000"/>
                </a:solidFill>
                <a:latin typeface="微软雅黑" panose="020B0503020204020204" charset="-122"/>
                <a:ea typeface="微软雅黑" panose="020B0503020204020204" charset="-122"/>
                <a:cs typeface="微软雅黑" panose="020B0503020204020204" charset="-122"/>
              </a:rPr>
              <a:t>833-909</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a:t>
            </a:r>
            <a:r>
              <a:rPr sz="2400" dirty="0" smtClean="0">
                <a:solidFill>
                  <a:srgbClr val="C00000"/>
                </a:solidFill>
                <a:latin typeface="微软雅黑" panose="020B0503020204020204" charset="-122"/>
                <a:ea typeface="微软雅黑" panose="020B0503020204020204" charset="-122"/>
                <a:cs typeface="微软雅黑" panose="020B0503020204020204" charset="-122"/>
              </a:rPr>
              <a:t>，</a:t>
            </a:r>
            <a:r>
              <a:rPr sz="2400" dirty="0">
                <a:solidFill>
                  <a:srgbClr val="C00000"/>
                </a:solidFill>
                <a:latin typeface="微软雅黑" panose="020B0503020204020204" charset="-122"/>
                <a:ea typeface="微软雅黑" panose="020B0503020204020204" charset="-122"/>
                <a:cs typeface="微软雅黑" panose="020B0503020204020204" charset="-122"/>
              </a:rPr>
              <a:t>字昭谏，唐代诗人。</a:t>
            </a:r>
            <a:r>
              <a:rPr sz="2400" dirty="0">
                <a:latin typeface="微软雅黑" panose="020B0503020204020204" charset="-122"/>
                <a:ea typeface="微软雅黑" panose="020B0503020204020204" charset="-122"/>
                <a:cs typeface="微软雅黑" panose="020B0503020204020204" charset="-122"/>
              </a:rPr>
              <a:t>生于公元833年，公元859年底至京师，应进士试，</a:t>
            </a:r>
            <a:r>
              <a:rPr sz="2400" dirty="0" smtClean="0">
                <a:latin typeface="微软雅黑" panose="020B0503020204020204" charset="-122"/>
                <a:ea typeface="微软雅黑" panose="020B0503020204020204" charset="-122"/>
                <a:cs typeface="微软雅黑" panose="020B0503020204020204" charset="-122"/>
              </a:rPr>
              <a:t>历七年不第</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公元</a:t>
            </a:r>
            <a:r>
              <a:rPr sz="2400" dirty="0">
                <a:latin typeface="微软雅黑" panose="020B0503020204020204" charset="-122"/>
                <a:ea typeface="微软雅黑" panose="020B0503020204020204" charset="-122"/>
                <a:cs typeface="微软雅黑" panose="020B0503020204020204" charset="-122"/>
              </a:rPr>
              <a:t>867年乃自编其文为《谗书》，益为统治阶级所憎恶，所以罗衮赠诗说：“谗书虽胜一名休”。后来又断断续续考了几年，总共考了十多次，自称“十二三年就试期”，最终还是铩羽而归，史称“十上不第”。黄巢起义后，避乱隐居九华山，</a:t>
            </a:r>
            <a:r>
              <a:rPr sz="2400" dirty="0" smtClean="0">
                <a:latin typeface="微软雅黑" panose="020B0503020204020204" charset="-122"/>
                <a:ea typeface="微软雅黑" panose="020B0503020204020204" charset="-122"/>
                <a:cs typeface="微软雅黑" panose="020B0503020204020204" charset="-122"/>
              </a:rPr>
              <a:t>光启三年</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公元</a:t>
            </a:r>
            <a:r>
              <a:rPr sz="2400" dirty="0">
                <a:latin typeface="微软雅黑" panose="020B0503020204020204" charset="-122"/>
                <a:ea typeface="微软雅黑" panose="020B0503020204020204" charset="-122"/>
                <a:cs typeface="微软雅黑" panose="020B0503020204020204" charset="-122"/>
              </a:rPr>
              <a:t>887</a:t>
            </a:r>
            <a:r>
              <a:rPr sz="2400" dirty="0" smtClean="0">
                <a:latin typeface="微软雅黑" panose="020B0503020204020204" charset="-122"/>
                <a:ea typeface="微软雅黑" panose="020B0503020204020204" charset="-122"/>
                <a:cs typeface="微软雅黑" panose="020B0503020204020204" charset="-122"/>
              </a:rPr>
              <a:t>年</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a:t>
            </a:r>
            <a:r>
              <a:rPr sz="2400" dirty="0">
                <a:latin typeface="微软雅黑" panose="020B0503020204020204" charset="-122"/>
                <a:ea typeface="微软雅黑" panose="020B0503020204020204" charset="-122"/>
                <a:cs typeface="微软雅黑" panose="020B0503020204020204" charset="-122"/>
              </a:rPr>
              <a:t>55岁时归乡依吴越王钱镠，历任钱塘令、司勋郎中、给事中等职。公元909</a:t>
            </a:r>
            <a:r>
              <a:rPr sz="2400" dirty="0" smtClean="0">
                <a:latin typeface="微软雅黑" panose="020B0503020204020204" charset="-122"/>
                <a:ea typeface="微软雅黑" panose="020B0503020204020204" charset="-122"/>
                <a:cs typeface="微软雅黑" panose="020B0503020204020204" charset="-122"/>
              </a:rPr>
              <a:t>年</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五代后梁开平三年</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去世</a:t>
            </a:r>
            <a:r>
              <a:rPr sz="2400" dirty="0">
                <a:latin typeface="微软雅黑" panose="020B0503020204020204" charset="-122"/>
                <a:ea typeface="微软雅黑" panose="020B0503020204020204" charset="-122"/>
                <a:cs typeface="微软雅黑" panose="020B0503020204020204" charset="-122"/>
              </a:rPr>
              <a:t>，享年77岁。</a:t>
            </a:r>
          </a:p>
        </p:txBody>
      </p:sp>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Tree>
  </p:cSld>
  <p:clrMapOvr>
    <a:masterClrMapping/>
  </p:clrMapOvr>
  <p:timing>
    <p:tnLst>
      <p:par>
        <p:cTn id="1" dur="indefinite" restart="never" nodeType="tmRoot"/>
      </p:par>
    </p:tnLst>
  </p:timing>
</p:sld>
</file>

<file path=ppt/slides/slide5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
        <p:nvSpPr>
          <p:cNvPr id="2" name="文本框 1"/>
          <p:cNvSpPr txBox="1"/>
          <p:nvPr/>
        </p:nvSpPr>
        <p:spPr>
          <a:xfrm>
            <a:off x="1192909" y="2063751"/>
            <a:ext cx="2429589" cy="624423"/>
          </a:xfrm>
          <a:prstGeom prst="snip2DiagRect">
            <a:avLst/>
          </a:prstGeom>
          <a:solidFill>
            <a:srgbClr val="FFC000"/>
          </a:solidFill>
        </p:spPr>
        <p:txBody>
          <a:bodyPr wrap="non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山尖：山峰。</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354812" y="2980056"/>
            <a:ext cx="4946471" cy="624423"/>
          </a:xfrm>
          <a:prstGeom prst="snip2DiagRect">
            <a:avLst/>
          </a:prstGeom>
          <a:solidFill>
            <a:srgbClr val="FFC000"/>
          </a:solidFill>
        </p:spPr>
        <p:txBody>
          <a:bodyPr wrap="non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无限风光：极其美好的风景。</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135356" y="4044951"/>
            <a:ext cx="3145949" cy="624423"/>
          </a:xfrm>
          <a:prstGeom prst="snip2DiagRect">
            <a:avLst/>
          </a:prstGeom>
          <a:solidFill>
            <a:srgbClr val="FFC000"/>
          </a:solidFill>
        </p:spPr>
        <p:txBody>
          <a:bodyPr wrap="non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占：占有，占据。</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208968" y="4937126"/>
            <a:ext cx="4946471" cy="624423"/>
          </a:xfrm>
          <a:prstGeom prst="snip2DiagRect">
            <a:avLst/>
          </a:prstGeom>
          <a:solidFill>
            <a:srgbClr val="FFC000"/>
          </a:solidFill>
        </p:spPr>
        <p:txBody>
          <a:bodyPr wrap="none" rtlCol="0">
            <a:spAutoFit/>
          </a:bodyPr>
          <a:lstStyle/>
          <a:p>
            <a:pPr algn="ctr">
              <a:lnSpc>
                <a:spcPct val="100000"/>
              </a:lnSpc>
            </a:pPr>
            <a:r>
              <a:rPr sz="2800">
                <a:latin typeface="微软雅黑" panose="020B0503020204020204" charset="-122"/>
                <a:ea typeface="微软雅黑" panose="020B0503020204020204" charset="-122"/>
                <a:cs typeface="微软雅黑" panose="020B0503020204020204" charset="-122"/>
                <a:sym typeface="+mn-ea"/>
              </a:rPr>
              <a:t>采：采取，这里指采取花蜜。</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2" cstate="print"/>
          <a:stretch>
            <a:fillRect/>
          </a:stretch>
        </p:blipFill>
        <p:spPr>
          <a:xfrm>
            <a:off x="8327104" y="1200785"/>
            <a:ext cx="2709041" cy="266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bldLvl="0" animBg="1"/>
      <p:bldP spid="6" grpId="0" bldLvl="0" animBg="1"/>
    </p:bldLst>
  </p:timing>
</p:sld>
</file>

<file path=ppt/slides/slide5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61140" y="2038987"/>
            <a:ext cx="9038662" cy="3480435"/>
          </a:xfrm>
          <a:prstGeom prst="plaque">
            <a:avLst/>
          </a:prstGeom>
          <a:noFill/>
          <a:ln w="38100">
            <a:solidFill>
              <a:srgbClr val="00B0F0"/>
            </a:solidFill>
          </a:ln>
          <a:extLst>
            <a:ext uri="{909E8E84-426E-40DD-AFC4-6F175D3DCCD1}">
              <a14:hiddenFill xmlns:a14="http://schemas.microsoft.com/office/drawing/2010/main">
                <a:solidFill>
                  <a:srgbClr val="92D050"/>
                </a:solidFill>
              </a14:hiddenFill>
            </a:ext>
          </a:extLst>
        </p:spPr>
        <p:txBody>
          <a:bodyPr wrap="square">
            <a:spAutoFit/>
          </a:bodyPr>
          <a:lstStyle/>
          <a:p>
            <a:pPr algn="l">
              <a:lnSpc>
                <a:spcPct val="150000"/>
              </a:lnSpc>
            </a:pPr>
            <a:r>
              <a:rPr lang="zh-CN" sz="2800">
                <a:solidFill>
                  <a:srgbClr val="C00000"/>
                </a:solidFill>
                <a:latin typeface="微软雅黑" panose="020B0503020204020204" charset="-122"/>
                <a:ea typeface="微软雅黑" panose="020B0503020204020204" charset="-122"/>
                <a:cs typeface="微软雅黑" panose="020B0503020204020204" charset="-122"/>
              </a:rPr>
              <a:t>译文：</a:t>
            </a:r>
            <a:r>
              <a:rPr sz="2800">
                <a:latin typeface="微软雅黑" panose="020B0503020204020204" charset="-122"/>
                <a:ea typeface="微软雅黑" panose="020B0503020204020204" charset="-122"/>
                <a:cs typeface="微软雅黑" panose="020B0503020204020204" charset="-122"/>
              </a:rPr>
              <a:t>无论是在平地，还是在山峰，及其美好的风景都被蜜蜂占有。</a:t>
            </a:r>
          </a:p>
          <a:p>
            <a:pPr algn="l">
              <a:lnSpc>
                <a:spcPct val="150000"/>
              </a:lnSpc>
            </a:pPr>
            <a:r>
              <a:rPr sz="2800">
                <a:latin typeface="微软雅黑" panose="020B0503020204020204" charset="-122"/>
                <a:ea typeface="微软雅黑" panose="020B0503020204020204" charset="-122"/>
                <a:cs typeface="微软雅黑" panose="020B0503020204020204" charset="-122"/>
              </a:rPr>
              <a:t>蜜蜂啊，你采尽百花酿成了花蜜，到底为谁付出辛苦，又想让谁品尝香甜？</a:t>
            </a:r>
          </a:p>
        </p:txBody>
      </p:sp>
      <p:sp>
        <p:nvSpPr>
          <p:cNvPr id="4" name="文本框 3"/>
          <p:cNvSpPr txBox="1"/>
          <p:nvPr>
            <p:custDataLst>
              <p:tags r:id="rId1"/>
            </p:custDataLst>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5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84450" y="1764665"/>
            <a:ext cx="10563321" cy="3826829"/>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3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语文园地</a:t>
            </a: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交流平台：明贬实褒的写法</a:t>
            </a: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识字加油站：换偏旁的方法识记</a:t>
            </a: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词语的比喻义</a:t>
            </a: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用在总结性话语的后边，引起下文的分说</a:t>
            </a: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语气词表示多种语气</a:t>
            </a:r>
          </a:p>
          <a:p>
            <a:pPr algn="l">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字距要比行距小 字的大小基本一致 两边留的空白大致相等</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rcRect l="2599" t="5822" r="5153" b="5249"/>
          <a:stretch>
            <a:fillRect/>
          </a:stretch>
        </p:blipFill>
        <p:spPr>
          <a:xfrm>
            <a:off x="783646" y="1871982"/>
            <a:ext cx="6694703" cy="3961765"/>
          </a:xfrm>
          <a:prstGeom prst="rect">
            <a:avLst/>
          </a:prstGeom>
          <a:effectLst>
            <a:softEdge rad="31750"/>
          </a:effec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877463" y="2152960"/>
            <a:ext cx="5449631" cy="1569660"/>
          </a:xfrm>
          <a:prstGeom prst="rect">
            <a:avLst/>
          </a:prstGeom>
          <a:noFill/>
        </p:spPr>
        <p:txBody>
          <a:bodyPr wrap="square" rtlCol="0">
            <a:spAutoFit/>
          </a:bodyPr>
          <a:lstStyle/>
          <a:p>
            <a:r>
              <a:rPr lang="en-US" sz="3200" dirty="0"/>
              <a:t>         </a:t>
            </a:r>
            <a:r>
              <a:rPr sz="3200" dirty="0">
                <a:latin typeface="微软雅黑" panose="020B0503020204020204" charset="-122"/>
                <a:ea typeface="微软雅黑" panose="020B0503020204020204" charset="-122"/>
              </a:rPr>
              <a:t>图上画的是什么样的生活？哪些风景给你留下了较深的印象？试着说一说。</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5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505731" y="1549173"/>
            <a:ext cx="3238387" cy="769441"/>
          </a:xfrm>
          <a:prstGeom prst="rect">
            <a:avLst/>
          </a:prstGeom>
        </p:spPr>
        <p:txBody>
          <a:bodyPr wrap="none">
            <a:spAutoFit/>
          </a:bodyPr>
          <a:lstStyle/>
          <a:p>
            <a:pPr algn="l"/>
            <a:r>
              <a:rPr sz="4400" dirty="0">
                <a:latin typeface="微软雅黑" panose="020B0503020204020204" charset="-122"/>
                <a:ea typeface="微软雅黑" panose="020B0503020204020204" charset="-122"/>
                <a:cs typeface="微软雅黑" panose="020B0503020204020204" charset="-122"/>
              </a:rPr>
              <a:t>16.海上日出</a:t>
            </a:r>
          </a:p>
        </p:txBody>
      </p:sp>
      <p:sp>
        <p:nvSpPr>
          <p:cNvPr id="3" name="文本框 2"/>
          <p:cNvSpPr txBox="1"/>
          <p:nvPr/>
        </p:nvSpPr>
        <p:spPr>
          <a:xfrm>
            <a:off x="7267516" y="3260725"/>
            <a:ext cx="3305883"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en-US" altLang="zh-CN" sz="4000" b="1" dirty="0" smtClean="0">
              <a:solidFill>
                <a:srgbClr val="FF0000"/>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3" cstate="print"/>
          <a:stretch>
            <a:fillRect/>
          </a:stretch>
        </p:blipFill>
        <p:spPr>
          <a:xfrm>
            <a:off x="679780" y="2995932"/>
            <a:ext cx="6587736" cy="3032125"/>
          </a:xfrm>
          <a:prstGeom prst="rect">
            <a:avLst/>
          </a:prstGeom>
        </p:spPr>
      </p:pic>
    </p:spTree>
  </p:cSld>
  <p:clrMapOvr>
    <a:masterClrMapping/>
  </p:clrMapOvr>
  <p:timing>
    <p:tnLst>
      <p:par>
        <p:cTn id="1" dur="indefinite" restart="never" nodeType="tmRoot"/>
      </p:par>
    </p:tnLst>
  </p:timing>
</p:sld>
</file>

<file path=ppt/slides/slide5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250946" y="1991995"/>
            <a:ext cx="7558185" cy="521970"/>
          </a:xfrm>
          <a:prstGeom prst="rect">
            <a:avLst/>
          </a:prstGeom>
          <a:noFill/>
          <a:ln w="9525">
            <a:noFill/>
          </a:ln>
        </p:spPr>
        <p:txBody>
          <a:bodyPr wrap="square">
            <a:spAutoFit/>
          </a:bodyPr>
          <a:lstStyle/>
          <a:p>
            <a:r>
              <a:rPr lang="zh-CN" sz="2800">
                <a:latin typeface="微软雅黑" panose="020B0503020204020204" charset="-122"/>
                <a:ea typeface="微软雅黑" panose="020B0503020204020204" charset="-122"/>
              </a:rPr>
              <a:t>同学们，让我们一起到海边欣赏吧！</a:t>
            </a:r>
            <a:endParaRPr lang="zh-CN" altLang="en-US" sz="280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rcRect b="5211"/>
          <a:stretch>
            <a:fillRect/>
          </a:stretch>
        </p:blipFill>
        <p:spPr>
          <a:xfrm>
            <a:off x="2573397" y="2967357"/>
            <a:ext cx="6014148" cy="3118485"/>
          </a:xfrm>
          <a:prstGeom prst="roundRect">
            <a:avLst/>
          </a:prstGeom>
        </p:spPr>
      </p:pic>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035269" y="1557656"/>
            <a:ext cx="6503248" cy="3785652"/>
          </a:xfrm>
          <a:prstGeom prst="rect">
            <a:avLst/>
          </a:prstGeom>
          <a:noFill/>
        </p:spPr>
        <p:txBody>
          <a:bodyPr wrap="square" rtlCol="0">
            <a:spAutoFit/>
          </a:bodyPr>
          <a:lstStyle/>
          <a:p>
            <a:pPr algn="l"/>
            <a:r>
              <a:rPr sz="2400" dirty="0">
                <a:solidFill>
                  <a:srgbClr val="FF0000"/>
                </a:solidFill>
                <a:latin typeface="微软雅黑" panose="020B0503020204020204" charset="-122"/>
                <a:ea typeface="微软雅黑" panose="020B0503020204020204" charset="-122"/>
                <a:cs typeface="微软雅黑" panose="020B0503020204020204" charset="-122"/>
              </a:rPr>
              <a:t>巴金（1904年11月25日—2005年10月17日），</a:t>
            </a:r>
            <a:r>
              <a:rPr sz="2400" dirty="0" err="1">
                <a:solidFill>
                  <a:srgbClr val="FF0000"/>
                </a:solidFill>
                <a:latin typeface="微软雅黑" panose="020B0503020204020204" charset="-122"/>
                <a:ea typeface="微软雅黑" panose="020B0503020204020204" charset="-122"/>
                <a:cs typeface="微软雅黑" panose="020B0503020204020204" charset="-122"/>
              </a:rPr>
              <a:t>原名李尧棠，另有笔名有佩竿、极乐、黑浪、春风等，</a:t>
            </a:r>
            <a:r>
              <a:rPr sz="2400" dirty="0" err="1" smtClean="0">
                <a:solidFill>
                  <a:srgbClr val="FF0000"/>
                </a:solidFill>
                <a:latin typeface="微软雅黑" panose="020B0503020204020204" charset="-122"/>
                <a:ea typeface="微软雅黑" panose="020B0503020204020204" charset="-122"/>
                <a:cs typeface="微软雅黑" panose="020B0503020204020204" charset="-122"/>
              </a:rPr>
              <a:t>字芾甘</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a:t>
            </a:r>
            <a:r>
              <a:rPr sz="2400" dirty="0" smtClean="0">
                <a:solidFill>
                  <a:srgbClr val="FF0000"/>
                </a:solidFill>
                <a:latin typeface="微软雅黑" panose="020B0503020204020204" charset="-122"/>
                <a:ea typeface="微软雅黑" panose="020B0503020204020204" charset="-122"/>
                <a:cs typeface="微软雅黑" panose="020B0503020204020204" charset="-122"/>
              </a:rPr>
              <a:t>汉族</a:t>
            </a:r>
            <a:r>
              <a:rPr sz="2400" dirty="0">
                <a:solidFill>
                  <a:srgbClr val="FF0000"/>
                </a:solidFill>
                <a:latin typeface="微软雅黑" panose="020B0503020204020204" charset="-122"/>
                <a:ea typeface="微软雅黑" panose="020B0503020204020204" charset="-122"/>
                <a:cs typeface="微软雅黑" panose="020B0503020204020204" charset="-122"/>
              </a:rPr>
              <a:t>，四川成都人，祖籍浙江嘉兴。中国作家、翻译家、社会活动家、无党派爱国民主人士。</a:t>
            </a:r>
            <a:r>
              <a:rPr sz="2400" dirty="0">
                <a:latin typeface="微软雅黑" panose="020B0503020204020204" charset="-122"/>
                <a:ea typeface="微软雅黑" panose="020B0503020204020204" charset="-122"/>
                <a:cs typeface="微软雅黑" panose="020B0503020204020204" charset="-122"/>
              </a:rPr>
              <a:t>巴金1904年11月生在四川成都一个封建官僚家庭里，五四运动后，巴金深受新潮思想的影响，并在这种思想的影响下开始了他个人的反封建斗争。1923年巴金离家赴上海、南京等地求学，从此开始了他长达半个世纪的文学创作生涯。</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3" name="图片 2"/>
          <p:cNvPicPr>
            <a:picLocks noChangeAspect="1"/>
          </p:cNvPicPr>
          <p:nvPr/>
        </p:nvPicPr>
        <p:blipFill>
          <a:blip r:embed="rId2" cstate="print"/>
          <a:stretch>
            <a:fillRect/>
          </a:stretch>
        </p:blipFill>
        <p:spPr>
          <a:xfrm>
            <a:off x="571263" y="2057401"/>
            <a:ext cx="3162485" cy="382587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872495" y="2326642"/>
            <a:ext cx="6200952" cy="2246769"/>
          </a:xfrm>
          <a:prstGeom prst="rect">
            <a:avLst/>
          </a:prstGeom>
          <a:noFill/>
          <a:ln w="9525">
            <a:noFill/>
          </a:ln>
        </p:spPr>
        <p:txBody>
          <a:bodyPr>
            <a:spAutoFit/>
          </a:bodyPr>
          <a:lstStyle/>
          <a:p>
            <a:r>
              <a:rPr lang="en-US" altLang="zh-CN" sz="2800" dirty="0">
                <a:latin typeface="微软雅黑" panose="020B0503020204020204" charset="-122"/>
                <a:ea typeface="微软雅黑" panose="020B0503020204020204" charset="-122"/>
                <a:cs typeface="微软雅黑" panose="020B0503020204020204" charset="-122"/>
              </a:rPr>
              <a:t>       </a:t>
            </a:r>
            <a:r>
              <a:rPr lang="zh-CN" sz="2800" dirty="0" smtClean="0">
                <a:latin typeface="微软雅黑" panose="020B0503020204020204" charset="-122"/>
                <a:ea typeface="微软雅黑" panose="020B0503020204020204" charset="-122"/>
                <a:cs typeface="微软雅黑" panose="020B0503020204020204" charset="-122"/>
              </a:rPr>
              <a:t>巴金1927年1月</a:t>
            </a:r>
            <a:r>
              <a:rPr lang="zh-CN" sz="2800" dirty="0">
                <a:latin typeface="微软雅黑" panose="020B0503020204020204" charset="-122"/>
                <a:ea typeface="微软雅黑" panose="020B0503020204020204" charset="-122"/>
                <a:cs typeface="微软雅黑" panose="020B0503020204020204" charset="-122"/>
              </a:rPr>
              <a:t>，从上海乘船去法国留学，在轮船上，观察海上日出的景象，他非常喜欢这幅大自然画卷，就用文字把这些美丽的画面描述了</a:t>
            </a:r>
            <a:r>
              <a:rPr lang="zh-CN" sz="2800" dirty="0" smtClean="0">
                <a:latin typeface="微软雅黑" panose="020B0503020204020204" charset="-122"/>
                <a:ea typeface="微软雅黑" panose="020B0503020204020204" charset="-122"/>
                <a:cs typeface="微软雅黑" panose="020B0503020204020204" charset="-122"/>
              </a:rPr>
              <a:t>出来</a:t>
            </a:r>
            <a:r>
              <a:rPr lang="zh-CN" altLang="en-US" sz="2800" dirty="0" smtClean="0">
                <a:latin typeface="微软雅黑" panose="020B0503020204020204" charset="-122"/>
                <a:ea typeface="微软雅黑" panose="020B0503020204020204" charset="-122"/>
                <a:cs typeface="微软雅黑" panose="020B0503020204020204" charset="-122"/>
              </a:rPr>
              <a:t>。</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45674" y="1097281"/>
            <a:ext cx="1715016" cy="624423"/>
          </a:xfrm>
          <a:prstGeom prst="snip2DiagRect">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写作背景</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1144851" y="2238377"/>
            <a:ext cx="2243970" cy="3522345"/>
          </a:xfrm>
          <a:prstGeom prst="rect">
            <a:avLst/>
          </a:prstGeom>
        </p:spPr>
      </p:pic>
    </p:spTree>
  </p:cSld>
  <p:clrMapOvr>
    <a:masterClrMapping/>
  </p:clrMapOvr>
  <p:timing>
    <p:tnLst>
      <p:par>
        <p:cTn id="1" dur="indefinite" restart="never" nodeType="tmRoot"/>
      </p:par>
    </p:tnLst>
  </p:timing>
</p:sld>
</file>

<file path=ppt/slides/slide5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1048736" y="1090930"/>
            <a:ext cx="2271874" cy="626366"/>
          </a:xfrm>
          <a:prstGeom prst="snip2DiagRect">
            <a:avLst/>
          </a:prstGeom>
          <a:solidFill>
            <a:schemeClr val="tx2">
              <a:lumMod val="60000"/>
              <a:lumOff val="40000"/>
            </a:schemeClr>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自读要求</a:t>
            </a:r>
          </a:p>
        </p:txBody>
      </p:sp>
      <p:sp>
        <p:nvSpPr>
          <p:cNvPr id="3" name="矩形 2"/>
          <p:cNvSpPr/>
          <p:nvPr/>
        </p:nvSpPr>
        <p:spPr>
          <a:xfrm>
            <a:off x="3207631" y="4410077"/>
            <a:ext cx="7351815" cy="829945"/>
          </a:xfrm>
          <a:prstGeom prst="rect">
            <a:avLst/>
          </a:prstGeom>
        </p:spPr>
        <p:txBody>
          <a:bodyPr wrap="square">
            <a:spAutoFit/>
          </a:bodyPr>
          <a:lstStyle/>
          <a:p>
            <a:r>
              <a:rPr sz="2400" dirty="0" smtClean="0">
                <a:latin typeface="微软雅黑" panose="020B0503020204020204" charset="-122"/>
                <a:ea typeface="微软雅黑" panose="020B0503020204020204" charset="-122"/>
                <a:cs typeface="微软雅黑" panose="020B0503020204020204" charset="-122"/>
                <a:sym typeface="+mn-ea"/>
              </a:rPr>
              <a:t>2自学课文生字词</a:t>
            </a:r>
            <a:r>
              <a:rPr sz="2400" dirty="0">
                <a:latin typeface="微软雅黑" panose="020B0503020204020204" charset="-122"/>
                <a:ea typeface="微软雅黑" panose="020B0503020204020204" charset="-122"/>
                <a:cs typeface="微软雅黑" panose="020B0503020204020204" charset="-122"/>
                <a:sym typeface="+mn-ea"/>
              </a:rPr>
              <a:t>，可以用笔在文中圈出来，然后用合适的方法来解决生字词。</a:t>
            </a:r>
            <a:endParaRPr altLang="zh-CN" sz="2400" dirty="0">
              <a:latin typeface="微软雅黑" panose="020B0503020204020204" charset="-122"/>
              <a:ea typeface="微软雅黑" panose="020B0503020204020204" charset="-122"/>
              <a:cs typeface="微软雅黑" panose="020B050302020402020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9" y="2822577"/>
            <a:ext cx="3039241" cy="3147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2659434" y="2424432"/>
            <a:ext cx="7755773" cy="830997"/>
          </a:xfrm>
          <a:prstGeom prst="rect">
            <a:avLst/>
          </a:prstGeom>
          <a:noFill/>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（1）大声流利地读课文，读准字音，读通句子。</a:t>
            </a:r>
          </a:p>
          <a:p>
            <a:pPr algn="l"/>
            <a:r>
              <a:rPr sz="2400" dirty="0">
                <a:latin typeface="微软雅黑" panose="020B0503020204020204" charset="-122"/>
                <a:ea typeface="微软雅黑" panose="020B0503020204020204" charset="-122"/>
                <a:cs typeface="微软雅黑" panose="020B0503020204020204" charset="-122"/>
                <a:sym typeface="+mn-ea"/>
              </a:rPr>
              <a:t>（2）遇到自己喜欢的语句，多读几遍。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5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1436297" y="2586357"/>
            <a:ext cx="6350549" cy="1383665"/>
          </a:xfrm>
          <a:prstGeom prst="rect">
            <a:avLst/>
          </a:prstGeom>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扩大  范围  努力  一刹那  灿烂  </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替代  镶嵌  紫色  不仅</a:t>
            </a:r>
          </a:p>
        </p:txBody>
      </p:sp>
      <p:sp>
        <p:nvSpPr>
          <p:cNvPr id="5" name="文本框 1"/>
          <p:cNvSpPr txBox="1"/>
          <p:nvPr/>
        </p:nvSpPr>
        <p:spPr>
          <a:xfrm>
            <a:off x="1048736" y="1090930"/>
            <a:ext cx="2271874" cy="626366"/>
          </a:xfrm>
          <a:prstGeom prst="snip2DiagRect">
            <a:avLst/>
          </a:prstGeom>
          <a:solidFill>
            <a:schemeClr val="tx2">
              <a:lumMod val="60000"/>
              <a:lumOff val="40000"/>
            </a:schemeClr>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100" name="文本框 99"/>
          <p:cNvSpPr txBox="1"/>
          <p:nvPr/>
        </p:nvSpPr>
        <p:spPr>
          <a:xfrm>
            <a:off x="1048737" y="4850765"/>
            <a:ext cx="8865811" cy="577826"/>
          </a:xfrm>
          <a:prstGeom prst="wedgeRoundRectCallout">
            <a:avLst>
              <a:gd name="adj1" fmla="val -30573"/>
              <a:gd name="adj2" fmla="val -114590"/>
              <a:gd name="adj3" fmla="val 16667"/>
            </a:avLst>
          </a:prstGeom>
          <a:solidFill>
            <a:srgbClr val="FFC000"/>
          </a:solidFill>
          <a:ln w="9525">
            <a:noFill/>
          </a:ln>
        </p:spPr>
        <p:txBody>
          <a:bodyPr wrap="square">
            <a:spAutoFit/>
          </a:bodyPr>
          <a:lstStyle/>
          <a:p>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注意读准：</a:t>
            </a:r>
            <a:r>
              <a:rPr lang="zh-CN" altLang="zh-CN" sz="2800" dirty="0">
                <a:latin typeface="微软雅黑" panose="020B0503020204020204" charset="-122"/>
                <a:ea typeface="微软雅黑" panose="020B0503020204020204" charset="-122"/>
                <a:cs typeface="微软雅黑" panose="020B0503020204020204" charset="-122"/>
                <a:sym typeface="+mn-ea"/>
              </a:rPr>
              <a:t>平舌音“紫”，翘舌音“刹 ”等。</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strips(downLeft)">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bldLvl="0" animBg="1"/>
    </p:bldLst>
  </p:timing>
</p:sld>
</file>

<file path=ppt/slides/slide5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107" y="4372736"/>
            <a:ext cx="2727062" cy="1930031"/>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909215" y="1443355"/>
            <a:ext cx="2125376" cy="645016"/>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
        <p:nvSpPr>
          <p:cNvPr id="4" name="文本框 3"/>
          <p:cNvSpPr txBox="1"/>
          <p:nvPr/>
        </p:nvSpPr>
        <p:spPr>
          <a:xfrm>
            <a:off x="2161807" y="3735070"/>
            <a:ext cx="543739" cy="523220"/>
          </a:xfrm>
          <a:prstGeom prst="rect">
            <a:avLst/>
          </a:prstGeom>
          <a:noFill/>
        </p:spPr>
        <p:txBody>
          <a:bodyPr wrap="none" rtlCol="0">
            <a:spAutoFit/>
          </a:bodyPr>
          <a:lstStyle/>
          <a:p>
            <a:r>
              <a:rPr lang="zh-CN" altLang="zh-CN" sz="2800" dirty="0">
                <a:latin typeface="微软雅黑" panose="020B0503020204020204" charset="-122"/>
                <a:ea typeface="微软雅黑" panose="020B0503020204020204" charset="-122"/>
                <a:cs typeface="微软雅黑" panose="020B0503020204020204" charset="-122"/>
                <a:sym typeface="+mn-ea"/>
              </a:rPr>
              <a:t>荷</a:t>
            </a:r>
          </a:p>
        </p:txBody>
      </p:sp>
      <p:sp>
        <p:nvSpPr>
          <p:cNvPr id="5" name="文本框 4"/>
          <p:cNvSpPr txBox="1"/>
          <p:nvPr/>
        </p:nvSpPr>
        <p:spPr>
          <a:xfrm>
            <a:off x="3034592" y="2745740"/>
            <a:ext cx="1806905" cy="523220"/>
          </a:xfrm>
          <a:prstGeom prst="rect">
            <a:avLst/>
          </a:prstGeom>
          <a:noFill/>
        </p:spPr>
        <p:txBody>
          <a:bodyPr wrap="none" rtlCol="0">
            <a:spAutoFit/>
          </a:bodyPr>
          <a:lstStyle/>
          <a:p>
            <a:pPr algn="l"/>
            <a:r>
              <a:rPr lang="en-US" altLang="zh-CN" sz="2800" dirty="0">
                <a:latin typeface="微软雅黑" panose="020B0503020204020204" charset="-122"/>
                <a:ea typeface="微软雅黑" panose="020B0503020204020204" charset="-122"/>
                <a:cs typeface="微软雅黑" panose="020B0503020204020204" charset="-122"/>
                <a:sym typeface="+mn-ea"/>
              </a:rPr>
              <a:t>hé</a:t>
            </a:r>
            <a:r>
              <a:rPr lang="zh-CN" altLang="zh-CN" sz="2800" dirty="0">
                <a:latin typeface="微软雅黑" panose="020B0503020204020204" charset="-122"/>
                <a:ea typeface="微软雅黑" panose="020B0503020204020204" charset="-122"/>
                <a:cs typeface="微软雅黑" panose="020B0503020204020204" charset="-122"/>
                <a:sym typeface="+mn-ea"/>
              </a:rPr>
              <a:t>（荷花</a:t>
            </a:r>
            <a:r>
              <a:rPr lang="en-US" altLang="zh-CN" sz="2800" dirty="0">
                <a:latin typeface="微软雅黑" panose="020B0503020204020204" charset="-122"/>
                <a:ea typeface="微软雅黑" panose="020B0503020204020204" charset="-122"/>
                <a:cs typeface="微软雅黑" panose="020B0503020204020204" charset="-122"/>
                <a:sym typeface="+mn-ea"/>
              </a:rPr>
              <a:t>)</a:t>
            </a:r>
          </a:p>
        </p:txBody>
      </p:sp>
      <p:sp>
        <p:nvSpPr>
          <p:cNvPr id="6" name="文本框 5"/>
          <p:cNvSpPr txBox="1"/>
          <p:nvPr/>
        </p:nvSpPr>
        <p:spPr>
          <a:xfrm>
            <a:off x="3034592" y="4589145"/>
            <a:ext cx="2045753" cy="523220"/>
          </a:xfrm>
          <a:prstGeom prst="rect">
            <a:avLst/>
          </a:prstGeom>
          <a:noFill/>
        </p:spPr>
        <p:txBody>
          <a:bodyPr wrap="none" rtlCol="0">
            <a:spAutoFit/>
          </a:bodyPr>
          <a:lstStyle/>
          <a:p>
            <a:pPr algn="l"/>
            <a:r>
              <a:rPr lang="en-US" altLang="zh-CN" sz="2800" dirty="0">
                <a:latin typeface="微软雅黑" panose="020B0503020204020204" charset="-122"/>
                <a:ea typeface="微软雅黑" panose="020B0503020204020204" charset="-122"/>
                <a:cs typeface="微软雅黑" panose="020B0503020204020204" charset="-122"/>
                <a:sym typeface="+mn-ea"/>
              </a:rPr>
              <a:t>hè</a:t>
            </a:r>
            <a:r>
              <a:rPr lang="zh-CN" altLang="zh-CN" sz="2800" dirty="0">
                <a:latin typeface="微软雅黑" panose="020B0503020204020204" charset="-122"/>
                <a:ea typeface="微软雅黑" panose="020B0503020204020204" charset="-122"/>
                <a:cs typeface="微软雅黑" panose="020B0503020204020204" charset="-122"/>
                <a:sym typeface="+mn-ea"/>
              </a:rPr>
              <a:t>（重荷）</a:t>
            </a:r>
          </a:p>
        </p:txBody>
      </p:sp>
      <p:sp>
        <p:nvSpPr>
          <p:cNvPr id="8" name="文本框 7"/>
          <p:cNvSpPr txBox="1"/>
          <p:nvPr/>
        </p:nvSpPr>
        <p:spPr>
          <a:xfrm>
            <a:off x="5880054" y="3707765"/>
            <a:ext cx="543739" cy="523220"/>
          </a:xfrm>
          <a:prstGeom prst="rect">
            <a:avLst/>
          </a:prstGeom>
          <a:noFill/>
        </p:spPr>
        <p:txBody>
          <a:bodyPr wrap="none" rtlCol="0">
            <a:spAutoFit/>
          </a:bodyPr>
          <a:lstStyle/>
          <a:p>
            <a:r>
              <a:rPr lang="zh-CN" altLang="zh-CN" sz="2800" dirty="0">
                <a:latin typeface="微软雅黑" panose="020B0503020204020204" charset="-122"/>
                <a:ea typeface="微软雅黑" panose="020B0503020204020204" charset="-122"/>
                <a:cs typeface="微软雅黑" panose="020B0503020204020204" charset="-122"/>
                <a:sym typeface="+mn-ea"/>
              </a:rPr>
              <a:t>重</a:t>
            </a:r>
          </a:p>
        </p:txBody>
      </p:sp>
      <p:sp>
        <p:nvSpPr>
          <p:cNvPr id="9" name="文本框 8"/>
          <p:cNvSpPr txBox="1"/>
          <p:nvPr/>
        </p:nvSpPr>
        <p:spPr>
          <a:xfrm>
            <a:off x="6977621" y="2745740"/>
            <a:ext cx="2696572" cy="523220"/>
          </a:xfrm>
          <a:prstGeom prst="rect">
            <a:avLst/>
          </a:prstGeom>
          <a:noFill/>
        </p:spPr>
        <p:txBody>
          <a:bodyPr wrap="none" rtlCol="0">
            <a:spAutoFit/>
          </a:bodyPr>
          <a:lstStyle/>
          <a:p>
            <a:pPr algn="l"/>
            <a:r>
              <a:rPr lang="en-US" altLang="zh-CN" sz="2800" dirty="0">
                <a:latin typeface="微软雅黑" panose="020B0503020204020204" charset="-122"/>
                <a:ea typeface="微软雅黑" panose="020B0503020204020204" charset="-122"/>
                <a:cs typeface="微软雅黑" panose="020B0503020204020204" charset="-122"/>
                <a:sym typeface="+mn-ea"/>
              </a:rPr>
              <a:t>zhòng</a:t>
            </a:r>
            <a:r>
              <a:rPr lang="zh-CN" altLang="zh-CN" sz="2800" dirty="0">
                <a:latin typeface="微软雅黑" panose="020B0503020204020204" charset="-122"/>
                <a:ea typeface="微软雅黑" panose="020B0503020204020204" charset="-122"/>
                <a:cs typeface="微软雅黑" panose="020B0503020204020204" charset="-122"/>
                <a:sym typeface="+mn-ea"/>
              </a:rPr>
              <a:t>（重量）</a:t>
            </a:r>
          </a:p>
        </p:txBody>
      </p:sp>
      <p:sp>
        <p:nvSpPr>
          <p:cNvPr id="10" name="文本框 9"/>
          <p:cNvSpPr txBox="1"/>
          <p:nvPr/>
        </p:nvSpPr>
        <p:spPr>
          <a:xfrm>
            <a:off x="6836550" y="4589145"/>
            <a:ext cx="2699778" cy="523220"/>
          </a:xfrm>
          <a:prstGeom prst="rect">
            <a:avLst/>
          </a:prstGeom>
          <a:noFill/>
        </p:spPr>
        <p:txBody>
          <a:bodyPr wrap="none" rtlCol="0">
            <a:spAutoFit/>
          </a:bodyPr>
          <a:lstStyle/>
          <a:p>
            <a:pPr algn="l"/>
            <a:r>
              <a:rPr lang="en-US" altLang="zh-CN" sz="2800" dirty="0">
                <a:latin typeface="微软雅黑" panose="020B0503020204020204" charset="-122"/>
                <a:ea typeface="微软雅黑" panose="020B0503020204020204" charset="-122"/>
                <a:cs typeface="微软雅黑" panose="020B0503020204020204" charset="-122"/>
                <a:sym typeface="+mn-ea"/>
              </a:rPr>
              <a:t>c</a:t>
            </a:r>
            <a:r>
              <a:rPr lang="zh-CN" altLang="zh-CN" sz="2800" dirty="0">
                <a:latin typeface="微软雅黑" panose="020B0503020204020204" charset="-122"/>
                <a:ea typeface="微软雅黑" panose="020B0503020204020204" charset="-122"/>
                <a:cs typeface="微软雅黑" panose="020B0503020204020204" charset="-122"/>
                <a:sym typeface="+mn-ea"/>
              </a:rPr>
              <a:t>hó</a:t>
            </a:r>
            <a:r>
              <a:rPr lang="en-US" altLang="zh-CN" sz="2800" dirty="0">
                <a:latin typeface="微软雅黑" panose="020B0503020204020204" charset="-122"/>
                <a:ea typeface="微软雅黑" panose="020B0503020204020204" charset="-122"/>
                <a:cs typeface="微软雅黑" panose="020B0503020204020204" charset="-122"/>
                <a:sym typeface="+mn-ea"/>
              </a:rPr>
              <a:t>ng</a:t>
            </a:r>
            <a:r>
              <a:rPr lang="zh-CN" altLang="zh-CN" sz="2800" dirty="0">
                <a:latin typeface="微软雅黑" panose="020B0503020204020204" charset="-122"/>
                <a:ea typeface="微软雅黑" panose="020B0503020204020204" charset="-122"/>
                <a:cs typeface="微软雅黑" panose="020B0503020204020204" charset="-122"/>
                <a:sym typeface="+mn-ea"/>
              </a:rPr>
              <a:t>（重新）</a:t>
            </a:r>
          </a:p>
        </p:txBody>
      </p:sp>
      <p:sp>
        <p:nvSpPr>
          <p:cNvPr id="11" name="左大括号 10"/>
          <p:cNvSpPr/>
          <p:nvPr/>
        </p:nvSpPr>
        <p:spPr>
          <a:xfrm>
            <a:off x="2943903" y="2996565"/>
            <a:ext cx="92239" cy="1944370"/>
          </a:xfrm>
          <a:prstGeom prst="leftBrace">
            <a:avLst/>
          </a:prstGeom>
          <a:solidFill>
            <a:schemeClr val="accent1"/>
          </a:solidFill>
          <a:ln w="9525" cap="flat" cmpd="sng" algn="ctr">
            <a:solidFill>
              <a:srgbClr val="00B0F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2" name="左大括号 11"/>
          <p:cNvSpPr/>
          <p:nvPr/>
        </p:nvSpPr>
        <p:spPr>
          <a:xfrm>
            <a:off x="6744312" y="3023870"/>
            <a:ext cx="92239" cy="1944370"/>
          </a:xfrm>
          <a:prstGeom prst="leftBrace">
            <a:avLst/>
          </a:prstGeom>
          <a:solidFill>
            <a:schemeClr val="accent1"/>
          </a:solidFill>
          <a:ln w="9525" cap="flat" cmpd="sng" algn="ctr">
            <a:solidFill>
              <a:srgbClr val="00B0F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linds(horizontal)">
                                      <p:cBhvr>
                                        <p:cTn id="25" dur="500"/>
                                        <p:tgtEl>
                                          <p:spTgt spid="8"/>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1" grpId="0" bldLvl="0" animBg="1"/>
      <p:bldP spid="12" grpId="0" bldLvl="0" animBg="1"/>
    </p:bldLst>
  </p:timing>
</p:sld>
</file>

<file path=ppt/slides/slide5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93732" y="3196590"/>
            <a:ext cx="8324003" cy="1198880"/>
          </a:xfrm>
          <a:prstGeom prst="rect">
            <a:avLst/>
          </a:prstGeom>
          <a:noFill/>
          <a:ln w="9525">
            <a:noFill/>
          </a:ln>
        </p:spPr>
        <p:txBody>
          <a:bodyPr wrap="square">
            <a:spAutoFit/>
          </a:bodyPr>
          <a:lstStyle/>
          <a:p>
            <a:pPr>
              <a:lnSpc>
                <a:spcPct val="150000"/>
              </a:lnSpc>
            </a:pPr>
            <a:r>
              <a:rPr sz="2400">
                <a:latin typeface="微软雅黑" panose="020B0503020204020204" charset="-122"/>
                <a:ea typeface="微软雅黑" panose="020B0503020204020204" charset="-122"/>
                <a:cs typeface="微软雅黑" panose="020B0503020204020204" charset="-122"/>
              </a:rPr>
              <a:t>“镶”左窄右宽，注意笔画较多，注意笔画的穿插避让，右边的部分要写得扁一些。</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236897" y="4681855"/>
            <a:ext cx="7007075" cy="1198880"/>
          </a:xfrm>
          <a:prstGeom prst="rect">
            <a:avLst/>
          </a:prstGeom>
          <a:noFill/>
        </p:spPr>
        <p:txBody>
          <a:bodyPr wrap="square" rtlCol="0">
            <a:spAutoFit/>
          </a:bodyPr>
          <a:lstStyle/>
          <a:p>
            <a:pPr>
              <a:lnSpc>
                <a:spcPct val="150000"/>
              </a:lnSpc>
            </a:pPr>
            <a:r>
              <a:rPr sz="2400">
                <a:latin typeface="微软雅黑" panose="020B0503020204020204" charset="-122"/>
                <a:ea typeface="微软雅黑" panose="020B0503020204020204" charset="-122"/>
                <a:cs typeface="微软雅黑" panose="020B0503020204020204" charset="-122"/>
                <a:sym typeface="+mn-ea"/>
              </a:rPr>
              <a:t>“紫”上下结构，注意把字写得扁一些，上面是个“此”</a:t>
            </a:r>
            <a:r>
              <a:rPr lang="zh-CN" sz="2400">
                <a:latin typeface="微软雅黑" panose="020B0503020204020204" charset="-122"/>
                <a:cs typeface="微软雅黑" panose="020B0503020204020204" charset="-122"/>
                <a:sym typeface="+mn-ea"/>
              </a:rPr>
              <a:t>字</a:t>
            </a:r>
            <a:r>
              <a:rPr sz="2400">
                <a:latin typeface="微软雅黑" panose="020B0503020204020204" charset="-122"/>
                <a:ea typeface="微软雅黑" panose="020B0503020204020204" charset="-122"/>
                <a:cs typeface="微软雅黑" panose="020B0503020204020204" charset="-122"/>
                <a:sym typeface="+mn-ea"/>
              </a:rPr>
              <a:t>。</a:t>
            </a:r>
          </a:p>
        </p:txBody>
      </p:sp>
      <p:graphicFrame>
        <p:nvGraphicFramePr>
          <p:cNvPr id="13" name="表格 12"/>
          <p:cNvGraphicFramePr/>
          <p:nvPr>
            <p:custDataLst>
              <p:tags r:id="rId1"/>
            </p:custDataLst>
          </p:nvPr>
        </p:nvGraphicFramePr>
        <p:xfrm>
          <a:off x="8872013" y="31965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31965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镶</a:t>
            </a: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紫</a:t>
            </a:r>
          </a:p>
        </p:txBody>
      </p:sp>
      <p:sp>
        <p:nvSpPr>
          <p:cNvPr id="6" name="文本框 5"/>
          <p:cNvSpPr txBox="1"/>
          <p:nvPr/>
        </p:nvSpPr>
        <p:spPr>
          <a:xfrm>
            <a:off x="1754869" y="2280287"/>
            <a:ext cx="7262865" cy="847463"/>
          </a:xfrm>
          <a:prstGeom prst="snip2DiagRect">
            <a:avLst/>
          </a:prstGeom>
          <a:solidFill>
            <a:srgbClr val="FFC000"/>
          </a:solidFill>
          <a:ln w="9525">
            <a:noFill/>
          </a:ln>
        </p:spPr>
        <p:txBody>
          <a:bodyPr wrap="square">
            <a:spAutoFit/>
          </a:bodyPr>
          <a:lstStyle/>
          <a:p>
            <a:r>
              <a:rPr lang="zh-CN" sz="2000">
                <a:latin typeface="微软雅黑" panose="020B0503020204020204" charset="-122"/>
                <a:ea typeface="微软雅黑" panose="020B0503020204020204" charset="-122"/>
                <a:cs typeface="微软雅黑" panose="020B0503020204020204" charset="-122"/>
              </a:rPr>
              <a:t>“扩 烂 镶 仅”左窄右宽，“范 努 替 紫”上下结构，其中“范”上窄下宽结构。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5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棱台 1"/>
          <p:cNvSpPr/>
          <p:nvPr/>
        </p:nvSpPr>
        <p:spPr bwMode="auto">
          <a:xfrm>
            <a:off x="3477184" y="4117340"/>
            <a:ext cx="6797019" cy="1122680"/>
          </a:xfrm>
          <a:prstGeom prst="bevel">
            <a:avLst>
              <a:gd name="adj" fmla="val 5643"/>
            </a:avLst>
          </a:prstGeom>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sz="2800" dirty="0">
                <a:latin typeface="微软雅黑" panose="020B0503020204020204" charset="-122"/>
                <a:ea typeface="微软雅黑" panose="020B0503020204020204" charset="-122"/>
                <a:cs typeface="微软雅黑" panose="020B0503020204020204" charset="-122"/>
              </a:rPr>
              <a:t> 本文主要写了海上日出的过程。</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初读感知</a:t>
            </a:r>
          </a:p>
        </p:txBody>
      </p:sp>
      <p:sp>
        <p:nvSpPr>
          <p:cNvPr id="4" name="文本框 3"/>
          <p:cNvSpPr txBox="1"/>
          <p:nvPr/>
        </p:nvSpPr>
        <p:spPr>
          <a:xfrm>
            <a:off x="2456352" y="2586355"/>
            <a:ext cx="3416320" cy="523220"/>
          </a:xfrm>
          <a:prstGeom prst="rect">
            <a:avLst/>
          </a:prstGeom>
          <a:noFill/>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课文主要写了什么？</a:t>
            </a:r>
            <a:endParaRPr lang="zh-CN" altLang="en-US" sz="2800" dirty="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2" cstate="print"/>
          <a:stretch>
            <a:fillRect/>
          </a:stretch>
        </p:blipFill>
        <p:spPr>
          <a:xfrm>
            <a:off x="7170626" y="1557655"/>
            <a:ext cx="2953203" cy="1809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1285923" y="1908810"/>
            <a:ext cx="9330882" cy="3539430"/>
          </a:xfrm>
          <a:prstGeom prst="rect">
            <a:avLst/>
          </a:prstGeom>
        </p:spPr>
        <p:txBody>
          <a:bodyPr wrap="square">
            <a:spAutoFit/>
          </a:bodyPr>
          <a:lstStyle/>
          <a:p>
            <a:r>
              <a:rPr lang="en-US" altLang="zh-CN" sz="28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陈醉云</a:t>
            </a:r>
            <a:r>
              <a:rPr lang="zh-CN" altLang="zh-CN" sz="2800" dirty="0">
                <a:latin typeface="微软雅黑" panose="020B0503020204020204" charset="-122"/>
                <a:ea typeface="微软雅黑" panose="020B0503020204020204" charset="-122"/>
                <a:cs typeface="微软雅黑" panose="020B0503020204020204" charset="-122"/>
              </a:rPr>
              <a:t>，著名现代书法艺术大师，原名陈英儒，自号醉云楼主，广东台山人。小时候深受祖父陈绍典毛笔书法</a:t>
            </a:r>
            <a:r>
              <a:rPr lang="zh-CN" altLang="zh-CN" sz="2800" dirty="0" smtClean="0">
                <a:latin typeface="微软雅黑" panose="020B0503020204020204" charset="-122"/>
                <a:ea typeface="微软雅黑" panose="020B0503020204020204" charset="-122"/>
                <a:cs typeface="微软雅黑" panose="020B0503020204020204" charset="-122"/>
              </a:rPr>
              <a:t>的</a:t>
            </a:r>
            <a:r>
              <a:rPr lang="zh-CN" altLang="en-US" sz="2800" dirty="0" smtClean="0">
                <a:latin typeface="微软雅黑" panose="020B0503020204020204" charset="-122"/>
                <a:ea typeface="微软雅黑" panose="020B0503020204020204" charset="-122"/>
                <a:cs typeface="微软雅黑" panose="020B0503020204020204" charset="-122"/>
              </a:rPr>
              <a:t>熏</a:t>
            </a:r>
            <a:r>
              <a:rPr lang="zh-CN" altLang="zh-CN" sz="2800" dirty="0" smtClean="0">
                <a:latin typeface="微软雅黑" panose="020B0503020204020204" charset="-122"/>
                <a:ea typeface="微软雅黑" panose="020B0503020204020204" charset="-122"/>
                <a:cs typeface="微软雅黑" panose="020B0503020204020204" charset="-122"/>
              </a:rPr>
              <a:t>陶</a:t>
            </a:r>
            <a:r>
              <a:rPr lang="zh-CN" altLang="zh-CN" sz="2800" dirty="0">
                <a:latin typeface="微软雅黑" panose="020B0503020204020204" charset="-122"/>
                <a:ea typeface="微软雅黑" panose="020B0503020204020204" charset="-122"/>
                <a:cs typeface="微软雅黑" panose="020B0503020204020204" charset="-122"/>
              </a:rPr>
              <a:t>。1962年</a:t>
            </a:r>
            <a:r>
              <a:rPr lang="zh-CN" altLang="zh-CN" sz="2800" dirty="0" smtClean="0">
                <a:latin typeface="微软雅黑" panose="020B0503020204020204" charset="-122"/>
                <a:ea typeface="微软雅黑" panose="020B0503020204020204" charset="-122"/>
                <a:cs typeface="微软雅黑" panose="020B0503020204020204" charset="-122"/>
              </a:rPr>
              <a:t>移民</a:t>
            </a:r>
            <a:r>
              <a:rPr lang="zh-CN" altLang="en-US" sz="2800" dirty="0" smtClean="0">
                <a:latin typeface="微软雅黑" panose="020B0503020204020204" charset="-122"/>
                <a:ea typeface="微软雅黑" panose="020B0503020204020204" charset="-122"/>
                <a:cs typeface="微软雅黑" panose="020B0503020204020204" charset="-122"/>
              </a:rPr>
              <a:t>去</a:t>
            </a:r>
            <a:r>
              <a:rPr lang="zh-CN" altLang="zh-CN" sz="2800" dirty="0" smtClean="0">
                <a:latin typeface="微软雅黑" panose="020B0503020204020204" charset="-122"/>
                <a:ea typeface="微软雅黑" panose="020B0503020204020204" charset="-122"/>
                <a:cs typeface="微软雅黑" panose="020B0503020204020204" charset="-122"/>
              </a:rPr>
              <a:t>美</a:t>
            </a:r>
            <a:r>
              <a:rPr lang="zh-CN" altLang="zh-CN" sz="2800" dirty="0">
                <a:latin typeface="微软雅黑" panose="020B0503020204020204" charset="-122"/>
                <a:ea typeface="微软雅黑" panose="020B0503020204020204" charset="-122"/>
                <a:cs typeface="微软雅黑" panose="020B0503020204020204" charset="-122"/>
              </a:rPr>
              <a:t>，定居旧金山。陈醉云不仅是一位现代书法艺术坚强的拓荒者，而且也是一位坚强勇敢的现代诗人。他的诗作不拘形式、爱憎分明、用词精练而含蓄。</a:t>
            </a:r>
          </a:p>
          <a:p>
            <a:r>
              <a:rPr lang="zh-CN" altLang="zh-CN" sz="2800" dirty="0">
                <a:latin typeface="微软雅黑" panose="020B0503020204020204" charset="-122"/>
                <a:ea typeface="微软雅黑" panose="020B0503020204020204" charset="-122"/>
                <a:cs typeface="微软雅黑" panose="020B0503020204020204" charset="-122"/>
              </a:rPr>
              <a:t>       </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著有</a:t>
            </a:r>
            <a:r>
              <a:rPr lang="zh-CN" altLang="zh-CN" sz="2800" dirty="0" smtClean="0">
                <a:solidFill>
                  <a:srgbClr val="FF0000"/>
                </a:solidFill>
                <a:latin typeface="微软雅黑" panose="020B0503020204020204" charset="-122"/>
                <a:ea typeface="微软雅黑" panose="020B0503020204020204" charset="-122"/>
                <a:cs typeface="微软雅黑" panose="020B0503020204020204" charset="-122"/>
              </a:rPr>
              <a:t>《寒星集》《乡下人家》</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《爱的乐章》和《醉云集》 等。”</a:t>
            </a: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3" name="文本框 2"/>
          <p:cNvSpPr txBox="1"/>
          <p:nvPr/>
        </p:nvSpPr>
        <p:spPr>
          <a:xfrm>
            <a:off x="2816782" y="4459605"/>
            <a:ext cx="7862116" cy="628846"/>
          </a:xfrm>
          <a:prstGeom prst="snip2DiagRect">
            <a:avLst/>
          </a:prstGeom>
          <a:solidFill>
            <a:schemeClr val="bg1"/>
          </a:solidFill>
          <a:ln w="38100">
            <a:solidFill>
              <a:schemeClr val="accent1"/>
            </a:solidFill>
          </a:ln>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整句话指海上日出是雄伟壮丽的景象。</a:t>
            </a:r>
          </a:p>
        </p:txBody>
      </p:sp>
      <p:sp>
        <p:nvSpPr>
          <p:cNvPr id="4" name="文本框 3"/>
          <p:cNvSpPr txBox="1"/>
          <p:nvPr/>
        </p:nvSpPr>
        <p:spPr>
          <a:xfrm>
            <a:off x="3298907" y="2670175"/>
            <a:ext cx="3775393" cy="523220"/>
          </a:xfrm>
          <a:prstGeom prst="rect">
            <a:avLst/>
          </a:prstGeom>
          <a:noFill/>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这不是伟大的</a:t>
            </a:r>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奇观</a:t>
            </a:r>
            <a:r>
              <a:rPr sz="2800" dirty="0">
                <a:latin typeface="微软雅黑" panose="020B0503020204020204" charset="-122"/>
                <a:ea typeface="微软雅黑" panose="020B0503020204020204" charset="-122"/>
                <a:cs typeface="微软雅黑" panose="020B0503020204020204" charset="-122"/>
                <a:sym typeface="+mn-ea"/>
              </a:rPr>
              <a:t>吗？</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3294093" y="1798372"/>
            <a:ext cx="8175881" cy="577902"/>
          </a:xfrm>
          <a:prstGeom prst="wedgeRoundRectCallout">
            <a:avLst>
              <a:gd name="adj1" fmla="val -12329"/>
              <a:gd name="adj2" fmla="val 95304"/>
              <a:gd name="adj3" fmla="val 16667"/>
            </a:avLst>
          </a:prstGeom>
          <a:solidFill>
            <a:srgbClr val="00B0F0"/>
          </a:solidFill>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a:t>
            </a:r>
            <a:r>
              <a:rPr sz="2800" dirty="0" err="1">
                <a:latin typeface="微软雅黑" panose="020B0503020204020204" charset="-122"/>
                <a:ea typeface="微软雅黑" panose="020B0503020204020204" charset="-122"/>
                <a:cs typeface="微软雅黑" panose="020B0503020204020204" charset="-122"/>
                <a:sym typeface="+mn-ea"/>
              </a:rPr>
              <a:t>奇观”指雄伟、</a:t>
            </a:r>
            <a:r>
              <a:rPr sz="2800" dirty="0" err="1" smtClean="0">
                <a:latin typeface="微软雅黑" panose="020B0503020204020204" charset="-122"/>
                <a:ea typeface="微软雅黑" panose="020B0503020204020204" charset="-122"/>
                <a:cs typeface="微软雅黑" panose="020B0503020204020204" charset="-122"/>
                <a:sym typeface="+mn-ea"/>
              </a:rPr>
              <a:t>壮丽又少见的景象</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866468" y="3389610"/>
            <a:ext cx="2339102" cy="523220"/>
          </a:xfrm>
          <a:prstGeom prst="rect">
            <a:avLst/>
          </a:prstGeom>
          <a:noFill/>
        </p:spPr>
        <p:txBody>
          <a:bodyPr wrap="none" rtlCol="0">
            <a:spAutoFit/>
          </a:bodyPr>
          <a:lstStyle/>
          <a:p>
            <a:pPr algn="l"/>
            <a:r>
              <a:rPr sz="2800" dirty="0" err="1" smtClean="0">
                <a:latin typeface="微软雅黑" panose="020B0503020204020204" charset="-122"/>
                <a:ea typeface="微软雅黑" panose="020B0503020204020204" charset="-122"/>
                <a:cs typeface="微软雅黑" panose="020B0503020204020204" charset="-122"/>
                <a:sym typeface="+mn-ea"/>
              </a:rPr>
              <a:t>指日出的景象</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
        <p:nvSpPr>
          <p:cNvPr id="7" name="椭圆 6"/>
          <p:cNvSpPr/>
          <p:nvPr/>
        </p:nvSpPr>
        <p:spPr>
          <a:xfrm>
            <a:off x="3119854" y="2486025"/>
            <a:ext cx="878985" cy="798830"/>
          </a:xfrm>
          <a:prstGeom prst="ellipse">
            <a:avLst/>
          </a:prstGeom>
          <a:noFill/>
          <a:ln w="38100" cap="flat" cmpd="sng" algn="ctr">
            <a:solidFill>
              <a:srgbClr val="FFC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trips(downLeft)">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p:bldP spid="7" grpId="0" bldLvl="0" animBg="1"/>
    </p:bldLst>
  </p:timing>
</p:sld>
</file>

<file path=ppt/slides/slide5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3" name="文本框 2"/>
          <p:cNvSpPr txBox="1"/>
          <p:nvPr/>
        </p:nvSpPr>
        <p:spPr>
          <a:xfrm>
            <a:off x="2816784" y="1285242"/>
            <a:ext cx="8083716" cy="3643694"/>
          </a:xfrm>
          <a:prstGeom prst="snip2DiagRect">
            <a:avLst/>
          </a:prstGeom>
          <a:solidFill>
            <a:schemeClr val="bg1"/>
          </a:solidFill>
          <a:ln w="38100">
            <a:solidFill>
              <a:srgbClr val="00B050"/>
            </a:solidFill>
          </a:ln>
        </p:spPr>
        <p:txBody>
          <a:bodyPr wrap="square" rtlCol="0">
            <a:spAutoFit/>
          </a:bodyPr>
          <a:lstStyle/>
          <a:p>
            <a:pPr algn="l">
              <a:lnSpc>
                <a:spcPct val="130000"/>
              </a:lnSpc>
            </a:pPr>
            <a:r>
              <a:rPr sz="2800" dirty="0">
                <a:latin typeface="微软雅黑" panose="020B0503020204020204" charset="-122"/>
                <a:ea typeface="微软雅黑" panose="020B0503020204020204" charset="-122"/>
                <a:cs typeface="微软雅黑" panose="020B0503020204020204" charset="-122"/>
                <a:sym typeface="+mn-ea"/>
              </a:rPr>
              <a:t>　</a:t>
            </a:r>
            <a:r>
              <a:rPr sz="2400" dirty="0">
                <a:latin typeface="微软雅黑" panose="020B0503020204020204" charset="-122"/>
                <a:ea typeface="微软雅黑" panose="020B0503020204020204" charset="-122"/>
                <a:cs typeface="微软雅黑" panose="020B0503020204020204" charset="-122"/>
                <a:sym typeface="+mn-ea"/>
              </a:rPr>
              <a:t> </a:t>
            </a:r>
            <a:r>
              <a:rPr sz="2400" dirty="0" err="1">
                <a:latin typeface="微软雅黑" panose="020B0503020204020204" charset="-122"/>
                <a:ea typeface="微软雅黑" panose="020B0503020204020204" charset="-122"/>
                <a:cs typeface="微软雅黑" panose="020B0503020204020204" charset="-122"/>
                <a:sym typeface="+mn-ea"/>
              </a:rPr>
              <a:t>这一节课，我们学习了生字词，</a:t>
            </a:r>
            <a:r>
              <a:rPr sz="2400" dirty="0" err="1" smtClean="0">
                <a:latin typeface="微软雅黑" panose="020B0503020204020204" charset="-122"/>
                <a:ea typeface="微软雅黑" panose="020B0503020204020204" charset="-122"/>
                <a:cs typeface="微软雅黑" panose="020B0503020204020204" charset="-122"/>
                <a:sym typeface="+mn-ea"/>
              </a:rPr>
              <a:t>并跟随巴金先生一道欣赏了海上日出的美丽风景</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我想大多数同学可能都有一种冲动</a:t>
            </a:r>
            <a:r>
              <a:rPr sz="2400" dirty="0" err="1">
                <a:latin typeface="微软雅黑" panose="020B0503020204020204" charset="-122"/>
                <a:ea typeface="微软雅黑" panose="020B0503020204020204" charset="-122"/>
                <a:cs typeface="微软雅黑" panose="020B0503020204020204" charset="-122"/>
                <a:sym typeface="+mn-ea"/>
              </a:rPr>
              <a:t>，就是想马上到海边去看一看，去呼吸清新的空气，去欣赏日出的壮观景象</a:t>
            </a:r>
            <a:r>
              <a:rPr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cs typeface="微软雅黑" panose="020B0503020204020204" charset="-122"/>
                <a:sym typeface="+mn-ea"/>
              </a:rPr>
              <a:t>。</a:t>
            </a:r>
          </a:p>
          <a:p>
            <a:pPr algn="l">
              <a:lnSpc>
                <a:spcPct val="130000"/>
              </a:lnSpc>
            </a:pPr>
            <a:r>
              <a:rPr lang="zh-CN" sz="2400" dirty="0">
                <a:latin typeface="微软雅黑" panose="020B0503020204020204" charset="-122"/>
                <a:cs typeface="微软雅黑" panose="020B0503020204020204" charset="-122"/>
                <a:sym typeface="+mn-ea"/>
              </a:rPr>
              <a:t>     下节课，让我们随着巴金爷爷优美的文字去细细欣赏海上的日出吧！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8" name="矩形 7"/>
          <p:cNvSpPr/>
          <p:nvPr/>
        </p:nvSpPr>
        <p:spPr>
          <a:xfrm>
            <a:off x="865034" y="1626235"/>
            <a:ext cx="9431648" cy="4569460"/>
          </a:xfrm>
          <a:prstGeom prst="rect">
            <a:avLst/>
          </a:prstGeom>
        </p:spPr>
        <p:txBody>
          <a:bodyPr wrap="square">
            <a:spAutoFit/>
          </a:bodyPr>
          <a:lstStyle/>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一、读拼音，写</a:t>
            </a:r>
            <a:r>
              <a:rPr lang="zh-CN" altLang="en-US" sz="2800" dirty="0">
                <a:latin typeface="微软雅黑" panose="020B0503020204020204" charset="-122"/>
                <a:cs typeface="微软雅黑" panose="020B0503020204020204" charset="-122"/>
              </a:rPr>
              <a:t>词语</a:t>
            </a:r>
            <a:r>
              <a:rPr lang="en-US" altLang="zh-CN" sz="2800" dirty="0">
                <a:latin typeface="微软雅黑" panose="020B0503020204020204" charset="-122"/>
                <a:ea typeface="微软雅黑" panose="020B0503020204020204" charset="-122"/>
                <a:cs typeface="微软雅黑" panose="020B0503020204020204" charset="-122"/>
              </a:rPr>
              <a:t>。</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   nǔ lì        dài tì     xiānɡ biān      zǐ sè </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       ）  （      ）  （          ）  （         ）  </a:t>
            </a:r>
          </a:p>
          <a:p>
            <a:pPr>
              <a:lnSpc>
                <a:spcPct val="130000"/>
              </a:lnSpc>
            </a:pPr>
            <a:r>
              <a:rPr lang="en-US" altLang="zh-CN" sz="2800" dirty="0" err="1">
                <a:latin typeface="微软雅黑" panose="020B0503020204020204" charset="-122"/>
                <a:ea typeface="微软雅黑" panose="020B0503020204020204" charset="-122"/>
                <a:cs typeface="微软雅黑" panose="020B0503020204020204" charset="-122"/>
              </a:rPr>
              <a:t>二、</a:t>
            </a:r>
            <a:r>
              <a:rPr lang="en-US" altLang="zh-CN" sz="2800" dirty="0" err="1" smtClean="0">
                <a:latin typeface="微软雅黑" panose="020B0503020204020204" charset="-122"/>
                <a:ea typeface="微软雅黑" panose="020B0503020204020204" charset="-122"/>
                <a:cs typeface="微软雅黑" panose="020B0503020204020204" charset="-122"/>
              </a:rPr>
              <a:t>根据意思</a:t>
            </a:r>
            <a:r>
              <a:rPr lang="zh-CN" altLang="en-US" sz="2800" dirty="0" smtClean="0">
                <a:latin typeface="微软雅黑" panose="020B0503020204020204" charset="-122"/>
                <a:ea typeface="微软雅黑" panose="020B0503020204020204" charset="-122"/>
                <a:cs typeface="微软雅黑" panose="020B0503020204020204" charset="-122"/>
              </a:rPr>
              <a:t>找本课</a:t>
            </a:r>
            <a:r>
              <a:rPr lang="en-US" altLang="zh-CN" sz="2800" dirty="0" err="1" smtClean="0">
                <a:latin typeface="微软雅黑" panose="020B0503020204020204" charset="-122"/>
                <a:ea typeface="微软雅黑" panose="020B0503020204020204" charset="-122"/>
                <a:cs typeface="微软雅黑" panose="020B0503020204020204" charset="-122"/>
              </a:rPr>
              <a:t>词语</a:t>
            </a:r>
            <a:r>
              <a:rPr lang="en-US" altLang="zh-CN" sz="2800" dirty="0">
                <a:latin typeface="微软雅黑" panose="020B0503020204020204" charset="-122"/>
                <a:ea typeface="微软雅黑" panose="020B0503020204020204" charset="-122"/>
                <a:cs typeface="微软雅黑" panose="020B0503020204020204" charset="-122"/>
              </a:rPr>
              <a:t>。</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1.不转眼睛地看，形容注意力集中。  （        ）</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2.指周围的世界。                  （         ）</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3.光彩耀眼。　　                  （         ）</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4.雄伟美丽而又少见的景象。　　    （        ）</a:t>
            </a:r>
            <a:r>
              <a:rPr lang="en-US" altLang="zh-CN" sz="2800" dirty="0" smtClean="0">
                <a:latin typeface="微软雅黑" panose="020B0503020204020204" charset="-122"/>
                <a:ea typeface="微软雅黑" panose="020B0503020204020204" charset="-122"/>
                <a:cs typeface="微软雅黑" panose="020B0503020204020204" charset="-122"/>
              </a:rPr>
              <a:t>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253368" y="2867660"/>
            <a:ext cx="1008609"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努 力</a:t>
            </a:r>
            <a:endPar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306658" y="2867660"/>
            <a:ext cx="1114408"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代 替 </a:t>
            </a:r>
            <a:endPar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5390177" y="2867660"/>
            <a:ext cx="1114408"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镶 边 </a:t>
            </a:r>
            <a:endPar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7503927" y="2867660"/>
            <a:ext cx="1008609"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紫 色</a:t>
            </a:r>
            <a:endPar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8114720" y="3936365"/>
            <a:ext cx="1261884"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不转眼</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7240387" y="4458335"/>
            <a:ext cx="902811"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范围</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7240387" y="5062220"/>
            <a:ext cx="902811"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夺目</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8331753" y="5673725"/>
            <a:ext cx="902811"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奇观</a:t>
            </a:r>
            <a:endParaRPr lang="zh-CN"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heckerboard(across)">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heckerboard(across)">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checkerboard(across)">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checkerboard(across)">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checkerboard(across)">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10" grpId="0"/>
      <p:bldP spid="11" grpId="0"/>
      <p:bldP spid="12" grpId="0"/>
      <p:bldP spid="13" grpId="0"/>
      <p:bldP spid="14" grpId="0"/>
      <p:bldP spid="15" grpId="0"/>
    </p:bldLst>
  </p:timing>
</p:sld>
</file>

<file path=ppt/slides/slide5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028584" y="1402080"/>
            <a:ext cx="9376614" cy="4286250"/>
            <a:chOff x="2631" y="4073"/>
            <a:chExt cx="8619" cy="8182"/>
          </a:xfrm>
        </p:grpSpPr>
        <p:sp>
          <p:nvSpPr>
            <p:cNvPr id="18" name="矩形 17"/>
            <p:cNvSpPr/>
            <p:nvPr>
              <p:custDataLst>
                <p:tags r:id="rId5"/>
              </p:custDataLst>
            </p:nvPr>
          </p:nvSpPr>
          <p:spPr>
            <a:xfrm>
              <a:off x="2631" y="4299"/>
              <a:ext cx="8369" cy="7956"/>
            </a:xfrm>
            <a:prstGeom prst="rect">
              <a:avLst/>
            </a:prstGeom>
            <a:solidFill>
              <a:schemeClr val="accent1">
                <a:lumMod val="60000"/>
                <a:lumOff val="40000"/>
              </a:schemeClr>
            </a:solidFill>
            <a:ln>
              <a:noFill/>
            </a:ln>
            <a:effectLst>
              <a:outerShdw blurRad="50800" dist="38100" dir="8100000" algn="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9" name="矩形 4"/>
            <p:cNvSpPr/>
            <p:nvPr>
              <p:custDataLst>
                <p:tags r:id="rId6"/>
              </p:custDataLst>
            </p:nvPr>
          </p:nvSpPr>
          <p:spPr>
            <a:xfrm>
              <a:off x="2882" y="4073"/>
              <a:ext cx="8369" cy="7956"/>
            </a:xfrm>
            <a:custGeom>
              <a:avLst/>
              <a:gdLst>
                <a:gd name="connsiteX0" fmla="*/ 0 w 5405036"/>
                <a:gd name="connsiteY0" fmla="*/ 0 h 3159621"/>
                <a:gd name="connsiteX1" fmla="*/ 5405036 w 5405036"/>
                <a:gd name="connsiteY1" fmla="*/ 0 h 3159621"/>
                <a:gd name="connsiteX2" fmla="*/ 5405036 w 5405036"/>
                <a:gd name="connsiteY2" fmla="*/ 3159621 h 3159621"/>
                <a:gd name="connsiteX3" fmla="*/ 0 w 5405036"/>
                <a:gd name="connsiteY3" fmla="*/ 3159621 h 3159621"/>
                <a:gd name="connsiteX4" fmla="*/ 0 w 5405036"/>
                <a:gd name="connsiteY4" fmla="*/ 0 h 3159621"/>
                <a:gd name="connsiteX0-1" fmla="*/ 3672920 w 9077956"/>
                <a:gd name="connsiteY0-2" fmla="*/ 1452812 h 4612433"/>
                <a:gd name="connsiteX1-3" fmla="*/ 0 w 9077956"/>
                <a:gd name="connsiteY1-4" fmla="*/ 0 h 4612433"/>
                <a:gd name="connsiteX2-5" fmla="*/ 9077956 w 9077956"/>
                <a:gd name="connsiteY2-6" fmla="*/ 1452812 h 4612433"/>
                <a:gd name="connsiteX3-7" fmla="*/ 9077956 w 9077956"/>
                <a:gd name="connsiteY3-8" fmla="*/ 4612433 h 4612433"/>
                <a:gd name="connsiteX4-9" fmla="*/ 3672920 w 9077956"/>
                <a:gd name="connsiteY4-10" fmla="*/ 4612433 h 4612433"/>
                <a:gd name="connsiteX5" fmla="*/ 3672920 w 9077956"/>
                <a:gd name="connsiteY5" fmla="*/ 1452812 h 4612433"/>
                <a:gd name="connsiteX0-11" fmla="*/ 0 w 5405036"/>
                <a:gd name="connsiteY0-12" fmla="*/ 0 h 3159621"/>
                <a:gd name="connsiteX1-13" fmla="*/ 5405036 w 5405036"/>
                <a:gd name="connsiteY1-14" fmla="*/ 0 h 3159621"/>
                <a:gd name="connsiteX2-15" fmla="*/ 5405036 w 5405036"/>
                <a:gd name="connsiteY2-16" fmla="*/ 3159621 h 3159621"/>
                <a:gd name="connsiteX3-17" fmla="*/ 0 w 5405036"/>
                <a:gd name="connsiteY3-18" fmla="*/ 3159621 h 3159621"/>
                <a:gd name="connsiteX4-19" fmla="*/ 0 w 5405036"/>
                <a:gd name="connsiteY4-20" fmla="*/ 0 h 31596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5036" h="3159621">
                  <a:moveTo>
                    <a:pt x="0" y="0"/>
                  </a:moveTo>
                  <a:lnTo>
                    <a:pt x="5405036" y="0"/>
                  </a:lnTo>
                  <a:lnTo>
                    <a:pt x="5405036" y="3159621"/>
                  </a:lnTo>
                  <a:lnTo>
                    <a:pt x="0" y="3159621"/>
                  </a:lnTo>
                  <a:lnTo>
                    <a:pt x="0" y="0"/>
                  </a:lnTo>
                  <a:close/>
                </a:path>
              </a:pathLst>
            </a:custGeom>
            <a:ln w="22225">
              <a:solidFill>
                <a:schemeClr val="accent1"/>
              </a:solidFill>
            </a:ln>
            <a:effectLst>
              <a:outerShdw blurRad="76200" dist="76200" dir="8100000" algn="tr" rotWithShape="0">
                <a:prstClr val="black">
                  <a:alpha val="14000"/>
                </a:prstClr>
              </a:outerShdw>
            </a:effec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dirty="0"/>
            </a:p>
          </p:txBody>
        </p:sp>
      </p:grpSp>
      <p:sp>
        <p:nvSpPr>
          <p:cNvPr id="2065" name="矩形 2064"/>
          <p:cNvSpPr/>
          <p:nvPr>
            <p:custDataLst>
              <p:tags r:id="rId2"/>
            </p:custDataLst>
          </p:nvPr>
        </p:nvSpPr>
        <p:spPr>
          <a:xfrm>
            <a:off x="3692281" y="152812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custDataLst>
              <p:tags r:id="rId3"/>
            </p:custDataLst>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20" name="文本框 19"/>
          <p:cNvSpPr txBox="1"/>
          <p:nvPr>
            <p:custDataLst>
              <p:tags r:id="rId4"/>
            </p:custDataLst>
          </p:nvPr>
        </p:nvSpPr>
        <p:spPr>
          <a:xfrm>
            <a:off x="1482027" y="1597027"/>
            <a:ext cx="9109198" cy="338391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三、给词语搭配连线。</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范围　　　亮光           透出　　   光彩</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负着　　　上升           躲进         红霞</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使劲　　　重担           出现         云里</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发出　　　扩大           有了         重围</a:t>
            </a:r>
          </a:p>
        </p:txBody>
      </p:sp>
      <p:cxnSp>
        <p:nvCxnSpPr>
          <p:cNvPr id="2" name="直接连接符 1"/>
          <p:cNvCxnSpPr/>
          <p:nvPr/>
        </p:nvCxnSpPr>
        <p:spPr>
          <a:xfrm>
            <a:off x="5752933" y="2251710"/>
            <a:ext cx="3100" cy="2617470"/>
          </a:xfrm>
          <a:prstGeom prst="line">
            <a:avLst/>
          </a:prstGeom>
          <a:solidFill>
            <a:schemeClr val="accent1"/>
          </a:solidFill>
          <a:ln w="57150" cap="flat" cmpd="sng" algn="ctr">
            <a:solidFill>
              <a:srgbClr val="FFC000"/>
            </a:solidFill>
            <a:prstDash val="lgDashDotDot"/>
            <a:round/>
            <a:headEnd type="none" w="med" len="med"/>
            <a:tailEnd type="none" w="med" len="med"/>
          </a:ln>
        </p:spPr>
      </p:cxnSp>
      <p:cxnSp>
        <p:nvCxnSpPr>
          <p:cNvPr id="3" name="直接连接符 2"/>
          <p:cNvCxnSpPr/>
          <p:nvPr/>
        </p:nvCxnSpPr>
        <p:spPr>
          <a:xfrm>
            <a:off x="2563319" y="2670810"/>
            <a:ext cx="1259568" cy="1982470"/>
          </a:xfrm>
          <a:prstGeom prst="line">
            <a:avLst/>
          </a:prstGeom>
          <a:solidFill>
            <a:schemeClr val="accent1"/>
          </a:solidFill>
          <a:ln w="38100" cap="flat" cmpd="sng" algn="ctr">
            <a:solidFill>
              <a:srgbClr val="FFC000"/>
            </a:solidFill>
            <a:prstDash val="solid"/>
            <a:round/>
            <a:headEnd type="none" w="med" len="med"/>
            <a:tailEnd type="none" w="med" len="med"/>
          </a:ln>
        </p:spPr>
      </p:cxnSp>
      <p:cxnSp>
        <p:nvCxnSpPr>
          <p:cNvPr id="4" name="直接连接符 3"/>
          <p:cNvCxnSpPr/>
          <p:nvPr/>
        </p:nvCxnSpPr>
        <p:spPr>
          <a:xfrm>
            <a:off x="2541616" y="3375660"/>
            <a:ext cx="1368860" cy="701040"/>
          </a:xfrm>
          <a:prstGeom prst="line">
            <a:avLst/>
          </a:prstGeom>
          <a:solidFill>
            <a:schemeClr val="accent1"/>
          </a:solidFill>
          <a:ln w="38100" cap="flat" cmpd="sng" algn="ctr">
            <a:solidFill>
              <a:srgbClr val="FFC000"/>
            </a:solidFill>
            <a:prstDash val="solid"/>
            <a:round/>
            <a:headEnd type="none" w="med" len="med"/>
            <a:tailEnd type="none" w="med" len="med"/>
          </a:ln>
        </p:spPr>
      </p:cxnSp>
      <p:cxnSp>
        <p:nvCxnSpPr>
          <p:cNvPr id="5" name="直接连接符 4"/>
          <p:cNvCxnSpPr/>
          <p:nvPr/>
        </p:nvCxnSpPr>
        <p:spPr>
          <a:xfrm flipV="1">
            <a:off x="2433099" y="3284855"/>
            <a:ext cx="1477377" cy="708660"/>
          </a:xfrm>
          <a:prstGeom prst="line">
            <a:avLst/>
          </a:prstGeom>
          <a:solidFill>
            <a:schemeClr val="accent1"/>
          </a:solidFill>
          <a:ln w="38100" cap="flat" cmpd="sng" algn="ctr">
            <a:solidFill>
              <a:srgbClr val="FFC000"/>
            </a:solidFill>
            <a:prstDash val="solid"/>
            <a:round/>
            <a:headEnd type="none" w="med" len="med"/>
            <a:tailEnd type="none" w="med" len="med"/>
          </a:ln>
        </p:spPr>
      </p:cxnSp>
      <p:cxnSp>
        <p:nvCxnSpPr>
          <p:cNvPr id="12" name="直接连接符 11"/>
          <p:cNvCxnSpPr/>
          <p:nvPr/>
        </p:nvCxnSpPr>
        <p:spPr>
          <a:xfrm flipV="1">
            <a:off x="2433098" y="2636520"/>
            <a:ext cx="1565741" cy="2016760"/>
          </a:xfrm>
          <a:prstGeom prst="line">
            <a:avLst/>
          </a:prstGeom>
          <a:solidFill>
            <a:schemeClr val="accent1"/>
          </a:solidFill>
          <a:ln w="38100" cap="flat" cmpd="sng" algn="ctr">
            <a:solidFill>
              <a:srgbClr val="FFC000"/>
            </a:solidFill>
            <a:prstDash val="solid"/>
            <a:round/>
            <a:headEnd type="none" w="med" len="med"/>
            <a:tailEnd type="none" w="med" len="med"/>
          </a:ln>
        </p:spPr>
      </p:cxnSp>
      <p:cxnSp>
        <p:nvCxnSpPr>
          <p:cNvPr id="13" name="直接连接符 12"/>
          <p:cNvCxnSpPr/>
          <p:nvPr/>
        </p:nvCxnSpPr>
        <p:spPr>
          <a:xfrm>
            <a:off x="7617869" y="2670810"/>
            <a:ext cx="1478927" cy="1982470"/>
          </a:xfrm>
          <a:prstGeom prst="line">
            <a:avLst/>
          </a:prstGeom>
          <a:solidFill>
            <a:schemeClr val="accent1"/>
          </a:solidFill>
          <a:ln w="38100" cap="flat" cmpd="sng" algn="ctr">
            <a:solidFill>
              <a:srgbClr val="FFC000"/>
            </a:solidFill>
            <a:prstDash val="solid"/>
            <a:round/>
            <a:headEnd type="none" w="med" len="med"/>
            <a:tailEnd type="none" w="med" len="med"/>
          </a:ln>
        </p:spPr>
      </p:cxnSp>
      <p:cxnSp>
        <p:nvCxnSpPr>
          <p:cNvPr id="14" name="直接连接符 13"/>
          <p:cNvCxnSpPr/>
          <p:nvPr/>
        </p:nvCxnSpPr>
        <p:spPr>
          <a:xfrm>
            <a:off x="7617870" y="3375662"/>
            <a:ext cx="1566516" cy="629285"/>
          </a:xfrm>
          <a:prstGeom prst="line">
            <a:avLst/>
          </a:prstGeom>
          <a:solidFill>
            <a:schemeClr val="accent1"/>
          </a:solidFill>
          <a:ln w="38100" cap="flat" cmpd="sng" algn="ctr">
            <a:solidFill>
              <a:srgbClr val="FFC000"/>
            </a:solidFill>
            <a:prstDash val="solid"/>
            <a:round/>
            <a:headEnd type="none" w="med" len="med"/>
            <a:tailEnd type="none" w="med" len="med"/>
          </a:ln>
        </p:spPr>
      </p:cxnSp>
      <p:cxnSp>
        <p:nvCxnSpPr>
          <p:cNvPr id="15" name="直接连接符 14"/>
          <p:cNvCxnSpPr/>
          <p:nvPr/>
        </p:nvCxnSpPr>
        <p:spPr>
          <a:xfrm flipV="1">
            <a:off x="7617870" y="3356612"/>
            <a:ext cx="1566516" cy="636905"/>
          </a:xfrm>
          <a:prstGeom prst="line">
            <a:avLst/>
          </a:prstGeom>
          <a:solidFill>
            <a:schemeClr val="accent1"/>
          </a:solidFill>
          <a:ln w="38100" cap="flat" cmpd="sng" algn="ctr">
            <a:solidFill>
              <a:srgbClr val="FFC000"/>
            </a:solidFill>
            <a:prstDash val="solid"/>
            <a:round/>
            <a:headEnd type="none" w="med" len="med"/>
            <a:tailEnd type="none" w="med" len="med"/>
          </a:ln>
        </p:spPr>
      </p:cxnSp>
      <p:cxnSp>
        <p:nvCxnSpPr>
          <p:cNvPr id="16" name="直接连接符 15"/>
          <p:cNvCxnSpPr/>
          <p:nvPr/>
        </p:nvCxnSpPr>
        <p:spPr>
          <a:xfrm flipV="1">
            <a:off x="7617870" y="2708910"/>
            <a:ext cx="1566516" cy="1944370"/>
          </a:xfrm>
          <a:prstGeom prst="line">
            <a:avLst/>
          </a:prstGeom>
          <a:solidFill>
            <a:schemeClr val="accent1"/>
          </a:solidFill>
          <a:ln w="38100" cap="flat" cmpd="sng" algn="ctr">
            <a:solidFill>
              <a:srgbClr val="FFC000"/>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3118305" y="2586357"/>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5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45694" y="2152017"/>
            <a:ext cx="5908732" cy="2031325"/>
          </a:xfrm>
          <a:prstGeom prst="rect">
            <a:avLst/>
          </a:prstGeom>
          <a:noFill/>
        </p:spPr>
        <p:txBody>
          <a:bodyPr wrap="square" rtlCol="0">
            <a:spAutoFit/>
          </a:bodyPr>
          <a:lstStyle/>
          <a:p>
            <a:pPr>
              <a:lnSpc>
                <a:spcPct val="150000"/>
              </a:lnSpc>
            </a:pPr>
            <a:r>
              <a:rPr lang="en-US" altLang="zh-CN" sz="2800" dirty="0">
                <a:latin typeface="微软雅黑" panose="020B0503020204020204" charset="-122"/>
                <a:ea typeface="微软雅黑" panose="020B0503020204020204" charset="-122"/>
              </a:rPr>
              <a:t>      </a:t>
            </a:r>
            <a:r>
              <a:rPr altLang="zh-CN" sz="2800" dirty="0">
                <a:latin typeface="微软雅黑" panose="020B0503020204020204" charset="-122"/>
                <a:ea typeface="微软雅黑" panose="020B0503020204020204" charset="-122"/>
              </a:rPr>
              <a:t>这节课我们 继续学习《海上日出》，看看作者是怎样按照一定顺序把海上日出的过程写出来的。</a:t>
            </a:r>
          </a:p>
        </p:txBody>
      </p:sp>
      <p:sp>
        <p:nvSpPr>
          <p:cNvPr id="9" name="文本框 7"/>
          <p:cNvSpPr txBox="1"/>
          <p:nvPr/>
        </p:nvSpPr>
        <p:spPr>
          <a:xfrm>
            <a:off x="639474" y="1279525"/>
            <a:ext cx="2091271" cy="578480"/>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5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100" name="文本框 99"/>
          <p:cNvSpPr txBox="1"/>
          <p:nvPr/>
        </p:nvSpPr>
        <p:spPr>
          <a:xfrm>
            <a:off x="775119" y="2444752"/>
            <a:ext cx="7924041" cy="721411"/>
          </a:xfrm>
          <a:prstGeom prst="roundRect">
            <a:avLst/>
          </a:prstGeom>
          <a:noFill/>
          <a:ln w="38100">
            <a:solidFill>
              <a:srgbClr val="92D050"/>
            </a:solidFill>
          </a:ln>
        </p:spPr>
        <p:txBody>
          <a:bodyPr wrap="square">
            <a:spAutoFit/>
          </a:bodyPr>
          <a:lstStyle/>
          <a:p>
            <a:pPr>
              <a:lnSpc>
                <a:spcPct val="130000"/>
              </a:lnSpc>
            </a:pPr>
            <a:r>
              <a:rPr lang="zh-CN" sz="2800">
                <a:latin typeface="微软雅黑" panose="020B0503020204020204" charset="-122"/>
                <a:ea typeface="微软雅黑" panose="020B0503020204020204" charset="-122"/>
                <a:cs typeface="微软雅黑" panose="020B0503020204020204" charset="-122"/>
              </a:rPr>
              <a:t>你读懂了什么？你是从哪里看出来的？</a:t>
            </a:r>
          </a:p>
        </p:txBody>
      </p:sp>
      <p:sp>
        <p:nvSpPr>
          <p:cNvPr id="3" name="文本框 2"/>
          <p:cNvSpPr txBox="1"/>
          <p:nvPr/>
        </p:nvSpPr>
        <p:spPr>
          <a:xfrm flipH="1">
            <a:off x="1708362" y="3830322"/>
            <a:ext cx="8374385" cy="1267837"/>
          </a:xfrm>
          <a:prstGeom prst="bevel">
            <a:avLst/>
          </a:prstGeom>
          <a:solidFill>
            <a:srgbClr val="92D050"/>
          </a:solidFill>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为了看日出，我常常早起。那时天还没有大亮，周围非常清静，船上只有机器的响声。</a:t>
            </a:r>
            <a:endParaRPr lang="zh-CN"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7"/>
          <p:cNvSpPr txBox="1"/>
          <p:nvPr/>
        </p:nvSpPr>
        <p:spPr>
          <a:xfrm>
            <a:off x="481350" y="1127125"/>
            <a:ext cx="2091271" cy="578882"/>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5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03799" y="2231390"/>
            <a:ext cx="6130416" cy="2681347"/>
          </a:xfrm>
          <a:prstGeom prst="bevel">
            <a:avLst>
              <a:gd name="adj" fmla="val 8352"/>
            </a:avLst>
          </a:prstGeom>
          <a:solidFill>
            <a:srgbClr val="FFC000"/>
          </a:solidFill>
          <a:ln w="9525">
            <a:solidFill>
              <a:srgbClr val="92D050"/>
            </a:solidFill>
          </a:ln>
        </p:spPr>
        <p:txBody>
          <a:bodyPr wrap="square">
            <a:spAutoFit/>
          </a:bodyPr>
          <a:lstStyle/>
          <a:p>
            <a:pPr indent="304800"/>
            <a:r>
              <a:rPr lang="en-US" altLang="zh-CN"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这是1927年1月，巴金从上海乘船赴巴黎留学，在途中写下的这篇杂记。文章从不同角度，不同侧面抓住景物的特点勾画出了一幅朝阳初升、瞬息万变的奇妙景象。</a:t>
            </a:r>
          </a:p>
        </p:txBody>
      </p:sp>
      <p:sp>
        <p:nvSpPr>
          <p:cNvPr id="2" name="文本框 1"/>
          <p:cNvSpPr txBox="1"/>
          <p:nvPr/>
        </p:nvSpPr>
        <p:spPr>
          <a:xfrm>
            <a:off x="454996" y="115633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rot="1320000">
            <a:off x="4220524" y="1308735"/>
            <a:ext cx="2320706" cy="626366"/>
          </a:xfrm>
          <a:prstGeom prst="snip2DiagRect">
            <a:avLst/>
          </a:prstGeom>
          <a:noFill/>
          <a:ln w="38100">
            <a:solidFill>
              <a:srgbClr val="339933"/>
            </a:solidFill>
            <a:prstDash val="lgDashDotDot"/>
          </a:ln>
        </p:spPr>
        <p:txBody>
          <a:bodyPr wrap="square" rtlCol="0" anchor="t">
            <a:spAutoFit/>
          </a:bodyPr>
          <a:lstStyle/>
          <a:p>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写作背景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5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536382" y="5338447"/>
            <a:ext cx="9862614" cy="556449"/>
          </a:xfrm>
          <a:prstGeom prst="snip2DiagRect">
            <a:avLst/>
          </a:prstGeom>
          <a:noFill/>
          <a:ln w="38100">
            <a:solidFill>
              <a:srgbClr val="FFC0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天空的颜色有什么变化？用“</a:t>
            </a:r>
            <a:r>
              <a:rPr lang="zh-CN" sz="2400" u="sng">
                <a:latin typeface="微软雅黑" panose="020B0503020204020204" charset="-122"/>
                <a:ea typeface="微软雅黑" panose="020B0503020204020204" charset="-122"/>
                <a:sym typeface="+mn-ea"/>
              </a:rPr>
              <a:t>   </a:t>
            </a:r>
            <a:r>
              <a:rPr lang="zh-CN" sz="2400">
                <a:latin typeface="微软雅黑" panose="020B0503020204020204" charset="-122"/>
                <a:ea typeface="微软雅黑" panose="020B0503020204020204" charset="-122"/>
                <a:sym typeface="+mn-ea"/>
              </a:rPr>
              <a:t>”划出颜色变化的词。</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1079" y="2780930"/>
            <a:ext cx="3081275" cy="150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7631" y="1700808"/>
            <a:ext cx="3520066" cy="1651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5953" y="2924946"/>
            <a:ext cx="3636198" cy="1635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heckerboard(across)">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654105" y="2192022"/>
            <a:ext cx="9240193" cy="624423"/>
          </a:xfrm>
          <a:prstGeom prst="snip2DiagRect">
            <a:avLst/>
          </a:prstGeom>
          <a:noFill/>
          <a:ln w="38100">
            <a:solidFill>
              <a:srgbClr val="FFC000"/>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我知道太阳要从天边升起来了，便</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不转眼</a:t>
            </a:r>
            <a:r>
              <a:rPr lang="zh-CN" sz="2800">
                <a:latin typeface="微软雅黑" panose="020B0503020204020204" charset="-122"/>
                <a:ea typeface="微软雅黑" panose="020B0503020204020204" charset="-122"/>
                <a:cs typeface="微软雅黑" panose="020B0503020204020204" charset="-122"/>
                <a:sym typeface="+mn-ea"/>
              </a:rPr>
              <a:t>地望着那里。</a:t>
            </a:r>
          </a:p>
        </p:txBody>
      </p:sp>
      <p:sp>
        <p:nvSpPr>
          <p:cNvPr id="5" name="文本框 4"/>
          <p:cNvSpPr txBox="1"/>
          <p:nvPr/>
        </p:nvSpPr>
        <p:spPr>
          <a:xfrm>
            <a:off x="4144562" y="3989071"/>
            <a:ext cx="6517200" cy="1452384"/>
          </a:xfrm>
          <a:prstGeom prst="cloudCallout">
            <a:avLst>
              <a:gd name="adj1" fmla="val -23810"/>
              <a:gd name="adj2" fmla="val -70651"/>
            </a:avLst>
          </a:prstGeom>
          <a:noFill/>
          <a:ln w="38100">
            <a:solidFill>
              <a:srgbClr val="FFC000"/>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非常渴望看到海上日出的心情。</a:t>
            </a: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3734523" y="2164082"/>
            <a:ext cx="5714177" cy="1846975"/>
          </a:xfrm>
          <a:prstGeom prst="bevel">
            <a:avLst/>
          </a:prstGeom>
          <a:solidFill>
            <a:srgbClr val="00B0F0"/>
          </a:solidFill>
          <a:ln>
            <a:solidFill>
              <a:schemeClr val="accent1"/>
            </a:solidFill>
          </a:ln>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构   </a:t>
            </a:r>
            <a:r>
              <a:rPr lang="zh-CN" altLang="zh-CN" sz="2800" dirty="0" smtClean="0">
                <a:latin typeface="微软雅黑" panose="020B0503020204020204" charset="-122"/>
                <a:ea typeface="微软雅黑" panose="020B0503020204020204" charset="-122"/>
                <a:cs typeface="微软雅黑" panose="020B0503020204020204" charset="-122"/>
              </a:rPr>
              <a:t>冠   </a:t>
            </a:r>
            <a:r>
              <a:rPr lang="zh-CN" altLang="zh-CN" sz="2800" dirty="0">
                <a:latin typeface="微软雅黑" panose="020B0503020204020204" charset="-122"/>
                <a:ea typeface="微软雅黑" panose="020B0503020204020204" charset="-122"/>
                <a:cs typeface="微软雅黑" panose="020B0503020204020204" charset="-122"/>
              </a:rPr>
              <a:t>朴    素   率   </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倘   附   捣   绘    谐</a:t>
            </a:r>
          </a:p>
        </p:txBody>
      </p:sp>
      <p:sp>
        <p:nvSpPr>
          <p:cNvPr id="2" name="文本框 1"/>
          <p:cNvSpPr txBox="1"/>
          <p:nvPr/>
        </p:nvSpPr>
        <p:spPr>
          <a:xfrm>
            <a:off x="909215" y="1443357"/>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
        <p:nvSpPr>
          <p:cNvPr id="3" name="文本框 2"/>
          <p:cNvSpPr txBox="1"/>
          <p:nvPr/>
        </p:nvSpPr>
        <p:spPr>
          <a:xfrm>
            <a:off x="8361985" y="1304927"/>
            <a:ext cx="1920895" cy="796469"/>
          </a:xfrm>
          <a:prstGeom prst="cloudCallout">
            <a:avLst/>
          </a:prstGeom>
          <a:noFill/>
          <a:ln>
            <a:solidFill>
              <a:schemeClr val="accent1"/>
            </a:solidFill>
          </a:ln>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会认字</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61198" y="4343400"/>
            <a:ext cx="4254421" cy="1532334"/>
          </a:xfrm>
          <a:prstGeom prst="roundRect">
            <a:avLst/>
          </a:prstGeom>
          <a:noFill/>
          <a:ln>
            <a:solidFill>
              <a:schemeClr val="accent1"/>
            </a:solidFill>
          </a:ln>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读准字音：</a:t>
            </a:r>
          </a:p>
          <a:p>
            <a:pPr algn="l"/>
            <a:r>
              <a:rPr lang="zh-CN" altLang="zh-CN" sz="2800" dirty="0">
                <a:latin typeface="微软雅黑" panose="020B0503020204020204" charset="-122"/>
                <a:ea typeface="微软雅黑" panose="020B0503020204020204" charset="-122"/>
                <a:cs typeface="微软雅黑" panose="020B0503020204020204" charset="-122"/>
                <a:sym typeface="+mn-ea"/>
              </a:rPr>
              <a:t>注意读准平</a:t>
            </a:r>
            <a:r>
              <a:rPr lang="zh-CN" altLang="zh-CN" sz="2800" dirty="0" smtClean="0">
                <a:latin typeface="微软雅黑" panose="020B0503020204020204" charset="-122"/>
                <a:ea typeface="微软雅黑" panose="020B0503020204020204" charset="-122"/>
                <a:cs typeface="微软雅黑" panose="020B0503020204020204" charset="-122"/>
                <a:sym typeface="+mn-ea"/>
              </a:rPr>
              <a:t>舌音</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lang="zh-CN" altLang="zh-CN" sz="2800" dirty="0" smtClean="0">
                <a:latin typeface="微软雅黑" panose="020B0503020204020204" charset="-122"/>
                <a:ea typeface="微软雅黑" panose="020B0503020204020204" charset="-122"/>
                <a:cs typeface="微软雅黑" panose="020B0503020204020204" charset="-122"/>
                <a:sym typeface="+mn-ea"/>
              </a:rPr>
              <a:t>素”</a:t>
            </a:r>
            <a:r>
              <a:rPr lang="zh-CN" altLang="zh-CN" sz="2800" dirty="0">
                <a:latin typeface="微软雅黑" panose="020B0503020204020204" charset="-122"/>
                <a:ea typeface="微软雅黑" panose="020B0503020204020204" charset="-122"/>
                <a:cs typeface="微软雅黑" panose="020B0503020204020204" charset="-122"/>
                <a:sym typeface="+mn-ea"/>
              </a:rPr>
              <a:t>，</a:t>
            </a:r>
          </a:p>
          <a:p>
            <a:pPr algn="l"/>
            <a:r>
              <a:rPr lang="zh-CN" altLang="zh-CN" sz="2800" dirty="0">
                <a:latin typeface="微软雅黑" panose="020B0503020204020204" charset="-122"/>
                <a:ea typeface="微软雅黑" panose="020B0503020204020204" charset="-122"/>
                <a:cs typeface="微软雅黑" panose="020B0503020204020204" charset="-122"/>
                <a:sym typeface="+mn-ea"/>
              </a:rPr>
              <a:t>翘舌音</a:t>
            </a:r>
            <a:r>
              <a:rPr lang="zh-CN" altLang="zh-CN" sz="2800" dirty="0" smtClean="0">
                <a:latin typeface="微软雅黑" panose="020B0503020204020204" charset="-122"/>
                <a:ea typeface="微软雅黑" panose="020B0503020204020204" charset="-122"/>
                <a:cs typeface="微软雅黑" panose="020B0503020204020204" charset="-122"/>
                <a:sym typeface="+mn-ea"/>
              </a:rPr>
              <a:t>“率”</a:t>
            </a:r>
            <a:r>
              <a:rPr lang="zh-CN" altLang="zh-CN" sz="2800" dirty="0">
                <a:latin typeface="微软雅黑" panose="020B0503020204020204" charset="-122"/>
                <a:ea typeface="微软雅黑" panose="020B0503020204020204" charset="-122"/>
                <a:cs typeface="微软雅黑" panose="020B0503020204020204" charset="-122"/>
                <a:sym typeface="+mn-ea"/>
              </a:rPr>
              <a:t>等。</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873852" y="5008245"/>
            <a:ext cx="543739"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冠</a:t>
            </a:r>
          </a:p>
        </p:txBody>
      </p:sp>
      <p:sp>
        <p:nvSpPr>
          <p:cNvPr id="8" name="左大括号 7"/>
          <p:cNvSpPr/>
          <p:nvPr/>
        </p:nvSpPr>
        <p:spPr>
          <a:xfrm>
            <a:off x="6531153" y="4441190"/>
            <a:ext cx="438718" cy="1656080"/>
          </a:xfrm>
          <a:prstGeom prst="leftBrace">
            <a:avLst/>
          </a:prstGeom>
          <a:noFill/>
          <a:ln w="3810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bg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9" name="文本框 8"/>
          <p:cNvSpPr txBox="1"/>
          <p:nvPr/>
        </p:nvSpPr>
        <p:spPr>
          <a:xfrm>
            <a:off x="6969870" y="4121785"/>
            <a:ext cx="2781531" cy="523220"/>
          </a:xfrm>
          <a:prstGeom prst="rect">
            <a:avLst/>
          </a:prstGeom>
          <a:noFill/>
        </p:spPr>
        <p:txBody>
          <a:bodyPr wrap="none" rtlCol="0">
            <a:spAutoFit/>
          </a:bodyPr>
          <a:lstStyle/>
          <a:p>
            <a:pPr algn="l"/>
            <a:r>
              <a:rPr lang="en-US" altLang="zh-CN" sz="2800" dirty="0">
                <a:latin typeface="汉语拼音" pitchFamily="34" charset="0"/>
                <a:ea typeface="微软雅黑" panose="020B0503020204020204" charset="-122"/>
                <a:cs typeface="汉语拼音" pitchFamily="34" charset="0"/>
                <a:sym typeface="+mn-ea"/>
              </a:rPr>
              <a:t>guān</a:t>
            </a:r>
            <a:r>
              <a:rPr lang="zh-CN" altLang="zh-CN" sz="2800" dirty="0">
                <a:latin typeface="汉语拼音" pitchFamily="34" charset="0"/>
                <a:ea typeface="微软雅黑" panose="020B0503020204020204" charset="-122"/>
                <a:cs typeface="汉语拼音" pitchFamily="34" charset="0"/>
                <a:sym typeface="+mn-ea"/>
              </a:rPr>
              <a:t>（鸡冠花）</a:t>
            </a:r>
          </a:p>
        </p:txBody>
      </p:sp>
      <p:sp>
        <p:nvSpPr>
          <p:cNvPr id="10" name="文本框 9"/>
          <p:cNvSpPr txBox="1"/>
          <p:nvPr/>
        </p:nvSpPr>
        <p:spPr>
          <a:xfrm>
            <a:off x="7107841" y="5730240"/>
            <a:ext cx="1944763" cy="523220"/>
          </a:xfrm>
          <a:prstGeom prst="rect">
            <a:avLst/>
          </a:prstGeom>
          <a:noFill/>
        </p:spPr>
        <p:txBody>
          <a:bodyPr wrap="none" rtlCol="0">
            <a:spAutoFit/>
          </a:bodyPr>
          <a:lstStyle/>
          <a:p>
            <a:pPr algn="l"/>
            <a:r>
              <a:rPr lang="zh-CN" altLang="zh-CN" sz="2800" dirty="0">
                <a:latin typeface="汉语拼音" pitchFamily="34" charset="0"/>
                <a:ea typeface="微软雅黑" panose="020B0503020204020204" charset="-122"/>
                <a:cs typeface="汉语拼音" pitchFamily="34" charset="0"/>
                <a:sym typeface="+mn-ea"/>
              </a:rPr>
              <a:t>guàn</a:t>
            </a:r>
            <a:r>
              <a:rPr lang="en-US" altLang="zh-CN" sz="2800" dirty="0">
                <a:latin typeface="汉语拼音" pitchFamily="34" charset="0"/>
                <a:ea typeface="微软雅黑" panose="020B0503020204020204" charset="-122"/>
                <a:cs typeface="汉语拼音" pitchFamily="34" charset="0"/>
                <a:sym typeface="+mn-ea"/>
              </a:rPr>
              <a:t>(</a:t>
            </a:r>
            <a:r>
              <a:rPr lang="zh-CN" altLang="zh-CN" sz="2800" dirty="0">
                <a:latin typeface="汉语拼音" pitchFamily="34" charset="0"/>
                <a:ea typeface="微软雅黑" panose="020B0503020204020204" charset="-122"/>
                <a:cs typeface="汉语拼音" pitchFamily="34" charset="0"/>
                <a:sym typeface="+mn-ea"/>
              </a:rPr>
              <a:t>冠军</a:t>
            </a:r>
            <a:r>
              <a:rPr lang="en-US" altLang="zh-CN" sz="2800" dirty="0">
                <a:latin typeface="汉语拼音" pitchFamily="34" charset="0"/>
                <a:ea typeface="微软雅黑" panose="020B0503020204020204" charset="-122"/>
                <a:cs typeface="汉语拼音" pitchFamily="34" charset="0"/>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P spid="6" grpId="0"/>
      <p:bldP spid="8" grpId="0" bldLvl="0" animBg="1"/>
      <p:bldP spid="9" grpId="0"/>
      <p:bldP spid="10" grpId="0"/>
    </p:bldLst>
  </p:timing>
</p:sld>
</file>

<file path=ppt/slides/slide5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733652" y="2252346"/>
            <a:ext cx="5935861" cy="2699266"/>
          </a:xfrm>
          <a:prstGeom prst="horizontalScroll">
            <a:avLst/>
          </a:prstGeom>
          <a:noFill/>
          <a:ln w="38100">
            <a:solidFill>
              <a:srgbClr val="92D050"/>
            </a:solidFill>
          </a:ln>
        </p:spPr>
        <p:txBody>
          <a:bodyPr wrap="square" rtlCol="0">
            <a:spAutoFit/>
          </a:bodyPr>
          <a:lstStyle/>
          <a:p>
            <a:pPr algn="l">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果然</a:t>
            </a:r>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”一词说明了什么？接下来看见什么？我当时是怎么想的？后来的变化又怎么样？</a:t>
            </a: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par>
    </p:tnLst>
  </p:timing>
</p:sld>
</file>

<file path=ppt/slides/slide5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新知讲解</a:t>
            </a:r>
          </a:p>
        </p:txBody>
      </p:sp>
      <p:sp>
        <p:nvSpPr>
          <p:cNvPr id="4" name="文本框 3"/>
          <p:cNvSpPr txBox="1"/>
          <p:nvPr/>
        </p:nvSpPr>
        <p:spPr>
          <a:xfrm>
            <a:off x="626296" y="2019936"/>
            <a:ext cx="3696455" cy="624423"/>
          </a:xfrm>
          <a:prstGeom prst="snip2DiagRect">
            <a:avLst/>
          </a:prstGeom>
          <a:noFill/>
          <a:ln w="38100">
            <a:solidFill>
              <a:srgbClr val="FFC000"/>
            </a:solidFill>
          </a:ln>
        </p:spPr>
        <p:txBody>
          <a:bodyPr wrap="non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（1）太阳努力上升。</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24659" y="2928621"/>
            <a:ext cx="6924292" cy="624423"/>
          </a:xfrm>
          <a:prstGeom prst="snip2DiagRect">
            <a:avLst/>
          </a:prstGeom>
          <a:noFill/>
          <a:ln w="38100">
            <a:solidFill>
              <a:srgbClr val="FFC000"/>
            </a:solidFill>
          </a:ln>
        </p:spPr>
        <p:txBody>
          <a:bodyPr wrap="non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（2）太阳好像负着重荷似的，努力上升。</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19281" y="3958591"/>
            <a:ext cx="8011928" cy="624423"/>
          </a:xfrm>
          <a:prstGeom prst="snip2DiagRect">
            <a:avLst/>
          </a:prstGeom>
          <a:noFill/>
          <a:ln w="38100">
            <a:solidFill>
              <a:srgbClr val="FFC000"/>
            </a:solidFill>
          </a:ln>
        </p:spPr>
        <p:txBody>
          <a:bodyPr wrap="non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（3）太阳好像负着重荷似的，慢慢地努力上升。</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92210" y="4977767"/>
            <a:ext cx="10326135" cy="624423"/>
          </a:xfrm>
          <a:prstGeom prst="snip2DiagRect">
            <a:avLst/>
          </a:prstGeom>
          <a:noFill/>
          <a:ln w="38100">
            <a:solidFill>
              <a:srgbClr val="FFC000"/>
            </a:solidFill>
          </a:ln>
        </p:spPr>
        <p:txBody>
          <a:bodyPr wrap="squar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（4）太阳好像负着重荷似的一步一步，慢慢地努力上升。</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5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0173" y="2286001"/>
            <a:ext cx="10393570" cy="1384995"/>
          </a:xfrm>
          <a:prstGeom prst="rect">
            <a:avLst/>
          </a:prstGeom>
          <a:noFill/>
          <a:ln w="9525">
            <a:noFill/>
          </a:ln>
        </p:spPr>
        <p:txBody>
          <a:bodyPr wrap="square">
            <a:spAutoFit/>
          </a:bodyPr>
          <a:lstStyle/>
          <a:p>
            <a:r>
              <a:rPr lang="zh-CN" sz="2800">
                <a:latin typeface="微软雅黑" panose="020B0503020204020204" charset="-122"/>
                <a:ea typeface="微软雅黑" panose="020B0503020204020204" charset="-122"/>
              </a:rPr>
              <a:t>太阳好像负着重荷似的一步一步，慢慢地</a:t>
            </a:r>
            <a:r>
              <a:rPr lang="zh-CN" sz="2800">
                <a:solidFill>
                  <a:srgbClr val="C00000"/>
                </a:solidFill>
                <a:latin typeface="微软雅黑" panose="020B0503020204020204" charset="-122"/>
                <a:ea typeface="微软雅黑" panose="020B0503020204020204" charset="-122"/>
              </a:rPr>
              <a:t>努力上升</a:t>
            </a:r>
            <a:r>
              <a:rPr lang="zh-CN" sz="2800">
                <a:latin typeface="微软雅黑" panose="020B0503020204020204" charset="-122"/>
                <a:ea typeface="微软雅黑" panose="020B0503020204020204" charset="-122"/>
              </a:rPr>
              <a:t>。到了最后，终于</a:t>
            </a:r>
            <a:r>
              <a:rPr lang="zh-CN" sz="2800">
                <a:solidFill>
                  <a:srgbClr val="C00000"/>
                </a:solidFill>
                <a:latin typeface="微软雅黑" panose="020B0503020204020204" charset="-122"/>
                <a:ea typeface="微软雅黑" panose="020B0503020204020204" charset="-122"/>
              </a:rPr>
              <a:t>冲破了云霞</a:t>
            </a:r>
            <a:r>
              <a:rPr lang="zh-CN" sz="2800">
                <a:latin typeface="微软雅黑" panose="020B0503020204020204" charset="-122"/>
                <a:ea typeface="微软雅黑" panose="020B0503020204020204" charset="-122"/>
              </a:rPr>
              <a:t>，完全</a:t>
            </a:r>
            <a:r>
              <a:rPr lang="zh-CN" sz="2800">
                <a:solidFill>
                  <a:srgbClr val="C00000"/>
                </a:solidFill>
                <a:latin typeface="微软雅黑" panose="020B0503020204020204" charset="-122"/>
                <a:ea typeface="微软雅黑" panose="020B0503020204020204" charset="-122"/>
              </a:rPr>
              <a:t>跳出了海面</a:t>
            </a:r>
            <a:r>
              <a:rPr lang="zh-CN" sz="2800">
                <a:latin typeface="微软雅黑" panose="020B0503020204020204" charset="-122"/>
                <a:ea typeface="微软雅黑" panose="020B0503020204020204" charset="-122"/>
              </a:rPr>
              <a:t>，颜色红得非常可爱。</a:t>
            </a:r>
          </a:p>
          <a:p>
            <a:r>
              <a:rPr lang="zh-CN" sz="2800">
                <a:solidFill>
                  <a:srgbClr val="C00000"/>
                </a:solidFill>
                <a:latin typeface="微软雅黑" panose="020B0503020204020204" charset="-122"/>
                <a:ea typeface="微软雅黑" panose="020B0503020204020204" charset="-122"/>
              </a:rPr>
              <a:t>上面的片段中红色字这样写有什么好处？</a:t>
            </a:r>
          </a:p>
        </p:txBody>
      </p:sp>
      <p:sp>
        <p:nvSpPr>
          <p:cNvPr id="4" name="文本框 3"/>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新知讲解</a:t>
            </a:r>
          </a:p>
        </p:txBody>
      </p:sp>
      <p:sp>
        <p:nvSpPr>
          <p:cNvPr id="2" name="文本框 1"/>
          <p:cNvSpPr txBox="1"/>
          <p:nvPr/>
        </p:nvSpPr>
        <p:spPr>
          <a:xfrm>
            <a:off x="1244068" y="4535172"/>
            <a:ext cx="8672806" cy="1659123"/>
          </a:xfrm>
          <a:prstGeom prst="snip2DiagRect">
            <a:avLst/>
          </a:prstGeom>
          <a:noFill/>
          <a:ln w="38100">
            <a:solidFill>
              <a:srgbClr val="FFC000"/>
            </a:solidFill>
            <a:prstDash val="lgDashDot"/>
          </a:ln>
        </p:spPr>
        <p:txBody>
          <a:bodyPr wrap="square" rtlCol="0">
            <a:spAutoFit/>
          </a:bodyPr>
          <a:lstStyle/>
          <a:p>
            <a:pPr algn="l"/>
            <a:r>
              <a:rPr lang="zh-CN" sz="2800">
                <a:latin typeface="微软雅黑" panose="020B0503020204020204" charset="-122"/>
                <a:ea typeface="微软雅黑" panose="020B0503020204020204" charset="-122"/>
                <a:sym typeface="+mn-ea"/>
              </a:rPr>
              <a:t>红色字部分是“</a:t>
            </a:r>
            <a:r>
              <a:rPr lang="zh-CN" sz="2800">
                <a:solidFill>
                  <a:srgbClr val="C00000"/>
                </a:solidFill>
                <a:latin typeface="微软雅黑" panose="020B0503020204020204" charset="-122"/>
                <a:ea typeface="微软雅黑" panose="020B0503020204020204" charset="-122"/>
                <a:sym typeface="+mn-ea"/>
              </a:rPr>
              <a:t>努力上升  冲破了云霞  跳出了海面”</a:t>
            </a:r>
            <a:r>
              <a:rPr lang="zh-CN" sz="2800">
                <a:latin typeface="微软雅黑" panose="020B0503020204020204" charset="-122"/>
                <a:ea typeface="微软雅黑" panose="020B0503020204020204" charset="-122"/>
                <a:sym typeface="+mn-ea"/>
              </a:rPr>
              <a:t>都是动词，把太阳升起来的过程，按照一定顺序写出来了。</a:t>
            </a:r>
            <a:endParaRPr lang="zh-CN" altLang="en-US" sz="28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小结填空</a:t>
            </a:r>
          </a:p>
        </p:txBody>
      </p:sp>
      <p:sp>
        <p:nvSpPr>
          <p:cNvPr id="5" name="文本框 4"/>
          <p:cNvSpPr txBox="1"/>
          <p:nvPr/>
        </p:nvSpPr>
        <p:spPr>
          <a:xfrm>
            <a:off x="1606823" y="2562225"/>
            <a:ext cx="8965801" cy="3433584"/>
          </a:xfrm>
          <a:prstGeom prst="snip2DiagRect">
            <a:avLst/>
          </a:prstGeom>
          <a:noFill/>
          <a:ln w="38100">
            <a:solidFill>
              <a:srgbClr val="92D050"/>
            </a:solidFill>
            <a:prstDash val="lgDashDotDot"/>
          </a:ln>
          <a:extLst>
            <a:ext uri="{909E8E84-426E-40DD-AFC4-6F175D3DCCD1}">
              <a14:hiddenFill xmlns:a14="http://schemas.microsoft.com/office/drawing/2010/main">
                <a:solidFill>
                  <a:srgbClr val="92D050"/>
                </a:solidFill>
              </a14:hiddenFill>
            </a:ext>
          </a:extLst>
        </p:spPr>
        <p:txBody>
          <a:bodyPr wrap="square" rtlCol="0">
            <a:spAutoFit/>
          </a:bodyPr>
          <a:lstStyle/>
          <a:p>
            <a:pPr algn="l">
              <a:lnSpc>
                <a:spcPct val="150000"/>
              </a:lnSpc>
            </a:pPr>
            <a:r>
              <a:rPr lang="zh-CN" sz="2400">
                <a:latin typeface="微软雅黑" panose="020B0503020204020204" charset="-122"/>
                <a:ea typeface="微软雅黑" panose="020B0503020204020204" charset="-122"/>
                <a:sym typeface="+mn-ea"/>
              </a:rPr>
              <a:t>这段话按（                                                      ）顺序一步一步地写出了日出时景象的变化，作者不仅抓住日出时太阳的（        ）变化，还抓住太阳（      ）和（       ）的变化来写。</a:t>
            </a:r>
          </a:p>
          <a:p>
            <a:pPr algn="l">
              <a:lnSpc>
                <a:spcPct val="150000"/>
              </a:lnSpc>
            </a:pPr>
            <a:endParaRPr lang="zh-CN" sz="2400">
              <a:latin typeface="微软雅黑" panose="020B0503020204020204" charset="-122"/>
              <a:ea typeface="微软雅黑" panose="020B0503020204020204" charset="-122"/>
              <a:sym typeface="+mn-ea"/>
            </a:endParaRPr>
          </a:p>
        </p:txBody>
      </p:sp>
      <p:sp>
        <p:nvSpPr>
          <p:cNvPr id="3" name="文本框 2"/>
          <p:cNvSpPr txBox="1"/>
          <p:nvPr/>
        </p:nvSpPr>
        <p:spPr>
          <a:xfrm>
            <a:off x="3705844" y="3006727"/>
            <a:ext cx="3570208"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sym typeface="+mn-ea"/>
              </a:rPr>
              <a:t>日出前、日出时、日出后</a:t>
            </a:r>
            <a:endParaRPr lang="zh-CN" altLang="en-US" sz="2400">
              <a:solidFill>
                <a:srgbClr val="C00000"/>
              </a:solidFill>
              <a:latin typeface="微软雅黑" panose="020B0503020204020204" charset="-122"/>
              <a:ea typeface="微软雅黑" panose="020B0503020204020204" charset="-122"/>
              <a:sym typeface="+mn-ea"/>
            </a:endParaRPr>
          </a:p>
        </p:txBody>
      </p:sp>
      <p:sp>
        <p:nvSpPr>
          <p:cNvPr id="8" name="文本框 7"/>
          <p:cNvSpPr txBox="1"/>
          <p:nvPr/>
        </p:nvSpPr>
        <p:spPr>
          <a:xfrm>
            <a:off x="6116463" y="4048762"/>
            <a:ext cx="967349" cy="460375"/>
          </a:xfrm>
          <a:prstGeom prst="rect">
            <a:avLst/>
          </a:prstGeom>
          <a:noFill/>
        </p:spPr>
        <p:txBody>
          <a:bodyPr wrap="square" rtlCol="0">
            <a:spAutoFit/>
          </a:bodyPr>
          <a:lstStyle/>
          <a:p>
            <a:pPr algn="l"/>
            <a:r>
              <a:rPr lang="zh-CN" sz="2400">
                <a:solidFill>
                  <a:srgbClr val="C00000"/>
                </a:solidFill>
                <a:latin typeface="微软雅黑" panose="020B0503020204020204" charset="-122"/>
                <a:ea typeface="微软雅黑" panose="020B0503020204020204" charset="-122"/>
                <a:sym typeface="+mn-ea"/>
              </a:rPr>
              <a:t>动态</a:t>
            </a:r>
            <a:endParaRPr lang="zh-CN" altLang="en-US" sz="2400">
              <a:solidFill>
                <a:srgbClr val="C00000"/>
              </a:solidFill>
              <a:latin typeface="微软雅黑" panose="020B0503020204020204" charset="-122"/>
              <a:ea typeface="微软雅黑" panose="020B0503020204020204" charset="-122"/>
              <a:sym typeface="+mn-ea"/>
            </a:endParaRPr>
          </a:p>
        </p:txBody>
      </p:sp>
      <p:sp>
        <p:nvSpPr>
          <p:cNvPr id="9" name="文本框 8"/>
          <p:cNvSpPr txBox="1"/>
          <p:nvPr/>
        </p:nvSpPr>
        <p:spPr>
          <a:xfrm>
            <a:off x="2738495" y="4700272"/>
            <a:ext cx="800219"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sym typeface="+mn-ea"/>
              </a:rPr>
              <a:t>颜色</a:t>
            </a:r>
            <a:endParaRPr lang="zh-CN" altLang="en-US" sz="2400">
              <a:solidFill>
                <a:srgbClr val="C00000"/>
              </a:solidFill>
              <a:latin typeface="微软雅黑" panose="020B0503020204020204" charset="-122"/>
              <a:ea typeface="微软雅黑" panose="020B0503020204020204" charset="-122"/>
              <a:sym typeface="+mn-ea"/>
            </a:endParaRPr>
          </a:p>
        </p:txBody>
      </p:sp>
      <p:sp>
        <p:nvSpPr>
          <p:cNvPr id="10" name="文本框 9"/>
          <p:cNvSpPr txBox="1"/>
          <p:nvPr/>
        </p:nvSpPr>
        <p:spPr>
          <a:xfrm>
            <a:off x="4415078" y="4700272"/>
            <a:ext cx="891591"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sym typeface="+mn-ea"/>
              </a:rPr>
              <a:t> 光线</a:t>
            </a:r>
            <a:endParaRPr lang="zh-CN" altLang="en-US" sz="2400">
              <a:solidFill>
                <a:srgbClr val="C0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p:bldP spid="8" grpId="0"/>
      <p:bldP spid="9" grpId="0"/>
      <p:bldP spid="10" grpId="0"/>
    </p:bldLst>
  </p:timing>
</p:sld>
</file>

<file path=ppt/slides/slide5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209962" y="2185036"/>
            <a:ext cx="9038662" cy="1384995"/>
          </a:xfrm>
          <a:prstGeom prst="rect">
            <a:avLst/>
          </a:prstGeom>
          <a:noFill/>
          <a:ln w="9525">
            <a:noFill/>
          </a:ln>
        </p:spPr>
        <p:txBody>
          <a:bodyPr wrap="square">
            <a:spAutoFit/>
          </a:bodyPr>
          <a:lstStyle/>
          <a:p>
            <a:pPr indent="266700"/>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有时太阳走进了云堆中，它的光线却从云里射下来，直射到水面上。这时候要分辨出哪里是水，哪里是天，倒也不容易，因为我就只看见一片灿烂的亮光。</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919098" y="4677411"/>
            <a:ext cx="4488949" cy="624423"/>
          </a:xfrm>
          <a:prstGeom prst="snip2DiagRect">
            <a:avLst/>
          </a:prstGeom>
          <a:solidFill>
            <a:srgbClr val="FFC000"/>
          </a:solidFill>
        </p:spPr>
        <p:txBody>
          <a:bodyPr wrap="none" rtlCol="0">
            <a:spAutoFit/>
          </a:bodyPr>
          <a:lstStyle/>
          <a:p>
            <a:pPr indent="266700" algn="l"/>
            <a:r>
              <a:rPr lang="zh-CN" sz="2800">
                <a:latin typeface="微软雅黑" panose="020B0503020204020204" charset="-122"/>
                <a:ea typeface="微软雅黑" panose="020B0503020204020204" charset="-122"/>
                <a:cs typeface="微软雅黑" panose="020B0503020204020204" charset="-122"/>
                <a:sym typeface="+mn-ea"/>
              </a:rPr>
              <a:t>为什么分辨不出水和天？</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新知讲解</a:t>
            </a:r>
          </a:p>
        </p:txBody>
      </p:sp>
      <p:sp>
        <p:nvSpPr>
          <p:cNvPr id="4" name="文本框 3"/>
          <p:cNvSpPr txBox="1"/>
          <p:nvPr/>
        </p:nvSpPr>
        <p:spPr>
          <a:xfrm>
            <a:off x="648775" y="2009140"/>
            <a:ext cx="10040116" cy="1873270"/>
          </a:xfrm>
          <a:prstGeom prst="snip2DiagRect">
            <a:avLst/>
          </a:prstGeom>
          <a:noFill/>
          <a:ln w="38100">
            <a:solidFill>
              <a:srgbClr val="FFC000"/>
            </a:solidFill>
          </a:ln>
        </p:spPr>
        <p:txBody>
          <a:bodyPr wrap="square" rtlCol="0">
            <a:spAutoFit/>
          </a:bodyPr>
          <a:lstStyle/>
          <a:p>
            <a:pPr algn="l"/>
            <a:r>
              <a:rPr lang="en-US" sz="2400" dirty="0" smtClean="0">
                <a:latin typeface="微软雅黑" panose="020B0503020204020204" charset="-122"/>
                <a:ea typeface="微软雅黑" panose="020B0503020204020204" charset="-122"/>
                <a:cs typeface="微软雅黑" panose="020B0503020204020204" charset="-122"/>
                <a:sym typeface="+mn-ea"/>
              </a:rPr>
              <a:t>       </a:t>
            </a:r>
            <a:r>
              <a:rPr sz="2400" dirty="0" smtClean="0">
                <a:latin typeface="微软雅黑" panose="020B0503020204020204" charset="-122"/>
                <a:ea typeface="微软雅黑" panose="020B0503020204020204" charset="-122"/>
                <a:cs typeface="微软雅黑" panose="020B0503020204020204" charset="-122"/>
                <a:sym typeface="+mn-ea"/>
              </a:rPr>
              <a:t>然而太阳在黑云里放射的光芒</a:t>
            </a:r>
            <a:r>
              <a:rPr sz="2400" dirty="0">
                <a:latin typeface="微软雅黑" panose="020B0503020204020204" charset="-122"/>
                <a:ea typeface="微软雅黑" panose="020B0503020204020204" charset="-122"/>
                <a:cs typeface="微软雅黑" panose="020B0503020204020204" charset="-122"/>
                <a:sym typeface="+mn-ea"/>
              </a:rPr>
              <a:t>，透过黑云的重围，替黑云镶了一道发光的金边。后来太阳才慢慢地冲出重围，出现在天空，甚至把黑云也染成了紫色或者红色。</a:t>
            </a:r>
            <a:r>
              <a:rPr sz="2400" dirty="0" smtClean="0">
                <a:latin typeface="微软雅黑" panose="020B0503020204020204" charset="-122"/>
                <a:ea typeface="微软雅黑" panose="020B0503020204020204" charset="-122"/>
                <a:cs typeface="微软雅黑" panose="020B0503020204020204" charset="-122"/>
                <a:sym typeface="+mn-ea"/>
              </a:rPr>
              <a:t>这时候发亮的不仅是太阳</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云和海水</a:t>
            </a:r>
            <a:r>
              <a:rPr sz="2400" dirty="0" err="1">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连我自己也成了</a:t>
            </a:r>
            <a:r>
              <a:rPr lang="zh-CN" altLang="en-US" sz="2400" dirty="0" smtClean="0">
                <a:latin typeface="微软雅黑" panose="020B0503020204020204" charset="-122"/>
                <a:ea typeface="微软雅黑" panose="020B0503020204020204" charset="-122"/>
                <a:cs typeface="微软雅黑" panose="020B0503020204020204" charset="-122"/>
                <a:sym typeface="+mn-ea"/>
              </a:rPr>
              <a:t>光</a:t>
            </a:r>
            <a:r>
              <a:rPr sz="2400" dirty="0" err="1" smtClean="0">
                <a:latin typeface="微软雅黑" panose="020B0503020204020204" charset="-122"/>
                <a:ea typeface="微软雅黑" panose="020B0503020204020204" charset="-122"/>
                <a:cs typeface="微软雅黑" panose="020B0503020204020204" charset="-122"/>
                <a:sym typeface="+mn-ea"/>
              </a:rPr>
              <a:t>亮的了</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sz="2400" dirty="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531732" y="4581128"/>
            <a:ext cx="10157159" cy="1432500"/>
          </a:xfrm>
          <a:prstGeom prst="snip2DiagRect">
            <a:avLst/>
          </a:prstGeom>
          <a:solidFill>
            <a:srgbClr val="FFC000"/>
          </a:solidFill>
        </p:spPr>
        <p:txBody>
          <a:bodyPr wrap="square" rtlCol="0">
            <a:spAutoFit/>
          </a:bodyPr>
          <a:lstStyle/>
          <a:p>
            <a:pPr algn="l"/>
            <a:r>
              <a:rPr sz="2400" dirty="0" err="1">
                <a:latin typeface="微软雅黑" panose="020B0503020204020204" charset="-122"/>
                <a:ea typeface="微软雅黑" panose="020B0503020204020204" charset="-122"/>
                <a:cs typeface="微软雅黑" panose="020B0503020204020204" charset="-122"/>
                <a:sym typeface="+mn-ea"/>
              </a:rPr>
              <a:t>太阳在黑云里发出的光亮，穿过黑云的重围，替黑云画了一道发光的金边。后来太阳才慢慢走出重围，</a:t>
            </a:r>
            <a:r>
              <a:rPr sz="2400" dirty="0" err="1" smtClean="0">
                <a:latin typeface="微软雅黑" panose="020B0503020204020204" charset="-122"/>
                <a:ea typeface="微软雅黑" panose="020B0503020204020204" charset="-122"/>
                <a:cs typeface="微软雅黑" panose="020B0503020204020204" charset="-122"/>
                <a:sym typeface="+mn-ea"/>
              </a:rPr>
              <a:t>出现在天空</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甚至把黑云也涂成了紫色或红色</a:t>
            </a:r>
            <a:r>
              <a:rPr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bldLvl="0" animBg="1"/>
    </p:bldLst>
  </p:timing>
</p:sld>
</file>

<file path=ppt/slides/slide5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新知讲解</a:t>
            </a:r>
          </a:p>
        </p:txBody>
      </p:sp>
      <p:sp>
        <p:nvSpPr>
          <p:cNvPr id="4" name="文本框 3"/>
          <p:cNvSpPr txBox="1"/>
          <p:nvPr/>
        </p:nvSpPr>
        <p:spPr>
          <a:xfrm>
            <a:off x="1313827" y="3477897"/>
            <a:ext cx="5660694" cy="1646051"/>
          </a:xfrm>
          <a:prstGeom prst="snip2DiagRect">
            <a:avLst/>
          </a:prstGeom>
          <a:noFill/>
          <a:ln w="38100">
            <a:solidFill>
              <a:srgbClr val="FFC000"/>
            </a:solidFill>
          </a:ln>
        </p:spPr>
        <p:txBody>
          <a:bodyPr wrap="square" rtlCol="0">
            <a:spAutoFit/>
          </a:bodyPr>
          <a:lstStyle/>
          <a:p>
            <a:pPr algn="l">
              <a:lnSpc>
                <a:spcPct val="150000"/>
              </a:lnSpc>
            </a:pPr>
            <a:r>
              <a:rPr lang="en-US" sz="2800">
                <a:latin typeface="微软雅黑" panose="020B0503020204020204" charset="-122"/>
                <a:ea typeface="微软雅黑" panose="020B0503020204020204" charset="-122"/>
                <a:cs typeface="微软雅黑" panose="020B0503020204020204" charset="-122"/>
                <a:sym typeface="+mn-ea"/>
              </a:rPr>
              <a:t>       </a:t>
            </a:r>
            <a:r>
              <a:rPr sz="2800">
                <a:latin typeface="微软雅黑" panose="020B0503020204020204" charset="-122"/>
                <a:ea typeface="微软雅黑" panose="020B0503020204020204" charset="-122"/>
                <a:cs typeface="微软雅黑" panose="020B0503020204020204" charset="-122"/>
                <a:sym typeface="+mn-ea"/>
              </a:rPr>
              <a:t>当作者看到太阳被黑云挡住时，心情会怎样？</a:t>
            </a:r>
          </a:p>
        </p:txBody>
      </p:sp>
      <p:sp>
        <p:nvSpPr>
          <p:cNvPr id="3" name="文本框 2"/>
          <p:cNvSpPr txBox="1"/>
          <p:nvPr/>
        </p:nvSpPr>
        <p:spPr>
          <a:xfrm>
            <a:off x="4911154" y="1764667"/>
            <a:ext cx="3520591" cy="796469"/>
          </a:xfrm>
          <a:prstGeom prst="cloud">
            <a:avLst/>
          </a:prstGeom>
          <a:solidFill>
            <a:srgbClr val="FFC000"/>
          </a:solidFill>
        </p:spPr>
        <p:txBody>
          <a:bodyPr wrap="squar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讨论说说</a:t>
            </a:r>
            <a:endParaRPr lang="zh-CN" altLang="en-US"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3" name="文本框 2"/>
          <p:cNvSpPr txBox="1"/>
          <p:nvPr/>
        </p:nvSpPr>
        <p:spPr>
          <a:xfrm>
            <a:off x="737914" y="1660526"/>
            <a:ext cx="9988958" cy="2402193"/>
          </a:xfrm>
          <a:prstGeom prst="snip2DiagRect">
            <a:avLst/>
          </a:prstGeom>
          <a:solidFill>
            <a:schemeClr val="bg1"/>
          </a:solidFill>
          <a:ln w="38100">
            <a:solidFill>
              <a:srgbClr val="00B050"/>
            </a:solidFill>
          </a:ln>
        </p:spPr>
        <p:txBody>
          <a:bodyPr wrap="square" rtlCol="0">
            <a:spAutoFit/>
          </a:bodyPr>
          <a:lstStyle/>
          <a:p>
            <a:pPr algn="l">
              <a:lnSpc>
                <a:spcPct val="130000"/>
              </a:lnSpc>
            </a:pPr>
            <a:r>
              <a:rPr sz="2400" dirty="0">
                <a:latin typeface="微软雅黑" panose="020B0503020204020204" charset="-122"/>
                <a:ea typeface="微软雅黑" panose="020B0503020204020204" charset="-122"/>
                <a:cs typeface="微软雅黑" panose="020B0503020204020204" charset="-122"/>
                <a:sym typeface="+mn-ea"/>
              </a:rPr>
              <a:t>　今天我们通过品读课文，想象作画，充分感受了海上日出的壮观美景。虽然我们还没看过真正的海上日出，但读了巴金爷爷的这篇文章，就如同亲眼看见了大自然的这一伟大奇观。作者为什么能把日出的景象描绘得如此逼真形象呢？</a:t>
            </a:r>
          </a:p>
        </p:txBody>
      </p:sp>
      <p:sp>
        <p:nvSpPr>
          <p:cNvPr id="4" name="文本框 3"/>
          <p:cNvSpPr txBox="1"/>
          <p:nvPr/>
        </p:nvSpPr>
        <p:spPr>
          <a:xfrm>
            <a:off x="969675" y="5298440"/>
            <a:ext cx="8149501" cy="550962"/>
          </a:xfrm>
          <a:prstGeom prst="snip2DiagRect">
            <a:avLst/>
          </a:prstGeom>
          <a:solidFill>
            <a:srgbClr val="92D050"/>
          </a:solidFill>
        </p:spPr>
        <p:txBody>
          <a:bodyPr wrap="none" rtlCol="0">
            <a:spAutoFit/>
          </a:bodyPr>
          <a:lstStyle/>
          <a:p>
            <a:pPr algn="l"/>
            <a:r>
              <a:rPr sz="2400" dirty="0" err="1">
                <a:latin typeface="微软雅黑" panose="020B0503020204020204" charset="-122"/>
                <a:ea typeface="微软雅黑" panose="020B0503020204020204" charset="-122"/>
                <a:cs typeface="微软雅黑" panose="020B0503020204020204" charset="-122"/>
                <a:sym typeface="+mn-ea"/>
              </a:rPr>
              <a:t>细心观察，用心感受，用词准确，抓住特点，</a:t>
            </a:r>
            <a:r>
              <a:rPr sz="2400" dirty="0" err="1" smtClean="0">
                <a:latin typeface="微软雅黑" panose="020B0503020204020204" charset="-122"/>
                <a:ea typeface="微软雅黑" panose="020B0503020204020204" charset="-122"/>
                <a:cs typeface="微软雅黑" panose="020B0503020204020204" charset="-122"/>
                <a:sym typeface="+mn-ea"/>
              </a:rPr>
              <a:t>发挥想</a:t>
            </a:r>
            <a:r>
              <a:rPr lang="zh-CN" altLang="en-US" sz="2400" dirty="0">
                <a:latin typeface="微软雅黑" panose="020B0503020204020204" charset="-122"/>
                <a:ea typeface="微软雅黑" panose="020B0503020204020204" charset="-122"/>
                <a:cs typeface="微软雅黑" panose="020B0503020204020204" charset="-122"/>
                <a:sym typeface="+mn-ea"/>
              </a:rPr>
              <a:t>象</a:t>
            </a:r>
            <a:r>
              <a:rPr sz="2400" dirty="0" smtClean="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5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指导背诵</a:t>
            </a:r>
          </a:p>
        </p:txBody>
      </p:sp>
      <p:sp>
        <p:nvSpPr>
          <p:cNvPr id="100" name="文本框 99"/>
          <p:cNvSpPr txBox="1"/>
          <p:nvPr/>
        </p:nvSpPr>
        <p:spPr>
          <a:xfrm>
            <a:off x="2602075" y="3328670"/>
            <a:ext cx="7558185" cy="1630678"/>
          </a:xfrm>
          <a:prstGeom prst="cube">
            <a:avLst>
              <a:gd name="adj" fmla="val 14348"/>
            </a:avLst>
          </a:prstGeom>
          <a:solidFill>
            <a:srgbClr val="92D050"/>
          </a:solidFill>
          <a:ln w="9525">
            <a:solidFill>
              <a:srgbClr val="00B0F0"/>
            </a:solidFill>
          </a:ln>
        </p:spPr>
        <p:txBody>
          <a:bodyPr wrap="square">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先部分，后整体；理出思路，按顺序背；串联重点词语背</a:t>
            </a:r>
            <a:r>
              <a:rPr lang="en-US" sz="2800">
                <a:latin typeface="微软雅黑" panose="020B0503020204020204" charset="-122"/>
                <a:ea typeface="微软雅黑" panose="020B0503020204020204" charset="-122"/>
                <a:cs typeface="微软雅黑" panose="020B0503020204020204" charset="-122"/>
              </a:rPr>
              <a:t>……</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602074" y="2136140"/>
            <a:ext cx="5570756"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说说你经常用什么方法背诵文章？</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5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作业布置</a:t>
            </a:r>
          </a:p>
        </p:txBody>
      </p:sp>
      <p:sp>
        <p:nvSpPr>
          <p:cNvPr id="4" name="文本框 3"/>
          <p:cNvSpPr txBox="1"/>
          <p:nvPr/>
        </p:nvSpPr>
        <p:spPr>
          <a:xfrm>
            <a:off x="1140975" y="1976755"/>
            <a:ext cx="9450025" cy="3434322"/>
          </a:xfrm>
          <a:prstGeom prst="snip2DiagRect">
            <a:avLst/>
          </a:prstGeom>
          <a:noFill/>
          <a:ln w="38100">
            <a:solidFill>
              <a:srgbClr val="FFC000"/>
            </a:solidFill>
          </a:ln>
        </p:spPr>
        <p:txBody>
          <a:bodyPr wrap="square" rtlCol="0">
            <a:spAutoFit/>
          </a:bodyPr>
          <a:lstStyle/>
          <a:p>
            <a:pPr algn="l">
              <a:lnSpc>
                <a:spcPct val="150000"/>
              </a:lnSpc>
            </a:pPr>
            <a:r>
              <a:rPr sz="2400" dirty="0">
                <a:latin typeface="微软雅黑" panose="020B0503020204020204" charset="-122"/>
                <a:ea typeface="微软雅黑" panose="020B0503020204020204" charset="-122"/>
                <a:cs typeface="微软雅黑" panose="020B0503020204020204" charset="-122"/>
                <a:sym typeface="+mn-ea"/>
              </a:rPr>
              <a:t>（1）你注意到日落刮风、下雨、</a:t>
            </a:r>
            <a:r>
              <a:rPr sz="2400" dirty="0" smtClean="0">
                <a:latin typeface="微软雅黑" panose="020B0503020204020204" charset="-122"/>
                <a:ea typeface="微软雅黑" panose="020B0503020204020204" charset="-122"/>
                <a:cs typeface="微软雅黑" panose="020B0503020204020204" charset="-122"/>
                <a:sym typeface="+mn-ea"/>
              </a:rPr>
              <a:t>叶落等自然现象的变化过程</a:t>
            </a:r>
            <a:r>
              <a:rPr lang="zh-CN" altLang="en-US" sz="2400" dirty="0" smtClean="0">
                <a:latin typeface="微软雅黑" panose="020B0503020204020204" charset="-122"/>
                <a:ea typeface="微软雅黑" panose="020B0503020204020204" charset="-122"/>
                <a:cs typeface="微软雅黑" panose="020B0503020204020204" charset="-122"/>
                <a:sym typeface="+mn-ea"/>
              </a:rPr>
              <a:t>了</a:t>
            </a:r>
            <a:r>
              <a:rPr sz="2400" dirty="0" err="1" smtClean="0">
                <a:latin typeface="微软雅黑" panose="020B0503020204020204" charset="-122"/>
                <a:ea typeface="微软雅黑" panose="020B0503020204020204" charset="-122"/>
                <a:cs typeface="微软雅黑" panose="020B0503020204020204" charset="-122"/>
                <a:sym typeface="+mn-ea"/>
              </a:rPr>
              <a:t>吗</a:t>
            </a:r>
            <a:r>
              <a:rPr sz="2400" dirty="0" err="1">
                <a:latin typeface="微软雅黑" panose="020B0503020204020204" charset="-122"/>
                <a:ea typeface="微软雅黑" panose="020B0503020204020204" charset="-122"/>
                <a:cs typeface="微软雅黑" panose="020B0503020204020204" charset="-122"/>
                <a:sym typeface="+mn-ea"/>
              </a:rPr>
              <a:t>？可以学习课文第三自然段的写法，写一段话，描述一种变化中的自然现象</a:t>
            </a:r>
            <a:r>
              <a:rPr sz="2400" dirty="0">
                <a:latin typeface="微软雅黑" panose="020B0503020204020204" charset="-122"/>
                <a:ea typeface="微软雅黑" panose="020B0503020204020204" charset="-122"/>
                <a:cs typeface="微软雅黑" panose="020B0503020204020204" charset="-122"/>
                <a:sym typeface="+mn-ea"/>
              </a:rPr>
              <a:t>。</a:t>
            </a:r>
          </a:p>
          <a:p>
            <a:pPr algn="l">
              <a:lnSpc>
                <a:spcPct val="150000"/>
              </a:lnSpc>
            </a:pPr>
            <a:r>
              <a:rPr sz="2400" dirty="0">
                <a:latin typeface="微软雅黑" panose="020B0503020204020204" charset="-122"/>
                <a:ea typeface="微软雅黑" panose="020B0503020204020204" charset="-122"/>
                <a:cs typeface="微软雅黑" panose="020B0503020204020204" charset="-122"/>
                <a:sym typeface="+mn-ea"/>
              </a:rPr>
              <a:t>（2）课外搜集相关描写日出景色的古诗或短文读一读，并比较与本文写法的不同之处。</a:t>
            </a:r>
          </a:p>
        </p:txBody>
      </p:sp>
      <p:sp>
        <p:nvSpPr>
          <p:cNvPr id="3" name="TextBox 2"/>
          <p:cNvSpPr txBox="1"/>
          <p:nvPr/>
        </p:nvSpPr>
        <p:spPr>
          <a:xfrm>
            <a:off x="3822912" y="1082677"/>
            <a:ext cx="5625425" cy="461665"/>
          </a:xfrm>
          <a:prstGeom prst="rect">
            <a:avLst/>
          </a:prstGeom>
          <a:noFill/>
        </p:spPr>
        <p:txBody>
          <a:bodyPr wrap="square" rtlCol="0">
            <a:spAutoFit/>
          </a:bodyPr>
          <a:lstStyle/>
          <a:p>
            <a:r>
              <a:rPr lang="zh-CN" altLang="zh-CN" sz="2400" b="1" dirty="0">
                <a:latin typeface="微软雅黑" panose="020B0503020204020204" charset="-122"/>
                <a:ea typeface="微软雅黑" panose="020B0503020204020204" charset="-122"/>
              </a:rPr>
              <a:t>（选择其中一道题完成作业。）</a:t>
            </a:r>
            <a:endParaRPr lang="zh-CN" altLang="en-US" sz="24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1204911" y="1386524"/>
            <a:ext cx="2685920" cy="796290"/>
          </a:xfrm>
          <a:prstGeom prst="rect">
            <a:avLst/>
          </a:prstGeom>
          <a:noFill/>
        </p:spPr>
        <p:txBody>
          <a:bodyPr wrap="square" rtlCol="0">
            <a:spAutoFit/>
          </a:bodyPr>
          <a:lstStyle/>
          <a:p>
            <a:pPr>
              <a:lnSpc>
                <a:spcPts val="5500"/>
              </a:lnSpc>
            </a:pPr>
            <a:r>
              <a:rPr altLang="zh-CN" sz="3600" dirty="0">
                <a:latin typeface="微软雅黑" panose="020B0503020204020204" charset="-122"/>
                <a:ea typeface="微软雅黑" panose="020B0503020204020204" charset="-122"/>
                <a:sym typeface="+mn-ea"/>
              </a:rPr>
              <a:t>写作背景</a:t>
            </a:r>
            <a:endParaRPr lang="zh-CN" altLang="zh-CN" sz="36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3" name="矩形 2"/>
          <p:cNvSpPr/>
          <p:nvPr/>
        </p:nvSpPr>
        <p:spPr>
          <a:xfrm>
            <a:off x="4418953" y="2183130"/>
            <a:ext cx="5537450" cy="2677656"/>
          </a:xfrm>
          <a:prstGeom prst="rect">
            <a:avLst/>
          </a:prstGeom>
        </p:spPr>
        <p:txBody>
          <a:bodyPr wrap="square">
            <a:spAutoFit/>
          </a:bodyPr>
          <a:lstStyle/>
          <a:p>
            <a:r>
              <a:rPr altLang="zh-CN" sz="2800" dirty="0">
                <a:latin typeface="微软雅黑" panose="020B0503020204020204" charset="-122"/>
                <a:ea typeface="微软雅黑" panose="020B0503020204020204" charset="-122"/>
                <a:cs typeface="微软雅黑" panose="020B0503020204020204" charset="-122"/>
              </a:rPr>
              <a:t>这首诗作于宋光宗绍熙三年（1192年）。诗人在外出的旅途中，经过新市，住在一间姓徐的人开设的客店里，农村美丽的风光和儿童嬉戏的情景，深深吸引了他，触发了他的诗兴。</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9" y="2822577"/>
            <a:ext cx="3039241" cy="3147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3281855" y="2037717"/>
            <a:ext cx="6779965" cy="1819275"/>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sz="2800" dirty="0">
                <a:latin typeface="微软雅黑" panose="020B0503020204020204" charset="-122"/>
                <a:ea typeface="微软雅黑" panose="020B0503020204020204" charset="-122"/>
                <a:cs typeface="微软雅黑" panose="020B0503020204020204" charset="-122"/>
              </a:rPr>
              <a:t>构   饰   蹲    凤   序   例   率 </a:t>
            </a:r>
          </a:p>
          <a:p>
            <a:pPr>
              <a:lnSpc>
                <a:spcPct val="150000"/>
              </a:lnSpc>
            </a:pPr>
            <a:r>
              <a:rPr sz="2800" dirty="0">
                <a:latin typeface="微软雅黑" panose="020B0503020204020204" charset="-122"/>
                <a:ea typeface="微软雅黑" panose="020B0503020204020204" charset="-122"/>
                <a:cs typeface="微软雅黑" panose="020B0503020204020204" charset="-122"/>
              </a:rPr>
              <a:t>觅   耸   踏   倘   绘  谐   寄   眠</a:t>
            </a:r>
          </a:p>
          <a:p>
            <a:pPr>
              <a:lnSpc>
                <a:spcPct val="150000"/>
              </a:lnSpc>
            </a:pPr>
            <a:endParaRPr sz="2800" dirty="0">
              <a:latin typeface="微软雅黑" panose="020B0503020204020204" charset="-122"/>
              <a:ea typeface="微软雅黑" panose="020B0503020204020204" charset="-122"/>
              <a:cs typeface="微软雅黑" panose="020B0503020204020204" charset="-122"/>
            </a:endParaRPr>
          </a:p>
          <a:p>
            <a:endParaRPr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
        <p:nvSpPr>
          <p:cNvPr id="4" name="文本框 3"/>
          <p:cNvSpPr txBox="1"/>
          <p:nvPr/>
        </p:nvSpPr>
        <p:spPr>
          <a:xfrm>
            <a:off x="3608955" y="4229737"/>
            <a:ext cx="6187775" cy="1540109"/>
          </a:xfrm>
          <a:prstGeom prst="wedgeRoundRectCallout">
            <a:avLst>
              <a:gd name="adj1" fmla="val -45743"/>
              <a:gd name="adj2" fmla="val -65514"/>
              <a:gd name="adj3" fmla="val 16667"/>
            </a:avLst>
          </a:prstGeom>
          <a:noFill/>
          <a:ln>
            <a:solidFill>
              <a:schemeClr val="accent1"/>
            </a:solidFill>
          </a:ln>
        </p:spPr>
        <p:txBody>
          <a:bodyPr wrap="square" rtlCol="0">
            <a:spAutoFit/>
          </a:bodyPr>
          <a:lstStyle/>
          <a:p>
            <a:pPr algn="l">
              <a:lnSpc>
                <a:spcPct val="150000"/>
              </a:lnSpc>
            </a:pPr>
            <a:r>
              <a:rPr sz="2800" dirty="0" err="1">
                <a:latin typeface="微软雅黑" panose="020B0503020204020204" charset="-122"/>
                <a:ea typeface="微软雅黑" panose="020B0503020204020204" charset="-122"/>
                <a:cs typeface="微软雅黑" panose="020B0503020204020204" charset="-122"/>
                <a:sym typeface="+mn-ea"/>
              </a:rPr>
              <a:t>读准平舌音“</a:t>
            </a:r>
            <a:r>
              <a:rPr sz="2800" dirty="0" err="1" smtClean="0">
                <a:latin typeface="微软雅黑" panose="020B0503020204020204" charset="-122"/>
                <a:ea typeface="微软雅黑" panose="020B0503020204020204" charset="-122"/>
                <a:cs typeface="微软雅黑" panose="020B0503020204020204" charset="-122"/>
                <a:sym typeface="+mn-ea"/>
              </a:rPr>
              <a:t>耸</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sz="2800" dirty="0" smtClean="0">
                <a:latin typeface="微软雅黑" panose="020B0503020204020204" charset="-122"/>
                <a:ea typeface="微软雅黑" panose="020B0503020204020204" charset="-122"/>
                <a:cs typeface="微软雅黑" panose="020B0503020204020204" charset="-122"/>
                <a:sym typeface="+mn-ea"/>
              </a:rPr>
              <a:t>，</a:t>
            </a:r>
            <a:r>
              <a:rPr sz="2800" dirty="0" err="1">
                <a:latin typeface="微软雅黑" panose="020B0503020204020204" charset="-122"/>
                <a:ea typeface="微软雅黑" panose="020B0503020204020204" charset="-122"/>
                <a:cs typeface="微软雅黑" panose="020B0503020204020204" charset="-122"/>
                <a:sym typeface="+mn-ea"/>
              </a:rPr>
              <a:t>翘舌音“饰</a:t>
            </a:r>
            <a:r>
              <a:rPr sz="2800" dirty="0">
                <a:latin typeface="微软雅黑" panose="020B0503020204020204" charset="-122"/>
                <a:ea typeface="微软雅黑" panose="020B0503020204020204" charset="-122"/>
                <a:cs typeface="微软雅黑" panose="020B0503020204020204" charset="-122"/>
                <a:sym typeface="+mn-ea"/>
              </a:rPr>
              <a:t> </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sz="2800" dirty="0" smtClean="0">
                <a:latin typeface="微软雅黑" panose="020B0503020204020204" charset="-122"/>
                <a:ea typeface="微软雅黑" panose="020B0503020204020204" charset="-122"/>
                <a:cs typeface="微软雅黑" panose="020B0503020204020204" charset="-122"/>
                <a:sym typeface="+mn-ea"/>
              </a:rPr>
              <a:t>率</a:t>
            </a:r>
            <a:r>
              <a:rPr sz="2800" dirty="0">
                <a:latin typeface="微软雅黑" panose="020B0503020204020204" charset="-122"/>
                <a:ea typeface="微软雅黑" panose="020B0503020204020204" charset="-122"/>
                <a:cs typeface="微软雅黑" panose="020B0503020204020204" charset="-122"/>
                <a:sym typeface="+mn-ea"/>
              </a:rPr>
              <a:t>”，边音“例”等。</a:t>
            </a: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6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332430" y="2030095"/>
            <a:ext cx="8050386" cy="4094268"/>
          </a:xfrm>
          <a:prstGeom prst="horizontalScroll">
            <a:avLst>
              <a:gd name="adj" fmla="val 8295"/>
            </a:avLst>
          </a:prstGeom>
          <a:solidFill>
            <a:srgbClr val="FFC000"/>
          </a:solidFill>
          <a:ln w="9525">
            <a:solidFill>
              <a:srgbClr val="00B0F0"/>
            </a:solidFill>
          </a:ln>
        </p:spPr>
        <p:txBody>
          <a:bodyPr wrap="square">
            <a:spAutoFit/>
          </a:bodyPr>
          <a:lstStyle/>
          <a:p>
            <a:pPr algn="l">
              <a:lnSpc>
                <a:spcPct val="150000"/>
              </a:lnSpc>
            </a:pP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海上日出</a:t>
            </a:r>
            <a:endParaRPr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日出前</a:t>
            </a: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浅蓝</a:t>
            </a:r>
            <a:r>
              <a:rPr sz="2400" dirty="0">
                <a:solidFill>
                  <a:schemeClr val="tx1"/>
                </a:solidFill>
                <a:latin typeface="微软雅黑" panose="020B0503020204020204" charset="-122"/>
                <a:ea typeface="微软雅黑" panose="020B0503020204020204" charset="-122"/>
                <a:cs typeface="微软雅黑" panose="020B0503020204020204" charset="-122"/>
              </a:rPr>
              <a:t>—</a:t>
            </a:r>
            <a:r>
              <a:rPr sz="2400" dirty="0" err="1">
                <a:solidFill>
                  <a:schemeClr val="tx1"/>
                </a:solidFill>
                <a:latin typeface="微软雅黑" panose="020B0503020204020204" charset="-122"/>
                <a:ea typeface="微软雅黑" panose="020B0503020204020204" charset="-122"/>
                <a:cs typeface="微软雅黑" panose="020B0503020204020204" charset="-122"/>
              </a:rPr>
              <a:t>红色</a:t>
            </a: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越来越亮</a:t>
            </a:r>
            <a:endParaRPr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日出时</a:t>
            </a: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上升</a:t>
            </a: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冲破</a:t>
            </a: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跳出</a:t>
            </a:r>
            <a:endParaRPr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日出后</a:t>
            </a: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薄云：直射水面</a:t>
            </a:r>
            <a:endParaRPr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厚云：镶上金边</a:t>
            </a:r>
            <a:endParaRPr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smtClean="0">
                <a:solidFill>
                  <a:schemeClr val="tx1"/>
                </a:solidFill>
                <a:latin typeface="微软雅黑" panose="020B0503020204020204" charset="-122"/>
                <a:ea typeface="微软雅黑" panose="020B0503020204020204" charset="-122"/>
                <a:cs typeface="微软雅黑" panose="020B0503020204020204" charset="-122"/>
              </a:rPr>
              <a:t>这不是</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很</a:t>
            </a:r>
            <a:r>
              <a:rPr sz="2400" dirty="0" err="1" smtClean="0">
                <a:solidFill>
                  <a:schemeClr val="tx1"/>
                </a:solidFill>
                <a:latin typeface="微软雅黑" panose="020B0503020204020204" charset="-122"/>
                <a:ea typeface="微软雅黑" panose="020B0503020204020204" charset="-122"/>
                <a:cs typeface="微软雅黑" panose="020B0503020204020204" charset="-122"/>
              </a:rPr>
              <a:t>伟大的奇观</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吗</a:t>
            </a:r>
            <a:r>
              <a:rPr sz="2400" dirty="0" smtClean="0">
                <a:solidFill>
                  <a:schemeClr val="tx1"/>
                </a:solidFill>
                <a:latin typeface="微软雅黑" panose="020B0503020204020204" charset="-122"/>
                <a:ea typeface="微软雅黑" panose="020B0503020204020204" charset="-122"/>
                <a:cs typeface="微软雅黑" panose="020B0503020204020204" charset="-122"/>
              </a:rPr>
              <a:t>？</a:t>
            </a:r>
            <a:endParaRPr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
        <p:nvSpPr>
          <p:cNvPr id="2" name="左大括号 1"/>
          <p:cNvSpPr/>
          <p:nvPr/>
        </p:nvSpPr>
        <p:spPr>
          <a:xfrm>
            <a:off x="-1911442" y="3155952"/>
            <a:ext cx="175952" cy="2304415"/>
          </a:xfrm>
          <a:prstGeom prst="leftBrace">
            <a:avLst/>
          </a:prstGeom>
          <a:noFill/>
          <a:ln w="38100" cap="flat" cmpd="sng" algn="ctr">
            <a:solidFill>
              <a:srgbClr val="92D05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6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88335" y="1764667"/>
            <a:ext cx="10472632" cy="3969385"/>
          </a:xfrm>
          <a:prstGeom prst="rect">
            <a:avLst/>
          </a:prstGeom>
          <a:noFill/>
          <a:ln w="9525">
            <a:noFill/>
          </a:ln>
        </p:spPr>
        <p:txBody>
          <a:bodyPr wrap="square">
            <a:spAutoFit/>
          </a:bodyPr>
          <a:lstStyle/>
          <a:p>
            <a:pPr>
              <a:lnSpc>
                <a:spcPct val="150000"/>
              </a:lnSpc>
            </a:pPr>
            <a:r>
              <a:rPr sz="2400">
                <a:latin typeface="微软雅黑" panose="020B0503020204020204" charset="-122"/>
                <a:ea typeface="微软雅黑" panose="020B0503020204020204" charset="-122"/>
                <a:cs typeface="微软雅黑" panose="020B0503020204020204" charset="-122"/>
              </a:rPr>
              <a:t>一、比一比，组词。</a:t>
            </a:r>
          </a:p>
          <a:p>
            <a:pPr>
              <a:lnSpc>
                <a:spcPct val="150000"/>
              </a:lnSpc>
            </a:pPr>
            <a:r>
              <a:rPr sz="2400">
                <a:latin typeface="微软雅黑" panose="020B0503020204020204" charset="-122"/>
                <a:ea typeface="微软雅黑" panose="020B0503020204020204" charset="-122"/>
                <a:cs typeface="微软雅黑" panose="020B0503020204020204" charset="-122"/>
              </a:rPr>
              <a:t>转(       )  刹(       )  范(        )   镶(        )  辨(        )  芒(        ) </a:t>
            </a:r>
          </a:p>
          <a:p>
            <a:pPr>
              <a:lnSpc>
                <a:spcPct val="150000"/>
              </a:lnSpc>
            </a:pPr>
            <a:r>
              <a:rPr sz="2400">
                <a:latin typeface="微软雅黑" panose="020B0503020204020204" charset="-122"/>
                <a:ea typeface="微软雅黑" panose="020B0503020204020204" charset="-122"/>
                <a:cs typeface="微软雅黑" panose="020B0503020204020204" charset="-122"/>
              </a:rPr>
              <a:t>传(       )  杀(       )  犯(        )   箱(        )  辩(        )  忙(       ) </a:t>
            </a:r>
          </a:p>
          <a:p>
            <a:pPr>
              <a:lnSpc>
                <a:spcPct val="150000"/>
              </a:lnSpc>
            </a:pPr>
            <a:r>
              <a:rPr sz="2400">
                <a:latin typeface="微软雅黑" panose="020B0503020204020204" charset="-122"/>
                <a:ea typeface="微软雅黑" panose="020B0503020204020204" charset="-122"/>
                <a:cs typeface="微软雅黑" panose="020B0503020204020204" charset="-122"/>
              </a:rPr>
              <a:t>二、选词填空。</a:t>
            </a:r>
          </a:p>
          <a:p>
            <a:pPr>
              <a:lnSpc>
                <a:spcPct val="150000"/>
              </a:lnSpc>
            </a:pPr>
            <a:r>
              <a:rPr sz="2400">
                <a:latin typeface="微软雅黑" panose="020B0503020204020204" charset="-122"/>
                <a:ea typeface="微软雅黑" panose="020B0503020204020204" charset="-122"/>
                <a:cs typeface="微软雅黑" panose="020B0503020204020204" charset="-122"/>
              </a:rPr>
              <a:t>                          壮观        奇观</a:t>
            </a:r>
          </a:p>
          <a:p>
            <a:pPr>
              <a:lnSpc>
                <a:spcPct val="150000"/>
              </a:lnSpc>
            </a:pPr>
            <a:r>
              <a:rPr sz="2400">
                <a:latin typeface="微软雅黑" panose="020B0503020204020204" charset="-122"/>
                <a:ea typeface="微软雅黑" panose="020B0503020204020204" charset="-122"/>
                <a:cs typeface="微软雅黑" panose="020B0503020204020204" charset="-122"/>
              </a:rPr>
              <a:t>1.这不是很伟大的（        ） 吗？</a:t>
            </a:r>
          </a:p>
          <a:p>
            <a:pPr>
              <a:lnSpc>
                <a:spcPct val="150000"/>
              </a:lnSpc>
            </a:pPr>
            <a:r>
              <a:rPr sz="2400">
                <a:latin typeface="微软雅黑" panose="020B0503020204020204" charset="-122"/>
                <a:ea typeface="微软雅黑" panose="020B0503020204020204" charset="-122"/>
                <a:cs typeface="微软雅黑" panose="020B0503020204020204" charset="-122"/>
              </a:rPr>
              <a:t>2.用数不清的红旗装饰起来的长江大桥，显得格外(        )。</a:t>
            </a:r>
            <a:endParaRPr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12" name="文本框 11"/>
          <p:cNvSpPr txBox="1"/>
          <p:nvPr/>
        </p:nvSpPr>
        <p:spPr>
          <a:xfrm>
            <a:off x="892937" y="244348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转动</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92937" y="300609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传来</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2471080" y="244348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刹那</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2471080" y="300609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杀死</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4125183" y="244348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范文</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4264704" y="300609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犯错</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6028875" y="244348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镶嵌</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6028875" y="300609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箱子</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7758166" y="244348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分辨</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7758166" y="300609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争辩</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9342509" y="244348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光芒</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9342509" y="3006092"/>
            <a:ext cx="891591"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忙碌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3771679" y="4581130"/>
            <a:ext cx="800219"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奇观</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8725514" y="5172077"/>
            <a:ext cx="800219"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壮观</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heckerboard(across)">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heckerboard(across)">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heckerboard(across)">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heckerboard(across)">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checkerboard(across)">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checkerboard(across)">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checkerboard(across)">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checkerboard(across)">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checkerboard(across)">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checkerboard(across)">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checkerboard(across)">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checkerboard(across)">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6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392211" y="1995170"/>
            <a:ext cx="10588125" cy="3415030"/>
          </a:xfrm>
          <a:prstGeom prst="rect">
            <a:avLst/>
          </a:prstGeom>
        </p:spPr>
        <p:txBody>
          <a:bodyPr wrap="square">
            <a:spAutoFit/>
          </a:bodyPr>
          <a:lstStyle/>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三、按要求改写句子。</a:t>
            </a:r>
          </a:p>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1.太阳把一片片云染成了紫色或者红色。</a:t>
            </a:r>
          </a:p>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改成“被”字句：</a:t>
            </a:r>
          </a:p>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u="sng" dirty="0">
                <a:solidFill>
                  <a:schemeClr val="tx1"/>
                </a:solidFill>
                <a:latin typeface="微软雅黑" panose="020B0503020204020204" charset="-122"/>
                <a:ea typeface="微软雅黑" panose="020B0503020204020204" charset="-122"/>
                <a:cs typeface="微软雅黑" panose="020B0503020204020204" charset="-122"/>
              </a:rPr>
              <a:t>                                                    </a:t>
            </a:r>
          </a:p>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2.转眼间天边出现了一道云霞。</a:t>
            </a:r>
          </a:p>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改变词序，句子意思不变：        </a:t>
            </a: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6" name="文本框 5"/>
          <p:cNvSpPr txBox="1"/>
          <p:nvPr/>
        </p:nvSpPr>
        <p:spPr>
          <a:xfrm>
            <a:off x="892937" y="3872230"/>
            <a:ext cx="5416868"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一片片云被太阳染成了紫色</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或者红色</a:t>
            </a:r>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92937" y="5695317"/>
            <a:ext cx="5315879"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转眼间一道云霞出现在了天边。</a:t>
            </a:r>
            <a:r>
              <a:rPr lang="zh-CN" altLang="en-US" sz="2400" dirty="0">
                <a:latin typeface="微软雅黑" panose="020B0503020204020204" charset="-122"/>
                <a:ea typeface="微软雅黑" panose="020B0503020204020204" charset="-122"/>
                <a:cs typeface="微软雅黑" panose="020B0503020204020204" charset="-122"/>
                <a:sym typeface="+mn-ea"/>
              </a:rPr>
              <a:t>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7" grpId="0"/>
    </p:bldLst>
  </p:timing>
</p:sld>
</file>

<file path=ppt/slides/slide6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pic>
        <p:nvPicPr>
          <p:cNvPr id="4" name="图片 3"/>
          <p:cNvPicPr>
            <a:picLocks noChangeAspect="1"/>
          </p:cNvPicPr>
          <p:nvPr/>
        </p:nvPicPr>
        <p:blipFill>
          <a:blip r:embed="rId2" cstate="print"/>
          <a:stretch>
            <a:fillRect/>
          </a:stretch>
        </p:blipFill>
        <p:spPr>
          <a:xfrm>
            <a:off x="6510999" y="2564904"/>
            <a:ext cx="4650714" cy="3810000"/>
          </a:xfrm>
          <a:prstGeom prst="rect">
            <a:avLst/>
          </a:prstGeom>
        </p:spPr>
      </p:pic>
    </p:spTree>
  </p:cSld>
  <p:clrMapOvr>
    <a:masterClrMapping/>
  </p:clrMapOvr>
  <p:timing>
    <p:tnLst>
      <p:par>
        <p:cTn id="1" dur="indefinite" restart="never" nodeType="tmRoot"/>
      </p:par>
    </p:tnLst>
  </p:timing>
</p:sld>
</file>

<file path=ppt/slides/slide6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39206" y="1210717"/>
            <a:ext cx="6102953" cy="923330"/>
          </a:xfrm>
          <a:prstGeom prst="rect">
            <a:avLst/>
          </a:prstGeom>
        </p:spPr>
        <p:txBody>
          <a:bodyPr wrap="none">
            <a:spAutoFit/>
          </a:bodyPr>
          <a:lstStyle/>
          <a:p>
            <a:pPr algn="l"/>
            <a:r>
              <a:rPr sz="5400" b="1" dirty="0">
                <a:latin typeface="黑体" panose="02010609060101010101" charset="-122"/>
                <a:ea typeface="黑体" panose="02010609060101010101" charset="-122"/>
                <a:cs typeface="黑体" panose="02010609060101010101" charset="-122"/>
              </a:rPr>
              <a:t>17 记金华的双龙洞</a:t>
            </a:r>
          </a:p>
        </p:txBody>
      </p:sp>
      <p:sp>
        <p:nvSpPr>
          <p:cNvPr id="3" name="文本框 2"/>
          <p:cNvSpPr txBox="1"/>
          <p:nvPr/>
        </p:nvSpPr>
        <p:spPr>
          <a:xfrm>
            <a:off x="5454276" y="2132853"/>
            <a:ext cx="3887202"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p>
        </p:txBody>
      </p:sp>
      <p:pic>
        <p:nvPicPr>
          <p:cNvPr id="4" name="图片 3"/>
          <p:cNvPicPr>
            <a:picLocks noChangeAspect="1"/>
          </p:cNvPicPr>
          <p:nvPr/>
        </p:nvPicPr>
        <p:blipFill>
          <a:blip r:embed="rId2" cstate="print"/>
          <a:stretch>
            <a:fillRect/>
          </a:stretch>
        </p:blipFill>
        <p:spPr>
          <a:xfrm>
            <a:off x="1941673" y="3122930"/>
            <a:ext cx="7278367" cy="3064510"/>
          </a:xfrm>
          <a:prstGeom prst="rect">
            <a:avLst/>
          </a:prstGeom>
        </p:spPr>
      </p:pic>
    </p:spTree>
  </p:cSld>
  <p:clrMapOvr>
    <a:masterClrMapping/>
  </p:clrMapOvr>
  <p:timing>
    <p:tnLst>
      <p:par>
        <p:cTn id="1" dur="indefinite" restart="never" nodeType="tmRoot"/>
      </p:par>
    </p:tnLst>
  </p:timing>
</p:sld>
</file>

<file path=ppt/slides/slide6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6351326" y="1951991"/>
            <a:ext cx="3989537" cy="3108543"/>
          </a:xfrm>
          <a:prstGeom prst="rect">
            <a:avLst/>
          </a:prstGeom>
          <a:noFill/>
        </p:spPr>
        <p:txBody>
          <a:bodyPr wrap="square" rtlCol="0">
            <a:spAutoFit/>
          </a:bodyPr>
          <a:lstStyle/>
          <a:p>
            <a:r>
              <a:rPr lang="en-US"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在我们生活的这个地球上，</a:t>
            </a:r>
            <a:r>
              <a:rPr sz="2800" dirty="0" err="1" smtClean="0">
                <a:latin typeface="微软雅黑" panose="020B0503020204020204" charset="-122"/>
                <a:ea typeface="微软雅黑" panose="020B0503020204020204" charset="-122"/>
                <a:cs typeface="微软雅黑" panose="020B0503020204020204" charset="-122"/>
              </a:rPr>
              <a:t>不仅在地面上有高山</a:t>
            </a:r>
            <a:r>
              <a:rPr lang="zh-CN" altLang="en-US" sz="2800" dirty="0" smtClean="0">
                <a:latin typeface="微软雅黑" panose="020B0503020204020204" charset="-122"/>
                <a:ea typeface="微软雅黑" panose="020B0503020204020204" charset="-122"/>
                <a:cs typeface="微软雅黑" panose="020B0503020204020204" charset="-122"/>
              </a:rPr>
              <a:t>、</a:t>
            </a:r>
            <a:r>
              <a:rPr sz="2800" dirty="0" err="1" smtClean="0">
                <a:latin typeface="微软雅黑" panose="020B0503020204020204" charset="-122"/>
                <a:ea typeface="微软雅黑" panose="020B0503020204020204" charset="-122"/>
                <a:cs typeface="微软雅黑" panose="020B0503020204020204" charset="-122"/>
              </a:rPr>
              <a:t>大海</a:t>
            </a:r>
            <a:r>
              <a:rPr lang="zh-CN" altLang="en-US" sz="2800" dirty="0" smtClean="0">
                <a:latin typeface="微软雅黑" panose="020B0503020204020204" charset="-122"/>
                <a:ea typeface="微软雅黑" panose="020B0503020204020204" charset="-122"/>
                <a:cs typeface="微软雅黑" panose="020B0503020204020204" charset="-122"/>
              </a:rPr>
              <a:t>、</a:t>
            </a:r>
            <a:r>
              <a:rPr sz="2800" dirty="0" err="1" smtClean="0">
                <a:latin typeface="微软雅黑" panose="020B0503020204020204" charset="-122"/>
                <a:ea typeface="微软雅黑" panose="020B0503020204020204" charset="-122"/>
                <a:cs typeface="微软雅黑" panose="020B0503020204020204" charset="-122"/>
              </a:rPr>
              <a:t>平原等自然的风光</a:t>
            </a:r>
            <a:r>
              <a:rPr sz="2800" dirty="0" err="1">
                <a:latin typeface="微软雅黑" panose="020B0503020204020204" charset="-122"/>
                <a:ea typeface="微软雅黑" panose="020B0503020204020204" charset="-122"/>
                <a:cs typeface="微软雅黑" panose="020B0503020204020204" charset="-122"/>
              </a:rPr>
              <a:t>，而且在地下也有着很多奇妙的景观。其中溶洞就像童话世界中的迷宫</a:t>
            </a:r>
            <a:r>
              <a:rPr sz="2800" dirty="0">
                <a:latin typeface="微软雅黑" panose="020B0503020204020204" charset="-122"/>
                <a:ea typeface="微软雅黑" panose="020B0503020204020204" charset="-122"/>
                <a:cs typeface="微软雅黑" panose="020B0503020204020204" charset="-122"/>
              </a:rPr>
              <a:t>……</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2" name="图片 1"/>
          <p:cNvPicPr>
            <a:picLocks noChangeAspect="1"/>
          </p:cNvPicPr>
          <p:nvPr/>
        </p:nvPicPr>
        <p:blipFill>
          <a:blip r:embed="rId2" cstate="print"/>
          <a:stretch>
            <a:fillRect/>
          </a:stretch>
        </p:blipFill>
        <p:spPr>
          <a:xfrm>
            <a:off x="570488" y="2307592"/>
            <a:ext cx="5302588" cy="32581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19728" y="1791653"/>
            <a:ext cx="6800119" cy="3108543"/>
          </a:xfrm>
          <a:prstGeom prst="rect">
            <a:avLst/>
          </a:prstGeom>
          <a:noFill/>
          <a:ln w="9525">
            <a:noFill/>
          </a:ln>
        </p:spPr>
        <p:txBody>
          <a:bodyPr wrap="square">
            <a:spAutoFit/>
          </a:bodyPr>
          <a:lstStyle/>
          <a:p>
            <a:pPr indent="304800"/>
            <a:r>
              <a:rPr lang="en-US"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叶圣陶，原名</a:t>
            </a:r>
            <a:r>
              <a:rPr 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叶绍钧</a:t>
            </a:r>
            <a:r>
              <a:rPr lang="zh-CN" alt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lang="zh-CN"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字</a:t>
            </a:r>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秉臣、圣陶，</a:t>
            </a:r>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1894年10月28日生于江苏苏州，</a:t>
            </a:r>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现代作家、教育家、文学出版家和社会活动家，有“优秀的语言艺术家”之称。</a:t>
            </a:r>
          </a:p>
          <a:p>
            <a:pPr indent="304800"/>
            <a:r>
              <a:rPr 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 1907年，考入草桥中学。1916年，进上海商务印书馆附设尚公学校执教，推出第一个童话故事《稻草人》。</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6699" y="1844824"/>
            <a:ext cx="3046218"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894488" y="2008507"/>
            <a:ext cx="9723868" cy="2442483"/>
          </a:xfrm>
          <a:prstGeom prst="bevel">
            <a:avLst>
              <a:gd name="adj" fmla="val 8442"/>
            </a:avLst>
          </a:prstGeom>
          <a:solidFill>
            <a:srgbClr val="00B0F0"/>
          </a:solidFill>
          <a:ln>
            <a:solidFill>
              <a:schemeClr val="accent1"/>
            </a:solidFill>
          </a:ln>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浙江   一簇   </a:t>
            </a:r>
            <a:r>
              <a:rPr lang="zh-CN" altLang="en-US" sz="2800" dirty="0" smtClean="0">
                <a:latin typeface="微软雅黑" panose="020B0503020204020204" charset="-122"/>
                <a:ea typeface="微软雅黑" panose="020B0503020204020204" charset="-122"/>
                <a:cs typeface="微软雅黑" panose="020B0503020204020204" charset="-122"/>
              </a:rPr>
              <a:t>漆黑  </a:t>
            </a:r>
            <a:r>
              <a:rPr lang="zh-CN" altLang="zh-CN" sz="2800" dirty="0" smtClean="0">
                <a:latin typeface="微软雅黑" panose="020B0503020204020204" charset="-122"/>
                <a:ea typeface="微软雅黑" panose="020B0503020204020204" charset="-122"/>
                <a:cs typeface="微软雅黑" panose="020B0503020204020204" charset="-122"/>
              </a:rPr>
              <a:t>臀部</a:t>
            </a:r>
            <a:r>
              <a:rPr lang="en-US" altLang="zh-CN" sz="2800" smtClean="0">
                <a:latin typeface="微软雅黑" panose="020B0503020204020204" charset="-122"/>
                <a:ea typeface="微软雅黑" panose="020B0503020204020204" charset="-122"/>
                <a:cs typeface="微软雅黑" panose="020B0503020204020204" charset="-122"/>
              </a:rPr>
              <a:t>  </a:t>
            </a:r>
            <a:r>
              <a:rPr lang="zh-CN" altLang="en-US" sz="2800" smtClean="0">
                <a:latin typeface="微软雅黑" panose="020B0503020204020204" charset="-122"/>
                <a:ea typeface="微软雅黑" panose="020B0503020204020204" charset="-122"/>
                <a:cs typeface="微软雅黑" panose="020B0503020204020204" charset="-122"/>
              </a:rPr>
              <a:t>蜿蜒</a:t>
            </a:r>
            <a:r>
              <a:rPr lang="zh-CN" altLang="zh-CN" sz="2800" smtClean="0">
                <a:latin typeface="微软雅黑" panose="020B0503020204020204" charset="-122"/>
                <a:ea typeface="微软雅黑" panose="020B0503020204020204" charset="-122"/>
                <a:cs typeface="微软雅黑" panose="020B0503020204020204" charset="-122"/>
              </a:rPr>
              <a:t>   </a:t>
            </a:r>
            <a:endParaRPr lang="zh-CN" altLang="zh-CN" sz="2800" dirty="0">
              <a:latin typeface="微软雅黑" panose="020B0503020204020204" charset="-122"/>
              <a:ea typeface="微软雅黑" panose="020B0503020204020204" charset="-122"/>
              <a:cs typeface="微软雅黑" panose="020B0503020204020204" charset="-122"/>
            </a:endParaRP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杜鹃   宽窄   肩背   移动   额角   陆续  石钟乳 石笋    变化多端     上源</a:t>
            </a:r>
          </a:p>
        </p:txBody>
      </p:sp>
      <p:sp>
        <p:nvSpPr>
          <p:cNvPr id="2" name="文本框 1"/>
          <p:cNvSpPr txBox="1"/>
          <p:nvPr/>
        </p:nvSpPr>
        <p:spPr>
          <a:xfrm>
            <a:off x="461196" y="1004572"/>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
        <p:nvSpPr>
          <p:cNvPr id="3" name="文本框 2"/>
          <p:cNvSpPr txBox="1"/>
          <p:nvPr/>
        </p:nvSpPr>
        <p:spPr>
          <a:xfrm>
            <a:off x="8361985" y="1304927"/>
            <a:ext cx="1920895" cy="796469"/>
          </a:xfrm>
          <a:prstGeom prst="cloudCallout">
            <a:avLst/>
          </a:prstGeom>
          <a:noFill/>
          <a:ln>
            <a:solidFill>
              <a:schemeClr val="accent1"/>
            </a:solidFill>
          </a:ln>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会认字</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49453" y="4946017"/>
            <a:ext cx="6610302" cy="919401"/>
          </a:xfrm>
          <a:prstGeom prst="roundRect">
            <a:avLst/>
          </a:prstGeom>
          <a:noFill/>
          <a:ln>
            <a:solidFill>
              <a:schemeClr val="accent1"/>
            </a:solidFill>
          </a:ln>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读准字音：</a:t>
            </a:r>
          </a:p>
          <a:p>
            <a:pPr algn="l"/>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平舌音“簇 笋”，翘舌音“浙 窄 乳”</a:t>
            </a:r>
            <a:r>
              <a:rPr lang="zh-CN" alt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等</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6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69552" y="2418973"/>
            <a:ext cx="8324003" cy="1754326"/>
          </a:xfrm>
          <a:prstGeom prst="rect">
            <a:avLst/>
          </a:prstGeom>
          <a:noFill/>
          <a:ln w="9525">
            <a:noFill/>
          </a:ln>
        </p:spPr>
        <p:txBody>
          <a:bodyPr wrap="square">
            <a:spAutoFit/>
          </a:bodyPr>
          <a:lstStyle/>
          <a:p>
            <a:pPr>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“臀”上下结构，笔画较多，注意笔画的穿插避让，字要写得扁一些。下面的“月”写宽一些，托住上面的部分。</a:t>
            </a:r>
          </a:p>
          <a:p>
            <a:pPr>
              <a:lnSpc>
                <a:spcPct val="150000"/>
              </a:lnSpc>
            </a:pP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solidFill>
                  <a:srgbClr val="000000"/>
                </a:solidFill>
                <a:latin typeface="微软雅黑" panose="020B0503020204020204" charset="-122"/>
                <a:ea typeface="微软雅黑" panose="020B0503020204020204" charset="-122"/>
                <a:cs typeface="微软雅黑" panose="020B0503020204020204" charset="-122"/>
                <a:sym typeface="+mn-ea"/>
              </a:rPr>
              <a:t>书写指导</a:t>
            </a:r>
            <a:endParaRPr lang="zh-CN" altLang="en-US" sz="2800">
              <a:solidFill>
                <a:srgbClr val="000000"/>
              </a:solidFill>
              <a:latin typeface="微软雅黑" panose="020B0503020204020204" charset="-122"/>
              <a:ea typeface="微软雅黑" panose="020B0503020204020204" charset="-122"/>
            </a:endParaRPr>
          </a:p>
        </p:txBody>
      </p:sp>
      <p:sp>
        <p:nvSpPr>
          <p:cNvPr id="2" name="文本框 1"/>
          <p:cNvSpPr txBox="1"/>
          <p:nvPr/>
        </p:nvSpPr>
        <p:spPr>
          <a:xfrm>
            <a:off x="3236897" y="4681856"/>
            <a:ext cx="7007075" cy="646331"/>
          </a:xfrm>
          <a:prstGeom prst="rect">
            <a:avLst/>
          </a:prstGeom>
          <a:noFill/>
        </p:spPr>
        <p:txBody>
          <a:bodyPr wrap="square" rtlCol="0">
            <a:spAutoFit/>
          </a:bodyPr>
          <a:lstStyle/>
          <a:p>
            <a:pPr>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sym typeface="+mn-ea"/>
              </a:rPr>
              <a:t>“窄”上窄下宽，下面的部分是“乍”，不要写错。</a:t>
            </a:r>
            <a:endParaRPr sz="2400"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13" name="表格 12"/>
          <p:cNvGraphicFramePr/>
          <p:nvPr>
            <p:custDataLst>
              <p:tags r:id="rId1"/>
            </p:custDataLst>
          </p:nvPr>
        </p:nvGraphicFramePr>
        <p:xfrm>
          <a:off x="8872013" y="31965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947959" y="3068960"/>
            <a:ext cx="701483" cy="1198880"/>
          </a:xfrm>
          <a:prstGeom prst="rect">
            <a:avLst/>
          </a:prstGeom>
          <a:noFill/>
        </p:spPr>
        <p:txBody>
          <a:bodyPr wrap="square" rtlCol="0">
            <a:spAutoFit/>
          </a:bodyPr>
          <a:lstStyle/>
          <a:p>
            <a:r>
              <a:rPr lang="zh-CN" altLang="en-US" sz="7200" dirty="0" smtClean="0">
                <a:solidFill>
                  <a:srgbClr val="FF0000"/>
                </a:solidFill>
                <a:latin typeface="楷体" panose="02010609060101010101" charset="-122"/>
                <a:ea typeface="楷体" panose="02010609060101010101" charset="-122"/>
              </a:rPr>
              <a:t>臀</a:t>
            </a:r>
            <a:endParaRPr lang="zh-CN" altLang="en-US" sz="7200" dirty="0">
              <a:solidFill>
                <a:srgbClr val="FF0000"/>
              </a:solidFill>
              <a:latin typeface="楷体" panose="02010609060101010101" charset="-122"/>
              <a:ea typeface="楷体" panose="02010609060101010101" charset="-122"/>
            </a:endParaRP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dirty="0" smtClean="0">
                <a:solidFill>
                  <a:srgbClr val="FF0000"/>
                </a:solidFill>
                <a:latin typeface="楷体" panose="02010609060101010101" charset="-122"/>
                <a:ea typeface="楷体" panose="02010609060101010101" charset="-122"/>
              </a:rPr>
              <a:t>窄</a:t>
            </a:r>
            <a:endParaRPr lang="zh-CN" altLang="en-US" sz="7200"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6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02899" y="2037717"/>
            <a:ext cx="8629400" cy="4126865"/>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拥挤：</a:t>
            </a:r>
            <a:r>
              <a:rPr sz="2400" dirty="0">
                <a:latin typeface="微软雅黑" panose="020B0503020204020204" charset="-122"/>
                <a:ea typeface="微软雅黑" panose="020B0503020204020204" charset="-122"/>
                <a:cs typeface="微软雅黑" panose="020B0503020204020204" charset="-122"/>
              </a:rPr>
              <a:t>(人或车船)</a:t>
            </a:r>
            <a:r>
              <a:rPr sz="2400" dirty="0" err="1">
                <a:latin typeface="微软雅黑" panose="020B0503020204020204" charset="-122"/>
                <a:ea typeface="微软雅黑" panose="020B0503020204020204" charset="-122"/>
                <a:cs typeface="微软雅黑" panose="020B0503020204020204" charset="-122"/>
              </a:rPr>
              <a:t>等挤在一起。</a:t>
            </a:r>
            <a:r>
              <a:rPr sz="2400" dirty="0" err="1" smtClean="0">
                <a:latin typeface="微软雅黑" panose="020B0503020204020204" charset="-122"/>
                <a:ea typeface="微软雅黑" panose="020B0503020204020204" charset="-122"/>
                <a:cs typeface="微软雅黑" panose="020B0503020204020204" charset="-122"/>
              </a:rPr>
              <a:t>地方相对</a:t>
            </a:r>
            <a:r>
              <a:rPr lang="zh-CN" altLang="en-US" sz="2400" dirty="0" smtClean="0">
                <a:latin typeface="微软雅黑" panose="020B0503020204020204" charset="-122"/>
                <a:ea typeface="微软雅黑" panose="020B0503020204020204" charset="-122"/>
                <a:cs typeface="微软雅黑" panose="020B0503020204020204" charset="-122"/>
              </a:rPr>
              <a:t>较</a:t>
            </a:r>
            <a:r>
              <a:rPr sz="2400" dirty="0" err="1" smtClean="0">
                <a:latin typeface="微软雅黑" panose="020B0503020204020204" charset="-122"/>
                <a:ea typeface="微软雅黑" panose="020B0503020204020204" charset="-122"/>
                <a:cs typeface="微软雅黑" panose="020B0503020204020204" charset="-122"/>
              </a:rPr>
              <a:t>小而人或车船等相对较多</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err="1">
                <a:solidFill>
                  <a:srgbClr val="C00000"/>
                </a:solidFill>
                <a:latin typeface="微软雅黑" panose="020B0503020204020204" charset="-122"/>
                <a:ea typeface="微软雅黑" panose="020B0503020204020204" charset="-122"/>
                <a:cs typeface="微软雅黑" panose="020B0503020204020204" charset="-122"/>
              </a:rPr>
              <a:t>空隙：</a:t>
            </a:r>
            <a:r>
              <a:rPr sz="2400" dirty="0" err="1" smtClean="0">
                <a:latin typeface="微软雅黑" panose="020B0503020204020204" charset="-122"/>
                <a:ea typeface="微软雅黑" panose="020B0503020204020204" charset="-122"/>
                <a:cs typeface="微软雅黑" panose="020B0503020204020204" charset="-122"/>
              </a:rPr>
              <a:t>指中间空着的地方</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尚未占用的时间</a:t>
            </a:r>
            <a:r>
              <a:rPr sz="2400" dirty="0" err="1">
                <a:latin typeface="微软雅黑" panose="020B0503020204020204" charset="-122"/>
                <a:ea typeface="微软雅黑" panose="020B0503020204020204" charset="-122"/>
                <a:cs typeface="微软雅黑" panose="020B0503020204020204" charset="-122"/>
              </a:rPr>
              <a:t>；空旷间隙</a:t>
            </a:r>
            <a:r>
              <a:rPr sz="2400" dirty="0">
                <a:latin typeface="微软雅黑" panose="020B0503020204020204" charset="-122"/>
                <a:ea typeface="微软雅黑" panose="020B0503020204020204" charset="-122"/>
                <a:cs typeface="微软雅黑" panose="020B0503020204020204" charset="-122"/>
              </a:rPr>
              <a:t> ；相似的情况或状态再现的时间间隔。 </a:t>
            </a:r>
          </a:p>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稍微：</a:t>
            </a:r>
            <a:r>
              <a:rPr sz="2400" dirty="0">
                <a:latin typeface="微软雅黑" panose="020B0503020204020204" charset="-122"/>
                <a:ea typeface="微软雅黑" panose="020B0503020204020204" charset="-122"/>
                <a:cs typeface="微软雅黑" panose="020B0503020204020204" charset="-122"/>
              </a:rPr>
              <a:t>表示数量少或程度浅。</a:t>
            </a:r>
          </a:p>
          <a:p>
            <a:pPr>
              <a:lnSpc>
                <a:spcPct val="130000"/>
              </a:lnSpc>
            </a:pPr>
            <a:r>
              <a:rPr sz="2400" dirty="0" err="1">
                <a:solidFill>
                  <a:srgbClr val="C00000"/>
                </a:solidFill>
                <a:latin typeface="微软雅黑" panose="020B0503020204020204" charset="-122"/>
                <a:ea typeface="微软雅黑" panose="020B0503020204020204" charset="-122"/>
                <a:cs typeface="微软雅黑" panose="020B0503020204020204" charset="-122"/>
              </a:rPr>
              <a:t>蜿蜒：</a:t>
            </a:r>
            <a:r>
              <a:rPr sz="2400" dirty="0" err="1" smtClean="0">
                <a:latin typeface="微软雅黑" panose="020B0503020204020204" charset="-122"/>
                <a:ea typeface="微软雅黑" panose="020B0503020204020204" charset="-122"/>
                <a:cs typeface="微软雅黑" panose="020B0503020204020204" charset="-122"/>
              </a:rPr>
              <a:t>上下起伏前曲折像蛇类爬行</a:t>
            </a:r>
            <a:r>
              <a:rPr lang="zh-CN" altLang="en-US" sz="2400" dirty="0" smtClean="0">
                <a:latin typeface="微软雅黑" panose="020B0503020204020204" charset="-122"/>
                <a:ea typeface="微软雅黑" panose="020B0503020204020204" charset="-122"/>
                <a:cs typeface="微软雅黑" panose="020B0503020204020204" charset="-122"/>
              </a:rPr>
              <a:t>的</a:t>
            </a:r>
            <a:r>
              <a:rPr sz="2400" dirty="0" err="1" smtClean="0">
                <a:latin typeface="微软雅黑" panose="020B0503020204020204" charset="-122"/>
                <a:ea typeface="微软雅黑" panose="020B0503020204020204" charset="-122"/>
                <a:cs typeface="微软雅黑" panose="020B0503020204020204" charset="-122"/>
              </a:rPr>
              <a:t>样子</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依据：</a:t>
            </a:r>
            <a:r>
              <a:rPr sz="2400" dirty="0">
                <a:latin typeface="微软雅黑" panose="020B0503020204020204" charset="-122"/>
                <a:ea typeface="微软雅黑" panose="020B0503020204020204" charset="-122"/>
                <a:cs typeface="微软雅黑" panose="020B0503020204020204" charset="-122"/>
              </a:rPr>
              <a:t>基础，按照。</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86001" y="1630681"/>
            <a:ext cx="10576498" cy="3970318"/>
          </a:xfrm>
          <a:prstGeom prst="rect">
            <a:avLst/>
          </a:prstGeom>
          <a:noFill/>
          <a:ln w="9525">
            <a:noFill/>
          </a:ln>
        </p:spPr>
        <p:txBody>
          <a:bodyPr wrap="square">
            <a:spAutoFit/>
          </a:bodyPr>
          <a:lstStyle/>
          <a:p>
            <a:pPr>
              <a:lnSpc>
                <a:spcPct val="15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“构</a:t>
            </a: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饰</a:t>
            </a: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蹲</a:t>
            </a: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例</a:t>
            </a: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踏</a:t>
            </a: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倘</a:t>
            </a: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绘</a:t>
            </a: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谐</a:t>
            </a: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眠”为左窄右宽的字，“觅、耸</a:t>
            </a:r>
            <a:r>
              <a:rPr lang="en-US" sz="24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寄</a:t>
            </a:r>
            <a:r>
              <a:rPr lang="zh-CN" sz="2400" dirty="0">
                <a:solidFill>
                  <a:schemeClr val="tx1"/>
                </a:solidFill>
                <a:latin typeface="微软雅黑" panose="020B0503020204020204" charset="-122"/>
                <a:ea typeface="微软雅黑" panose="020B0503020204020204" charset="-122"/>
                <a:cs typeface="微软雅黑" panose="020B0503020204020204" charset="-122"/>
              </a:rPr>
              <a:t>”为上窄下宽的字；</a:t>
            </a:r>
          </a:p>
          <a:p>
            <a:pPr>
              <a:lnSpc>
                <a:spcPct val="150000"/>
              </a:lnSpc>
            </a:pP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凤</a:t>
            </a:r>
            <a:r>
              <a:rPr lang="en-US" sz="24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序</a:t>
            </a:r>
            <a:r>
              <a:rPr lang="zh-CN" sz="2400" dirty="0">
                <a:solidFill>
                  <a:schemeClr val="tx1"/>
                </a:solidFill>
                <a:latin typeface="微软雅黑" panose="020B0503020204020204" charset="-122"/>
                <a:ea typeface="微软雅黑" panose="020B0503020204020204" charset="-122"/>
                <a:cs typeface="微软雅黑" panose="020B0503020204020204" charset="-122"/>
              </a:rPr>
              <a:t>”是半包围的字。</a:t>
            </a:r>
          </a:p>
          <a:p>
            <a:pPr>
              <a:lnSpc>
                <a:spcPct val="15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“蹲”左窄右宽，右下面的“寸”的一横要写长一些，托住上面的部分。</a:t>
            </a:r>
          </a:p>
          <a:p>
            <a:pPr>
              <a:lnSpc>
                <a:spcPct val="15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“率”中间的部分笔画较多，注意从左到右写，第八笔是撇，第九笔点，下面的一横写长一些，托住上面的部分。</a:t>
            </a:r>
          </a:p>
          <a:p>
            <a:pPr>
              <a:lnSpc>
                <a:spcPct val="15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“谐”左右结构，左窄右宽，注意第三笔是撇，第四笔是竖提。</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87654" y="969587"/>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6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20726" y="2009142"/>
            <a:ext cx="8629400" cy="4126865"/>
          </a:xfrm>
          <a:prstGeom prst="bevel">
            <a:avLst>
              <a:gd name="adj" fmla="val 7401"/>
            </a:avLst>
          </a:prstGeom>
          <a:ln>
            <a:solidFill>
              <a:srgbClr val="92D05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30000"/>
              </a:lnSpc>
            </a:pPr>
            <a:r>
              <a:rPr sz="2400" dirty="0" err="1">
                <a:solidFill>
                  <a:srgbClr val="C00000"/>
                </a:solidFill>
                <a:latin typeface="微软雅黑" panose="020B0503020204020204" charset="-122"/>
                <a:ea typeface="微软雅黑" panose="020B0503020204020204" charset="-122"/>
                <a:cs typeface="微软雅黑" panose="020B0503020204020204" charset="-122"/>
              </a:rPr>
              <a:t>突兀森郁：</a:t>
            </a:r>
            <a:r>
              <a:rPr sz="2400" dirty="0" err="1">
                <a:latin typeface="微软雅黑" panose="020B0503020204020204" charset="-122"/>
                <a:ea typeface="微软雅黑" panose="020B0503020204020204" charset="-122"/>
                <a:cs typeface="微软雅黑" panose="020B0503020204020204" charset="-122"/>
              </a:rPr>
              <a:t>突兀:山峰高高耸起的样子;森郁:形容树木多而茂盛。</a:t>
            </a:r>
            <a:r>
              <a:rPr sz="2400" dirty="0" err="1" smtClean="0">
                <a:latin typeface="微软雅黑" panose="020B0503020204020204" charset="-122"/>
                <a:ea typeface="微软雅黑" panose="020B0503020204020204" charset="-122"/>
                <a:cs typeface="微软雅黑" panose="020B0503020204020204" charset="-122"/>
              </a:rPr>
              <a:t>形容山势险峻</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树木繁茂</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err="1">
                <a:solidFill>
                  <a:srgbClr val="C00000"/>
                </a:solidFill>
                <a:latin typeface="微软雅黑" panose="020B0503020204020204" charset="-122"/>
                <a:ea typeface="微软雅黑" panose="020B0503020204020204" charset="-122"/>
                <a:cs typeface="微软雅黑" panose="020B0503020204020204" charset="-122"/>
              </a:rPr>
              <a:t>石钟乳：</a:t>
            </a:r>
            <a:r>
              <a:rPr sz="2400" dirty="0" err="1">
                <a:latin typeface="微软雅黑" panose="020B0503020204020204" charset="-122"/>
                <a:ea typeface="微软雅黑" panose="020B0503020204020204" charset="-122"/>
                <a:cs typeface="微软雅黑" panose="020B0503020204020204" charset="-122"/>
              </a:rPr>
              <a:t>灰岩，在溶洞里常见到，形如寺庙里的钟，</a:t>
            </a:r>
            <a:r>
              <a:rPr sz="2400" dirty="0" err="1" smtClean="0">
                <a:latin typeface="微软雅黑" panose="020B0503020204020204" charset="-122"/>
                <a:ea typeface="微软雅黑" panose="020B0503020204020204" charset="-122"/>
                <a:cs typeface="微软雅黑" panose="020B0503020204020204" charset="-122"/>
              </a:rPr>
              <a:t>常叫钟乳石</a:t>
            </a:r>
            <a:r>
              <a:rPr lang="zh-CN" altLang="en-US" sz="2400" dirty="0" smtClean="0">
                <a:latin typeface="微软雅黑" panose="020B0503020204020204" charset="-122"/>
                <a:ea typeface="微软雅黑" panose="020B0503020204020204" charset="-122"/>
                <a:cs typeface="微软雅黑" panose="020B0503020204020204" charset="-122"/>
              </a:rPr>
              <a:t>。</a:t>
            </a:r>
            <a:endParaRPr lang="en-US" altLang="zh-CN" sz="2400" dirty="0" smtClean="0">
              <a:latin typeface="微软雅黑" panose="020B0503020204020204" charset="-122"/>
              <a:ea typeface="微软雅黑" panose="020B0503020204020204" charset="-122"/>
              <a:cs typeface="微软雅黑" panose="020B0503020204020204" charset="-122"/>
            </a:endParaRPr>
          </a:p>
          <a:p>
            <a:pPr>
              <a:lnSpc>
                <a:spcPct val="130000"/>
              </a:lnSpc>
            </a:pPr>
            <a:r>
              <a:rPr sz="2400" dirty="0" err="1" smtClean="0">
                <a:solidFill>
                  <a:srgbClr val="C00000"/>
                </a:solidFill>
                <a:latin typeface="微软雅黑" panose="020B0503020204020204" charset="-122"/>
                <a:ea typeface="微软雅黑" panose="020B0503020204020204" charset="-122"/>
                <a:cs typeface="微软雅黑" panose="020B0503020204020204" charset="-122"/>
              </a:rPr>
              <a:t>石笋</a:t>
            </a:r>
            <a:r>
              <a:rPr sz="2400" dirty="0" err="1">
                <a:solidFill>
                  <a:srgbClr val="C00000"/>
                </a:solidFill>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指的是喀斯特地貌特有的一种钙沉积、</a:t>
            </a:r>
            <a:r>
              <a:rPr sz="2400" dirty="0" err="1" smtClean="0">
                <a:latin typeface="微软雅黑" panose="020B0503020204020204" charset="-122"/>
                <a:ea typeface="微软雅黑" panose="020B0503020204020204" charset="-122"/>
                <a:cs typeface="微软雅黑" panose="020B0503020204020204" charset="-122"/>
              </a:rPr>
              <a:t>形成</a:t>
            </a:r>
            <a:r>
              <a:rPr lang="zh-CN" altLang="en-US" sz="2400" dirty="0" smtClean="0">
                <a:latin typeface="微软雅黑" panose="020B0503020204020204" charset="-122"/>
                <a:ea typeface="微软雅黑" panose="020B0503020204020204" charset="-122"/>
                <a:cs typeface="微软雅黑" panose="020B0503020204020204" charset="-122"/>
              </a:rPr>
              <a:t>像</a:t>
            </a:r>
            <a:r>
              <a:rPr sz="2400" dirty="0" err="1" smtClean="0">
                <a:latin typeface="微软雅黑" panose="020B0503020204020204" charset="-122"/>
                <a:ea typeface="微软雅黑" panose="020B0503020204020204" charset="-122"/>
                <a:cs typeface="微软雅黑" panose="020B0503020204020204" charset="-122"/>
              </a:rPr>
              <a:t>笋子一样的石头</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名目：</a:t>
            </a:r>
            <a:r>
              <a:rPr sz="2400" dirty="0">
                <a:latin typeface="微软雅黑" panose="020B0503020204020204" charset="-122"/>
                <a:ea typeface="微软雅黑" panose="020B0503020204020204" charset="-122"/>
                <a:cs typeface="微软雅黑" panose="020B0503020204020204" charset="-122"/>
              </a:rPr>
              <a:t>事物的名称。</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3492" t="5641" r="10927"/>
          <a:stretch>
            <a:fillRect/>
          </a:stretch>
        </p:blipFill>
        <p:spPr bwMode="auto">
          <a:xfrm>
            <a:off x="406163" y="3575050"/>
            <a:ext cx="2900495" cy="2103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3" name="文本框 2"/>
          <p:cNvSpPr txBox="1"/>
          <p:nvPr/>
        </p:nvSpPr>
        <p:spPr>
          <a:xfrm>
            <a:off x="1870363" y="2352677"/>
            <a:ext cx="7824826" cy="552469"/>
          </a:xfrm>
          <a:prstGeom prst="snip2DiagRect">
            <a:avLst/>
          </a:prstGeom>
          <a:solidFill>
            <a:srgbClr val="92D050"/>
          </a:solidFill>
          <a:ln w="38100">
            <a:solidFill>
              <a:schemeClr val="accent1"/>
            </a:solidFill>
          </a:ln>
        </p:spPr>
        <p:txBody>
          <a:bodyPr wrap="square" rtlCol="0">
            <a:spAutoFit/>
          </a:bodyPr>
          <a:lstStyle/>
          <a:p>
            <a:pPr algn="l"/>
            <a:r>
              <a:rPr lang="zh-CN" sz="2400">
                <a:latin typeface="微软雅黑" panose="020B0503020204020204" charset="-122"/>
                <a:ea typeface="微软雅黑" panose="020B0503020204020204" charset="-122"/>
                <a:sym typeface="+mn-ea"/>
              </a:rPr>
              <a:t>默读全文，边读边画出作者游览路线示意图。</a:t>
            </a:r>
          </a:p>
        </p:txBody>
      </p:sp>
      <p:sp>
        <p:nvSpPr>
          <p:cNvPr id="5" name="文本框 4"/>
          <p:cNvSpPr txBox="1"/>
          <p:nvPr/>
        </p:nvSpPr>
        <p:spPr>
          <a:xfrm>
            <a:off x="3760878" y="4109086"/>
            <a:ext cx="5934310" cy="550962"/>
          </a:xfrm>
          <a:prstGeom prst="snip2DiagRect">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路上→外洞→孔隙→内洞→出洞</a:t>
            </a:r>
            <a:endParaRPr sz="240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6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93771" y="1805940"/>
            <a:ext cx="11264804" cy="3969385"/>
          </a:xfrm>
          <a:prstGeom prst="rect">
            <a:avLst/>
          </a:prstGeom>
          <a:noFill/>
          <a:ln w="9525">
            <a:noFill/>
          </a:ln>
        </p:spPr>
        <p:txBody>
          <a:bodyPr wrap="square">
            <a:spAutoFit/>
          </a:bodyPr>
          <a:lstStyle/>
          <a:p>
            <a:pPr>
              <a:lnSpc>
                <a:spcPct val="150000"/>
              </a:lnSpc>
            </a:pPr>
            <a:r>
              <a:rPr sz="2400" dirty="0" err="1">
                <a:latin typeface="微软雅黑" panose="020B0503020204020204" charset="-122"/>
                <a:ea typeface="微软雅黑" panose="020B0503020204020204" charset="-122"/>
                <a:cs typeface="微软雅黑" panose="020B0503020204020204" charset="-122"/>
              </a:rPr>
              <a:t>一、看拼音写词语</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dù</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juān</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hé</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shì</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jiān</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bèi</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yí</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dònɡ</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shāo</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wēi</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a:latin typeface="微软雅黑" panose="020B0503020204020204" charset="-122"/>
                <a:ea typeface="微软雅黑" panose="020B0503020204020204" charset="-122"/>
                <a:cs typeface="微软雅黑" panose="020B0503020204020204" charset="-122"/>
              </a:rPr>
              <a:t>（      ）   （       ） （         ）  （        ）   （           ）</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二、</a:t>
            </a:r>
            <a:r>
              <a:rPr sz="2400" dirty="0" err="1" smtClean="0">
                <a:latin typeface="微软雅黑" panose="020B0503020204020204" charset="-122"/>
                <a:ea typeface="微软雅黑" panose="020B0503020204020204" charset="-122"/>
                <a:cs typeface="微软雅黑" panose="020B0503020204020204" charset="-122"/>
              </a:rPr>
              <a:t>在正确的读音上面</a:t>
            </a:r>
            <a:r>
              <a:rPr lang="zh-CN" altLang="en-US" sz="2400" dirty="0" smtClean="0">
                <a:latin typeface="微软雅黑" panose="020B0503020204020204" charset="-122"/>
                <a:ea typeface="微软雅黑" panose="020B0503020204020204" charset="-122"/>
                <a:cs typeface="微软雅黑" panose="020B0503020204020204" charset="-122"/>
              </a:rPr>
              <a:t>打</a:t>
            </a:r>
            <a:r>
              <a:rPr sz="2400" dirty="0" smtClean="0">
                <a:latin typeface="微软雅黑" panose="020B0503020204020204" charset="-122"/>
                <a:ea typeface="微软雅黑" panose="020B0503020204020204" charset="-122"/>
                <a:cs typeface="微软雅黑" panose="020B0503020204020204" charset="-122"/>
              </a:rPr>
              <a:t>“</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系（jì</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xì）绳子</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稍（shāo</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sāo）微</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蜿（wān</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wǎn）蜒</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漆（qī</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xī）黑</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上源（yuán</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yán</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盘曲（qū</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qǎ）而上</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浙（zhè</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zè</a:t>
            </a:r>
            <a:r>
              <a:rPr sz="2400" dirty="0">
                <a:latin typeface="微软雅黑" panose="020B0503020204020204" charset="-122"/>
                <a:ea typeface="微软雅黑" panose="020B0503020204020204" charset="-122"/>
                <a:cs typeface="微软雅黑" panose="020B0503020204020204" charset="-122"/>
              </a:rPr>
              <a:t> ）江　</a:t>
            </a:r>
            <a:r>
              <a:rPr sz="2400" dirty="0" err="1">
                <a:latin typeface="微软雅黑" panose="020B0503020204020204" charset="-122"/>
                <a:ea typeface="微软雅黑" panose="020B0503020204020204" charset="-122"/>
                <a:cs typeface="微软雅黑" panose="020B0503020204020204" charset="-122"/>
              </a:rPr>
              <a:t>仿佛（fú</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fó</a:t>
            </a:r>
            <a:r>
              <a:rPr sz="2400" dirty="0">
                <a:latin typeface="微软雅黑" panose="020B0503020204020204" charset="-122"/>
                <a:ea typeface="微软雅黑" panose="020B0503020204020204" charset="-122"/>
                <a:cs typeface="微软雅黑" panose="020B0503020204020204" charset="-122"/>
              </a:rPr>
              <a:t> ）　　</a:t>
            </a:r>
            <a:r>
              <a:rPr sz="2400" dirty="0" err="1">
                <a:latin typeface="微软雅黑" panose="020B0503020204020204" charset="-122"/>
                <a:ea typeface="微软雅黑" panose="020B0503020204020204" charset="-122"/>
                <a:cs typeface="微软雅黑" panose="020B0503020204020204" charset="-122"/>
              </a:rPr>
              <a:t>呈（chéng</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céng）粉红色</a:t>
            </a:r>
            <a:endParaRPr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3" name="文本框 2"/>
          <p:cNvSpPr txBox="1"/>
          <p:nvPr/>
        </p:nvSpPr>
        <p:spPr>
          <a:xfrm>
            <a:off x="582890" y="3046732"/>
            <a:ext cx="891591"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杜 鹃</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412946" y="3046732"/>
            <a:ext cx="891591"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合 适</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051548" y="3046732"/>
            <a:ext cx="891591"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肩 背</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025776" y="3046732"/>
            <a:ext cx="891591"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移 动</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105420" y="3046732"/>
            <a:ext cx="891591"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稍 微</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020833" y="4231007"/>
            <a:ext cx="4010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4483288" y="4231007"/>
            <a:ext cx="4010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7869783" y="4231007"/>
            <a:ext cx="4010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1175857" y="4854577"/>
            <a:ext cx="4010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4570877" y="4854577"/>
            <a:ext cx="4010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8105420" y="4854577"/>
            <a:ext cx="4010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1175857" y="5314952"/>
            <a:ext cx="4010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7" name="文本框 26"/>
          <p:cNvSpPr txBox="1"/>
          <p:nvPr/>
        </p:nvSpPr>
        <p:spPr>
          <a:xfrm>
            <a:off x="4570877" y="5415282"/>
            <a:ext cx="4010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8" name="文本框 27"/>
          <p:cNvSpPr txBox="1"/>
          <p:nvPr/>
        </p:nvSpPr>
        <p:spPr>
          <a:xfrm>
            <a:off x="7708559" y="5415282"/>
            <a:ext cx="40107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ppt_y</p:attrName>
                                        </p:attrNameLst>
                                      </p:cBhvr>
                                      <p:tavLst>
                                        <p:tav tm="0">
                                          <p:val>
                                            <p:strVal val="#ppt_y+#ppt_h*1.125000"/>
                                          </p:val>
                                        </p:tav>
                                        <p:tav tm="100000">
                                          <p:val>
                                            <p:strVal val="#ppt_y"/>
                                          </p:val>
                                        </p:tav>
                                      </p:tavLst>
                                    </p:anim>
                                    <p:animEffect transition="in" filter="wipe(up)">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p:tgtEl>
                                          <p:spTgt spid="22"/>
                                        </p:tgtEl>
                                        <p:attrNameLst>
                                          <p:attrName>ppt_y</p:attrName>
                                        </p:attrNameLst>
                                      </p:cBhvr>
                                      <p:tavLst>
                                        <p:tav tm="0">
                                          <p:val>
                                            <p:strVal val="#ppt_y+#ppt_h*1.125000"/>
                                          </p:val>
                                        </p:tav>
                                        <p:tav tm="100000">
                                          <p:val>
                                            <p:strVal val="#ppt_y"/>
                                          </p:val>
                                        </p:tav>
                                      </p:tavLst>
                                    </p:anim>
                                    <p:animEffect transition="in" filter="wipe(up)">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p:tgtEl>
                                          <p:spTgt spid="23"/>
                                        </p:tgtEl>
                                        <p:attrNameLst>
                                          <p:attrName>ppt_y</p:attrName>
                                        </p:attrNameLst>
                                      </p:cBhvr>
                                      <p:tavLst>
                                        <p:tav tm="0">
                                          <p:val>
                                            <p:strVal val="#ppt_y+#ppt_h*1.125000"/>
                                          </p:val>
                                        </p:tav>
                                        <p:tav tm="100000">
                                          <p:val>
                                            <p:strVal val="#ppt_y"/>
                                          </p:val>
                                        </p:tav>
                                      </p:tavLst>
                                    </p:anim>
                                    <p:animEffect transition="in" filter="wipe(up)">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p:tgtEl>
                                          <p:spTgt spid="24"/>
                                        </p:tgtEl>
                                        <p:attrNameLst>
                                          <p:attrName>ppt_y</p:attrName>
                                        </p:attrNameLst>
                                      </p:cBhvr>
                                      <p:tavLst>
                                        <p:tav tm="0">
                                          <p:val>
                                            <p:strVal val="#ppt_y+#ppt_h*1.125000"/>
                                          </p:val>
                                        </p:tav>
                                        <p:tav tm="100000">
                                          <p:val>
                                            <p:strVal val="#ppt_y"/>
                                          </p:val>
                                        </p:tav>
                                      </p:tavLst>
                                    </p:anim>
                                    <p:animEffect transition="in" filter="wipe(up)">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p:tgtEl>
                                          <p:spTgt spid="25"/>
                                        </p:tgtEl>
                                        <p:attrNameLst>
                                          <p:attrName>ppt_y</p:attrName>
                                        </p:attrNameLst>
                                      </p:cBhvr>
                                      <p:tavLst>
                                        <p:tav tm="0">
                                          <p:val>
                                            <p:strVal val="#ppt_y+#ppt_h*1.125000"/>
                                          </p:val>
                                        </p:tav>
                                        <p:tav tm="100000">
                                          <p:val>
                                            <p:strVal val="#ppt_y"/>
                                          </p:val>
                                        </p:tav>
                                      </p:tavLst>
                                    </p:anim>
                                    <p:animEffect transition="in" filter="wipe(up)">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up)">
                                      <p:cBhvr>
                                        <p:cTn id="69" dur="500"/>
                                        <p:tgtEl>
                                          <p:spTgt spid="26"/>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4"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p:tgtEl>
                                          <p:spTgt spid="27"/>
                                        </p:tgtEl>
                                        <p:attrNameLst>
                                          <p:attrName>ppt_y</p:attrName>
                                        </p:attrNameLst>
                                      </p:cBhvr>
                                      <p:tavLst>
                                        <p:tav tm="0">
                                          <p:val>
                                            <p:strVal val="#ppt_y+#ppt_h*1.125000"/>
                                          </p:val>
                                        </p:tav>
                                        <p:tav tm="100000">
                                          <p:val>
                                            <p:strVal val="#ppt_y"/>
                                          </p:val>
                                        </p:tav>
                                      </p:tavLst>
                                    </p:anim>
                                    <p:animEffect transition="in" filter="wipe(up)">
                                      <p:cBhvr>
                                        <p:cTn id="75" dur="500"/>
                                        <p:tgtEl>
                                          <p:spTgt spid="27"/>
                                        </p:tgtEl>
                                      </p:cBhvr>
                                    </p:animEffect>
                                  </p:childTnLst>
                                </p:cTn>
                              </p:par>
                            </p:childTnLst>
                          </p:cTn>
                        </p:par>
                      </p:childTnLst>
                    </p:cTn>
                  </p:par>
                  <p:par>
                    <p:cTn id="76" fill="hold">
                      <p:stCondLst>
                        <p:cond delay="indefinite"/>
                      </p:stCondLst>
                      <p:childTnLst>
                        <p:par>
                          <p:cTn id="77" fill="hold">
                            <p:stCondLst>
                              <p:cond delay="0"/>
                            </p:stCondLst>
                            <p:childTnLst>
                              <p:par>
                                <p:cTn id="78" presetID="12" presetClass="entr" presetSubtype="4" fill="hold" grpId="0" nodeType="click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p:tgtEl>
                                          <p:spTgt spid="28"/>
                                        </p:tgtEl>
                                        <p:attrNameLst>
                                          <p:attrName>ppt_y</p:attrName>
                                        </p:attrNameLst>
                                      </p:cBhvr>
                                      <p:tavLst>
                                        <p:tav tm="0">
                                          <p:val>
                                            <p:strVal val="#ppt_y+#ppt_h*1.125000"/>
                                          </p:val>
                                        </p:tav>
                                        <p:tav tm="100000">
                                          <p:val>
                                            <p:strVal val="#ppt_y"/>
                                          </p:val>
                                        </p:tav>
                                      </p:tavLst>
                                    </p:anim>
                                    <p:animEffect transition="in" filter="wipe(up)">
                                      <p:cBhvr>
                                        <p:cTn id="8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21" grpId="0"/>
      <p:bldP spid="22" grpId="0"/>
      <p:bldP spid="23" grpId="0"/>
      <p:bldP spid="24" grpId="0"/>
      <p:bldP spid="25" grpId="0"/>
      <p:bldP spid="26" grpId="0"/>
      <p:bldP spid="27" grpId="0"/>
      <p:bldP spid="28" grpId="0"/>
    </p:bldLst>
  </p:timing>
</p:sld>
</file>

<file path=ppt/slides/slide6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23989" y="1748157"/>
            <a:ext cx="10430703" cy="4524315"/>
          </a:xfrm>
          <a:prstGeom prst="rect">
            <a:avLst/>
          </a:prstGeom>
          <a:noFill/>
          <a:ln w="9525">
            <a:noFill/>
          </a:ln>
        </p:spPr>
        <p:txBody>
          <a:bodyPr wrap="square">
            <a:spAutoFit/>
          </a:bodyPr>
          <a:lstStyle/>
          <a:p>
            <a:pPr>
              <a:lnSpc>
                <a:spcPct val="120000"/>
              </a:lnSpc>
            </a:pPr>
            <a:r>
              <a:rPr sz="2400" dirty="0" err="1">
                <a:solidFill>
                  <a:srgbClr val="000000"/>
                </a:solidFill>
                <a:latin typeface="微软雅黑" panose="020B0503020204020204" charset="-122"/>
                <a:ea typeface="微软雅黑" panose="020B0503020204020204" charset="-122"/>
                <a:cs typeface="微软雅黑" panose="020B0503020204020204" charset="-122"/>
              </a:rPr>
              <a:t>三、给下列句子中加红的字选择正确的解释</a:t>
            </a:r>
            <a:r>
              <a:rPr sz="2400" dirty="0">
                <a:solidFill>
                  <a:srgbClr val="000000"/>
                </a:solidFill>
                <a:latin typeface="微软雅黑" panose="020B0503020204020204" charset="-122"/>
                <a:ea typeface="微软雅黑" panose="020B0503020204020204" charset="-122"/>
                <a:cs typeface="微软雅黑" panose="020B0503020204020204" charset="-122"/>
              </a:rPr>
              <a:t>。 　　　　</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端：①</a:t>
            </a:r>
            <a:r>
              <a:rPr sz="2400" dirty="0" err="1">
                <a:solidFill>
                  <a:srgbClr val="000000"/>
                </a:solidFill>
                <a:latin typeface="微软雅黑" panose="020B0503020204020204" charset="-122"/>
                <a:ea typeface="微软雅黑" panose="020B0503020204020204" charset="-122"/>
                <a:cs typeface="微软雅黑" panose="020B0503020204020204" charset="-122"/>
              </a:rPr>
              <a:t>端正，</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不歪斜</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smtClean="0">
                <a:solidFill>
                  <a:srgbClr val="000000"/>
                </a:solidFill>
                <a:latin typeface="微软雅黑" panose="020B0503020204020204" charset="-122"/>
                <a:ea typeface="微软雅黑" panose="020B0503020204020204" charset="-122"/>
                <a:cs typeface="微软雅黑" panose="020B0503020204020204" charset="-122"/>
              </a:rPr>
              <a:t>②</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东西的一头</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smtClean="0">
                <a:solidFill>
                  <a:srgbClr val="000000"/>
                </a:solidFill>
                <a:latin typeface="微软雅黑" panose="020B0503020204020204" charset="-122"/>
                <a:ea typeface="微软雅黑" panose="020B0503020204020204" charset="-122"/>
                <a:cs typeface="微软雅黑" panose="020B0503020204020204" charset="-122"/>
              </a:rPr>
              <a:t>③</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项目方面</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smtClean="0">
                <a:solidFill>
                  <a:srgbClr val="000000"/>
                </a:solidFill>
                <a:latin typeface="微软雅黑" panose="020B0503020204020204" charset="-122"/>
                <a:ea typeface="微软雅黑" panose="020B0503020204020204" charset="-122"/>
                <a:cs typeface="微软雅黑" panose="020B0503020204020204" charset="-122"/>
              </a:rPr>
              <a:t>④</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事情的开头</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smtClean="0">
                <a:solidFill>
                  <a:srgbClr val="000000"/>
                </a:solidFill>
                <a:latin typeface="微软雅黑" panose="020B0503020204020204" charset="-122"/>
                <a:ea typeface="微软雅黑" panose="020B0503020204020204" charset="-122"/>
                <a:cs typeface="微软雅黑" panose="020B0503020204020204" charset="-122"/>
              </a:rPr>
              <a:t>⑤</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仔细地看</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smtClean="0">
                <a:solidFill>
                  <a:srgbClr val="000000"/>
                </a:solidFill>
                <a:latin typeface="微软雅黑" panose="020B0503020204020204" charset="-122"/>
                <a:ea typeface="微软雅黑" panose="020B0503020204020204" charset="-122"/>
                <a:cs typeface="微软雅黑" panose="020B0503020204020204" charset="-122"/>
              </a:rPr>
              <a:t>⑥</a:t>
            </a:r>
            <a:r>
              <a:rPr sz="2400" dirty="0" err="1">
                <a:solidFill>
                  <a:srgbClr val="000000"/>
                </a:solidFill>
                <a:latin typeface="微软雅黑" panose="020B0503020204020204" charset="-122"/>
                <a:ea typeface="微软雅黑" panose="020B0503020204020204" charset="-122"/>
                <a:cs typeface="微软雅黑" panose="020B0503020204020204" charset="-122"/>
              </a:rPr>
              <a:t>用手平正地拿着</a:t>
            </a:r>
            <a:r>
              <a:rPr sz="240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a:solidFill>
                  <a:srgbClr val="000000"/>
                </a:solidFill>
                <a:latin typeface="微软雅黑" panose="020B0503020204020204" charset="-122"/>
                <a:ea typeface="微软雅黑" panose="020B0503020204020204" charset="-122"/>
                <a:cs typeface="微软雅黑" panose="020B0503020204020204" charset="-122"/>
              </a:rPr>
              <a:t>　　　　</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1．石钟乳和石笋形状变化多</a:t>
            </a:r>
            <a:r>
              <a:rPr sz="2400" dirty="0">
                <a:solidFill>
                  <a:srgbClr val="FF0000"/>
                </a:solidFill>
                <a:latin typeface="微软雅黑" panose="020B0503020204020204" charset="-122"/>
                <a:ea typeface="微软雅黑" panose="020B0503020204020204" charset="-122"/>
                <a:cs typeface="微软雅黑" panose="020B0503020204020204" charset="-122"/>
              </a:rPr>
              <a:t>端</a:t>
            </a:r>
            <a:r>
              <a:rPr sz="2400" dirty="0">
                <a:solidFill>
                  <a:srgbClr val="000000"/>
                </a:solidFill>
                <a:latin typeface="微软雅黑" panose="020B0503020204020204" charset="-122"/>
                <a:ea typeface="微软雅黑" panose="020B0503020204020204" charset="-122"/>
                <a:cs typeface="微软雅黑" panose="020B0503020204020204" charset="-122"/>
              </a:rPr>
              <a:t>。（     ） 　　　　</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2．他</a:t>
            </a:r>
            <a:r>
              <a:rPr sz="2400" dirty="0">
                <a:solidFill>
                  <a:srgbClr val="FF0000"/>
                </a:solidFill>
                <a:latin typeface="微软雅黑" panose="020B0503020204020204" charset="-122"/>
                <a:ea typeface="微软雅黑" panose="020B0503020204020204" charset="-122"/>
                <a:cs typeface="微软雅黑" panose="020B0503020204020204" charset="-122"/>
              </a:rPr>
              <a:t>端</a:t>
            </a:r>
            <a:r>
              <a:rPr sz="2400" dirty="0">
                <a:solidFill>
                  <a:srgbClr val="000000"/>
                </a:solidFill>
                <a:latin typeface="微软雅黑" panose="020B0503020204020204" charset="-122"/>
                <a:ea typeface="微软雅黑" panose="020B0503020204020204" charset="-122"/>
                <a:cs typeface="微软雅黑" panose="020B0503020204020204" charset="-122"/>
              </a:rPr>
              <a:t>详着这幅画，陷入了沉思。（     ） 　　　　</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3．他</a:t>
            </a:r>
            <a:r>
              <a:rPr sz="2400" dirty="0">
                <a:solidFill>
                  <a:srgbClr val="FF0000"/>
                </a:solidFill>
                <a:latin typeface="微软雅黑" panose="020B0503020204020204" charset="-122"/>
                <a:ea typeface="微软雅黑" panose="020B0503020204020204" charset="-122"/>
                <a:cs typeface="微软雅黑" panose="020B0503020204020204" charset="-122"/>
              </a:rPr>
              <a:t>端</a:t>
            </a:r>
            <a:r>
              <a:rPr sz="2400" dirty="0">
                <a:solidFill>
                  <a:srgbClr val="000000"/>
                </a:solidFill>
                <a:latin typeface="微软雅黑" panose="020B0503020204020204" charset="-122"/>
                <a:ea typeface="微软雅黑" panose="020B0503020204020204" charset="-122"/>
                <a:cs typeface="微软雅黑" panose="020B0503020204020204" charset="-122"/>
              </a:rPr>
              <a:t>来一把椅子，让我坐下慢慢说。（     ） 　　　　</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异：①</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不同的</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smtClean="0">
                <a:solidFill>
                  <a:srgbClr val="000000"/>
                </a:solidFill>
                <a:latin typeface="微软雅黑" panose="020B0503020204020204" charset="-122"/>
                <a:ea typeface="微软雅黑" panose="020B0503020204020204" charset="-122"/>
                <a:cs typeface="微软雅黑" panose="020B0503020204020204" charset="-122"/>
              </a:rPr>
              <a:t>②</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分开</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smtClean="0">
                <a:solidFill>
                  <a:srgbClr val="000000"/>
                </a:solidFill>
                <a:latin typeface="微软雅黑" panose="020B0503020204020204" charset="-122"/>
                <a:ea typeface="微软雅黑" panose="020B0503020204020204" charset="-122"/>
                <a:cs typeface="微软雅黑" panose="020B0503020204020204" charset="-122"/>
              </a:rPr>
              <a:t>③</a:t>
            </a:r>
            <a:r>
              <a:rPr sz="2400" dirty="0" err="1">
                <a:solidFill>
                  <a:srgbClr val="000000"/>
                </a:solidFill>
                <a:latin typeface="微软雅黑" panose="020B0503020204020204" charset="-122"/>
                <a:ea typeface="微软雅黑" panose="020B0503020204020204" charset="-122"/>
                <a:cs typeface="微软雅黑" panose="020B0503020204020204" charset="-122"/>
              </a:rPr>
              <a:t>另外的，</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别的</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smtClean="0">
                <a:solidFill>
                  <a:srgbClr val="000000"/>
                </a:solidFill>
                <a:latin typeface="微软雅黑" panose="020B0503020204020204" charset="-122"/>
                <a:ea typeface="微软雅黑" panose="020B0503020204020204" charset="-122"/>
                <a:cs typeface="微软雅黑" panose="020B0503020204020204" charset="-122"/>
              </a:rPr>
              <a:t>④</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特别的</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smtClean="0">
                <a:solidFill>
                  <a:srgbClr val="000000"/>
                </a:solidFill>
                <a:latin typeface="微软雅黑" panose="020B0503020204020204" charset="-122"/>
                <a:ea typeface="微软雅黑" panose="020B0503020204020204" charset="-122"/>
                <a:cs typeface="微软雅黑" panose="020B0503020204020204" charset="-122"/>
              </a:rPr>
              <a:t>⑤</a:t>
            </a:r>
            <a:r>
              <a:rPr sz="2400" dirty="0" err="1">
                <a:solidFill>
                  <a:srgbClr val="000000"/>
                </a:solidFill>
                <a:latin typeface="微软雅黑" panose="020B0503020204020204" charset="-122"/>
                <a:ea typeface="微软雅黑" panose="020B0503020204020204" charset="-122"/>
                <a:cs typeface="微软雅黑" panose="020B0503020204020204" charset="-122"/>
              </a:rPr>
              <a:t>奇怪</a:t>
            </a:r>
            <a:r>
              <a:rPr sz="240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dirty="0" smtClean="0">
                <a:solidFill>
                  <a:srgbClr val="000000"/>
                </a:solidFill>
                <a:latin typeface="微软雅黑" panose="020B0503020204020204" charset="-122"/>
                <a:ea typeface="微软雅黑" panose="020B0503020204020204" charset="-122"/>
                <a:cs typeface="微软雅黑" panose="020B0503020204020204" charset="-122"/>
              </a:rPr>
              <a:t>。</a:t>
            </a:r>
            <a:r>
              <a:rPr sz="2400" dirty="0">
                <a:solidFill>
                  <a:srgbClr val="000000"/>
                </a:solidFill>
                <a:latin typeface="微软雅黑" panose="020B0503020204020204" charset="-122"/>
                <a:ea typeface="微软雅黑" panose="020B0503020204020204" charset="-122"/>
                <a:cs typeface="微软雅黑" panose="020B0503020204020204" charset="-122"/>
              </a:rPr>
              <a:t>　　　　</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4.石钟乳和石笋颜色各</a:t>
            </a:r>
            <a:r>
              <a:rPr sz="2400" dirty="0">
                <a:solidFill>
                  <a:srgbClr val="FF0000"/>
                </a:solidFill>
                <a:latin typeface="微软雅黑" panose="020B0503020204020204" charset="-122"/>
                <a:ea typeface="微软雅黑" panose="020B0503020204020204" charset="-122"/>
                <a:cs typeface="微软雅黑" panose="020B0503020204020204" charset="-122"/>
              </a:rPr>
              <a:t>异</a:t>
            </a:r>
            <a:r>
              <a:rPr sz="2400" dirty="0">
                <a:solidFill>
                  <a:srgbClr val="000000"/>
                </a:solidFill>
                <a:latin typeface="微软雅黑" panose="020B0503020204020204" charset="-122"/>
                <a:ea typeface="微软雅黑" panose="020B0503020204020204" charset="-122"/>
                <a:cs typeface="微软雅黑" panose="020B0503020204020204" charset="-122"/>
              </a:rPr>
              <a:t>。（       ） 　　　　</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5.奇花</a:t>
            </a:r>
            <a:r>
              <a:rPr sz="2400" dirty="0">
                <a:solidFill>
                  <a:srgbClr val="FF0000"/>
                </a:solidFill>
                <a:latin typeface="微软雅黑" panose="020B0503020204020204" charset="-122"/>
                <a:ea typeface="微软雅黑" panose="020B0503020204020204" charset="-122"/>
                <a:cs typeface="微软雅黑" panose="020B0503020204020204" charset="-122"/>
              </a:rPr>
              <a:t>异</a:t>
            </a:r>
            <a:r>
              <a:rPr sz="2400" dirty="0">
                <a:solidFill>
                  <a:srgbClr val="000000"/>
                </a:solidFill>
                <a:latin typeface="微软雅黑" panose="020B0503020204020204" charset="-122"/>
                <a:ea typeface="微软雅黑" panose="020B0503020204020204" charset="-122"/>
                <a:cs typeface="微软雅黑" panose="020B0503020204020204" charset="-122"/>
              </a:rPr>
              <a:t>草不容易养活。（      ） 　　　　</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6.这是一道奇</a:t>
            </a:r>
            <a:r>
              <a:rPr sz="2400" dirty="0">
                <a:solidFill>
                  <a:srgbClr val="FF0000"/>
                </a:solidFill>
                <a:latin typeface="微软雅黑" panose="020B0503020204020204" charset="-122"/>
                <a:ea typeface="微软雅黑" panose="020B0503020204020204" charset="-122"/>
                <a:cs typeface="微软雅黑" panose="020B0503020204020204" charset="-122"/>
              </a:rPr>
              <a:t>异</a:t>
            </a:r>
            <a:r>
              <a:rPr sz="2400" dirty="0">
                <a:solidFill>
                  <a:srgbClr val="000000"/>
                </a:solidFill>
                <a:latin typeface="微软雅黑" panose="020B0503020204020204" charset="-122"/>
                <a:ea typeface="微软雅黑" panose="020B0503020204020204" charset="-122"/>
                <a:cs typeface="微软雅黑" panose="020B0503020204020204" charset="-122"/>
              </a:rPr>
              <a:t>的亮光。（     ） </a:t>
            </a:r>
          </a:p>
        </p:txBody>
      </p:sp>
      <p:sp>
        <p:nvSpPr>
          <p:cNvPr id="2" name="流程图: 终止 1"/>
          <p:cNvSpPr/>
          <p:nvPr/>
        </p:nvSpPr>
        <p:spPr bwMode="auto">
          <a:xfrm>
            <a:off x="282919" y="96774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3" name="文本框 2"/>
          <p:cNvSpPr txBox="1"/>
          <p:nvPr/>
        </p:nvSpPr>
        <p:spPr>
          <a:xfrm>
            <a:off x="6337373" y="3093087"/>
            <a:ext cx="49244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③</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655947" y="3553462"/>
            <a:ext cx="49244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⑤</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427190" y="4013837"/>
            <a:ext cx="49244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⑥</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502570" y="4873223"/>
            <a:ext cx="492443" cy="461665"/>
          </a:xfrm>
          <a:prstGeom prst="rect">
            <a:avLst/>
          </a:prstGeom>
          <a:noFill/>
        </p:spPr>
        <p:txBody>
          <a:bodyPr wrap="none" rtlCol="0">
            <a:spAutoFit/>
          </a:bodyPr>
          <a:lstStyle/>
          <a:p>
            <a:pPr algn="l"/>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①</a:t>
            </a:r>
            <a:endParaRPr lang="zh-CN" altLang="en-US" sz="2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928206" y="5349242"/>
            <a:ext cx="49244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④</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907278" y="5809617"/>
            <a:ext cx="49244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⑤</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p:tgtEl>
                                          <p:spTgt spid="8"/>
                                        </p:tgtEl>
                                        <p:attrNameLst>
                                          <p:attrName>ppt_y</p:attrName>
                                        </p:attrNameLst>
                                      </p:cBhvr>
                                      <p:tavLst>
                                        <p:tav tm="0">
                                          <p:val>
                                            <p:strVal val="#ppt_y+#ppt_h*1.125000"/>
                                          </p:val>
                                        </p:tav>
                                        <p:tav tm="100000">
                                          <p:val>
                                            <p:strVal val="#ppt_y"/>
                                          </p:val>
                                        </p:tav>
                                      </p:tavLst>
                                    </p:anim>
                                    <p:animEffect transition="in" filter="wipe(up)">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6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3927528" y="2105027"/>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rcRect r="1294" b="8721"/>
          <a:stretch>
            <a:fillRect/>
          </a:stretch>
        </p:blipFill>
        <p:spPr>
          <a:xfrm>
            <a:off x="324000" y="3303270"/>
            <a:ext cx="5321967" cy="3023870"/>
          </a:xfrm>
          <a:prstGeom prst="ellipse">
            <a:avLst/>
          </a:prstGeom>
        </p:spPr>
      </p:pic>
    </p:spTree>
  </p:cSld>
  <p:clrMapOvr>
    <a:masterClrMapping/>
  </p:clrMapOvr>
  <p:timing>
    <p:tnLst>
      <p:par>
        <p:cTn id="1" dur="indefinite" restart="never" nodeType="tmRoot"/>
      </p:par>
    </p:tnLst>
  </p:timing>
</p:sld>
</file>

<file path=ppt/slides/slide6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5142915" y="2159637"/>
            <a:ext cx="5001843" cy="3323987"/>
          </a:xfrm>
          <a:prstGeom prst="rect">
            <a:avLst/>
          </a:prstGeom>
          <a:noFill/>
          <a:ln w="9525">
            <a:noFill/>
          </a:ln>
        </p:spPr>
        <p:txBody>
          <a:bodyPr wrap="square">
            <a:spAutoFit/>
          </a:bodyPr>
          <a:lstStyle/>
          <a:p>
            <a:pPr>
              <a:lnSpc>
                <a:spcPct val="150000"/>
              </a:lnSpc>
            </a:pPr>
            <a:r>
              <a:rPr lang="en-US"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lang="zh-CN" sz="2800" dirty="0">
                <a:solidFill>
                  <a:schemeClr val="tx1"/>
                </a:solidFill>
                <a:latin typeface="微软雅黑" panose="020B0503020204020204" charset="-122"/>
                <a:ea typeface="微软雅黑" panose="020B0503020204020204" charset="-122"/>
                <a:cs typeface="微软雅黑" panose="020B0503020204020204" charset="-122"/>
              </a:rPr>
              <a:t>上节课我们学习了课文，领略了</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溶洞</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外</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的</a:t>
            </a:r>
            <a:r>
              <a:rPr lang="zh-CN" sz="2800" dirty="0">
                <a:solidFill>
                  <a:schemeClr val="tx1"/>
                </a:solidFill>
                <a:latin typeface="微软雅黑" panose="020B0503020204020204" charset="-122"/>
                <a:ea typeface="微软雅黑" panose="020B0503020204020204" charset="-122"/>
                <a:cs typeface="微软雅黑" panose="020B0503020204020204" charset="-122"/>
              </a:rPr>
              <a:t>美丽风光。这节课，我们将继续跟随叶圣陶先生走进溶洞，去感受大自然的神奇与美丽。</a:t>
            </a: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复习导入</a:t>
            </a:r>
          </a:p>
        </p:txBody>
      </p:sp>
      <p:pic>
        <p:nvPicPr>
          <p:cNvPr id="3" name="图片 2"/>
          <p:cNvPicPr>
            <a:picLocks noChangeAspect="1"/>
          </p:cNvPicPr>
          <p:nvPr/>
        </p:nvPicPr>
        <p:blipFill>
          <a:blip r:embed="rId2" cstate="print"/>
          <a:stretch>
            <a:fillRect/>
          </a:stretch>
        </p:blipFill>
        <p:spPr>
          <a:xfrm>
            <a:off x="666602" y="2586990"/>
            <a:ext cx="3860093" cy="2646680"/>
          </a:xfrm>
          <a:prstGeom prst="rect">
            <a:avLst/>
          </a:prstGeom>
        </p:spPr>
      </p:pic>
    </p:spTree>
  </p:cSld>
  <p:clrMapOvr>
    <a:masterClrMapping/>
  </p:clrMapOvr>
  <p:timing>
    <p:tnLst>
      <p:par>
        <p:cTn id="1" dur="indefinite" restart="never" nodeType="tmRoot"/>
      </p:par>
    </p:tnLst>
  </p:timing>
</p:sld>
</file>

<file path=ppt/slides/slide6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63512" y="1997077"/>
            <a:ext cx="10278853" cy="1157595"/>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square">
            <a:spAutoFit/>
          </a:bodyPr>
          <a:lstStyle/>
          <a:p>
            <a:pPr>
              <a:lnSpc>
                <a:spcPct val="100000"/>
              </a:lnSpc>
            </a:pPr>
            <a:r>
              <a:rPr lang="zh-CN" sz="2800">
                <a:solidFill>
                  <a:schemeClr val="tx1"/>
                </a:solidFill>
                <a:latin typeface="微软雅黑" panose="020B0503020204020204" charset="-122"/>
                <a:ea typeface="微软雅黑" panose="020B0503020204020204" charset="-122"/>
              </a:rPr>
              <a:t>粉红色的山，各色的映山红，再加上或浓或淡的新绿，眼前一片</a:t>
            </a:r>
            <a:r>
              <a:rPr lang="zh-CN" sz="2800">
                <a:solidFill>
                  <a:srgbClr val="C00000"/>
                </a:solidFill>
                <a:latin typeface="微软雅黑" panose="020B0503020204020204" charset="-122"/>
                <a:ea typeface="微软雅黑" panose="020B0503020204020204" charset="-122"/>
              </a:rPr>
              <a:t>明艳</a:t>
            </a:r>
            <a:r>
              <a:rPr lang="zh-CN" sz="2800">
                <a:solidFill>
                  <a:schemeClr val="tx1"/>
                </a:solidFill>
                <a:latin typeface="微软雅黑" panose="020B0503020204020204" charset="-122"/>
                <a:ea typeface="微软雅黑" panose="020B0503020204020204" charset="-122"/>
              </a:rPr>
              <a:t>。</a:t>
            </a:r>
          </a:p>
        </p:txBody>
      </p:sp>
      <p:sp>
        <p:nvSpPr>
          <p:cNvPr id="4" name="流程图: 终止 3"/>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5" name="文本框 4"/>
          <p:cNvSpPr txBox="1"/>
          <p:nvPr/>
        </p:nvSpPr>
        <p:spPr>
          <a:xfrm>
            <a:off x="1237866" y="3390267"/>
            <a:ext cx="9604499" cy="1142879"/>
          </a:xfrm>
          <a:prstGeom prst="snip2DiagRect">
            <a:avLst/>
          </a:prstGeom>
          <a:solidFill>
            <a:srgbClr val="92D050"/>
          </a:solidFill>
        </p:spPr>
        <p:txBody>
          <a:bodyPr wrap="square" rtlCol="0">
            <a:spAutoFit/>
          </a:bodyPr>
          <a:lstStyle/>
          <a:p>
            <a:pPr algn="l"/>
            <a:r>
              <a:rPr lang="zh-CN" sz="2800" dirty="0">
                <a:latin typeface="微软雅黑" panose="020B0503020204020204" charset="-122"/>
                <a:ea typeface="微软雅黑" panose="020B0503020204020204" charset="-122"/>
                <a:sym typeface="+mn-ea"/>
              </a:rPr>
              <a:t>由具体的景物概括出“明艳”一词，写出金华一带山区明亮艳丽的</a:t>
            </a:r>
            <a:r>
              <a:rPr lang="zh-CN" sz="2800" dirty="0" smtClean="0">
                <a:latin typeface="微软雅黑" panose="020B0503020204020204" charset="-122"/>
                <a:ea typeface="微软雅黑" panose="020B0503020204020204" charset="-122"/>
                <a:sym typeface="+mn-ea"/>
              </a:rPr>
              <a:t>春色</a:t>
            </a:r>
            <a:r>
              <a:rPr lang="zh-CN" altLang="en-US" sz="2800" dirty="0" smtClean="0">
                <a:latin typeface="微软雅黑" panose="020B0503020204020204" charset="-122"/>
                <a:ea typeface="微软雅黑" panose="020B0503020204020204" charset="-122"/>
                <a:sym typeface="+mn-ea"/>
              </a:rPr>
              <a:t>。</a:t>
            </a:r>
            <a:endParaRPr lang="zh-CN" altLang="en-US" sz="2800" dirty="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563512" y="4832987"/>
            <a:ext cx="9779676" cy="953135"/>
          </a:xfrm>
          <a:prstGeom prst="rect">
            <a:avLst/>
          </a:prstGeom>
          <a:noFill/>
        </p:spPr>
        <p:txBody>
          <a:bodyPr wrap="square" rtlCol="0">
            <a:spAutoFit/>
          </a:bodyPr>
          <a:lstStyle/>
          <a:p>
            <a:pPr algn="l"/>
            <a:r>
              <a:rPr lang="zh-CN" sz="2800">
                <a:latin typeface="微软雅黑" panose="020B0503020204020204" charset="-122"/>
                <a:ea typeface="微软雅黑" panose="020B0503020204020204" charset="-122"/>
                <a:sym typeface="+mn-ea"/>
              </a:rPr>
              <a:t>一路迎着溪流。随着山势，溪流时而宽，时而窄……时时变换调子。</a:t>
            </a:r>
            <a:endParaRPr lang="zh-CN" altLang="en-US" sz="2800">
              <a:solidFill>
                <a:schemeClr val="tx1"/>
              </a:solidFill>
              <a:latin typeface="微软雅黑" panose="020B0503020204020204" charset="-122"/>
              <a:ea typeface="微软雅黑" panose="020B0503020204020204" charset="-122"/>
            </a:endParaRPr>
          </a:p>
        </p:txBody>
      </p:sp>
      <p:sp>
        <p:nvSpPr>
          <p:cNvPr id="7" name="文本框 6"/>
          <p:cNvSpPr txBox="1"/>
          <p:nvPr/>
        </p:nvSpPr>
        <p:spPr>
          <a:xfrm>
            <a:off x="5250656" y="5571490"/>
            <a:ext cx="4852610" cy="738664"/>
          </a:xfrm>
          <a:prstGeom prst="rect">
            <a:avLst/>
          </a:prstGeom>
          <a:noFill/>
        </p:spPr>
        <p:txBody>
          <a:bodyPr wrap="none" rtlCol="0">
            <a:spAutoFit/>
          </a:bodyPr>
          <a:lstStyle/>
          <a:p>
            <a:pPr algn="l">
              <a:lnSpc>
                <a:spcPct val="150000"/>
              </a:lnSpc>
            </a:pPr>
            <a:r>
              <a:rPr lang="zh-CN" sz="2800" dirty="0">
                <a:solidFill>
                  <a:srgbClr val="C00000"/>
                </a:solidFill>
                <a:latin typeface="微软雅黑" panose="020B0503020204020204" charset="-122"/>
                <a:ea typeface="微软雅黑" panose="020B0503020204020204" charset="-122"/>
                <a:sym typeface="+mn-ea"/>
              </a:rPr>
              <a:t>用拟人手法，写溪水的</a:t>
            </a:r>
            <a:r>
              <a:rPr lang="zh-CN" sz="2800" dirty="0" smtClean="0">
                <a:solidFill>
                  <a:srgbClr val="C00000"/>
                </a:solidFill>
                <a:latin typeface="微软雅黑" panose="020B0503020204020204" charset="-122"/>
                <a:ea typeface="微软雅黑" panose="020B0503020204020204" charset="-122"/>
                <a:sym typeface="+mn-ea"/>
              </a:rPr>
              <a:t>声音</a:t>
            </a:r>
            <a:r>
              <a:rPr lang="zh-CN" altLang="en-US" sz="2800" dirty="0" smtClean="0">
                <a:solidFill>
                  <a:srgbClr val="C00000"/>
                </a:solidFill>
                <a:latin typeface="微软雅黑" panose="020B0503020204020204" charset="-122"/>
                <a:ea typeface="微软雅黑" panose="020B0503020204020204" charset="-122"/>
                <a:sym typeface="+mn-ea"/>
              </a:rPr>
              <a:t>。</a:t>
            </a:r>
            <a:endParaRPr lang="zh-CN" altLang="en-US" sz="2800" dirty="0">
              <a:solidFill>
                <a:srgbClr val="C0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ppt_y</p:attrName>
                                        </p:attrNameLst>
                                      </p:cBhvr>
                                      <p:tavLst>
                                        <p:tav tm="0">
                                          <p:val>
                                            <p:strVal val="#ppt_y+#ppt_h*1.125000"/>
                                          </p:val>
                                        </p:tav>
                                        <p:tav tm="100000">
                                          <p:val>
                                            <p:strVal val="#ppt_y"/>
                                          </p:val>
                                        </p:tav>
                                      </p:tavLst>
                                    </p:anim>
                                    <p:animEffect transition="in" filter="wipe(up)">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5" grpId="0" bldLvl="0" animBg="1"/>
      <p:bldP spid="6" grpId="0"/>
      <p:bldP spid="7" grpId="0"/>
    </p:bldLst>
  </p:timing>
</p:sld>
</file>

<file path=ppt/slides/slide6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524756" y="3267075"/>
            <a:ext cx="10112977" cy="3004590"/>
          </a:xfrm>
          <a:prstGeom prst="snip2DiagRect">
            <a:avLst/>
          </a:prstGeom>
          <a:noFill/>
          <a:ln w="38100">
            <a:solidFill>
              <a:srgbClr val="92D050"/>
            </a:solidFill>
          </a:ln>
        </p:spPr>
        <p:txBody>
          <a:bodyPr wrap="square">
            <a:spAutoFit/>
          </a:bodyPr>
          <a:lstStyle/>
          <a:p>
            <a:pPr>
              <a:lnSpc>
                <a:spcPct val="130000"/>
              </a:lnSpc>
            </a:pPr>
            <a:r>
              <a:rPr sz="2400">
                <a:solidFill>
                  <a:schemeClr val="tx1"/>
                </a:solidFill>
                <a:latin typeface="微软雅黑" panose="020B0503020204020204" charset="-122"/>
                <a:ea typeface="微软雅黑" panose="020B0503020204020204" charset="-122"/>
                <a:cs typeface="微软雅黑" panose="020B0503020204020204" charset="-122"/>
              </a:rPr>
              <a:t>（1）“时而……时而……”说明了溪流蜿蜒曲折，因为溪流的宽窄不一，所以才形成流水速度的缓急不同。</a:t>
            </a:r>
          </a:p>
          <a:p>
            <a:pPr>
              <a:lnSpc>
                <a:spcPct val="130000"/>
              </a:lnSpc>
            </a:pPr>
            <a:r>
              <a:rPr sz="2400">
                <a:solidFill>
                  <a:schemeClr val="tx1"/>
                </a:solidFill>
                <a:latin typeface="微软雅黑" panose="020B0503020204020204" charset="-122"/>
                <a:ea typeface="微软雅黑" panose="020B0503020204020204" charset="-122"/>
                <a:cs typeface="微软雅黑" panose="020B0503020204020204" charset="-122"/>
              </a:rPr>
              <a:t>（2）作者巧妙地运用“宽、窄；缓、急；”两对反义词准确地表达溪流的形和声。由于溪流缓急不一，听到的流水声也就各不相同，犹如在“时时变换调子”。</a:t>
            </a:r>
          </a:p>
        </p:txBody>
      </p:sp>
      <p:sp>
        <p:nvSpPr>
          <p:cNvPr id="3" name="文本框 2"/>
          <p:cNvSpPr txBox="1"/>
          <p:nvPr/>
        </p:nvSpPr>
        <p:spPr>
          <a:xfrm>
            <a:off x="1699836" y="2001522"/>
            <a:ext cx="8937897" cy="991731"/>
          </a:xfrm>
          <a:prstGeom prst="snip2DiagRect">
            <a:avLst/>
          </a:prstGeom>
          <a:solidFill>
            <a:srgbClr val="92D050"/>
          </a:solidFill>
        </p:spPr>
        <p:txBody>
          <a:bodyPr wrap="squar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一路迎着溪流。随着山势，溪流时而宽，时而窄，时而缓，时而急，溪声也时时变换调子。</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Effect transition="in" filter="checkerboard(across)">
                                      <p:cBhvr>
                                        <p:cTn id="12" dur="500"/>
                                        <p:tgtEl>
                                          <p:spTgt spid="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92D05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课文精讲</a:t>
            </a:r>
          </a:p>
        </p:txBody>
      </p:sp>
      <p:sp>
        <p:nvSpPr>
          <p:cNvPr id="4" name="文本框 3"/>
          <p:cNvSpPr txBox="1"/>
          <p:nvPr/>
        </p:nvSpPr>
        <p:spPr>
          <a:xfrm>
            <a:off x="1315378" y="2134870"/>
            <a:ext cx="1760295" cy="3813274"/>
          </a:xfrm>
          <a:prstGeom prst="snip2DiagRect">
            <a:avLst/>
          </a:prstGeom>
          <a:noFill/>
          <a:ln w="38100">
            <a:solidFill>
              <a:srgbClr val="92D050"/>
            </a:solidFill>
          </a:ln>
        </p:spPr>
        <p:txBody>
          <a:bodyPr wrap="square" rtlCol="0">
            <a:spAutoFit/>
          </a:bodyPr>
          <a:lstStyle/>
          <a:p>
            <a:pPr algn="l">
              <a:lnSpc>
                <a:spcPct val="200000"/>
              </a:lnSpc>
            </a:pPr>
            <a:r>
              <a:rPr altLang="zh-CN" sz="2800" dirty="0">
                <a:latin typeface="微软雅黑" panose="020B0503020204020204" charset="-122"/>
                <a:ea typeface="微软雅黑" panose="020B0503020204020204" charset="-122"/>
                <a:cs typeface="微软雅黑" panose="020B0503020204020204" charset="-122"/>
                <a:sym typeface="+mn-ea"/>
              </a:rPr>
              <a:t>洞口:</a:t>
            </a:r>
          </a:p>
          <a:p>
            <a:pPr algn="l">
              <a:lnSpc>
                <a:spcPct val="200000"/>
              </a:lnSpc>
            </a:pPr>
            <a:r>
              <a:rPr altLang="zh-CN" sz="2800" dirty="0">
                <a:latin typeface="微软雅黑" panose="020B0503020204020204" charset="-122"/>
                <a:ea typeface="微软雅黑" panose="020B0503020204020204" charset="-122"/>
                <a:cs typeface="微软雅黑" panose="020B0503020204020204" charset="-122"/>
                <a:sym typeface="+mn-ea"/>
              </a:rPr>
              <a:t>外洞:</a:t>
            </a:r>
          </a:p>
          <a:p>
            <a:pPr algn="l">
              <a:lnSpc>
                <a:spcPct val="200000"/>
              </a:lnSpc>
            </a:pPr>
            <a:r>
              <a:rPr altLang="zh-CN" sz="2800" dirty="0">
                <a:latin typeface="微软雅黑" panose="020B0503020204020204" charset="-122"/>
                <a:ea typeface="微软雅黑" panose="020B0503020204020204" charset="-122"/>
                <a:cs typeface="微软雅黑" panose="020B0503020204020204" charset="-122"/>
                <a:sym typeface="+mn-ea"/>
              </a:rPr>
              <a:t>孔隙:</a:t>
            </a:r>
          </a:p>
          <a:p>
            <a:pPr algn="l">
              <a:lnSpc>
                <a:spcPct val="200000"/>
              </a:lnSpc>
            </a:pPr>
            <a:r>
              <a:rPr altLang="zh-CN" sz="2800" dirty="0">
                <a:latin typeface="微软雅黑" panose="020B0503020204020204" charset="-122"/>
                <a:ea typeface="微软雅黑" panose="020B0503020204020204" charset="-122"/>
                <a:cs typeface="微软雅黑" panose="020B0503020204020204" charset="-122"/>
                <a:sym typeface="+mn-ea"/>
              </a:rPr>
              <a:t>内洞:</a:t>
            </a:r>
          </a:p>
        </p:txBody>
      </p:sp>
      <p:sp>
        <p:nvSpPr>
          <p:cNvPr id="6" name="文本框 5"/>
          <p:cNvSpPr txBox="1"/>
          <p:nvPr/>
        </p:nvSpPr>
        <p:spPr>
          <a:xfrm>
            <a:off x="3405872" y="2518410"/>
            <a:ext cx="3416320" cy="523220"/>
          </a:xfrm>
          <a:prstGeom prst="rect">
            <a:avLst/>
          </a:prstGeom>
          <a:noFill/>
        </p:spPr>
        <p:txBody>
          <a:bodyPr wrap="none" rtlCol="0">
            <a:spAutoFit/>
          </a:bodyPr>
          <a:lstStyle/>
          <a:p>
            <a:pPr algn="l"/>
            <a:r>
              <a:rPr alt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像桥洞似的，很宽。</a:t>
            </a:r>
            <a:endParaRPr lang="zh-CN" altLang="zh-CN" sz="28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3405872" y="3417570"/>
            <a:ext cx="1261884" cy="523220"/>
          </a:xfrm>
          <a:prstGeom prst="rect">
            <a:avLst/>
          </a:prstGeom>
          <a:noFill/>
        </p:spPr>
        <p:txBody>
          <a:bodyPr wrap="none" rtlCol="0">
            <a:spAutoFit/>
          </a:bodyPr>
          <a:lstStyle/>
          <a:p>
            <a:pPr algn="l"/>
            <a:r>
              <a:rPr alt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宽敞。</a:t>
            </a:r>
            <a:endParaRPr lang="zh-CN" altLang="zh-CN" sz="28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405872" y="4316730"/>
            <a:ext cx="1261884" cy="523220"/>
          </a:xfrm>
          <a:prstGeom prst="rect">
            <a:avLst/>
          </a:prstGeom>
          <a:noFill/>
        </p:spPr>
        <p:txBody>
          <a:bodyPr wrap="none" rtlCol="0">
            <a:spAutoFit/>
          </a:bodyPr>
          <a:lstStyle/>
          <a:p>
            <a:pPr algn="l"/>
            <a:r>
              <a:rPr alt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窄小。</a:t>
            </a:r>
            <a:endParaRPr lang="zh-CN" altLang="zh-CN" sz="28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3405872" y="5241290"/>
            <a:ext cx="5570756" cy="523220"/>
          </a:xfrm>
          <a:prstGeom prst="rect">
            <a:avLst/>
          </a:prstGeom>
          <a:noFill/>
        </p:spPr>
        <p:txBody>
          <a:bodyPr wrap="none" rtlCol="0">
            <a:spAutoFit/>
          </a:bodyPr>
          <a:lstStyle/>
          <a:p>
            <a:pPr algn="l"/>
            <a:r>
              <a:rPr altLang="zh-CN" sz="28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昏暗比外洞大</a:t>
            </a:r>
            <a:r>
              <a:rPr lang="zh-CN" alt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altLang="zh-CN" sz="28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有双龙和石钟乳</a:t>
            </a:r>
            <a:r>
              <a:rPr lang="zh-CN" altLang="en-US" sz="28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zh-CN" sz="28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p:bldP spid="7" grpId="0"/>
      <p:bldP spid="8" grpId="0"/>
      <p:bldP spid="9" grpId="0"/>
    </p:bldLst>
  </p:timing>
</p:sld>
</file>

<file path=ppt/slides/slide6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596649" y="1716407"/>
            <a:ext cx="7910864" cy="1281589"/>
          </a:xfrm>
          <a:prstGeom prst="cube">
            <a:avLst>
              <a:gd name="adj" fmla="val 6755"/>
            </a:avLst>
          </a:prstGeom>
          <a:solidFill>
            <a:srgbClr val="00B050"/>
          </a:solidFill>
          <a:ln w="9525">
            <a:solidFill>
              <a:srgbClr val="92D050"/>
            </a:solidFill>
          </a:ln>
        </p:spPr>
        <p:txBody>
          <a:bodyPr wrap="square">
            <a:spAutoFit/>
          </a:bodyPr>
          <a:lstStyle/>
          <a:p>
            <a:pPr>
              <a:lnSpc>
                <a:spcPct val="150000"/>
              </a:lnSpc>
            </a:pPr>
            <a:r>
              <a:rPr lang="zh-CN" sz="2400">
                <a:latin typeface="微软雅黑" panose="020B0503020204020204" charset="-122"/>
                <a:ea typeface="微软雅黑" panose="020B0503020204020204" charset="-122"/>
                <a:cs typeface="微软雅黑" panose="020B0503020204020204" charset="-122"/>
              </a:rPr>
              <a:t> 我又感觉要是把头稍微抬起一点儿，准会撞破额角，擦伤鼻子。</a:t>
            </a:r>
          </a:p>
        </p:txBody>
      </p:sp>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2" name="文本框 1"/>
          <p:cNvSpPr txBox="1"/>
          <p:nvPr/>
        </p:nvSpPr>
        <p:spPr>
          <a:xfrm>
            <a:off x="672804" y="3211195"/>
            <a:ext cx="9605274" cy="2861310"/>
          </a:xfrm>
          <a:prstGeom prst="rect">
            <a:avLst/>
          </a:prstGeom>
          <a:noFill/>
        </p:spPr>
        <p:txBody>
          <a:bodyPr wrap="square" rtlCol="0">
            <a:spAutoFit/>
          </a:bodyPr>
          <a:lstStyle/>
          <a:p>
            <a:pPr algn="l">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体验由于孔隙的窄小而形成“挤压”的感觉。这句话写出作者通过孔隙时的真实感受，“稍微”，“一点儿”告诉我们只有一动不动地平躺在小船上，才能通过孔隙，以此说明孔隙小的特点，非常逼真。运用“要是……准”的假设句式，准确地表达了作者当时受“挤压”的感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802734" y="1414146"/>
            <a:ext cx="4928116" cy="649188"/>
          </a:xfrm>
          <a:prstGeom prst="flowChartTerminator">
            <a:avLst/>
          </a:prstGeom>
          <a:solidFill>
            <a:schemeClr val="bg1"/>
          </a:solidFill>
          <a:ln w="38100">
            <a:solidFill>
              <a:schemeClr val="accent1"/>
            </a:solidFill>
          </a:ln>
        </p:spPr>
        <p:txBody>
          <a:bodyPr wrap="none" rtlCol="0">
            <a:spAutoFit/>
          </a:bodyPr>
          <a:lstStyle/>
          <a:p>
            <a:pPr algn="l"/>
            <a:r>
              <a:rPr lang="zh-CN" sz="2400">
                <a:latin typeface="微软雅黑" panose="020B0503020204020204" charset="-122"/>
                <a:ea typeface="微软雅黑" panose="020B0503020204020204" charset="-122"/>
                <a:sym typeface="+mn-ea"/>
              </a:rPr>
              <a:t>装饰：起修饰美化作用的物品</a:t>
            </a:r>
            <a:r>
              <a:rPr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450830" y="3275965"/>
            <a:ext cx="5684070" cy="649188"/>
          </a:xfrm>
          <a:prstGeom prst="flowChartTerminator">
            <a:avLst/>
          </a:prstGeom>
          <a:solidFill>
            <a:schemeClr val="bg1"/>
          </a:solidFill>
          <a:ln w="38100">
            <a:solidFill>
              <a:srgbClr val="00B0F0"/>
            </a:solidFill>
          </a:ln>
        </p:spPr>
        <p:txBody>
          <a:bodyPr wrap="non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朴素：质朴;无文彩；俭仆，不</a:t>
            </a:r>
            <a:r>
              <a:rPr lang="zh-CN" sz="2400" dirty="0" smtClean="0">
                <a:latin typeface="微软雅黑" panose="020B0503020204020204" charset="-122"/>
                <a:ea typeface="微软雅黑" panose="020B0503020204020204" charset="-122"/>
                <a:cs typeface="微软雅黑" panose="020B0503020204020204" charset="-122"/>
                <a:sym typeface="+mn-ea"/>
              </a:rPr>
              <a:t>奢侈</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93694" y="2356486"/>
            <a:ext cx="3240405" cy="649188"/>
          </a:xfrm>
          <a:prstGeom prst="flowChartTerminator">
            <a:avLst/>
          </a:prstGeom>
          <a:solidFill>
            <a:schemeClr val="bg1"/>
          </a:solidFill>
          <a:ln w="38100">
            <a:solidFill>
              <a:srgbClr val="00CC00"/>
            </a:solidFill>
          </a:ln>
        </p:spPr>
        <p:txBody>
          <a:bodyPr wrap="none" rtlCol="0">
            <a:spAutoFit/>
          </a:bodyPr>
          <a:lstStyle/>
          <a:p>
            <a:pPr algn="l"/>
            <a:r>
              <a:rPr lang="zh-CN" sz="2400">
                <a:latin typeface="微软雅黑" panose="020B0503020204020204" charset="-122"/>
                <a:ea typeface="微软雅黑" panose="020B0503020204020204" charset="-122"/>
                <a:sym typeface="+mn-ea"/>
              </a:rPr>
              <a:t>时令：季节、节令。</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987213" y="4496437"/>
            <a:ext cx="6365276" cy="1168539"/>
          </a:xfrm>
          <a:prstGeom prst="flowChartTerminator">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algn="l"/>
            <a:r>
              <a:rPr lang="zh-CN" sz="2400">
                <a:latin typeface="微软雅黑" panose="020B0503020204020204" charset="-122"/>
                <a:ea typeface="微软雅黑" panose="020B0503020204020204" charset="-122"/>
                <a:sym typeface="+mn-ea"/>
              </a:rPr>
              <a:t>独特：特有的，特别的，独一无二、与众不同的。</a:t>
            </a:r>
            <a:endParaRPr lang="zh-CN" altLang="en-US" sz="240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strips(downLef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Lst>
  </p:timing>
</p:sld>
</file>

<file path=ppt/slides/slide6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596649" y="1716407"/>
            <a:ext cx="7910864" cy="1281589"/>
          </a:xfrm>
          <a:prstGeom prst="cube">
            <a:avLst>
              <a:gd name="adj" fmla="val 6755"/>
            </a:avLst>
          </a:prstGeom>
          <a:solidFill>
            <a:schemeClr val="accent6">
              <a:lumMod val="60000"/>
              <a:lumOff val="40000"/>
            </a:schemeClr>
          </a:solidFill>
          <a:ln w="9525">
            <a:solidFill>
              <a:srgbClr val="92D050"/>
            </a:solidFill>
          </a:ln>
        </p:spPr>
        <p:txBody>
          <a:bodyPr wrap="square">
            <a:spAutoFit/>
          </a:bodyPr>
          <a:lstStyle/>
          <a:p>
            <a:pPr>
              <a:lnSpc>
                <a:spcPct val="150000"/>
              </a:lnSpc>
            </a:pPr>
            <a:r>
              <a:rPr lang="zh-CN" sz="2400">
                <a:latin typeface="微软雅黑" panose="020B0503020204020204" charset="-122"/>
                <a:ea typeface="微软雅黑" panose="020B0503020204020204" charset="-122"/>
                <a:cs typeface="微软雅黑" panose="020B0503020204020204" charset="-122"/>
              </a:rPr>
              <a:t> 这些石钟乳和石笋，形状变化多端，再加上颜色各异，即使不比做什么，也很值得观赏。</a:t>
            </a:r>
          </a:p>
        </p:txBody>
      </p:sp>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2" name="文本框 1"/>
          <p:cNvSpPr txBox="1"/>
          <p:nvPr/>
        </p:nvSpPr>
        <p:spPr>
          <a:xfrm>
            <a:off x="672804" y="3211195"/>
            <a:ext cx="9605274" cy="2308324"/>
          </a:xfrm>
          <a:prstGeom prst="rect">
            <a:avLst/>
          </a:prstGeom>
          <a:noFill/>
        </p:spPr>
        <p:txBody>
          <a:bodyPr wrap="square" rtlCol="0">
            <a:spAutoFit/>
          </a:bodyPr>
          <a:lstStyle/>
          <a:p>
            <a:pPr algn="l">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理解</a:t>
            </a:r>
            <a:r>
              <a:rPr lang="zh-CN" sz="2400" dirty="0">
                <a:latin typeface="微软雅黑" panose="020B0503020204020204" charset="-122"/>
                <a:ea typeface="微软雅黑" panose="020B0503020204020204" charset="-122"/>
                <a:cs typeface="微软雅黑" panose="020B0503020204020204" charset="-122"/>
                <a:sym typeface="+mn-ea"/>
              </a:rPr>
              <a:t>“即使”这部分的强调作用。这句话的意思是说石钟乳和石笋是非常值得观赏的，原因是形状变化多端，颜色又各异。用“即使”这个关联词作强调，即退一步讲，如果不把这些石钟乳、石笋具体</a:t>
            </a:r>
            <a:r>
              <a:rPr lang="zh-CN" sz="2400" dirty="0" smtClean="0">
                <a:latin typeface="微软雅黑" panose="020B0503020204020204" charset="-122"/>
                <a:ea typeface="微软雅黑" panose="020B0503020204020204" charset="-122"/>
                <a:cs typeface="微软雅黑" panose="020B0503020204020204" charset="-122"/>
                <a:sym typeface="+mn-ea"/>
              </a:rPr>
              <a:t>比</a:t>
            </a:r>
            <a:r>
              <a:rPr lang="zh-CN" altLang="en-US" sz="2400" dirty="0" smtClean="0">
                <a:latin typeface="微软雅黑" panose="020B0503020204020204" charset="-122"/>
                <a:ea typeface="微软雅黑" panose="020B0503020204020204" charset="-122"/>
                <a:cs typeface="微软雅黑" panose="020B0503020204020204" charset="-122"/>
                <a:sym typeface="+mn-ea"/>
              </a:rPr>
              <a:t>作</a:t>
            </a:r>
            <a:r>
              <a:rPr lang="zh-CN" sz="2400" dirty="0" smtClean="0">
                <a:latin typeface="微软雅黑" panose="020B0503020204020204" charset="-122"/>
                <a:ea typeface="微软雅黑" panose="020B0503020204020204" charset="-122"/>
                <a:cs typeface="微软雅黑" panose="020B0503020204020204" charset="-122"/>
                <a:sym typeface="+mn-ea"/>
              </a:rPr>
              <a:t>什么</a:t>
            </a:r>
            <a:r>
              <a:rPr lang="zh-CN" sz="2400" dirty="0">
                <a:latin typeface="微软雅黑" panose="020B0503020204020204" charset="-122"/>
                <a:ea typeface="微软雅黑" panose="020B0503020204020204" charset="-122"/>
                <a:cs typeface="微软雅黑" panose="020B0503020204020204" charset="-122"/>
                <a:sym typeface="+mn-ea"/>
              </a:rPr>
              <a:t>也值得观赏，说明它本身已经够吸引人了，无需再比作什么了。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p:bldLst>
  </p:timing>
</p:sld>
</file>

<file path=ppt/slides/slide6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35607" y="112077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拓展延伸</a:t>
            </a:r>
          </a:p>
        </p:txBody>
      </p:sp>
      <p:sp>
        <p:nvSpPr>
          <p:cNvPr id="4" name="文本框 3"/>
          <p:cNvSpPr txBox="1"/>
          <p:nvPr/>
        </p:nvSpPr>
        <p:spPr>
          <a:xfrm>
            <a:off x="604594" y="2013585"/>
            <a:ext cx="9952527" cy="3820620"/>
          </a:xfrm>
          <a:prstGeom prst="roundRect">
            <a:avLst/>
          </a:prstGeom>
          <a:noFill/>
          <a:ln w="38100">
            <a:solidFill>
              <a:srgbClr val="92D050"/>
            </a:solidFill>
          </a:ln>
        </p:spPr>
        <p:txBody>
          <a:bodyPr wrap="square" rtlCol="0">
            <a:spAutoFit/>
          </a:bodyPr>
          <a:lstStyle/>
          <a:p>
            <a:pPr algn="l">
              <a:lnSpc>
                <a:spcPct val="130000"/>
              </a:lnSpc>
            </a:pPr>
            <a:r>
              <a:rPr lang="zh-CN" sz="2400" dirty="0">
                <a:latin typeface="微软雅黑" panose="020B0503020204020204" charset="-122"/>
                <a:ea typeface="微软雅黑" panose="020B0503020204020204" charset="-122"/>
                <a:sym typeface="+mn-ea"/>
              </a:rPr>
              <a:t>1.任选双龙洞其中一个景点进行</a:t>
            </a:r>
            <a:r>
              <a:rPr lang="zh-CN" sz="2400" dirty="0" smtClean="0">
                <a:latin typeface="微软雅黑" panose="020B0503020204020204" charset="-122"/>
                <a:ea typeface="微软雅黑" panose="020B0503020204020204" charset="-122"/>
                <a:sym typeface="+mn-ea"/>
              </a:rPr>
              <a:t>复述</a:t>
            </a:r>
            <a:r>
              <a:rPr lang="zh-CN" altLang="en-US" sz="2400" dirty="0" smtClean="0">
                <a:latin typeface="微软雅黑" panose="020B0503020204020204" charset="-122"/>
                <a:ea typeface="微软雅黑" panose="020B0503020204020204" charset="-122"/>
                <a:sym typeface="+mn-ea"/>
              </a:rPr>
              <a:t>，</a:t>
            </a:r>
            <a:r>
              <a:rPr lang="zh-CN" sz="2400" dirty="0" smtClean="0">
                <a:latin typeface="微软雅黑" panose="020B0503020204020204" charset="-122"/>
                <a:ea typeface="微软雅黑" panose="020B0503020204020204" charset="-122"/>
                <a:sym typeface="+mn-ea"/>
              </a:rPr>
              <a:t>可</a:t>
            </a:r>
            <a:r>
              <a:rPr lang="zh-CN" sz="2400" dirty="0">
                <a:latin typeface="微软雅黑" panose="020B0503020204020204" charset="-122"/>
                <a:ea typeface="微软雅黑" panose="020B0503020204020204" charset="-122"/>
                <a:sym typeface="+mn-ea"/>
              </a:rPr>
              <a:t>采用导游介绍等形式进行。</a:t>
            </a:r>
          </a:p>
          <a:p>
            <a:pPr algn="l">
              <a:lnSpc>
                <a:spcPct val="130000"/>
              </a:lnSpc>
            </a:pPr>
            <a:r>
              <a:rPr lang="zh-CN" sz="2400" dirty="0">
                <a:latin typeface="微软雅黑" panose="020B0503020204020204" charset="-122"/>
                <a:ea typeface="微软雅黑" panose="020B0503020204020204" charset="-122"/>
                <a:sym typeface="+mn-ea"/>
              </a:rPr>
              <a:t>2.用“时而……时而”写句子。</a:t>
            </a:r>
          </a:p>
          <a:p>
            <a:pPr algn="l">
              <a:lnSpc>
                <a:spcPct val="130000"/>
              </a:lnSpc>
            </a:pPr>
            <a:endParaRPr lang="zh-CN" sz="2400" dirty="0">
              <a:latin typeface="微软雅黑" panose="020B0503020204020204" charset="-122"/>
              <a:ea typeface="微软雅黑" panose="020B0503020204020204" charset="-122"/>
              <a:sym typeface="+mn-ea"/>
            </a:endParaRPr>
          </a:p>
          <a:p>
            <a:pPr algn="l">
              <a:lnSpc>
                <a:spcPct val="130000"/>
              </a:lnSpc>
            </a:pPr>
            <a:endParaRPr lang="zh-CN" sz="2400" dirty="0">
              <a:latin typeface="微软雅黑" panose="020B0503020204020204" charset="-122"/>
              <a:ea typeface="微软雅黑" panose="020B0503020204020204" charset="-122"/>
              <a:sym typeface="+mn-ea"/>
            </a:endParaRPr>
          </a:p>
          <a:p>
            <a:pPr algn="l">
              <a:lnSpc>
                <a:spcPct val="130000"/>
              </a:lnSpc>
            </a:pPr>
            <a:r>
              <a:rPr lang="zh-CN" sz="2400" dirty="0">
                <a:latin typeface="微软雅黑" panose="020B0503020204020204" charset="-122"/>
                <a:ea typeface="微软雅黑" panose="020B0503020204020204" charset="-122"/>
                <a:sym typeface="+mn-ea"/>
              </a:rPr>
              <a:t>3.把下面两个句子表达的意思分别写具体。</a:t>
            </a:r>
          </a:p>
          <a:p>
            <a:pPr algn="l">
              <a:lnSpc>
                <a:spcPct val="130000"/>
              </a:lnSpc>
            </a:pPr>
            <a:r>
              <a:rPr lang="zh-CN" sz="2400" dirty="0">
                <a:latin typeface="微软雅黑" panose="020B0503020204020204" charset="-122"/>
                <a:ea typeface="微软雅黑" panose="020B0503020204020204" charset="-122"/>
                <a:sym typeface="+mn-ea"/>
              </a:rPr>
              <a:t>汽车行驶 </a:t>
            </a:r>
            <a:r>
              <a:rPr lang="zh-CN" sz="2400" u="sng" dirty="0">
                <a:latin typeface="微软雅黑" panose="020B0503020204020204" charset="-122"/>
                <a:ea typeface="微软雅黑" panose="020B0503020204020204" charset="-122"/>
                <a:sym typeface="+mn-ea"/>
              </a:rPr>
              <a:t>：                                           </a:t>
            </a:r>
            <a:r>
              <a:rPr lang="en-US" altLang="zh-CN" sz="2400" u="sng" dirty="0" smtClean="0">
                <a:latin typeface="微软雅黑" panose="020B0503020204020204" charset="-122"/>
                <a:ea typeface="微软雅黑" panose="020B0503020204020204" charset="-122"/>
                <a:sym typeface="+mn-ea"/>
              </a:rPr>
              <a:t>    </a:t>
            </a:r>
            <a:r>
              <a:rPr lang="zh-CN" sz="2400" u="sng" dirty="0" smtClean="0">
                <a:latin typeface="微软雅黑" panose="020B0503020204020204" charset="-122"/>
                <a:ea typeface="微软雅黑" panose="020B0503020204020204" charset="-122"/>
                <a:sym typeface="+mn-ea"/>
              </a:rPr>
              <a:t>             </a:t>
            </a:r>
            <a:r>
              <a:rPr lang="zh-CN" sz="2400" dirty="0">
                <a:latin typeface="微软雅黑" panose="020B0503020204020204" charset="-122"/>
                <a:ea typeface="微软雅黑" panose="020B0503020204020204" charset="-122"/>
                <a:sym typeface="+mn-ea"/>
              </a:rPr>
              <a:t>。         </a:t>
            </a:r>
          </a:p>
          <a:p>
            <a:pPr algn="l">
              <a:lnSpc>
                <a:spcPct val="130000"/>
              </a:lnSpc>
            </a:pPr>
            <a:r>
              <a:rPr lang="zh-CN" sz="2400" dirty="0">
                <a:latin typeface="微软雅黑" panose="020B0503020204020204" charset="-122"/>
                <a:ea typeface="微软雅黑" panose="020B0503020204020204" charset="-122"/>
                <a:sym typeface="+mn-ea"/>
              </a:rPr>
              <a:t>自然天气 </a:t>
            </a:r>
            <a:r>
              <a:rPr lang="zh-CN" sz="2400" u="sng" dirty="0">
                <a:latin typeface="微软雅黑" panose="020B0503020204020204" charset="-122"/>
                <a:ea typeface="微软雅黑" panose="020B0503020204020204" charset="-122"/>
                <a:sym typeface="+mn-ea"/>
              </a:rPr>
              <a:t>：                                                            </a:t>
            </a:r>
            <a:r>
              <a:rPr lang="zh-CN" sz="2400" dirty="0">
                <a:latin typeface="微软雅黑" panose="020B0503020204020204" charset="-122"/>
                <a:ea typeface="微软雅黑" panose="020B0503020204020204" charset="-122"/>
                <a:sym typeface="+mn-ea"/>
              </a:rPr>
              <a:t>。                              </a:t>
            </a:r>
          </a:p>
        </p:txBody>
      </p:sp>
      <p:sp>
        <p:nvSpPr>
          <p:cNvPr id="2" name="文本框 1"/>
          <p:cNvSpPr txBox="1"/>
          <p:nvPr/>
        </p:nvSpPr>
        <p:spPr>
          <a:xfrm>
            <a:off x="1161129" y="3787777"/>
            <a:ext cx="8839456" cy="829945"/>
          </a:xfrm>
          <a:prstGeom prst="rect">
            <a:avLst/>
          </a:prstGeom>
          <a:noFill/>
        </p:spPr>
        <p:txBody>
          <a:bodyPr wrap="square" rtlCol="0">
            <a:spAutoFit/>
          </a:bodyPr>
          <a:lstStyle/>
          <a:p>
            <a:pPr algn="l"/>
            <a:r>
              <a:rPr lang="zh-CN" sz="2400" dirty="0">
                <a:solidFill>
                  <a:srgbClr val="C00000"/>
                </a:solidFill>
                <a:latin typeface="微软雅黑" panose="020B0503020204020204" charset="-122"/>
                <a:ea typeface="微软雅黑" panose="020B0503020204020204" charset="-122"/>
                <a:sym typeface="+mn-ea"/>
              </a:rPr>
              <a:t>飞机在高空表演，时而盘旋上升，时而俯冲下降，真让人提心吊胆。</a:t>
            </a:r>
            <a:endParaRPr lang="zh-CN" altLang="en-US" sz="2400" dirty="0">
              <a:solidFill>
                <a:srgbClr val="C0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22491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课堂小结</a:t>
            </a:r>
          </a:p>
        </p:txBody>
      </p:sp>
      <p:sp>
        <p:nvSpPr>
          <p:cNvPr id="3" name="文本框 2"/>
          <p:cNvSpPr txBox="1"/>
          <p:nvPr/>
        </p:nvSpPr>
        <p:spPr>
          <a:xfrm>
            <a:off x="2064966" y="1803402"/>
            <a:ext cx="8877623" cy="3677603"/>
          </a:xfrm>
          <a:prstGeom prst="roundRect">
            <a:avLst/>
          </a:prstGeom>
          <a:noFill/>
          <a:ln w="38100">
            <a:solidFill>
              <a:srgbClr val="FFC000"/>
            </a:solidFill>
          </a:ln>
        </p:spPr>
        <p:txBody>
          <a:bodyPr wrap="square" rtlCol="0">
            <a:spAutoFit/>
          </a:bodyPr>
          <a:lstStyle/>
          <a:p>
            <a:pPr algn="l">
              <a:lnSpc>
                <a:spcPct val="150000"/>
              </a:lnSpc>
            </a:pPr>
            <a:r>
              <a:rPr lang="en-US" sz="2800" dirty="0">
                <a:latin typeface="微软雅黑" panose="020B0503020204020204" charset="-122"/>
                <a:ea typeface="微软雅黑" panose="020B0503020204020204" charset="-122"/>
                <a:sym typeface="+mn-ea"/>
              </a:rPr>
              <a:t>       </a:t>
            </a:r>
            <a:r>
              <a:rPr sz="2800" dirty="0" err="1">
                <a:latin typeface="微软雅黑" panose="020B0503020204020204" charset="-122"/>
                <a:ea typeface="微软雅黑" panose="020B0503020204020204" charset="-122"/>
                <a:sym typeface="+mn-ea"/>
              </a:rPr>
              <a:t>文章开门见山，</a:t>
            </a:r>
            <a:r>
              <a:rPr sz="2800" dirty="0" err="1" smtClean="0">
                <a:latin typeface="微软雅黑" panose="020B0503020204020204" charset="-122"/>
                <a:ea typeface="微软雅黑" panose="020B0503020204020204" charset="-122"/>
                <a:sym typeface="+mn-ea"/>
              </a:rPr>
              <a:t>直接点明游览的时间和地点</a:t>
            </a:r>
            <a:r>
              <a:rPr lang="zh-CN" altLang="en-US" sz="2800" dirty="0" smtClean="0">
                <a:latin typeface="微软雅黑" panose="020B0503020204020204" charset="-122"/>
                <a:ea typeface="微软雅黑" panose="020B0503020204020204" charset="-122"/>
                <a:sym typeface="+mn-ea"/>
              </a:rPr>
              <a:t>，</a:t>
            </a:r>
            <a:r>
              <a:rPr sz="2800" dirty="0" err="1" smtClean="0">
                <a:latin typeface="微软雅黑" panose="020B0503020204020204" charset="-122"/>
                <a:ea typeface="微软雅黑" panose="020B0503020204020204" charset="-122"/>
                <a:sym typeface="+mn-ea"/>
              </a:rPr>
              <a:t>又以简洁的语言写了途中所见的景物</a:t>
            </a:r>
            <a:r>
              <a:rPr sz="2800" dirty="0" err="1">
                <a:latin typeface="微软雅黑" panose="020B0503020204020204" charset="-122"/>
                <a:ea typeface="微软雅黑" panose="020B0503020204020204" charset="-122"/>
                <a:sym typeface="+mn-ea"/>
              </a:rPr>
              <a:t>，用“眼前一片明艳”</a:t>
            </a:r>
            <a:r>
              <a:rPr sz="2800" dirty="0" err="1" smtClean="0">
                <a:latin typeface="微软雅黑" panose="020B0503020204020204" charset="-122"/>
                <a:ea typeface="微软雅黑" panose="020B0503020204020204" charset="-122"/>
                <a:sym typeface="+mn-ea"/>
              </a:rPr>
              <a:t>概括了山区生机盎然的春色</a:t>
            </a:r>
            <a:r>
              <a:rPr lang="zh-CN" altLang="en-US" sz="2800" dirty="0" smtClean="0">
                <a:latin typeface="微软雅黑" panose="020B0503020204020204" charset="-122"/>
                <a:ea typeface="微软雅黑" panose="020B0503020204020204" charset="-122"/>
                <a:sym typeface="+mn-ea"/>
              </a:rPr>
              <a:t>，</a:t>
            </a:r>
            <a:r>
              <a:rPr sz="2800" dirty="0" err="1" smtClean="0">
                <a:latin typeface="微软雅黑" panose="020B0503020204020204" charset="-122"/>
                <a:ea typeface="微软雅黑" panose="020B0503020204020204" charset="-122"/>
                <a:sym typeface="+mn-ea"/>
              </a:rPr>
              <a:t>再以具体</a:t>
            </a:r>
            <a:r>
              <a:rPr sz="2800" dirty="0" err="1">
                <a:latin typeface="微软雅黑" panose="020B0503020204020204" charset="-122"/>
                <a:ea typeface="微软雅黑" panose="020B0503020204020204" charset="-122"/>
                <a:sym typeface="+mn-ea"/>
              </a:rPr>
              <a:t>、形象的语言描绘了双龙洞的特点。在记叙中，作者的语言朴素，真实可感</a:t>
            </a:r>
            <a:r>
              <a:rPr sz="2800" dirty="0">
                <a:latin typeface="微软雅黑" panose="020B0503020204020204" charset="-122"/>
                <a:ea typeface="微软雅黑" panose="020B0503020204020204" charset="-122"/>
                <a:sym typeface="+mn-ea"/>
              </a:rPr>
              <a:t>。</a:t>
            </a:r>
          </a:p>
        </p:txBody>
      </p:sp>
      <p:pic>
        <p:nvPicPr>
          <p:cNvPr id="4" name="图片 3" descr="54"/>
          <p:cNvPicPr>
            <a:picLocks noChangeAspect="1"/>
          </p:cNvPicPr>
          <p:nvPr/>
        </p:nvPicPr>
        <p:blipFill>
          <a:blip r:embed="rId2" cstate="print"/>
          <a:stretch>
            <a:fillRect/>
          </a:stretch>
        </p:blipFill>
        <p:spPr>
          <a:xfrm>
            <a:off x="688693" y="3310255"/>
            <a:ext cx="1897491" cy="17678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54163" y="3006727"/>
            <a:ext cx="9053389" cy="2248731"/>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                    </a:t>
            </a:r>
            <a:r>
              <a:rPr sz="2800">
                <a:latin typeface="微软雅黑" panose="020B0503020204020204" charset="-122"/>
                <a:ea typeface="微软雅黑" panose="020B0503020204020204" charset="-122"/>
                <a:cs typeface="微软雅黑" panose="020B0503020204020204" charset="-122"/>
              </a:rPr>
              <a:t>17记金华的双龙洞</a:t>
            </a:r>
          </a:p>
          <a:p>
            <a:pPr algn="l">
              <a:lnSpc>
                <a:spcPct val="150000"/>
              </a:lnSpc>
            </a:pPr>
            <a:r>
              <a:rPr sz="2800">
                <a:latin typeface="微软雅黑" panose="020B0503020204020204" charset="-122"/>
                <a:ea typeface="微软雅黑" panose="020B0503020204020204" charset="-122"/>
                <a:cs typeface="微软雅黑" panose="020B0503020204020204" charset="-122"/>
              </a:rPr>
              <a:t>路上（宽、窄；缓、急；）--外洞（很宽）</a:t>
            </a:r>
          </a:p>
          <a:p>
            <a:pPr algn="l">
              <a:lnSpc>
                <a:spcPct val="150000"/>
              </a:lnSpc>
            </a:pPr>
            <a:r>
              <a:rPr sz="2800">
                <a:latin typeface="微软雅黑" panose="020B0503020204020204" charset="-122"/>
                <a:ea typeface="微软雅黑" panose="020B0503020204020204" charset="-122"/>
                <a:cs typeface="微软雅黑" panose="020B0503020204020204" charset="-122"/>
              </a:rPr>
              <a:t>--孔隙（窄小）--内洞昏暗--出洞</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6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22431" y="1744689"/>
            <a:ext cx="10156468" cy="3293209"/>
          </a:xfrm>
          <a:prstGeom prst="rect">
            <a:avLst/>
          </a:prstGeom>
          <a:noFill/>
          <a:ln w="9525">
            <a:noFill/>
          </a:ln>
        </p:spPr>
        <p:txBody>
          <a:bodyPr wrap="square">
            <a:spAutoFit/>
          </a:bodyPr>
          <a:lstStyle/>
          <a:p>
            <a:pPr>
              <a:lnSpc>
                <a:spcPct val="130000"/>
              </a:lnSpc>
            </a:pPr>
            <a:r>
              <a:rPr sz="2000" dirty="0" err="1">
                <a:latin typeface="微软雅黑" panose="020B0503020204020204" charset="-122"/>
                <a:ea typeface="微软雅黑" panose="020B0503020204020204" charset="-122"/>
                <a:cs typeface="微软雅黑" panose="020B0503020204020204" charset="-122"/>
              </a:rPr>
              <a:t>一、在括号里填上合适的词语</a:t>
            </a:r>
            <a:r>
              <a:rPr sz="2000" dirty="0">
                <a:latin typeface="微软雅黑" panose="020B0503020204020204" charset="-122"/>
                <a:ea typeface="微软雅黑" panose="020B0503020204020204" charset="-122"/>
                <a:cs typeface="微软雅黑" panose="020B0503020204020204" charset="-122"/>
              </a:rPr>
              <a:t>。 　　　　</a:t>
            </a:r>
          </a:p>
          <a:p>
            <a:pPr>
              <a:lnSpc>
                <a:spcPct val="130000"/>
              </a:lnSpc>
            </a:pPr>
            <a:r>
              <a:rPr sz="2000" dirty="0">
                <a:latin typeface="微软雅黑" panose="020B0503020204020204" charset="-122"/>
                <a:ea typeface="微软雅黑" panose="020B0503020204020204" charset="-122"/>
                <a:cs typeface="微软雅黑" panose="020B0503020204020204" charset="-122"/>
              </a:rPr>
              <a:t>（           ）</a:t>
            </a:r>
            <a:r>
              <a:rPr sz="2000" dirty="0" err="1">
                <a:latin typeface="微软雅黑" panose="020B0503020204020204" charset="-122"/>
                <a:ea typeface="微软雅黑" panose="020B0503020204020204" charset="-122"/>
                <a:cs typeface="微软雅黑" panose="020B0503020204020204" charset="-122"/>
              </a:rPr>
              <a:t>的沙土</a:t>
            </a:r>
            <a:r>
              <a:rPr sz="2000" dirty="0">
                <a:latin typeface="微软雅黑" panose="020B0503020204020204" charset="-122"/>
                <a:ea typeface="微软雅黑" panose="020B0503020204020204" charset="-122"/>
                <a:cs typeface="微软雅黑" panose="020B0503020204020204" charset="-122"/>
              </a:rPr>
              <a:t>　（          ）</a:t>
            </a:r>
            <a:r>
              <a:rPr sz="2000" dirty="0" err="1">
                <a:latin typeface="微软雅黑" panose="020B0503020204020204" charset="-122"/>
                <a:ea typeface="微软雅黑" panose="020B0503020204020204" charset="-122"/>
                <a:cs typeface="微软雅黑" panose="020B0503020204020204" charset="-122"/>
              </a:rPr>
              <a:t>的映山红</a:t>
            </a:r>
            <a:r>
              <a:rPr sz="2000" dirty="0">
                <a:latin typeface="微软雅黑" panose="020B0503020204020204" charset="-122"/>
                <a:ea typeface="微软雅黑" panose="020B0503020204020204" charset="-122"/>
                <a:cs typeface="微软雅黑" panose="020B0503020204020204" charset="-122"/>
              </a:rPr>
              <a:t>　（            ）</a:t>
            </a:r>
            <a:r>
              <a:rPr sz="2000" dirty="0" err="1">
                <a:latin typeface="微软雅黑" panose="020B0503020204020204" charset="-122"/>
                <a:ea typeface="微软雅黑" panose="020B0503020204020204" charset="-122"/>
                <a:cs typeface="微软雅黑" panose="020B0503020204020204" charset="-122"/>
              </a:rPr>
              <a:t>的公路</a:t>
            </a:r>
            <a:r>
              <a:rPr sz="2000" dirty="0">
                <a:latin typeface="微软雅黑" panose="020B0503020204020204" charset="-122"/>
                <a:ea typeface="微软雅黑" panose="020B0503020204020204" charset="-122"/>
                <a:cs typeface="微软雅黑" panose="020B0503020204020204" charset="-122"/>
              </a:rPr>
              <a:t> 　　　　</a:t>
            </a:r>
          </a:p>
          <a:p>
            <a:pPr>
              <a:lnSpc>
                <a:spcPct val="130000"/>
              </a:lnSpc>
            </a:pPr>
            <a:r>
              <a:rPr sz="2000" dirty="0">
                <a:latin typeface="微软雅黑" panose="020B0503020204020204" charset="-122"/>
                <a:ea typeface="微软雅黑" panose="020B0503020204020204" charset="-122"/>
                <a:cs typeface="微软雅黑" panose="020B0503020204020204" charset="-122"/>
              </a:rPr>
              <a:t>（           ）</a:t>
            </a:r>
            <a:r>
              <a:rPr sz="2000" dirty="0" err="1">
                <a:latin typeface="微软雅黑" panose="020B0503020204020204" charset="-122"/>
                <a:ea typeface="微软雅黑" panose="020B0503020204020204" charset="-122"/>
                <a:cs typeface="微软雅黑" panose="020B0503020204020204" charset="-122"/>
              </a:rPr>
              <a:t>地移动</a:t>
            </a:r>
            <a:r>
              <a:rPr sz="2000" dirty="0">
                <a:latin typeface="微软雅黑" panose="020B0503020204020204" charset="-122"/>
                <a:ea typeface="微软雅黑" panose="020B0503020204020204" charset="-122"/>
                <a:cs typeface="微软雅黑" panose="020B0503020204020204" charset="-122"/>
              </a:rPr>
              <a:t>　（          ）</a:t>
            </a:r>
            <a:r>
              <a:rPr sz="2000" dirty="0" err="1">
                <a:latin typeface="微软雅黑" panose="020B0503020204020204" charset="-122"/>
                <a:ea typeface="微软雅黑" panose="020B0503020204020204" charset="-122"/>
                <a:cs typeface="微软雅黑" panose="020B0503020204020204" charset="-122"/>
              </a:rPr>
              <a:t>地流着</a:t>
            </a:r>
            <a:r>
              <a:rPr sz="2000" dirty="0">
                <a:latin typeface="微软雅黑" panose="020B0503020204020204" charset="-122"/>
                <a:ea typeface="微软雅黑" panose="020B0503020204020204" charset="-122"/>
                <a:cs typeface="微软雅黑" panose="020B0503020204020204" charset="-122"/>
              </a:rPr>
              <a:t>　　（            ）</a:t>
            </a:r>
            <a:r>
              <a:rPr sz="2000" dirty="0" err="1">
                <a:latin typeface="微软雅黑" panose="020B0503020204020204" charset="-122"/>
                <a:ea typeface="微软雅黑" panose="020B0503020204020204" charset="-122"/>
                <a:cs typeface="微软雅黑" panose="020B0503020204020204" charset="-122"/>
              </a:rPr>
              <a:t>地举起</a:t>
            </a:r>
            <a:r>
              <a:rPr sz="2000" dirty="0">
                <a:latin typeface="微软雅黑" panose="020B0503020204020204" charset="-122"/>
                <a:ea typeface="微软雅黑" panose="020B0503020204020204" charset="-122"/>
                <a:cs typeface="微软雅黑" panose="020B0503020204020204" charset="-122"/>
              </a:rPr>
              <a:t> 　　</a:t>
            </a:r>
          </a:p>
          <a:p>
            <a:pPr>
              <a:lnSpc>
                <a:spcPct val="130000"/>
              </a:lnSpc>
            </a:pPr>
            <a:r>
              <a:rPr sz="2000" dirty="0" err="1">
                <a:latin typeface="微软雅黑" panose="020B0503020204020204" charset="-122"/>
                <a:ea typeface="微软雅黑" panose="020B0503020204020204" charset="-122"/>
                <a:cs typeface="微软雅黑" panose="020B0503020204020204" charset="-122"/>
              </a:rPr>
              <a:t>二、仿照例句写句子</a:t>
            </a:r>
            <a:r>
              <a:rPr sz="2000" dirty="0">
                <a:latin typeface="微软雅黑" panose="020B0503020204020204" charset="-122"/>
                <a:ea typeface="微软雅黑" panose="020B0503020204020204" charset="-122"/>
                <a:cs typeface="微软雅黑" panose="020B0503020204020204" charset="-122"/>
              </a:rPr>
              <a:t>。　　</a:t>
            </a:r>
          </a:p>
          <a:p>
            <a:pPr>
              <a:lnSpc>
                <a:spcPct val="130000"/>
              </a:lnSpc>
            </a:pPr>
            <a:r>
              <a:rPr sz="2000" dirty="0" err="1" smtClean="0">
                <a:latin typeface="微软雅黑" panose="020B0503020204020204" charset="-122"/>
                <a:ea typeface="微软雅黑" panose="020B0503020204020204" charset="-122"/>
                <a:cs typeface="微软雅黑" panose="020B0503020204020204" charset="-122"/>
              </a:rPr>
              <a:t>山上开满了映山红</a:t>
            </a:r>
            <a:r>
              <a:rPr sz="2000" dirty="0" err="1">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无论花朵</a:t>
            </a:r>
            <a:r>
              <a:rPr lang="zh-CN" altLang="en-US" sz="2000" dirty="0" smtClean="0">
                <a:latin typeface="微软雅黑" panose="020B0503020204020204" charset="-122"/>
                <a:ea typeface="微软雅黑" panose="020B0503020204020204" charset="-122"/>
                <a:cs typeface="微软雅黑" panose="020B0503020204020204" charset="-122"/>
              </a:rPr>
              <a:t>还是</a:t>
            </a:r>
            <a:r>
              <a:rPr sz="2000" dirty="0" err="1" smtClean="0">
                <a:latin typeface="微软雅黑" panose="020B0503020204020204" charset="-122"/>
                <a:ea typeface="微软雅黑" panose="020B0503020204020204" charset="-122"/>
                <a:cs typeface="微软雅黑" panose="020B0503020204020204" charset="-122"/>
              </a:rPr>
              <a:t>叶子</a:t>
            </a:r>
            <a:r>
              <a:rPr sz="2000" dirty="0" err="1">
                <a:latin typeface="微软雅黑" panose="020B0503020204020204" charset="-122"/>
                <a:ea typeface="微软雅黑" panose="020B0503020204020204" charset="-122"/>
                <a:cs typeface="微软雅黑" panose="020B0503020204020204" charset="-122"/>
              </a:rPr>
              <a:t>，都比盆栽的杜鹃显得有精神</a:t>
            </a:r>
            <a:r>
              <a:rPr sz="2000" dirty="0">
                <a:latin typeface="微软雅黑" panose="020B0503020204020204" charset="-122"/>
                <a:ea typeface="微软雅黑" panose="020B0503020204020204" charset="-122"/>
                <a:cs typeface="微软雅黑" panose="020B0503020204020204" charset="-122"/>
              </a:rPr>
              <a:t>。</a:t>
            </a:r>
          </a:p>
          <a:p>
            <a:pPr>
              <a:lnSpc>
                <a:spcPct val="130000"/>
              </a:lnSpc>
            </a:pPr>
            <a:r>
              <a:rPr sz="2000" dirty="0" err="1">
                <a:latin typeface="微软雅黑" panose="020B0503020204020204" charset="-122"/>
                <a:ea typeface="微软雅黑" panose="020B0503020204020204" charset="-122"/>
                <a:cs typeface="微软雅黑" panose="020B0503020204020204" charset="-122"/>
              </a:rPr>
              <a:t>无论</a:t>
            </a:r>
            <a:r>
              <a:rPr sz="2000" dirty="0">
                <a:latin typeface="微软雅黑" panose="020B0503020204020204" charset="-122"/>
                <a:ea typeface="微软雅黑" panose="020B0503020204020204" charset="-122"/>
                <a:cs typeface="微软雅黑" panose="020B0503020204020204" charset="-122"/>
              </a:rPr>
              <a:t>…都… </a:t>
            </a:r>
            <a:r>
              <a:rPr lang="zh-CN" sz="2000" dirty="0">
                <a:latin typeface="微软雅黑" panose="020B0503020204020204" charset="-122"/>
                <a:ea typeface="微软雅黑" panose="020B0503020204020204" charset="-122"/>
                <a:cs typeface="微软雅黑" panose="020B0503020204020204" charset="-122"/>
              </a:rPr>
              <a:t>：</a:t>
            </a:r>
            <a:r>
              <a:rPr sz="2000" dirty="0">
                <a:latin typeface="微软雅黑" panose="020B0503020204020204" charset="-122"/>
                <a:ea typeface="微软雅黑" panose="020B0503020204020204" charset="-122"/>
                <a:cs typeface="微软雅黑" panose="020B0503020204020204" charset="-122"/>
              </a:rPr>
              <a:t> </a:t>
            </a:r>
          </a:p>
          <a:p>
            <a:pPr>
              <a:lnSpc>
                <a:spcPct val="130000"/>
              </a:lnSpc>
            </a:pPr>
            <a:r>
              <a:rPr sz="2000" dirty="0" smtClean="0">
                <a:latin typeface="微软雅黑" panose="020B0503020204020204" charset="-122"/>
                <a:ea typeface="微软雅黑" panose="020B0503020204020204" charset="-122"/>
                <a:cs typeface="微软雅黑" panose="020B0503020204020204" charset="-122"/>
              </a:rPr>
              <a:t>     </a:t>
            </a:r>
            <a:endParaRPr sz="2000" dirty="0">
              <a:latin typeface="微软雅黑" panose="020B0503020204020204" charset="-122"/>
              <a:ea typeface="微软雅黑" panose="020B0503020204020204" charset="-122"/>
              <a:cs typeface="微软雅黑" panose="020B0503020204020204" charset="-122"/>
            </a:endParaRPr>
          </a:p>
          <a:p>
            <a:pPr>
              <a:lnSpc>
                <a:spcPct val="130000"/>
              </a:lnSpc>
            </a:pPr>
            <a:r>
              <a:rPr sz="2000" dirty="0">
                <a:latin typeface="微软雅黑" panose="020B0503020204020204" charset="-122"/>
                <a:ea typeface="微软雅黑" panose="020B0503020204020204" charset="-122"/>
                <a:cs typeface="微软雅黑" panose="020B0503020204020204" charset="-122"/>
              </a:rPr>
              <a:t>                                                                                                                                                                                                                           </a:t>
            </a:r>
            <a:r>
              <a:rPr sz="2000" dirty="0">
                <a:solidFill>
                  <a:srgbClr val="C00000"/>
                </a:solidFill>
                <a:latin typeface="微软雅黑" panose="020B0503020204020204" charset="-122"/>
                <a:ea typeface="微软雅黑" panose="020B0503020204020204" charset="-122"/>
                <a:cs typeface="微软雅黑" panose="020B0503020204020204" charset="-122"/>
              </a:rPr>
              <a:t>   </a:t>
            </a:r>
            <a:r>
              <a:rPr sz="2000" dirty="0">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522430" y="1062698"/>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1039435" y="2241892"/>
            <a:ext cx="697627" cy="400110"/>
          </a:xfrm>
          <a:prstGeom prst="rect">
            <a:avLst/>
          </a:prstGeom>
          <a:noFill/>
        </p:spPr>
        <p:txBody>
          <a:bodyPr wrap="none" rtlCol="0">
            <a:spAutoFit/>
          </a:bodyPr>
          <a:lstStyle/>
          <a:p>
            <a:pPr algn="l"/>
            <a:r>
              <a:rPr sz="2000">
                <a:solidFill>
                  <a:srgbClr val="C00000"/>
                </a:solidFill>
                <a:latin typeface="微软雅黑" panose="020B0503020204020204" charset="-122"/>
                <a:ea typeface="微软雅黑" panose="020B0503020204020204" charset="-122"/>
                <a:cs typeface="微软雅黑" panose="020B0503020204020204" charset="-122"/>
                <a:sym typeface="+mn-ea"/>
              </a:rPr>
              <a:t>粉红</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39435" y="2640672"/>
            <a:ext cx="697627" cy="400110"/>
          </a:xfrm>
          <a:prstGeom prst="rect">
            <a:avLst/>
          </a:prstGeom>
          <a:noFill/>
        </p:spPr>
        <p:txBody>
          <a:bodyPr wrap="none" rtlCol="0">
            <a:spAutoFit/>
          </a:bodyPr>
          <a:lstStyle/>
          <a:p>
            <a:pPr algn="l"/>
            <a:r>
              <a:rPr sz="2000">
                <a:solidFill>
                  <a:srgbClr val="C00000"/>
                </a:solidFill>
                <a:latin typeface="微软雅黑" panose="020B0503020204020204" charset="-122"/>
                <a:ea typeface="微软雅黑" panose="020B0503020204020204" charset="-122"/>
                <a:cs typeface="微软雅黑" panose="020B0503020204020204" charset="-122"/>
                <a:sym typeface="+mn-ea"/>
              </a:rPr>
              <a:t>各色</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929854" y="2241892"/>
            <a:ext cx="697627" cy="400110"/>
          </a:xfrm>
          <a:prstGeom prst="rect">
            <a:avLst/>
          </a:prstGeom>
          <a:noFill/>
        </p:spPr>
        <p:txBody>
          <a:bodyPr wrap="none" rtlCol="0">
            <a:spAutoFit/>
          </a:bodyPr>
          <a:lstStyle/>
          <a:p>
            <a:pPr algn="l"/>
            <a:r>
              <a:rPr sz="2000">
                <a:solidFill>
                  <a:srgbClr val="C00000"/>
                </a:solidFill>
                <a:latin typeface="微软雅黑" panose="020B0503020204020204" charset="-122"/>
                <a:ea typeface="微软雅黑" panose="020B0503020204020204" charset="-122"/>
                <a:cs typeface="微软雅黑" panose="020B0503020204020204" charset="-122"/>
                <a:sym typeface="+mn-ea"/>
              </a:rPr>
              <a:t>宽阔</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929854" y="2640672"/>
            <a:ext cx="697627" cy="400110"/>
          </a:xfrm>
          <a:prstGeom prst="rect">
            <a:avLst/>
          </a:prstGeom>
          <a:noFill/>
        </p:spPr>
        <p:txBody>
          <a:bodyPr wrap="none" rtlCol="0">
            <a:spAutoFit/>
          </a:bodyPr>
          <a:lstStyle/>
          <a:p>
            <a:pPr algn="l"/>
            <a:r>
              <a:rPr sz="2000">
                <a:solidFill>
                  <a:srgbClr val="C00000"/>
                </a:solidFill>
                <a:latin typeface="微软雅黑" panose="020B0503020204020204" charset="-122"/>
                <a:ea typeface="微软雅黑" panose="020B0503020204020204" charset="-122"/>
                <a:cs typeface="微软雅黑" panose="020B0503020204020204" charset="-122"/>
                <a:sym typeface="+mn-ea"/>
              </a:rPr>
              <a:t>慢慢</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7155123" y="2241892"/>
            <a:ext cx="697627" cy="400110"/>
          </a:xfrm>
          <a:prstGeom prst="rect">
            <a:avLst/>
          </a:prstGeom>
          <a:noFill/>
        </p:spPr>
        <p:txBody>
          <a:bodyPr wrap="none" rtlCol="0">
            <a:spAutoFit/>
          </a:bodyPr>
          <a:lstStyle/>
          <a:p>
            <a:pPr algn="l"/>
            <a:r>
              <a:rPr sz="2000">
                <a:solidFill>
                  <a:srgbClr val="C00000"/>
                </a:solidFill>
                <a:latin typeface="微软雅黑" panose="020B0503020204020204" charset="-122"/>
                <a:ea typeface="微软雅黑" panose="020B0503020204020204" charset="-122"/>
                <a:cs typeface="微软雅黑" panose="020B0503020204020204" charset="-122"/>
                <a:sym typeface="+mn-ea"/>
              </a:rPr>
              <a:t>缓缓</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7155123" y="2640672"/>
            <a:ext cx="697627" cy="400110"/>
          </a:xfrm>
          <a:prstGeom prst="rect">
            <a:avLst/>
          </a:prstGeom>
          <a:noFill/>
        </p:spPr>
        <p:txBody>
          <a:bodyPr wrap="none" rtlCol="0">
            <a:spAutoFit/>
          </a:bodyPr>
          <a:lstStyle/>
          <a:p>
            <a:pPr algn="l"/>
            <a:r>
              <a:rPr sz="2000">
                <a:solidFill>
                  <a:srgbClr val="C00000"/>
                </a:solidFill>
                <a:latin typeface="微软雅黑" panose="020B0503020204020204" charset="-122"/>
                <a:ea typeface="微软雅黑" panose="020B0503020204020204" charset="-122"/>
                <a:cs typeface="微软雅黑" panose="020B0503020204020204" charset="-122"/>
                <a:sym typeface="+mn-ea"/>
              </a:rPr>
              <a:t>高高</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885380" y="4683953"/>
            <a:ext cx="5827236" cy="707886"/>
          </a:xfrm>
          <a:prstGeom prst="rect">
            <a:avLst/>
          </a:prstGeom>
          <a:noFill/>
        </p:spPr>
        <p:txBody>
          <a:bodyPr wrap="none" rtlCol="0">
            <a:spAutoFit/>
          </a:bodyPr>
          <a:lstStyle/>
          <a:p>
            <a:pPr algn="l"/>
            <a:endParaRPr lang="en-US" sz="2000" dirty="0" smtClean="0">
              <a:solidFill>
                <a:srgbClr val="C00000"/>
              </a:solidFill>
              <a:latin typeface="微软雅黑" panose="020B0503020204020204" charset="-122"/>
              <a:ea typeface="微软雅黑" panose="020B0503020204020204" charset="-122"/>
              <a:cs typeface="微软雅黑" panose="020B0503020204020204" charset="-122"/>
              <a:sym typeface="+mn-ea"/>
            </a:endParaRPr>
          </a:p>
          <a:p>
            <a:pPr algn="l"/>
            <a:r>
              <a:rPr sz="20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无论前进的路上有多少困难我们都会一直走下去</a:t>
            </a:r>
            <a:r>
              <a:rPr lang="zh-CN" altLang="en-US" sz="20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up)">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ppt_y</p:attrName>
                                        </p:attrNameLst>
                                      </p:cBhvr>
                                      <p:tavLst>
                                        <p:tav tm="0">
                                          <p:val>
                                            <p:strVal val="#ppt_y+#ppt_h*1.125000"/>
                                          </p:val>
                                        </p:tav>
                                        <p:tav tm="100000">
                                          <p:val>
                                            <p:strVal val="#ppt_y"/>
                                          </p:val>
                                        </p:tav>
                                      </p:tavLst>
                                    </p:anim>
                                    <p:animEffect transition="in" filter="wipe(up)">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strips(downLef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13" grpId="0"/>
      <p:bldP spid="14" grpId="0"/>
      <p:bldP spid="16" grpId="0"/>
    </p:bldLst>
  </p:timing>
</p:sld>
</file>

<file path=ppt/slides/slide6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35617" y="1628801"/>
            <a:ext cx="10545493" cy="3785652"/>
          </a:xfrm>
          <a:prstGeom prst="rect">
            <a:avLst/>
          </a:prstGeom>
          <a:noFill/>
          <a:ln w="9525">
            <a:noFill/>
          </a:ln>
        </p:spPr>
        <p:txBody>
          <a:bodyPr wrap="square">
            <a:spAutoFit/>
          </a:bodyPr>
          <a:lstStyle/>
          <a:p>
            <a:pPr>
              <a:lnSpc>
                <a:spcPct val="150000"/>
              </a:lnSpc>
            </a:pPr>
            <a:r>
              <a:rPr sz="2000" dirty="0" err="1">
                <a:latin typeface="微软雅黑" panose="020B0503020204020204" charset="-122"/>
                <a:ea typeface="微软雅黑" panose="020B0503020204020204" charset="-122"/>
                <a:cs typeface="微软雅黑" panose="020B0503020204020204" charset="-122"/>
              </a:rPr>
              <a:t>三、读课文，完成填空</a:t>
            </a:r>
            <a:r>
              <a:rPr sz="2000" dirty="0">
                <a:latin typeface="微软雅黑" panose="020B0503020204020204" charset="-122"/>
                <a:ea typeface="微软雅黑" panose="020B0503020204020204" charset="-122"/>
                <a:cs typeface="微软雅黑" panose="020B0503020204020204" charset="-122"/>
              </a:rPr>
              <a:t>。 　　　　　</a:t>
            </a:r>
          </a:p>
          <a:p>
            <a:pPr>
              <a:lnSpc>
                <a:spcPct val="150000"/>
              </a:lnSpc>
            </a:pPr>
            <a:r>
              <a:rPr sz="2000" dirty="0">
                <a:latin typeface="微软雅黑" panose="020B0503020204020204" charset="-122"/>
                <a:ea typeface="微软雅黑" panose="020B0503020204020204" charset="-122"/>
                <a:cs typeface="微软雅黑" panose="020B0503020204020204" charset="-122"/>
              </a:rPr>
              <a:t> </a:t>
            </a:r>
            <a:r>
              <a:rPr sz="2000" dirty="0" err="1">
                <a:latin typeface="微软雅黑" panose="020B0503020204020204" charset="-122"/>
                <a:ea typeface="微软雅黑" panose="020B0503020204020204" charset="-122"/>
                <a:cs typeface="微软雅黑" panose="020B0503020204020204" charset="-122"/>
              </a:rPr>
              <a:t>在外洞找泉水的来路，原来从靠左边的石壁下方的孔隙流出。</a:t>
            </a:r>
            <a:r>
              <a:rPr sz="2000" dirty="0" err="1" smtClean="0">
                <a:latin typeface="微软雅黑" panose="020B0503020204020204" charset="-122"/>
                <a:ea typeface="微软雅黑" panose="020B0503020204020204" charset="-122"/>
                <a:cs typeface="微软雅黑" panose="020B0503020204020204" charset="-122"/>
              </a:rPr>
              <a:t>虽说是孔隙</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可也容得下一只小船进出</a:t>
            </a:r>
            <a:r>
              <a:rPr sz="2000" dirty="0" err="1">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怎样小的小船呢</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smtClean="0">
                <a:latin typeface="微软雅黑" panose="020B0503020204020204" charset="-122"/>
                <a:ea typeface="微软雅黑" panose="020B0503020204020204" charset="-122"/>
                <a:cs typeface="微软雅黑" panose="020B0503020204020204" charset="-122"/>
              </a:rPr>
              <a:t>两个人并排仰卧</a:t>
            </a:r>
            <a:r>
              <a:rPr sz="2000" dirty="0">
                <a:latin typeface="微软雅黑" panose="020B0503020204020204" charset="-122"/>
                <a:ea typeface="微软雅黑" panose="020B0503020204020204" charset="-122"/>
                <a:cs typeface="微软雅黑" panose="020B0503020204020204" charset="-122"/>
              </a:rPr>
              <a:t>，刚合适，再没法容第三个人，是这样小的小船。船两头都系着绳子，管理处的工人先进内洞，在里边拉绳子，船就进去，在外洞的工人拉另一头的绳子，</a:t>
            </a:r>
            <a:r>
              <a:rPr sz="2000" dirty="0" smtClean="0">
                <a:latin typeface="微软雅黑" panose="020B0503020204020204" charset="-122"/>
                <a:ea typeface="微软雅黑" panose="020B0503020204020204" charset="-122"/>
                <a:cs typeface="微软雅黑" panose="020B0503020204020204" charset="-122"/>
              </a:rPr>
              <a:t>船就出来</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smtClean="0">
                <a:latin typeface="微软雅黑" panose="020B0503020204020204" charset="-122"/>
                <a:ea typeface="微软雅黑" panose="020B0503020204020204" charset="-122"/>
                <a:cs typeface="微软雅黑" panose="020B0503020204020204" charset="-122"/>
              </a:rPr>
              <a:t>我怀着好奇的心情独个儿仰卧在小船里</a:t>
            </a:r>
            <a:r>
              <a:rPr sz="2000" dirty="0">
                <a:latin typeface="微软雅黑" panose="020B0503020204020204" charset="-122"/>
                <a:ea typeface="微软雅黑" panose="020B0503020204020204" charset="-122"/>
                <a:cs typeface="微软雅黑" panose="020B0503020204020204" charset="-122"/>
              </a:rPr>
              <a:t>，自以为从后脑到肩背，到臀部，到脚跟，没有一处不贴着船底了，才说一声“行了”，船就慢慢移动。眼前昏暗了，可是还能感觉左右和上方的山石似乎都在朝我挤压过来。我又感觉要是把头稍微抬起一点儿，准会撞破额角，擦伤鼻子。</a:t>
            </a:r>
            <a:r>
              <a:rPr sz="2000" dirty="0" smtClean="0">
                <a:latin typeface="微软雅黑" panose="020B0503020204020204" charset="-122"/>
                <a:ea typeface="微软雅黑" panose="020B0503020204020204" charset="-122"/>
                <a:cs typeface="微软雅黑" panose="020B0503020204020204" charset="-122"/>
              </a:rPr>
              <a:t>大约行了</a:t>
            </a:r>
            <a:r>
              <a:rPr lang="zh-CN" altLang="en-US" sz="2000" dirty="0">
                <a:latin typeface="微软雅黑" panose="020B0503020204020204" charset="-122"/>
                <a:ea typeface="微软雅黑" panose="020B0503020204020204" charset="-122"/>
                <a:cs typeface="微软雅黑" panose="020B0503020204020204" charset="-122"/>
              </a:rPr>
              <a:t>两</a:t>
            </a:r>
            <a:r>
              <a:rPr sz="2000" dirty="0" err="1" smtClean="0">
                <a:latin typeface="微软雅黑" panose="020B0503020204020204" charset="-122"/>
                <a:ea typeface="微软雅黑" panose="020B0503020204020204" charset="-122"/>
                <a:cs typeface="微软雅黑" panose="020B0503020204020204" charset="-122"/>
              </a:rPr>
              <a:t>三丈的水程吧</a:t>
            </a:r>
            <a:r>
              <a:rPr sz="2000" dirty="0" err="1">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就登陆了</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这就到了内洞</a:t>
            </a:r>
            <a:r>
              <a:rPr sz="2000" dirty="0">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Tree>
  </p:cSld>
  <p:clrMapOvr>
    <a:masterClrMapping/>
  </p:clrMapOvr>
  <p:timing>
    <p:tnLst>
      <p:par>
        <p:cTn id="1" dur="indefinite" restart="never" nodeType="tmRoot"/>
      </p:par>
    </p:tnLst>
  </p:timing>
</p:sld>
</file>

<file path=ppt/slides/slide6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417789" y="1306197"/>
            <a:ext cx="10326135" cy="3323987"/>
          </a:xfrm>
          <a:prstGeom prst="rect">
            <a:avLst/>
          </a:prstGeom>
        </p:spPr>
        <p:txBody>
          <a:bodyPr wrap="square">
            <a:spAutoFit/>
          </a:bodyPr>
          <a:lstStyle/>
          <a:p>
            <a:pPr>
              <a:lnSpc>
                <a:spcPct val="150000"/>
              </a:lnSpc>
            </a:pPr>
            <a:r>
              <a:rPr sz="2000" dirty="0">
                <a:latin typeface="微软雅黑" panose="020B0503020204020204" charset="-122"/>
                <a:ea typeface="微软雅黑" panose="020B0503020204020204" charset="-122"/>
                <a:cs typeface="微软雅黑" panose="020B0503020204020204" charset="-122"/>
                <a:sym typeface="+mn-ea"/>
              </a:rPr>
              <a:t>1.“孔隙”的特点是_________。表现在： </a:t>
            </a:r>
            <a:r>
              <a:rPr sz="2000" u="sng" dirty="0">
                <a:latin typeface="微软雅黑" panose="020B0503020204020204" charset="-122"/>
                <a:ea typeface="微软雅黑" panose="020B0503020204020204" charset="-122"/>
                <a:cs typeface="微软雅黑" panose="020B0503020204020204" charset="-122"/>
                <a:sym typeface="+mn-ea"/>
              </a:rPr>
              <a:t>                                        </a:t>
            </a:r>
            <a:r>
              <a:rPr sz="2000" dirty="0">
                <a:latin typeface="微软雅黑" panose="020B0503020204020204" charset="-122"/>
                <a:ea typeface="微软雅黑" panose="020B0503020204020204" charset="-122"/>
                <a:cs typeface="微软雅黑" panose="020B0503020204020204" charset="-122"/>
                <a:sym typeface="+mn-ea"/>
              </a:rPr>
              <a:t>。 　　</a:t>
            </a:r>
            <a:endParaRPr sz="2000" dirty="0">
              <a:latin typeface="微软雅黑" panose="020B0503020204020204" charset="-122"/>
              <a:ea typeface="微软雅黑" panose="020B0503020204020204" charset="-122"/>
              <a:cs typeface="微软雅黑" panose="020B0503020204020204" charset="-122"/>
            </a:endParaRPr>
          </a:p>
          <a:p>
            <a:pPr>
              <a:lnSpc>
                <a:spcPct val="150000"/>
              </a:lnSpc>
            </a:pPr>
            <a:r>
              <a:rPr sz="2000" dirty="0">
                <a:latin typeface="微软雅黑" panose="020B0503020204020204" charset="-122"/>
                <a:ea typeface="微软雅黑" panose="020B0503020204020204" charset="-122"/>
                <a:cs typeface="微软雅黑" panose="020B0503020204020204" charset="-122"/>
                <a:sym typeface="+mn-ea"/>
              </a:rPr>
              <a:t>2.小得只能容得下一只小船进出。怎样小的小船呢？____</a:t>
            </a:r>
            <a:r>
              <a:rPr sz="2000" u="sng" dirty="0">
                <a:latin typeface="微软雅黑" panose="020B0503020204020204" charset="-122"/>
                <a:ea typeface="微软雅黑" panose="020B0503020204020204" charset="-122"/>
                <a:cs typeface="微软雅黑" panose="020B0503020204020204" charset="-122"/>
                <a:sym typeface="+mn-ea"/>
              </a:rPr>
              <a:t>      ___</a:t>
            </a:r>
            <a:r>
              <a:rPr sz="2000" dirty="0">
                <a:latin typeface="微软雅黑" panose="020B0503020204020204" charset="-122"/>
                <a:ea typeface="微软雅黑" panose="020B0503020204020204" charset="-122"/>
                <a:cs typeface="微软雅黑" panose="020B0503020204020204" charset="-122"/>
                <a:sym typeface="+mn-ea"/>
              </a:rPr>
              <a:t>___</a:t>
            </a:r>
          </a:p>
          <a:p>
            <a:pPr>
              <a:lnSpc>
                <a:spcPct val="150000"/>
              </a:lnSpc>
            </a:pPr>
            <a:r>
              <a:rPr sz="2000" u="sng" dirty="0">
                <a:latin typeface="微软雅黑" panose="020B0503020204020204" charset="-122"/>
                <a:ea typeface="微软雅黑" panose="020B0503020204020204" charset="-122"/>
                <a:cs typeface="微软雅黑" panose="020B0503020204020204" charset="-122"/>
                <a:sym typeface="+mn-ea"/>
              </a:rPr>
              <a:t>                                                                                              </a:t>
            </a:r>
            <a:r>
              <a:rPr sz="2000" dirty="0" smtClean="0">
                <a:latin typeface="微软雅黑" panose="020B0503020204020204" charset="-122"/>
                <a:ea typeface="微软雅黑" panose="020B0503020204020204" charset="-122"/>
                <a:cs typeface="微软雅黑" panose="020B0503020204020204" charset="-122"/>
                <a:sym typeface="+mn-ea"/>
              </a:rPr>
              <a:t>__</a:t>
            </a:r>
            <a:r>
              <a:rPr sz="2000" dirty="0">
                <a:latin typeface="微软雅黑" panose="020B0503020204020204" charset="-122"/>
                <a:ea typeface="微软雅黑" panose="020B0503020204020204" charset="-122"/>
                <a:cs typeface="微软雅黑" panose="020B0503020204020204" charset="-122"/>
                <a:sym typeface="+mn-ea"/>
              </a:rPr>
              <a:t>　　</a:t>
            </a:r>
            <a:endParaRPr sz="2000" dirty="0">
              <a:latin typeface="微软雅黑" panose="020B0503020204020204" charset="-122"/>
              <a:ea typeface="微软雅黑" panose="020B0503020204020204" charset="-122"/>
              <a:cs typeface="微软雅黑" panose="020B0503020204020204" charset="-122"/>
            </a:endParaRPr>
          </a:p>
          <a:p>
            <a:pPr>
              <a:lnSpc>
                <a:spcPct val="150000"/>
              </a:lnSpc>
            </a:pPr>
            <a:r>
              <a:rPr sz="2000" dirty="0">
                <a:latin typeface="微软雅黑" panose="020B0503020204020204" charset="-122"/>
                <a:ea typeface="微软雅黑" panose="020B0503020204020204" charset="-122"/>
                <a:cs typeface="微软雅黑" panose="020B0503020204020204" charset="-122"/>
                <a:sym typeface="+mn-ea"/>
              </a:rPr>
              <a:t>3.船的进出方式是</a:t>
            </a:r>
            <a:r>
              <a:rPr sz="2000" u="sng" dirty="0" smtClean="0">
                <a:latin typeface="微软雅黑" panose="020B0503020204020204" charset="-122"/>
                <a:ea typeface="微软雅黑" panose="020B0503020204020204" charset="-122"/>
                <a:cs typeface="微软雅黑" panose="020B0503020204020204" charset="-122"/>
                <a:sym typeface="+mn-ea"/>
              </a:rPr>
              <a:t>：____________________________________</a:t>
            </a:r>
            <a:r>
              <a:rPr lang="en-US" sz="2000" u="sng" dirty="0" smtClean="0">
                <a:latin typeface="微软雅黑" panose="020B0503020204020204" charset="-122"/>
                <a:ea typeface="微软雅黑" panose="020B0503020204020204" charset="-122"/>
                <a:cs typeface="微软雅黑" panose="020B0503020204020204" charset="-122"/>
                <a:sym typeface="+mn-ea"/>
              </a:rPr>
              <a:t>              </a:t>
            </a:r>
            <a:r>
              <a:rPr sz="2000" u="sng" dirty="0" smtClean="0">
                <a:latin typeface="微软雅黑" panose="020B0503020204020204" charset="-122"/>
                <a:ea typeface="微软雅黑" panose="020B0503020204020204" charset="-122"/>
                <a:cs typeface="微软雅黑" panose="020B0503020204020204" charset="-122"/>
                <a:sym typeface="+mn-ea"/>
              </a:rPr>
              <a:t>_</a:t>
            </a:r>
            <a:r>
              <a:rPr lang="en-US" sz="2000" u="sng" dirty="0" smtClean="0">
                <a:latin typeface="微软雅黑" panose="020B0503020204020204" charset="-122"/>
                <a:ea typeface="微软雅黑" panose="020B0503020204020204" charset="-122"/>
                <a:cs typeface="微软雅黑" panose="020B0503020204020204" charset="-122"/>
                <a:sym typeface="+mn-ea"/>
              </a:rPr>
              <a:t>                                   </a:t>
            </a:r>
            <a:r>
              <a:rPr sz="2000" u="sng" dirty="0" smtClean="0">
                <a:latin typeface="微软雅黑" panose="020B0503020204020204" charset="-122"/>
                <a:ea typeface="微软雅黑" panose="020B0503020204020204" charset="-122"/>
                <a:cs typeface="微软雅黑" panose="020B0503020204020204" charset="-122"/>
                <a:sym typeface="+mn-ea"/>
              </a:rPr>
              <a:t>___</a:t>
            </a:r>
            <a:r>
              <a:rPr lang="en-US" sz="2000" u="sng" dirty="0" smtClean="0">
                <a:latin typeface="微软雅黑" panose="020B0503020204020204" charset="-122"/>
                <a:ea typeface="微软雅黑" panose="020B0503020204020204" charset="-122"/>
                <a:cs typeface="微软雅黑" panose="020B0503020204020204" charset="-122"/>
                <a:sym typeface="+mn-ea"/>
              </a:rPr>
              <a:t>                                                                                                 </a:t>
            </a:r>
            <a:r>
              <a:rPr sz="2000" u="sng" dirty="0" smtClean="0">
                <a:latin typeface="微软雅黑" panose="020B0503020204020204" charset="-122"/>
                <a:ea typeface="微软雅黑" panose="020B0503020204020204" charset="-122"/>
                <a:cs typeface="微软雅黑" panose="020B0503020204020204" charset="-122"/>
                <a:sym typeface="+mn-ea"/>
              </a:rPr>
              <a:t>_</a:t>
            </a:r>
            <a:r>
              <a:rPr lang="en-US" sz="2000" dirty="0" smtClean="0">
                <a:latin typeface="微软雅黑" panose="020B0503020204020204" charset="-122"/>
                <a:ea typeface="微软雅黑" panose="020B0503020204020204" charset="-122"/>
                <a:cs typeface="微软雅黑" panose="020B0503020204020204" charset="-122"/>
                <a:sym typeface="+mn-ea"/>
              </a:rPr>
              <a:t>  </a:t>
            </a:r>
            <a:r>
              <a:rPr sz="2000" dirty="0">
                <a:latin typeface="微软雅黑" panose="020B0503020204020204" charset="-122"/>
                <a:ea typeface="微软雅黑" panose="020B0503020204020204" charset="-122"/>
                <a:cs typeface="微软雅黑" panose="020B0503020204020204" charset="-122"/>
                <a:sym typeface="+mn-ea"/>
              </a:rPr>
              <a:t>      </a:t>
            </a:r>
            <a:endParaRPr sz="2000" dirty="0">
              <a:latin typeface="微软雅黑" panose="020B0503020204020204" charset="-122"/>
              <a:ea typeface="微软雅黑" panose="020B0503020204020204" charset="-122"/>
              <a:cs typeface="微软雅黑" panose="020B0503020204020204" charset="-122"/>
            </a:endParaRPr>
          </a:p>
          <a:p>
            <a:pPr>
              <a:lnSpc>
                <a:spcPct val="150000"/>
              </a:lnSpc>
            </a:pPr>
            <a:r>
              <a:rPr sz="2000" dirty="0" smtClean="0">
                <a:latin typeface="微软雅黑" panose="020B0503020204020204" charset="-122"/>
                <a:ea typeface="微软雅黑" panose="020B0503020204020204" charset="-122"/>
                <a:cs typeface="微软雅黑" panose="020B0503020204020204" charset="-122"/>
                <a:sym typeface="+mn-ea"/>
              </a:rPr>
              <a:t>4</a:t>
            </a:r>
            <a:r>
              <a:rPr sz="2000" dirty="0">
                <a:latin typeface="微软雅黑" panose="020B0503020204020204" charset="-122"/>
                <a:ea typeface="微软雅黑" panose="020B0503020204020204" charset="-122"/>
                <a:cs typeface="微软雅黑" panose="020B0503020204020204" charset="-122"/>
                <a:sym typeface="+mn-ea"/>
              </a:rPr>
              <a:t>.乘船必须__________________________________________________； 　　</a:t>
            </a:r>
            <a:endParaRPr sz="2000" dirty="0">
              <a:latin typeface="微软雅黑" panose="020B0503020204020204" charset="-122"/>
              <a:ea typeface="微软雅黑" panose="020B0503020204020204" charset="-122"/>
              <a:cs typeface="微软雅黑" panose="020B0503020204020204" charset="-122"/>
            </a:endParaRPr>
          </a:p>
          <a:p>
            <a:pPr>
              <a:lnSpc>
                <a:spcPct val="150000"/>
              </a:lnSpc>
            </a:pPr>
            <a:r>
              <a:rPr sz="2000" dirty="0">
                <a:latin typeface="微软雅黑" panose="020B0503020204020204" charset="-122"/>
                <a:ea typeface="微软雅黑" panose="020B0503020204020204" charset="-122"/>
                <a:cs typeface="微软雅黑" panose="020B0503020204020204" charset="-122"/>
                <a:sym typeface="+mn-ea"/>
              </a:rPr>
              <a:t>5.通过孔隙时的感受是</a:t>
            </a:r>
            <a:r>
              <a:rPr lang="zh-CN" sz="2000" dirty="0">
                <a:latin typeface="微软雅黑" panose="020B0503020204020204" charset="-122"/>
                <a:ea typeface="微软雅黑" panose="020B0503020204020204" charset="-122"/>
                <a:cs typeface="微软雅黑" panose="020B0503020204020204" charset="-122"/>
                <a:sym typeface="+mn-ea"/>
              </a:rPr>
              <a:t>：</a:t>
            </a:r>
            <a:endParaRPr lang="zh-CN" sz="20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408974" y="1306195"/>
            <a:ext cx="697627" cy="400110"/>
          </a:xfrm>
          <a:prstGeom prst="rect">
            <a:avLst/>
          </a:prstGeom>
          <a:noFill/>
        </p:spPr>
        <p:txBody>
          <a:bodyPr wrap="none" rtlCol="0">
            <a:spAutoFit/>
          </a:bodyPr>
          <a:lstStyle/>
          <a:p>
            <a:pPr algn="l"/>
            <a:r>
              <a:rPr sz="2000">
                <a:solidFill>
                  <a:srgbClr val="C00000"/>
                </a:solidFill>
                <a:latin typeface="微软雅黑" panose="020B0503020204020204" charset="-122"/>
                <a:ea typeface="微软雅黑" panose="020B0503020204020204" charset="-122"/>
                <a:cs typeface="微软雅黑" panose="020B0503020204020204" charset="-122"/>
                <a:sym typeface="+mn-ea"/>
              </a:rPr>
              <a:t>窄小</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091659" y="1402080"/>
            <a:ext cx="3262432" cy="400110"/>
          </a:xfrm>
          <a:prstGeom prst="rect">
            <a:avLst/>
          </a:prstGeom>
          <a:noFill/>
        </p:spPr>
        <p:txBody>
          <a:bodyPr wrap="none" rtlCol="0">
            <a:spAutoFit/>
          </a:bodyPr>
          <a:lstStyle/>
          <a:p>
            <a:pPr algn="l"/>
            <a:r>
              <a:rPr sz="2000" dirty="0" err="1">
                <a:solidFill>
                  <a:srgbClr val="C00000"/>
                </a:solidFill>
                <a:latin typeface="微软雅黑" panose="020B0503020204020204" charset="-122"/>
                <a:ea typeface="微软雅黑" panose="020B0503020204020204" charset="-122"/>
                <a:cs typeface="微软雅黑" panose="020B0503020204020204" charset="-122"/>
                <a:sym typeface="+mn-ea"/>
              </a:rPr>
              <a:t>可也容得下一只小船进出</a:t>
            </a:r>
            <a:r>
              <a:rPr sz="2000"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46508" y="1772818"/>
            <a:ext cx="8965521" cy="1015663"/>
          </a:xfrm>
          <a:prstGeom prst="rect">
            <a:avLst/>
          </a:prstGeom>
          <a:noFill/>
        </p:spPr>
        <p:txBody>
          <a:bodyPr wrap="square" rtlCol="0">
            <a:spAutoFit/>
          </a:bodyPr>
          <a:lstStyle/>
          <a:p>
            <a:pPr algn="l">
              <a:lnSpc>
                <a:spcPct val="150000"/>
              </a:lnSpc>
            </a:pPr>
            <a:r>
              <a:rPr lang="en-US" sz="20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r>
              <a:rPr sz="20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两个人并排</a:t>
            </a:r>
            <a:endParaRPr lang="en-US" sz="2000" dirty="0" smtClean="0">
              <a:solidFill>
                <a:srgbClr val="C00000"/>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0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仰卧</a:t>
            </a:r>
            <a:r>
              <a:rPr sz="2000" dirty="0" err="1">
                <a:solidFill>
                  <a:srgbClr val="C00000"/>
                </a:solidFill>
                <a:latin typeface="微软雅黑" panose="020B0503020204020204" charset="-122"/>
                <a:ea typeface="微软雅黑" panose="020B0503020204020204" charset="-122"/>
                <a:cs typeface="微软雅黑" panose="020B0503020204020204" charset="-122"/>
                <a:sym typeface="+mn-ea"/>
              </a:rPr>
              <a:t>，刚合适，再没法容第三个人，是这样小的小船</a:t>
            </a:r>
            <a:r>
              <a:rPr sz="20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lang="en-US" sz="20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417790" y="2707218"/>
            <a:ext cx="10189144" cy="1015663"/>
          </a:xfrm>
          <a:prstGeom prst="rect">
            <a:avLst/>
          </a:prstGeom>
          <a:noFill/>
        </p:spPr>
        <p:txBody>
          <a:bodyPr wrap="square" rtlCol="0">
            <a:spAutoFit/>
          </a:bodyPr>
          <a:lstStyle/>
          <a:p>
            <a:pPr algn="l">
              <a:lnSpc>
                <a:spcPct val="150000"/>
              </a:lnSpc>
            </a:pPr>
            <a:r>
              <a:rPr lang="en-US" sz="20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lang="en-US" sz="20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r>
              <a:rPr sz="2000" dirty="0" err="1">
                <a:solidFill>
                  <a:srgbClr val="C00000"/>
                </a:solidFill>
                <a:latin typeface="微软雅黑" panose="020B0503020204020204" charset="-122"/>
                <a:ea typeface="微软雅黑" panose="020B0503020204020204" charset="-122"/>
                <a:cs typeface="微软雅黑" panose="020B0503020204020204" charset="-122"/>
                <a:sym typeface="+mn-ea"/>
              </a:rPr>
              <a:t>船两头都系着绳子，</a:t>
            </a:r>
            <a:r>
              <a:rPr sz="20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管理处的工人先进内洞</a:t>
            </a:r>
            <a:r>
              <a:rPr lang="zh-CN" altLang="en-US" sz="20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sz="20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在里边拉绳子</a:t>
            </a:r>
            <a:r>
              <a:rPr sz="2000" dirty="0" err="1">
                <a:solidFill>
                  <a:srgbClr val="C00000"/>
                </a:solidFill>
                <a:latin typeface="微软雅黑" panose="020B0503020204020204" charset="-122"/>
                <a:ea typeface="微软雅黑" panose="020B0503020204020204" charset="-122"/>
                <a:cs typeface="微软雅黑" panose="020B0503020204020204" charset="-122"/>
                <a:sym typeface="+mn-ea"/>
              </a:rPr>
              <a:t>，船就进去，在外洞的工人拉另一头的绳子，船就出来</a:t>
            </a:r>
            <a:r>
              <a:rPr sz="2000"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2047653" y="3595996"/>
            <a:ext cx="6340197" cy="553998"/>
          </a:xfrm>
          <a:prstGeom prst="rect">
            <a:avLst/>
          </a:prstGeom>
          <a:noFill/>
        </p:spPr>
        <p:txBody>
          <a:bodyPr wrap="none" rtlCol="0">
            <a:spAutoFit/>
          </a:bodyPr>
          <a:lstStyle/>
          <a:p>
            <a:pPr algn="l">
              <a:lnSpc>
                <a:spcPct val="150000"/>
              </a:lnSpc>
            </a:pPr>
            <a:r>
              <a:rPr sz="2000" dirty="0" err="1">
                <a:solidFill>
                  <a:srgbClr val="C00000"/>
                </a:solidFill>
                <a:latin typeface="微软雅黑" panose="020B0503020204020204" charset="-122"/>
                <a:ea typeface="微软雅黑" panose="020B0503020204020204" charset="-122"/>
                <a:cs typeface="微软雅黑" panose="020B0503020204020204" charset="-122"/>
                <a:sym typeface="+mn-ea"/>
              </a:rPr>
              <a:t>后脑到肩背，到臀部，到脚跟，没有一处不贴着船底</a:t>
            </a:r>
            <a:r>
              <a:rPr sz="2000"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591370" y="4509122"/>
            <a:ext cx="9113164" cy="1015663"/>
          </a:xfrm>
          <a:prstGeom prst="rect">
            <a:avLst/>
          </a:prstGeom>
          <a:noFill/>
        </p:spPr>
        <p:txBody>
          <a:bodyPr wrap="square" rtlCol="0">
            <a:spAutoFit/>
          </a:bodyPr>
          <a:lstStyle/>
          <a:p>
            <a:pPr algn="l">
              <a:lnSpc>
                <a:spcPct val="150000"/>
              </a:lnSpc>
            </a:pPr>
            <a:r>
              <a:rPr sz="2000" dirty="0" err="1">
                <a:solidFill>
                  <a:srgbClr val="C00000"/>
                </a:solidFill>
                <a:latin typeface="微软雅黑" panose="020B0503020204020204" charset="-122"/>
                <a:ea typeface="微软雅黑" panose="020B0503020204020204" charset="-122"/>
                <a:cs typeface="微软雅黑" panose="020B0503020204020204" charset="-122"/>
                <a:sym typeface="+mn-ea"/>
              </a:rPr>
              <a:t>可是还能感觉左右和上方的山石似乎都在朝我挤压过来。我又感觉要是把头稍微抬起一点儿，准会撞破额角，擦伤鼻子</a:t>
            </a:r>
            <a:r>
              <a:rPr sz="2000" dirty="0">
                <a:solidFill>
                  <a:srgbClr val="C00000"/>
                </a:solidFill>
                <a:latin typeface="微软雅黑" panose="020B0503020204020204" charset="-122"/>
                <a:ea typeface="微软雅黑" panose="020B0503020204020204" charset="-122"/>
                <a:cs typeface="微软雅黑" panose="020B0503020204020204" charset="-122"/>
                <a:sym typeface="+mn-ea"/>
              </a:rPr>
              <a:t>。</a:t>
            </a:r>
            <a:r>
              <a:rPr sz="2000" dirty="0">
                <a:latin typeface="微软雅黑" panose="020B0503020204020204" charset="-122"/>
                <a:ea typeface="微软雅黑" panose="020B0503020204020204" charset="-122"/>
                <a:cs typeface="微软雅黑" panose="020B0503020204020204" charset="-122"/>
                <a:sym typeface="+mn-ea"/>
              </a:rPr>
              <a:t> </a:t>
            </a:r>
            <a:endParaRPr lang="zh-CN" altLang="en-US" sz="20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strips(down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strips(down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strips(downLeft)">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14" grpId="0"/>
      <p:bldP spid="15" grpId="0"/>
      <p:bldP spid="20" grpId="0"/>
    </p:bldLst>
  </p:timing>
</p:sld>
</file>

<file path=ppt/slides/slide6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6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49359" y="1765708"/>
            <a:ext cx="5032147" cy="3831818"/>
          </a:xfrm>
          <a:prstGeom prst="rect">
            <a:avLst/>
          </a:prstGeom>
        </p:spPr>
        <p:txBody>
          <a:bodyPr wrap="none">
            <a:spAutoFit/>
          </a:bodyPr>
          <a:lstStyle/>
          <a:p>
            <a:pPr algn="l">
              <a:lnSpc>
                <a:spcPct val="150000"/>
              </a:lnSpc>
            </a:pPr>
            <a:r>
              <a:rPr lang="zh-CN" sz="5400" dirty="0">
                <a:solidFill>
                  <a:schemeClr val="tx1"/>
                </a:solidFill>
                <a:latin typeface="黑体" panose="02010609060101010101" charset="-122"/>
                <a:ea typeface="黑体" panose="02010609060101010101" charset="-122"/>
                <a:cs typeface="黑体" panose="02010609060101010101" charset="-122"/>
              </a:rPr>
              <a:t>习作例文：</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l">
              <a:lnSpc>
                <a:spcPct val="150000"/>
              </a:lnSpc>
            </a:pPr>
            <a:r>
              <a:rPr lang="zh-CN" sz="5400" dirty="0">
                <a:solidFill>
                  <a:srgbClr val="FF0000"/>
                </a:solidFill>
                <a:latin typeface="黑体" panose="02010609060101010101" charset="-122"/>
                <a:ea typeface="黑体" panose="02010609060101010101" charset="-122"/>
                <a:cs typeface="黑体" panose="02010609060101010101" charset="-122"/>
              </a:rPr>
              <a:t>——《颐和园》</a:t>
            </a:r>
          </a:p>
          <a:p>
            <a:pPr algn="l">
              <a:lnSpc>
                <a:spcPct val="150000"/>
              </a:lnSpc>
            </a:pPr>
            <a:r>
              <a:rPr lang="zh-CN" sz="5400" dirty="0">
                <a:solidFill>
                  <a:srgbClr val="FF0000"/>
                </a:solidFill>
                <a:latin typeface="黑体" panose="02010609060101010101" charset="-122"/>
                <a:ea typeface="黑体" panose="02010609060101010101" charset="-122"/>
                <a:cs typeface="黑体" panose="02010609060101010101" charset="-122"/>
              </a:rPr>
              <a:t>《七月的天山》</a:t>
            </a: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6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2238545" y="1646555"/>
            <a:ext cx="6683851" cy="645160"/>
          </a:xfrm>
          <a:prstGeom prst="rect">
            <a:avLst/>
          </a:prstGeom>
          <a:noFill/>
        </p:spPr>
        <p:txBody>
          <a:bodyPr wrap="square" rtlCol="0">
            <a:spAutoFit/>
          </a:bodyPr>
          <a:lstStyle/>
          <a:p>
            <a:pPr>
              <a:lnSpc>
                <a:spcPct val="150000"/>
              </a:lnSpc>
            </a:pPr>
            <a:r>
              <a:rPr lang="en-US" sz="2400" dirty="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默读课文，画出起过渡作用的句子。</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颐和园</a:t>
            </a:r>
          </a:p>
        </p:txBody>
      </p:sp>
      <p:sp>
        <p:nvSpPr>
          <p:cNvPr id="3" name="文本框 2"/>
          <p:cNvSpPr txBox="1"/>
          <p:nvPr/>
        </p:nvSpPr>
        <p:spPr>
          <a:xfrm>
            <a:off x="1228565" y="2994661"/>
            <a:ext cx="4847749" cy="550962"/>
          </a:xfrm>
          <a:prstGeom prst="snip2DiagRect">
            <a:avLst/>
          </a:prstGeom>
          <a:solidFill>
            <a:srgbClr val="FFC000"/>
          </a:solidFill>
        </p:spPr>
        <p:txBody>
          <a:bodyPr wrap="none" rtlCol="0">
            <a:spAutoFit/>
          </a:bodyPr>
          <a:lstStyle/>
          <a:p>
            <a:pPr algn="l">
              <a:lnSpc>
                <a:spcPct val="100000"/>
              </a:lnSpc>
            </a:pPr>
            <a:r>
              <a:rPr sz="2400" dirty="0">
                <a:latin typeface="微软雅黑" panose="020B0503020204020204" charset="-122"/>
                <a:ea typeface="微软雅黑" panose="020B0503020204020204" charset="-122"/>
                <a:cs typeface="微软雅黑" panose="020B0503020204020204" charset="-122"/>
                <a:sym typeface="+mn-ea"/>
              </a:rPr>
              <a:t>走完长廊，就来到了万寿山脚下。</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912286" y="4192763"/>
            <a:ext cx="7008668" cy="460375"/>
          </a:xfrm>
          <a:prstGeom prst="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登上万寿山，站在佛香阁的前面向下望。</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031491" y="5404486"/>
            <a:ext cx="4266724" cy="550962"/>
          </a:xfrm>
          <a:prstGeom prst="snip2DiagRect">
            <a:avLst/>
          </a:prstGeom>
          <a:solidFill>
            <a:srgbClr val="92D050"/>
          </a:solidFill>
        </p:spPr>
        <p:txBody>
          <a:bodyPr wrap="non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从万寿山下来，就是昆明湖。</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bldLvl="0" animBg="1"/>
      <p:bldP spid="4" grpId="0" bldLvl="0" animBg="1"/>
      <p:bldP spid="5"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802735" y="1414146"/>
            <a:ext cx="3658817" cy="649188"/>
          </a:xfrm>
          <a:prstGeom prst="flowChartTerminator">
            <a:avLst/>
          </a:prstGeom>
          <a:solidFill>
            <a:schemeClr val="bg1"/>
          </a:solidFill>
          <a:ln w="38100">
            <a:solidFill>
              <a:schemeClr val="accent1"/>
            </a:solidFill>
          </a:ln>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照例：照样;遵照常例。</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11570" y="2674622"/>
            <a:ext cx="9939351" cy="1211027"/>
          </a:xfrm>
          <a:prstGeom prst="flowChartTerminator">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倘若：用在偏正复句的偏句中，表示假设关系，相当于如果、假使。多用于书面语。</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987213" y="4496437"/>
            <a:ext cx="6365276" cy="1168539"/>
          </a:xfrm>
          <a:prstGeom prst="flowChartTerminator">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algn="l"/>
            <a:r>
              <a:rPr lang="zh-CN" sz="2400">
                <a:latin typeface="微软雅黑" panose="020B0503020204020204" charset="-122"/>
                <a:ea typeface="微软雅黑" panose="020B0503020204020204" charset="-122"/>
                <a:sym typeface="+mn-ea"/>
              </a:rPr>
              <a:t>和谐：在事态发展中的一种相对均衡、统一、协调的状态。</a:t>
            </a:r>
            <a:endParaRPr lang="zh-CN" altLang="en-US" sz="240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bldLvl="0" animBg="1"/>
      <p:bldP spid="6" grpId="0" bldLvl="0" animBg="1"/>
    </p:bldLst>
  </p:timing>
</p:sld>
</file>

<file path=ppt/slides/slide6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100" name="文本框 99"/>
          <p:cNvSpPr txBox="1"/>
          <p:nvPr/>
        </p:nvSpPr>
        <p:spPr>
          <a:xfrm>
            <a:off x="947195" y="3291205"/>
            <a:ext cx="8386787" cy="1733252"/>
          </a:xfrm>
          <a:prstGeom prst="hexagon">
            <a:avLst/>
          </a:prstGeom>
          <a:noFill/>
          <a:ln w="9525">
            <a:solidFill>
              <a:schemeClr val="accent1"/>
            </a:solidFill>
          </a:ln>
        </p:spPr>
        <p:txBody>
          <a:bodyPr wrap="square">
            <a:spAutoFit/>
          </a:bodyPr>
          <a:lstStyle/>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长廊——（                 ）——（               ）——（              ）</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167040" y="3623945"/>
            <a:ext cx="1980029"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万寿山脚下</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133128" y="4316730"/>
            <a:ext cx="1980029"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登上万寿山</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560607" y="4316730"/>
            <a:ext cx="1261884"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昆明湖</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6" descr="33"/>
          <p:cNvPicPr>
            <a:picLocks noChangeAspect="1"/>
          </p:cNvPicPr>
          <p:nvPr/>
        </p:nvPicPr>
        <p:blipFill>
          <a:blip r:embed="rId2" cstate="print"/>
          <a:stretch>
            <a:fillRect/>
          </a:stretch>
        </p:blipFill>
        <p:spPr>
          <a:xfrm flipH="1">
            <a:off x="8756519" y="1879602"/>
            <a:ext cx="2281950" cy="22663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684429" y="1227455"/>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2" name="文本框 1"/>
          <p:cNvSpPr txBox="1"/>
          <p:nvPr/>
        </p:nvSpPr>
        <p:spPr>
          <a:xfrm>
            <a:off x="1501405" y="2307592"/>
            <a:ext cx="7971324" cy="564833"/>
          </a:xfrm>
          <a:prstGeom prst="snip2DiagRect">
            <a:avLst/>
          </a:prstGeom>
          <a:solidFill>
            <a:srgbClr val="FFC000"/>
          </a:solidFill>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课文介绍颐和园是按照什么顺序叙述的？</a:t>
            </a:r>
          </a:p>
        </p:txBody>
      </p:sp>
      <p:sp>
        <p:nvSpPr>
          <p:cNvPr id="4" name="文本框 3"/>
          <p:cNvSpPr txBox="1"/>
          <p:nvPr/>
        </p:nvSpPr>
        <p:spPr>
          <a:xfrm>
            <a:off x="3187290" y="3688717"/>
            <a:ext cx="5596358" cy="554833"/>
          </a:xfrm>
          <a:prstGeom prst="snip2DiagRect">
            <a:avLst/>
          </a:prstGeom>
          <a:noFill/>
          <a:ln w="38100">
            <a:solidFill>
              <a:srgbClr val="FFC000"/>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课文抓住哪些景物重点写的？</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006106" y="4730752"/>
            <a:ext cx="8026356" cy="552787"/>
          </a:xfrm>
          <a:prstGeom prst="snip2DiagRect">
            <a:avLst/>
          </a:prstGeom>
          <a:solidFill>
            <a:srgbClr val="92D050"/>
          </a:solidFill>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其中，长廊和昆明湖是作为重点景物详细写的。</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420312" y="1274446"/>
            <a:ext cx="3560683" cy="702766"/>
          </a:xfrm>
          <a:prstGeom prst="cloudCallout">
            <a:avLst/>
          </a:prstGeom>
          <a:noFill/>
          <a:ln>
            <a:solidFill>
              <a:srgbClr val="FFC000"/>
            </a:solidFill>
          </a:ln>
        </p:spPr>
        <p:txBody>
          <a:bodyPr wrap="non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按照游览的顺序</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up)">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6" grpId="0" bldLvl="0" animBg="1"/>
      <p:bldP spid="3" grpId="0" bldLvl="0" animBg="1"/>
    </p:bldLst>
  </p:timing>
</p:sld>
</file>

<file path=ppt/slides/slide6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84429" y="1198880"/>
            <a:ext cx="2616802" cy="684268"/>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七月的天山</a:t>
            </a:r>
          </a:p>
        </p:txBody>
      </p:sp>
      <p:sp>
        <p:nvSpPr>
          <p:cNvPr id="100" name="文本框 99"/>
          <p:cNvSpPr txBox="1"/>
          <p:nvPr/>
        </p:nvSpPr>
        <p:spPr>
          <a:xfrm>
            <a:off x="2480382" y="4554857"/>
            <a:ext cx="7927142" cy="953135"/>
          </a:xfrm>
          <a:prstGeom prst="rect">
            <a:avLst/>
          </a:prstGeom>
          <a:noFill/>
          <a:ln w="9525">
            <a:noFill/>
          </a:ln>
        </p:spPr>
        <p:txBody>
          <a:bodyPr wrap="square">
            <a:spAutoFit/>
          </a:bodyPr>
          <a:lstStyle/>
          <a:p>
            <a:r>
              <a:rPr lang="zh-CN" sz="2800">
                <a:solidFill>
                  <a:srgbClr val="C00000"/>
                </a:solidFill>
                <a:latin typeface="微软雅黑" panose="020B0503020204020204" charset="-122"/>
                <a:ea typeface="微软雅黑" panose="020B0503020204020204" charset="-122"/>
                <a:cs typeface="微软雅黑" panose="020B0503020204020204" charset="-122"/>
              </a:rPr>
              <a:t>走进天山深处</a:t>
            </a:r>
            <a:r>
              <a:rPr lang="zh-CN" sz="2800">
                <a:solidFill>
                  <a:schemeClr val="tx1"/>
                </a:solidFill>
                <a:latin typeface="微软雅黑" panose="020B0503020204020204" charset="-122"/>
                <a:ea typeface="微软雅黑" panose="020B0503020204020204" charset="-122"/>
                <a:cs typeface="微软雅黑" panose="020B0503020204020204" charset="-122"/>
              </a:rPr>
              <a:t>，山色逐渐变得柔嫩，山形也逐渐变得柔美。</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61992" y="2223137"/>
            <a:ext cx="10347063" cy="953135"/>
          </a:xfrm>
          <a:prstGeom prst="rect">
            <a:avLst/>
          </a:prstGeom>
          <a:noFill/>
        </p:spPr>
        <p:txBody>
          <a:bodyPr wrap="squar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进入天山</a:t>
            </a:r>
            <a:r>
              <a:rPr lang="zh-CN" sz="2800">
                <a:latin typeface="微软雅黑" panose="020B0503020204020204" charset="-122"/>
                <a:ea typeface="微软雅黑" panose="020B0503020204020204" charset="-122"/>
                <a:cs typeface="微软雅黑" panose="020B0503020204020204" charset="-122"/>
                <a:sym typeface="+mn-ea"/>
              </a:rPr>
              <a:t>，戈壁滩上的炎暑就被远远地抛在后边，迎面送来的雪山寒气，会使你感到像秋天似的凉爽。</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977329" y="3516630"/>
            <a:ext cx="5211683"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再往里走</a:t>
            </a:r>
            <a:r>
              <a:rPr lang="zh-CN" sz="2800">
                <a:latin typeface="微软雅黑" panose="020B0503020204020204" charset="-122"/>
                <a:ea typeface="微软雅黑" panose="020B0503020204020204" charset="-122"/>
                <a:cs typeface="微软雅黑" panose="020B0503020204020204" charset="-122"/>
                <a:sym typeface="+mn-ea"/>
              </a:rPr>
              <a:t>，天山显得越来越美。</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strips(down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5" grpId="0"/>
    </p:bldLst>
  </p:timing>
</p:sld>
</file>

<file path=ppt/slides/slide6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1247167" y="3900170"/>
            <a:ext cx="7803123" cy="582996"/>
          </a:xfrm>
          <a:prstGeom prst="roundRect">
            <a:avLst/>
          </a:prstGeom>
          <a:noFill/>
          <a:ln>
            <a:solidFill>
              <a:schemeClr val="accent1"/>
            </a:solidFill>
          </a:ln>
        </p:spPr>
        <p:txBody>
          <a:bodyPr wrap="square" rtlCol="0">
            <a:spAutoFit/>
          </a:bodyPr>
          <a:lstStyle/>
          <a:p>
            <a:pPr algn="l">
              <a:lnSpc>
                <a:spcPct val="100000"/>
              </a:lnSpc>
            </a:pPr>
            <a:r>
              <a:rPr altLang="zh-CN" sz="2800" dirty="0">
                <a:latin typeface="微软雅黑" panose="020B0503020204020204" charset="-122"/>
                <a:ea typeface="微软雅黑" panose="020B0503020204020204" charset="-122"/>
                <a:cs typeface="微软雅黑" panose="020B0503020204020204" charset="-122"/>
                <a:sym typeface="+mn-ea"/>
              </a:rPr>
              <a:t>进入天山——再往里走——天山深处</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a:off x="2143205" y="2586356"/>
            <a:ext cx="2429589" cy="624423"/>
          </a:xfrm>
          <a:prstGeom prst="snip2DiagRect">
            <a:avLst/>
          </a:prstGeom>
          <a:solidFill>
            <a:schemeClr val="tx2">
              <a:lumMod val="60000"/>
              <a:lumOff val="40000"/>
            </a:schemeClr>
          </a:solidFill>
        </p:spPr>
        <p:txBody>
          <a:bodyPr wrap="non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游览路线图：</a:t>
            </a:r>
            <a:endParaRPr lang="zh-CN" alt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cstate="print"/>
          <a:stretch>
            <a:fillRect/>
          </a:stretch>
        </p:blipFill>
        <p:spPr>
          <a:xfrm>
            <a:off x="6068408" y="1365252"/>
            <a:ext cx="3429902" cy="2105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a:off x="684430" y="2276874"/>
            <a:ext cx="4185761" cy="461665"/>
          </a:xfrm>
          <a:prstGeom prst="rect">
            <a:avLst/>
          </a:prstGeom>
          <a:noFill/>
        </p:spPr>
        <p:txBody>
          <a:bodyPr wrap="none" rtlCol="0">
            <a:spAutoFit/>
          </a:bodyPr>
          <a:lstStyle/>
          <a:p>
            <a:pPr algn="l"/>
            <a:r>
              <a:rPr altLang="zh-CN" sz="2400" dirty="0" err="1" smtClean="0">
                <a:latin typeface="微软雅黑" panose="020B0503020204020204" charset="-122"/>
                <a:ea typeface="微软雅黑" panose="020B0503020204020204" charset="-122"/>
                <a:cs typeface="微软雅黑" panose="020B0503020204020204" charset="-122"/>
                <a:sym typeface="+mn-ea"/>
              </a:rPr>
              <a:t>蓝天衬着高耸的巨大的雪峰</a:t>
            </a:r>
            <a:r>
              <a:rPr altLang="zh-CN" sz="2400" dirty="0">
                <a:latin typeface="微软雅黑" panose="020B0503020204020204" charset="-122"/>
                <a:ea typeface="微软雅黑" panose="020B0503020204020204" charset="-122"/>
                <a:cs typeface="微软雅黑" panose="020B0503020204020204" charset="-122"/>
                <a:sym typeface="+mn-ea"/>
              </a:rPr>
              <a:t>。</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684430" y="2834285"/>
            <a:ext cx="5416868" cy="461665"/>
          </a:xfrm>
          <a:prstGeom prst="rect">
            <a:avLst/>
          </a:prstGeom>
          <a:noFill/>
        </p:spPr>
        <p:txBody>
          <a:bodyPr wrap="none" rtlCol="0">
            <a:spAutoFit/>
          </a:bodyPr>
          <a:lstStyle/>
          <a:p>
            <a:pPr algn="l"/>
            <a:r>
              <a:rPr altLang="zh-CN" sz="2400" dirty="0" err="1">
                <a:latin typeface="微软雅黑" panose="020B0503020204020204" charset="-122"/>
                <a:ea typeface="微软雅黑" panose="020B0503020204020204" charset="-122"/>
                <a:cs typeface="微软雅黑" panose="020B0503020204020204" charset="-122"/>
                <a:sym typeface="+mn-ea"/>
              </a:rPr>
              <a:t>融化的雪水</a:t>
            </a:r>
            <a:r>
              <a:rPr altLang="zh-CN" sz="2400" dirty="0" err="1" smtClean="0">
                <a:latin typeface="微软雅黑" panose="020B0503020204020204" charset="-122"/>
                <a:ea typeface="微软雅黑" panose="020B0503020204020204" charset="-122"/>
                <a:cs typeface="微软雅黑" panose="020B0503020204020204" charset="-122"/>
                <a:sym typeface="+mn-ea"/>
              </a:rPr>
              <a:t>，从峭壁断崖上飞泻下来</a:t>
            </a:r>
            <a:r>
              <a:rPr altLang="zh-CN" sz="2400" dirty="0">
                <a:latin typeface="微软雅黑" panose="020B0503020204020204" charset="-122"/>
                <a:ea typeface="微软雅黑" panose="020B0503020204020204" charset="-122"/>
                <a:cs typeface="微软雅黑" panose="020B0503020204020204" charset="-122"/>
                <a:sym typeface="+mn-ea"/>
              </a:rPr>
              <a:t>。</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684431" y="3356994"/>
            <a:ext cx="10240871" cy="461665"/>
          </a:xfrm>
          <a:prstGeom prst="rect">
            <a:avLst/>
          </a:prstGeom>
          <a:noFill/>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在山脚下汇成冲激的溪流，浪花往上抛，形成千万朵盛开的白莲。</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684431" y="4293098"/>
            <a:ext cx="10171886" cy="460375"/>
          </a:xfrm>
          <a:prstGeom prst="rect">
            <a:avLst/>
          </a:prstGeom>
          <a:noFill/>
        </p:spPr>
        <p:txBody>
          <a:bodyPr wrap="square" rtlCol="0">
            <a:spAutoFit/>
          </a:bodyPr>
          <a:lstStyle/>
          <a:p>
            <a:pPr algn="l">
              <a:lnSpc>
                <a:spcPct val="100000"/>
              </a:lnSpc>
            </a:pPr>
            <a:r>
              <a:rPr altLang="zh-CN" sz="2400" dirty="0" err="1">
                <a:latin typeface="微软雅黑" panose="020B0503020204020204" charset="-122"/>
                <a:ea typeface="微软雅黑" panose="020B0503020204020204" charset="-122"/>
                <a:cs typeface="微软雅黑" panose="020B0503020204020204" charset="-122"/>
                <a:sym typeface="+mn-ea"/>
              </a:rPr>
              <a:t>沿着白皑皑群峰的雪线以下，</a:t>
            </a:r>
            <a:r>
              <a:rPr altLang="zh-CN" sz="2400" dirty="0" err="1" smtClean="0">
                <a:latin typeface="微软雅黑" panose="020B0503020204020204" charset="-122"/>
                <a:ea typeface="微软雅黑" panose="020B0503020204020204" charset="-122"/>
                <a:cs typeface="微软雅黑" panose="020B0503020204020204" charset="-122"/>
                <a:sym typeface="+mn-ea"/>
              </a:rPr>
              <a:t>是蜿蜒无尽的翠绿的原始森林</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684431" y="4877616"/>
            <a:ext cx="9749688" cy="830997"/>
          </a:xfrm>
          <a:prstGeom prst="rect">
            <a:avLst/>
          </a:prstGeom>
          <a:noFill/>
        </p:spPr>
        <p:txBody>
          <a:bodyPr wrap="square" rtlCol="0">
            <a:spAutoFit/>
          </a:bodyPr>
          <a:lstStyle/>
          <a:p>
            <a:pPr algn="l">
              <a:lnSpc>
                <a:spcPct val="100000"/>
              </a:lnSpc>
            </a:pPr>
            <a:r>
              <a:rPr altLang="zh-CN" sz="2400" dirty="0" err="1">
                <a:latin typeface="微软雅黑" panose="020B0503020204020204" charset="-122"/>
                <a:ea typeface="微软雅黑" panose="020B0503020204020204" charset="-122"/>
                <a:cs typeface="微软雅黑" panose="020B0503020204020204" charset="-122"/>
                <a:sym typeface="+mn-ea"/>
              </a:rPr>
              <a:t>满是高过马头的野花，五彩缤纷，</a:t>
            </a:r>
            <a:r>
              <a:rPr altLang="zh-CN" sz="2400" dirty="0" err="1" smtClean="0">
                <a:latin typeface="微软雅黑" panose="020B0503020204020204" charset="-122"/>
                <a:ea typeface="微软雅黑" panose="020B0503020204020204" charset="-122"/>
                <a:cs typeface="微软雅黑" panose="020B0503020204020204" charset="-122"/>
                <a:sym typeface="+mn-ea"/>
              </a:rPr>
              <a:t>像织不完的锦缎那么绵延</a:t>
            </a:r>
            <a:r>
              <a:rPr lang="zh-CN" altLang="en-US" sz="2400" dirty="0" smtClean="0">
                <a:latin typeface="微软雅黑" panose="020B0503020204020204" charset="-122"/>
                <a:ea typeface="微软雅黑" panose="020B0503020204020204" charset="-122"/>
                <a:cs typeface="微软雅黑" panose="020B0503020204020204" charset="-122"/>
                <a:sym typeface="+mn-ea"/>
              </a:rPr>
              <a:t>不断</a:t>
            </a:r>
            <a:r>
              <a:rPr altLang="zh-CN" sz="2400" dirty="0" smtClean="0">
                <a:latin typeface="微软雅黑" panose="020B0503020204020204" charset="-122"/>
                <a:ea typeface="微软雅黑" panose="020B0503020204020204" charset="-122"/>
                <a:cs typeface="微软雅黑" panose="020B0503020204020204" charset="-122"/>
                <a:sym typeface="+mn-ea"/>
              </a:rPr>
              <a:t>，</a:t>
            </a:r>
            <a:r>
              <a:rPr altLang="zh-CN" sz="2400" dirty="0" err="1" smtClean="0">
                <a:latin typeface="微软雅黑" panose="020B0503020204020204" charset="-122"/>
                <a:ea typeface="微软雅黑" panose="020B0503020204020204" charset="-122"/>
                <a:cs typeface="微软雅黑" panose="020B0503020204020204" charset="-122"/>
                <a:sym typeface="+mn-ea"/>
              </a:rPr>
              <a:t>像天边的霞光那么</a:t>
            </a:r>
            <a:r>
              <a:rPr lang="zh-CN" altLang="en-US" sz="2400" dirty="0" smtClean="0">
                <a:latin typeface="微软雅黑" panose="020B0503020204020204" charset="-122"/>
                <a:ea typeface="微软雅黑" panose="020B0503020204020204" charset="-122"/>
                <a:cs typeface="微软雅黑" panose="020B0503020204020204" charset="-122"/>
                <a:sym typeface="+mn-ea"/>
              </a:rPr>
              <a:t>灿烂</a:t>
            </a:r>
            <a:r>
              <a:rPr altLang="zh-CN" sz="2400" dirty="0" err="1" smtClean="0">
                <a:latin typeface="微软雅黑" panose="020B0503020204020204" charset="-122"/>
                <a:ea typeface="微软雅黑" panose="020B0503020204020204" charset="-122"/>
                <a:cs typeface="微软雅黑" panose="020B0503020204020204" charset="-122"/>
                <a:sym typeface="+mn-ea"/>
              </a:rPr>
              <a:t>耀眼</a:t>
            </a:r>
            <a:r>
              <a:rPr altLang="zh-CN" sz="2400" dirty="0" err="1">
                <a:latin typeface="微软雅黑" panose="020B0503020204020204" charset="-122"/>
                <a:ea typeface="微软雅黑" panose="020B0503020204020204" charset="-122"/>
                <a:cs typeface="微软雅黑" panose="020B0503020204020204" charset="-122"/>
                <a:sym typeface="+mn-ea"/>
              </a:rPr>
              <a:t>，</a:t>
            </a:r>
            <a:r>
              <a:rPr altLang="zh-CN" sz="2400" dirty="0" err="1" smtClean="0">
                <a:latin typeface="微软雅黑" panose="020B0503020204020204" charset="-122"/>
                <a:ea typeface="微软雅黑" panose="020B0503020204020204" charset="-122"/>
                <a:cs typeface="微软雅黑" panose="020B0503020204020204" charset="-122"/>
                <a:sym typeface="+mn-ea"/>
              </a:rPr>
              <a:t>像高空的彩虹那么绚烂</a:t>
            </a:r>
            <a:r>
              <a:rPr lang="zh-CN" altLang="en-US" sz="2400" dirty="0" smtClean="0">
                <a:latin typeface="微软雅黑" panose="020B0503020204020204" charset="-122"/>
                <a:ea typeface="微软雅黑" panose="020B0503020204020204" charset="-122"/>
                <a:cs typeface="微软雅黑" panose="020B0503020204020204" charset="-122"/>
                <a:sym typeface="+mn-ea"/>
              </a:rPr>
              <a:t>夺目</a:t>
            </a:r>
            <a:r>
              <a:rPr altLang="zh-CN" sz="2400" dirty="0" smtClean="0">
                <a:latin typeface="微软雅黑" panose="020B0503020204020204" charset="-122"/>
                <a:ea typeface="微软雅黑" panose="020B0503020204020204" charset="-122"/>
                <a:cs typeface="微软雅黑" panose="020B0503020204020204" charset="-122"/>
                <a:sym typeface="+mn-ea"/>
              </a:rPr>
              <a:t>。</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pic>
        <p:nvPicPr>
          <p:cNvPr id="10" name="图片 9"/>
          <p:cNvPicPr>
            <a:picLocks noChangeAspect="1"/>
          </p:cNvPicPr>
          <p:nvPr/>
        </p:nvPicPr>
        <p:blipFill>
          <a:blip r:embed="rId2" cstate="print"/>
          <a:srcRect b="9864"/>
          <a:stretch>
            <a:fillRect/>
          </a:stretch>
        </p:blipFill>
        <p:spPr>
          <a:xfrm>
            <a:off x="7073204" y="1019810"/>
            <a:ext cx="3429902" cy="1897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6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957341" y="3711575"/>
            <a:ext cx="5633661" cy="582948"/>
          </a:xfrm>
          <a:prstGeom prst="roundRect">
            <a:avLst/>
          </a:prstGeom>
          <a:noFill/>
          <a:ln>
            <a:solidFill>
              <a:srgbClr val="339933"/>
            </a:solidFill>
          </a:ln>
        </p:spPr>
        <p:txBody>
          <a:bodyPr wrap="square" rtlCol="0">
            <a:spAutoFit/>
          </a:bodyPr>
          <a:lstStyle/>
          <a:p>
            <a:pPr algn="l">
              <a:lnSpc>
                <a:spcPct val="100000"/>
              </a:lnSpc>
            </a:pPr>
            <a:r>
              <a:rPr lang="en-US" altLang="zh-CN" sz="2800" dirty="0">
                <a:latin typeface="微软雅黑" panose="020B0503020204020204" charset="-122"/>
                <a:ea typeface="微软雅黑" panose="020B0503020204020204" charset="-122"/>
                <a:cs typeface="微软雅黑" panose="020B0503020204020204" charset="-122"/>
                <a:sym typeface="+mn-ea"/>
              </a:rPr>
              <a:t>  </a:t>
            </a:r>
            <a:r>
              <a:rPr altLang="zh-CN" sz="2800" dirty="0">
                <a:latin typeface="微软雅黑" panose="020B0503020204020204" charset="-122"/>
                <a:ea typeface="微软雅黑" panose="020B0503020204020204" charset="-122"/>
                <a:cs typeface="微软雅黑" panose="020B0503020204020204" charset="-122"/>
                <a:sym typeface="+mn-ea"/>
              </a:rPr>
              <a:t>重点写了原始森林和野花。</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a:off x="930144" y="2586355"/>
            <a:ext cx="6861353" cy="626306"/>
          </a:xfrm>
          <a:prstGeom prst="snip2DiagRect">
            <a:avLst/>
          </a:prstGeom>
          <a:solidFill>
            <a:srgbClr val="92D050"/>
          </a:solidFill>
        </p:spPr>
        <p:txBody>
          <a:bodyPr wrap="square" rtlCol="0">
            <a:spAutoFit/>
          </a:bodyPr>
          <a:lstStyle/>
          <a:p>
            <a:pPr algn="l"/>
            <a:r>
              <a:rPr lang="en-US" altLang="zh-CN" sz="2800" dirty="0">
                <a:latin typeface="微软雅黑" panose="020B0503020204020204" charset="-122"/>
                <a:ea typeface="微软雅黑" panose="020B0503020204020204" charset="-122"/>
                <a:cs typeface="微软雅黑" panose="020B0503020204020204" charset="-122"/>
                <a:sym typeface="+mn-ea"/>
              </a:rPr>
              <a:t>    </a:t>
            </a:r>
            <a:r>
              <a:rPr altLang="zh-CN" sz="2800" dirty="0">
                <a:latin typeface="微软雅黑" panose="020B0503020204020204" charset="-122"/>
                <a:ea typeface="微软雅黑" panose="020B0503020204020204" charset="-122"/>
                <a:cs typeface="微软雅黑" panose="020B0503020204020204" charset="-122"/>
                <a:sym typeface="+mn-ea"/>
              </a:rPr>
              <a:t>本文重点写的景物是什么</a:t>
            </a:r>
            <a:r>
              <a:rPr lang="zh-CN" sz="2800" dirty="0">
                <a:latin typeface="微软雅黑" panose="020B0503020204020204" charset="-122"/>
                <a:ea typeface="微软雅黑" panose="020B0503020204020204" charset="-122"/>
                <a:cs typeface="微软雅黑" panose="020B0503020204020204" charset="-122"/>
                <a:sym typeface="+mn-ea"/>
              </a:rPr>
              <a:t>？</a:t>
            </a:r>
            <a:endParaRPr lang="zh-CN" alt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cstate="print"/>
          <a:stretch>
            <a:fillRect/>
          </a:stretch>
        </p:blipFill>
        <p:spPr>
          <a:xfrm>
            <a:off x="684431" y="4294507"/>
            <a:ext cx="4081001" cy="1762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2" name="文本框 1"/>
          <p:cNvSpPr txBox="1"/>
          <p:nvPr/>
        </p:nvSpPr>
        <p:spPr>
          <a:xfrm>
            <a:off x="2762525" y="2452372"/>
            <a:ext cx="8017056" cy="1940957"/>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本文作者按照游览的顺序</a:t>
            </a:r>
            <a:r>
              <a:rPr lang="zh-CN" altLang="en-US" sz="2400" dirty="0" smtClean="0">
                <a:latin typeface="微软雅黑" panose="020B0503020204020204" charset="-122"/>
                <a:ea typeface="微软雅黑" panose="020B0503020204020204" charset="-122"/>
                <a:cs typeface="微软雅黑" panose="020B0503020204020204" charset="-122"/>
              </a:rPr>
              <a:t>，将天山</a:t>
            </a:r>
            <a:r>
              <a:rPr lang="zh-CN" altLang="en-US" sz="2400" dirty="0">
                <a:latin typeface="微软雅黑" panose="020B0503020204020204" charset="-122"/>
                <a:ea typeface="微软雅黑" panose="020B0503020204020204" charset="-122"/>
                <a:cs typeface="微软雅黑" panose="020B0503020204020204" charset="-122"/>
              </a:rPr>
              <a:t>的美景呈现给大家，段首的句子，又是过渡句，介绍了作者的游览路线，也介绍了游览的顺序。</a:t>
            </a:r>
          </a:p>
        </p:txBody>
      </p:sp>
      <p:pic>
        <p:nvPicPr>
          <p:cNvPr id="3" name="图片 2" descr="69"/>
          <p:cNvPicPr>
            <a:picLocks noChangeAspect="1"/>
          </p:cNvPicPr>
          <p:nvPr/>
        </p:nvPicPr>
        <p:blipFill>
          <a:blip r:embed="rId2" cstate="print"/>
          <a:stretch>
            <a:fillRect/>
          </a:stretch>
        </p:blipFill>
        <p:spPr>
          <a:xfrm>
            <a:off x="213934" y="2248535"/>
            <a:ext cx="2455576"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07694" y="2311400"/>
            <a:ext cx="9946326" cy="2964307"/>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游览的顺序</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长廊</a:t>
            </a:r>
            <a:r>
              <a:rPr sz="2800" dirty="0">
                <a:solidFill>
                  <a:schemeClr val="tx1"/>
                </a:solidFill>
                <a:latin typeface="微软雅黑" panose="020B0503020204020204" charset="-122"/>
                <a:ea typeface="微软雅黑" panose="020B0503020204020204" charset="-122"/>
                <a:cs typeface="微软雅黑" panose="020B0503020204020204" charset="-122"/>
              </a:rPr>
              <a:t>——（</a:t>
            </a:r>
            <a:r>
              <a:rPr sz="2800" dirty="0" err="1">
                <a:solidFill>
                  <a:schemeClr val="tx1"/>
                </a:solidFill>
                <a:latin typeface="微软雅黑" panose="020B0503020204020204" charset="-122"/>
                <a:ea typeface="微软雅黑" panose="020B0503020204020204" charset="-122"/>
                <a:cs typeface="微软雅黑" panose="020B0503020204020204" charset="-122"/>
              </a:rPr>
              <a:t>万寿山脚下</a:t>
            </a:r>
            <a:r>
              <a:rPr sz="2800" dirty="0">
                <a:solidFill>
                  <a:schemeClr val="tx1"/>
                </a:solidFill>
                <a:latin typeface="微软雅黑" panose="020B0503020204020204" charset="-122"/>
                <a:ea typeface="微软雅黑" panose="020B0503020204020204" charset="-122"/>
                <a:cs typeface="微软雅黑" panose="020B0503020204020204" charset="-122"/>
              </a:rPr>
              <a:t>）——（</a:t>
            </a:r>
            <a:r>
              <a:rPr sz="2800" dirty="0" err="1">
                <a:solidFill>
                  <a:schemeClr val="tx1"/>
                </a:solidFill>
                <a:latin typeface="微软雅黑" panose="020B0503020204020204" charset="-122"/>
                <a:ea typeface="微软雅黑" panose="020B0503020204020204" charset="-122"/>
                <a:cs typeface="微软雅黑" panose="020B0503020204020204" charset="-122"/>
              </a:rPr>
              <a:t>登上万寿山</a:t>
            </a:r>
            <a:r>
              <a:rPr sz="2800" dirty="0">
                <a:solidFill>
                  <a:schemeClr val="tx1"/>
                </a:solidFill>
                <a:latin typeface="微软雅黑" panose="020B0503020204020204" charset="-122"/>
                <a:ea typeface="微软雅黑" panose="020B0503020204020204" charset="-122"/>
                <a:cs typeface="微软雅黑" panose="020B0503020204020204" charset="-122"/>
              </a:rPr>
              <a:t>）——（</a:t>
            </a:r>
            <a:r>
              <a:rPr sz="2800" dirty="0" err="1">
                <a:solidFill>
                  <a:schemeClr val="tx1"/>
                </a:solidFill>
                <a:latin typeface="微软雅黑" panose="020B0503020204020204" charset="-122"/>
                <a:ea typeface="微软雅黑" panose="020B0503020204020204" charset="-122"/>
                <a:cs typeface="微软雅黑" panose="020B0503020204020204" charset="-122"/>
              </a:rPr>
              <a:t>昆明湖</a:t>
            </a:r>
            <a:r>
              <a:rPr sz="2800" dirty="0">
                <a:solidFill>
                  <a:schemeClr val="tx1"/>
                </a:solidFill>
                <a:latin typeface="微软雅黑" panose="020B0503020204020204" charset="-122"/>
                <a:ea typeface="微软雅黑" panose="020B0503020204020204" charset="-122"/>
                <a:cs typeface="微软雅黑" panose="020B0503020204020204" charset="-122"/>
              </a:rPr>
              <a:t>）</a:t>
            </a:r>
          </a:p>
          <a:p>
            <a:pPr algn="l">
              <a:lnSpc>
                <a:spcPct val="15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进入天山</a:t>
            </a:r>
            <a:r>
              <a:rPr sz="2800" dirty="0">
                <a:solidFill>
                  <a:schemeClr val="tx1"/>
                </a:solidFill>
                <a:latin typeface="微软雅黑" panose="020B0503020204020204" charset="-122"/>
                <a:ea typeface="微软雅黑" panose="020B0503020204020204" charset="-122"/>
                <a:cs typeface="微软雅黑" panose="020B0503020204020204" charset="-122"/>
              </a:rPr>
              <a:t>——</a:t>
            </a:r>
            <a:r>
              <a:rPr sz="2800" dirty="0" err="1">
                <a:solidFill>
                  <a:schemeClr val="tx1"/>
                </a:solidFill>
                <a:latin typeface="微软雅黑" panose="020B0503020204020204" charset="-122"/>
                <a:ea typeface="微软雅黑" panose="020B0503020204020204" charset="-122"/>
                <a:cs typeface="微软雅黑" panose="020B0503020204020204" charset="-122"/>
              </a:rPr>
              <a:t>再往里走</a:t>
            </a:r>
            <a:r>
              <a:rPr sz="2800" dirty="0">
                <a:solidFill>
                  <a:schemeClr val="tx1"/>
                </a:solidFill>
                <a:latin typeface="微软雅黑" panose="020B0503020204020204" charset="-122"/>
                <a:ea typeface="微软雅黑" panose="020B0503020204020204" charset="-122"/>
                <a:cs typeface="微软雅黑" panose="020B0503020204020204" charset="-122"/>
              </a:rPr>
              <a:t>——</a:t>
            </a:r>
            <a:r>
              <a:rPr sz="2800" dirty="0" err="1">
                <a:solidFill>
                  <a:schemeClr val="tx1"/>
                </a:solidFill>
                <a:latin typeface="微软雅黑" panose="020B0503020204020204" charset="-122"/>
                <a:ea typeface="微软雅黑" panose="020B0503020204020204" charset="-122"/>
                <a:cs typeface="微软雅黑" panose="020B0503020204020204" charset="-122"/>
              </a:rPr>
              <a:t>天山深处</a:t>
            </a:r>
            <a:endParaRPr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6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6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49359" y="1765708"/>
            <a:ext cx="2262158" cy="2585323"/>
          </a:xfrm>
          <a:prstGeom prst="rect">
            <a:avLst/>
          </a:prstGeom>
        </p:spPr>
        <p:txBody>
          <a:bodyPr wrap="none">
            <a:spAutoFit/>
          </a:bodyPr>
          <a:lstStyle/>
          <a:p>
            <a:pPr algn="l">
              <a:lnSpc>
                <a:spcPct val="150000"/>
              </a:lnSpc>
            </a:pPr>
            <a:r>
              <a:rPr lang="zh-CN" sz="5400" dirty="0">
                <a:solidFill>
                  <a:schemeClr val="tx1"/>
                </a:solidFill>
                <a:latin typeface="黑体" panose="02010609060101010101" charset="-122"/>
                <a:ea typeface="黑体" panose="02010609060101010101" charset="-122"/>
                <a:cs typeface="黑体" panose="02010609060101010101" charset="-122"/>
              </a:rPr>
              <a:t>习作：</a:t>
            </a:r>
          </a:p>
          <a:p>
            <a:pPr algn="l">
              <a:lnSpc>
                <a:spcPct val="150000"/>
              </a:lnSpc>
            </a:pPr>
            <a:r>
              <a:rPr lang="zh-CN" sz="5400" dirty="0">
                <a:solidFill>
                  <a:srgbClr val="FF0000"/>
                </a:solidFill>
                <a:latin typeface="黑体" panose="02010609060101010101" charset="-122"/>
                <a:ea typeface="黑体" panose="02010609060101010101" charset="-122"/>
                <a:cs typeface="黑体" panose="02010609060101010101" charset="-122"/>
              </a:rPr>
              <a:t>游</a:t>
            </a:r>
            <a:r>
              <a:rPr lang="zh-CN" sz="5400" u="sng" dirty="0">
                <a:solidFill>
                  <a:srgbClr val="FF0000"/>
                </a:solidFill>
                <a:latin typeface="黑体" panose="02010609060101010101" charset="-122"/>
                <a:ea typeface="黑体" panose="02010609060101010101" charset="-122"/>
                <a:cs typeface="黑体" panose="02010609060101010101" charset="-122"/>
              </a:rPr>
              <a:t>   </a:t>
            </a: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grpSp>
        <p:nvGrpSpPr>
          <p:cNvPr id="5" name="组合 4"/>
          <p:cNvGrpSpPr/>
          <p:nvPr/>
        </p:nvGrpSpPr>
        <p:grpSpPr>
          <a:xfrm>
            <a:off x="699157" y="1438277"/>
            <a:ext cx="2429998" cy="2861945"/>
            <a:chOff x="1471" y="1833"/>
            <a:chExt cx="3135" cy="4507"/>
          </a:xfrm>
        </p:grpSpPr>
        <p:pic>
          <p:nvPicPr>
            <p:cNvPr id="3" name="图片 2"/>
            <p:cNvPicPr>
              <a:picLocks noChangeAspect="1"/>
            </p:cNvPicPr>
            <p:nvPr/>
          </p:nvPicPr>
          <p:blipFill>
            <a:blip r:embed="rId2" cstate="print"/>
            <a:srcRect b="3739"/>
            <a:stretch>
              <a:fillRect/>
            </a:stretch>
          </p:blipFill>
          <p:spPr>
            <a:xfrm>
              <a:off x="1471" y="1833"/>
              <a:ext cx="3135" cy="4505"/>
            </a:xfrm>
            <a:prstGeom prst="rect">
              <a:avLst/>
            </a:prstGeom>
          </p:spPr>
        </p:pic>
        <p:sp>
          <p:nvSpPr>
            <p:cNvPr id="4" name="文本框 3"/>
            <p:cNvSpPr txBox="1"/>
            <p:nvPr/>
          </p:nvSpPr>
          <p:spPr>
            <a:xfrm>
              <a:off x="1471" y="5516"/>
              <a:ext cx="2554" cy="824"/>
            </a:xfrm>
            <a:prstGeom prst="rect">
              <a:avLst/>
            </a:prstGeom>
            <a:noFill/>
          </p:spPr>
          <p:txBody>
            <a:bodyPr wrap="none" rtlCol="0">
              <a:spAutoFit/>
            </a:bodyPr>
            <a:lstStyle/>
            <a:p>
              <a:pPr algn="l"/>
              <a:r>
                <a:rPr lang="zh-CN" altLang="zh-CN" sz="2800" dirty="0">
                  <a:solidFill>
                    <a:srgbClr val="FFFF00"/>
                  </a:solidFill>
                  <a:latin typeface="微软雅黑" panose="020B0503020204020204" charset="-122"/>
                  <a:ea typeface="微软雅黑" panose="020B0503020204020204" charset="-122"/>
                  <a:cs typeface="微软雅黑" panose="020B0503020204020204" charset="-122"/>
                  <a:sym typeface="+mn-ea"/>
                </a:rPr>
                <a:t>瓜藤攀檐图</a:t>
              </a:r>
            </a:p>
          </p:txBody>
        </p:sp>
      </p:grpSp>
      <p:grpSp>
        <p:nvGrpSpPr>
          <p:cNvPr id="9" name="组合 8"/>
          <p:cNvGrpSpPr/>
          <p:nvPr/>
        </p:nvGrpSpPr>
        <p:grpSpPr>
          <a:xfrm>
            <a:off x="4077902" y="1177290"/>
            <a:ext cx="3639183" cy="2420620"/>
            <a:chOff x="5261" y="1854"/>
            <a:chExt cx="4695" cy="3812"/>
          </a:xfrm>
        </p:grpSpPr>
        <p:pic>
          <p:nvPicPr>
            <p:cNvPr id="6" name="图片 5"/>
            <p:cNvPicPr>
              <a:picLocks noChangeAspect="1"/>
            </p:cNvPicPr>
            <p:nvPr/>
          </p:nvPicPr>
          <p:blipFill>
            <a:blip r:embed="rId3" cstate="print"/>
            <a:stretch>
              <a:fillRect/>
            </a:stretch>
          </p:blipFill>
          <p:spPr>
            <a:xfrm>
              <a:off x="5261" y="1854"/>
              <a:ext cx="4695" cy="3135"/>
            </a:xfrm>
            <a:prstGeom prst="ellipse">
              <a:avLst/>
            </a:prstGeom>
          </p:spPr>
        </p:pic>
        <p:sp>
          <p:nvSpPr>
            <p:cNvPr id="8" name="文本框 7"/>
            <p:cNvSpPr txBox="1"/>
            <p:nvPr/>
          </p:nvSpPr>
          <p:spPr>
            <a:xfrm>
              <a:off x="5656" y="4842"/>
              <a:ext cx="2554" cy="824"/>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鲜花轮绽图</a:t>
              </a:r>
              <a:endParaRPr lang="zh-CN" altLang="zh-CN" sz="2800" dirty="0">
                <a:latin typeface="微软雅黑" panose="020B0503020204020204" charset="-122"/>
                <a:ea typeface="微软雅黑" panose="020B0503020204020204" charset="-122"/>
                <a:cs typeface="微软雅黑" panose="020B0503020204020204" charset="-122"/>
              </a:endParaRPr>
            </a:p>
          </p:txBody>
        </p:sp>
      </p:grpSp>
      <p:grpSp>
        <p:nvGrpSpPr>
          <p:cNvPr id="12" name="组合 11"/>
          <p:cNvGrpSpPr/>
          <p:nvPr/>
        </p:nvGrpSpPr>
        <p:grpSpPr>
          <a:xfrm>
            <a:off x="6987698" y="2586355"/>
            <a:ext cx="3627557" cy="2833370"/>
            <a:chOff x="9015" y="4073"/>
            <a:chExt cx="4680" cy="4462"/>
          </a:xfrm>
        </p:grpSpPr>
        <p:pic>
          <p:nvPicPr>
            <p:cNvPr id="10" name="图片 9"/>
            <p:cNvPicPr>
              <a:picLocks noChangeAspect="1"/>
            </p:cNvPicPr>
            <p:nvPr/>
          </p:nvPicPr>
          <p:blipFill>
            <a:blip r:embed="rId4" cstate="print"/>
            <a:stretch>
              <a:fillRect/>
            </a:stretch>
          </p:blipFill>
          <p:spPr>
            <a:xfrm>
              <a:off x="9015" y="5401"/>
              <a:ext cx="4680" cy="3135"/>
            </a:xfrm>
            <a:prstGeom prst="rect">
              <a:avLst/>
            </a:prstGeom>
          </p:spPr>
        </p:pic>
        <p:sp>
          <p:nvSpPr>
            <p:cNvPr id="11" name="文本框 10"/>
            <p:cNvSpPr txBox="1"/>
            <p:nvPr/>
          </p:nvSpPr>
          <p:spPr>
            <a:xfrm>
              <a:off x="9721" y="4073"/>
              <a:ext cx="3269" cy="1501"/>
            </a:xfrm>
            <a:prstGeom prst="rect">
              <a:avLst/>
            </a:prstGeom>
            <a:noFill/>
          </p:spPr>
          <p:txBody>
            <a:bodyPr wrap="square" rtlCol="0">
              <a:spAutoFit/>
            </a:bodyPr>
            <a:lstStyle/>
            <a:p>
              <a:pPr algn="l">
                <a:lnSpc>
                  <a:spcPct val="200000"/>
                </a:lnSpc>
              </a:pPr>
              <a:r>
                <a:rPr lang="zh-CN" altLang="zh-CN" sz="2800" dirty="0">
                  <a:latin typeface="微软雅黑" panose="020B0503020204020204" charset="-122"/>
                  <a:ea typeface="微软雅黑" panose="020B0503020204020204" charset="-122"/>
                  <a:cs typeface="微软雅黑" panose="020B0503020204020204" charset="-122"/>
                  <a:sym typeface="+mn-ea"/>
                </a:rPr>
                <a:t>雨后春笋图</a:t>
              </a:r>
              <a:endParaRPr lang="zh-CN" altLang="zh-CN" sz="2800" dirty="0">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6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sp>
        <p:nvSpPr>
          <p:cNvPr id="4" name="文本框 3"/>
          <p:cNvSpPr txBox="1"/>
          <p:nvPr/>
        </p:nvSpPr>
        <p:spPr>
          <a:xfrm>
            <a:off x="3397347" y="1965326"/>
            <a:ext cx="7292319" cy="2677656"/>
          </a:xfrm>
          <a:prstGeom prst="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50000"/>
              </a:lnSpc>
            </a:pPr>
            <a:r>
              <a:rPr lang="en-US" sz="2800" dirty="0">
                <a:latin typeface="微软雅黑" panose="020B0503020204020204" charset="-122"/>
                <a:ea typeface="微软雅黑" panose="020B0503020204020204" charset="-122"/>
                <a:cs typeface="微软雅黑" panose="020B0503020204020204" charset="-122"/>
                <a:sym typeface="+mn-ea"/>
              </a:rPr>
              <a:t>      </a:t>
            </a:r>
            <a:r>
              <a:rPr sz="2800" dirty="0">
                <a:latin typeface="微软雅黑" panose="020B0503020204020204" charset="-122"/>
                <a:ea typeface="微软雅黑" panose="020B0503020204020204" charset="-122"/>
                <a:cs typeface="微软雅黑" panose="020B0503020204020204" charset="-122"/>
                <a:sym typeface="+mn-ea"/>
              </a:rPr>
              <a:t>祖国的河山无限美，建筑有建筑的奇伟，山有山的博大，海有海的深长。这节课就请你拿起你的笔，描写下最让你心动的一处，向我们述说一段你的旅游经历吧!</a:t>
            </a:r>
          </a:p>
        </p:txBody>
      </p:sp>
      <p:pic>
        <p:nvPicPr>
          <p:cNvPr id="2" name="图片 1"/>
          <p:cNvPicPr>
            <a:picLocks noChangeAspect="1"/>
          </p:cNvPicPr>
          <p:nvPr/>
        </p:nvPicPr>
        <p:blipFill>
          <a:blip r:embed="rId2" cstate="print"/>
          <a:srcRect l="5130" t="4827" r="7729" b="9653"/>
          <a:stretch>
            <a:fillRect/>
          </a:stretch>
        </p:blipFill>
        <p:spPr>
          <a:xfrm>
            <a:off x="306948" y="2586357"/>
            <a:ext cx="2988859" cy="3287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100" name="文本框 99"/>
          <p:cNvSpPr txBox="1"/>
          <p:nvPr/>
        </p:nvSpPr>
        <p:spPr>
          <a:xfrm>
            <a:off x="947195" y="3291205"/>
            <a:ext cx="8386787" cy="902970"/>
          </a:xfrm>
          <a:prstGeom prst="hexagon">
            <a:avLst/>
          </a:prstGeom>
          <a:noFill/>
          <a:ln w="9525">
            <a:solidFill>
              <a:schemeClr val="accent1"/>
            </a:solidFill>
          </a:ln>
        </p:spPr>
        <p:txBody>
          <a:bodyPr wrap="square">
            <a:spAutoFit/>
          </a:bodyPr>
          <a:lstStyle/>
          <a:p>
            <a:pPr>
              <a:lnSpc>
                <a:spcPct val="150000"/>
              </a:lnSpc>
            </a:pPr>
            <a:r>
              <a:rPr lang="zh-CN" sz="2800" dirty="0">
                <a:solidFill>
                  <a:schemeClr val="tx1"/>
                </a:solidFill>
                <a:latin typeface="微软雅黑" panose="020B0503020204020204" charset="-122"/>
                <a:ea typeface="微软雅黑" panose="020B0503020204020204" charset="-122"/>
                <a:cs typeface="微软雅黑" panose="020B0503020204020204" charset="-122"/>
              </a:rPr>
              <a:t>进入天山——再往里走——走进天山深处。</a:t>
            </a:r>
          </a:p>
        </p:txBody>
      </p:sp>
      <p:pic>
        <p:nvPicPr>
          <p:cNvPr id="7" name="图片 6" descr="33"/>
          <p:cNvPicPr>
            <a:picLocks noChangeAspect="1"/>
          </p:cNvPicPr>
          <p:nvPr/>
        </p:nvPicPr>
        <p:blipFill>
          <a:blip r:embed="rId2" cstate="print"/>
          <a:stretch>
            <a:fillRect/>
          </a:stretch>
        </p:blipFill>
        <p:spPr>
          <a:xfrm flipH="1">
            <a:off x="8756519" y="1879602"/>
            <a:ext cx="2281950" cy="2266315"/>
          </a:xfrm>
          <a:prstGeom prst="rect">
            <a:avLst/>
          </a:prstGeom>
        </p:spPr>
      </p:pic>
      <p:sp>
        <p:nvSpPr>
          <p:cNvPr id="2" name="文本框 1"/>
          <p:cNvSpPr txBox="1"/>
          <p:nvPr/>
        </p:nvSpPr>
        <p:spPr>
          <a:xfrm>
            <a:off x="2347061" y="2266315"/>
            <a:ext cx="4134465"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《七月的天山》游览线：</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6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684429" y="1227455"/>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4" name="文本框 3"/>
          <p:cNvSpPr txBox="1"/>
          <p:nvPr/>
        </p:nvSpPr>
        <p:spPr>
          <a:xfrm>
            <a:off x="2322257" y="3145790"/>
            <a:ext cx="6517975" cy="566703"/>
          </a:xfrm>
          <a:prstGeom prst="snip2DiagRect">
            <a:avLst/>
          </a:prstGeom>
          <a:noFill/>
          <a:ln w="38100">
            <a:solidFill>
              <a:srgbClr val="FFC000"/>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①先┅┅然后┅┅再┅┅(这就叫做游踪)</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407713" y="4542790"/>
            <a:ext cx="9857188" cy="1451068"/>
          </a:xfrm>
          <a:prstGeom prst="snip2DiagRect">
            <a:avLst/>
          </a:prstGeom>
          <a:solidFill>
            <a:srgbClr val="FFC000"/>
          </a:solidFill>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②《七月的天山》是抓住天山的“雪峰、雪水、溪流、原始森林、野花”代表性的景物刻画的，突出天山的美景。你也可以抓住有代表性的景物来写。</a:t>
            </a:r>
          </a:p>
        </p:txBody>
      </p:sp>
      <p:sp>
        <p:nvSpPr>
          <p:cNvPr id="3" name="文本框 2"/>
          <p:cNvSpPr txBox="1"/>
          <p:nvPr/>
        </p:nvSpPr>
        <p:spPr>
          <a:xfrm>
            <a:off x="3187290" y="2033270"/>
            <a:ext cx="5903238" cy="702766"/>
          </a:xfrm>
          <a:prstGeom prst="cloudCallout">
            <a:avLst/>
          </a:prstGeom>
          <a:noFill/>
          <a:ln>
            <a:solidFill>
              <a:srgbClr val="FFC000"/>
            </a:solidFill>
          </a:ln>
        </p:spPr>
        <p:txBody>
          <a:bodyPr wrap="non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你准备按怎样的顺序写呢？</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3" grpId="0" bldLvl="0" animBg="1"/>
    </p:bldLst>
  </p:timing>
</p:sld>
</file>

<file path=ppt/slides/slide6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84430" y="1198880"/>
            <a:ext cx="2299003" cy="682962"/>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100" name="文本框 99"/>
          <p:cNvSpPr txBox="1"/>
          <p:nvPr/>
        </p:nvSpPr>
        <p:spPr>
          <a:xfrm>
            <a:off x="399188" y="3936367"/>
            <a:ext cx="9530088" cy="953135"/>
          </a:xfrm>
          <a:prstGeom prst="rect">
            <a:avLst/>
          </a:prstGeom>
          <a:noFill/>
          <a:ln w="9525">
            <a:noFill/>
          </a:ln>
        </p:spPr>
        <p:txBody>
          <a:bodyPr wrap="square">
            <a:spAutoFit/>
          </a:bodyPr>
          <a:lstStyle/>
          <a:p>
            <a:pPr algn="l"/>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所闻：</a:t>
            </a:r>
            <a:r>
              <a:rPr lang="zh-CN" sz="2800">
                <a:latin typeface="微软雅黑" panose="020B0503020204020204" charset="-122"/>
                <a:ea typeface="微软雅黑" panose="020B0503020204020204" charset="-122"/>
                <a:cs typeface="微软雅黑" panose="020B0503020204020204" charset="-122"/>
                <a:sym typeface="+mn-ea"/>
              </a:rPr>
              <a:t>“骑马穿行林中，只听见马蹄溅起漫流在岩石上的水的声音，使密林显得更加幽静。”</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51924" y="5132072"/>
            <a:ext cx="10347063" cy="953135"/>
          </a:xfrm>
          <a:prstGeom prst="rect">
            <a:avLst/>
          </a:prstGeom>
          <a:noFill/>
        </p:spPr>
        <p:txBody>
          <a:bodyPr wrap="square" rtlCol="0">
            <a:spAutoFit/>
          </a:bodyPr>
          <a:lstStyle/>
          <a:p>
            <a:pPr algn="l"/>
            <a:r>
              <a:rPr 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所感：</a:t>
            </a:r>
            <a:r>
              <a:rPr lang="zh-CN" sz="2800" dirty="0">
                <a:latin typeface="微软雅黑" panose="020B0503020204020204" charset="-122"/>
                <a:ea typeface="微软雅黑" panose="020B0503020204020204" charset="-122"/>
                <a:cs typeface="微软雅黑" panose="020B0503020204020204" charset="-122"/>
                <a:sym typeface="+mn-ea"/>
              </a:rPr>
              <a:t>“虽然天山这时并不是春天，但是有哪一个春天的花园能比得过这时天山的</a:t>
            </a:r>
            <a:r>
              <a:rPr lang="zh-CN" sz="2800" dirty="0" smtClean="0">
                <a:latin typeface="微软雅黑" panose="020B0503020204020204" charset="-122"/>
                <a:ea typeface="微软雅黑" panose="020B0503020204020204" charset="-122"/>
                <a:cs typeface="微软雅黑" panose="020B0503020204020204" charset="-122"/>
                <a:sym typeface="+mn-ea"/>
              </a:rPr>
              <a:t>无边</a:t>
            </a:r>
            <a:r>
              <a:rPr lang="zh-CN" altLang="en-US" sz="2800" dirty="0" smtClean="0">
                <a:latin typeface="微软雅黑" panose="020B0503020204020204" charset="-122"/>
                <a:ea typeface="微软雅黑" panose="020B0503020204020204" charset="-122"/>
                <a:cs typeface="微软雅黑" panose="020B0503020204020204" charset="-122"/>
                <a:sym typeface="+mn-ea"/>
              </a:rPr>
              <a:t>繁</a:t>
            </a:r>
            <a:r>
              <a:rPr lang="zh-CN" sz="2800" dirty="0" smtClean="0">
                <a:latin typeface="微软雅黑" panose="020B0503020204020204" charset="-122"/>
                <a:ea typeface="微软雅黑" panose="020B0503020204020204" charset="-122"/>
                <a:cs typeface="微软雅黑" panose="020B0503020204020204" charset="-122"/>
                <a:sym typeface="+mn-ea"/>
              </a:rPr>
              <a:t>花呢</a:t>
            </a:r>
            <a:r>
              <a:rPr lang="zh-CN" sz="2800" dirty="0">
                <a:latin typeface="微软雅黑" panose="020B0503020204020204" charset="-122"/>
                <a:ea typeface="微软雅黑" panose="020B0503020204020204" charset="-122"/>
                <a:cs typeface="微软雅黑" panose="020B0503020204020204" charset="-122"/>
                <a:sym typeface="+mn-ea"/>
              </a:rPr>
              <a:t>？”</a:t>
            </a:r>
          </a:p>
        </p:txBody>
      </p:sp>
      <p:sp>
        <p:nvSpPr>
          <p:cNvPr id="5" name="文本框 4"/>
          <p:cNvSpPr txBox="1"/>
          <p:nvPr/>
        </p:nvSpPr>
        <p:spPr>
          <a:xfrm>
            <a:off x="831703" y="2740662"/>
            <a:ext cx="10049418" cy="953135"/>
          </a:xfrm>
          <a:prstGeom prst="rect">
            <a:avLst/>
          </a:prstGeom>
          <a:noFill/>
        </p:spPr>
        <p:txBody>
          <a:bodyPr wrap="square" rtlCol="0">
            <a:spAutoFit/>
          </a:bodyPr>
          <a:lstStyle/>
          <a:p>
            <a:pPr algn="l"/>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所见：</a:t>
            </a:r>
            <a:r>
              <a:rPr lang="zh-CN" sz="2800">
                <a:latin typeface="微软雅黑" panose="020B0503020204020204" charset="-122"/>
                <a:ea typeface="微软雅黑" panose="020B0503020204020204" charset="-122"/>
                <a:cs typeface="微软雅黑" panose="020B0503020204020204" charset="-122"/>
                <a:sym typeface="+mn-ea"/>
              </a:rPr>
              <a:t>“蓝天衬着高耸的巨大的雪峰，太阳下，雪峰间的云影就像白缎上绣了几朵银灰色的花。”</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977329" y="1990725"/>
            <a:ext cx="7366119" cy="523220"/>
          </a:xfrm>
          <a:prstGeom prst="rect">
            <a:avLst/>
          </a:prstGeom>
          <a:noFill/>
        </p:spPr>
        <p:txBody>
          <a:bodyPr wrap="none" rtlCol="0">
            <a:spAutoFit/>
          </a:bodyPr>
          <a:lstStyle/>
          <a:p>
            <a:pPr algn="l"/>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想想作者是怎样把景物描写的具体、生动的？</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5" grpId="0"/>
    </p:bldLst>
  </p:timing>
</p:sld>
</file>

<file path=ppt/slides/slide6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1454899" y="3597275"/>
            <a:ext cx="8251916" cy="1532334"/>
          </a:xfrm>
          <a:prstGeom prst="roundRect">
            <a:avLst/>
          </a:prstGeom>
          <a:noFill/>
          <a:ln>
            <a:solidFill>
              <a:schemeClr val="accent1"/>
            </a:solidFill>
          </a:ln>
        </p:spPr>
        <p:txBody>
          <a:bodyPr wrap="square" rtlCol="0">
            <a:spAutoFit/>
          </a:bodyPr>
          <a:lstStyle/>
          <a:p>
            <a:pPr algn="l">
              <a:lnSpc>
                <a:spcPct val="100000"/>
              </a:lnSpc>
            </a:pPr>
            <a:r>
              <a:rPr altLang="zh-CN" sz="2800" dirty="0" err="1">
                <a:latin typeface="微软雅黑" panose="020B0503020204020204" charset="-122"/>
                <a:ea typeface="微软雅黑" panose="020B0503020204020204" charset="-122"/>
                <a:cs typeface="微软雅黑" panose="020B0503020204020204" charset="-122"/>
                <a:sym typeface="+mn-ea"/>
              </a:rPr>
              <a:t>写游记或参观记，先要安排好大的过程，选材要精，要选那些特色鲜明的景物，</a:t>
            </a:r>
            <a:r>
              <a:rPr altLang="zh-CN" sz="2800" dirty="0" err="1" smtClean="0">
                <a:latin typeface="微软雅黑" panose="020B0503020204020204" charset="-122"/>
                <a:ea typeface="微软雅黑" panose="020B0503020204020204" charset="-122"/>
                <a:cs typeface="微软雅黑" panose="020B0503020204020204" charset="-122"/>
                <a:sym typeface="+mn-ea"/>
              </a:rPr>
              <a:t>或自己印象特别深刻</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altLang="zh-CN" sz="2800" dirty="0" err="1" smtClean="0">
                <a:latin typeface="微软雅黑" panose="020B0503020204020204" charset="-122"/>
                <a:ea typeface="微软雅黑" panose="020B0503020204020204" charset="-122"/>
                <a:cs typeface="微软雅黑" panose="020B0503020204020204" charset="-122"/>
                <a:sym typeface="+mn-ea"/>
              </a:rPr>
              <a:t>感受特别强烈的景物</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altLang="zh-CN" sz="2800" dirty="0" err="1" smtClean="0">
                <a:latin typeface="微软雅黑" panose="020B0503020204020204" charset="-122"/>
                <a:ea typeface="微软雅黑" panose="020B0503020204020204" charset="-122"/>
                <a:cs typeface="微软雅黑" panose="020B0503020204020204" charset="-122"/>
                <a:sym typeface="+mn-ea"/>
              </a:rPr>
              <a:t>有详有略</a:t>
            </a:r>
            <a:r>
              <a:rPr altLang="zh-CN" sz="2800" dirty="0" err="1">
                <a:latin typeface="微软雅黑" panose="020B0503020204020204" charset="-122"/>
                <a:ea typeface="微软雅黑" panose="020B0503020204020204" charset="-122"/>
                <a:cs typeface="微软雅黑" panose="020B0503020204020204" charset="-122"/>
                <a:sym typeface="+mn-ea"/>
              </a:rPr>
              <a:t>，不要面面俱到</a:t>
            </a:r>
            <a:r>
              <a:rPr altLang="zh-CN" sz="2800" dirty="0">
                <a:latin typeface="微软雅黑" panose="020B0503020204020204" charset="-122"/>
                <a:ea typeface="微软雅黑" panose="020B0503020204020204" charset="-122"/>
                <a:cs typeface="微软雅黑" panose="020B0503020204020204" charset="-122"/>
                <a:sym typeface="+mn-ea"/>
              </a:rPr>
              <a:t>. </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rot="20280000">
            <a:off x="1086121" y="3113967"/>
            <a:ext cx="998855" cy="624423"/>
          </a:xfrm>
          <a:prstGeom prst="snip2DiagRect">
            <a:avLst/>
          </a:prstGeom>
          <a:solidFill>
            <a:schemeClr val="tx2">
              <a:lumMod val="60000"/>
              <a:lumOff val="40000"/>
            </a:schemeClr>
          </a:solid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小结</a:t>
            </a:r>
          </a:p>
        </p:txBody>
      </p:sp>
      <p:pic>
        <p:nvPicPr>
          <p:cNvPr id="4" name="图片 3"/>
          <p:cNvPicPr>
            <a:picLocks noChangeAspect="1"/>
          </p:cNvPicPr>
          <p:nvPr/>
        </p:nvPicPr>
        <p:blipFill>
          <a:blip r:embed="rId2" cstate="print"/>
          <a:stretch>
            <a:fillRect/>
          </a:stretch>
        </p:blipFill>
        <p:spPr>
          <a:xfrm>
            <a:off x="6068408" y="1365252"/>
            <a:ext cx="3429902" cy="2105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a:off x="336402" y="2312037"/>
            <a:ext cx="5586786" cy="461665"/>
          </a:xfrm>
          <a:prstGeom prst="rect">
            <a:avLst/>
          </a:prstGeom>
          <a:noFill/>
        </p:spPr>
        <p:txBody>
          <a:bodyPr wrap="non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altLang="zh-CN" sz="2400" dirty="0">
                <a:latin typeface="微软雅黑" panose="020B0503020204020204" charset="-122"/>
                <a:ea typeface="微软雅黑" panose="020B0503020204020204" charset="-122"/>
                <a:cs typeface="微软雅黑" panose="020B0503020204020204" charset="-122"/>
                <a:sym typeface="+mn-ea"/>
              </a:rPr>
              <a:t>(1)按游览先后顺序排一张游览线路图。</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472048" y="2987042"/>
            <a:ext cx="8880957" cy="461665"/>
          </a:xfrm>
          <a:prstGeom prst="rect">
            <a:avLst/>
          </a:prstGeom>
          <a:noFill/>
        </p:spPr>
        <p:txBody>
          <a:bodyPr wrap="non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(2)从中选择两到三个有代表性的地点作为重点详写，其它略写。</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460421" y="3693797"/>
            <a:ext cx="10240871" cy="460375"/>
          </a:xfrm>
          <a:prstGeom prst="rect">
            <a:avLst/>
          </a:prstGeom>
          <a:noFill/>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(3)每个地点再选择有代表性的景物来写。</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495303" y="4399917"/>
            <a:ext cx="10171886" cy="460375"/>
          </a:xfrm>
          <a:prstGeom prst="rect">
            <a:avLst/>
          </a:prstGeom>
          <a:noFill/>
        </p:spPr>
        <p:txBody>
          <a:bodyPr wrap="square" rtlCol="0">
            <a:spAutoFit/>
          </a:bodyPr>
          <a:lstStyle/>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(4)抓住代表性景物的特点，把自己所见、所闻、所感写清楚。</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495301" y="4992372"/>
            <a:ext cx="10447289" cy="461665"/>
          </a:xfrm>
          <a:prstGeom prst="rect">
            <a:avLst/>
          </a:prstGeom>
          <a:noFill/>
        </p:spPr>
        <p:txBody>
          <a:bodyPr wrap="square" rtlCol="0">
            <a:spAutoFit/>
          </a:bodyPr>
          <a:lstStyle/>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(5)</a:t>
            </a:r>
            <a:r>
              <a:rPr altLang="zh-CN" sz="2400" dirty="0" err="1">
                <a:latin typeface="微软雅黑" panose="020B0503020204020204" charset="-122"/>
                <a:ea typeface="微软雅黑" panose="020B0503020204020204" charset="-122"/>
                <a:cs typeface="微软雅黑" panose="020B0503020204020204" charset="-122"/>
                <a:sym typeface="+mn-ea"/>
              </a:rPr>
              <a:t>可以运用比喻、拟人、</a:t>
            </a:r>
            <a:r>
              <a:rPr altLang="zh-CN" sz="2400" dirty="0" err="1" smtClean="0">
                <a:latin typeface="微软雅黑" panose="020B0503020204020204" charset="-122"/>
                <a:ea typeface="微软雅黑" panose="020B0503020204020204" charset="-122"/>
                <a:cs typeface="微软雅黑" panose="020B0503020204020204" charset="-122"/>
                <a:sym typeface="+mn-ea"/>
              </a:rPr>
              <a:t>排比等修辞手法来形象描绘</a:t>
            </a:r>
            <a:r>
              <a:rPr lang="zh-CN" altLang="en-US" sz="2400" dirty="0" smtClean="0">
                <a:latin typeface="微软雅黑" panose="020B0503020204020204" charset="-122"/>
                <a:ea typeface="微软雅黑" panose="020B0503020204020204" charset="-122"/>
                <a:cs typeface="微软雅黑" panose="020B0503020204020204" charset="-122"/>
                <a:sym typeface="+mn-ea"/>
              </a:rPr>
              <a:t>景物。</a:t>
            </a:r>
            <a:endParaRPr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044361" y="1557338"/>
            <a:ext cx="2109907" cy="550962"/>
          </a:xfrm>
          <a:prstGeom prst="snip2DiagRect">
            <a:avLst/>
          </a:prstGeom>
          <a:solidFill>
            <a:srgbClr val="FFC000"/>
          </a:solidFill>
        </p:spPr>
        <p:txBody>
          <a:bodyPr wrap="none" rtlCol="0">
            <a:spAutoFit/>
          </a:bodyPr>
          <a:lstStyle/>
          <a:p>
            <a:pPr algn="l"/>
            <a:r>
              <a:rPr altLang="zh-CN" sz="2400" dirty="0" err="1" smtClean="0">
                <a:latin typeface="微软雅黑" panose="020B0503020204020204" charset="-122"/>
                <a:ea typeface="微软雅黑" panose="020B0503020204020204" charset="-122"/>
                <a:cs typeface="微软雅黑" panose="020B0503020204020204" charset="-122"/>
                <a:sym typeface="+mn-ea"/>
              </a:rPr>
              <a:t>写游览的方法</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495302" y="5669282"/>
            <a:ext cx="9340184" cy="460375"/>
          </a:xfrm>
          <a:prstGeom prst="rect">
            <a:avLst/>
          </a:prstGeom>
          <a:noFill/>
        </p:spPr>
        <p:txBody>
          <a:bodyPr wrap="square" rtlCol="0">
            <a:spAutoFit/>
          </a:bodyPr>
          <a:lstStyle/>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(6)地点转换时，要用承上启下的过渡句等。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strips(downLeft)">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5" grpId="0"/>
    </p:bldLst>
  </p:timing>
</p:sld>
</file>

<file path=ppt/slides/slide6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158707" y="3307717"/>
            <a:ext cx="8008529" cy="1533323"/>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sz="2800" dirty="0">
                <a:solidFill>
                  <a:schemeClr val="tx1"/>
                </a:solidFill>
                <a:latin typeface="微软雅黑" panose="020B0503020204020204" charset="-122"/>
                <a:ea typeface="微软雅黑" panose="020B0503020204020204" charset="-122"/>
                <a:cs typeface="微软雅黑" panose="020B0503020204020204" charset="-122"/>
              </a:rPr>
              <a:t>1.根据修改后的游览路线图写作文。</a:t>
            </a:r>
          </a:p>
          <a:p>
            <a:pPr algn="l">
              <a:lnSpc>
                <a:spcPct val="150000"/>
              </a:lnSpc>
            </a:pPr>
            <a:r>
              <a:rPr sz="2800" dirty="0">
                <a:solidFill>
                  <a:schemeClr val="tx1"/>
                </a:solidFill>
                <a:latin typeface="微软雅黑" panose="020B0503020204020204" charset="-122"/>
                <a:ea typeface="微软雅黑" panose="020B0503020204020204" charset="-122"/>
                <a:cs typeface="微软雅黑" panose="020B0503020204020204" charset="-122"/>
              </a:rPr>
              <a:t>2.注意重点部分一定要写详细写具体。</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作业布置</a:t>
            </a:r>
          </a:p>
        </p:txBody>
      </p:sp>
    </p:spTree>
  </p:cSld>
  <p:clrMapOvr>
    <a:masterClrMapping/>
  </p:clrMapOvr>
  <p:timing>
    <p:tnLst>
      <p:par>
        <p:cTn id="1" dur="indefinite" restart="never" nodeType="tmRoot"/>
      </p:par>
    </p:tnLst>
  </p:timing>
</p:sld>
</file>

<file path=ppt/slides/slide6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6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152863" y="1268762"/>
            <a:ext cx="6059672" cy="769441"/>
          </a:xfrm>
          <a:prstGeom prst="rect">
            <a:avLst/>
          </a:prstGeom>
        </p:spPr>
        <p:txBody>
          <a:bodyPr wrap="none">
            <a:spAutoFit/>
          </a:bodyPr>
          <a:lstStyle/>
          <a:p>
            <a:r>
              <a:rPr lang="en-US" sz="4400" dirty="0">
                <a:latin typeface="微软雅黑" panose="020B0503020204020204" charset="-122"/>
                <a:ea typeface="微软雅黑" panose="020B0503020204020204" charset="-122"/>
                <a:cs typeface="微软雅黑" panose="020B0503020204020204" charset="-122"/>
              </a:rPr>
              <a:t>18.</a:t>
            </a:r>
            <a:r>
              <a:rPr lang="zh-CN" altLang="en-US" sz="4400" dirty="0">
                <a:latin typeface="微软雅黑" panose="020B0503020204020204" charset="-122"/>
                <a:ea typeface="微软雅黑" panose="020B0503020204020204" charset="-122"/>
                <a:cs typeface="微软雅黑" panose="020B0503020204020204" charset="-122"/>
              </a:rPr>
              <a:t>小英雄雨来（节选）</a:t>
            </a:r>
          </a:p>
        </p:txBody>
      </p:sp>
      <p:sp>
        <p:nvSpPr>
          <p:cNvPr id="3" name="文本框 2"/>
          <p:cNvSpPr txBox="1"/>
          <p:nvPr/>
        </p:nvSpPr>
        <p:spPr>
          <a:xfrm>
            <a:off x="7267516" y="3260725"/>
            <a:ext cx="3305883"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2" cstate="print"/>
          <a:stretch>
            <a:fillRect/>
          </a:stretch>
        </p:blipFill>
        <p:spPr>
          <a:xfrm>
            <a:off x="817751" y="2204864"/>
            <a:ext cx="6021124" cy="3699510"/>
          </a:xfrm>
          <a:prstGeom prst="rect">
            <a:avLst/>
          </a:prstGeom>
        </p:spPr>
      </p:pic>
    </p:spTree>
  </p:cSld>
  <p:clrMapOvr>
    <a:masterClrMapping/>
  </p:clrMapOvr>
  <p:timing>
    <p:tnLst>
      <p:par>
        <p:cTn id="1" dur="indefinite" restart="never" nodeType="tmRoot"/>
      </p:par>
    </p:tnLst>
  </p:timing>
</p:sld>
</file>

<file path=ppt/slides/slide6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9609" y="2091055"/>
            <a:ext cx="11381846" cy="2676525"/>
          </a:xfrm>
          <a:prstGeom prst="rect">
            <a:avLst/>
          </a:prstGeom>
          <a:noFill/>
          <a:ln w="9525">
            <a:noFill/>
          </a:ln>
        </p:spPr>
        <p:txBody>
          <a:bodyPr wrap="square">
            <a:spAutoFit/>
          </a:bodyPr>
          <a:lstStyle/>
          <a:p>
            <a:pPr>
              <a:lnSpc>
                <a:spcPct val="150000"/>
              </a:lnSpc>
            </a:pPr>
            <a:r>
              <a:rPr lang="zh-CN" sz="2800">
                <a:solidFill>
                  <a:srgbClr val="FF0000"/>
                </a:solidFill>
                <a:latin typeface="微软雅黑" panose="020B0503020204020204" charset="-122"/>
                <a:ea typeface="微软雅黑" panose="020B0503020204020204" charset="-122"/>
              </a:rPr>
              <a:t>晋察冀边区，有条还乡河。秋天已来到，雨来上夜校。　　河边有个村，名叫芦花村。在校受教育，学会爱国家。　　村里有个娃，名字叫雨来。鬼子来扫荡，掩护李大叔。　　年龄十二岁，游泳本领强。人小志气高，智斗敌人把命保。</a:t>
            </a:r>
            <a:endParaRPr lang="zh-CN" altLang="en-US" sz="2800">
              <a:solidFill>
                <a:srgbClr val="FF0000"/>
              </a:solidFill>
              <a:latin typeface="微软雅黑" panose="020B0503020204020204" charset="-122"/>
              <a:ea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grpSp>
        <p:nvGrpSpPr>
          <p:cNvPr id="16" name="组合 15"/>
          <p:cNvGrpSpPr/>
          <p:nvPr/>
        </p:nvGrpSpPr>
        <p:grpSpPr>
          <a:xfrm>
            <a:off x="978201" y="1557657"/>
            <a:ext cx="3548494" cy="2324735"/>
            <a:chOff x="1262" y="2453"/>
            <a:chExt cx="4578" cy="3661"/>
          </a:xfrm>
        </p:grpSpPr>
        <p:pic>
          <p:nvPicPr>
            <p:cNvPr id="14" name="图片 13"/>
            <p:cNvPicPr>
              <a:picLocks noChangeAspect="1"/>
            </p:cNvPicPr>
            <p:nvPr/>
          </p:nvPicPr>
          <p:blipFill>
            <a:blip r:embed="rId2" cstate="print"/>
            <a:srcRect r="909" b="10786"/>
            <a:stretch>
              <a:fillRect/>
            </a:stretch>
          </p:blipFill>
          <p:spPr>
            <a:xfrm>
              <a:off x="1262" y="2453"/>
              <a:ext cx="4578" cy="2837"/>
            </a:xfrm>
            <a:prstGeom prst="roundRect">
              <a:avLst/>
            </a:prstGeom>
          </p:spPr>
        </p:pic>
        <p:sp>
          <p:nvSpPr>
            <p:cNvPr id="15" name="文本框 14"/>
            <p:cNvSpPr txBox="1"/>
            <p:nvPr/>
          </p:nvSpPr>
          <p:spPr>
            <a:xfrm>
              <a:off x="2007" y="5290"/>
              <a:ext cx="2554" cy="824"/>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鸡鸭觅食图</a:t>
              </a:r>
              <a:endParaRPr lang="zh-CN" altLang="zh-CN" sz="2800" dirty="0">
                <a:latin typeface="微软雅黑" panose="020B0503020204020204" charset="-122"/>
                <a:ea typeface="微软雅黑" panose="020B0503020204020204" charset="-122"/>
                <a:cs typeface="微软雅黑" panose="020B0503020204020204" charset="-122"/>
              </a:endParaRPr>
            </a:p>
          </p:txBody>
        </p:sp>
      </p:grpSp>
      <p:grpSp>
        <p:nvGrpSpPr>
          <p:cNvPr id="19" name="组合 18"/>
          <p:cNvGrpSpPr/>
          <p:nvPr/>
        </p:nvGrpSpPr>
        <p:grpSpPr>
          <a:xfrm>
            <a:off x="6676099" y="1357630"/>
            <a:ext cx="3565548" cy="2523490"/>
            <a:chOff x="8613" y="2138"/>
            <a:chExt cx="4600" cy="3974"/>
          </a:xfrm>
        </p:grpSpPr>
        <p:pic>
          <p:nvPicPr>
            <p:cNvPr id="17" name="图片 16"/>
            <p:cNvPicPr>
              <a:picLocks noChangeAspect="1"/>
            </p:cNvPicPr>
            <p:nvPr/>
          </p:nvPicPr>
          <p:blipFill>
            <a:blip r:embed="rId3" cstate="print"/>
            <a:srcRect l="26960" b="15777"/>
            <a:stretch>
              <a:fillRect/>
            </a:stretch>
          </p:blipFill>
          <p:spPr>
            <a:xfrm>
              <a:off x="8613" y="2138"/>
              <a:ext cx="4600" cy="3974"/>
            </a:xfrm>
            <a:prstGeom prst="ellipse">
              <a:avLst/>
            </a:prstGeom>
          </p:spPr>
        </p:pic>
        <p:sp>
          <p:nvSpPr>
            <p:cNvPr id="18" name="文本框 17"/>
            <p:cNvSpPr txBox="1"/>
            <p:nvPr/>
          </p:nvSpPr>
          <p:spPr>
            <a:xfrm>
              <a:off x="9609" y="2138"/>
              <a:ext cx="2554" cy="824"/>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院落晚餐图</a:t>
              </a:r>
              <a:endParaRPr lang="zh-CN" altLang="zh-CN" sz="2800" dirty="0">
                <a:latin typeface="微软雅黑" panose="020B0503020204020204" charset="-122"/>
                <a:ea typeface="微软雅黑" panose="020B0503020204020204" charset="-122"/>
                <a:cs typeface="微软雅黑" panose="020B0503020204020204" charset="-122"/>
              </a:endParaRPr>
            </a:p>
          </p:txBody>
        </p:sp>
      </p:grpSp>
      <p:grpSp>
        <p:nvGrpSpPr>
          <p:cNvPr id="22" name="组合 21"/>
          <p:cNvGrpSpPr/>
          <p:nvPr/>
        </p:nvGrpSpPr>
        <p:grpSpPr>
          <a:xfrm>
            <a:off x="3759328" y="3881120"/>
            <a:ext cx="3662437" cy="2096770"/>
            <a:chOff x="6255" y="6112"/>
            <a:chExt cx="4725" cy="3302"/>
          </a:xfrm>
        </p:grpSpPr>
        <p:pic>
          <p:nvPicPr>
            <p:cNvPr id="21" name="图片 20"/>
            <p:cNvPicPr>
              <a:picLocks noChangeAspect="1"/>
            </p:cNvPicPr>
            <p:nvPr/>
          </p:nvPicPr>
          <p:blipFill>
            <a:blip r:embed="rId4" cstate="print"/>
            <a:srcRect b="7826"/>
            <a:stretch>
              <a:fillRect/>
            </a:stretch>
          </p:blipFill>
          <p:spPr>
            <a:xfrm>
              <a:off x="6255" y="6552"/>
              <a:ext cx="4725" cy="2862"/>
            </a:xfrm>
            <a:prstGeom prst="rect">
              <a:avLst/>
            </a:prstGeom>
          </p:spPr>
        </p:pic>
        <p:sp>
          <p:nvSpPr>
            <p:cNvPr id="20" name="文本框 19"/>
            <p:cNvSpPr txBox="1"/>
            <p:nvPr/>
          </p:nvSpPr>
          <p:spPr>
            <a:xfrm>
              <a:off x="7245" y="6112"/>
              <a:ext cx="2554" cy="1503"/>
            </a:xfrm>
            <a:prstGeom prst="rect">
              <a:avLst/>
            </a:prstGeom>
            <a:noFill/>
          </p:spPr>
          <p:txBody>
            <a:bodyPr wrap="none" rtlCol="0">
              <a:spAutoFit/>
            </a:bodyPr>
            <a:lstStyle/>
            <a:p>
              <a:pPr algn="l">
                <a:lnSpc>
                  <a:spcPct val="200000"/>
                </a:lnSpc>
              </a:pPr>
              <a:r>
                <a:rPr lang="zh-CN" alt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月夜睡梦图</a:t>
              </a:r>
            </a:p>
          </p:txBody>
        </p:sp>
      </p:grpSp>
    </p:spTree>
  </p:cSld>
  <p:clrMapOvr>
    <a:masterClrMapping/>
  </p:clrMapOvr>
  <p:timing>
    <p:tnLst>
      <p:par>
        <p:cTn id="1" dur="indefinite" restart="never" nodeType="tmRoot"/>
      </p:par>
    </p:tnLst>
  </p:timing>
</p:sld>
</file>

<file path=ppt/slides/slide6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srcRect r="299" b="6375"/>
          <a:stretch>
            <a:fillRect/>
          </a:stretch>
        </p:blipFill>
        <p:spPr>
          <a:xfrm>
            <a:off x="1549463" y="1190625"/>
            <a:ext cx="7758941" cy="4476750"/>
          </a:xfrm>
          <a:prstGeom prst="rect">
            <a:avLst/>
          </a:prstGeom>
        </p:spPr>
      </p:pic>
    </p:spTree>
  </p:cSld>
  <p:clrMapOvr>
    <a:masterClrMapping/>
  </p:clrMapOvr>
  <p:timing>
    <p:tnLst>
      <p:par>
        <p:cTn id="1" dur="indefinite" restart="never" nodeType="tmRoot"/>
      </p:par>
    </p:tnLst>
  </p:timing>
</p:sld>
</file>

<file path=ppt/slides/slide6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143129" y="1878965"/>
            <a:ext cx="6184181" cy="3046988"/>
          </a:xfrm>
          <a:prstGeom prst="rect">
            <a:avLst/>
          </a:prstGeom>
          <a:noFill/>
        </p:spPr>
        <p:txBody>
          <a:bodyPr wrap="square" rtlCol="0">
            <a:spAutoFit/>
          </a:bodyPr>
          <a:lstStyle/>
          <a:p>
            <a:r>
              <a:rPr lang="en-US" altLang="zh-CN" sz="3200" dirty="0" smtClean="0"/>
              <a:t>        </a:t>
            </a:r>
            <a:r>
              <a:rPr lang="zh-CN" altLang="zh-CN" sz="3200" dirty="0" smtClean="0"/>
              <a:t>管桦</a:t>
            </a:r>
            <a:r>
              <a:rPr lang="zh-CN" altLang="zh-CN" sz="3200" dirty="0"/>
              <a:t>，原名鲍化普。河北丰润人。</a:t>
            </a:r>
            <a:r>
              <a:rPr lang="en-US" altLang="zh-CN" sz="3200" dirty="0"/>
              <a:t>1942</a:t>
            </a:r>
            <a:r>
              <a:rPr lang="zh-CN" altLang="zh-CN" sz="3200" dirty="0"/>
              <a:t>年毕业于华北联合大学文学系。</a:t>
            </a:r>
            <a:r>
              <a:rPr lang="en-US" altLang="zh-CN" sz="3200" dirty="0"/>
              <a:t>1940</a:t>
            </a:r>
            <a:r>
              <a:rPr lang="zh-CN" altLang="zh-CN" sz="3200" dirty="0"/>
              <a:t>年参加革命工作，曾任冀东区党委机关报《救国报》随军记者，冀东军区政治部尖兵剧社文艺队队长。</a:t>
            </a:r>
            <a:endParaRPr sz="3200" dirty="0">
              <a:latin typeface="微软雅黑" panose="020B0503020204020204" charset="-122"/>
              <a:ea typeface="微软雅黑" panose="020B0503020204020204" charset="-122"/>
              <a:cs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smtClean="0">
                <a:effectLst>
                  <a:outerShdw blurRad="38100" dist="38100" dir="2700000" algn="tl">
                    <a:srgbClr val="000000">
                      <a:alpha val="43137"/>
                    </a:srgbClr>
                  </a:outerShdw>
                </a:effectLst>
              </a:rPr>
              <a:t>作者介绍</a:t>
            </a:r>
            <a:endParaRPr lang="zh-CN" altLang="en-US" sz="3200" b="1" dirty="0">
              <a:effectLst>
                <a:outerShdw blurRad="38100" dist="38100" dir="2700000" algn="tl">
                  <a:srgbClr val="000000">
                    <a:alpha val="43137"/>
                  </a:srgbClr>
                </a:outerShdw>
              </a:effectLst>
            </a:endParaRPr>
          </a:p>
        </p:txBody>
      </p:sp>
      <p:pic>
        <p:nvPicPr>
          <p:cNvPr id="3" name="图片 2"/>
          <p:cNvPicPr>
            <a:picLocks noChangeAspect="1"/>
          </p:cNvPicPr>
          <p:nvPr/>
        </p:nvPicPr>
        <p:blipFill>
          <a:blip r:embed="rId2" cstate="print"/>
          <a:stretch>
            <a:fillRect/>
          </a:stretch>
        </p:blipFill>
        <p:spPr>
          <a:xfrm>
            <a:off x="1245616" y="2122805"/>
            <a:ext cx="2325357" cy="2381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96853" y="1750060"/>
            <a:ext cx="10445739" cy="4413516"/>
          </a:xfrm>
          <a:prstGeom prst="rect">
            <a:avLst/>
          </a:prstGeom>
          <a:noFill/>
          <a:ln w="9525">
            <a:noFill/>
          </a:ln>
        </p:spPr>
        <p:txBody>
          <a:bodyPr wrap="square">
            <a:spAutoFit/>
          </a:bodyPr>
          <a:lstStyle/>
          <a:p>
            <a:pPr>
              <a:lnSpc>
                <a:spcPct val="13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1937年</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日本</a:t>
            </a:r>
            <a:r>
              <a:rPr lang="zh-CN" sz="2400" dirty="0">
                <a:solidFill>
                  <a:schemeClr val="tx1"/>
                </a:solidFill>
                <a:latin typeface="微软雅黑" panose="020B0503020204020204" charset="-122"/>
                <a:ea typeface="微软雅黑" panose="020B0503020204020204" charset="-122"/>
                <a:cs typeface="微软雅黑" panose="020B0503020204020204" charset="-122"/>
              </a:rPr>
              <a:t>法西斯侵略</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中国</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中国</a:t>
            </a:r>
            <a:r>
              <a:rPr lang="zh-CN" sz="2400" dirty="0">
                <a:solidFill>
                  <a:schemeClr val="tx1"/>
                </a:solidFill>
                <a:latin typeface="微软雅黑" panose="020B0503020204020204" charset="-122"/>
                <a:ea typeface="微软雅黑" panose="020B0503020204020204" charset="-122"/>
                <a:cs typeface="微软雅黑" panose="020B0503020204020204" charset="-122"/>
              </a:rPr>
              <a:t>进行全民族</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抗战</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青壮年</a:t>
            </a:r>
            <a:r>
              <a:rPr lang="zh-CN" sz="2400" dirty="0">
                <a:solidFill>
                  <a:schemeClr val="tx1"/>
                </a:solidFill>
                <a:latin typeface="微软雅黑" panose="020B0503020204020204" charset="-122"/>
                <a:ea typeface="微软雅黑" panose="020B0503020204020204" charset="-122"/>
                <a:cs typeface="微软雅黑" panose="020B0503020204020204" charset="-122"/>
              </a:rPr>
              <a:t>参加</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八路军</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拿起</a:t>
            </a:r>
            <a:r>
              <a:rPr lang="zh-CN" sz="2400" dirty="0">
                <a:solidFill>
                  <a:schemeClr val="tx1"/>
                </a:solidFill>
                <a:latin typeface="微软雅黑" panose="020B0503020204020204" charset="-122"/>
                <a:ea typeface="微软雅黑" panose="020B0503020204020204" charset="-122"/>
                <a:cs typeface="微软雅黑" panose="020B0503020204020204" charset="-122"/>
              </a:rPr>
              <a:t>枪抗击日本</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侵略者</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冀</a:t>
            </a:r>
            <a:r>
              <a:rPr lang="zh-CN" sz="2400" dirty="0">
                <a:solidFill>
                  <a:schemeClr val="tx1"/>
                </a:solidFill>
                <a:latin typeface="微软雅黑" panose="020B0503020204020204" charset="-122"/>
                <a:ea typeface="微软雅黑" panose="020B0503020204020204" charset="-122"/>
                <a:cs typeface="微软雅黑" panose="020B0503020204020204" charset="-122"/>
              </a:rPr>
              <a:t>东还乡河两岸各村的民兵、老年人、妇女、</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少年儿童为</a:t>
            </a:r>
            <a:r>
              <a:rPr lang="zh-CN" sz="2400" dirty="0">
                <a:solidFill>
                  <a:schemeClr val="tx1"/>
                </a:solidFill>
                <a:latin typeface="微软雅黑" panose="020B0503020204020204" charset="-122"/>
                <a:ea typeface="微软雅黑" panose="020B0503020204020204" charset="-122"/>
                <a:cs typeface="微软雅黑" panose="020B0503020204020204" charset="-122"/>
              </a:rPr>
              <a:t>保卫祖国家园与敌进行顽强的</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斗争</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在</a:t>
            </a:r>
            <a:r>
              <a:rPr lang="zh-CN" sz="2400" dirty="0">
                <a:solidFill>
                  <a:schemeClr val="tx1"/>
                </a:solidFill>
                <a:latin typeface="微软雅黑" panose="020B0503020204020204" charset="-122"/>
                <a:ea typeface="微软雅黑" panose="020B0503020204020204" charset="-122"/>
                <a:cs typeface="微软雅黑" panose="020B0503020204020204" charset="-122"/>
              </a:rPr>
              <a:t>那个战争年代,像雨来那样站岗放哨、手拿红缨枪、挺起小胸脯、给八路军送信、带路的情况是很多很多</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的</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endParaRPr lang="zh-CN" sz="24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       雨</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来</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是</a:t>
            </a:r>
            <a:r>
              <a:rPr lang="zh-CN" sz="2400" dirty="0">
                <a:solidFill>
                  <a:schemeClr val="tx1"/>
                </a:solidFill>
                <a:latin typeface="微软雅黑" panose="020B0503020204020204" charset="-122"/>
                <a:ea typeface="微软雅黑" panose="020B0503020204020204" charset="-122"/>
                <a:cs typeface="微软雅黑" panose="020B0503020204020204" charset="-122"/>
              </a:rPr>
              <a:t>抗日战争年代里冀东少年儿童的一个</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缩影</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小说</a:t>
            </a:r>
            <a:r>
              <a:rPr lang="zh-CN" sz="2400" dirty="0">
                <a:solidFill>
                  <a:schemeClr val="tx1"/>
                </a:solidFill>
                <a:latin typeface="微软雅黑" panose="020B0503020204020204" charset="-122"/>
                <a:ea typeface="微软雅黑" panose="020B0503020204020204" charset="-122"/>
                <a:cs typeface="微软雅黑" panose="020B0503020204020204" charset="-122"/>
              </a:rPr>
              <a:t>中的芦花</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戏水</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星夜攻读</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智</a:t>
            </a:r>
            <a:r>
              <a:rPr lang="zh-CN" sz="2400" dirty="0">
                <a:solidFill>
                  <a:schemeClr val="tx1"/>
                </a:solidFill>
                <a:latin typeface="微软雅黑" panose="020B0503020204020204" charset="-122"/>
                <a:ea typeface="微软雅黑" panose="020B0503020204020204" charset="-122"/>
                <a:cs typeface="微软雅黑" panose="020B0503020204020204" charset="-122"/>
              </a:rPr>
              <a:t>护交通员的情节,苇丛雏鸭、五谷飘香的田园风光</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景物</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鲜活</a:t>
            </a:r>
            <a:r>
              <a:rPr lang="zh-CN" sz="2400" dirty="0">
                <a:solidFill>
                  <a:schemeClr val="tx1"/>
                </a:solidFill>
                <a:latin typeface="微软雅黑" panose="020B0503020204020204" charset="-122"/>
                <a:ea typeface="微软雅黑" panose="020B0503020204020204" charset="-122"/>
                <a:cs typeface="微软雅黑" panose="020B0503020204020204" charset="-122"/>
              </a:rPr>
              <a:t>的方言</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土语</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无</a:t>
            </a:r>
            <a:r>
              <a:rPr lang="zh-CN" sz="2400" dirty="0">
                <a:solidFill>
                  <a:schemeClr val="tx1"/>
                </a:solidFill>
                <a:latin typeface="微软雅黑" panose="020B0503020204020204" charset="-122"/>
                <a:ea typeface="微软雅黑" panose="020B0503020204020204" charset="-122"/>
                <a:cs typeface="微软雅黑" panose="020B0503020204020204" charset="-122"/>
              </a:rPr>
              <a:t>一</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不是多年前</a:t>
            </a:r>
            <a:r>
              <a:rPr lang="zh-CN" sz="2400" dirty="0">
                <a:solidFill>
                  <a:schemeClr val="tx1"/>
                </a:solidFill>
                <a:latin typeface="微软雅黑" panose="020B0503020204020204" charset="-122"/>
                <a:ea typeface="微软雅黑" panose="020B0503020204020204" charset="-122"/>
                <a:cs typeface="微软雅黑" panose="020B0503020204020204" charset="-122"/>
              </a:rPr>
              <a:t>那场波起云涌的民族解放战争中燕赵大地的真实写照。</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1"/>
          <p:cNvSpPr txBox="1"/>
          <p:nvPr/>
        </p:nvSpPr>
        <p:spPr>
          <a:xfrm>
            <a:off x="1048736" y="1090930"/>
            <a:ext cx="2271874" cy="626366"/>
          </a:xfrm>
          <a:prstGeom prst="snip2DiagRect">
            <a:avLst/>
          </a:prstGeom>
          <a:solidFill>
            <a:srgbClr val="00B0F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写作背景</a:t>
            </a:r>
          </a:p>
        </p:txBody>
      </p:sp>
    </p:spTree>
  </p:cSld>
  <p:clrMapOvr>
    <a:masterClrMapping/>
  </p:clrMapOvr>
  <p:timing>
    <p:tnLst>
      <p:par>
        <p:cTn id="1" dur="indefinite" restart="never" nodeType="tmRoot"/>
      </p:par>
    </p:tnLst>
  </p:timing>
</p:sld>
</file>

<file path=ppt/slides/slide6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1048738" y="1936752"/>
            <a:ext cx="9629302" cy="1384995"/>
          </a:xfrm>
          <a:prstGeom prst="rect">
            <a:avLst/>
          </a:prstGeom>
        </p:spPr>
        <p:txBody>
          <a:bodyPr wrap="square">
            <a:spAutoFit/>
          </a:bodyPr>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晋察冀 柳絮  扭身  软鼓囊囊 姥姥 塞进 呜哩哇啦 糠皮  枪栓 捆绑 劫难 枪毙  扒开 尸首 铅笔 胳膊 红绸 敌人 慌忙 趁机</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1"/>
          <p:cNvSpPr txBox="1"/>
          <p:nvPr/>
        </p:nvSpPr>
        <p:spPr>
          <a:xfrm>
            <a:off x="1048736" y="1090930"/>
            <a:ext cx="2271874" cy="626366"/>
          </a:xfrm>
          <a:prstGeom prst="snip2DiagRect">
            <a:avLst/>
          </a:prstGeom>
          <a:solidFill>
            <a:schemeClr val="tx2">
              <a:lumMod val="60000"/>
              <a:lumOff val="40000"/>
            </a:schemeClr>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100" name="文本框 99"/>
          <p:cNvSpPr txBox="1"/>
          <p:nvPr/>
        </p:nvSpPr>
        <p:spPr>
          <a:xfrm>
            <a:off x="1233216" y="4706620"/>
            <a:ext cx="9444824" cy="510778"/>
          </a:xfrm>
          <a:prstGeom prst="wedgeRoundRectCallout">
            <a:avLst>
              <a:gd name="adj1" fmla="val -30573"/>
              <a:gd name="adj2" fmla="val -114590"/>
              <a:gd name="adj3" fmla="val 16667"/>
            </a:avLst>
          </a:prstGeom>
          <a:solidFill>
            <a:srgbClr val="FFC000"/>
          </a:solidFill>
          <a:ln w="9525">
            <a:noFill/>
          </a:ln>
        </p:spPr>
        <p:txBody>
          <a:bodyPr wrap="square">
            <a:spAutoFit/>
          </a:bodyPr>
          <a:lstStyle/>
          <a:p>
            <a:r>
              <a:rPr lang="zh-CN" sz="2400" dirty="0">
                <a:solidFill>
                  <a:schemeClr val="tx1"/>
                </a:solidFill>
                <a:latin typeface="微软雅黑" panose="020B0503020204020204" charset="-122"/>
                <a:ea typeface="微软雅黑" panose="020B0503020204020204" charset="-122"/>
                <a:cs typeface="微软雅黑" panose="020B0503020204020204" charset="-122"/>
              </a:rPr>
              <a:t>注意读准：</a:t>
            </a:r>
            <a:r>
              <a:rPr lang="zh-CN" sz="2400" dirty="0">
                <a:solidFill>
                  <a:srgbClr val="C00000"/>
                </a:solidFill>
                <a:latin typeface="微软雅黑" panose="020B0503020204020204" charset="-122"/>
                <a:ea typeface="微软雅黑" panose="020B0503020204020204" charset="-122"/>
                <a:cs typeface="微软雅黑" panose="020B0503020204020204" charset="-122"/>
              </a:rPr>
              <a:t>平舌音“塞 ”，翘舌音“栓 </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rPr>
              <a:t>毙</a:t>
            </a:r>
            <a:r>
              <a:rPr lang="zh-CN" sz="2400" dirty="0" smtClean="0">
                <a:solidFill>
                  <a:srgbClr val="C00000"/>
                </a:solidFill>
                <a:latin typeface="微软雅黑" panose="020B0503020204020204" charset="-122"/>
                <a:ea typeface="微软雅黑" panose="020B0503020204020204" charset="-122"/>
                <a:cs typeface="微软雅黑" panose="020B0503020204020204" charset="-122"/>
              </a:rPr>
              <a:t> </a:t>
            </a:r>
            <a:r>
              <a:rPr lang="zh-CN" sz="2400" dirty="0">
                <a:solidFill>
                  <a:srgbClr val="C00000"/>
                </a:solidFill>
                <a:latin typeface="微软雅黑" panose="020B0503020204020204" charset="-122"/>
                <a:ea typeface="微软雅黑" panose="020B0503020204020204" charset="-122"/>
                <a:cs typeface="微软雅黑" panose="020B0503020204020204" charset="-122"/>
              </a:rPr>
              <a:t>尸 绸 趁”等。</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strips(downLeft)">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bldLvl="0" animBg="1"/>
    </p:bldLst>
  </p:timing>
</p:sld>
</file>

<file path=ppt/slides/slide6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107" y="4372736"/>
            <a:ext cx="2727062" cy="1930031"/>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909215" y="1443355"/>
            <a:ext cx="2125376" cy="645016"/>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
        <p:nvSpPr>
          <p:cNvPr id="4" name="文本框 3"/>
          <p:cNvSpPr txBox="1"/>
          <p:nvPr/>
        </p:nvSpPr>
        <p:spPr>
          <a:xfrm>
            <a:off x="3501213" y="3792855"/>
            <a:ext cx="543739" cy="523220"/>
          </a:xfrm>
          <a:prstGeom prst="rect">
            <a:avLst/>
          </a:prstGeom>
          <a:noFill/>
        </p:spPr>
        <p:txBody>
          <a:bodyPr wrap="none" rtlCol="0">
            <a:spAutoFit/>
          </a:bodyPr>
          <a:lstStyle/>
          <a:p>
            <a:r>
              <a:rPr lang="zh-CN" altLang="zh-CN" sz="2800" dirty="0">
                <a:latin typeface="微软雅黑" panose="020B0503020204020204" charset="-122"/>
                <a:ea typeface="微软雅黑" panose="020B0503020204020204" charset="-122"/>
                <a:cs typeface="微软雅黑" panose="020B0503020204020204" charset="-122"/>
                <a:sym typeface="+mn-ea"/>
              </a:rPr>
              <a:t>塞</a:t>
            </a:r>
          </a:p>
        </p:txBody>
      </p:sp>
      <p:sp>
        <p:nvSpPr>
          <p:cNvPr id="5" name="文本框 4"/>
          <p:cNvSpPr txBox="1"/>
          <p:nvPr/>
        </p:nvSpPr>
        <p:spPr>
          <a:xfrm>
            <a:off x="4373997" y="2803525"/>
            <a:ext cx="1843774"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sāi（心塞</a:t>
            </a:r>
            <a:r>
              <a:rPr lang="en-US" altLang="zh-CN" sz="2800" dirty="0">
                <a:latin typeface="微软雅黑" panose="020B0503020204020204" charset="-122"/>
                <a:ea typeface="微软雅黑" panose="020B0503020204020204" charset="-122"/>
                <a:cs typeface="微软雅黑" panose="020B0503020204020204" charset="-122"/>
                <a:sym typeface="+mn-ea"/>
              </a:rPr>
              <a:t>)</a:t>
            </a:r>
          </a:p>
        </p:txBody>
      </p:sp>
      <p:sp>
        <p:nvSpPr>
          <p:cNvPr id="6" name="文本框 5"/>
          <p:cNvSpPr txBox="1"/>
          <p:nvPr/>
        </p:nvSpPr>
        <p:spPr>
          <a:xfrm>
            <a:off x="4373997" y="4646930"/>
            <a:ext cx="2082621"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sài（边塞）</a:t>
            </a:r>
          </a:p>
        </p:txBody>
      </p:sp>
      <p:sp>
        <p:nvSpPr>
          <p:cNvPr id="11" name="左大括号 10"/>
          <p:cNvSpPr/>
          <p:nvPr/>
        </p:nvSpPr>
        <p:spPr>
          <a:xfrm>
            <a:off x="4283309" y="3054350"/>
            <a:ext cx="92239" cy="1944370"/>
          </a:xfrm>
          <a:prstGeom prst="leftBrace">
            <a:avLst/>
          </a:prstGeom>
          <a:solidFill>
            <a:schemeClr val="accent1"/>
          </a:solidFill>
          <a:ln w="9525" cap="flat" cmpd="sng" algn="ctr">
            <a:solidFill>
              <a:srgbClr val="00B0F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3" name="文本框 2"/>
          <p:cNvSpPr txBox="1"/>
          <p:nvPr/>
        </p:nvSpPr>
        <p:spPr>
          <a:xfrm>
            <a:off x="4375548" y="3765550"/>
            <a:ext cx="1752403"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sè（堵塞</a:t>
            </a:r>
            <a:r>
              <a:rPr lang="en-US" altLang="zh-CN" sz="2800" dirty="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ppt_y</p:attrName>
                                        </p:attrNameLst>
                                      </p:cBhvr>
                                      <p:tavLst>
                                        <p:tav tm="0">
                                          <p:val>
                                            <p:strVal val="#ppt_y+#ppt_h*1.125000"/>
                                          </p:val>
                                        </p:tav>
                                        <p:tav tm="100000">
                                          <p:val>
                                            <p:strVal val="#ppt_y"/>
                                          </p:val>
                                        </p:tav>
                                      </p:tavLst>
                                    </p:anim>
                                    <p:animEffect transition="in" filter="wipe(up)">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1" grpId="0" bldLvl="0" animBg="1"/>
      <p:bldP spid="3" grpId="0"/>
    </p:bldLst>
  </p:timing>
</p:sld>
</file>

<file path=ppt/slides/slide6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236897" y="2708920"/>
            <a:ext cx="7007075" cy="1198880"/>
          </a:xfrm>
          <a:prstGeom prst="rect">
            <a:avLst/>
          </a:prstGeom>
          <a:noFill/>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“膊”左窄右宽，三部分组成“月+甫+寸”。注意右边的部分写得扁一些。</a:t>
            </a:r>
          </a:p>
        </p:txBody>
      </p:sp>
      <p:graphicFrame>
        <p:nvGraphicFramePr>
          <p:cNvPr id="4" name="表格 3"/>
          <p:cNvGraphicFramePr/>
          <p:nvPr/>
        </p:nvGraphicFramePr>
        <p:xfrm>
          <a:off x="1200660" y="27990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27990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棱台 1"/>
          <p:cNvSpPr/>
          <p:nvPr/>
        </p:nvSpPr>
        <p:spPr bwMode="auto">
          <a:xfrm>
            <a:off x="905339" y="1980565"/>
            <a:ext cx="10004461" cy="3836670"/>
          </a:xfrm>
          <a:prstGeom prst="bevel">
            <a:avLst>
              <a:gd name="adj" fmla="val 5643"/>
            </a:avLst>
          </a:prstGeom>
          <a:noFill/>
          <a:ln>
            <a:solidFill>
              <a:schemeClr val="accent1"/>
            </a:solidFill>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扫荡 ：</a:t>
            </a:r>
            <a:r>
              <a:rPr sz="2400" dirty="0">
                <a:latin typeface="微软雅黑" panose="020B0503020204020204" charset="-122"/>
                <a:ea typeface="微软雅黑" panose="020B0503020204020204" charset="-122"/>
                <a:cs typeface="微软雅黑" panose="020B0503020204020204" charset="-122"/>
              </a:rPr>
              <a:t>扫荡是一种军事行动。荡平，彻底清除之意。</a:t>
            </a:r>
          </a:p>
          <a:p>
            <a:r>
              <a:rPr sz="2400" dirty="0" err="1">
                <a:solidFill>
                  <a:srgbClr val="C00000"/>
                </a:solidFill>
                <a:latin typeface="微软雅黑" panose="020B0503020204020204" charset="-122"/>
                <a:ea typeface="微软雅黑" panose="020B0503020204020204" charset="-122"/>
                <a:cs typeface="微软雅黑" panose="020B0503020204020204" charset="-122"/>
              </a:rPr>
              <a:t>民兵</a:t>
            </a:r>
            <a:r>
              <a:rPr sz="2400" dirty="0" smtClean="0">
                <a:solidFill>
                  <a:srgbClr val="C00000"/>
                </a:solidFill>
                <a:latin typeface="微软雅黑" panose="020B0503020204020204" charset="-122"/>
                <a:ea typeface="微软雅黑" panose="020B0503020204020204" charset="-122"/>
                <a:cs typeface="微软雅黑" panose="020B0503020204020204" charset="-122"/>
              </a:rPr>
              <a:t>：</a:t>
            </a:r>
            <a:r>
              <a:rPr lang="zh-CN" altLang="zh-CN" sz="2400" dirty="0" smtClean="0">
                <a:latin typeface="微软雅黑" panose="020B0503020204020204" charset="-122"/>
                <a:ea typeface="微软雅黑" panose="020B0503020204020204" charset="-122"/>
              </a:rPr>
              <a:t>是</a:t>
            </a:r>
            <a:r>
              <a:rPr lang="zh-CN" altLang="zh-CN" sz="2400" dirty="0">
                <a:latin typeface="微软雅黑" panose="020B0503020204020204" charset="-122"/>
                <a:ea typeface="微软雅黑" panose="020B0503020204020204" charset="-122"/>
              </a:rPr>
              <a:t>中国共产党领导的在长期革命战争中逐步发展起来的不脱离生产的群众武装</a:t>
            </a:r>
            <a:r>
              <a:rPr lang="zh-CN" altLang="zh-CN" sz="2400" dirty="0" smtClean="0">
                <a:latin typeface="微软雅黑" panose="020B0503020204020204" charset="-122"/>
                <a:ea typeface="微软雅黑" panose="020B0503020204020204" charset="-122"/>
              </a:rPr>
              <a:t>组织</a:t>
            </a:r>
            <a:r>
              <a:rPr lang="zh-CN" altLang="en-US" sz="2400" dirty="0" smtClean="0">
                <a:latin typeface="微软雅黑" panose="020B0503020204020204" charset="-122"/>
                <a:ea typeface="微软雅黑" panose="020B0503020204020204" charset="-122"/>
              </a:rPr>
              <a:t>；</a:t>
            </a:r>
            <a:r>
              <a:rPr lang="zh-CN" altLang="zh-CN" sz="2400" dirty="0" smtClean="0">
                <a:latin typeface="微软雅黑" panose="020B0503020204020204" charset="-122"/>
                <a:ea typeface="微软雅黑" panose="020B0503020204020204" charset="-122"/>
              </a:rPr>
              <a:t>是</a:t>
            </a:r>
            <a:r>
              <a:rPr lang="zh-CN" altLang="zh-CN" sz="2400" dirty="0">
                <a:latin typeface="微软雅黑" panose="020B0503020204020204" charset="-122"/>
                <a:ea typeface="微软雅黑" panose="020B0503020204020204" charset="-122"/>
              </a:rPr>
              <a:t>中国人民解放军的助手和后备力量。在历次革命战争中都发挥了重要作用，在中国人民解放事业中做出了重大贡献。</a:t>
            </a:r>
          </a:p>
          <a:p>
            <a:pPr>
              <a:lnSpc>
                <a:spcPct val="150000"/>
              </a:lnSpc>
            </a:pPr>
            <a:r>
              <a:rPr sz="2400" dirty="0" err="1" smtClean="0">
                <a:solidFill>
                  <a:srgbClr val="C00000"/>
                </a:solidFill>
                <a:latin typeface="微软雅黑" panose="020B0503020204020204" charset="-122"/>
                <a:ea typeface="微软雅黑" panose="020B0503020204020204" charset="-122"/>
                <a:cs typeface="微软雅黑" panose="020B0503020204020204" charset="-122"/>
              </a:rPr>
              <a:t>起码</a:t>
            </a:r>
            <a:r>
              <a:rPr sz="2400" dirty="0" err="1">
                <a:solidFill>
                  <a:srgbClr val="C00000"/>
                </a:solidFill>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最低限度，至少</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endParaRPr sz="2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棱台 1"/>
          <p:cNvSpPr/>
          <p:nvPr/>
        </p:nvSpPr>
        <p:spPr bwMode="auto">
          <a:xfrm>
            <a:off x="851857" y="2586355"/>
            <a:ext cx="10004461" cy="2797810"/>
          </a:xfrm>
          <a:prstGeom prst="bevel">
            <a:avLst>
              <a:gd name="adj" fmla="val 5643"/>
            </a:avLst>
          </a:prstGeom>
          <a:noFill/>
          <a:ln>
            <a:solidFill>
              <a:schemeClr val="accent1"/>
            </a:solidFill>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睁眼瞎：</a:t>
            </a:r>
            <a:r>
              <a:rPr sz="2400" dirty="0">
                <a:latin typeface="微软雅黑" panose="020B0503020204020204" charset="-122"/>
                <a:ea typeface="微软雅黑" panose="020B0503020204020204" charset="-122"/>
                <a:cs typeface="微软雅黑" panose="020B0503020204020204" charset="-122"/>
              </a:rPr>
              <a:t>比喻没文化的人，不识字的人，缺乏知识的人。</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趔趄：</a:t>
            </a:r>
            <a:r>
              <a:rPr sz="2400" dirty="0">
                <a:latin typeface="微软雅黑" panose="020B0503020204020204" charset="-122"/>
                <a:ea typeface="微软雅黑" panose="020B0503020204020204" charset="-122"/>
                <a:cs typeface="微软雅黑" panose="020B0503020204020204" charset="-122"/>
              </a:rPr>
              <a:t>由于某种原因，身体歪斜，脚步不稳。</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门槛：</a:t>
            </a:r>
            <a:r>
              <a:rPr sz="2400" dirty="0">
                <a:latin typeface="微软雅黑" panose="020B0503020204020204" charset="-122"/>
                <a:ea typeface="微软雅黑" panose="020B0503020204020204" charset="-122"/>
                <a:cs typeface="微软雅黑" panose="020B0503020204020204" charset="-122"/>
              </a:rPr>
              <a:t>门框下部挨着地面的横木(或长石等)。</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漩涡：</a:t>
            </a:r>
            <a:r>
              <a:rPr sz="2400" dirty="0">
                <a:latin typeface="微软雅黑" panose="020B0503020204020204" charset="-122"/>
                <a:ea typeface="微软雅黑" panose="020B0503020204020204" charset="-122"/>
                <a:cs typeface="微软雅黑" panose="020B0503020204020204" charset="-122"/>
              </a:rPr>
              <a:t>水流遇低洼处所激成的螺旋形水涡。</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预习提纲</a:t>
            </a:r>
          </a:p>
        </p:txBody>
      </p:sp>
      <p:sp>
        <p:nvSpPr>
          <p:cNvPr id="3" name="文本框 2"/>
          <p:cNvSpPr txBox="1"/>
          <p:nvPr/>
        </p:nvSpPr>
        <p:spPr>
          <a:xfrm>
            <a:off x="2816783" y="2493645"/>
            <a:ext cx="8077515" cy="2167116"/>
          </a:xfrm>
          <a:prstGeom prst="snip2DiagRect">
            <a:avLst/>
          </a:prstGeom>
          <a:solidFill>
            <a:schemeClr val="bg1"/>
          </a:solidFill>
          <a:ln w="38100">
            <a:solidFill>
              <a:schemeClr val="accent1"/>
            </a:solidFill>
          </a:ln>
        </p:spPr>
        <p:txBody>
          <a:bodyPr wrap="square" rtlCol="0">
            <a:spAutoFit/>
          </a:bodyPr>
          <a:lstStyle/>
          <a:p>
            <a:pPr algn="l"/>
            <a:r>
              <a:rPr sz="2800" dirty="0">
                <a:solidFill>
                  <a:schemeClr val="tx1"/>
                </a:solidFill>
                <a:latin typeface="微软雅黑" panose="020B0503020204020204" charset="-122"/>
                <a:ea typeface="微软雅黑" panose="020B0503020204020204" charset="-122"/>
                <a:cs typeface="微软雅黑" panose="020B0503020204020204" charset="-122"/>
                <a:sym typeface="+mn-ea"/>
              </a:rPr>
              <a:t>A．文章通过哪件事表现雨来机智勇敢的优秀品质？</a:t>
            </a:r>
          </a:p>
          <a:p>
            <a:pPr algn="l"/>
            <a:r>
              <a:rPr sz="2800" dirty="0">
                <a:solidFill>
                  <a:schemeClr val="tx1"/>
                </a:solidFill>
                <a:latin typeface="微软雅黑" panose="020B0503020204020204" charset="-122"/>
                <a:ea typeface="微软雅黑" panose="020B0503020204020204" charset="-122"/>
                <a:cs typeface="微软雅黑" panose="020B0503020204020204" charset="-122"/>
                <a:sym typeface="+mn-ea"/>
              </a:rPr>
              <a:t>B．文章的其它部分与表现雨来是一个小英雄有什么关系？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276525" y="2101852"/>
            <a:ext cx="8292998" cy="778693"/>
          </a:xfrm>
          <a:prstGeom prst="snip2DiagRect">
            <a:avLst/>
          </a:prstGeom>
          <a:solidFill>
            <a:schemeClr val="bg1"/>
          </a:solidFill>
          <a:ln w="38100">
            <a:solidFill>
              <a:srgbClr val="00B050"/>
            </a:solidFill>
          </a:ln>
        </p:spPr>
        <p:txBody>
          <a:bodyPr wrap="square" rtlCol="0">
            <a:spAutoFit/>
          </a:bodyPr>
          <a:lstStyle/>
          <a:p>
            <a:pPr algn="l">
              <a:lnSpc>
                <a:spcPct val="130000"/>
              </a:lnSpc>
            </a:pPr>
            <a:r>
              <a:rPr sz="2800" dirty="0">
                <a:latin typeface="微软雅黑" panose="020B0503020204020204" charset="-122"/>
                <a:ea typeface="微软雅黑" panose="020B0503020204020204" charset="-122"/>
                <a:cs typeface="微软雅黑" panose="020B0503020204020204" charset="-122"/>
                <a:sym typeface="+mn-ea"/>
              </a:rPr>
              <a:t>　</a:t>
            </a:r>
            <a:r>
              <a:rPr sz="2800" dirty="0" err="1">
                <a:latin typeface="微软雅黑" panose="020B0503020204020204" charset="-122"/>
                <a:ea typeface="微软雅黑" panose="020B0503020204020204" charset="-122"/>
                <a:cs typeface="微软雅黑" panose="020B0503020204020204" charset="-122"/>
                <a:sym typeface="+mn-ea"/>
              </a:rPr>
              <a:t>第一段：</a:t>
            </a:r>
            <a:r>
              <a:rPr sz="2800" dirty="0" err="1" smtClean="0">
                <a:latin typeface="微软雅黑" panose="020B0503020204020204" charset="-122"/>
                <a:ea typeface="微软雅黑" panose="020B0503020204020204" charset="-122"/>
                <a:cs typeface="微软雅黑" panose="020B0503020204020204" charset="-122"/>
                <a:sym typeface="+mn-ea"/>
              </a:rPr>
              <a:t>芦花村的自然环境怎么</a:t>
            </a:r>
            <a:r>
              <a:rPr lang="zh-CN" altLang="en-US" sz="2800" dirty="0" smtClean="0">
                <a:latin typeface="微软雅黑" panose="020B0503020204020204" charset="-122"/>
                <a:ea typeface="微软雅黑" panose="020B0503020204020204" charset="-122"/>
                <a:cs typeface="微软雅黑" panose="020B0503020204020204" charset="-122"/>
                <a:sym typeface="+mn-ea"/>
              </a:rPr>
              <a:t>样</a:t>
            </a:r>
            <a:r>
              <a:rPr sz="2800" dirty="0" smtClean="0">
                <a:latin typeface="微软雅黑" panose="020B0503020204020204" charset="-122"/>
                <a:ea typeface="微软雅黑" panose="020B0503020204020204" charset="-122"/>
                <a:cs typeface="微软雅黑" panose="020B0503020204020204" charset="-122"/>
                <a:sym typeface="+mn-ea"/>
              </a:rPr>
              <a:t>？ </a:t>
            </a:r>
            <a:endParaRPr sz="2800"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2816783" y="3535047"/>
            <a:ext cx="8080615" cy="2485787"/>
          </a:xfrm>
          <a:prstGeom prst="wedgeRoundRectCallout">
            <a:avLst>
              <a:gd name="adj1" fmla="val -40348"/>
              <a:gd name="adj2" fmla="val -63003"/>
              <a:gd name="adj3" fmla="val 16667"/>
            </a:avLst>
          </a:prstGeom>
          <a:noFill/>
          <a:ln>
            <a:solidFill>
              <a:srgbClr val="00B050"/>
            </a:solidFill>
          </a:ln>
        </p:spPr>
        <p:txBody>
          <a:bodyPr wrap="square" rtlCol="0">
            <a:spAutoFit/>
          </a:bodyPr>
          <a:lstStyle/>
          <a:p>
            <a:r>
              <a:rPr sz="2800" dirty="0">
                <a:latin typeface="微软雅黑" panose="020B0503020204020204" charset="-122"/>
                <a:ea typeface="微软雅黑" panose="020B0503020204020204" charset="-122"/>
                <a:cs typeface="微软雅黑" panose="020B0503020204020204" charset="-122"/>
                <a:sym typeface="+mn-ea"/>
              </a:rPr>
              <a:t>芦花村的自然环境非常美丽。我从“芦花开的时候，远远望去，黄绿的芦苇上好像盖了一层厚厚的白雪。风一吹，鹅毛般的苇絮就飘飘悠悠地飞起来，把这几十家小房屋都罩在柔软的芦花里</a:t>
            </a:r>
            <a:r>
              <a:rPr sz="2800" dirty="0" smtClean="0">
                <a:latin typeface="微软雅黑" panose="020B0503020204020204" charset="-122"/>
                <a:ea typeface="微软雅黑" panose="020B0503020204020204" charset="-122"/>
                <a:cs typeface="微软雅黑" panose="020B0503020204020204" charset="-122"/>
                <a:sym typeface="+mn-ea"/>
              </a:rPr>
              <a:t>。</a:t>
            </a:r>
            <a:r>
              <a:rPr lang="zh-CN" altLang="en-US" sz="2800" dirty="0">
                <a:latin typeface="微软雅黑" panose="020B0503020204020204" charset="-122"/>
                <a:ea typeface="微软雅黑" panose="020B0503020204020204" charset="-122"/>
                <a:cs typeface="微软雅黑" panose="020B0503020204020204" charset="-122"/>
                <a:sym typeface="+mn-ea"/>
              </a:rPr>
              <a:t>”感受到</a:t>
            </a:r>
            <a:r>
              <a:rPr lang="zh-CN" altLang="en-US" sz="2800" dirty="0" smtClean="0">
                <a:latin typeface="微软雅黑" panose="020B0503020204020204" charset="-122"/>
                <a:ea typeface="微软雅黑" panose="020B0503020204020204" charset="-122"/>
                <a:cs typeface="微软雅黑" panose="020B0503020204020204" charset="-122"/>
                <a:sym typeface="+mn-ea"/>
              </a:rPr>
              <a:t>的。</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788685" y="3444877"/>
            <a:ext cx="5743631" cy="1533361"/>
          </a:xfrm>
          <a:prstGeom prst="wedgeRoundRectCallout">
            <a:avLst>
              <a:gd name="adj1" fmla="val -14417"/>
              <a:gd name="adj2" fmla="val -78784"/>
              <a:gd name="adj3" fmla="val 16667"/>
            </a:avLst>
          </a:prstGeom>
          <a:solidFill>
            <a:srgbClr val="92D050"/>
          </a:solidFill>
          <a:ln w="9525">
            <a:noFill/>
          </a:ln>
        </p:spPr>
        <p:txBody>
          <a:bodyPr wrap="square">
            <a:spAutoFit/>
          </a:bodyPr>
          <a:lstStyle/>
          <a:p>
            <a:r>
              <a:rPr lang="zh-CN" sz="2800">
                <a:solidFill>
                  <a:schemeClr val="tx1"/>
                </a:solidFill>
                <a:latin typeface="微软雅黑" panose="020B0503020204020204" charset="-122"/>
                <a:ea typeface="微软雅黑" panose="020B0503020204020204" charset="-122"/>
              </a:rPr>
              <a:t>乡下人家，不论什么时候，不论什么季节，都有一道独特、迷人的风景。</a:t>
            </a:r>
            <a:endParaRPr lang="zh-CN" altLang="en-US" sz="28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1809903" y="1732280"/>
            <a:ext cx="7007046"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sym typeface="+mn-ea"/>
              </a:rPr>
              <a:t>找找课文哪一小节概括了乡下人家的特点？</a:t>
            </a:r>
            <a:endParaRPr lang="zh-CN" altLang="en-US" sz="280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588317" y="2817497"/>
            <a:ext cx="4200370" cy="3154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6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t="6767" r="8139"/>
          <a:stretch>
            <a:fillRect/>
          </a:stretch>
        </p:blipFill>
        <p:spPr bwMode="auto">
          <a:xfrm>
            <a:off x="-29455" y="4299585"/>
            <a:ext cx="2134678" cy="180213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330009" y="3162935"/>
            <a:ext cx="8393763" cy="1674219"/>
          </a:xfrm>
          <a:prstGeom prst="snip2DiagRect">
            <a:avLst/>
          </a:prstGeom>
          <a:solidFill>
            <a:schemeClr val="bg1"/>
          </a:solidFill>
          <a:ln w="38100">
            <a:solidFill>
              <a:srgbClr val="00B050"/>
            </a:solidFill>
          </a:ln>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大家就随着女老师的手指，齐声轻轻地念起来： </a:t>
            </a:r>
            <a:r>
              <a:rPr sz="2800" dirty="0">
                <a:solidFill>
                  <a:srgbClr val="C00000"/>
                </a:solidFill>
                <a:latin typeface="微软雅黑" panose="020B0503020204020204" charset="-122"/>
                <a:ea typeface="微软雅黑" panose="020B0503020204020204" charset="-122"/>
                <a:cs typeface="微软雅黑" panose="020B0503020204020204" charset="-122"/>
                <a:sym typeface="+mn-ea"/>
              </a:rPr>
              <a:t>“我们——是——中国人，</a:t>
            </a:r>
          </a:p>
          <a:p>
            <a:pPr algn="l"/>
            <a:r>
              <a:rPr sz="2800" dirty="0">
                <a:solidFill>
                  <a:srgbClr val="C00000"/>
                </a:solidFill>
                <a:latin typeface="微软雅黑" panose="020B0503020204020204" charset="-122"/>
                <a:ea typeface="微软雅黑" panose="020B0503020204020204" charset="-122"/>
                <a:cs typeface="微软雅黑" panose="020B0503020204020204" charset="-122"/>
                <a:sym typeface="+mn-ea"/>
              </a:rPr>
              <a:t>我们——爱——自己的——祖国。”</a:t>
            </a:r>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 </a:t>
            </a:r>
            <a:endParaRPr sz="28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460421" y="2106295"/>
            <a:ext cx="7007046" cy="523220"/>
          </a:xfrm>
          <a:prstGeom prst="rect">
            <a:avLst/>
          </a:prstGeom>
          <a:noFill/>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从哪看出雨来上夜校，受到爱国主义教育？</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p:bldLst>
  </p:timing>
</p:sld>
</file>

<file path=ppt/slides/slide6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60422" y="3251202"/>
            <a:ext cx="10305206" cy="817245"/>
          </a:xfrm>
          <a:prstGeom prst="roundRect">
            <a:avLst/>
          </a:prstGeom>
          <a:noFill/>
          <a:ln w="38100">
            <a:solidFill>
              <a:srgbClr val="00B0F0"/>
            </a:solidFill>
          </a:ln>
        </p:spPr>
        <p:txBody>
          <a:bodyPr wrap="square">
            <a:spAutoFit/>
          </a:bodyPr>
          <a:lstStyle/>
          <a:p>
            <a:pPr>
              <a:lnSpc>
                <a:spcPct val="150000"/>
              </a:lnSpc>
            </a:pPr>
            <a:r>
              <a:rPr lang="zh-CN" sz="2800" dirty="0">
                <a:latin typeface="微软雅黑" panose="020B0503020204020204" charset="-122"/>
                <a:ea typeface="微软雅黑" panose="020B0503020204020204" charset="-122"/>
                <a:cs typeface="微软雅黑" panose="020B0503020204020204" charset="-122"/>
              </a:rPr>
              <a:t>老人们含着泪说：“雨来是个好</a:t>
            </a:r>
            <a:r>
              <a:rPr lang="zh-CN" sz="2800" dirty="0" smtClean="0">
                <a:latin typeface="微软雅黑" panose="020B0503020204020204" charset="-122"/>
                <a:ea typeface="微软雅黑" panose="020B0503020204020204" charset="-122"/>
                <a:cs typeface="微软雅黑" panose="020B0503020204020204" charset="-122"/>
              </a:rPr>
              <a:t>孩子</a:t>
            </a:r>
            <a:r>
              <a:rPr lang="zh-CN" altLang="en-US" sz="2800" dirty="0" smtClean="0">
                <a:latin typeface="微软雅黑" panose="020B0503020204020204" charset="-122"/>
                <a:ea typeface="微软雅黑" panose="020B0503020204020204" charset="-122"/>
                <a:cs typeface="微软雅黑" panose="020B0503020204020204" charset="-122"/>
              </a:rPr>
              <a:t>！</a:t>
            </a:r>
            <a:r>
              <a:rPr lang="zh-CN" sz="2800" dirty="0" smtClean="0">
                <a:latin typeface="微软雅黑" panose="020B0503020204020204" charset="-122"/>
                <a:ea typeface="微软雅黑" panose="020B0503020204020204" charset="-122"/>
                <a:cs typeface="微软雅黑" panose="020B0503020204020204" charset="-122"/>
              </a:rPr>
              <a:t>死</a:t>
            </a:r>
            <a:r>
              <a:rPr lang="zh-CN" sz="2800" dirty="0">
                <a:latin typeface="微软雅黑" panose="020B0503020204020204" charset="-122"/>
                <a:ea typeface="微软雅黑" panose="020B0503020204020204" charset="-122"/>
                <a:cs typeface="微软雅黑" panose="020B0503020204020204" charset="-122"/>
              </a:rPr>
              <a:t>得可惜！</a:t>
            </a:r>
            <a:r>
              <a:rPr lang="en-US" altLang="zh-CN" sz="2800" dirty="0">
                <a:latin typeface="微软雅黑" panose="020B0503020204020204" charset="-122"/>
                <a:ea typeface="微软雅黑" panose="020B0503020204020204" charset="-122"/>
                <a:cs typeface="微软雅黑" panose="020B0503020204020204" charset="-122"/>
              </a:rPr>
              <a:t>“</a:t>
            </a:r>
          </a:p>
        </p:txBody>
      </p:sp>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60440" y="2193290"/>
            <a:ext cx="8802410"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芦花村的乡亲对雨来不怕牺牲的精神表示怎样的赞叹？</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570876" y="4822191"/>
            <a:ext cx="3482400" cy="817245"/>
          </a:xfrm>
          <a:prstGeom prst="roundRect">
            <a:avLst/>
          </a:prstGeom>
          <a:noFill/>
          <a:ln w="38100">
            <a:solidFill>
              <a:srgbClr val="00B050"/>
            </a:solidFill>
          </a:ln>
        </p:spPr>
        <p:txBody>
          <a:bodyPr wrap="none" rtlCol="0">
            <a:spAutoFit/>
          </a:bodyPr>
          <a:lstStyle/>
          <a:p>
            <a:pPr>
              <a:lnSpc>
                <a:spcPct val="150000"/>
              </a:lnSpc>
            </a:pP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lang="zh-CN" sz="2800" dirty="0" smtClean="0">
                <a:latin typeface="微软雅黑" panose="020B0503020204020204" charset="-122"/>
                <a:ea typeface="微软雅黑" panose="020B0503020204020204" charset="-122"/>
                <a:cs typeface="微软雅黑" panose="020B0503020204020204" charset="-122"/>
                <a:sym typeface="+mn-ea"/>
              </a:rPr>
              <a:t>有志不在年高。</a:t>
            </a:r>
            <a:r>
              <a:rPr lang="zh-CN" altLang="en-US" sz="2800" dirty="0">
                <a:latin typeface="微软雅黑" panose="020B0503020204020204" charset="-122"/>
                <a:ea typeface="微软雅黑" panose="020B0503020204020204" charset="-122"/>
                <a:cs typeface="微软雅黑" panose="020B0503020204020204" charset="-122"/>
                <a:sym typeface="+mn-ea"/>
              </a:rPr>
              <a:t>”</a:t>
            </a: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bldLvl="0" animBg="1"/>
    </p:bldLst>
  </p:timing>
</p:sld>
</file>

<file path=ppt/slides/slide6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467109" y="3415667"/>
            <a:ext cx="7099314" cy="1897895"/>
          </a:xfrm>
          <a:prstGeom prst="bevel">
            <a:avLst/>
          </a:prstGeom>
          <a:solidFill>
            <a:srgbClr val="FB9455"/>
          </a:solidFill>
          <a:ln w="9525">
            <a:solidFill>
              <a:srgbClr val="00B0F0"/>
            </a:solidFill>
          </a:ln>
        </p:spPr>
        <p:txBody>
          <a:bodyPr wrap="square">
            <a:spAutoFit/>
          </a:bodyPr>
          <a:lstStyle/>
          <a:p>
            <a:pPr>
              <a:lnSpc>
                <a:spcPct val="150000"/>
              </a:lnSpc>
            </a:pPr>
            <a:r>
              <a:rPr lang="en-US" altLang="zh-CN" sz="2800" dirty="0">
                <a:latin typeface="微软雅黑" panose="020B0503020204020204" charset="-122"/>
                <a:ea typeface="微软雅黑" panose="020B0503020204020204" charset="-122"/>
              </a:rPr>
              <a:t>       </a:t>
            </a:r>
            <a:r>
              <a:rPr lang="zh-CN" sz="2800" dirty="0" smtClean="0">
                <a:latin typeface="微软雅黑" panose="020B0503020204020204" charset="-122"/>
                <a:ea typeface="微软雅黑" panose="020B0503020204020204" charset="-122"/>
              </a:rPr>
              <a:t>原来枪</a:t>
            </a:r>
            <a:r>
              <a:rPr lang="zh-CN" sz="2800" dirty="0">
                <a:latin typeface="微软雅黑" panose="020B0503020204020204" charset="-122"/>
                <a:ea typeface="微软雅黑" panose="020B0503020204020204" charset="-122"/>
              </a:rPr>
              <a:t>响之前，雨</a:t>
            </a:r>
            <a:r>
              <a:rPr lang="zh-CN" sz="2800" dirty="0" smtClean="0">
                <a:latin typeface="微软雅黑" panose="020B0503020204020204" charset="-122"/>
                <a:ea typeface="微软雅黑" panose="020B0503020204020204" charset="-122"/>
              </a:rPr>
              <a:t>来</a:t>
            </a:r>
            <a:r>
              <a:rPr lang="zh-CN" altLang="en-US" sz="2800" dirty="0" smtClean="0">
                <a:latin typeface="微软雅黑" panose="020B0503020204020204" charset="-122"/>
                <a:ea typeface="微软雅黑" panose="020B0503020204020204" charset="-122"/>
              </a:rPr>
              <a:t>就</a:t>
            </a:r>
            <a:r>
              <a:rPr lang="zh-CN" sz="2800" dirty="0" smtClean="0">
                <a:latin typeface="微软雅黑" panose="020B0503020204020204" charset="-122"/>
                <a:ea typeface="微软雅黑" panose="020B0503020204020204" charset="-122"/>
              </a:rPr>
              <a:t>趁</a:t>
            </a:r>
            <a:r>
              <a:rPr lang="zh-CN" sz="2800" dirty="0">
                <a:latin typeface="微软雅黑" panose="020B0503020204020204" charset="-122"/>
                <a:ea typeface="微软雅黑" panose="020B0503020204020204" charset="-122"/>
              </a:rPr>
              <a:t>鬼子不防备，一头扎到河里</a:t>
            </a:r>
            <a:r>
              <a:rPr lang="zh-CN" sz="2800" dirty="0" smtClean="0">
                <a:latin typeface="微软雅黑" panose="020B0503020204020204" charset="-122"/>
                <a:ea typeface="微软雅黑" panose="020B0503020204020204" charset="-122"/>
              </a:rPr>
              <a:t>去</a:t>
            </a:r>
            <a:r>
              <a:rPr lang="zh-CN" altLang="en-US" sz="2800" dirty="0" smtClean="0">
                <a:latin typeface="微软雅黑" panose="020B0503020204020204" charset="-122"/>
                <a:ea typeface="微软雅黑" panose="020B0503020204020204" charset="-122"/>
              </a:rPr>
              <a:t>了</a:t>
            </a:r>
            <a:r>
              <a:rPr lang="zh-CN" sz="2800" dirty="0" smtClean="0">
                <a:latin typeface="微软雅黑" panose="020B0503020204020204" charset="-122"/>
                <a:ea typeface="微软雅黑" panose="020B0503020204020204" charset="-122"/>
              </a:rPr>
              <a:t>。</a:t>
            </a:r>
            <a:endParaRPr lang="zh-CN" altLang="en-US" sz="2800" dirty="0">
              <a:latin typeface="微软雅黑" panose="020B0503020204020204" charset="-122"/>
              <a:ea typeface="微软雅黑" panose="020B0503020204020204" charset="-122"/>
            </a:endParaRPr>
          </a:p>
        </p:txBody>
      </p:sp>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196688" y="2122170"/>
            <a:ext cx="3775393" cy="523220"/>
          </a:xfrm>
          <a:prstGeom prst="rect">
            <a:avLst/>
          </a:prstGeom>
          <a:noFill/>
        </p:spPr>
        <p:txBody>
          <a:bodyPr wrap="none" rtlCol="0">
            <a:spAutoFit/>
          </a:bodyPr>
          <a:lstStyle/>
          <a:p>
            <a:pPr algn="l"/>
            <a:r>
              <a:rPr lang="zh-CN" sz="2800" dirty="0">
                <a:latin typeface="微软雅黑" panose="020B0503020204020204" charset="-122"/>
                <a:ea typeface="微软雅黑" panose="020B0503020204020204" charset="-122"/>
                <a:sym typeface="+mn-ea"/>
              </a:rPr>
              <a:t>雨来怎样机智</a:t>
            </a:r>
            <a:r>
              <a:rPr lang="zh-CN" sz="2800" dirty="0" smtClean="0">
                <a:latin typeface="微软雅黑" panose="020B0503020204020204" charset="-122"/>
                <a:ea typeface="微软雅黑" panose="020B0503020204020204" charset="-122"/>
                <a:sym typeface="+mn-ea"/>
              </a:rPr>
              <a:t>脱险</a:t>
            </a:r>
            <a:r>
              <a:rPr lang="zh-CN" altLang="en-US" sz="2800" dirty="0" smtClean="0">
                <a:latin typeface="微软雅黑" panose="020B0503020204020204" charset="-122"/>
                <a:ea typeface="微软雅黑" panose="020B0503020204020204" charset="-122"/>
                <a:sym typeface="+mn-ea"/>
              </a:rPr>
              <a:t>的</a:t>
            </a:r>
            <a:r>
              <a:rPr lang="zh-CN" sz="2800" dirty="0" smtClean="0">
                <a:latin typeface="微软雅黑" panose="020B0503020204020204" charset="-122"/>
                <a:ea typeface="微软雅黑" panose="020B0503020204020204" charset="-122"/>
                <a:sym typeface="+mn-ea"/>
              </a:rPr>
              <a:t>？</a:t>
            </a:r>
            <a:endParaRPr lang="zh-CN" altLang="en-US" sz="2800" dirty="0">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cstate="print"/>
          <a:srcRect l="4310" t="1589" r="38967" b="9453"/>
          <a:stretch>
            <a:fillRect/>
          </a:stretch>
        </p:blipFill>
        <p:spPr>
          <a:xfrm>
            <a:off x="144173" y="3059430"/>
            <a:ext cx="2988859" cy="2880360"/>
          </a:xfrm>
          <a:prstGeom prst="rect">
            <a:avLst/>
          </a:prstGeom>
          <a:effectLst>
            <a:softEdge rad="63500"/>
          </a:effectLst>
        </p:spPr>
      </p:pic>
    </p:spTree>
  </p:cSld>
  <p:clrMapOvr>
    <a:masterClrMapping/>
  </p:clrMapOvr>
  <p:timing>
    <p:tnLst>
      <p:par>
        <p:cTn id="1" dur="indefinite" restart="never" nodeType="tmRoot"/>
      </p:par>
    </p:tnLst>
  </p:timing>
</p:sld>
</file>

<file path=ppt/slides/slide6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287183" y="3713481"/>
            <a:ext cx="6200952" cy="1532334"/>
          </a:xfrm>
          <a:prstGeom prst="wedgeRoundRectCallout">
            <a:avLst>
              <a:gd name="adj1" fmla="val -41299"/>
              <a:gd name="adj2" fmla="val -61883"/>
              <a:gd name="adj3" fmla="val 16667"/>
            </a:avLst>
          </a:prstGeom>
          <a:noFill/>
          <a:ln w="9525">
            <a:solidFill>
              <a:srgbClr val="00B0F0"/>
            </a:solidFill>
          </a:ln>
        </p:spPr>
        <p:txBody>
          <a:bodyPr wrap="square">
            <a:spAutoFit/>
          </a:bodyPr>
          <a:lstStyle/>
          <a:p>
            <a:pPr>
              <a:lnSpc>
                <a:spcPct val="150000"/>
              </a:lnSpc>
            </a:pPr>
            <a:r>
              <a:rPr lang="zh-CN" sz="2800" dirty="0">
                <a:latin typeface="微软雅黑" panose="020B0503020204020204" charset="-122"/>
                <a:ea typeface="微软雅黑" panose="020B0503020204020204" charset="-122"/>
                <a:cs typeface="微软雅黑" panose="020B0503020204020204" charset="-122"/>
              </a:rPr>
              <a:t>第四段写的是雨来与鬼子展开英勇斗争，决不说出李大叔的藏身之</a:t>
            </a:r>
            <a:r>
              <a:rPr lang="zh-CN" sz="2800" dirty="0" smtClean="0">
                <a:latin typeface="微软雅黑" panose="020B0503020204020204" charset="-122"/>
                <a:ea typeface="微软雅黑" panose="020B0503020204020204" charset="-122"/>
                <a:cs typeface="微软雅黑" panose="020B0503020204020204" charset="-122"/>
              </a:rPr>
              <a:t>处</a:t>
            </a:r>
            <a:r>
              <a:rPr lang="zh-CN" altLang="en-US" sz="2800" dirty="0" smtClean="0">
                <a:latin typeface="微软雅黑" panose="020B0503020204020204" charset="-122"/>
                <a:ea typeface="微软雅黑" panose="020B0503020204020204" charset="-122"/>
                <a:cs typeface="微软雅黑" panose="020B0503020204020204" charset="-122"/>
              </a:rPr>
              <a:t>。</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683654" y="2505710"/>
            <a:ext cx="8802410"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哪段最能表现小雨来是一位小英雄，哪段就是重点段。</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cstate="print"/>
          <a:stretch>
            <a:fillRect/>
          </a:stretch>
        </p:blipFill>
        <p:spPr>
          <a:xfrm>
            <a:off x="683655" y="3489962"/>
            <a:ext cx="3095825" cy="20897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6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287183" y="3713482"/>
            <a:ext cx="6200952" cy="1533307"/>
          </a:xfrm>
          <a:prstGeom prst="wedgeRoundRectCallout">
            <a:avLst>
              <a:gd name="adj1" fmla="val -41299"/>
              <a:gd name="adj2" fmla="val -61883"/>
              <a:gd name="adj3" fmla="val 16667"/>
            </a:avLst>
          </a:prstGeom>
          <a:noFill/>
          <a:ln w="9525">
            <a:solidFill>
              <a:srgbClr val="FF99FF"/>
            </a:solidFill>
          </a:ln>
        </p:spPr>
        <p:txBody>
          <a:bodyPr wrap="square">
            <a:spAutoFit/>
          </a:bodyPr>
          <a:lstStyle/>
          <a:p>
            <a:pPr algn="l"/>
            <a:r>
              <a:rPr lang="zh-CN" sz="2800" dirty="0">
                <a:latin typeface="微软雅黑" panose="020B0503020204020204" charset="-122"/>
                <a:ea typeface="微软雅黑" panose="020B0503020204020204" charset="-122"/>
                <a:cs typeface="微软雅黑" panose="020B0503020204020204" charset="-122"/>
                <a:sym typeface="+mn-ea"/>
              </a:rPr>
              <a:t>敌人的手段是哄、骗、恐吓、毒打，甚至用死来威胁。而雨来始终说：</a:t>
            </a:r>
            <a:r>
              <a:rPr lang="zh-CN" sz="2800" dirty="0" smtClean="0">
                <a:latin typeface="微软雅黑" panose="020B0503020204020204" charset="-122"/>
                <a:ea typeface="微软雅黑" panose="020B0503020204020204" charset="-122"/>
                <a:cs typeface="微软雅黑" panose="020B0503020204020204" charset="-122"/>
                <a:sym typeface="+mn-ea"/>
              </a:rPr>
              <a:t>“没看见</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lang="zh-CN" sz="2800" dirty="0" smtClean="0">
                <a:latin typeface="微软雅黑" panose="020B0503020204020204" charset="-122"/>
                <a:ea typeface="微软雅黑" panose="020B0503020204020204" charset="-122"/>
                <a:cs typeface="微软雅黑" panose="020B0503020204020204" charset="-122"/>
                <a:sym typeface="+mn-ea"/>
              </a:rPr>
              <a:t>”</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460421" y="2426335"/>
            <a:ext cx="8802410"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作者是根据哪些情节和词语表现雨来是一个小英雄的？</a:t>
            </a:r>
          </a:p>
        </p:txBody>
      </p:sp>
      <p:pic>
        <p:nvPicPr>
          <p:cNvPr id="4" name="图片 3"/>
          <p:cNvPicPr>
            <a:picLocks noChangeAspect="1"/>
          </p:cNvPicPr>
          <p:nvPr/>
        </p:nvPicPr>
        <p:blipFill>
          <a:blip r:embed="rId2" cstate="print"/>
          <a:stretch>
            <a:fillRect/>
          </a:stretch>
        </p:blipFill>
        <p:spPr>
          <a:xfrm>
            <a:off x="683655" y="3489962"/>
            <a:ext cx="3095825" cy="20897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6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941480" y="2506981"/>
            <a:ext cx="6396281" cy="2699266"/>
          </a:xfrm>
          <a:prstGeom prst="horizontalScroll">
            <a:avLst/>
          </a:prstGeom>
          <a:solidFill>
            <a:srgbClr val="00B0F0"/>
          </a:solidFill>
          <a:ln w="38100">
            <a:solidFill>
              <a:srgbClr val="92D050"/>
            </a:solidFill>
            <a:prstDash val="lgDash"/>
          </a:ln>
        </p:spPr>
        <p:txBody>
          <a:bodyPr wrap="square">
            <a:spAutoFit/>
          </a:bodyPr>
          <a:lstStyle/>
          <a:p>
            <a:pPr>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这一节课，我们学习了生字词，并认识了小朋友小雨来，下节课我们就来深入了解雨来。</a:t>
            </a:r>
          </a:p>
        </p:txBody>
      </p:sp>
      <p:sp>
        <p:nvSpPr>
          <p:cNvPr id="6" name="十边形 5"/>
          <p:cNvSpPr/>
          <p:nvPr/>
        </p:nvSpPr>
        <p:spPr>
          <a:xfrm>
            <a:off x="589867" y="998857"/>
            <a:ext cx="2454801" cy="844567"/>
          </a:xfrm>
          <a:prstGeom prst="decagon">
            <a:avLst/>
          </a:prstGeom>
          <a:solidFill>
            <a:srgbClr val="92D050"/>
          </a:solidFill>
        </p:spPr>
        <p:txBody>
          <a:bodyPr wrap="square">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课堂小结</a:t>
            </a:r>
          </a:p>
        </p:txBody>
      </p:sp>
      <p:pic>
        <p:nvPicPr>
          <p:cNvPr id="3" name="图片 2" descr="64"/>
          <p:cNvPicPr>
            <a:picLocks noChangeAspect="1"/>
          </p:cNvPicPr>
          <p:nvPr/>
        </p:nvPicPr>
        <p:blipFill>
          <a:blip r:embed="rId2" cstate="print"/>
          <a:stretch>
            <a:fillRect/>
          </a:stretch>
        </p:blipFill>
        <p:spPr>
          <a:xfrm>
            <a:off x="1095243" y="2793367"/>
            <a:ext cx="1949425" cy="25419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6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8" name="矩形 7"/>
          <p:cNvSpPr/>
          <p:nvPr/>
        </p:nvSpPr>
        <p:spPr>
          <a:xfrm>
            <a:off x="865033" y="1824357"/>
            <a:ext cx="10046317" cy="4407535"/>
          </a:xfrm>
          <a:prstGeom prst="rect">
            <a:avLst/>
          </a:prstGeom>
        </p:spPr>
        <p:txBody>
          <a:bodyPr wrap="square">
            <a:spAutoFit/>
          </a:bodyPr>
          <a:lstStyle/>
          <a:p>
            <a:pPr>
              <a:lnSpc>
                <a:spcPct val="130000"/>
              </a:lnSpc>
            </a:pPr>
            <a:r>
              <a:rPr lang="en-US" altLang="zh-CN" sz="2400" dirty="0" err="1">
                <a:latin typeface="微软雅黑" panose="020B0503020204020204" charset="-122"/>
                <a:ea typeface="微软雅黑" panose="020B0503020204020204" charset="-122"/>
                <a:cs typeface="微软雅黑" panose="020B0503020204020204" charset="-122"/>
              </a:rPr>
              <a:t>一、</a:t>
            </a:r>
            <a:r>
              <a:rPr lang="en-US" altLang="zh-CN" sz="2400" dirty="0" err="1" smtClean="0">
                <a:latin typeface="微软雅黑" panose="020B0503020204020204" charset="-122"/>
                <a:ea typeface="微软雅黑" panose="020B0503020204020204" charset="-122"/>
                <a:cs typeface="微软雅黑" panose="020B0503020204020204" charset="-122"/>
              </a:rPr>
              <a:t>看拼音</a:t>
            </a:r>
            <a:r>
              <a:rPr lang="zh-CN" altLang="en-US" sz="2400" dirty="0" smtClean="0">
                <a:latin typeface="微软雅黑" panose="020B0503020204020204" charset="-122"/>
                <a:ea typeface="微软雅黑" panose="020B0503020204020204" charset="-122"/>
                <a:cs typeface="微软雅黑" panose="020B0503020204020204" charset="-122"/>
              </a:rPr>
              <a:t>，</a:t>
            </a:r>
            <a:r>
              <a:rPr lang="en-US" altLang="zh-CN" sz="2400" dirty="0" err="1" smtClean="0">
                <a:latin typeface="微软雅黑" panose="020B0503020204020204" charset="-122"/>
                <a:ea typeface="微软雅黑" panose="020B0503020204020204" charset="-122"/>
                <a:cs typeface="微软雅黑" panose="020B0503020204020204" charset="-122"/>
              </a:rPr>
              <a:t>写词语</a:t>
            </a:r>
            <a:r>
              <a:rPr lang="zh-CN" altLang="en-US" sz="2400" dirty="0" smtClean="0">
                <a:latin typeface="微软雅黑" panose="020B0503020204020204" charset="-122"/>
                <a:ea typeface="微软雅黑" panose="020B0503020204020204" charset="-122"/>
                <a:cs typeface="微软雅黑" panose="020B0503020204020204" charset="-122"/>
              </a:rPr>
              <a:t>。</a:t>
            </a:r>
            <a:endParaRPr lang="en-US" altLang="zh-CN" sz="2400" dirty="0">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ɡē bo     jié nán   hónɡ chóu     dí rén     bā kāi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       ）  （       ） （            ）  （       ）  （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二、恰当地搭配词语。</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)的芦花 (            )地哭着 (              )的浮云</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)地看着 (            )的苇絮 (              )的眼睛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)地飞来 (            )的芦苇 (           </a:t>
            </a:r>
            <a:r>
              <a:rPr lang="en-US" altLang="zh-CN" sz="2400" dirty="0" smtClean="0">
                <a:latin typeface="微软雅黑" panose="020B0503020204020204" charset="-122"/>
                <a:ea typeface="微软雅黑" panose="020B0503020204020204" charset="-122"/>
                <a:cs typeface="微软雅黑" panose="020B0503020204020204" charset="-122"/>
              </a:rPr>
              <a:t>  </a:t>
            </a:r>
            <a:r>
              <a:rPr lang="en-US" altLang="zh-CN" sz="2400" dirty="0">
                <a:latin typeface="微软雅黑" panose="020B0503020204020204" charset="-122"/>
                <a:ea typeface="微软雅黑" panose="020B0503020204020204" charset="-122"/>
                <a:cs typeface="微软雅黑" panose="020B0503020204020204" charset="-122"/>
              </a:rPr>
              <a:t>)地指着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)地叫着</a:t>
            </a:r>
            <a:r>
              <a:rPr lang="en-US" altLang="zh-CN" sz="2400" dirty="0" smtClean="0">
                <a:latin typeface="微软雅黑" panose="020B0503020204020204" charset="-122"/>
                <a:ea typeface="微软雅黑" panose="020B0503020204020204" charset="-122"/>
                <a:cs typeface="微软雅黑" panose="020B0503020204020204" charset="-122"/>
              </a:rPr>
              <a:t>  </a:t>
            </a:r>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rPr>
              <a:t>        </a:t>
            </a:r>
          </a:p>
          <a:p>
            <a:pPr>
              <a:lnSpc>
                <a:spcPct val="130000"/>
              </a:lnSpc>
            </a:pPr>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rPr>
              <a:t>             </a:t>
            </a:r>
          </a:p>
        </p:txBody>
      </p:sp>
      <p:sp>
        <p:nvSpPr>
          <p:cNvPr id="7" name="文本框 6"/>
          <p:cNvSpPr txBox="1"/>
          <p:nvPr/>
        </p:nvSpPr>
        <p:spPr>
          <a:xfrm>
            <a:off x="1402191" y="2880997"/>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胳膊</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145433" y="2880997"/>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劫难</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4891001" y="2880997"/>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红绸</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7006301" y="2880997"/>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敌人</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8556539" y="2880997"/>
            <a:ext cx="891591"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 扒开</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402191" y="3816987"/>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雪白</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4112782" y="3816987"/>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呜呜</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7006301" y="3816987"/>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红色</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1402191" y="4277362"/>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呆呆</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4112782" y="4277362"/>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柔软</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7006301" y="4277362"/>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圆圆</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219263" y="4737737"/>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嗖嗖</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4112782" y="4825367"/>
            <a:ext cx="800219"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黄绿</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6671450" y="4737737"/>
            <a:ext cx="1074333"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   </a:t>
            </a:r>
            <a:r>
              <a:rPr lang="en-US" altLang="zh-CN" sz="24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认真</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1147176" y="5285742"/>
            <a:ext cx="1415772" cy="461665"/>
          </a:xfrm>
          <a:prstGeom prst="rect">
            <a:avLst/>
          </a:prstGeom>
          <a:noFill/>
        </p:spPr>
        <p:txBody>
          <a:bodyPr wrap="none" rtlCol="0">
            <a:spAutoFit/>
          </a:bodyPr>
          <a:lstStyle/>
          <a:p>
            <a:pPr algn="l"/>
            <a:r>
              <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呜哩哇啦</a:t>
            </a:r>
            <a:endParaRPr lang="en-US" altLang="zh-CN" sz="2400" dirty="0" smtClean="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strips(downLeft)">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trips(downLeft)">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downLeft)">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strips(downLef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strips(downLef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strips(downLeft)">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strips(downLeft)">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8" presetClass="entr" presetSubtype="12"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strips(downLeft)">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12"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strips(downLeft)">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18" presetClass="entr" presetSubtype="12"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strips(downLeft)">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8" presetClass="entr" presetSubtype="12"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downLeft)">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18" presetClass="entr" presetSubtype="12"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strips(downLeft)">
                                      <p:cBhvr>
                                        <p:cTn id="73" dur="5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18" presetClass="entr" presetSubtype="12"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strips(downLeft)">
                                      <p:cBhvr>
                                        <p:cTn id="78" dur="5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18" presetClass="entr" presetSubtype="12"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strips(downLeft)">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6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070440" y="1431292"/>
            <a:ext cx="9376614" cy="4698365"/>
            <a:chOff x="2631" y="4073"/>
            <a:chExt cx="8619" cy="8182"/>
          </a:xfrm>
        </p:grpSpPr>
        <p:sp>
          <p:nvSpPr>
            <p:cNvPr id="18" name="矩形 17"/>
            <p:cNvSpPr/>
            <p:nvPr>
              <p:custDataLst>
                <p:tags r:id="rId5"/>
              </p:custDataLst>
            </p:nvPr>
          </p:nvSpPr>
          <p:spPr>
            <a:xfrm>
              <a:off x="2631" y="4299"/>
              <a:ext cx="8369" cy="7956"/>
            </a:xfrm>
            <a:prstGeom prst="rect">
              <a:avLst/>
            </a:prstGeom>
            <a:solidFill>
              <a:schemeClr val="accent1">
                <a:lumMod val="60000"/>
                <a:lumOff val="40000"/>
              </a:schemeClr>
            </a:solidFill>
            <a:ln>
              <a:noFill/>
            </a:ln>
            <a:effectLst>
              <a:outerShdw blurRad="50800" dist="38100" dir="8100000" algn="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9" name="矩形 4"/>
            <p:cNvSpPr/>
            <p:nvPr>
              <p:custDataLst>
                <p:tags r:id="rId6"/>
              </p:custDataLst>
            </p:nvPr>
          </p:nvSpPr>
          <p:spPr>
            <a:xfrm>
              <a:off x="2882" y="4073"/>
              <a:ext cx="8369" cy="7956"/>
            </a:xfrm>
            <a:custGeom>
              <a:avLst/>
              <a:gdLst>
                <a:gd name="connsiteX0" fmla="*/ 0 w 5405036"/>
                <a:gd name="connsiteY0" fmla="*/ 0 h 3159621"/>
                <a:gd name="connsiteX1" fmla="*/ 5405036 w 5405036"/>
                <a:gd name="connsiteY1" fmla="*/ 0 h 3159621"/>
                <a:gd name="connsiteX2" fmla="*/ 5405036 w 5405036"/>
                <a:gd name="connsiteY2" fmla="*/ 3159621 h 3159621"/>
                <a:gd name="connsiteX3" fmla="*/ 0 w 5405036"/>
                <a:gd name="connsiteY3" fmla="*/ 3159621 h 3159621"/>
                <a:gd name="connsiteX4" fmla="*/ 0 w 5405036"/>
                <a:gd name="connsiteY4" fmla="*/ 0 h 3159621"/>
                <a:gd name="connsiteX0-1" fmla="*/ 3672920 w 9077956"/>
                <a:gd name="connsiteY0-2" fmla="*/ 1452812 h 4612433"/>
                <a:gd name="connsiteX1-3" fmla="*/ 0 w 9077956"/>
                <a:gd name="connsiteY1-4" fmla="*/ 0 h 4612433"/>
                <a:gd name="connsiteX2-5" fmla="*/ 9077956 w 9077956"/>
                <a:gd name="connsiteY2-6" fmla="*/ 1452812 h 4612433"/>
                <a:gd name="connsiteX3-7" fmla="*/ 9077956 w 9077956"/>
                <a:gd name="connsiteY3-8" fmla="*/ 4612433 h 4612433"/>
                <a:gd name="connsiteX4-9" fmla="*/ 3672920 w 9077956"/>
                <a:gd name="connsiteY4-10" fmla="*/ 4612433 h 4612433"/>
                <a:gd name="connsiteX5" fmla="*/ 3672920 w 9077956"/>
                <a:gd name="connsiteY5" fmla="*/ 1452812 h 4612433"/>
                <a:gd name="connsiteX0-11" fmla="*/ 0 w 5405036"/>
                <a:gd name="connsiteY0-12" fmla="*/ 0 h 3159621"/>
                <a:gd name="connsiteX1-13" fmla="*/ 5405036 w 5405036"/>
                <a:gd name="connsiteY1-14" fmla="*/ 0 h 3159621"/>
                <a:gd name="connsiteX2-15" fmla="*/ 5405036 w 5405036"/>
                <a:gd name="connsiteY2-16" fmla="*/ 3159621 h 3159621"/>
                <a:gd name="connsiteX3-17" fmla="*/ 0 w 5405036"/>
                <a:gd name="connsiteY3-18" fmla="*/ 3159621 h 3159621"/>
                <a:gd name="connsiteX4-19" fmla="*/ 0 w 5405036"/>
                <a:gd name="connsiteY4-20" fmla="*/ 0 h 31596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5036" h="3159621">
                  <a:moveTo>
                    <a:pt x="0" y="0"/>
                  </a:moveTo>
                  <a:lnTo>
                    <a:pt x="5405036" y="0"/>
                  </a:lnTo>
                  <a:lnTo>
                    <a:pt x="5405036" y="3159621"/>
                  </a:lnTo>
                  <a:lnTo>
                    <a:pt x="0" y="3159621"/>
                  </a:lnTo>
                  <a:lnTo>
                    <a:pt x="0" y="0"/>
                  </a:lnTo>
                  <a:close/>
                </a:path>
              </a:pathLst>
            </a:custGeom>
            <a:ln w="22225">
              <a:solidFill>
                <a:schemeClr val="accent1"/>
              </a:solidFill>
            </a:ln>
            <a:effectLst>
              <a:outerShdw blurRad="76200" dist="76200" dir="8100000" algn="tr" rotWithShape="0">
                <a:prstClr val="black">
                  <a:alpha val="14000"/>
                </a:prstClr>
              </a:outerShdw>
            </a:effectLst>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dirty="0"/>
            </a:p>
          </p:txBody>
        </p:sp>
      </p:grpSp>
      <p:sp>
        <p:nvSpPr>
          <p:cNvPr id="2065" name="矩形 2064"/>
          <p:cNvSpPr/>
          <p:nvPr>
            <p:custDataLst>
              <p:tags r:id="rId2"/>
            </p:custDataLst>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custDataLst>
              <p:tags r:id="rId3"/>
            </p:custDataLst>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20" name="文本框 19"/>
          <p:cNvSpPr txBox="1"/>
          <p:nvPr>
            <p:custDataLst>
              <p:tags r:id="rId4"/>
            </p:custDataLst>
          </p:nvPr>
        </p:nvSpPr>
        <p:spPr>
          <a:xfrm>
            <a:off x="1523884" y="1557655"/>
            <a:ext cx="9109198" cy="450342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三、按要求写词语。</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1.“吱扭</a:t>
            </a:r>
            <a:r>
              <a:rPr sz="2800" u="none"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a:t>
            </a:r>
            <a:r>
              <a:rPr lang="zh-CN" altLang="en-US" sz="2800" u="none"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a:t>
            </a:r>
            <a:r>
              <a:rPr sz="2800" u="none"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a:t>
            </a: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咕咚咕咚”，</a:t>
            </a:r>
            <a:r>
              <a:rPr sz="2800" u="none"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这类词叫</a:t>
            </a:r>
            <a:r>
              <a:rPr lang="zh-CN" altLang="en-US" sz="2800" u="none"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象</a:t>
            </a:r>
            <a:r>
              <a:rPr sz="2800" u="none" strike="noStrike" spc="242" baseline="0" dirty="0" err="1" smtClean="0">
                <a:solidFill>
                  <a:schemeClr val="tx1">
                    <a:lumMod val="75000"/>
                    <a:lumOff val="25000"/>
                  </a:schemeClr>
                </a:solidFill>
                <a:uLnTx/>
                <a:uFillTx/>
                <a:latin typeface="微软雅黑" panose="020B0503020204020204" charset="-122"/>
                <a:ea typeface="微软雅黑" panose="020B0503020204020204" charset="-122"/>
                <a:sym typeface="+mn-ea"/>
              </a:rPr>
              <a:t>声词</a:t>
            </a:r>
            <a:r>
              <a:rPr sz="2800" u="none" strike="noStrike" spc="242" baseline="0" dirty="0" err="1">
                <a:solidFill>
                  <a:schemeClr val="tx1">
                    <a:lumMod val="75000"/>
                    <a:lumOff val="25000"/>
                  </a:schemeClr>
                </a:solidFill>
                <a:uLnTx/>
                <a:uFillTx/>
                <a:latin typeface="微软雅黑" panose="020B0503020204020204" charset="-122"/>
                <a:ea typeface="微软雅黑" panose="020B0503020204020204" charset="-122"/>
                <a:sym typeface="+mn-ea"/>
              </a:rPr>
              <a:t>，书中还有一些请抄录下来</a:t>
            </a: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p>
          <a:p>
            <a:pPr lvl="0" fontAlgn="ctr">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2</a:t>
            </a:r>
            <a:r>
              <a:rPr sz="2800" u="none"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a:t>
            </a:r>
            <a:r>
              <a:rPr lang="zh-CN" altLang="en-US" sz="2800" u="none"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a:t>
            </a:r>
            <a:r>
              <a:rPr sz="2800" u="none" strike="noStrike" spc="242" baseline="0" dirty="0" err="1" smtClean="0">
                <a:solidFill>
                  <a:schemeClr val="tx1">
                    <a:lumMod val="75000"/>
                    <a:lumOff val="25000"/>
                  </a:schemeClr>
                </a:solidFill>
                <a:uLnTx/>
                <a:uFillTx/>
                <a:latin typeface="微软雅黑" panose="020B0503020204020204" charset="-122"/>
                <a:ea typeface="微软雅黑" panose="020B0503020204020204" charset="-122"/>
                <a:sym typeface="+mn-ea"/>
              </a:rPr>
              <a:t>飘飘悠悠</a:t>
            </a:r>
            <a:r>
              <a:rPr lang="zh-CN" altLang="en-US" sz="2800" spc="242" dirty="0">
                <a:solidFill>
                  <a:schemeClr val="tx1">
                    <a:lumMod val="75000"/>
                    <a:lumOff val="25000"/>
                  </a:schemeClr>
                </a:solidFill>
                <a:latin typeface="微软雅黑" panose="020B0503020204020204" charset="-122"/>
                <a:ea typeface="微软雅黑" panose="020B0503020204020204" charset="-122"/>
                <a:sym typeface="+mn-ea"/>
              </a:rPr>
              <a:t>”</a:t>
            </a:r>
            <a:r>
              <a:rPr sz="2800" u="none" strike="noStrike" spc="242" baseline="0" dirty="0" err="1" smtClean="0">
                <a:solidFill>
                  <a:schemeClr val="tx1">
                    <a:lumMod val="75000"/>
                    <a:lumOff val="25000"/>
                  </a:schemeClr>
                </a:solidFill>
                <a:uLnTx/>
                <a:uFillTx/>
                <a:latin typeface="微软雅黑" panose="020B0503020204020204" charset="-122"/>
                <a:ea typeface="微软雅黑" panose="020B0503020204020204" charset="-122"/>
                <a:sym typeface="+mn-ea"/>
              </a:rPr>
              <a:t>这类词构词的规律是</a:t>
            </a:r>
            <a:r>
              <a:rPr sz="2800" u="none" strike="noStrike" spc="242" baseline="0" dirty="0" err="1">
                <a:solidFill>
                  <a:schemeClr val="tx1">
                    <a:lumMod val="75000"/>
                    <a:lumOff val="25000"/>
                  </a:schemeClr>
                </a:solidFill>
                <a:uLnTx/>
                <a:uFillTx/>
                <a:latin typeface="微软雅黑" panose="020B0503020204020204" charset="-122"/>
                <a:ea typeface="微软雅黑" panose="020B0503020204020204" charset="-122"/>
                <a:sym typeface="+mn-ea"/>
              </a:rPr>
              <a:t>“AABB”式的，请从书中再抄录几个</a:t>
            </a: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a:t>
            </a:r>
          </a:p>
          <a:p>
            <a:pPr lvl="0" algn="l" fontAlgn="ctr">
              <a:lnSpc>
                <a:spcPct val="130000"/>
              </a:lnSpc>
              <a:spcBef>
                <a:spcPts val="1000"/>
              </a:spcBef>
              <a:spcAft>
                <a:spcPts val="0"/>
              </a:spcAft>
              <a:buSzPct val="100000"/>
              <a:buFont typeface="Wingdings" panose="05000000000000000000" charset="0"/>
            </a:pPr>
            <a:r>
              <a:rPr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p>
        </p:txBody>
      </p:sp>
      <p:sp>
        <p:nvSpPr>
          <p:cNvPr id="2" name="文本框 1"/>
          <p:cNvSpPr txBox="1"/>
          <p:nvPr/>
        </p:nvSpPr>
        <p:spPr>
          <a:xfrm>
            <a:off x="1310726" y="3483928"/>
            <a:ext cx="7890750" cy="652486"/>
          </a:xfrm>
          <a:prstGeom prst="rect">
            <a:avLst/>
          </a:prstGeom>
          <a:noFill/>
        </p:spPr>
        <p:txBody>
          <a:bodyPr wrap="none" rtlCol="0">
            <a:spAutoFit/>
          </a:bodyPr>
          <a:lstStyle/>
          <a:p>
            <a:pPr lvl="0" algn="l" fontAlgn="ctr">
              <a:lnSpc>
                <a:spcPct val="130000"/>
              </a:lnSpc>
              <a:spcBef>
                <a:spcPts val="1000"/>
              </a:spcBef>
              <a:spcAft>
                <a:spcPts val="0"/>
              </a:spcAft>
              <a:buSzPct val="100000"/>
              <a:buFont typeface="Wingdings" panose="05000000000000000000" charset="0"/>
            </a:pPr>
            <a:r>
              <a:rPr sz="2800" spc="242" dirty="0">
                <a:solidFill>
                  <a:srgbClr val="C00000"/>
                </a:solidFill>
                <a:uLnTx/>
                <a:uFillTx/>
                <a:latin typeface="微软雅黑" panose="020B0503020204020204" charset="-122"/>
                <a:ea typeface="微软雅黑" panose="020B0503020204020204" charset="-122"/>
                <a:sym typeface="+mn-ea"/>
              </a:rPr>
              <a:t>哗啦哗啦 吧唧吧唧 哐啷 咕咚咕咚 嗖嗖 呜呜</a:t>
            </a:r>
            <a:endParaRPr lang="zh-CN" altLang="en-US" sz="2800" u="none" strike="noStrike" spc="242" baseline="0" dirty="0">
              <a:solidFill>
                <a:srgbClr val="C00000"/>
              </a:solidFill>
              <a:uLnTx/>
              <a:uFillTx/>
              <a:latin typeface="微软雅黑" panose="020B0503020204020204" charset="-122"/>
              <a:ea typeface="微软雅黑" panose="020B0503020204020204" charset="-122"/>
              <a:sym typeface="+mn-ea"/>
            </a:endParaRPr>
          </a:p>
        </p:txBody>
      </p:sp>
      <p:sp>
        <p:nvSpPr>
          <p:cNvPr id="3" name="文本框 2"/>
          <p:cNvSpPr txBox="1"/>
          <p:nvPr/>
        </p:nvSpPr>
        <p:spPr>
          <a:xfrm>
            <a:off x="1702548" y="5301208"/>
            <a:ext cx="6973704" cy="523220"/>
          </a:xfrm>
          <a:prstGeom prst="rect">
            <a:avLst/>
          </a:prstGeom>
          <a:noFill/>
        </p:spPr>
        <p:txBody>
          <a:bodyPr wrap="none" rtlCol="0">
            <a:spAutoFit/>
          </a:bodyPr>
          <a:lstStyle/>
          <a:p>
            <a:pPr algn="l"/>
            <a:r>
              <a:rPr sz="2800" spc="242" dirty="0">
                <a:solidFill>
                  <a:srgbClr val="C00000"/>
                </a:solidFill>
                <a:uLnTx/>
                <a:uFillTx/>
                <a:latin typeface="微软雅黑" panose="020B0503020204020204" charset="-122"/>
                <a:ea typeface="微软雅黑" panose="020B0503020204020204" charset="-122"/>
                <a:sym typeface="+mn-ea"/>
              </a:rPr>
              <a:t>飘飘洒洒 平平安安 高高兴兴 开开心心</a:t>
            </a:r>
            <a:r>
              <a:rPr sz="2800" spc="242" dirty="0">
                <a:solidFill>
                  <a:schemeClr val="tx1">
                    <a:lumMod val="75000"/>
                    <a:lumOff val="25000"/>
                  </a:schemeClr>
                </a:solidFill>
                <a:uLnTx/>
                <a:uFillTx/>
                <a:latin typeface="微软雅黑" panose="020B0503020204020204" charset="-122"/>
                <a:ea typeface="微软雅黑" panose="020B0503020204020204" charset="-122"/>
                <a:sym typeface="+mn-ea"/>
              </a:rPr>
              <a:t> </a:t>
            </a:r>
            <a:endParaRPr lang="zh-CN" altLang="en-US" sz="28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8" name="矩形 7"/>
          <p:cNvSpPr/>
          <p:nvPr/>
        </p:nvSpPr>
        <p:spPr>
          <a:xfrm>
            <a:off x="865033" y="1824355"/>
            <a:ext cx="10046317" cy="3928110"/>
          </a:xfrm>
          <a:prstGeom prst="rect">
            <a:avLst/>
          </a:prstGeom>
        </p:spPr>
        <p:txBody>
          <a:bodyPr wrap="square">
            <a:spAutoFit/>
          </a:bodyPr>
          <a:lstStyle/>
          <a:p>
            <a:pPr>
              <a:lnSpc>
                <a:spcPct val="130000"/>
              </a:lnSpc>
            </a:pPr>
            <a:r>
              <a:rPr lang="en-US" altLang="zh-CN" sz="2400" dirty="0" err="1">
                <a:latin typeface="微软雅黑" panose="020B0503020204020204" charset="-122"/>
                <a:ea typeface="微软雅黑" panose="020B0503020204020204" charset="-122"/>
                <a:cs typeface="微软雅黑" panose="020B0503020204020204" charset="-122"/>
              </a:rPr>
              <a:t>四、</a:t>
            </a:r>
            <a:r>
              <a:rPr lang="en-US" altLang="zh-CN" sz="2400" dirty="0" err="1" smtClean="0">
                <a:latin typeface="微软雅黑" panose="020B0503020204020204" charset="-122"/>
                <a:ea typeface="微软雅黑" panose="020B0503020204020204" charset="-122"/>
                <a:cs typeface="微软雅黑" panose="020B0503020204020204" charset="-122"/>
              </a:rPr>
              <a:t>给下面句中</a:t>
            </a:r>
            <a:r>
              <a:rPr lang="zh-CN" altLang="en-US" sz="2400" dirty="0" smtClean="0">
                <a:latin typeface="微软雅黑" panose="020B0503020204020204" charset="-122"/>
                <a:ea typeface="微软雅黑" panose="020B0503020204020204" charset="-122"/>
                <a:cs typeface="微软雅黑" panose="020B0503020204020204" charset="-122"/>
              </a:rPr>
              <a:t>红色</a:t>
            </a:r>
            <a:r>
              <a:rPr lang="en-US" altLang="zh-CN" sz="2400" dirty="0" err="1" smtClean="0">
                <a:latin typeface="微软雅黑" panose="020B0503020204020204" charset="-122"/>
                <a:ea typeface="微软雅黑" panose="020B0503020204020204" charset="-122"/>
                <a:cs typeface="微软雅黑" panose="020B0503020204020204" charset="-122"/>
              </a:rPr>
              <a:t>的字选择最恰当的解释</a:t>
            </a:r>
            <a:r>
              <a:rPr lang="en-US" altLang="zh-CN" sz="2400" dirty="0">
                <a:latin typeface="微软雅黑" panose="020B0503020204020204" charset="-122"/>
                <a:ea typeface="微软雅黑" panose="020B0503020204020204" charset="-122"/>
                <a:cs typeface="微软雅黑" panose="020B0503020204020204" charset="-122"/>
              </a:rPr>
              <a:t>。</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1.妈妈知道他又去</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耍</a:t>
            </a:r>
            <a:r>
              <a:rPr lang="en-US" altLang="zh-CN" sz="2400" dirty="0">
                <a:latin typeface="微软雅黑" panose="020B0503020204020204" charset="-122"/>
                <a:ea typeface="微软雅黑" panose="020B0503020204020204" charset="-122"/>
                <a:cs typeface="微软雅黑" panose="020B0503020204020204" charset="-122"/>
              </a:rPr>
              <a:t>水了，把脸一沉，叫他过来。（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A.玩弄，戏弄。  B.玩、玩耍   C.施展，表现出来。</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2.我们对鬼子，</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怀</a:t>
            </a:r>
            <a:r>
              <a:rPr lang="en-US" altLang="zh-CN" sz="2400" dirty="0">
                <a:latin typeface="微软雅黑" panose="020B0503020204020204" charset="-122"/>
                <a:ea typeface="微软雅黑" panose="020B0503020204020204" charset="-122"/>
                <a:cs typeface="微软雅黑" panose="020B0503020204020204" charset="-122"/>
              </a:rPr>
              <a:t>有刻骨的仇恨。（     ）</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A.思念   B.胸前   C.心胸   D.心里存有。</a:t>
            </a: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3.芦花</a:t>
            </a: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开</a:t>
            </a:r>
            <a:r>
              <a:rPr lang="en-US" altLang="zh-CN" sz="2400" dirty="0">
                <a:latin typeface="微软雅黑" panose="020B0503020204020204" charset="-122"/>
                <a:ea typeface="微软雅黑" panose="020B0503020204020204" charset="-122"/>
                <a:cs typeface="微软雅黑" panose="020B0503020204020204" charset="-122"/>
              </a:rPr>
              <a:t>的时候，远远望去，黄绿的芦苇上好像盖了一层厚厚的白雪。（   ）</a:t>
            </a:r>
            <a:r>
              <a:rPr lang="en-US" altLang="zh-CN" sz="2400" dirty="0">
                <a:solidFill>
                  <a:srgbClr val="C00000"/>
                </a:solidFill>
                <a:latin typeface="微软雅黑" panose="020B0503020204020204" charset="-122"/>
                <a:ea typeface="微软雅黑" panose="020B0503020204020204" charset="-122"/>
                <a:cs typeface="微软雅黑" panose="020B0503020204020204" charset="-122"/>
              </a:rPr>
              <a:t>  </a:t>
            </a:r>
            <a:endParaRPr lang="en-US" altLang="zh-CN" sz="2400" dirty="0">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2400" dirty="0">
                <a:latin typeface="微软雅黑" panose="020B0503020204020204" charset="-122"/>
                <a:ea typeface="微软雅黑" panose="020B0503020204020204" charset="-122"/>
                <a:cs typeface="微软雅黑" panose="020B0503020204020204" charset="-122"/>
              </a:rPr>
              <a:t>　A.开发 修建　 B.张开 舒展　 C.列出　</a:t>
            </a:r>
          </a:p>
        </p:txBody>
      </p:sp>
      <p:sp>
        <p:nvSpPr>
          <p:cNvPr id="2" name="文本框 1"/>
          <p:cNvSpPr txBox="1"/>
          <p:nvPr/>
        </p:nvSpPr>
        <p:spPr>
          <a:xfrm>
            <a:off x="9385916" y="2410462"/>
            <a:ext cx="377026"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B</a:t>
            </a:r>
            <a:endParaRPr lang="en-US" altLang="zh-CN" sz="2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848176" y="3364231"/>
            <a:ext cx="418704"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D</a:t>
            </a:r>
            <a:endParaRPr lang="en-US" altLang="zh-CN"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146983" y="4763772"/>
            <a:ext cx="377026" cy="461665"/>
          </a:xfrm>
          <a:prstGeom prst="rect">
            <a:avLst/>
          </a:prstGeom>
          <a:noFill/>
        </p:spPr>
        <p:txBody>
          <a:bodyPr wrap="none" rtlCol="0">
            <a:spAutoFit/>
          </a:bodyPr>
          <a:lstStyle/>
          <a:p>
            <a:pPr algn="l"/>
            <a:r>
              <a:rPr lang="en-US"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B</a:t>
            </a:r>
            <a:endParaRPr lang="en-US" alt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up)">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Lst>
  </p:timing>
</p:sld>
</file>

<file path=ppt/slides/slide6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817558" y="1304292"/>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1578918" y="2585722"/>
            <a:ext cx="7762041" cy="3613785"/>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十边形 5"/>
          <p:cNvSpPr/>
          <p:nvPr/>
        </p:nvSpPr>
        <p:spPr>
          <a:xfrm>
            <a:off x="997579" y="1143002"/>
            <a:ext cx="3767078" cy="1043893"/>
          </a:xfrm>
          <a:prstGeom prst="decagon">
            <a:avLst/>
          </a:prstGeom>
          <a:solidFill>
            <a:srgbClr val="92D050"/>
          </a:solidFill>
        </p:spPr>
        <p:txBody>
          <a:bodyPr wrap="square">
            <a:spAutoFit/>
          </a:bodyPr>
          <a:lstStyle/>
          <a:p>
            <a:r>
              <a:rPr lang="zh-CN" altLang="zh-CN" sz="3600" b="1" dirty="0">
                <a:effectLst>
                  <a:outerShdw blurRad="38100" dist="38100" dir="2700000" algn="tl">
                    <a:srgbClr val="000000">
                      <a:alpha val="43137"/>
                    </a:srgbClr>
                  </a:outerShdw>
                </a:effectLst>
                <a:latin typeface="+mn-ea"/>
                <a:ea typeface="+mn-ea"/>
              </a:rPr>
              <a:t>拓展阅读：</a:t>
            </a:r>
          </a:p>
        </p:txBody>
      </p:sp>
      <p:sp>
        <p:nvSpPr>
          <p:cNvPr id="7" name="矩形 6"/>
          <p:cNvSpPr/>
          <p:nvPr/>
        </p:nvSpPr>
        <p:spPr>
          <a:xfrm>
            <a:off x="4526502" y="1887967"/>
            <a:ext cx="6235029" cy="3876675"/>
          </a:xfrm>
          <a:prstGeom prst="rect">
            <a:avLst/>
          </a:prstGeom>
        </p:spPr>
        <p:txBody>
          <a:bodyPr wrap="square">
            <a:spAutoFit/>
          </a:bodyPr>
          <a:lstStyle/>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过故人庄</a:t>
            </a:r>
          </a:p>
          <a:p>
            <a:pPr algn="ctr">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孟浩然</a:t>
            </a:r>
            <a:endParaRPr lang="zh-CN" altLang="zh-CN" sz="2800" dirty="0">
              <a:latin typeface="微软雅黑" panose="020B0503020204020204" charset="-122"/>
              <a:ea typeface="微软雅黑" panose="020B0503020204020204" charset="-122"/>
              <a:cs typeface="微软雅黑" panose="020B0503020204020204" charset="-122"/>
            </a:endParaRPr>
          </a:p>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故人具鸡黍，邀我至田家。</a:t>
            </a:r>
          </a:p>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绿树村边合，青山郭外斜。</a:t>
            </a:r>
          </a:p>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开轩面场圃，把酒话桑麻。</a:t>
            </a:r>
          </a:p>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待到重阳日，还来就菊花。</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876" y="3493080"/>
            <a:ext cx="3216261"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up)">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wipe(up)">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wipe(up)">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wipe(up)">
                                      <p:cBhvr>
                                        <p:cTn id="28" dur="500"/>
                                        <p:tgtEl>
                                          <p:spTgt spid="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wipe(up)">
                                      <p:cBhvr>
                                        <p:cTn id="33" dur="500"/>
                                        <p:tgtEl>
                                          <p:spTgt spid="7">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7">
                                            <p:txEl>
                                              <p:pRg st="5" end="5"/>
                                            </p:txEl>
                                          </p:spTgt>
                                        </p:tgtEl>
                                        <p:attrNameLst>
                                          <p:attrName>style.visibility</p:attrName>
                                        </p:attrNameLst>
                                      </p:cBhvr>
                                      <p:to>
                                        <p:strVal val="visible"/>
                                      </p:to>
                                    </p:set>
                                    <p:animEffect transition="in" filter="wipe(up)">
                                      <p:cBhvr>
                                        <p:cTn id="38"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uiExpand="1" build="p"/>
    </p:bldLst>
  </p:timing>
</p:sld>
</file>

<file path=ppt/slides/slide6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rcRect l="51478" t="51160"/>
          <a:stretch>
            <a:fillRect/>
          </a:stretch>
        </p:blipFill>
        <p:spPr>
          <a:xfrm>
            <a:off x="5518071" y="2720342"/>
            <a:ext cx="5304915" cy="3281045"/>
          </a:xfrm>
          <a:prstGeom prst="roundRect">
            <a:avLst/>
          </a:prstGeom>
          <a:effectLst>
            <a:softEdge rad="63500"/>
          </a:effec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486776" y="2413637"/>
            <a:ext cx="5908732" cy="1384995"/>
          </a:xfrm>
          <a:prstGeom prst="rect">
            <a:avLst/>
          </a:prstGeom>
          <a:noFill/>
        </p:spPr>
        <p:txBody>
          <a:bodyPr wrap="square" rtlCol="0">
            <a:spAutoFit/>
          </a:bodyPr>
          <a:lstStyle/>
          <a:p>
            <a:pPr>
              <a:lnSpc>
                <a:spcPct val="150000"/>
              </a:lnSpc>
            </a:pPr>
            <a:r>
              <a:rPr lang="en-US" altLang="zh-CN" sz="2800" dirty="0">
                <a:latin typeface="微软雅黑" panose="020B0503020204020204" charset="-122"/>
                <a:ea typeface="微软雅黑" panose="020B0503020204020204" charset="-122"/>
              </a:rPr>
              <a:t>      </a:t>
            </a:r>
            <a:r>
              <a:rPr altLang="zh-CN" sz="2800" dirty="0">
                <a:latin typeface="微软雅黑" panose="020B0503020204020204" charset="-122"/>
                <a:ea typeface="微软雅黑" panose="020B0503020204020204" charset="-122"/>
              </a:rPr>
              <a:t>说说小英雄雨来是一个什么样的人物？从哪些地方可以看出来？</a:t>
            </a:r>
          </a:p>
        </p:txBody>
      </p:sp>
      <p:sp>
        <p:nvSpPr>
          <p:cNvPr id="9" name="文本框 7"/>
          <p:cNvSpPr txBox="1"/>
          <p:nvPr/>
        </p:nvSpPr>
        <p:spPr>
          <a:xfrm>
            <a:off x="639474" y="1279525"/>
            <a:ext cx="2091271" cy="578480"/>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6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9" name="文本框 7"/>
          <p:cNvSpPr txBox="1"/>
          <p:nvPr/>
        </p:nvSpPr>
        <p:spPr>
          <a:xfrm>
            <a:off x="481350" y="1127125"/>
            <a:ext cx="2091271" cy="578882"/>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新知讲解</a:t>
            </a:r>
          </a:p>
        </p:txBody>
      </p:sp>
      <p:sp>
        <p:nvSpPr>
          <p:cNvPr id="2" name="文本框 1"/>
          <p:cNvSpPr txBox="1"/>
          <p:nvPr/>
        </p:nvSpPr>
        <p:spPr>
          <a:xfrm>
            <a:off x="1182832" y="1936752"/>
            <a:ext cx="4493538"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鬼子抓住雨来为什么要枪毙他？</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889547" y="2509522"/>
            <a:ext cx="5416868" cy="461665"/>
          </a:xfrm>
          <a:prstGeom prst="rect">
            <a:avLst/>
          </a:prstGeom>
          <a:no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因为雨来不肯说出李大叔的藏身之处。</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040985" y="3199131"/>
            <a:ext cx="5724644"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雨来在鬼子面前为什么表现得如此坚强？</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004943" y="3740152"/>
            <a:ext cx="3570208"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因为他为了</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保护</a:t>
            </a:r>
            <a:r>
              <a:rPr lang="zh-CN" sz="2400">
                <a:latin typeface="微软雅黑" panose="020B0503020204020204" charset="-122"/>
                <a:ea typeface="微软雅黑" panose="020B0503020204020204" charset="-122"/>
                <a:cs typeface="微软雅黑" panose="020B0503020204020204" charset="-122"/>
                <a:sym typeface="+mn-ea"/>
              </a:rPr>
              <a:t>李大叔。</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663503" y="4432937"/>
            <a:ext cx="7571303"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雨来又是怎样从鬼子手中逃脱的？他为什么能这样做？</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807675" y="4996817"/>
            <a:ext cx="7263527" cy="461665"/>
          </a:xfrm>
          <a:prstGeom prst="rect">
            <a:avLst/>
          </a:prstGeom>
          <a:noFill/>
        </p:spPr>
        <p:txBody>
          <a:bodyPr wrap="none" rtlCol="0">
            <a:spAutoFit/>
          </a:bodyPr>
          <a:lstStyle/>
          <a:p>
            <a:pPr algn="l"/>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枪响之前，雨来趁鬼子不防备，一头扎到河里</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去</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了</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481350" y="5561332"/>
            <a:ext cx="3877985"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你认为他是一个怎样的人？</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5315766" y="5561332"/>
            <a:ext cx="3570208" cy="461665"/>
          </a:xfrm>
          <a:prstGeom prst="rect">
            <a:avLst/>
          </a:prstGeom>
          <a:no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爱国、有骨气的中国人。</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trips(down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trips(down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P spid="8" grpId="0"/>
      <p:bldP spid="10" grpId="0"/>
      <p:bldP spid="11" grpId="0"/>
      <p:bldP spid="12" grpId="0"/>
    </p:bldLst>
  </p:timing>
</p:sld>
</file>

<file path=ppt/slides/slide6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82143" y="3821431"/>
            <a:ext cx="8693735" cy="2032754"/>
          </a:xfrm>
          <a:prstGeom prst="bevel">
            <a:avLst>
              <a:gd name="adj" fmla="val 2705"/>
            </a:avLst>
          </a:prstGeom>
          <a:solidFill>
            <a:srgbClr val="FFC000"/>
          </a:solidFill>
          <a:ln w="9525">
            <a:solidFill>
              <a:srgbClr val="92D050"/>
            </a:solidFill>
          </a:ln>
        </p:spPr>
        <p:txBody>
          <a:bodyPr wrap="square">
            <a:spAutoFit/>
          </a:bodyPr>
          <a:lstStyle/>
          <a:p>
            <a:pPr indent="304800"/>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课文中第一次出现在第二段中。雨来在夜校学习时，女老师指着黑板上的字念着：“我们是中国人，我们爱自己的祖国。”这说明雨来在夜校不仅学了文化，更重要的是接受</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了</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爱国</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思想</a:t>
            </a:r>
            <a:r>
              <a:rPr lang="zh-CN" sz="2400" dirty="0">
                <a:solidFill>
                  <a:schemeClr val="tx1"/>
                </a:solidFill>
                <a:latin typeface="微软雅黑" panose="020B0503020204020204" charset="-122"/>
                <a:ea typeface="微软雅黑" panose="020B0503020204020204" charset="-122"/>
                <a:cs typeface="微软雅黑" panose="020B0503020204020204" charset="-122"/>
              </a:rPr>
              <a:t>教育。这种爱国主义的思想，在他头脑里扎下了根，这是雨来与敌人斗争的力量源泉和思想基础。</a:t>
            </a:r>
          </a:p>
        </p:txBody>
      </p:sp>
      <p:sp>
        <p:nvSpPr>
          <p:cNvPr id="2" name="文本框 1"/>
          <p:cNvSpPr txBox="1"/>
          <p:nvPr/>
        </p:nvSpPr>
        <p:spPr>
          <a:xfrm>
            <a:off x="454996" y="115633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2429999" y="1734820"/>
            <a:ext cx="8192232" cy="1438650"/>
          </a:xfrm>
          <a:prstGeom prst="snip2DiagRect">
            <a:avLst/>
          </a:prstGeom>
          <a:noFill/>
          <a:ln w="38100">
            <a:solidFill>
              <a:srgbClr val="339933"/>
            </a:solidFill>
            <a:prstDash val="lgDashDotDot"/>
          </a:ln>
        </p:spPr>
        <p:txBody>
          <a:bodyPr wrap="square" rtlCol="0" anchor="t">
            <a:spAutoFit/>
          </a:bodyPr>
          <a:lstStyle/>
          <a:p>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我们是中国人，我们爱自己的祖国”在课文中的位置。重点理解课文中两次提到这句话有什么重要的意思？从而体会雨来的优秀品质。</a:t>
            </a:r>
            <a:endParaRPr lang="zh-CN"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6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496756" y="1896746"/>
            <a:ext cx="8895265" cy="3581519"/>
          </a:xfrm>
          <a:prstGeom prst="bevel">
            <a:avLst>
              <a:gd name="adj" fmla="val 2705"/>
            </a:avLst>
          </a:prstGeom>
          <a:solidFill>
            <a:srgbClr val="FFDF7D"/>
          </a:solidFill>
          <a:ln w="9525">
            <a:solidFill>
              <a:srgbClr val="92D050"/>
            </a:solidFill>
          </a:ln>
        </p:spPr>
        <p:txBody>
          <a:bodyPr wrap="square">
            <a:spAutoFit/>
          </a:bodyPr>
          <a:lstStyle/>
          <a:p>
            <a:pPr indent="304800">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课文中第二次出现在第四段中。敌人的威胁、利诱，软硬兼施，都不能使雨来屈服。“我们是中国人，我们爱自己的祖国。”鼓舞鞭策着他，使他经受住敌人的毒打。在严峻的斗争面前，雨来重温这句话，倍感亲切。“我们是中国人，我们爱自己的祖国。”是他意志、信念、力量和经受各种考验的精神支柱。</a:t>
            </a:r>
          </a:p>
        </p:txBody>
      </p:sp>
      <p:sp>
        <p:nvSpPr>
          <p:cNvPr id="2" name="文本框 1"/>
          <p:cNvSpPr txBox="1"/>
          <p:nvPr/>
        </p:nvSpPr>
        <p:spPr>
          <a:xfrm>
            <a:off x="454996" y="115633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6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5" name="文本框 4"/>
          <p:cNvSpPr txBox="1"/>
          <p:nvPr/>
        </p:nvSpPr>
        <p:spPr>
          <a:xfrm>
            <a:off x="2542390" y="1603377"/>
            <a:ext cx="6955750" cy="461665"/>
          </a:xfrm>
          <a:prstGeom prst="rect">
            <a:avLst/>
          </a:prstGeom>
          <a:no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sym typeface="+mn-ea"/>
              </a:rPr>
              <a:t>本文分为六个大部分，每个部分的意思是什么呢？</a:t>
            </a:r>
            <a:endParaRPr lang="zh-CN" altLang="en-US" sz="2400">
              <a:solidFill>
                <a:srgbClr val="FF0000"/>
              </a:solidFill>
              <a:latin typeface="微软雅黑" panose="020B0503020204020204" charset="-122"/>
              <a:ea typeface="微软雅黑" panose="020B0503020204020204" charset="-122"/>
              <a:sym typeface="+mn-ea"/>
            </a:endParaRPr>
          </a:p>
        </p:txBody>
      </p:sp>
      <p:sp>
        <p:nvSpPr>
          <p:cNvPr id="6" name="文本框 5"/>
          <p:cNvSpPr txBox="1"/>
          <p:nvPr/>
        </p:nvSpPr>
        <p:spPr>
          <a:xfrm>
            <a:off x="337178" y="2199006"/>
            <a:ext cx="7571303" cy="510778"/>
          </a:xfrm>
          <a:prstGeom prst="roundRect">
            <a:avLst/>
          </a:prstGeom>
          <a:solidFill>
            <a:srgbClr val="FFDF7D"/>
          </a:solid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sym typeface="+mn-ea"/>
              </a:rPr>
              <a:t>第一部分：</a:t>
            </a:r>
            <a:r>
              <a:rPr lang="zh-CN" sz="2400">
                <a:latin typeface="微软雅黑" panose="020B0503020204020204" charset="-122"/>
                <a:ea typeface="微软雅黑" panose="020B0503020204020204" charset="-122"/>
                <a:sym typeface="+mn-ea"/>
              </a:rPr>
              <a:t>雨来家乡的景色优美，他游泳的本领高强。</a:t>
            </a:r>
            <a:endParaRPr lang="zh-CN" altLang="en-US" sz="2400">
              <a:latin typeface="微软雅黑" panose="020B0503020204020204" charset="-122"/>
              <a:ea typeface="微软雅黑" panose="020B0503020204020204" charset="-122"/>
              <a:sym typeface="+mn-ea"/>
            </a:endParaRPr>
          </a:p>
        </p:txBody>
      </p:sp>
      <p:sp>
        <p:nvSpPr>
          <p:cNvPr id="7" name="文本框 6"/>
          <p:cNvSpPr txBox="1"/>
          <p:nvPr/>
        </p:nvSpPr>
        <p:spPr>
          <a:xfrm>
            <a:off x="1930822" y="2861311"/>
            <a:ext cx="6955750" cy="510778"/>
          </a:xfrm>
          <a:prstGeom prst="roundRect">
            <a:avLst/>
          </a:prstGeom>
          <a:solidFill>
            <a:srgbClr val="FF9797"/>
          </a:solid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sym typeface="+mn-ea"/>
              </a:rPr>
              <a:t>第二部分：</a:t>
            </a:r>
            <a:r>
              <a:rPr lang="zh-CN" sz="2400">
                <a:latin typeface="微软雅黑" panose="020B0503020204020204" charset="-122"/>
                <a:ea typeface="微软雅黑" panose="020B0503020204020204" charset="-122"/>
                <a:sym typeface="+mn-ea"/>
              </a:rPr>
              <a:t>雨来上夜校读书，受到爱国主义教育。</a:t>
            </a:r>
            <a:endParaRPr lang="zh-CN" altLang="en-US" sz="2400">
              <a:latin typeface="微软雅黑" panose="020B0503020204020204" charset="-122"/>
              <a:ea typeface="微软雅黑" panose="020B0503020204020204" charset="-122"/>
              <a:sym typeface="+mn-ea"/>
            </a:endParaRPr>
          </a:p>
        </p:txBody>
      </p:sp>
      <p:sp>
        <p:nvSpPr>
          <p:cNvPr id="8" name="文本框 7"/>
          <p:cNvSpPr txBox="1"/>
          <p:nvPr/>
        </p:nvSpPr>
        <p:spPr>
          <a:xfrm>
            <a:off x="4491815" y="3498850"/>
            <a:ext cx="5158502" cy="510778"/>
          </a:xfrm>
          <a:prstGeom prst="roundRect">
            <a:avLst/>
          </a:prstGeom>
          <a:solidFill>
            <a:srgbClr val="FFDF7D"/>
          </a:solid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sym typeface="+mn-ea"/>
              </a:rPr>
              <a:t>第三部分：</a:t>
            </a:r>
            <a:r>
              <a:rPr lang="zh-CN" sz="2400">
                <a:latin typeface="微软雅黑" panose="020B0503020204020204" charset="-122"/>
                <a:ea typeface="微软雅黑" panose="020B0503020204020204" charset="-122"/>
                <a:sym typeface="+mn-ea"/>
              </a:rPr>
              <a:t>雨来掩护交通员李大叔。</a:t>
            </a:r>
            <a:endParaRPr lang="zh-CN" altLang="en-US" sz="2400">
              <a:latin typeface="微软雅黑" panose="020B0503020204020204" charset="-122"/>
              <a:ea typeface="微软雅黑" panose="020B0503020204020204" charset="-122"/>
              <a:sym typeface="+mn-ea"/>
            </a:endParaRPr>
          </a:p>
        </p:txBody>
      </p:sp>
      <p:sp>
        <p:nvSpPr>
          <p:cNvPr id="9" name="文本框 8"/>
          <p:cNvSpPr txBox="1"/>
          <p:nvPr/>
        </p:nvSpPr>
        <p:spPr>
          <a:xfrm>
            <a:off x="466623" y="4155441"/>
            <a:ext cx="10228469" cy="510778"/>
          </a:xfrm>
          <a:prstGeom prst="roundRect">
            <a:avLst/>
          </a:prstGeom>
          <a:solidFill>
            <a:srgbClr val="FF9797"/>
          </a:solidFill>
        </p:spPr>
        <p:txBody>
          <a:bodyPr wrap="square" rtlCol="0">
            <a:spAutoFit/>
          </a:bodyPr>
          <a:lstStyle/>
          <a:p>
            <a:pPr algn="l"/>
            <a:r>
              <a:rPr lang="zh-CN" sz="2400">
                <a:solidFill>
                  <a:srgbClr val="FF0000"/>
                </a:solidFill>
                <a:latin typeface="微软雅黑" panose="020B0503020204020204" charset="-122"/>
                <a:ea typeface="微软雅黑" panose="020B0503020204020204" charset="-122"/>
                <a:sym typeface="+mn-ea"/>
              </a:rPr>
              <a:t>第四部分：</a:t>
            </a:r>
            <a:r>
              <a:rPr lang="zh-CN" sz="2400">
                <a:latin typeface="微软雅黑" panose="020B0503020204020204" charset="-122"/>
                <a:ea typeface="微软雅黑" panose="020B0503020204020204" charset="-122"/>
                <a:sym typeface="+mn-ea"/>
              </a:rPr>
              <a:t>雨来与鬼子展开英勇斗争，始终不说出李大叔的藏身之处。</a:t>
            </a:r>
            <a:endParaRPr lang="zh-CN" altLang="en-US" sz="2400">
              <a:latin typeface="微软雅黑" panose="020B0503020204020204" charset="-122"/>
              <a:ea typeface="微软雅黑" panose="020B0503020204020204" charset="-122"/>
              <a:sym typeface="+mn-ea"/>
            </a:endParaRPr>
          </a:p>
        </p:txBody>
      </p:sp>
      <p:sp>
        <p:nvSpPr>
          <p:cNvPr id="10" name="文本框 9"/>
          <p:cNvSpPr txBox="1"/>
          <p:nvPr/>
        </p:nvSpPr>
        <p:spPr>
          <a:xfrm>
            <a:off x="1930822" y="5212081"/>
            <a:ext cx="6647974" cy="510778"/>
          </a:xfrm>
          <a:prstGeom prst="roundRect">
            <a:avLst/>
          </a:prstGeom>
          <a:solidFill>
            <a:srgbClr val="FFDF7D"/>
          </a:solid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sym typeface="+mn-ea"/>
              </a:rPr>
              <a:t>第五部分：</a:t>
            </a:r>
            <a:r>
              <a:rPr lang="zh-CN" sz="2400">
                <a:latin typeface="微软雅黑" panose="020B0503020204020204" charset="-122"/>
                <a:ea typeface="微软雅黑" panose="020B0503020204020204" charset="-122"/>
                <a:sym typeface="+mn-ea"/>
              </a:rPr>
              <a:t>乡亲们以为雨来牺牲了，都很难过。</a:t>
            </a:r>
            <a:endParaRPr lang="zh-CN" altLang="en-US" sz="2400">
              <a:latin typeface="微软雅黑" panose="020B0503020204020204" charset="-122"/>
              <a:ea typeface="微软雅黑" panose="020B0503020204020204" charset="-122"/>
              <a:sym typeface="+mn-ea"/>
            </a:endParaRPr>
          </a:p>
        </p:txBody>
      </p:sp>
      <p:sp>
        <p:nvSpPr>
          <p:cNvPr id="11" name="文本框 10"/>
          <p:cNvSpPr txBox="1"/>
          <p:nvPr/>
        </p:nvSpPr>
        <p:spPr>
          <a:xfrm>
            <a:off x="6574559" y="5801996"/>
            <a:ext cx="3604736" cy="510778"/>
          </a:xfrm>
          <a:prstGeom prst="roundRect">
            <a:avLst/>
          </a:prstGeom>
          <a:solidFill>
            <a:srgbClr val="FF9797"/>
          </a:solid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sym typeface="+mn-ea"/>
              </a:rPr>
              <a:t>第六部分：</a:t>
            </a:r>
            <a:r>
              <a:rPr lang="zh-CN" sz="2400">
                <a:latin typeface="微软雅黑" panose="020B0503020204020204" charset="-122"/>
                <a:ea typeface="微软雅黑" panose="020B0503020204020204" charset="-122"/>
                <a:sym typeface="+mn-ea"/>
              </a:rPr>
              <a:t>雨来没有死。</a:t>
            </a:r>
            <a:endParaRPr lang="zh-CN" altLang="en-US" sz="240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heckerboard(across)">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Lst>
  </p:timing>
</p:sld>
</file>

<file path=ppt/slides/slide6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1127798" y="2002790"/>
            <a:ext cx="8379036" cy="4139245"/>
          </a:xfrm>
          <a:prstGeom prst="snip2DiagRect">
            <a:avLst/>
          </a:prstGeom>
          <a:noFill/>
          <a:ln w="38100">
            <a:solidFill>
              <a:srgbClr val="00B050"/>
            </a:solidFill>
          </a:ln>
        </p:spPr>
        <p:txBody>
          <a:bodyPr wrap="square" rtlCol="0">
            <a:spAutoFit/>
          </a:bodyPr>
          <a:lstStyle/>
          <a:p>
            <a:pPr algn="l">
              <a:lnSpc>
                <a:spcPct val="130000"/>
              </a:lnSpc>
            </a:pPr>
            <a:r>
              <a:rPr lang="zh-CN" sz="2800">
                <a:latin typeface="微软雅黑" panose="020B0503020204020204" charset="-122"/>
                <a:ea typeface="微软雅黑" panose="020B0503020204020204" charset="-122"/>
                <a:cs typeface="微软雅黑" panose="020B0503020204020204" charset="-122"/>
                <a:sym typeface="+mn-ea"/>
              </a:rPr>
              <a:t>第一部分：望着妈妈笑（或游泳）</a:t>
            </a:r>
          </a:p>
          <a:p>
            <a:pPr algn="l">
              <a:lnSpc>
                <a:spcPct val="130000"/>
              </a:lnSpc>
            </a:pPr>
            <a:r>
              <a:rPr lang="zh-CN" sz="2800">
                <a:latin typeface="微软雅黑" panose="020B0503020204020204" charset="-122"/>
                <a:ea typeface="微软雅黑" panose="020B0503020204020204" charset="-122"/>
                <a:cs typeface="微软雅黑" panose="020B0503020204020204" charset="-122"/>
                <a:sym typeface="+mn-ea"/>
              </a:rPr>
              <a:t>第二部分：爱自己的祖国（或读书）</a:t>
            </a:r>
          </a:p>
          <a:p>
            <a:pPr algn="l">
              <a:lnSpc>
                <a:spcPct val="130000"/>
              </a:lnSpc>
            </a:pPr>
            <a:r>
              <a:rPr lang="zh-CN" sz="2800">
                <a:latin typeface="微软雅黑" panose="020B0503020204020204" charset="-122"/>
                <a:ea typeface="微软雅黑" panose="020B0503020204020204" charset="-122"/>
                <a:cs typeface="微软雅黑" panose="020B0503020204020204" charset="-122"/>
                <a:sym typeface="+mn-ea"/>
              </a:rPr>
              <a:t>第三部分：掩护李大叔（或掩护）</a:t>
            </a:r>
          </a:p>
          <a:p>
            <a:pPr algn="l">
              <a:lnSpc>
                <a:spcPct val="130000"/>
              </a:lnSpc>
            </a:pPr>
            <a:r>
              <a:rPr lang="zh-CN" sz="2800">
                <a:latin typeface="微软雅黑" panose="020B0503020204020204" charset="-122"/>
                <a:ea typeface="微软雅黑" panose="020B0503020204020204" charset="-122"/>
                <a:cs typeface="微软雅黑" panose="020B0503020204020204" charset="-122"/>
                <a:sym typeface="+mn-ea"/>
              </a:rPr>
              <a:t>第四部分：与鬼子斗争（或斗争）</a:t>
            </a:r>
          </a:p>
          <a:p>
            <a:pPr algn="l">
              <a:lnSpc>
                <a:spcPct val="130000"/>
              </a:lnSpc>
            </a:pPr>
            <a:r>
              <a:rPr lang="zh-CN" sz="2800">
                <a:latin typeface="微软雅黑" panose="020B0503020204020204" charset="-122"/>
                <a:ea typeface="微软雅黑" panose="020B0503020204020204" charset="-122"/>
                <a:cs typeface="微软雅黑" panose="020B0503020204020204" charset="-122"/>
                <a:sym typeface="+mn-ea"/>
              </a:rPr>
              <a:t>第五部分：有志不在年高（或枪声）</a:t>
            </a:r>
          </a:p>
          <a:p>
            <a:pPr algn="l">
              <a:lnSpc>
                <a:spcPct val="130000"/>
              </a:lnSpc>
            </a:pPr>
            <a:r>
              <a:rPr lang="zh-CN" sz="2800">
                <a:latin typeface="微软雅黑" panose="020B0503020204020204" charset="-122"/>
                <a:ea typeface="微软雅黑" panose="020B0503020204020204" charset="-122"/>
                <a:cs typeface="微软雅黑" panose="020B0503020204020204" charset="-122"/>
                <a:sym typeface="+mn-ea"/>
              </a:rPr>
              <a:t>第六部分：雨来没有死（或脱险）</a:t>
            </a: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4" name="文本框 3"/>
          <p:cNvSpPr txBox="1"/>
          <p:nvPr/>
        </p:nvSpPr>
        <p:spPr>
          <a:xfrm rot="780000">
            <a:off x="5584733" y="1704975"/>
            <a:ext cx="4245327" cy="626428"/>
          </a:xfrm>
          <a:prstGeom prst="snip2DiagRect">
            <a:avLst/>
          </a:prstGeom>
          <a:solidFill>
            <a:srgbClr val="00B050"/>
          </a:solidFill>
          <a:ln w="38100">
            <a:solidFill>
              <a:srgbClr val="FFC000"/>
            </a:solidFill>
          </a:ln>
        </p:spPr>
        <p:txBody>
          <a:bodyPr wrap="squar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提炼课文的小标题：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strips(downLeft)">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strips(downLeft)">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 calcmode="lin" valueType="num">
                                      <p:cBhvr>
                                        <p:cTn id="27" dur="500" decel="50000" fill="hold">
                                          <p:stCondLst>
                                            <p:cond delay="0"/>
                                          </p:stCondLst>
                                        </p:cTn>
                                        <p:tgtEl>
                                          <p:spTgt spid="5">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5">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5">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5">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5">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5">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5">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blinds(horizontal)">
                                      <p:cBhvr>
                                        <p:cTn id="39" dur="500"/>
                                        <p:tgtEl>
                                          <p:spTgt spid="5">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5">
                                            <p:txEl>
                                              <p:pRg st="4" end="4"/>
                                            </p:txEl>
                                          </p:spTgt>
                                        </p:tgtEl>
                                        <p:attrNameLst>
                                          <p:attrName>style.visibility</p:attrName>
                                        </p:attrNameLst>
                                      </p:cBhvr>
                                      <p:to>
                                        <p:strVal val="visible"/>
                                      </p:to>
                                    </p:set>
                                    <p:animEffect transition="in" filter="wipe(down)">
                                      <p:cBhvr>
                                        <p:cTn id="44" dur="500"/>
                                        <p:tgtEl>
                                          <p:spTgt spid="5">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12" fill="hold" nodeType="click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Effect transition="in" filter="strips(downLeft)">
                                      <p:cBhvr>
                                        <p:cTn id="49"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Lst>
  </p:timing>
</p:sld>
</file>

<file path=ppt/slides/slide6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328659" y="2536190"/>
            <a:ext cx="8613933" cy="2754809"/>
          </a:xfrm>
          <a:prstGeom prst="snip2DiagRect">
            <a:avLst/>
          </a:prstGeom>
          <a:solidFill>
            <a:srgbClr val="92D050"/>
          </a:solidFill>
          <a:ln w="9525">
            <a:solidFill>
              <a:srgbClr val="FFC000"/>
            </a:solidFill>
          </a:ln>
        </p:spPr>
        <p:txBody>
          <a:bodyPr wrap="square">
            <a:spAutoFit/>
          </a:bodyPr>
          <a:lstStyle/>
          <a:p>
            <a:pPr algn="l"/>
            <a:r>
              <a:rPr lang="en-US" sz="2400" dirty="0">
                <a:latin typeface="微软雅黑" panose="020B0503020204020204" charset="-122"/>
                <a:ea typeface="微软雅黑" panose="020B0503020204020204" charset="-122"/>
                <a:cs typeface="微软雅黑" panose="020B0503020204020204" charset="-122"/>
              </a:rPr>
              <a:t>      </a:t>
            </a:r>
            <a:r>
              <a:rPr sz="2400" dirty="0" err="1">
                <a:latin typeface="黑体" panose="02010609060101010101" charset="-122"/>
                <a:ea typeface="黑体" panose="02010609060101010101" charset="-122"/>
                <a:cs typeface="微软雅黑" panose="020B0503020204020204" charset="-122"/>
              </a:rPr>
              <a:t>描写还乡河景色美，点明雨来的家乡美，</a:t>
            </a:r>
            <a:r>
              <a:rPr sz="2400" dirty="0" err="1" smtClean="0">
                <a:latin typeface="黑体" panose="02010609060101010101" charset="-122"/>
                <a:ea typeface="黑体" panose="02010609060101010101" charset="-122"/>
                <a:cs typeface="微软雅黑" panose="020B0503020204020204" charset="-122"/>
              </a:rPr>
              <a:t>并为后来雨来脱险</a:t>
            </a:r>
            <a:r>
              <a:rPr lang="zh-CN" altLang="en-US" sz="2400" dirty="0" smtClean="0">
                <a:latin typeface="黑体" panose="02010609060101010101" charset="-122"/>
                <a:ea typeface="黑体" panose="02010609060101010101" charset="-122"/>
                <a:cs typeface="微软雅黑" panose="020B0503020204020204" charset="-122"/>
              </a:rPr>
              <a:t>埋</a:t>
            </a:r>
            <a:r>
              <a:rPr sz="2400" dirty="0" smtClean="0">
                <a:latin typeface="黑体" panose="02010609060101010101" charset="-122"/>
                <a:ea typeface="黑体" panose="02010609060101010101" charset="-122"/>
                <a:cs typeface="微软雅黑" panose="020B0503020204020204" charset="-122"/>
              </a:rPr>
              <a:t>下伏笔</a:t>
            </a:r>
            <a:r>
              <a:rPr sz="2400" dirty="0">
                <a:latin typeface="黑体" panose="02010609060101010101" charset="-122"/>
                <a:ea typeface="黑体" panose="02010609060101010101" charset="-122"/>
                <a:cs typeface="微软雅黑" panose="020B0503020204020204" charset="-122"/>
              </a:rPr>
              <a:t>；雨来在夜校受到爱国主义的教育，是雨来临危不惧，英勇斗争的思想基础；鬼子阴险狡诈，能反映出雨来坚强不屈；众乡亲对雨来的评价，点明雨来是一个好孩子；雨来脱险没有死，不仅与文章开头互相照应，也是小雨来优秀品质的体现。</a:t>
            </a:r>
          </a:p>
        </p:txBody>
      </p:sp>
      <p:sp>
        <p:nvSpPr>
          <p:cNvPr id="2" name="文本框 1"/>
          <p:cNvSpPr txBox="1"/>
          <p:nvPr/>
        </p:nvSpPr>
        <p:spPr>
          <a:xfrm>
            <a:off x="3019863" y="1603377"/>
            <a:ext cx="7746932" cy="695919"/>
          </a:xfrm>
          <a:prstGeom prst="horizontalScroll">
            <a:avLst/>
          </a:prstGeom>
          <a:noFill/>
          <a:ln w="38100">
            <a:solidFill>
              <a:srgbClr val="92D050"/>
            </a:solidFill>
          </a:ln>
        </p:spPr>
        <p:txBody>
          <a:bodyPr wrap="square" rtlCol="0">
            <a:spAutoFit/>
          </a:bodyPr>
          <a:lstStyle/>
          <a:p>
            <a:pPr algn="l"/>
            <a:r>
              <a:rPr lang="en-US" altLang="zh-CN" sz="2800" dirty="0">
                <a:latin typeface="微软雅黑" panose="020B0503020204020204" charset="-122"/>
                <a:ea typeface="微软雅黑" panose="020B0503020204020204" charset="-122"/>
                <a:cs typeface="微软雅黑" panose="020B0503020204020204" charset="-122"/>
                <a:sym typeface="+mn-ea"/>
              </a:rPr>
              <a:t> </a:t>
            </a:r>
            <a:r>
              <a:rPr sz="2800" dirty="0" err="1">
                <a:latin typeface="微软雅黑" panose="020B0503020204020204" charset="-122"/>
                <a:ea typeface="微软雅黑" panose="020B0503020204020204" charset="-122"/>
                <a:cs typeface="微软雅黑" panose="020B0503020204020204" charset="-122"/>
                <a:sym typeface="+mn-ea"/>
              </a:rPr>
              <a:t>这六个部分之间有着怎样的联系呢</a:t>
            </a:r>
            <a:r>
              <a:rPr sz="2800" dirty="0">
                <a:latin typeface="微软雅黑" panose="020B0503020204020204" charset="-122"/>
                <a:ea typeface="微软雅黑" panose="020B0503020204020204" charset="-122"/>
                <a:cs typeface="微软雅黑" panose="020B0503020204020204" charset="-122"/>
                <a:sym typeface="+mn-ea"/>
              </a:rPr>
              <a:t>？</a:t>
            </a:r>
            <a:endParaRPr lang="zh-CN" sz="2800" dirty="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4" name="图片 3" descr="54"/>
          <p:cNvPicPr>
            <a:picLocks noChangeAspect="1"/>
          </p:cNvPicPr>
          <p:nvPr/>
        </p:nvPicPr>
        <p:blipFill>
          <a:blip r:embed="rId2" cstate="print"/>
          <a:srcRect t="3161" r="26681"/>
          <a:stretch>
            <a:fillRect/>
          </a:stretch>
        </p:blipFill>
        <p:spPr>
          <a:xfrm flipH="1">
            <a:off x="-45731" y="3223262"/>
            <a:ext cx="2253270" cy="23768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6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197463" y="2715897"/>
            <a:ext cx="8577466" cy="2758202"/>
          </a:xfrm>
          <a:prstGeom prst="wedgeRoundRectCallout">
            <a:avLst>
              <a:gd name="adj1" fmla="val -24815"/>
              <a:gd name="adj2" fmla="val -54732"/>
              <a:gd name="adj3" fmla="val 16667"/>
            </a:avLst>
          </a:prstGeom>
          <a:solidFill>
            <a:schemeClr val="accent2">
              <a:lumMod val="40000"/>
              <a:lumOff val="60000"/>
            </a:schemeClr>
          </a:solidFill>
          <a:ln w="9525">
            <a:solidFill>
              <a:srgbClr val="00B0F0"/>
            </a:solidFill>
          </a:ln>
        </p:spPr>
        <p:txBody>
          <a:bodyPr wrap="square">
            <a:spAutoFit/>
          </a:bodyPr>
          <a:lstStyle/>
          <a:p>
            <a:pPr>
              <a:lnSpc>
                <a:spcPct val="130000"/>
              </a:lnSpc>
            </a:pPr>
            <a:r>
              <a:rPr lang="en-US" altLang="zh-CN" sz="2400" dirty="0">
                <a:solidFill>
                  <a:schemeClr val="tx1"/>
                </a:solidFill>
                <a:latin typeface="微软雅黑" panose="020B0503020204020204" charset="-122"/>
                <a:ea typeface="微软雅黑" panose="020B0503020204020204" charset="-122"/>
              </a:rPr>
              <a:t>       </a:t>
            </a:r>
            <a:r>
              <a:rPr lang="zh-CN" sz="2400" dirty="0">
                <a:latin typeface="微软雅黑" panose="020B0503020204020204" charset="-122"/>
                <a:ea typeface="微软雅黑" panose="020B0503020204020204" charset="-122"/>
              </a:rPr>
              <a:t>晋察冀边区的北部有一条还乡河，河里长着很多芦苇。河边有个小村庄。芦花开的时候，远远望去，黄绿的芦苇上好像盖了一层厚厚的白雪。风一吹，鹅毛般的苇絮就飘飘悠悠地飞起来，把这几十家小房屋都罩在柔软的芦花里。因此，这村就叫芦花村。十二岁的雨来就是这村的。</a:t>
            </a:r>
          </a:p>
        </p:txBody>
      </p:sp>
      <p:sp>
        <p:nvSpPr>
          <p:cNvPr id="2" name="文本框 1"/>
          <p:cNvSpPr txBox="1"/>
          <p:nvPr/>
        </p:nvSpPr>
        <p:spPr>
          <a:xfrm>
            <a:off x="1715339" y="1880870"/>
            <a:ext cx="8577466" cy="521970"/>
          </a:xfrm>
          <a:prstGeom prst="rect">
            <a:avLst/>
          </a:prstGeom>
          <a:noFill/>
        </p:spPr>
        <p:txBody>
          <a:bodyPr wrap="square" rtlCol="0">
            <a:spAutoFit/>
          </a:bodyPr>
          <a:lstStyle/>
          <a:p>
            <a:pPr algn="l"/>
            <a:r>
              <a:rPr lang="zh-CN" sz="2800">
                <a:latin typeface="微软雅黑" panose="020B0503020204020204" charset="-122"/>
                <a:ea typeface="微软雅黑" panose="020B0503020204020204" charset="-122"/>
                <a:sym typeface="+mn-ea"/>
              </a:rPr>
              <a:t>这一自然段的描写，在文中有什么作用？</a:t>
            </a:r>
            <a:endParaRPr lang="zh-CN" altLang="en-US" sz="2800">
              <a:solidFill>
                <a:srgbClr val="FF0000"/>
              </a:solidFill>
              <a:latin typeface="微软雅黑" panose="020B0503020204020204" charset="-122"/>
              <a:ea typeface="微软雅黑" panose="020B0503020204020204" charset="-122"/>
              <a:sym typeface="+mn-ea"/>
            </a:endParaRPr>
          </a:p>
        </p:txBody>
      </p:sp>
      <p:pic>
        <p:nvPicPr>
          <p:cNvPr id="3" name="图片 2" descr="62"/>
          <p:cNvPicPr>
            <a:picLocks noChangeAspect="1"/>
          </p:cNvPicPr>
          <p:nvPr/>
        </p:nvPicPr>
        <p:blipFill>
          <a:blip r:embed="rId2" cstate="print"/>
          <a:stretch>
            <a:fillRect/>
          </a:stretch>
        </p:blipFill>
        <p:spPr>
          <a:xfrm flipH="1">
            <a:off x="1" y="2924944"/>
            <a:ext cx="2569519" cy="2432050"/>
          </a:xfrm>
          <a:prstGeom prst="rect">
            <a:avLst/>
          </a:prstGeom>
        </p:spPr>
      </p:pic>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p:bldLst>
  </p:timing>
</p:sld>
</file>

<file path=ppt/slides/slide6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492783" y="1910081"/>
            <a:ext cx="8311601" cy="3014305"/>
          </a:xfrm>
          <a:prstGeom prst="bevel">
            <a:avLst>
              <a:gd name="adj" fmla="val 5807"/>
            </a:avLst>
          </a:prstGeom>
          <a:solidFill>
            <a:srgbClr val="72F8A8"/>
          </a:solidFill>
          <a:ln w="9525">
            <a:solidFill>
              <a:srgbClr val="00B0F0"/>
            </a:solidFill>
          </a:ln>
        </p:spPr>
        <p:txBody>
          <a:bodyPr wrap="square">
            <a:spAutoFit/>
          </a:bodyPr>
          <a:lstStyle/>
          <a:p>
            <a:pPr indent="152400"/>
            <a:r>
              <a:rPr lang="en-US" altLang="zh-CN" sz="2800" dirty="0">
                <a:latin typeface="微软雅黑" panose="020B0503020204020204" charset="-122"/>
                <a:ea typeface="微软雅黑" panose="020B0503020204020204" charset="-122"/>
                <a:cs typeface="微软雅黑" panose="020B0503020204020204" charset="-122"/>
              </a:rPr>
              <a:t>     </a:t>
            </a:r>
            <a:r>
              <a:rPr lang="zh-CN" sz="2800" dirty="0">
                <a:latin typeface="微软雅黑" panose="020B0503020204020204" charset="-122"/>
                <a:ea typeface="微软雅黑" panose="020B0503020204020204" charset="-122"/>
                <a:cs typeface="微软雅黑" panose="020B0503020204020204" charset="-122"/>
              </a:rPr>
              <a:t>这一段描写，既写出了故事发生的地点，也为我们勾勒出芦花村的美丽景色，点明雨来的家乡美，并为后来雨来的</a:t>
            </a:r>
            <a:r>
              <a:rPr lang="zh-CN" sz="2800" dirty="0" smtClean="0">
                <a:latin typeface="微软雅黑" panose="020B0503020204020204" charset="-122"/>
                <a:ea typeface="微软雅黑" panose="020B0503020204020204" charset="-122"/>
                <a:cs typeface="微软雅黑" panose="020B0503020204020204" charset="-122"/>
              </a:rPr>
              <a:t>脱险</a:t>
            </a:r>
            <a:r>
              <a:rPr lang="zh-CN" altLang="en-US" sz="2800" dirty="0" smtClean="0">
                <a:latin typeface="微软雅黑" panose="020B0503020204020204" charset="-122"/>
                <a:ea typeface="微软雅黑" panose="020B0503020204020204" charset="-122"/>
                <a:cs typeface="微软雅黑" panose="020B0503020204020204" charset="-122"/>
              </a:rPr>
              <a:t>埋 </a:t>
            </a:r>
            <a:r>
              <a:rPr lang="zh-CN" sz="2800" dirty="0" smtClean="0">
                <a:latin typeface="微软雅黑" panose="020B0503020204020204" charset="-122"/>
                <a:ea typeface="微软雅黑" panose="020B0503020204020204" charset="-122"/>
                <a:cs typeface="微软雅黑" panose="020B0503020204020204" charset="-122"/>
              </a:rPr>
              <a:t>下</a:t>
            </a:r>
            <a:r>
              <a:rPr lang="zh-CN" sz="2800" dirty="0">
                <a:latin typeface="微软雅黑" panose="020B0503020204020204" charset="-122"/>
                <a:ea typeface="微软雅黑" panose="020B0503020204020204" charset="-122"/>
                <a:cs typeface="微软雅黑" panose="020B0503020204020204" charset="-122"/>
              </a:rPr>
              <a:t>伏笔。雨来勇敢地与敌人斗争，除了在夜校受到爱国主义教育外，还由于雨来对美丽家乡的热爱，这样美丽的家乡，岂容敌人侵害！</a:t>
            </a: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4" name="图片 3" descr="65"/>
          <p:cNvPicPr>
            <a:picLocks noChangeAspect="1"/>
          </p:cNvPicPr>
          <p:nvPr/>
        </p:nvPicPr>
        <p:blipFill>
          <a:blip r:embed="rId2" cstate="print"/>
          <a:stretch>
            <a:fillRect/>
          </a:stretch>
        </p:blipFill>
        <p:spPr>
          <a:xfrm flipH="1">
            <a:off x="679781" y="3146425"/>
            <a:ext cx="1813003" cy="2103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6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585893" y="1403985"/>
            <a:ext cx="8720088" cy="1502152"/>
          </a:xfrm>
          <a:prstGeom prst="flowChartMultidocument">
            <a:avLst/>
          </a:prstGeom>
          <a:solidFill>
            <a:srgbClr val="F4E4C9"/>
          </a:solidFill>
          <a:ln w="9525">
            <a:solidFill>
              <a:srgbClr val="00B0F0"/>
            </a:solidFill>
          </a:ln>
        </p:spPr>
        <p:txBody>
          <a:bodyPr wrap="square">
            <a:spAutoFit/>
          </a:bodyPr>
          <a:lstStyle/>
          <a:p>
            <a:pPr algn="l"/>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a:solidFill>
                  <a:schemeClr val="tx1"/>
                </a:solidFill>
                <a:latin typeface="微软雅黑" panose="020B0503020204020204" charset="-122"/>
                <a:ea typeface="微软雅黑" panose="020B0503020204020204" charset="-122"/>
                <a:cs typeface="微软雅黑" panose="020B0503020204020204" charset="-122"/>
              </a:rPr>
              <a:t>太阳已经落下去。蓝色的天上飘着的浮云像一块一块红绸子，映在还乡河上，像开了一大朵一大朵鸡冠花。苇塘的芦花被风吹起来，在上面飘飘悠悠地飞着</a:t>
            </a:r>
            <a:r>
              <a:rPr sz="2400" dirty="0" smtClean="0">
                <a:solidFill>
                  <a:schemeClr val="tx1"/>
                </a:solidFill>
                <a:latin typeface="微软雅黑" panose="020B0503020204020204" charset="-122"/>
                <a:ea typeface="微软雅黑" panose="020B0503020204020204" charset="-122"/>
                <a:cs typeface="微软雅黑" panose="020B0503020204020204" charset="-122"/>
              </a:rPr>
              <a:t>。</a:t>
            </a:r>
            <a:endParaRPr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99962" y="101536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新知讲解</a:t>
            </a:r>
          </a:p>
        </p:txBody>
      </p:sp>
      <p:sp>
        <p:nvSpPr>
          <p:cNvPr id="4" name="文本框 3"/>
          <p:cNvSpPr txBox="1"/>
          <p:nvPr/>
        </p:nvSpPr>
        <p:spPr>
          <a:xfrm>
            <a:off x="4877824" y="3409316"/>
            <a:ext cx="4801314"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这一段的景物描写起到什么作用？</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81331" y="4431031"/>
            <a:ext cx="9799053" cy="1200329"/>
          </a:xfrm>
          <a:prstGeom prst="rect">
            <a:avLst/>
          </a:prstGeom>
          <a:noFill/>
        </p:spPr>
        <p:txBody>
          <a:bodyPr wrap="square" rtlCol="0">
            <a:spAutoFit/>
          </a:bodyPr>
          <a:lstStyle/>
          <a:p>
            <a:pPr algn="l"/>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这里写出不仅白天的芦花村景色优美，太阳落下去以后，这里依然是那么美。在这片美丽的土地上，生活着勤劳善良的村民们。人杰地灵，人们多么希望雨来这个好孩子仍活在大家中间啊！</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ndParaRPr>
          </a:p>
        </p:txBody>
      </p:sp>
      <p:sp>
        <p:nvSpPr>
          <p:cNvPr id="7" name="文本框 2"/>
          <p:cNvSpPr txBox="1"/>
          <p:nvPr/>
        </p:nvSpPr>
        <p:spPr>
          <a:xfrm>
            <a:off x="3364016" y="-15875"/>
            <a:ext cx="5525823" cy="2445385"/>
          </a:xfrm>
          <a:prstGeom prst="rect">
            <a:avLst/>
          </a:prstGeom>
          <a:noFill/>
        </p:spPr>
        <p:txBody>
          <a:bodyPr wrap="square" rtlCol="0">
            <a:spAutoFit/>
          </a:bodyPr>
          <a:lstStyle/>
          <a:p>
            <a:pPr algn="ctr">
              <a:lnSpc>
                <a:spcPct val="150000"/>
              </a:lnSpc>
            </a:pPr>
            <a:r>
              <a:rPr lang="zh-CN" altLang="en-US" sz="5400" b="1" dirty="0" smtClean="0">
                <a:solidFill>
                  <a:srgbClr val="000000"/>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6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047768" y="4151630"/>
            <a:ext cx="7100089" cy="1328023"/>
          </a:xfrm>
          <a:prstGeom prst="wedgeRoundRectCallout">
            <a:avLst>
              <a:gd name="adj1" fmla="val -25731"/>
              <a:gd name="adj2" fmla="val -72351"/>
              <a:gd name="adj3" fmla="val 16667"/>
            </a:avLst>
          </a:prstGeom>
          <a:noFill/>
          <a:ln w="57150">
            <a:solidFill>
              <a:srgbClr val="B8E08C"/>
            </a:solidFill>
          </a:ln>
        </p:spPr>
        <p:txBody>
          <a:bodyPr wrap="square">
            <a:spAutoFit/>
          </a:bodyPr>
          <a:lstStyle/>
          <a:p>
            <a:r>
              <a:rPr lang="en-US" altLang="zh-CN" sz="2400">
                <a:latin typeface="微软雅黑" panose="020B0503020204020204" charset="-122"/>
                <a:ea typeface="微软雅黑" panose="020B0503020204020204" charset="-122"/>
              </a:rPr>
              <a:t>       </a:t>
            </a:r>
            <a:r>
              <a:rPr lang="zh-CN" sz="2400">
                <a:latin typeface="微软雅黑" panose="020B0503020204020204" charset="-122"/>
                <a:ea typeface="微软雅黑" panose="020B0503020204020204" charset="-122"/>
              </a:rPr>
              <a:t>这一段看似写景，实际在写人们的心情。人们多么盼望雨来会突然出现在大家面前啊！连那河水都在静静地等待着，草窝里的虫子都在呼喊着雨来。</a:t>
            </a:r>
          </a:p>
        </p:txBody>
      </p:sp>
      <p:sp>
        <p:nvSpPr>
          <p:cNvPr id="4" name="文本框 3"/>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新知讲解</a:t>
            </a:r>
          </a:p>
        </p:txBody>
      </p:sp>
      <p:sp>
        <p:nvSpPr>
          <p:cNvPr id="2" name="文本框 1"/>
          <p:cNvSpPr txBox="1"/>
          <p:nvPr/>
        </p:nvSpPr>
        <p:spPr>
          <a:xfrm>
            <a:off x="3838390" y="1683387"/>
            <a:ext cx="6202502" cy="1010919"/>
          </a:xfrm>
          <a:prstGeom prst="cube">
            <a:avLst>
              <a:gd name="adj" fmla="val 17444"/>
            </a:avLst>
          </a:prstGeom>
          <a:solidFill>
            <a:srgbClr val="B8E08C"/>
          </a:solidFill>
          <a:ln>
            <a:solidFill>
              <a:srgbClr val="7030A0"/>
            </a:solidFill>
          </a:ln>
        </p:spPr>
        <p:txBody>
          <a:bodyPr wrap="square" rtlCol="0">
            <a:spAutoFit/>
          </a:bodyPr>
          <a:lstStyle/>
          <a:p>
            <a:pPr algn="l"/>
            <a:r>
              <a:rPr lang="zh-CN" sz="2400">
                <a:latin typeface="微软雅黑" panose="020B0503020204020204" charset="-122"/>
                <a:ea typeface="微软雅黑" panose="020B0503020204020204" charset="-122"/>
                <a:sym typeface="+mn-ea"/>
              </a:rPr>
              <a:t>还乡河静静的，河水打着漩涡哗哗地向下流去。虫子在草窝里叫着。</a:t>
            </a:r>
            <a:endParaRPr lang="zh-CN" altLang="en-US" sz="2400">
              <a:latin typeface="微软雅黑" panose="020B0503020204020204" charset="-122"/>
              <a:ea typeface="微软雅黑" panose="020B0503020204020204" charset="-122"/>
              <a:sym typeface="+mn-ea"/>
            </a:endParaRPr>
          </a:p>
        </p:txBody>
      </p:sp>
      <p:sp>
        <p:nvSpPr>
          <p:cNvPr id="3" name="文本框 2"/>
          <p:cNvSpPr txBox="1"/>
          <p:nvPr/>
        </p:nvSpPr>
        <p:spPr>
          <a:xfrm>
            <a:off x="3323710" y="3198496"/>
            <a:ext cx="5416868" cy="461665"/>
          </a:xfrm>
          <a:prstGeom prst="rect">
            <a:avLst/>
          </a:prstGeom>
          <a:no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sym typeface="+mn-ea"/>
              </a:rPr>
              <a:t>这一处的景物描写又表达了什么情感？</a:t>
            </a:r>
            <a:endParaRPr lang="zh-CN" altLang="en-US" sz="2400">
              <a:solidFill>
                <a:srgbClr val="FF0000"/>
              </a:solidFill>
              <a:latin typeface="微软雅黑" panose="020B0503020204020204" charset="-122"/>
              <a:ea typeface="微软雅黑" panose="020B0503020204020204" charset="-122"/>
              <a:sym typeface="+mn-ea"/>
            </a:endParaRPr>
          </a:p>
        </p:txBody>
      </p:sp>
      <p:pic>
        <p:nvPicPr>
          <p:cNvPr id="5" name="图片 4" descr="69"/>
          <p:cNvPicPr>
            <a:picLocks noChangeAspect="1"/>
          </p:cNvPicPr>
          <p:nvPr/>
        </p:nvPicPr>
        <p:blipFill>
          <a:blip r:embed="rId2" cstate="print"/>
          <a:stretch>
            <a:fillRect/>
          </a:stretch>
        </p:blipFill>
        <p:spPr>
          <a:xfrm>
            <a:off x="592192" y="2769237"/>
            <a:ext cx="2455576"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p:bldLst>
  </p:timing>
</p:sld>
</file>

<file path=ppt/slides/slide6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课堂小结</a:t>
            </a:r>
          </a:p>
        </p:txBody>
      </p:sp>
      <p:sp>
        <p:nvSpPr>
          <p:cNvPr id="3" name="文本框 2"/>
          <p:cNvSpPr txBox="1"/>
          <p:nvPr/>
        </p:nvSpPr>
        <p:spPr>
          <a:xfrm>
            <a:off x="3580275" y="1550036"/>
            <a:ext cx="4590574" cy="649188"/>
          </a:xfrm>
          <a:prstGeom prst="flowChartTerminator">
            <a:avLst/>
          </a:prstGeom>
          <a:noFill/>
          <a:ln>
            <a:solidFill>
              <a:srgbClr val="7030A0"/>
            </a:solidFill>
          </a:ln>
        </p:spPr>
        <p:txBody>
          <a:bodyPr wrap="none" rtlCol="0">
            <a:spAutoFit/>
          </a:bodyPr>
          <a:lstStyle/>
          <a:p>
            <a:pPr algn="l"/>
            <a:r>
              <a:rPr lang="zh-CN" sz="2400">
                <a:latin typeface="微软雅黑" panose="020B0503020204020204" charset="-122"/>
                <a:ea typeface="微软雅黑" panose="020B0503020204020204" charset="-122"/>
                <a:sym typeface="+mn-ea"/>
              </a:rPr>
              <a:t>时间：抗日战争时期的一天。</a:t>
            </a:r>
            <a:endParaRPr lang="zh-CN" altLang="en-US" sz="2400">
              <a:latin typeface="微软雅黑" panose="020B0503020204020204" charset="-122"/>
              <a:ea typeface="微软雅黑" panose="020B0503020204020204" charset="-122"/>
              <a:sym typeface="+mn-ea"/>
            </a:endParaRPr>
          </a:p>
        </p:txBody>
      </p:sp>
      <p:sp>
        <p:nvSpPr>
          <p:cNvPr id="8" name="文本框 7"/>
          <p:cNvSpPr txBox="1"/>
          <p:nvPr/>
        </p:nvSpPr>
        <p:spPr>
          <a:xfrm>
            <a:off x="1544038" y="2385696"/>
            <a:ext cx="6953369" cy="649188"/>
          </a:xfrm>
          <a:prstGeom prst="flowChartTerminator">
            <a:avLst/>
          </a:prstGeom>
          <a:noFill/>
          <a:ln>
            <a:solidFill>
              <a:srgbClr val="FF9797"/>
            </a:solidFill>
          </a:ln>
        </p:spPr>
        <p:txBody>
          <a:bodyPr wrap="none" rtlCol="0">
            <a:spAutoFit/>
          </a:bodyPr>
          <a:lstStyle/>
          <a:p>
            <a:pPr algn="l"/>
            <a:r>
              <a:rPr lang="zh-CN" sz="2400">
                <a:latin typeface="微软雅黑" panose="020B0503020204020204" charset="-122"/>
                <a:ea typeface="微软雅黑" panose="020B0503020204020204" charset="-122"/>
                <a:sym typeface="+mn-ea"/>
              </a:rPr>
              <a:t>地点：晋察冀边区北部的芦花村（指地图）；</a:t>
            </a:r>
            <a:endParaRPr lang="zh-CN" altLang="en-US" sz="2400">
              <a:latin typeface="微软雅黑" panose="020B0503020204020204" charset="-122"/>
              <a:ea typeface="微软雅黑" panose="020B0503020204020204" charset="-122"/>
              <a:sym typeface="+mn-ea"/>
            </a:endParaRPr>
          </a:p>
        </p:txBody>
      </p:sp>
      <p:sp>
        <p:nvSpPr>
          <p:cNvPr id="9" name="文本框 8"/>
          <p:cNvSpPr txBox="1"/>
          <p:nvPr/>
        </p:nvSpPr>
        <p:spPr>
          <a:xfrm>
            <a:off x="7017152" y="3131821"/>
            <a:ext cx="2227778" cy="649188"/>
          </a:xfrm>
          <a:prstGeom prst="flowChartTerminator">
            <a:avLst/>
          </a:prstGeom>
          <a:noFill/>
          <a:ln>
            <a:solidFill>
              <a:srgbClr val="7030A0"/>
            </a:solidFill>
          </a:ln>
        </p:spPr>
        <p:txBody>
          <a:bodyPr wrap="none" rtlCol="0">
            <a:spAutoFit/>
          </a:bodyPr>
          <a:lstStyle/>
          <a:p>
            <a:pPr algn="l"/>
            <a:r>
              <a:rPr lang="zh-CN" sz="2400">
                <a:latin typeface="微软雅黑" panose="020B0503020204020204" charset="-122"/>
                <a:ea typeface="微软雅黑" panose="020B0503020204020204" charset="-122"/>
                <a:sym typeface="+mn-ea"/>
              </a:rPr>
              <a:t>人物：雨来。</a:t>
            </a:r>
            <a:endParaRPr lang="zh-CN" altLang="en-US" sz="2400">
              <a:latin typeface="微软雅黑" panose="020B0503020204020204" charset="-122"/>
              <a:ea typeface="微软雅黑" panose="020B0503020204020204" charset="-122"/>
              <a:sym typeface="+mn-ea"/>
            </a:endParaRPr>
          </a:p>
        </p:txBody>
      </p:sp>
      <p:sp>
        <p:nvSpPr>
          <p:cNvPr id="10" name="文本框 9"/>
          <p:cNvSpPr txBox="1"/>
          <p:nvPr/>
        </p:nvSpPr>
        <p:spPr>
          <a:xfrm>
            <a:off x="2765625" y="3871596"/>
            <a:ext cx="5940743" cy="649188"/>
          </a:xfrm>
          <a:prstGeom prst="flowChartTerminator">
            <a:avLst/>
          </a:prstGeom>
          <a:noFill/>
          <a:ln>
            <a:solidFill>
              <a:srgbClr val="72F8A8"/>
            </a:solidFill>
          </a:ln>
        </p:spPr>
        <p:txBody>
          <a:bodyPr wrap="none" rtlCol="0">
            <a:spAutoFit/>
          </a:bodyPr>
          <a:lstStyle/>
          <a:p>
            <a:pPr algn="l"/>
            <a:r>
              <a:rPr lang="zh-CN" sz="2400">
                <a:latin typeface="微软雅黑" panose="020B0503020204020204" charset="-122"/>
                <a:ea typeface="微软雅黑" panose="020B0503020204020204" charset="-122"/>
                <a:sym typeface="+mn-ea"/>
              </a:rPr>
              <a:t>事情的开始、发展：课文第三段内容。</a:t>
            </a:r>
            <a:endParaRPr lang="zh-CN" altLang="en-US" sz="2400">
              <a:latin typeface="微软雅黑" panose="020B0503020204020204" charset="-122"/>
              <a:ea typeface="微软雅黑" panose="020B0503020204020204" charset="-122"/>
              <a:sym typeface="+mn-ea"/>
            </a:endParaRPr>
          </a:p>
        </p:txBody>
      </p:sp>
      <p:sp>
        <p:nvSpPr>
          <p:cNvPr id="11" name="文本框 10"/>
          <p:cNvSpPr txBox="1"/>
          <p:nvPr/>
        </p:nvSpPr>
        <p:spPr>
          <a:xfrm>
            <a:off x="5535125" y="4702176"/>
            <a:ext cx="3915489" cy="649188"/>
          </a:xfrm>
          <a:prstGeom prst="flowChartTerminator">
            <a:avLst/>
          </a:prstGeom>
          <a:noFill/>
          <a:ln>
            <a:solidFill>
              <a:srgbClr val="00B0F0"/>
            </a:solidFill>
          </a:ln>
        </p:spPr>
        <p:txBody>
          <a:bodyPr wrap="none" rtlCol="0">
            <a:spAutoFit/>
          </a:bodyPr>
          <a:lstStyle/>
          <a:p>
            <a:pPr algn="l"/>
            <a:r>
              <a:rPr lang="zh-CN" sz="2400">
                <a:latin typeface="微软雅黑" panose="020B0503020204020204" charset="-122"/>
                <a:ea typeface="微软雅黑" panose="020B0503020204020204" charset="-122"/>
                <a:sym typeface="+mn-ea"/>
              </a:rPr>
              <a:t>高潮：课文第四段内容。</a:t>
            </a:r>
            <a:endParaRPr lang="zh-CN" altLang="en-US" sz="2400">
              <a:latin typeface="微软雅黑" panose="020B0503020204020204" charset="-122"/>
              <a:ea typeface="微软雅黑" panose="020B0503020204020204" charset="-122"/>
              <a:sym typeface="+mn-ea"/>
            </a:endParaRPr>
          </a:p>
        </p:txBody>
      </p:sp>
      <p:sp>
        <p:nvSpPr>
          <p:cNvPr id="12" name="文本框 11"/>
          <p:cNvSpPr txBox="1"/>
          <p:nvPr/>
        </p:nvSpPr>
        <p:spPr>
          <a:xfrm>
            <a:off x="5725804" y="5499736"/>
            <a:ext cx="4590574" cy="649188"/>
          </a:xfrm>
          <a:prstGeom prst="flowChartTerminator">
            <a:avLst/>
          </a:prstGeom>
          <a:noFill/>
          <a:ln>
            <a:solidFill>
              <a:srgbClr val="7030A0"/>
            </a:solidFill>
          </a:ln>
        </p:spPr>
        <p:txBody>
          <a:bodyPr wrap="none" rtlCol="0">
            <a:spAutoFit/>
          </a:bodyPr>
          <a:lstStyle/>
          <a:p>
            <a:pPr algn="l"/>
            <a:r>
              <a:rPr lang="zh-CN" sz="2400">
                <a:latin typeface="微软雅黑" panose="020B0503020204020204" charset="-122"/>
                <a:ea typeface="微软雅黑" panose="020B0503020204020204" charset="-122"/>
                <a:sym typeface="+mn-ea"/>
              </a:rPr>
              <a:t>结局：课文第五、六段内容。</a:t>
            </a:r>
            <a:endParaRPr lang="zh-CN" altLang="en-US" sz="2400">
              <a:latin typeface="微软雅黑" panose="020B0503020204020204" charset="-122"/>
              <a:ea typeface="微软雅黑" panose="020B0503020204020204" charset="-122"/>
              <a:sym typeface="+mn-ea"/>
            </a:endParaRPr>
          </a:p>
        </p:txBody>
      </p:sp>
      <p:pic>
        <p:nvPicPr>
          <p:cNvPr id="13" name="图片 12" descr="115"/>
          <p:cNvPicPr>
            <a:picLocks noChangeAspect="1"/>
          </p:cNvPicPr>
          <p:nvPr/>
        </p:nvPicPr>
        <p:blipFill>
          <a:blip r:embed="rId2" cstate="print"/>
          <a:stretch>
            <a:fillRect/>
          </a:stretch>
        </p:blipFill>
        <p:spPr>
          <a:xfrm>
            <a:off x="809224" y="4230372"/>
            <a:ext cx="2321481" cy="1718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heckerboard(across)">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heckerboard(across)">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P spid="9" grpId="0" bldLvl="0" animBg="1"/>
      <p:bldP spid="10" grpId="0" bldLvl="0" animBg="1"/>
      <p:bldP spid="11" grpId="0" bldLvl="0" animBg="1"/>
      <p:bldP spid="12" grpId="0" bldLvl="0" animBg="1"/>
    </p:bldLst>
  </p:timing>
</p:sld>
</file>

<file path=ppt/slides/slide6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58"/>
          <p:cNvPicPr>
            <a:picLocks noChangeAspect="1"/>
          </p:cNvPicPr>
          <p:nvPr/>
        </p:nvPicPr>
        <p:blipFill>
          <a:blip r:embed="rId2" cstate="print"/>
          <a:stretch>
            <a:fillRect/>
          </a:stretch>
        </p:blipFill>
        <p:spPr>
          <a:xfrm>
            <a:off x="1377388" y="1509397"/>
            <a:ext cx="8406165" cy="3838575"/>
          </a:xfrm>
          <a:prstGeom prst="rect">
            <a:avLst/>
          </a:prstGeom>
        </p:spPr>
      </p:pic>
      <p:sp>
        <p:nvSpPr>
          <p:cNvPr id="4" name="文本框 3"/>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作业布置</a:t>
            </a:r>
          </a:p>
        </p:txBody>
      </p:sp>
      <p:sp>
        <p:nvSpPr>
          <p:cNvPr id="100" name="文本框 99"/>
          <p:cNvSpPr txBox="1"/>
          <p:nvPr/>
        </p:nvSpPr>
        <p:spPr>
          <a:xfrm>
            <a:off x="2480382" y="3198815"/>
            <a:ext cx="6200952" cy="2030095"/>
          </a:xfrm>
          <a:prstGeom prst="rect">
            <a:avLst/>
          </a:prstGeom>
          <a:noFill/>
          <a:ln w="9525">
            <a:noFill/>
          </a:ln>
        </p:spPr>
        <p:txBody>
          <a:bodyPr>
            <a:spAutoFit/>
          </a:bodyPr>
          <a:lstStyle/>
          <a:p>
            <a:pPr>
              <a:lnSpc>
                <a:spcPct val="150000"/>
              </a:lnSpc>
            </a:pPr>
            <a:r>
              <a:rPr lang="zh-CN" sz="2800">
                <a:latin typeface="微软雅黑" panose="020B0503020204020204" charset="-122"/>
                <a:ea typeface="微软雅黑" panose="020B0503020204020204" charset="-122"/>
                <a:cs typeface="微软雅黑" panose="020B0503020204020204" charset="-122"/>
              </a:rPr>
              <a:t>（1）有感情朗读课文。</a:t>
            </a:r>
          </a:p>
          <a:p>
            <a:pPr>
              <a:lnSpc>
                <a:spcPct val="150000"/>
              </a:lnSpc>
            </a:pPr>
            <a:r>
              <a:rPr lang="zh-CN" sz="2800">
                <a:latin typeface="微软雅黑" panose="020B0503020204020204" charset="-122"/>
                <a:ea typeface="微软雅黑" panose="020B0503020204020204" charset="-122"/>
                <a:cs typeface="微软雅黑" panose="020B0503020204020204" charset="-122"/>
              </a:rPr>
              <a:t>（2）把小英雄雨来的故事讲给家里人听。</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6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板书设计</a:t>
            </a:r>
          </a:p>
        </p:txBody>
      </p:sp>
      <p:sp>
        <p:nvSpPr>
          <p:cNvPr id="2" name="左大括号 1"/>
          <p:cNvSpPr/>
          <p:nvPr/>
        </p:nvSpPr>
        <p:spPr>
          <a:xfrm>
            <a:off x="-1911442" y="3155952"/>
            <a:ext cx="175952" cy="2304415"/>
          </a:xfrm>
          <a:prstGeom prst="leftBrace">
            <a:avLst/>
          </a:prstGeom>
          <a:noFill/>
          <a:ln w="38100" cap="flat" cmpd="sng" algn="ctr">
            <a:solidFill>
              <a:srgbClr val="92D05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5" name="文本框 4"/>
          <p:cNvSpPr txBox="1"/>
          <p:nvPr/>
        </p:nvSpPr>
        <p:spPr>
          <a:xfrm>
            <a:off x="5468466" y="1490980"/>
            <a:ext cx="4223623" cy="3969385"/>
          </a:xfrm>
          <a:prstGeom prst="rect">
            <a:avLst/>
          </a:prstGeom>
          <a:noFill/>
        </p:spPr>
        <p:txBody>
          <a:bodyPr wrap="square" rtlCol="0" anchor="t">
            <a:spAutoFit/>
          </a:bodyPr>
          <a:lstStyle/>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望着妈妈笑【游泳】</a:t>
            </a:r>
          </a:p>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爱自已的祖国【读书】</a:t>
            </a:r>
          </a:p>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掩护李大叔【掩护】</a:t>
            </a:r>
          </a:p>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与</a:t>
            </a:r>
            <a:r>
              <a:rPr lang="zh-CN" altLang="en-US" sz="2400" dirty="0" smtClean="0">
                <a:latin typeface="微软雅黑" panose="020B0503020204020204" charset="-122"/>
                <a:ea typeface="微软雅黑" panose="020B0503020204020204" charset="-122"/>
                <a:cs typeface="微软雅黑" panose="020B0503020204020204" charset="-122"/>
              </a:rPr>
              <a:t>鬼子斗争</a:t>
            </a:r>
            <a:r>
              <a:rPr lang="zh-CN" altLang="en-US" sz="2400" dirty="0">
                <a:latin typeface="微软雅黑" panose="020B0503020204020204" charset="-122"/>
                <a:ea typeface="微软雅黑" panose="020B0503020204020204" charset="-122"/>
                <a:cs typeface="微软雅黑" panose="020B0503020204020204" charset="-122"/>
              </a:rPr>
              <a:t>【斗争】</a:t>
            </a:r>
          </a:p>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有志不在年高【枪声】</a:t>
            </a:r>
          </a:p>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雨来没有死【脱险】</a:t>
            </a:r>
          </a:p>
          <a:p>
            <a:pPr>
              <a:lnSpc>
                <a:spcPct val="15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机智男敢，热爱祖国</a:t>
            </a:r>
          </a:p>
        </p:txBody>
      </p:sp>
      <p:sp>
        <p:nvSpPr>
          <p:cNvPr id="6" name="文本框 5"/>
          <p:cNvSpPr txBox="1"/>
          <p:nvPr/>
        </p:nvSpPr>
        <p:spPr>
          <a:xfrm>
            <a:off x="307021" y="3155952"/>
            <a:ext cx="3408305" cy="461665"/>
          </a:xfrm>
          <a:prstGeom prst="rect">
            <a:avLst/>
          </a:prstGeom>
          <a:noFill/>
        </p:spPr>
        <p:txBody>
          <a:bodyPr wrap="none" rtlCol="0">
            <a:spAutoFit/>
          </a:bodyPr>
          <a:lstStyle/>
          <a:p>
            <a:pPr algn="l"/>
            <a:r>
              <a:rPr lang="zh-CN" altLang="en-US" sz="2400" dirty="0" smtClean="0">
                <a:latin typeface="微软雅黑" panose="020B0503020204020204" charset="-122"/>
                <a:ea typeface="微软雅黑" panose="020B0503020204020204" charset="-122"/>
                <a:cs typeface="微软雅黑" panose="020B0503020204020204" charset="-122"/>
                <a:sym typeface="+mn-ea"/>
              </a:rPr>
              <a:t>1</a:t>
            </a:r>
            <a:r>
              <a:rPr lang="en-US" altLang="zh-CN" sz="2400" dirty="0" smtClean="0">
                <a:latin typeface="微软雅黑" panose="020B0503020204020204" charset="-122"/>
                <a:ea typeface="微软雅黑" panose="020B0503020204020204" charset="-122"/>
                <a:cs typeface="微软雅黑" panose="020B0503020204020204" charset="-122"/>
                <a:sym typeface="+mn-ea"/>
              </a:rPr>
              <a:t>8</a:t>
            </a:r>
            <a:r>
              <a:rPr lang="zh-CN" altLang="en-US" sz="2400" dirty="0" smtClean="0">
                <a:latin typeface="微软雅黑" panose="020B0503020204020204" charset="-122"/>
                <a:ea typeface="微软雅黑" panose="020B0503020204020204" charset="-122"/>
                <a:cs typeface="微软雅黑" panose="020B0503020204020204" charset="-122"/>
                <a:sym typeface="+mn-ea"/>
              </a:rPr>
              <a:t> </a:t>
            </a:r>
            <a:r>
              <a:rPr lang="zh-CN" altLang="en-US" sz="2400" dirty="0">
                <a:latin typeface="微软雅黑" panose="020B0503020204020204" charset="-122"/>
                <a:ea typeface="微软雅黑" panose="020B0503020204020204" charset="-122"/>
                <a:cs typeface="微软雅黑" panose="020B0503020204020204" charset="-122"/>
                <a:sym typeface="+mn-ea"/>
              </a:rPr>
              <a:t>小英雄雨</a:t>
            </a:r>
            <a:r>
              <a:rPr lang="zh-CN" altLang="en-US" sz="2400" dirty="0" smtClean="0">
                <a:latin typeface="微软雅黑" panose="020B0503020204020204" charset="-122"/>
                <a:ea typeface="微软雅黑" panose="020B0503020204020204" charset="-122"/>
                <a:cs typeface="微软雅黑" panose="020B0503020204020204" charset="-122"/>
                <a:sym typeface="+mn-ea"/>
              </a:rPr>
              <a:t>来（节选）</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7" name="左大括号 6"/>
          <p:cNvSpPr/>
          <p:nvPr/>
        </p:nvSpPr>
        <p:spPr>
          <a:xfrm>
            <a:off x="4174016" y="1628775"/>
            <a:ext cx="1054936" cy="3528060"/>
          </a:xfrm>
          <a:prstGeom prst="leftBrace">
            <a:avLst/>
          </a:prstGeom>
          <a:noFill/>
          <a:ln w="57150" cap="flat" cmpd="sng" algn="ctr">
            <a:solidFill>
              <a:srgbClr val="FF9797"/>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6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88336" y="1764666"/>
            <a:ext cx="10905844" cy="4413516"/>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一、课文中有许多描写都使用模仿声音的词,找一找按要求填在横线上</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人入水中</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许多人小声说话</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人跑的声音</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爸爸抽烟袋</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翻课本</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门响声</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枪栓响</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日本鬼子说话</a:t>
            </a: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二、读下面的话,写出破折号的作用</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我们</a:t>
            </a:r>
            <a:r>
              <a:rPr sz="2400" dirty="0">
                <a:latin typeface="微软雅黑" panose="020B0503020204020204" charset="-122"/>
                <a:ea typeface="微软雅黑" panose="020B0503020204020204" charset="-122"/>
                <a:cs typeface="微软雅黑" panose="020B0503020204020204" charset="-122"/>
              </a:rPr>
              <a:t>——是——</a:t>
            </a:r>
            <a:r>
              <a:rPr sz="2400" dirty="0" err="1">
                <a:latin typeface="微软雅黑" panose="020B0503020204020204" charset="-122"/>
                <a:ea typeface="微软雅黑" panose="020B0503020204020204" charset="-122"/>
                <a:cs typeface="微软雅黑" panose="020B0503020204020204" charset="-122"/>
              </a:rPr>
              <a:t>中国人,我们</a:t>
            </a:r>
            <a:r>
              <a:rPr sz="2400" dirty="0">
                <a:latin typeface="微软雅黑" panose="020B0503020204020204" charset="-122"/>
                <a:ea typeface="微软雅黑" panose="020B0503020204020204" charset="-122"/>
                <a:cs typeface="微软雅黑" panose="020B0503020204020204" charset="-122"/>
              </a:rPr>
              <a:t>——爱——</a:t>
            </a:r>
            <a:r>
              <a:rPr sz="2400" dirty="0" err="1">
                <a:latin typeface="微软雅黑" panose="020B0503020204020204" charset="-122"/>
                <a:ea typeface="微软雅黑" panose="020B0503020204020204" charset="-122"/>
                <a:cs typeface="微软雅黑" panose="020B0503020204020204" charset="-122"/>
              </a:rPr>
              <a:t>自己的</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祖国</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err="1">
                <a:latin typeface="微软雅黑" panose="020B0503020204020204" charset="-122"/>
                <a:ea typeface="微软雅黑" panose="020B0503020204020204" charset="-122"/>
                <a:cs typeface="微软雅黑" panose="020B0503020204020204" charset="-122"/>
              </a:rPr>
              <a:t>这里的破折号的作用是</a:t>
            </a:r>
            <a:r>
              <a:rPr sz="2400" dirty="0">
                <a:latin typeface="微软雅黑" panose="020B0503020204020204" charset="-122"/>
                <a:ea typeface="微软雅黑" panose="020B0503020204020204" charset="-122"/>
                <a:cs typeface="微软雅黑" panose="020B0503020204020204" charset="-122"/>
              </a:rPr>
              <a:t>：</a:t>
            </a:r>
            <a:r>
              <a:rPr sz="2400" dirty="0">
                <a:solidFill>
                  <a:srgbClr val="FF0000"/>
                </a:solidFill>
                <a:latin typeface="微软雅黑" panose="020B0503020204020204" charset="-122"/>
                <a:ea typeface="微软雅黑" panose="020B0503020204020204" charset="-122"/>
                <a:cs typeface="微软雅黑" panose="020B0503020204020204" charset="-122"/>
              </a:rPr>
              <a:t> </a:t>
            </a:r>
          </a:p>
          <a:p>
            <a:pPr>
              <a:lnSpc>
                <a:spcPct val="130000"/>
              </a:lnSpc>
            </a:pPr>
            <a:endParaRPr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88335" y="101536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12" name="文本框 11"/>
          <p:cNvSpPr txBox="1"/>
          <p:nvPr/>
        </p:nvSpPr>
        <p:spPr>
          <a:xfrm>
            <a:off x="2584247" y="3300097"/>
            <a:ext cx="413286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扑通                       嗡嗡嗡嗡</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2182735" y="2628901"/>
            <a:ext cx="4931158" cy="572464"/>
          </a:xfrm>
          <a:prstGeom prst="rect">
            <a:avLst/>
          </a:prstGeom>
          <a:noFill/>
        </p:spPr>
        <p:txBody>
          <a:bodyPr wrap="none" rtlCol="0">
            <a:spAutoFit/>
          </a:bodyPr>
          <a:lstStyle/>
          <a:p>
            <a:pPr algn="l">
              <a:lnSpc>
                <a:spcPct val="130000"/>
              </a:lnSpc>
            </a:pPr>
            <a:r>
              <a:rPr sz="2400">
                <a:solidFill>
                  <a:srgbClr val="FF0000"/>
                </a:solidFill>
                <a:latin typeface="微软雅黑" panose="020B0503020204020204" charset="-122"/>
                <a:ea typeface="微软雅黑" panose="020B0503020204020204" charset="-122"/>
                <a:cs typeface="微软雅黑" panose="020B0503020204020204" charset="-122"/>
                <a:sym typeface="+mn-ea"/>
              </a:rPr>
              <a:t>咕咚咕咚                         吧唧吧唧</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813779" y="3760471"/>
            <a:ext cx="3584636"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哗啦哗啦                 哐啷</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936247" y="4130676"/>
            <a:ext cx="4955203" cy="572464"/>
          </a:xfrm>
          <a:prstGeom prst="rect">
            <a:avLst/>
          </a:prstGeom>
          <a:noFill/>
        </p:spPr>
        <p:txBody>
          <a:bodyPr wrap="none" rtlCol="0">
            <a:spAutoFit/>
          </a:bodyPr>
          <a:lstStyle/>
          <a:p>
            <a:pPr algn="l">
              <a:lnSpc>
                <a:spcPct val="130000"/>
              </a:lnSpc>
            </a:pPr>
            <a:r>
              <a:rPr sz="2400">
                <a:solidFill>
                  <a:srgbClr val="FF0000"/>
                </a:solidFill>
                <a:latin typeface="微软雅黑" panose="020B0503020204020204" charset="-122"/>
                <a:ea typeface="微软雅黑" panose="020B0503020204020204" charset="-122"/>
                <a:cs typeface="微软雅黑" panose="020B0503020204020204" charset="-122"/>
                <a:sym typeface="+mn-ea"/>
              </a:rPr>
              <a:t>卡啦                                呜哩哇啦</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4714273" y="5549266"/>
            <a:ext cx="2646878" cy="572464"/>
          </a:xfrm>
          <a:prstGeom prst="rect">
            <a:avLst/>
          </a:prstGeom>
          <a:noFill/>
        </p:spPr>
        <p:txBody>
          <a:bodyPr wrap="none" rtlCol="0">
            <a:spAutoFit/>
          </a:bodyPr>
          <a:lstStyle/>
          <a:p>
            <a:pPr algn="l">
              <a:lnSpc>
                <a:spcPct val="130000"/>
              </a:lnSpc>
            </a:pPr>
            <a:r>
              <a:rPr sz="2400">
                <a:solidFill>
                  <a:srgbClr val="FF0000"/>
                </a:solidFill>
                <a:latin typeface="微软雅黑" panose="020B0503020204020204" charset="-122"/>
                <a:ea typeface="微软雅黑" panose="020B0503020204020204" charset="-122"/>
                <a:cs typeface="微软雅黑" panose="020B0503020204020204" charset="-122"/>
                <a:sym typeface="+mn-ea"/>
              </a:rPr>
              <a:t>表示声音的延长。</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heckerboard(across)">
                                      <p:cBhvr>
                                        <p:cTn id="10" dur="500"/>
                                        <p:tgtEl>
                                          <p:spTgt spid="1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checkerboard(across)">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checkerboard(across)">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6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1095243" y="1950720"/>
            <a:ext cx="8971227" cy="3928110"/>
          </a:xfrm>
          <a:prstGeom prst="rect">
            <a:avLst/>
          </a:prstGeom>
        </p:spPr>
        <p:txBody>
          <a:bodyPr wrap="square">
            <a:spAutoFit/>
          </a:bodyPr>
          <a:lstStyle/>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三、根据课文内容的顺序,把两边的内容连</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起来。</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课文写作的顺序                     主要内容</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第一部分                               误以为牺牲</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第二部分                               机智脱了险</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第三部分                               被敌人拷打</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第四部分                               上夜校念书</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第五部分                               掩护李大叔</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第六部分                               游泳本领高</a:t>
            </a: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cxnSp>
        <p:nvCxnSpPr>
          <p:cNvPr id="6" name="直接连接符 5"/>
          <p:cNvCxnSpPr/>
          <p:nvPr/>
        </p:nvCxnSpPr>
        <p:spPr>
          <a:xfrm>
            <a:off x="2729194" y="3284857"/>
            <a:ext cx="3423700" cy="2304415"/>
          </a:xfrm>
          <a:prstGeom prst="line">
            <a:avLst/>
          </a:prstGeom>
          <a:solidFill>
            <a:schemeClr val="accent1"/>
          </a:solidFill>
          <a:ln w="57150" cap="flat" cmpd="sng" algn="ctr">
            <a:solidFill>
              <a:srgbClr val="FF9797"/>
            </a:solidFill>
            <a:prstDash val="solid"/>
            <a:round/>
            <a:headEnd type="none" w="med" len="med"/>
            <a:tailEnd type="none" w="med" len="med"/>
          </a:ln>
        </p:spPr>
      </p:cxnSp>
      <p:cxnSp>
        <p:nvCxnSpPr>
          <p:cNvPr id="17" name="直接连接符 16"/>
          <p:cNvCxnSpPr/>
          <p:nvPr/>
        </p:nvCxnSpPr>
        <p:spPr>
          <a:xfrm>
            <a:off x="2685013" y="3717290"/>
            <a:ext cx="3423700" cy="935990"/>
          </a:xfrm>
          <a:prstGeom prst="line">
            <a:avLst/>
          </a:prstGeom>
          <a:solidFill>
            <a:schemeClr val="accent1"/>
          </a:solidFill>
          <a:ln w="57150" cap="flat" cmpd="sng" algn="ctr">
            <a:solidFill>
              <a:srgbClr val="FF9797"/>
            </a:solidFill>
            <a:prstDash val="solid"/>
            <a:round/>
            <a:headEnd type="none" w="med" len="med"/>
            <a:tailEnd type="none" w="med" len="med"/>
          </a:ln>
        </p:spPr>
      </p:cxnSp>
      <p:cxnSp>
        <p:nvCxnSpPr>
          <p:cNvPr id="18" name="直接连接符 17"/>
          <p:cNvCxnSpPr/>
          <p:nvPr/>
        </p:nvCxnSpPr>
        <p:spPr>
          <a:xfrm>
            <a:off x="2729195" y="4170045"/>
            <a:ext cx="3379519" cy="915670"/>
          </a:xfrm>
          <a:prstGeom prst="line">
            <a:avLst/>
          </a:prstGeom>
          <a:solidFill>
            <a:schemeClr val="accent1"/>
          </a:solidFill>
          <a:ln w="57150" cap="flat" cmpd="sng" algn="ctr">
            <a:solidFill>
              <a:srgbClr val="FF9797"/>
            </a:solidFill>
            <a:prstDash val="solid"/>
            <a:round/>
            <a:headEnd type="none" w="med" len="med"/>
            <a:tailEnd type="none" w="med" len="med"/>
          </a:ln>
        </p:spPr>
      </p:cxnSp>
      <p:cxnSp>
        <p:nvCxnSpPr>
          <p:cNvPr id="19" name="直接连接符 18"/>
          <p:cNvCxnSpPr/>
          <p:nvPr/>
        </p:nvCxnSpPr>
        <p:spPr>
          <a:xfrm flipV="1">
            <a:off x="2685012" y="4149090"/>
            <a:ext cx="3335337" cy="504190"/>
          </a:xfrm>
          <a:prstGeom prst="line">
            <a:avLst/>
          </a:prstGeom>
          <a:solidFill>
            <a:schemeClr val="accent1"/>
          </a:solidFill>
          <a:ln w="57150" cap="flat" cmpd="sng" algn="ctr">
            <a:solidFill>
              <a:srgbClr val="FF9797"/>
            </a:solidFill>
            <a:prstDash val="solid"/>
            <a:round/>
            <a:headEnd type="none" w="med" len="med"/>
            <a:tailEnd type="none" w="med" len="med"/>
          </a:ln>
        </p:spPr>
      </p:cxnSp>
      <p:cxnSp>
        <p:nvCxnSpPr>
          <p:cNvPr id="20" name="直接连接符 19"/>
          <p:cNvCxnSpPr/>
          <p:nvPr/>
        </p:nvCxnSpPr>
        <p:spPr>
          <a:xfrm flipV="1">
            <a:off x="2773376" y="3717290"/>
            <a:ext cx="3246973" cy="1871980"/>
          </a:xfrm>
          <a:prstGeom prst="line">
            <a:avLst/>
          </a:prstGeom>
          <a:solidFill>
            <a:schemeClr val="accent1"/>
          </a:solidFill>
          <a:ln w="57150" cap="flat" cmpd="sng" algn="ctr">
            <a:solidFill>
              <a:srgbClr val="FF9797"/>
            </a:solidFill>
            <a:prstDash val="solid"/>
            <a:round/>
            <a:headEnd type="none" w="med" len="med"/>
            <a:tailEnd type="none" w="med" len="med"/>
          </a:ln>
        </p:spPr>
      </p:cxnSp>
      <p:cxnSp>
        <p:nvCxnSpPr>
          <p:cNvPr id="21" name="直接连接符 20"/>
          <p:cNvCxnSpPr/>
          <p:nvPr/>
        </p:nvCxnSpPr>
        <p:spPr>
          <a:xfrm flipV="1">
            <a:off x="2598199" y="3285492"/>
            <a:ext cx="3508964" cy="1800225"/>
          </a:xfrm>
          <a:prstGeom prst="line">
            <a:avLst/>
          </a:prstGeom>
          <a:solidFill>
            <a:schemeClr val="accent1"/>
          </a:solidFill>
          <a:ln w="57150" cap="flat" cmpd="sng" algn="ctr">
            <a:solidFill>
              <a:srgbClr val="FF9797"/>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heckerboard(across)">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checkerboard(across)">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checkerboard(across)">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checkerboard(across)">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checkerboard(across)">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6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39206" y="1210717"/>
            <a:ext cx="6102953" cy="923330"/>
          </a:xfrm>
          <a:prstGeom prst="rect">
            <a:avLst/>
          </a:prstGeom>
        </p:spPr>
        <p:txBody>
          <a:bodyPr wrap="none">
            <a:spAutoFit/>
          </a:bodyPr>
          <a:lstStyle/>
          <a:p>
            <a:pPr algn="l"/>
            <a:r>
              <a:rPr sz="5400" b="1" smtClean="0">
                <a:latin typeface="黑体" panose="02010609060101010101" charset="-122"/>
                <a:ea typeface="黑体" panose="02010609060101010101" charset="-122"/>
                <a:cs typeface="黑体" panose="02010609060101010101" charset="-122"/>
              </a:rPr>
              <a:t>1</a:t>
            </a:r>
            <a:r>
              <a:rPr lang="en-US" sz="5400" b="1" smtClean="0">
                <a:latin typeface="黑体" panose="02010609060101010101" charset="-122"/>
                <a:ea typeface="黑体" panose="02010609060101010101" charset="-122"/>
                <a:cs typeface="黑体" panose="02010609060101010101" charset="-122"/>
              </a:rPr>
              <a:t>9.</a:t>
            </a:r>
            <a:r>
              <a:rPr lang="en-US" sz="5400" b="1" dirty="0">
                <a:latin typeface="黑体" panose="02010609060101010101" charset="-122"/>
                <a:ea typeface="黑体" panose="02010609060101010101" charset="-122"/>
                <a:cs typeface="黑体" panose="02010609060101010101" charset="-122"/>
              </a:rPr>
              <a:t>我们家的男子汉</a:t>
            </a:r>
          </a:p>
        </p:txBody>
      </p:sp>
      <p:sp>
        <p:nvSpPr>
          <p:cNvPr id="3" name="文本框 2"/>
          <p:cNvSpPr txBox="1"/>
          <p:nvPr/>
        </p:nvSpPr>
        <p:spPr>
          <a:xfrm>
            <a:off x="5454276" y="2132853"/>
            <a:ext cx="3887202"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p>
        </p:txBody>
      </p:sp>
      <p:pic>
        <p:nvPicPr>
          <p:cNvPr id="4" name="图片 3"/>
          <p:cNvPicPr>
            <a:picLocks noChangeAspect="1"/>
          </p:cNvPicPr>
          <p:nvPr/>
        </p:nvPicPr>
        <p:blipFill>
          <a:blip r:embed="rId2" cstate="print"/>
          <a:srcRect l="22921" t="-699"/>
          <a:stretch>
            <a:fillRect/>
          </a:stretch>
        </p:blipFill>
        <p:spPr>
          <a:xfrm>
            <a:off x="2490458" y="2917192"/>
            <a:ext cx="7107841" cy="3372485"/>
          </a:xfrm>
          <a:prstGeom prst="rect">
            <a:avLst/>
          </a:prstGeom>
        </p:spPr>
      </p:pic>
    </p:spTree>
  </p:cSld>
  <p:clrMapOvr>
    <a:masterClrMapping/>
  </p:clrMapOvr>
  <p:timing>
    <p:tnLst>
      <p:par>
        <p:cTn id="1" dur="indefinite" restart="never" nodeType="tmRoot"/>
      </p:par>
    </p:tnLst>
  </p:timing>
</p:sld>
</file>

<file path=ppt/slides/slide6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1537583" y="1944405"/>
            <a:ext cx="8262343" cy="2246769"/>
          </a:xfrm>
          <a:prstGeom prst="rect">
            <a:avLst/>
          </a:prstGeom>
          <a:noFill/>
        </p:spPr>
        <p:txBody>
          <a:bodyPr wrap="square" rtlCol="0">
            <a:spAutoFit/>
          </a:bodyPr>
          <a:lstStyle/>
          <a:p>
            <a:r>
              <a:rPr lang="en-US" sz="2800" b="1" dirty="0" smtClean="0">
                <a:latin typeface="+mn-ea"/>
                <a:ea typeface="+mn-ea"/>
              </a:rPr>
              <a:t>    </a:t>
            </a:r>
            <a:r>
              <a:rPr sz="2800" b="1" dirty="0" smtClean="0">
                <a:latin typeface="+mn-ea"/>
                <a:ea typeface="+mn-ea"/>
              </a:rPr>
              <a:t>一提</a:t>
            </a:r>
            <a:r>
              <a:rPr sz="2800" b="1" dirty="0">
                <a:latin typeface="+mn-ea"/>
                <a:ea typeface="+mn-ea"/>
              </a:rPr>
              <a:t>“男子汉”，我们的头脑中就会马上联想到：顶天立地、敢说敢为、正直无私、胸怀宽广等词。今天，我们一起来学习王安忆写的《我们家的男子汉》，</a:t>
            </a:r>
            <a:r>
              <a:rPr sz="2800" b="1" dirty="0" err="1">
                <a:latin typeface="+mn-ea"/>
                <a:ea typeface="+mn-ea"/>
              </a:rPr>
              <a:t>看一看和我们印象中的男子汉有何不同</a:t>
            </a:r>
            <a:r>
              <a:rPr sz="2800" b="1" dirty="0" smtClean="0">
                <a:latin typeface="+mn-ea"/>
                <a:ea typeface="+mn-ea"/>
              </a:rPr>
              <a:t>。</a:t>
            </a:r>
            <a:r>
              <a:rPr lang="en-US" sz="2800" b="1" dirty="0" smtClean="0">
                <a:latin typeface="+mn-ea"/>
                <a:ea typeface="+mn-ea"/>
              </a:rPr>
              <a:t> </a:t>
            </a:r>
            <a:endParaRPr sz="2800" b="1" dirty="0">
              <a:latin typeface="+mn-ea"/>
              <a:ea typeface="+mn-ea"/>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970839" y="2371090"/>
            <a:ext cx="5009593" cy="2677656"/>
          </a:xfrm>
          <a:prstGeom prst="rect">
            <a:avLst/>
          </a:prstGeom>
          <a:noFill/>
          <a:ln w="9525">
            <a:noFill/>
          </a:ln>
        </p:spPr>
        <p:txBody>
          <a:bodyPr wrap="square">
            <a:spAutoFit/>
          </a:bodyPr>
          <a:lstStyle/>
          <a:p>
            <a:r>
              <a:rPr lang="zh-CN" sz="2800" dirty="0">
                <a:solidFill>
                  <a:srgbClr val="0000FF"/>
                </a:solidFill>
                <a:latin typeface="微软雅黑" panose="020B0503020204020204" charset="-122"/>
                <a:ea typeface="微软雅黑" panose="020B0503020204020204" charset="-122"/>
              </a:rPr>
              <a:t>王安忆</a:t>
            </a:r>
            <a:r>
              <a:rPr lang="zh-CN" sz="2800" dirty="0">
                <a:latin typeface="微软雅黑" panose="020B0503020204020204" charset="-122"/>
                <a:ea typeface="微软雅黑" panose="020B0503020204020204" charset="-122"/>
              </a:rPr>
              <a:t>，</a:t>
            </a:r>
            <a:r>
              <a:rPr lang="zh-CN" sz="2800" dirty="0">
                <a:solidFill>
                  <a:schemeClr val="tx1"/>
                </a:solidFill>
                <a:latin typeface="微软雅黑" panose="020B0503020204020204" charset="-122"/>
                <a:ea typeface="微软雅黑" panose="020B0503020204020204" charset="-122"/>
              </a:rPr>
              <a:t>当代著名女作家，是作家王愿坚和茹志鹃的女儿。王愿坚的代表作品有小说《七根火柴》《党费》等，茹志鹃的作品集有《百合花》《静静的产院》《高高的白杨树》等。</a:t>
            </a:r>
            <a:endParaRPr lang="zh-CN" altLang="en-US" sz="28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461197" y="1004570"/>
            <a:ext cx="2476505" cy="721008"/>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走近作者</a:t>
            </a:r>
          </a:p>
        </p:txBody>
      </p:sp>
      <p:pic>
        <p:nvPicPr>
          <p:cNvPr id="3" name="图片 2"/>
          <p:cNvPicPr>
            <a:picLocks noChangeAspect="1"/>
          </p:cNvPicPr>
          <p:nvPr/>
        </p:nvPicPr>
        <p:blipFill>
          <a:blip r:embed="rId2" cstate="print"/>
          <a:srcRect l="8792" t="18822" r="58448" b="16694"/>
          <a:stretch>
            <a:fillRect/>
          </a:stretch>
        </p:blipFill>
        <p:spPr>
          <a:xfrm>
            <a:off x="1289798" y="2349500"/>
            <a:ext cx="2796630" cy="3382010"/>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00B0F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课文精讲</a:t>
            </a:r>
          </a:p>
        </p:txBody>
      </p:sp>
      <p:pic>
        <p:nvPicPr>
          <p:cNvPr id="2" name="图片 1" descr="115"/>
          <p:cNvPicPr>
            <a:picLocks noChangeAspect="1"/>
          </p:cNvPicPr>
          <p:nvPr/>
        </p:nvPicPr>
        <p:blipFill>
          <a:blip r:embed="rId2" cstate="print"/>
          <a:stretch>
            <a:fillRect/>
          </a:stretch>
        </p:blipFill>
        <p:spPr>
          <a:xfrm>
            <a:off x="489101" y="3955417"/>
            <a:ext cx="2321481" cy="1718945"/>
          </a:xfrm>
          <a:prstGeom prst="rect">
            <a:avLst/>
          </a:prstGeom>
        </p:spPr>
      </p:pic>
      <p:sp>
        <p:nvSpPr>
          <p:cNvPr id="3" name="文本框 2"/>
          <p:cNvSpPr txBox="1"/>
          <p:nvPr/>
        </p:nvSpPr>
        <p:spPr>
          <a:xfrm>
            <a:off x="5164618" y="1920241"/>
            <a:ext cx="3145949" cy="624423"/>
          </a:xfrm>
          <a:prstGeom prst="snip2DiagRect">
            <a:avLst/>
          </a:prstGeom>
          <a:noFill/>
          <a:ln w="38100">
            <a:solidFill>
              <a:srgbClr val="92D050"/>
            </a:solidFill>
          </a:ln>
        </p:spPr>
        <p:txBody>
          <a:bodyPr wrap="non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第一句：门前搭架</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810582" y="3529648"/>
            <a:ext cx="3145949" cy="624423"/>
          </a:xfrm>
          <a:prstGeom prst="snip2DiagRect">
            <a:avLst/>
          </a:prstGeom>
          <a:noFill/>
          <a:ln w="38100">
            <a:solidFill>
              <a:srgbClr val="92D050"/>
            </a:solidFill>
          </a:ln>
        </p:spPr>
        <p:txBody>
          <a:bodyPr wrap="none" rtlCol="0">
            <a:spAutoFit/>
          </a:bodyPr>
          <a:lstStyle/>
          <a:p>
            <a:pPr algn="l"/>
            <a:r>
              <a:rPr altLang="zh-CN" sz="2800" dirty="0">
                <a:latin typeface="微软雅黑" panose="020B0503020204020204" charset="-122"/>
                <a:ea typeface="微软雅黑" panose="020B0503020204020204" charset="-122"/>
                <a:cs typeface="微软雅黑" panose="020B0503020204020204" charset="-122"/>
                <a:sym typeface="+mn-ea"/>
              </a:rPr>
              <a:t>第二句：花落结瓜</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904856" y="4879341"/>
            <a:ext cx="3145949" cy="624423"/>
          </a:xfrm>
          <a:prstGeom prst="snip2DiagRect">
            <a:avLst/>
          </a:prstGeom>
          <a:noFill/>
          <a:ln w="38100">
            <a:solidFill>
              <a:srgbClr val="92D050"/>
            </a:solidFill>
          </a:ln>
        </p:spPr>
        <p:txBody>
          <a:bodyPr wrap="none" rtlCol="0">
            <a:spAutoFit/>
          </a:bodyPr>
          <a:lstStyle/>
          <a:p>
            <a:pPr algn="l">
              <a:lnSpc>
                <a:spcPct val="100000"/>
              </a:lnSpc>
            </a:pPr>
            <a:r>
              <a:rPr altLang="zh-CN" sz="2800" dirty="0">
                <a:latin typeface="微软雅黑" panose="020B0503020204020204" charset="-122"/>
                <a:ea typeface="微软雅黑" panose="020B0503020204020204" charset="-122"/>
                <a:cs typeface="微软雅黑" panose="020B0503020204020204" charset="-122"/>
                <a:sym typeface="+mn-ea"/>
              </a:rPr>
              <a:t>第三句：装饰可爱</a:t>
            </a:r>
            <a:endParaRPr lang="zh-CN"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trips(down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trips(downLef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trips(downLeft)">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3" grpId="0" bldLvl="0" animBg="1"/>
      <p:bldP spid="4" grpId="0" bldLvl="0" animBg="1"/>
      <p:bldP spid="5" grpId="0" bldLvl="0" animBg="1"/>
    </p:bldLst>
  </p:timing>
</p:sld>
</file>

<file path=ppt/slides/slide6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894489" y="2008506"/>
            <a:ext cx="9371964" cy="1652885"/>
          </a:xfrm>
          <a:prstGeom prst="bevel">
            <a:avLst>
              <a:gd name="adj" fmla="val 8442"/>
            </a:avLst>
          </a:prstGeom>
          <a:solidFill>
            <a:srgbClr val="00B0F0"/>
          </a:solidFill>
          <a:ln>
            <a:solidFill>
              <a:schemeClr val="accent1"/>
            </a:solidFill>
          </a:ln>
        </p:spPr>
        <p:txBody>
          <a:bodyPr wrap="square">
            <a:spAutoFit/>
          </a:bodyPr>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安徽 谜语  嘴唇 和尚 吃荤  倔强 嘱咐 沮丧 情绪 一声不吭  嘹亮  </a:t>
            </a:r>
            <a:r>
              <a:rPr lang="zh-CN" altLang="en-US" sz="2800" dirty="0" smtClean="0">
                <a:latin typeface="微软雅黑" panose="020B0503020204020204" charset="-122"/>
                <a:ea typeface="微软雅黑" panose="020B0503020204020204" charset="-122"/>
                <a:cs typeface="微软雅黑" panose="020B0503020204020204" charset="-122"/>
              </a:rPr>
              <a:t>妨碍    </a:t>
            </a:r>
            <a:r>
              <a:rPr lang="zh-CN" altLang="en-US" sz="2800" dirty="0">
                <a:latin typeface="微软雅黑" panose="020B0503020204020204" charset="-122"/>
                <a:ea typeface="微软雅黑" panose="020B0503020204020204" charset="-122"/>
                <a:cs typeface="微软雅黑" panose="020B0503020204020204" charset="-122"/>
              </a:rPr>
              <a:t>轮廓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61196" y="1004572"/>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
        <p:nvSpPr>
          <p:cNvPr id="3" name="文本框 2"/>
          <p:cNvSpPr txBox="1"/>
          <p:nvPr/>
        </p:nvSpPr>
        <p:spPr>
          <a:xfrm>
            <a:off x="8361985" y="1304927"/>
            <a:ext cx="1920895" cy="796469"/>
          </a:xfrm>
          <a:prstGeom prst="cloudCallout">
            <a:avLst/>
          </a:prstGeom>
          <a:noFill/>
          <a:ln>
            <a:solidFill>
              <a:schemeClr val="accent1"/>
            </a:solidFill>
          </a:ln>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会认字</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06086" y="4223387"/>
            <a:ext cx="4384372" cy="919401"/>
          </a:xfrm>
          <a:prstGeom prst="roundRect">
            <a:avLst/>
          </a:prstGeom>
          <a:noFill/>
          <a:ln>
            <a:solidFill>
              <a:schemeClr val="accent1"/>
            </a:solidFill>
          </a:ln>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读准字音：</a:t>
            </a:r>
          </a:p>
          <a:p>
            <a:pPr algn="l"/>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翘舌音</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有</a:t>
            </a:r>
            <a:r>
              <a:rPr lang="zh-CN" alt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唇 尚 嘱”等。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6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dirty="0" smtClean="0">
                <a:latin typeface="微软雅黑" panose="020B0503020204020204" charset="-122"/>
                <a:ea typeface="微软雅黑" panose="020B0503020204020204" charset="-122"/>
              </a:rPr>
              <a:t>多音字</a:t>
            </a:r>
            <a:endParaRPr lang="zh-CN" altLang="en-US" sz="2800" dirty="0">
              <a:latin typeface="微软雅黑" panose="020B0503020204020204" charset="-122"/>
              <a:ea typeface="微软雅黑" panose="020B0503020204020204" charset="-122"/>
            </a:endParaRPr>
          </a:p>
        </p:txBody>
      </p:sp>
      <p:sp>
        <p:nvSpPr>
          <p:cNvPr id="7" name="文本框 6"/>
          <p:cNvSpPr txBox="1"/>
          <p:nvPr/>
        </p:nvSpPr>
        <p:spPr>
          <a:xfrm>
            <a:off x="1192134" y="3336925"/>
            <a:ext cx="543739" cy="523220"/>
          </a:xfrm>
          <a:prstGeom prst="rect">
            <a:avLst/>
          </a:prstGeom>
          <a:no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强</a:t>
            </a:r>
          </a:p>
        </p:txBody>
      </p:sp>
      <p:sp>
        <p:nvSpPr>
          <p:cNvPr id="8" name="文本框 7"/>
          <p:cNvSpPr txBox="1"/>
          <p:nvPr/>
        </p:nvSpPr>
        <p:spPr>
          <a:xfrm>
            <a:off x="2318382" y="2658110"/>
            <a:ext cx="2595582"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qiáng</a:t>
            </a:r>
            <a:r>
              <a:rPr lang="zh-CN" altLang="en-US" sz="2800">
                <a:latin typeface="微软雅黑" panose="020B0503020204020204" charset="-122"/>
                <a:ea typeface="微软雅黑" panose="020B0503020204020204" charset="-122"/>
                <a:cs typeface="微软雅黑" panose="020B0503020204020204" charset="-122"/>
                <a:sym typeface="+mn-ea"/>
              </a:rPr>
              <a:t>（强大）</a:t>
            </a:r>
          </a:p>
        </p:txBody>
      </p:sp>
      <p:sp>
        <p:nvSpPr>
          <p:cNvPr id="9" name="文本框 8"/>
          <p:cNvSpPr txBox="1"/>
          <p:nvPr/>
        </p:nvSpPr>
        <p:spPr>
          <a:xfrm>
            <a:off x="2396669" y="3959860"/>
            <a:ext cx="2462534" cy="523220"/>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jiàng</a:t>
            </a:r>
            <a:r>
              <a:rPr lang="zh-CN" altLang="en-US" sz="2800">
                <a:latin typeface="微软雅黑" panose="020B0503020204020204" charset="-122"/>
                <a:ea typeface="微软雅黑" panose="020B0503020204020204" charset="-122"/>
                <a:cs typeface="微软雅黑" panose="020B0503020204020204" charset="-122"/>
                <a:sym typeface="+mn-ea"/>
              </a:rPr>
              <a:t>（倔强</a:t>
            </a:r>
            <a:r>
              <a:rPr lang="zh-CN" sz="2800">
                <a:latin typeface="微软雅黑" panose="020B0503020204020204" charset="-122"/>
                <a:ea typeface="微软雅黑" panose="020B0503020204020204" charset="-122"/>
                <a:cs typeface="微软雅黑" panose="020B0503020204020204" charset="-122"/>
                <a:sym typeface="+mn-ea"/>
              </a:rPr>
              <a:t>）</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10" name="左大括号 9"/>
          <p:cNvSpPr/>
          <p:nvPr/>
        </p:nvSpPr>
        <p:spPr>
          <a:xfrm>
            <a:off x="1818430" y="2870200"/>
            <a:ext cx="351129" cy="1440180"/>
          </a:xfrm>
          <a:prstGeom prst="leftBrace">
            <a:avLst/>
          </a:prstGeom>
          <a:noFill/>
          <a:ln w="38100" cap="flat" cmpd="sng" algn="ctr">
            <a:solidFill>
              <a:schemeClr val="accent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bldLvl="0" animBg="1"/>
    </p:bldLst>
  </p:timing>
</p:sld>
</file>

<file path=ppt/slides/slide6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451701" y="2070735"/>
            <a:ext cx="7971324" cy="3563620"/>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轮廓：</a:t>
            </a:r>
            <a:r>
              <a:rPr sz="2400" dirty="0">
                <a:latin typeface="微软雅黑" panose="020B0503020204020204" charset="-122"/>
                <a:ea typeface="微软雅黑" panose="020B0503020204020204" charset="-122"/>
                <a:cs typeface="微软雅黑" panose="020B0503020204020204" charset="-122"/>
              </a:rPr>
              <a:t>构成任何一个形状的边界或外形线。</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恍惚：</a:t>
            </a:r>
            <a:r>
              <a:rPr sz="2400" dirty="0">
                <a:latin typeface="微软雅黑" panose="020B0503020204020204" charset="-122"/>
                <a:ea typeface="微软雅黑" panose="020B0503020204020204" charset="-122"/>
                <a:cs typeface="微软雅黑" panose="020B0503020204020204" charset="-122"/>
              </a:rPr>
              <a:t>① 神志不清;精神不集中精神恍惚。</a:t>
            </a:r>
          </a:p>
          <a:p>
            <a:pPr>
              <a:lnSpc>
                <a:spcPct val="150000"/>
              </a:lnSpc>
            </a:pPr>
            <a:r>
              <a:rPr sz="2400" dirty="0">
                <a:latin typeface="微软雅黑" panose="020B0503020204020204" charset="-122"/>
                <a:ea typeface="微软雅黑" panose="020B0503020204020204" charset="-122"/>
                <a:cs typeface="微软雅黑" panose="020B0503020204020204" charset="-122"/>
              </a:rPr>
              <a:t>② (记得、听得、看得)</a:t>
            </a:r>
            <a:r>
              <a:rPr sz="2400" dirty="0" err="1" smtClean="0">
                <a:latin typeface="微软雅黑" panose="020B0503020204020204" charset="-122"/>
                <a:ea typeface="微软雅黑" panose="020B0503020204020204" charset="-122"/>
                <a:cs typeface="微软雅黑" panose="020B0503020204020204" charset="-122"/>
              </a:rPr>
              <a:t>不真切</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不清楚</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err="1">
                <a:solidFill>
                  <a:srgbClr val="C00000"/>
                </a:solidFill>
                <a:latin typeface="微软雅黑" panose="020B0503020204020204" charset="-122"/>
                <a:ea typeface="微软雅黑" panose="020B0503020204020204" charset="-122"/>
                <a:cs typeface="微软雅黑" panose="020B0503020204020204" charset="-122"/>
              </a:rPr>
              <a:t>妨碍：</a:t>
            </a:r>
            <a:r>
              <a:rPr sz="2400" dirty="0" err="1" smtClean="0">
                <a:latin typeface="微软雅黑" panose="020B0503020204020204" charset="-122"/>
                <a:ea typeface="微软雅黑" panose="020B0503020204020204" charset="-122"/>
                <a:cs typeface="微软雅黑" panose="020B0503020204020204" charset="-122"/>
              </a:rPr>
              <a:t>使事情不能顺利进行</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阻碍</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沮丧：</a:t>
            </a:r>
            <a:r>
              <a:rPr sz="2400" dirty="0">
                <a:latin typeface="微软雅黑" panose="020B0503020204020204" charset="-122"/>
                <a:ea typeface="微软雅黑" panose="020B0503020204020204" charset="-122"/>
                <a:cs typeface="微软雅黑" panose="020B0503020204020204" charset="-122"/>
              </a:rPr>
              <a:t>灰心，失望，伤心，灰心丧气。</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3492" t="5641" r="10927"/>
          <a:stretch>
            <a:fillRect/>
          </a:stretch>
        </p:blipFill>
        <p:spPr bwMode="auto">
          <a:xfrm>
            <a:off x="241837" y="4109085"/>
            <a:ext cx="2900495" cy="2103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3" name="文本框 2"/>
          <p:cNvSpPr txBox="1"/>
          <p:nvPr/>
        </p:nvSpPr>
        <p:spPr>
          <a:xfrm>
            <a:off x="1130900" y="2077722"/>
            <a:ext cx="8899141" cy="991731"/>
          </a:xfrm>
          <a:prstGeom prst="snip2DiagRect">
            <a:avLst/>
          </a:prstGeom>
          <a:solidFill>
            <a:srgbClr val="92D050"/>
          </a:solidFill>
          <a:ln w="38100">
            <a:solidFill>
              <a:schemeClr val="accent1"/>
            </a:solidFill>
          </a:ln>
        </p:spPr>
        <p:txBody>
          <a:bodyPr wrap="square" rtlCol="0">
            <a:spAutoFit/>
          </a:bodyPr>
          <a:lstStyle/>
          <a:p>
            <a:r>
              <a:rPr sz="2400" b="1" dirty="0" err="1">
                <a:solidFill>
                  <a:srgbClr val="C00000"/>
                </a:solidFill>
                <a:latin typeface="宋体" panose="02010600030101010101" pitchFamily="2" charset="-122"/>
                <a:sym typeface="+mn-ea"/>
              </a:rPr>
              <a:t>讨论：</a:t>
            </a:r>
            <a:r>
              <a:rPr sz="2400" b="1" dirty="0" err="1" smtClean="0">
                <a:latin typeface="宋体" panose="02010600030101010101" pitchFamily="2" charset="-122"/>
                <a:sym typeface="+mn-ea"/>
              </a:rPr>
              <a:t>文中的</a:t>
            </a:r>
            <a:r>
              <a:rPr lang="zh-CN" altLang="en-US" sz="2400" b="1" dirty="0" smtClean="0">
                <a:latin typeface="宋体" panose="02010600030101010101" pitchFamily="2" charset="-122"/>
                <a:sym typeface="+mn-ea"/>
              </a:rPr>
              <a:t>“</a:t>
            </a:r>
            <a:r>
              <a:rPr sz="2400" b="1" dirty="0" err="1" smtClean="0">
                <a:latin typeface="宋体" panose="02010600030101010101" pitchFamily="2" charset="-122"/>
                <a:sym typeface="+mn-ea"/>
              </a:rPr>
              <a:t>男子汉</a:t>
            </a:r>
            <a:r>
              <a:rPr lang="zh-CN" altLang="en-US" sz="2400" b="1" dirty="0">
                <a:latin typeface="宋体" panose="02010600030101010101" pitchFamily="2" charset="-122"/>
                <a:sym typeface="+mn-ea"/>
              </a:rPr>
              <a:t>”</a:t>
            </a:r>
            <a:r>
              <a:rPr sz="2400" b="1" dirty="0" err="1" smtClean="0">
                <a:latin typeface="宋体" panose="02010600030101010101" pitchFamily="2" charset="-122"/>
                <a:sym typeface="+mn-ea"/>
              </a:rPr>
              <a:t>是一个才几岁的小孩子</a:t>
            </a:r>
            <a:r>
              <a:rPr sz="2400" b="1" dirty="0" err="1">
                <a:latin typeface="宋体" panose="02010600030101010101" pitchFamily="2" charset="-122"/>
                <a:sym typeface="+mn-ea"/>
              </a:rPr>
              <a:t>，</a:t>
            </a:r>
            <a:r>
              <a:rPr sz="2400" b="1" dirty="0" err="1" smtClean="0">
                <a:latin typeface="宋体" panose="02010600030101010101" pitchFamily="2" charset="-122"/>
                <a:sym typeface="+mn-ea"/>
              </a:rPr>
              <a:t>但作者为何称他为</a:t>
            </a:r>
            <a:r>
              <a:rPr lang="zh-CN" altLang="en-US" sz="2400" b="1" dirty="0" smtClean="0">
                <a:latin typeface="宋体" panose="02010600030101010101" pitchFamily="2" charset="-122"/>
                <a:sym typeface="+mn-ea"/>
              </a:rPr>
              <a:t>“</a:t>
            </a:r>
            <a:r>
              <a:rPr sz="2400" b="1" dirty="0" err="1" smtClean="0">
                <a:latin typeface="宋体" panose="02010600030101010101" pitchFamily="2" charset="-122"/>
                <a:sym typeface="+mn-ea"/>
              </a:rPr>
              <a:t>男子汉</a:t>
            </a:r>
            <a:r>
              <a:rPr lang="zh-CN" altLang="en-US" sz="2400" b="1" dirty="0">
                <a:latin typeface="宋体" panose="02010600030101010101" pitchFamily="2" charset="-122"/>
                <a:sym typeface="+mn-ea"/>
              </a:rPr>
              <a:t>”</a:t>
            </a:r>
            <a:r>
              <a:rPr sz="2400" b="1" dirty="0" smtClean="0">
                <a:latin typeface="宋体" panose="02010600030101010101" pitchFamily="2" charset="-122"/>
                <a:sym typeface="+mn-ea"/>
              </a:rPr>
              <a:t>呢</a:t>
            </a:r>
            <a:r>
              <a:rPr sz="2400" b="1" dirty="0">
                <a:latin typeface="宋体" panose="02010600030101010101" pitchFamily="2" charset="-122"/>
                <a:sym typeface="+mn-ea"/>
              </a:rPr>
              <a:t>？</a:t>
            </a:r>
            <a:endParaRPr lang="zh-CN" sz="2400" b="1" dirty="0">
              <a:latin typeface="宋体" panose="02010600030101010101" pitchFamily="2" charset="-122"/>
              <a:sym typeface="+mn-ea"/>
            </a:endParaRPr>
          </a:p>
        </p:txBody>
      </p:sp>
      <p:sp>
        <p:nvSpPr>
          <p:cNvPr id="5" name="文本框 4"/>
          <p:cNvSpPr txBox="1"/>
          <p:nvPr/>
        </p:nvSpPr>
        <p:spPr>
          <a:xfrm>
            <a:off x="3905050" y="3683635"/>
            <a:ext cx="5934310" cy="1873270"/>
          </a:xfrm>
          <a:prstGeom prst="snip2DiagRect">
            <a:avLst/>
          </a:prstGeom>
          <a:solidFill>
            <a:schemeClr val="bg1"/>
          </a:solidFill>
          <a:ln w="38100">
            <a:solidFill>
              <a:srgbClr val="00CC00"/>
            </a:solidFill>
          </a:ln>
        </p:spPr>
        <p:txBody>
          <a:bodyPr wrap="square" rtlCol="0">
            <a:spAutoFit/>
          </a:bodyPr>
          <a:lstStyle/>
          <a:p>
            <a:pPr algn="l"/>
            <a:r>
              <a:rPr sz="2400" dirty="0" err="1" smtClean="0">
                <a:latin typeface="微软雅黑" panose="020B0503020204020204" charset="-122"/>
                <a:ea typeface="微软雅黑" panose="020B0503020204020204" charset="-122"/>
                <a:sym typeface="+mn-ea"/>
              </a:rPr>
              <a:t>他身上已初步表现</a:t>
            </a:r>
            <a:r>
              <a:rPr lang="zh-CN" altLang="en-US" sz="2400" dirty="0" smtClean="0">
                <a:latin typeface="微软雅黑" panose="020B0503020204020204" charset="-122"/>
                <a:ea typeface="微软雅黑" panose="020B0503020204020204" charset="-122"/>
                <a:sym typeface="+mn-ea"/>
              </a:rPr>
              <a:t>出</a:t>
            </a:r>
            <a:r>
              <a:rPr sz="2400" dirty="0" err="1" smtClean="0">
                <a:latin typeface="微软雅黑" panose="020B0503020204020204" charset="-122"/>
                <a:ea typeface="微软雅黑" panose="020B0503020204020204" charset="-122"/>
                <a:sym typeface="+mn-ea"/>
              </a:rPr>
              <a:t>了男子汉的气概</a:t>
            </a:r>
            <a:r>
              <a:rPr sz="2400" dirty="0" err="1">
                <a:latin typeface="微软雅黑" panose="020B0503020204020204" charset="-122"/>
                <a:ea typeface="微软雅黑" panose="020B0503020204020204" charset="-122"/>
                <a:sym typeface="+mn-ea"/>
              </a:rPr>
              <a:t>：</a:t>
            </a:r>
            <a:r>
              <a:rPr sz="2400" dirty="0" err="1">
                <a:solidFill>
                  <a:srgbClr val="C00000"/>
                </a:solidFill>
                <a:latin typeface="微软雅黑" panose="020B0503020204020204" charset="-122"/>
                <a:ea typeface="微软雅黑" panose="020B0503020204020204" charset="-122"/>
                <a:sym typeface="+mn-ea"/>
              </a:rPr>
              <a:t>逐渐成熟、自主自立、刚强勇敢、直面现实、挑战自我、天真幼稚、</a:t>
            </a:r>
            <a:r>
              <a:rPr sz="2400" dirty="0" err="1" smtClean="0">
                <a:solidFill>
                  <a:srgbClr val="C00000"/>
                </a:solidFill>
                <a:latin typeface="微软雅黑" panose="020B0503020204020204" charset="-122"/>
                <a:ea typeface="微软雅黑" panose="020B0503020204020204" charset="-122"/>
                <a:sym typeface="+mn-ea"/>
              </a:rPr>
              <a:t>可爱沉着</a:t>
            </a:r>
            <a:r>
              <a:rPr sz="2400" dirty="0" err="1" smtClean="0">
                <a:latin typeface="微软雅黑" panose="020B0503020204020204" charset="-122"/>
                <a:ea typeface="微软雅黑" panose="020B0503020204020204" charset="-122"/>
                <a:sym typeface="+mn-ea"/>
              </a:rPr>
              <a:t>等性格特征</a:t>
            </a:r>
            <a:r>
              <a:rPr lang="zh-CN" altLang="en-US" sz="2400" dirty="0" smtClean="0">
                <a:latin typeface="微软雅黑" panose="020B0503020204020204" charset="-122"/>
                <a:ea typeface="微软雅黑" panose="020B0503020204020204" charset="-122"/>
                <a:sym typeface="+mn-ea"/>
              </a:rPr>
              <a:t>。</a:t>
            </a:r>
            <a:endParaRPr sz="24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6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十边形 5"/>
          <p:cNvSpPr/>
          <p:nvPr/>
        </p:nvSpPr>
        <p:spPr>
          <a:xfrm>
            <a:off x="153475" y="1082042"/>
            <a:ext cx="2816782" cy="844567"/>
          </a:xfrm>
          <a:prstGeom prst="decagon">
            <a:avLst/>
          </a:prstGeom>
          <a:solidFill>
            <a:srgbClr val="FFC000"/>
          </a:solidFill>
          <a:ln>
            <a:solidFill>
              <a:srgbClr val="00B050"/>
            </a:solidFill>
          </a:ln>
        </p:spPr>
        <p:txBody>
          <a:bodyPr wrap="square">
            <a:spAutoFit/>
          </a:bodyPr>
          <a:lstStyle/>
          <a:p>
            <a:r>
              <a:rPr lang="zh-CN" altLang="zh-CN" sz="2800" b="1" dirty="0">
                <a:effectLst>
                  <a:outerShdw blurRad="38100" dist="38100" dir="2700000" algn="tl">
                    <a:srgbClr val="000000">
                      <a:alpha val="43137"/>
                    </a:srgbClr>
                  </a:outerShdw>
                </a:effectLst>
                <a:latin typeface="+mn-ea"/>
                <a:ea typeface="+mn-ea"/>
              </a:rPr>
              <a:t>初读感知</a:t>
            </a:r>
          </a:p>
        </p:txBody>
      </p:sp>
      <p:sp>
        <p:nvSpPr>
          <p:cNvPr id="4" name="文本框 3"/>
          <p:cNvSpPr txBox="1"/>
          <p:nvPr/>
        </p:nvSpPr>
        <p:spPr>
          <a:xfrm>
            <a:off x="1040209" y="2611121"/>
            <a:ext cx="4137638" cy="550962"/>
          </a:xfrm>
          <a:prstGeom prst="snip2DiagRect">
            <a:avLst/>
          </a:prstGeom>
          <a:solidFill>
            <a:schemeClr val="accent2"/>
          </a:solidFill>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（1）他对食物有足够的兴趣</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06890" y="4015741"/>
            <a:ext cx="5652147" cy="550962"/>
          </a:xfrm>
          <a:prstGeom prst="snip2DiagRect">
            <a:avLst/>
          </a:prstGeom>
          <a:solidFill>
            <a:schemeClr val="accent2"/>
          </a:solidFill>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（2）他有独立的要求，要求独立做事；</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813100" y="5274311"/>
            <a:ext cx="4137638" cy="550962"/>
          </a:xfrm>
          <a:prstGeom prst="snip2DiagRect">
            <a:avLst/>
          </a:prstGeom>
          <a:solidFill>
            <a:schemeClr val="accent2"/>
          </a:solidFill>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（3）他沉着面对生活挑战。</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921813" y="2649855"/>
            <a:ext cx="1194911" cy="461665"/>
          </a:xfrm>
          <a:prstGeom prst="flowChartDisplay">
            <a:avLst/>
          </a:prstGeom>
          <a:noFill/>
          <a:ln w="38100">
            <a:solidFill>
              <a:srgbClr val="C0504D"/>
            </a:solidFill>
          </a:ln>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爱吃</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8358884" y="4015740"/>
            <a:ext cx="2114074" cy="461665"/>
          </a:xfrm>
          <a:prstGeom prst="flowChartDisplay">
            <a:avLst/>
          </a:prstGeom>
          <a:noFill/>
          <a:ln w="38100">
            <a:solidFill>
              <a:srgbClr val="C0504D"/>
            </a:solidFill>
          </a:ln>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要求独立</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7521755" y="5166362"/>
            <a:ext cx="2573655" cy="646331"/>
          </a:xfrm>
          <a:prstGeom prst="flowChartDisplay">
            <a:avLst/>
          </a:prstGeom>
          <a:noFill/>
          <a:ln w="38100">
            <a:solidFill>
              <a:srgbClr val="C0504D"/>
            </a:solidFill>
          </a:ln>
        </p:spPr>
        <p:txBody>
          <a:bodyPr wrap="none" rtlCol="0">
            <a:spAutoFit/>
          </a:bodyPr>
          <a:lstStyle/>
          <a:p>
            <a:pPr algn="l">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凡事很沉着</a:t>
            </a:r>
            <a:endParaRPr lang="zh-CN" altLang="zh-CN"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heckerboard(across)">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8" grpId="0" bldLvl="0" animBg="1"/>
      <p:bldP spid="9" grpId="0" bldLvl="0" animBg="1"/>
      <p:bldP spid="10" grpId="0" bldLvl="0" animBg="1"/>
      <p:bldP spid="11" grpId="0" bldLvl="0" animBg="1"/>
    </p:bldLst>
  </p:timing>
</p:sld>
</file>

<file path=ppt/slides/slide6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0" y="1424942"/>
            <a:ext cx="11589955" cy="4517886"/>
          </a:xfrm>
          <a:prstGeom prst="snip2DiagRect">
            <a:avLst/>
          </a:prstGeom>
          <a:noFill/>
          <a:ln w="38100">
            <a:noFill/>
          </a:ln>
        </p:spPr>
        <p:txBody>
          <a:bodyPr wrap="square">
            <a:spAutoFit/>
          </a:bodyPr>
          <a:lstStyle/>
          <a:p>
            <a:pPr>
              <a:lnSpc>
                <a:spcPct val="100000"/>
              </a:lnSpc>
            </a:pPr>
            <a:r>
              <a:rPr sz="2000" dirty="0" smtClean="0">
                <a:latin typeface="微软雅黑" panose="020B0503020204020204" charset="-122"/>
                <a:ea typeface="微软雅黑" panose="020B0503020204020204" charset="-122"/>
                <a:cs typeface="微软雅黑" panose="020B0503020204020204" charset="-122"/>
              </a:rPr>
              <a:t>（</a:t>
            </a:r>
            <a:r>
              <a:rPr lang="zh-CN" altLang="en-US" sz="2000" dirty="0" smtClean="0">
                <a:latin typeface="微软雅黑" panose="020B0503020204020204" charset="-122"/>
                <a:ea typeface="微软雅黑" panose="020B0503020204020204" charset="-122"/>
                <a:cs typeface="微软雅黑" panose="020B0503020204020204" charset="-122"/>
              </a:rPr>
              <a:t>一</a:t>
            </a:r>
            <a:r>
              <a:rPr sz="2000" dirty="0" smtClean="0">
                <a:latin typeface="微软雅黑" panose="020B0503020204020204" charset="-122"/>
                <a:ea typeface="微软雅黑" panose="020B0503020204020204" charset="-122"/>
                <a:cs typeface="微软雅黑" panose="020B0503020204020204" charset="-122"/>
              </a:rPr>
              <a:t>）</a:t>
            </a:r>
            <a:r>
              <a:rPr sz="2000" dirty="0">
                <a:latin typeface="微软雅黑" panose="020B0503020204020204" charset="-122"/>
                <a:ea typeface="微软雅黑" panose="020B0503020204020204" charset="-122"/>
                <a:cs typeface="微软雅黑" panose="020B0503020204020204" charset="-122"/>
              </a:rPr>
              <a:t>开头部分：</a:t>
            </a:r>
            <a:r>
              <a:rPr sz="2000" dirty="0">
                <a:solidFill>
                  <a:srgbClr val="C00000"/>
                </a:solidFill>
                <a:latin typeface="微软雅黑" panose="020B0503020204020204" charset="-122"/>
                <a:ea typeface="微软雅黑" panose="020B0503020204020204" charset="-122"/>
                <a:cs typeface="微软雅黑" panose="020B0503020204020204" charset="-122"/>
              </a:rPr>
              <a:t>交代写作对象，写孩子的出生、留在外婆家的原因及其与“我”的关系。</a:t>
            </a:r>
            <a:endParaRPr sz="2000" dirty="0">
              <a:latin typeface="微软雅黑" panose="020B0503020204020204" charset="-122"/>
              <a:ea typeface="微软雅黑" panose="020B0503020204020204" charset="-122"/>
              <a:cs typeface="微软雅黑" panose="020B0503020204020204" charset="-122"/>
            </a:endParaRPr>
          </a:p>
          <a:p>
            <a:pPr>
              <a:lnSpc>
                <a:spcPct val="100000"/>
              </a:lnSpc>
            </a:pPr>
            <a:r>
              <a:rPr sz="2000" dirty="0" smtClean="0">
                <a:latin typeface="微软雅黑" panose="020B0503020204020204" charset="-122"/>
                <a:ea typeface="微软雅黑" panose="020B0503020204020204" charset="-122"/>
                <a:cs typeface="微软雅黑" panose="020B0503020204020204" charset="-122"/>
              </a:rPr>
              <a:t>（</a:t>
            </a:r>
            <a:r>
              <a:rPr lang="zh-CN" altLang="en-US" sz="2000" dirty="0" smtClean="0">
                <a:latin typeface="微软雅黑" panose="020B0503020204020204" charset="-122"/>
                <a:ea typeface="微软雅黑" panose="020B0503020204020204" charset="-122"/>
                <a:cs typeface="微软雅黑" panose="020B0503020204020204" charset="-122"/>
              </a:rPr>
              <a:t>二</a:t>
            </a:r>
            <a:r>
              <a:rPr sz="2000" dirty="0" smtClean="0">
                <a:latin typeface="微软雅黑" panose="020B0503020204020204" charset="-122"/>
                <a:ea typeface="微软雅黑" panose="020B0503020204020204" charset="-122"/>
                <a:cs typeface="微软雅黑" panose="020B0503020204020204" charset="-122"/>
              </a:rPr>
              <a:t>）</a:t>
            </a:r>
            <a:r>
              <a:rPr sz="2000" dirty="0">
                <a:latin typeface="微软雅黑" panose="020B0503020204020204" charset="-122"/>
                <a:ea typeface="微软雅黑" panose="020B0503020204020204" charset="-122"/>
                <a:cs typeface="微软雅黑" panose="020B0503020204020204" charset="-122"/>
              </a:rPr>
              <a:t>他对食物的兴趣</a:t>
            </a:r>
          </a:p>
          <a:p>
            <a:pPr>
              <a:lnSpc>
                <a:spcPct val="100000"/>
              </a:lnSpc>
            </a:pPr>
            <a:r>
              <a:rPr lang="en-US" sz="2000" dirty="0" smtClean="0">
                <a:latin typeface="微软雅黑" panose="020B0503020204020204" charset="-122"/>
                <a:ea typeface="微软雅黑" panose="020B0503020204020204" charset="-122"/>
                <a:cs typeface="微软雅黑" panose="020B0503020204020204" charset="-122"/>
              </a:rPr>
              <a:t>1</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量很多</a:t>
            </a:r>
            <a:r>
              <a:rPr sz="2000" dirty="0" err="1">
                <a:latin typeface="微软雅黑" panose="020B0503020204020204" charset="-122"/>
                <a:ea typeface="微软雅黑" panose="020B0503020204020204" charset="-122"/>
                <a:cs typeface="微软雅黑" panose="020B0503020204020204" charset="-122"/>
              </a:rPr>
              <a:t>，范围很广，极有滋味</a:t>
            </a:r>
            <a:r>
              <a:rPr sz="2000" dirty="0">
                <a:latin typeface="微软雅黑" panose="020B0503020204020204" charset="-122"/>
                <a:ea typeface="微软雅黑" panose="020B0503020204020204" charset="-122"/>
                <a:cs typeface="微软雅黑" panose="020B0503020204020204" charset="-122"/>
              </a:rPr>
              <a:t>，“</a:t>
            </a:r>
            <a:r>
              <a:rPr sz="2000" dirty="0" err="1">
                <a:latin typeface="微软雅黑" panose="020B0503020204020204" charset="-122"/>
                <a:ea typeface="微软雅黑" panose="020B0503020204020204" charset="-122"/>
                <a:cs typeface="微软雅黑" panose="020B0503020204020204" charset="-122"/>
              </a:rPr>
              <a:t>叫人看了不由得也会嘴馋起来</a:t>
            </a:r>
            <a:r>
              <a:rPr sz="2000" dirty="0">
                <a:latin typeface="微软雅黑" panose="020B0503020204020204" charset="-122"/>
                <a:ea typeface="微软雅黑" panose="020B0503020204020204" charset="-122"/>
                <a:cs typeface="微软雅黑" panose="020B0503020204020204" charset="-122"/>
              </a:rPr>
              <a:t>”，</a:t>
            </a:r>
            <a:r>
              <a:rPr sz="2000" dirty="0" err="1">
                <a:latin typeface="微软雅黑" panose="020B0503020204020204" charset="-122"/>
                <a:ea typeface="微软雅黑" panose="020B0503020204020204" charset="-122"/>
                <a:cs typeface="微软雅黑" panose="020B0503020204020204" charset="-122"/>
              </a:rPr>
              <a:t>从侧面写出他吃饭极有滋味</a:t>
            </a:r>
            <a:r>
              <a:rPr sz="2000" dirty="0">
                <a:latin typeface="微软雅黑" panose="020B0503020204020204" charset="-122"/>
                <a:ea typeface="微软雅黑" panose="020B0503020204020204" charset="-122"/>
                <a:cs typeface="微软雅黑" panose="020B0503020204020204" charset="-122"/>
              </a:rPr>
              <a:t>。</a:t>
            </a:r>
          </a:p>
          <a:p>
            <a:pPr>
              <a:lnSpc>
                <a:spcPct val="100000"/>
              </a:lnSpc>
            </a:pPr>
            <a:r>
              <a:rPr lang="en-US" sz="2000" dirty="0" smtClean="0">
                <a:latin typeface="微软雅黑" panose="020B0503020204020204" charset="-122"/>
                <a:ea typeface="微软雅黑" panose="020B0503020204020204" charset="-122"/>
                <a:cs typeface="微软雅黑" panose="020B0503020204020204" charset="-122"/>
              </a:rPr>
              <a:t>2</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补写吃青菜一事</a:t>
            </a:r>
            <a:r>
              <a:rPr sz="2000" dirty="0" err="1">
                <a:latin typeface="微软雅黑" panose="020B0503020204020204" charset="-122"/>
                <a:ea typeface="微软雅黑" panose="020B0503020204020204" charset="-122"/>
                <a:cs typeface="微软雅黑" panose="020B0503020204020204" charset="-122"/>
              </a:rPr>
              <a:t>，风趣幽默</a:t>
            </a:r>
            <a:r>
              <a:rPr sz="2000" dirty="0">
                <a:latin typeface="微软雅黑" panose="020B0503020204020204" charset="-122"/>
                <a:ea typeface="微软雅黑" panose="020B0503020204020204" charset="-122"/>
                <a:cs typeface="微软雅黑" panose="020B0503020204020204" charset="-122"/>
              </a:rPr>
              <a:t>。</a:t>
            </a:r>
          </a:p>
          <a:p>
            <a:pPr>
              <a:lnSpc>
                <a:spcPct val="100000"/>
              </a:lnSpc>
            </a:pPr>
            <a:r>
              <a:rPr lang="en-US" sz="2000" dirty="0" smtClean="0">
                <a:latin typeface="微软雅黑" panose="020B0503020204020204" charset="-122"/>
                <a:ea typeface="微软雅黑" panose="020B0503020204020204" charset="-122"/>
                <a:cs typeface="微软雅黑" panose="020B0503020204020204" charset="-122"/>
              </a:rPr>
              <a:t>3</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smtClean="0">
                <a:latin typeface="微软雅黑" panose="020B0503020204020204" charset="-122"/>
                <a:ea typeface="微软雅黑" panose="020B0503020204020204" charset="-122"/>
                <a:cs typeface="微软雅黑" panose="020B0503020204020204" charset="-122"/>
              </a:rPr>
              <a:t>“</a:t>
            </a:r>
            <a:r>
              <a:rPr sz="2000" dirty="0" err="1">
                <a:latin typeface="微软雅黑" panose="020B0503020204020204" charset="-122"/>
                <a:ea typeface="微软雅黑" panose="020B0503020204020204" charset="-122"/>
                <a:cs typeface="微软雅黑" panose="020B0503020204020204" charset="-122"/>
              </a:rPr>
              <a:t>他可以耐心地等上三刻钟，为了吃一客小笼包子</a:t>
            </a:r>
            <a:r>
              <a:rPr sz="2000" dirty="0">
                <a:latin typeface="微软雅黑" panose="020B0503020204020204" charset="-122"/>
                <a:ea typeface="微软雅黑" panose="020B0503020204020204" charset="-122"/>
                <a:cs typeface="微软雅黑" panose="020B0503020204020204" charset="-122"/>
              </a:rPr>
              <a:t>。”</a:t>
            </a:r>
          </a:p>
          <a:p>
            <a:pPr>
              <a:lnSpc>
                <a:spcPct val="100000"/>
              </a:lnSpc>
            </a:pPr>
            <a:r>
              <a:rPr sz="2000" dirty="0">
                <a:latin typeface="微软雅黑" panose="020B0503020204020204" charset="-122"/>
                <a:ea typeface="微软雅黑" panose="020B0503020204020204" charset="-122"/>
                <a:cs typeface="微软雅黑" panose="020B0503020204020204" charset="-122"/>
              </a:rPr>
              <a:t>“</a:t>
            </a:r>
            <a:r>
              <a:rPr sz="2000" dirty="0" err="1">
                <a:latin typeface="微软雅黑" panose="020B0503020204020204" charset="-122"/>
                <a:ea typeface="微软雅黑" panose="020B0503020204020204" charset="-122"/>
                <a:cs typeface="微软雅黑" panose="020B0503020204020204" charset="-122"/>
              </a:rPr>
              <a:t>三刻钟”说明了什么</a:t>
            </a:r>
            <a:r>
              <a:rPr sz="2000" dirty="0">
                <a:latin typeface="微软雅黑" panose="020B0503020204020204" charset="-122"/>
                <a:ea typeface="微软雅黑" panose="020B0503020204020204" charset="-122"/>
                <a:cs typeface="微软雅黑" panose="020B0503020204020204" charset="-122"/>
              </a:rPr>
              <a:t>？</a:t>
            </a:r>
          </a:p>
          <a:p>
            <a:pPr>
              <a:lnSpc>
                <a:spcPct val="100000"/>
              </a:lnSpc>
            </a:pPr>
            <a:r>
              <a:rPr sz="2000" dirty="0">
                <a:latin typeface="微软雅黑" panose="020B0503020204020204" charset="-122"/>
                <a:ea typeface="微软雅黑" panose="020B0503020204020204" charset="-122"/>
                <a:cs typeface="微软雅黑" panose="020B0503020204020204" charset="-122"/>
              </a:rPr>
              <a:t>（</a:t>
            </a:r>
            <a:r>
              <a:rPr sz="2000" dirty="0">
                <a:solidFill>
                  <a:srgbClr val="C00000"/>
                </a:solidFill>
                <a:latin typeface="微软雅黑" panose="020B0503020204020204" charset="-122"/>
                <a:ea typeface="微软雅黑" panose="020B0503020204020204" charset="-122"/>
                <a:cs typeface="微软雅黑" panose="020B0503020204020204" charset="-122"/>
              </a:rPr>
              <a:t>对一个孩子来说是极难安静下来的，但“他”却很有“</a:t>
            </a:r>
            <a:r>
              <a:rPr sz="2000" dirty="0" err="1">
                <a:solidFill>
                  <a:srgbClr val="C00000"/>
                </a:solidFill>
                <a:latin typeface="微软雅黑" panose="020B0503020204020204" charset="-122"/>
                <a:ea typeface="微软雅黑" panose="020B0503020204020204" charset="-122"/>
                <a:cs typeface="微软雅黑" panose="020B0503020204020204" charset="-122"/>
              </a:rPr>
              <a:t>耐心</a:t>
            </a:r>
            <a:r>
              <a:rPr sz="2000" dirty="0">
                <a:solidFill>
                  <a:srgbClr val="C00000"/>
                </a:solidFill>
                <a:latin typeface="微软雅黑" panose="020B0503020204020204" charset="-122"/>
                <a:ea typeface="微软雅黑" panose="020B0503020204020204" charset="-122"/>
                <a:cs typeface="微软雅黑" panose="020B0503020204020204" charset="-122"/>
              </a:rPr>
              <a:t>”，</a:t>
            </a:r>
            <a:r>
              <a:rPr sz="2000" dirty="0" err="1">
                <a:solidFill>
                  <a:srgbClr val="C00000"/>
                </a:solidFill>
                <a:latin typeface="微软雅黑" panose="020B0503020204020204" charset="-122"/>
                <a:ea typeface="微软雅黑" panose="020B0503020204020204" charset="-122"/>
                <a:cs typeface="微软雅黑" panose="020B0503020204020204" charset="-122"/>
              </a:rPr>
              <a:t>可见其兴趣之浓厚</a:t>
            </a:r>
            <a:r>
              <a:rPr sz="2000" dirty="0">
                <a:solidFill>
                  <a:srgbClr val="C00000"/>
                </a:solidFill>
                <a:latin typeface="微软雅黑" panose="020B0503020204020204" charset="-122"/>
                <a:ea typeface="微软雅黑" panose="020B0503020204020204" charset="-122"/>
                <a:cs typeface="微软雅黑" panose="020B0503020204020204" charset="-122"/>
              </a:rPr>
              <a:t>。</a:t>
            </a:r>
            <a:r>
              <a:rPr sz="2000" dirty="0">
                <a:latin typeface="微软雅黑" panose="020B0503020204020204" charset="-122"/>
                <a:ea typeface="微软雅黑" panose="020B0503020204020204" charset="-122"/>
                <a:cs typeface="微软雅黑" panose="020B0503020204020204" charset="-122"/>
              </a:rPr>
              <a:t>）</a:t>
            </a:r>
          </a:p>
          <a:p>
            <a:pPr>
              <a:lnSpc>
                <a:spcPct val="100000"/>
              </a:lnSpc>
            </a:pPr>
            <a:r>
              <a:rPr lang="en-US" sz="2000" dirty="0" smtClean="0">
                <a:latin typeface="微软雅黑" panose="020B0503020204020204" charset="-122"/>
                <a:ea typeface="微软雅黑" panose="020B0503020204020204" charset="-122"/>
                <a:cs typeface="微软雅黑" panose="020B0503020204020204" charset="-122"/>
              </a:rPr>
              <a:t>4</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他为了去少林寺</a:t>
            </a:r>
            <a:r>
              <a:rPr sz="2000" dirty="0" err="1">
                <a:latin typeface="微软雅黑" panose="020B0503020204020204" charset="-122"/>
                <a:ea typeface="微软雅黑" panose="020B0503020204020204" charset="-122"/>
                <a:cs typeface="微软雅黑" panose="020B0503020204020204" charset="-122"/>
              </a:rPr>
              <a:t>，愿意在吃上做出一些牺牲（对于一个孩子来说，已经不简单了</a:t>
            </a:r>
            <a:r>
              <a:rPr sz="2000" dirty="0">
                <a:latin typeface="微软雅黑" panose="020B0503020204020204" charset="-122"/>
                <a:ea typeface="微软雅黑" panose="020B0503020204020204" charset="-122"/>
                <a:cs typeface="微软雅黑" panose="020B0503020204020204" charset="-122"/>
              </a:rPr>
              <a:t>），</a:t>
            </a:r>
            <a:r>
              <a:rPr sz="2000" dirty="0" err="1">
                <a:latin typeface="微软雅黑" panose="020B0503020204020204" charset="-122"/>
                <a:ea typeface="微软雅黑" panose="020B0503020204020204" charset="-122"/>
                <a:cs typeface="微软雅黑" panose="020B0503020204020204" charset="-122"/>
              </a:rPr>
              <a:t>但毕竟还是吃的诱惑力来得大</a:t>
            </a:r>
            <a:r>
              <a:rPr sz="2000" dirty="0">
                <a:latin typeface="微软雅黑" panose="020B0503020204020204" charset="-122"/>
                <a:ea typeface="微软雅黑" panose="020B0503020204020204" charset="-122"/>
                <a:cs typeface="微软雅黑" panose="020B0503020204020204" charset="-122"/>
              </a:rPr>
              <a:t>。</a:t>
            </a:r>
          </a:p>
          <a:p>
            <a:pPr>
              <a:lnSpc>
                <a:spcPct val="100000"/>
              </a:lnSpc>
            </a:pPr>
            <a:r>
              <a:rPr lang="en-US" sz="2000" dirty="0" smtClean="0">
                <a:latin typeface="微软雅黑" panose="020B0503020204020204" charset="-122"/>
                <a:ea typeface="微软雅黑" panose="020B0503020204020204" charset="-122"/>
                <a:cs typeface="微软雅黑" panose="020B0503020204020204" charset="-122"/>
              </a:rPr>
              <a:t>5</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这一段写</a:t>
            </a:r>
            <a:r>
              <a:rPr lang="zh-CN" altLang="en-US" sz="2000" dirty="0" smtClean="0">
                <a:latin typeface="微软雅黑" panose="020B0503020204020204" charset="-122"/>
                <a:ea typeface="微软雅黑" panose="020B0503020204020204" charset="-122"/>
                <a:cs typeface="微软雅黑" panose="020B0503020204020204" charset="-122"/>
              </a:rPr>
              <a:t>出了</a:t>
            </a:r>
            <a:r>
              <a:rPr sz="2000" dirty="0" err="1" smtClean="0">
                <a:latin typeface="微软雅黑" panose="020B0503020204020204" charset="-122"/>
                <a:ea typeface="微软雅黑" panose="020B0503020204020204" charset="-122"/>
                <a:cs typeface="微软雅黑" panose="020B0503020204020204" charset="-122"/>
              </a:rPr>
              <a:t>一个孩子</a:t>
            </a:r>
            <a:r>
              <a:rPr sz="2000" dirty="0" err="1">
                <a:latin typeface="微软雅黑" panose="020B0503020204020204" charset="-122"/>
                <a:ea typeface="微软雅黑" panose="020B0503020204020204" charset="-122"/>
                <a:cs typeface="微软雅黑" panose="020B0503020204020204" charset="-122"/>
              </a:rPr>
              <a:t>、一个男孩子的特点</a:t>
            </a:r>
            <a:r>
              <a:rPr sz="2000" dirty="0">
                <a:latin typeface="微软雅黑" panose="020B0503020204020204" charset="-122"/>
                <a:ea typeface="微软雅黑" panose="020B0503020204020204" charset="-122"/>
                <a:cs typeface="微软雅黑" panose="020B0503020204020204" charset="-122"/>
              </a:rPr>
              <a:t>。</a:t>
            </a:r>
          </a:p>
          <a:p>
            <a:pPr>
              <a:lnSpc>
                <a:spcPct val="100000"/>
              </a:lnSpc>
            </a:pPr>
            <a:r>
              <a:rPr sz="2000" dirty="0" err="1">
                <a:latin typeface="微软雅黑" panose="020B0503020204020204" charset="-122"/>
                <a:ea typeface="微软雅黑" panose="020B0503020204020204" charset="-122"/>
                <a:cs typeface="微软雅黑" panose="020B0503020204020204" charset="-122"/>
              </a:rPr>
              <a:t>所有的细节描写都体现了</a:t>
            </a:r>
            <a:r>
              <a:rPr sz="2000" dirty="0" err="1">
                <a:solidFill>
                  <a:srgbClr val="C00000"/>
                </a:solidFill>
                <a:latin typeface="微软雅黑" panose="020B0503020204020204" charset="-122"/>
                <a:ea typeface="微软雅黑" panose="020B0503020204020204" charset="-122"/>
                <a:cs typeface="微软雅黑" panose="020B0503020204020204" charset="-122"/>
              </a:rPr>
              <a:t>小男孩率真的性格特点</a:t>
            </a:r>
            <a:r>
              <a:rPr lang="zh-CN" sz="2000" dirty="0">
                <a:solidFill>
                  <a:srgbClr val="C00000"/>
                </a:solidFill>
                <a:latin typeface="微软雅黑" panose="020B0503020204020204" charset="-122"/>
                <a:ea typeface="微软雅黑" panose="020B0503020204020204" charset="-122"/>
                <a:cs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Effect transition="in" filter="strips(downLeft)">
                                      <p:cBhvr>
                                        <p:cTn id="12" dur="500"/>
                                        <p:tgtEl>
                                          <p:spTgt spid="10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animEffect transition="in" filter="strips(downLeft)">
                                      <p:cBhvr>
                                        <p:cTn id="17" dur="500"/>
                                        <p:tgtEl>
                                          <p:spTgt spid="10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00">
                                            <p:txEl>
                                              <p:pRg st="3" end="3"/>
                                            </p:txEl>
                                          </p:spTgt>
                                        </p:tgtEl>
                                        <p:attrNameLst>
                                          <p:attrName>style.visibility</p:attrName>
                                        </p:attrNameLst>
                                      </p:cBhvr>
                                      <p:to>
                                        <p:strVal val="visible"/>
                                      </p:to>
                                    </p:set>
                                    <p:animEffect transition="in" filter="strips(downLeft)">
                                      <p:cBhvr>
                                        <p:cTn id="22" dur="500"/>
                                        <p:tgtEl>
                                          <p:spTgt spid="10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00">
                                            <p:txEl>
                                              <p:pRg st="4" end="4"/>
                                            </p:txEl>
                                          </p:spTgt>
                                        </p:tgtEl>
                                        <p:attrNameLst>
                                          <p:attrName>style.visibility</p:attrName>
                                        </p:attrNameLst>
                                      </p:cBhvr>
                                      <p:to>
                                        <p:strVal val="visible"/>
                                      </p:to>
                                    </p:set>
                                    <p:animEffect transition="in" filter="strips(downLeft)">
                                      <p:cBhvr>
                                        <p:cTn id="27" dur="500"/>
                                        <p:tgtEl>
                                          <p:spTgt spid="10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00">
                                            <p:txEl>
                                              <p:pRg st="5" end="5"/>
                                            </p:txEl>
                                          </p:spTgt>
                                        </p:tgtEl>
                                        <p:attrNameLst>
                                          <p:attrName>style.visibility</p:attrName>
                                        </p:attrNameLst>
                                      </p:cBhvr>
                                      <p:to>
                                        <p:strVal val="visible"/>
                                      </p:to>
                                    </p:set>
                                    <p:animEffect transition="in" filter="strips(downLeft)">
                                      <p:cBhvr>
                                        <p:cTn id="32" dur="500"/>
                                        <p:tgtEl>
                                          <p:spTgt spid="10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00">
                                            <p:txEl>
                                              <p:pRg st="6" end="6"/>
                                            </p:txEl>
                                          </p:spTgt>
                                        </p:tgtEl>
                                        <p:attrNameLst>
                                          <p:attrName>style.visibility</p:attrName>
                                        </p:attrNameLst>
                                      </p:cBhvr>
                                      <p:to>
                                        <p:strVal val="visible"/>
                                      </p:to>
                                    </p:set>
                                    <p:animEffect transition="in" filter="strips(downLeft)">
                                      <p:cBhvr>
                                        <p:cTn id="37" dur="500"/>
                                        <p:tgtEl>
                                          <p:spTgt spid="10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00">
                                            <p:txEl>
                                              <p:pRg st="7" end="7"/>
                                            </p:txEl>
                                          </p:spTgt>
                                        </p:tgtEl>
                                        <p:attrNameLst>
                                          <p:attrName>style.visibility</p:attrName>
                                        </p:attrNameLst>
                                      </p:cBhvr>
                                      <p:to>
                                        <p:strVal val="visible"/>
                                      </p:to>
                                    </p:set>
                                    <p:animEffect transition="in" filter="strips(downLeft)">
                                      <p:cBhvr>
                                        <p:cTn id="42" dur="500"/>
                                        <p:tgtEl>
                                          <p:spTgt spid="10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00">
                                            <p:txEl>
                                              <p:pRg st="8" end="8"/>
                                            </p:txEl>
                                          </p:spTgt>
                                        </p:tgtEl>
                                        <p:attrNameLst>
                                          <p:attrName>style.visibility</p:attrName>
                                        </p:attrNameLst>
                                      </p:cBhvr>
                                      <p:to>
                                        <p:strVal val="visible"/>
                                      </p:to>
                                    </p:set>
                                    <p:animEffect transition="in" filter="strips(downLeft)">
                                      <p:cBhvr>
                                        <p:cTn id="47" dur="500"/>
                                        <p:tgtEl>
                                          <p:spTgt spid="100">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100">
                                            <p:txEl>
                                              <p:pRg st="9" end="9"/>
                                            </p:txEl>
                                          </p:spTgt>
                                        </p:tgtEl>
                                        <p:attrNameLst>
                                          <p:attrName>style.visibility</p:attrName>
                                        </p:attrNameLst>
                                      </p:cBhvr>
                                      <p:to>
                                        <p:strVal val="visible"/>
                                      </p:to>
                                    </p:set>
                                    <p:animEffect transition="in" filter="strips(downLeft)">
                                      <p:cBhvr>
                                        <p:cTn id="52" dur="500"/>
                                        <p:tgtEl>
                                          <p:spTgt spid="10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1054163" y="2019302"/>
            <a:ext cx="9402968" cy="3693319"/>
          </a:xfrm>
          <a:prstGeom prst="rect">
            <a:avLst/>
          </a:prstGeom>
          <a:noFill/>
          <a:ln w="38100">
            <a:noFill/>
          </a:ln>
        </p:spPr>
        <p:txBody>
          <a:bodyPr wrap="square">
            <a:spAutoFit/>
          </a:bodyPr>
          <a:lstStyle/>
          <a:p>
            <a:pPr>
              <a:lnSpc>
                <a:spcPct val="130000"/>
              </a:lnSpc>
            </a:pPr>
            <a:r>
              <a:rPr lang="en-US" sz="2000" dirty="0" smtClean="0">
                <a:latin typeface="微软雅黑" panose="020B0503020204020204" charset="-122"/>
                <a:ea typeface="微软雅黑" panose="020B0503020204020204" charset="-122"/>
                <a:cs typeface="微软雅黑" panose="020B0503020204020204" charset="-122"/>
              </a:rPr>
              <a:t>1</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走路时</a:t>
            </a:r>
            <a:r>
              <a:rPr sz="2000" dirty="0" err="1">
                <a:latin typeface="微软雅黑" panose="020B0503020204020204" charset="-122"/>
                <a:ea typeface="微软雅黑" panose="020B0503020204020204" charset="-122"/>
                <a:cs typeface="微软雅黑" panose="020B0503020204020204" charset="-122"/>
              </a:rPr>
              <a:t>，从他那挣扎的状态中，可见他想要独立的愿望之坚决</a:t>
            </a:r>
            <a:r>
              <a:rPr sz="2000" dirty="0">
                <a:latin typeface="微软雅黑" panose="020B0503020204020204" charset="-122"/>
                <a:ea typeface="微软雅黑" panose="020B0503020204020204" charset="-122"/>
                <a:cs typeface="微软雅黑" panose="020B0503020204020204" charset="-122"/>
              </a:rPr>
              <a:t>，“</a:t>
            </a:r>
            <a:r>
              <a:rPr sz="2000" dirty="0" err="1">
                <a:latin typeface="微软雅黑" panose="020B0503020204020204" charset="-122"/>
                <a:ea typeface="微软雅黑" panose="020B0503020204020204" charset="-122"/>
                <a:cs typeface="微软雅黑" panose="020B0503020204020204" charset="-122"/>
              </a:rPr>
              <a:t>男人”的性格初见端倪</a:t>
            </a:r>
            <a:r>
              <a:rPr sz="2000" dirty="0">
                <a:latin typeface="微软雅黑" panose="020B0503020204020204" charset="-122"/>
                <a:ea typeface="微软雅黑" panose="020B0503020204020204" charset="-122"/>
                <a:cs typeface="微软雅黑" panose="020B0503020204020204" charset="-122"/>
              </a:rPr>
              <a:t>。</a:t>
            </a:r>
          </a:p>
          <a:p>
            <a:pPr>
              <a:lnSpc>
                <a:spcPct val="130000"/>
              </a:lnSpc>
            </a:pPr>
            <a:r>
              <a:rPr lang="en-US" sz="2000" dirty="0" smtClean="0">
                <a:latin typeface="微软雅黑" panose="020B0503020204020204" charset="-122"/>
                <a:ea typeface="微软雅黑" panose="020B0503020204020204" charset="-122"/>
                <a:cs typeface="微软雅黑" panose="020B0503020204020204" charset="-122"/>
              </a:rPr>
              <a:t>2</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去买山楂片时</a:t>
            </a:r>
            <a:r>
              <a:rPr sz="2000" dirty="0" err="1">
                <a:latin typeface="微软雅黑" panose="020B0503020204020204" charset="-122"/>
                <a:ea typeface="微软雅黑" panose="020B0503020204020204" charset="-122"/>
                <a:cs typeface="微软雅黑" panose="020B0503020204020204" charset="-122"/>
              </a:rPr>
              <a:t>，我本想帮他的，却使他失去了一次自己锻炼的机会，因而他显得“沮丧</a:t>
            </a:r>
            <a:r>
              <a:rPr sz="2000" dirty="0">
                <a:latin typeface="微软雅黑" panose="020B0503020204020204" charset="-122"/>
                <a:ea typeface="微软雅黑" panose="020B0503020204020204" charset="-122"/>
                <a:cs typeface="微软雅黑" panose="020B0503020204020204" charset="-122"/>
              </a:rPr>
              <a:t>”。</a:t>
            </a:r>
          </a:p>
          <a:p>
            <a:pPr>
              <a:lnSpc>
                <a:spcPct val="130000"/>
              </a:lnSpc>
            </a:pPr>
            <a:r>
              <a:rPr lang="en-US" sz="2000" dirty="0" smtClean="0">
                <a:latin typeface="微软雅黑" panose="020B0503020204020204" charset="-122"/>
                <a:ea typeface="微软雅黑" panose="020B0503020204020204" charset="-122"/>
                <a:cs typeface="微软雅黑" panose="020B0503020204020204" charset="-122"/>
              </a:rPr>
              <a:t>3</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smtClean="0">
                <a:latin typeface="微软雅黑" panose="020B0503020204020204" charset="-122"/>
                <a:ea typeface="微软雅黑" panose="020B0503020204020204" charset="-122"/>
                <a:cs typeface="微软雅黑" panose="020B0503020204020204" charset="-122"/>
              </a:rPr>
              <a:t>对去换橘子水的独立性和狂热性</a:t>
            </a:r>
            <a:r>
              <a:rPr sz="2000" dirty="0">
                <a:latin typeface="微软雅黑" panose="020B0503020204020204" charset="-122"/>
                <a:ea typeface="微软雅黑" panose="020B0503020204020204" charset="-122"/>
                <a:cs typeface="微软雅黑" panose="020B0503020204020204" charset="-122"/>
              </a:rPr>
              <a:t>，是一种要满足成功感的外在表现，表现小男孩越来越想与成人一样享受独立做事的满足，流露出作者的关爱赞赏之情。</a:t>
            </a:r>
          </a:p>
          <a:p>
            <a:pPr>
              <a:lnSpc>
                <a:spcPct val="130000"/>
              </a:lnSpc>
            </a:pPr>
            <a:r>
              <a:rPr lang="en-US" sz="2000" dirty="0" smtClean="0">
                <a:latin typeface="微软雅黑" panose="020B0503020204020204" charset="-122"/>
                <a:ea typeface="微软雅黑" panose="020B0503020204020204" charset="-122"/>
                <a:cs typeface="微软雅黑" panose="020B0503020204020204" charset="-122"/>
              </a:rPr>
              <a:t>4</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在柜台外等候的细节</a:t>
            </a:r>
            <a:r>
              <a:rPr sz="2000" dirty="0" err="1">
                <a:latin typeface="微软雅黑" panose="020B0503020204020204" charset="-122"/>
                <a:ea typeface="微软雅黑" panose="020B0503020204020204" charset="-122"/>
                <a:cs typeface="微软雅黑" panose="020B0503020204020204" charset="-122"/>
              </a:rPr>
              <a:t>，可拓展一些内容。引导：每个人在走向独立的过程中，不可能一帆风顺。不经历风雨，</a:t>
            </a:r>
            <a:r>
              <a:rPr sz="2000" dirty="0" err="1" smtClean="0">
                <a:latin typeface="微软雅黑" panose="020B0503020204020204" charset="-122"/>
                <a:ea typeface="微软雅黑" panose="020B0503020204020204" charset="-122"/>
                <a:cs typeface="微软雅黑" panose="020B0503020204020204" charset="-122"/>
              </a:rPr>
              <a:t>怎么见彩虹</a:t>
            </a:r>
            <a:r>
              <a:rPr lang="zh-CN" altLang="en-US" sz="2000" dirty="0" smtClean="0">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不接受风雨的洗礼</a:t>
            </a:r>
            <a:r>
              <a:rPr sz="2000" dirty="0" err="1">
                <a:latin typeface="微软雅黑" panose="020B0503020204020204" charset="-122"/>
                <a:ea typeface="微软雅黑" panose="020B0503020204020204" charset="-122"/>
                <a:cs typeface="微软雅黑" panose="020B0503020204020204" charset="-122"/>
              </a:rPr>
              <a:t>，</a:t>
            </a:r>
            <a:r>
              <a:rPr sz="2000" dirty="0" err="1" smtClean="0">
                <a:latin typeface="微软雅黑" panose="020B0503020204020204" charset="-122"/>
                <a:ea typeface="微软雅黑" panose="020B0503020204020204" charset="-122"/>
                <a:cs typeface="微软雅黑" panose="020B0503020204020204" charset="-122"/>
              </a:rPr>
              <a:t>怎么能在社会上独当一面呢</a:t>
            </a:r>
            <a:r>
              <a:rPr lang="zh-CN" altLang="en-US" sz="2000" dirty="0" smtClean="0">
                <a:latin typeface="微软雅黑" panose="020B0503020204020204" charset="-122"/>
                <a:ea typeface="微软雅黑" panose="020B0503020204020204" charset="-122"/>
                <a:cs typeface="微软雅黑" panose="020B0503020204020204" charset="-122"/>
              </a:rPr>
              <a:t>？</a:t>
            </a:r>
            <a:endParaRPr sz="20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537643" y="1386207"/>
            <a:ext cx="5416868" cy="461665"/>
          </a:xfrm>
          <a:prstGeom prst="rect">
            <a:avLst/>
          </a:prstGeom>
          <a:noFill/>
        </p:spPr>
        <p:txBody>
          <a:bodyPr wrap="none" rtlCol="0">
            <a:spAutoFit/>
          </a:bodyPr>
          <a:lstStyle/>
          <a:p>
            <a:pPr algn="l">
              <a:lnSpc>
                <a:spcPct val="100000"/>
              </a:lnSpc>
            </a:pPr>
            <a:r>
              <a:rPr sz="24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从文</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中</a:t>
            </a:r>
            <a:r>
              <a:rPr sz="2400" dirty="0" err="1" smtClean="0">
                <a:solidFill>
                  <a:srgbClr val="C00000"/>
                </a:solidFill>
                <a:latin typeface="微软雅黑" panose="020B0503020204020204" charset="-122"/>
                <a:ea typeface="微软雅黑" panose="020B0503020204020204" charset="-122"/>
                <a:cs typeface="微软雅黑" panose="020B0503020204020204" charset="-122"/>
                <a:sym typeface="+mn-ea"/>
              </a:rPr>
              <a:t>哪些地方可以看出他很想独立</a:t>
            </a: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Effect transition="in" filter="strips(downLeft)">
                                      <p:cBhvr>
                                        <p:cTn id="12" dur="500"/>
                                        <p:tgtEl>
                                          <p:spTgt spid="10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animEffect transition="in" filter="strips(downLeft)">
                                      <p:cBhvr>
                                        <p:cTn id="17" dur="500"/>
                                        <p:tgtEl>
                                          <p:spTgt spid="10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00">
                                            <p:txEl>
                                              <p:pRg st="3" end="3"/>
                                            </p:txEl>
                                          </p:spTgt>
                                        </p:tgtEl>
                                        <p:attrNameLst>
                                          <p:attrName>style.visibility</p:attrName>
                                        </p:attrNameLst>
                                      </p:cBhvr>
                                      <p:to>
                                        <p:strVal val="visible"/>
                                      </p:to>
                                    </p:set>
                                    <p:animEffect transition="in" filter="strips(downLeft)">
                                      <p:cBhvr>
                                        <p:cTn id="22" dur="5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746507" y="2338071"/>
            <a:ext cx="9844495" cy="2754809"/>
          </a:xfrm>
          <a:prstGeom prst="snip2DiagRect">
            <a:avLst/>
          </a:prstGeom>
          <a:noFill/>
          <a:ln w="38100">
            <a:noFill/>
          </a:ln>
        </p:spPr>
        <p:txBody>
          <a:bodyPr wrap="square">
            <a:spAutoFit/>
          </a:bodyPr>
          <a:lstStyle/>
          <a:p>
            <a:pPr>
              <a:lnSpc>
                <a:spcPct val="150000"/>
              </a:lnSpc>
            </a:pPr>
            <a:r>
              <a:rPr lang="en-US" sz="2400" dirty="0" smtClean="0">
                <a:latin typeface="黑体" panose="02010609060101010101" charset="-122"/>
                <a:ea typeface="黑体" panose="02010609060101010101" charset="-122"/>
                <a:cs typeface="微软雅黑" panose="020B0503020204020204" charset="-122"/>
              </a:rPr>
              <a:t>1</a:t>
            </a:r>
            <a:r>
              <a:rPr lang="zh-CN" altLang="en-US" sz="2400" dirty="0" smtClean="0">
                <a:latin typeface="黑体" panose="02010609060101010101" charset="-122"/>
                <a:ea typeface="黑体" panose="02010609060101010101" charset="-122"/>
                <a:cs typeface="微软雅黑" panose="020B0503020204020204" charset="-122"/>
              </a:rPr>
              <a:t>、</a:t>
            </a:r>
            <a:r>
              <a:rPr sz="2400" dirty="0" err="1" smtClean="0">
                <a:latin typeface="黑体" panose="02010609060101010101" charset="-122"/>
                <a:ea typeface="黑体" panose="02010609060101010101" charset="-122"/>
                <a:cs typeface="微软雅黑" panose="020B0503020204020204" charset="-122"/>
              </a:rPr>
              <a:t>只是觉得好玩才哭的</a:t>
            </a:r>
            <a:r>
              <a:rPr sz="2400" dirty="0" err="1">
                <a:latin typeface="黑体" panose="02010609060101010101" charset="-122"/>
                <a:ea typeface="黑体" panose="02010609060101010101" charset="-122"/>
                <a:cs typeface="微软雅黑" panose="020B0503020204020204" charset="-122"/>
              </a:rPr>
              <a:t>，符合一个孩子的性格</a:t>
            </a:r>
            <a:r>
              <a:rPr sz="2400" dirty="0">
                <a:latin typeface="黑体" panose="02010609060101010101" charset="-122"/>
                <a:ea typeface="黑体" panose="02010609060101010101" charset="-122"/>
                <a:cs typeface="微软雅黑" panose="020B0503020204020204" charset="-122"/>
              </a:rPr>
              <a:t>。</a:t>
            </a:r>
          </a:p>
          <a:p>
            <a:pPr>
              <a:lnSpc>
                <a:spcPct val="150000"/>
              </a:lnSpc>
            </a:pPr>
            <a:r>
              <a:rPr lang="en-US" sz="2400" dirty="0" smtClean="0">
                <a:latin typeface="黑体" panose="02010609060101010101" charset="-122"/>
                <a:ea typeface="黑体" panose="02010609060101010101" charset="-122"/>
                <a:cs typeface="微软雅黑" panose="020B0503020204020204" charset="-122"/>
              </a:rPr>
              <a:t>2</a:t>
            </a:r>
            <a:r>
              <a:rPr lang="zh-CN" altLang="en-US" sz="2400" dirty="0" smtClean="0">
                <a:latin typeface="黑体" panose="02010609060101010101" charset="-122"/>
                <a:ea typeface="黑体" panose="02010609060101010101" charset="-122"/>
                <a:cs typeface="微软雅黑" panose="020B0503020204020204" charset="-122"/>
              </a:rPr>
              <a:t>、</a:t>
            </a:r>
            <a:r>
              <a:rPr sz="2400" dirty="0" smtClean="0">
                <a:latin typeface="黑体" panose="02010609060101010101" charset="-122"/>
                <a:ea typeface="黑体" panose="02010609060101010101" charset="-122"/>
                <a:cs typeface="微软雅黑" panose="020B0503020204020204" charset="-122"/>
              </a:rPr>
              <a:t>“</a:t>
            </a:r>
            <a:r>
              <a:rPr sz="2400" dirty="0" err="1">
                <a:latin typeface="黑体" panose="02010609060101010101" charset="-122"/>
                <a:ea typeface="黑体" panose="02010609060101010101" charset="-122"/>
                <a:cs typeface="微软雅黑" panose="020B0503020204020204" charset="-122"/>
              </a:rPr>
              <a:t>可是他明白了自己不得不去</a:t>
            </a:r>
            <a:r>
              <a:rPr sz="2400" dirty="0">
                <a:latin typeface="黑体" panose="02010609060101010101" charset="-122"/>
                <a:ea typeface="黑体" panose="02010609060101010101" charset="-122"/>
                <a:cs typeface="微软雅黑" panose="020B0503020204020204" charset="-122"/>
              </a:rPr>
              <a:t>……</a:t>
            </a:r>
            <a:r>
              <a:rPr sz="2400" dirty="0" err="1">
                <a:latin typeface="黑体" panose="02010609060101010101" charset="-122"/>
                <a:ea typeface="黑体" panose="02010609060101010101" charset="-122"/>
                <a:cs typeface="微软雅黑" panose="020B0503020204020204" charset="-122"/>
              </a:rPr>
              <a:t>不作任何无效的挣扎</a:t>
            </a:r>
            <a:r>
              <a:rPr sz="2400" dirty="0">
                <a:latin typeface="黑体" panose="02010609060101010101" charset="-122"/>
                <a:ea typeface="黑体" panose="02010609060101010101" charset="-122"/>
                <a:cs typeface="微软雅黑" panose="020B0503020204020204" charset="-122"/>
              </a:rPr>
              <a:t>。”</a:t>
            </a:r>
            <a:r>
              <a:rPr sz="2400" dirty="0" err="1">
                <a:latin typeface="黑体" panose="02010609060101010101" charset="-122"/>
                <a:ea typeface="黑体" panose="02010609060101010101" charset="-122"/>
                <a:cs typeface="微软雅黑" panose="020B0503020204020204" charset="-122"/>
              </a:rPr>
              <a:t>表现他作为一个男孩子、一个男人、一条男子汉的刚强、成熟</a:t>
            </a:r>
            <a:r>
              <a:rPr sz="2400" dirty="0">
                <a:latin typeface="黑体" panose="02010609060101010101" charset="-122"/>
                <a:ea typeface="黑体" panose="02010609060101010101" charset="-122"/>
                <a:cs typeface="微软雅黑" panose="020B0503020204020204" charset="-122"/>
              </a:rPr>
              <a:t>。</a:t>
            </a:r>
          </a:p>
          <a:p>
            <a:pPr>
              <a:lnSpc>
                <a:spcPct val="150000"/>
              </a:lnSpc>
            </a:pPr>
            <a:r>
              <a:rPr lang="en-US" sz="2400" dirty="0" smtClean="0">
                <a:latin typeface="黑体" panose="02010609060101010101" charset="-122"/>
                <a:ea typeface="黑体" panose="02010609060101010101" charset="-122"/>
                <a:cs typeface="微软雅黑" panose="020B0503020204020204" charset="-122"/>
              </a:rPr>
              <a:t>3</a:t>
            </a:r>
            <a:r>
              <a:rPr lang="zh-CN" altLang="en-US" sz="2400" dirty="0" smtClean="0">
                <a:latin typeface="黑体" panose="02010609060101010101" charset="-122"/>
                <a:ea typeface="黑体" panose="02010609060101010101" charset="-122"/>
                <a:cs typeface="微软雅黑" panose="020B0503020204020204" charset="-122"/>
              </a:rPr>
              <a:t>、</a:t>
            </a:r>
            <a:r>
              <a:rPr sz="2400" dirty="0" err="1" smtClean="0">
                <a:latin typeface="黑体" panose="02010609060101010101" charset="-122"/>
                <a:ea typeface="黑体" panose="02010609060101010101" charset="-122"/>
                <a:cs typeface="微软雅黑" panose="020B0503020204020204" charset="-122"/>
              </a:rPr>
              <a:t>回安徽时的勇敢</a:t>
            </a:r>
            <a:r>
              <a:rPr sz="2400" dirty="0" err="1">
                <a:latin typeface="黑体" panose="02010609060101010101" charset="-122"/>
                <a:ea typeface="黑体" panose="02010609060101010101" charset="-122"/>
                <a:cs typeface="微软雅黑" panose="020B0503020204020204" charset="-122"/>
              </a:rPr>
              <a:t>，也是细节描写，表现他的沉着</a:t>
            </a:r>
            <a:r>
              <a:rPr sz="2400" dirty="0">
                <a:latin typeface="黑体" panose="02010609060101010101" charset="-122"/>
                <a:ea typeface="黑体" panose="02010609060101010101" charset="-122"/>
                <a:cs typeface="微软雅黑" panose="020B0503020204020204" charset="-122"/>
              </a:rPr>
              <a:t>。</a:t>
            </a:r>
          </a:p>
        </p:txBody>
      </p:sp>
      <p:sp>
        <p:nvSpPr>
          <p:cNvPr id="3" name="文本框 2"/>
          <p:cNvSpPr txBox="1"/>
          <p:nvPr/>
        </p:nvSpPr>
        <p:spPr>
          <a:xfrm>
            <a:off x="3767078" y="1570990"/>
            <a:ext cx="4901852" cy="771346"/>
          </a:xfrm>
          <a:prstGeom prst="snip2DiagRect">
            <a:avLst/>
          </a:prstGeom>
          <a:solidFill>
            <a:srgbClr val="FFC000"/>
          </a:solidFill>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你从哪里感到他很沉着？</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Effect transition="in" filter="strips(downLeft)">
                                      <p:cBhvr>
                                        <p:cTn id="12" dur="500"/>
                                        <p:tgtEl>
                                          <p:spTgt spid="10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animEffect transition="in" filter="strips(downLeft)">
                                      <p:cBhvr>
                                        <p:cTn id="17" dur="5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406164" y="2615566"/>
            <a:ext cx="10325360" cy="2103889"/>
          </a:xfrm>
          <a:prstGeom prst="snip2DiagRect">
            <a:avLst/>
          </a:prstGeom>
          <a:noFill/>
          <a:ln w="38100">
            <a:solidFill>
              <a:srgbClr val="FFC000"/>
            </a:solidFill>
          </a:ln>
        </p:spPr>
        <p:txBody>
          <a:bodyPr wrap="square">
            <a:spAutoFit/>
          </a:bodyPr>
          <a:lstStyle/>
          <a:p>
            <a:pPr>
              <a:lnSpc>
                <a:spcPct val="150000"/>
              </a:lnSpc>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开头一句总结上文，点题。一个“这”字，指代了上文主体部分所写的内容。抒发自己从“我们家的男子汉”身上引发的感受，体现了作者对这一类孩子的关爱之情。</a:t>
            </a:r>
          </a:p>
        </p:txBody>
      </p:sp>
      <p:sp>
        <p:nvSpPr>
          <p:cNvPr id="3" name="文本框 2"/>
          <p:cNvSpPr txBox="1"/>
          <p:nvPr/>
        </p:nvSpPr>
        <p:spPr>
          <a:xfrm rot="20280000">
            <a:off x="82164" y="2222500"/>
            <a:ext cx="1943223" cy="774190"/>
          </a:xfrm>
          <a:prstGeom prst="snip2DiagRect">
            <a:avLst/>
          </a:prstGeom>
          <a:solidFill>
            <a:srgbClr val="FFC000"/>
          </a:solidFill>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结尾部分</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solidFill>
                  <a:srgbClr val="000000"/>
                </a:solidFill>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406164" y="2283711"/>
            <a:ext cx="10325360" cy="771346"/>
          </a:xfrm>
          <a:prstGeom prst="snip2DiagRect">
            <a:avLst/>
          </a:prstGeom>
          <a:noFill/>
          <a:ln w="38100">
            <a:solidFill>
              <a:srgbClr val="FFC000"/>
            </a:solidFill>
          </a:ln>
        </p:spPr>
        <p:txBody>
          <a:bodyPr wrap="square">
            <a:spAutoFit/>
          </a:bodyPr>
          <a:lstStyle/>
          <a:p>
            <a:pPr>
              <a:lnSpc>
                <a:spcPct val="150000"/>
              </a:lnSpc>
            </a:pPr>
            <a:r>
              <a:rPr lang="zh-CN" altLang="en-US" sz="2400" dirty="0">
                <a:solidFill>
                  <a:srgbClr val="000000"/>
                </a:solidFill>
                <a:latin typeface="微软雅黑" panose="020B0503020204020204" charset="-122"/>
                <a:ea typeface="微软雅黑" panose="020B0503020204020204" charset="-122"/>
                <a:cs typeface="微软雅黑" panose="020B0503020204020204" charset="-122"/>
              </a:rPr>
              <a:t>这篇课文表达了作者的什么感情？</a:t>
            </a:r>
            <a:endParaRPr sz="2400"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圆角矩形 3"/>
          <p:cNvSpPr/>
          <p:nvPr/>
        </p:nvSpPr>
        <p:spPr bwMode="auto">
          <a:xfrm>
            <a:off x="740114" y="4725144"/>
            <a:ext cx="9657455" cy="792088"/>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w="9525" cap="flat" cmpd="sng" algn="ctr">
            <a:solidFill>
              <a:schemeClr val="accent6">
                <a:lumMod val="20000"/>
                <a:lumOff val="80000"/>
              </a:schemeClr>
            </a:solidFill>
            <a:prstDash val="solid"/>
            <a:round/>
            <a:headEnd type="none" w="med" len="med"/>
            <a:tailEnd type="none" w="med" len="med"/>
          </a:ln>
        </p:spPr>
        <p:txBody>
          <a:bodyPr vert="horz" wrap="square" lIns="91440" tIns="45720" rIns="91440" bIns="45720" numCol="1" rtlCol="0" anchor="t" anchorCtr="0" compatLnSpc="1"/>
          <a:lstStyle/>
          <a:p>
            <a:pPr rtl="0"/>
            <a:r>
              <a:rPr lang="zh-CN" altLang="en-US" dirty="0"/>
              <a:t> </a:t>
            </a:r>
            <a:r>
              <a:rPr lang="zh-CN" altLang="en-US" sz="2800" dirty="0">
                <a:solidFill>
                  <a:srgbClr val="FF0000"/>
                </a:solidFill>
                <a:latin typeface="微软雅黑" panose="020B0503020204020204" charset="-122"/>
                <a:ea typeface="微软雅黑" panose="020B0503020204020204" charset="-122"/>
              </a:rPr>
              <a:t>这篇课文写出了作者对小外甥的无比喜爱之情。</a:t>
            </a:r>
            <a:endParaRPr kumimoji="0" lang="zh-CN" altLang="en-US" sz="2800" b="0" i="0" u="none" strike="noStrike" cap="none" normalizeH="0" baseline="0" dirty="0" smtClean="0">
              <a:ln>
                <a:noFill/>
              </a:ln>
              <a:solidFill>
                <a:srgbClr val="FF0000"/>
              </a:solidFill>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4073251" y="2586355"/>
            <a:ext cx="5823468" cy="1814830"/>
          </a:xfrm>
          <a:prstGeom prst="rect">
            <a:avLst/>
          </a:prstGeom>
        </p:spPr>
        <p:txBody>
          <a:bodyPr wrap="square">
            <a:spAutoFit/>
          </a:bodyPr>
          <a:lstStyle/>
          <a:p>
            <a:r>
              <a:rPr lang="zh-CN" altLang="zh-CN" sz="2800" dirty="0">
                <a:latin typeface="微软雅黑" panose="020B0503020204020204" charset="-122"/>
                <a:ea typeface="微软雅黑" panose="020B0503020204020204" charset="-122"/>
                <a:cs typeface="微软雅黑" panose="020B0503020204020204" charset="-122"/>
              </a:rPr>
              <a:t>（1）大声、流利地读古诗，读准字音，读通诗句。</a:t>
            </a:r>
          </a:p>
          <a:p>
            <a:r>
              <a:rPr lang="zh-CN" altLang="zh-CN" sz="2800" dirty="0">
                <a:latin typeface="微软雅黑" panose="020B0503020204020204" charset="-122"/>
                <a:ea typeface="微软雅黑" panose="020B0503020204020204" charset="-122"/>
                <a:cs typeface="微软雅黑" panose="020B0503020204020204" charset="-122"/>
              </a:rPr>
              <a:t>（2）遇到自己喜欢的语句，多读几遍。</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7020" y="3645026"/>
            <a:ext cx="2727062"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909215" y="1443355"/>
            <a:ext cx="2650132" cy="722628"/>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自读要求：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526114" y="1828166"/>
            <a:ext cx="8351131" cy="3647599"/>
          </a:xfrm>
          <a:prstGeom prst="cube">
            <a:avLst>
              <a:gd name="adj" fmla="val 6755"/>
            </a:avLst>
          </a:prstGeom>
          <a:noFill/>
          <a:ln w="9525">
            <a:solidFill>
              <a:srgbClr val="92D050"/>
            </a:solidFill>
          </a:ln>
          <a:extLst>
            <a:ext uri="{909E8E84-426E-40DD-AFC4-6F175D3DCCD1}">
              <a14:hiddenFill xmlns:a14="http://schemas.microsoft.com/office/drawing/2010/main">
                <a:solidFill>
                  <a:schemeClr val="accent2">
                    <a:lumMod val="60000"/>
                    <a:lumOff val="40000"/>
                  </a:schemeClr>
                </a:solidFill>
              </a14:hiddenFill>
            </a:ext>
          </a:extLst>
        </p:spPr>
        <p:txBody>
          <a:bodyPr wrap="square">
            <a:spAutoFit/>
          </a:bodyPr>
          <a:lstStyle/>
          <a:p>
            <a:pPr>
              <a:lnSpc>
                <a:spcPct val="150000"/>
              </a:lnSpc>
            </a:pPr>
            <a:r>
              <a:rPr lang="zh-CN" sz="2400" dirty="0">
                <a:latin typeface="微软雅黑" panose="020B0503020204020204" charset="-122"/>
                <a:ea typeface="微软雅黑" panose="020B0503020204020204" charset="-122"/>
                <a:cs typeface="微软雅黑" panose="020B0503020204020204" charset="-122"/>
              </a:rPr>
              <a:t> 乡下人家总爱在屋前搭一瓜架，或种南瓜，或种丝瓜，让那些瓜藤攀上棚架，爬上屋檐。当花儿落了的时候，藤上便结出了青的、红的瓜，它们一个个挂在房前，衬着那长长的藤，绿绿的叶。青、红的瓜，碧绿的藤和叶，构成了一道别有风趣的装饰，比那高楼门前蹲着一对石狮子或是竖着两根大旗杆，可爱多了。</a:t>
            </a:r>
          </a:p>
        </p:txBody>
      </p:sp>
      <p:pic>
        <p:nvPicPr>
          <p:cNvPr id="3" name="图片 2" descr="61"/>
          <p:cNvPicPr>
            <a:picLocks noChangeAspect="1"/>
          </p:cNvPicPr>
          <p:nvPr/>
        </p:nvPicPr>
        <p:blipFill>
          <a:blip r:embed="rId2" cstate="print"/>
          <a:stretch>
            <a:fillRect/>
          </a:stretch>
        </p:blipFill>
        <p:spPr>
          <a:xfrm>
            <a:off x="281369" y="3063875"/>
            <a:ext cx="2244745" cy="3023870"/>
          </a:xfrm>
          <a:prstGeom prst="rect">
            <a:avLst/>
          </a:prstGeom>
        </p:spPr>
      </p:pic>
      <p:sp>
        <p:nvSpPr>
          <p:cNvPr id="4" name="文本框 3"/>
          <p:cNvSpPr txBox="1"/>
          <p:nvPr/>
        </p:nvSpPr>
        <p:spPr>
          <a:xfrm>
            <a:off x="495301" y="1034416"/>
            <a:ext cx="2854742" cy="680085"/>
          </a:xfrm>
          <a:prstGeom prst="plaque">
            <a:avLst/>
          </a:prstGeom>
          <a:solidFill>
            <a:srgbClr val="00B050"/>
          </a:solidFill>
        </p:spPr>
        <p:txBody>
          <a:bodyPr wrap="none" rtlCol="0">
            <a:spAutoFit/>
          </a:bodyPr>
          <a:lstStyle/>
          <a:p>
            <a:pPr algn="l"/>
            <a:r>
              <a:rPr lang="zh-CN" sz="2800">
                <a:latin typeface="微软雅黑" panose="020B0503020204020204" charset="-122"/>
                <a:ea typeface="微软雅黑" panose="020B0503020204020204" charset="-122"/>
                <a:sym typeface="+mn-ea"/>
              </a:rPr>
              <a:t>学习第一自然段</a:t>
            </a:r>
            <a:endParaRPr lang="zh-CN" altLang="en-US" sz="28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7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405388" y="2310765"/>
            <a:ext cx="10161809" cy="3046988"/>
          </a:xfrm>
          <a:prstGeom prst="rect">
            <a:avLst/>
          </a:prstGeom>
          <a:noFill/>
          <a:ln w="38100">
            <a:solidFill>
              <a:srgbClr val="92D050"/>
            </a:solidFill>
          </a:ln>
        </p:spPr>
        <p:txBody>
          <a:bodyPr wrap="square">
            <a:spAutoFit/>
          </a:bodyPr>
          <a:lstStyle/>
          <a:p>
            <a:pPr>
              <a:lnSpc>
                <a:spcPct val="100000"/>
              </a:lnSpc>
            </a:pPr>
            <a:r>
              <a:rPr lang="en-US" sz="2400">
                <a:solidFill>
                  <a:srgbClr val="C00000"/>
                </a:solidFill>
                <a:latin typeface="微软雅黑" panose="020B0503020204020204" charset="-122"/>
                <a:ea typeface="微软雅黑" panose="020B0503020204020204" charset="-122"/>
                <a:cs typeface="微软雅黑" panose="020B0503020204020204" charset="-122"/>
              </a:rPr>
              <a:t>       </a:t>
            </a:r>
            <a:r>
              <a:rPr sz="2400">
                <a:solidFill>
                  <a:srgbClr val="C00000"/>
                </a:solidFill>
                <a:latin typeface="微软雅黑" panose="020B0503020204020204" charset="-122"/>
                <a:ea typeface="微软雅黑" panose="020B0503020204020204" charset="-122"/>
                <a:cs typeface="微软雅黑" panose="020B0503020204020204" charset="-122"/>
              </a:rPr>
              <a:t>细节描写</a:t>
            </a:r>
            <a:r>
              <a:rPr sz="2400">
                <a:solidFill>
                  <a:schemeClr val="tx1"/>
                </a:solidFill>
                <a:latin typeface="微软雅黑" panose="020B0503020204020204" charset="-122"/>
                <a:ea typeface="微软雅黑" panose="020B0503020204020204" charset="-122"/>
                <a:cs typeface="微软雅黑" panose="020B0503020204020204" charset="-122"/>
              </a:rPr>
              <a:t>是指抓住生活中的细微而又具体的典型情节，加以生动细致的描绘，它具体渗透在对人物、景物或场面描写之中。正确运用细节描写，对表现人物，记叙事件，再现环境有着极其重要的作用。著名作家李准曾经说过：“没有细节就不可能有艺术作品。真实的细节描写是塑造人物，达到典型化的重要手段。”因此，</a:t>
            </a:r>
            <a:r>
              <a:rPr sz="2400">
                <a:solidFill>
                  <a:srgbClr val="C00000"/>
                </a:solidFill>
                <a:latin typeface="微软雅黑" panose="020B0503020204020204" charset="-122"/>
                <a:ea typeface="微软雅黑" panose="020B0503020204020204" charset="-122"/>
                <a:cs typeface="微软雅黑" panose="020B0503020204020204" charset="-122"/>
              </a:rPr>
              <a:t>在文章中，为了使人物形象更加鲜明，使作品更具有感染力，就应该学会对细节进行描写。描写的目的是要达到生动形象，做到写人则如见其人，写景则如临其境，能给人以真切的感受。</a:t>
            </a:r>
          </a:p>
        </p:txBody>
      </p:sp>
      <p:sp>
        <p:nvSpPr>
          <p:cNvPr id="3" name="文本框 2"/>
          <p:cNvSpPr txBox="1"/>
          <p:nvPr/>
        </p:nvSpPr>
        <p:spPr>
          <a:xfrm>
            <a:off x="4684819" y="1557657"/>
            <a:ext cx="3661580" cy="461665"/>
          </a:xfrm>
          <a:prstGeom prst="rect">
            <a:avLst/>
          </a:prstGeom>
          <a:noFill/>
        </p:spPr>
        <p:txBody>
          <a:bodyPr wrap="none" rtlCol="0">
            <a:spAutoFit/>
          </a:bodyPr>
          <a:lstStyle/>
          <a:p>
            <a:pPr algn="l"/>
            <a:r>
              <a:rPr lang="en-US" altLang="zh-CN" sz="2400">
                <a:solidFill>
                  <a:srgbClr val="C00000"/>
                </a:solidFill>
                <a:latin typeface="微软雅黑" panose="020B0503020204020204" charset="-122"/>
                <a:ea typeface="微软雅黑" panose="020B0503020204020204" charset="-122"/>
                <a:cs typeface="微软雅黑" panose="020B0503020204020204" charset="-122"/>
                <a:sym typeface="+mn-ea"/>
              </a:rPr>
              <a:t> </a:t>
            </a:r>
            <a:r>
              <a:rPr sz="2400">
                <a:solidFill>
                  <a:srgbClr val="C00000"/>
                </a:solidFill>
                <a:latin typeface="微软雅黑" panose="020B0503020204020204" charset="-122"/>
                <a:ea typeface="微软雅黑" panose="020B0503020204020204" charset="-122"/>
                <a:cs typeface="微软雅黑" panose="020B0503020204020204" charset="-122"/>
                <a:sym typeface="+mn-ea"/>
              </a:rPr>
              <a:t>怎样才能描写好细节呢？</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7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762523" y="1966596"/>
            <a:ext cx="4940004" cy="550962"/>
          </a:xfrm>
          <a:prstGeom prst="snip2DiagRect">
            <a:avLst/>
          </a:prstGeom>
          <a:solidFill>
            <a:srgbClr val="FFC000"/>
          </a:solidFill>
        </p:spPr>
        <p:txBody>
          <a:bodyPr wrap="non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要写好细节描写应注意下面几点</a:t>
            </a:r>
            <a:r>
              <a:rPr lang="zh-CN" sz="2400">
                <a:latin typeface="微软雅黑" panose="020B0503020204020204" charset="-122"/>
                <a:ea typeface="微软雅黑" panose="020B0503020204020204" charset="-122"/>
                <a:cs typeface="微软雅黑" panose="020B0503020204020204" charset="-122"/>
                <a:sym typeface="+mn-ea"/>
              </a:rPr>
              <a:t>：</a:t>
            </a:r>
            <a:endParaRPr 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19302" y="2896871"/>
            <a:ext cx="3287429" cy="613470"/>
          </a:xfrm>
          <a:prstGeom prst="cube">
            <a:avLst/>
          </a:prstGeom>
          <a:solidFill>
            <a:schemeClr val="accent6">
              <a:lumMod val="60000"/>
              <a:lumOff val="40000"/>
            </a:schemeClr>
          </a:solidFill>
          <a:ln>
            <a:solidFill>
              <a:srgbClr val="FFC000"/>
            </a:solidFill>
          </a:ln>
        </p:spPr>
        <p:txBody>
          <a:bodyPr wrap="non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（1）选用典型细节。</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260247" y="3731261"/>
            <a:ext cx="3287429" cy="613470"/>
          </a:xfrm>
          <a:prstGeom prst="cube">
            <a:avLst/>
          </a:prstGeom>
          <a:solidFill>
            <a:schemeClr val="accent6">
              <a:lumMod val="60000"/>
              <a:lumOff val="40000"/>
            </a:schemeClr>
          </a:solidFill>
          <a:ln>
            <a:solidFill>
              <a:srgbClr val="FFC000"/>
            </a:solidFill>
          </a:ln>
        </p:spPr>
        <p:txBody>
          <a:bodyPr wrap="non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（2）细致观察事物。</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734524" y="4685666"/>
            <a:ext cx="3287429" cy="613470"/>
          </a:xfrm>
          <a:prstGeom prst="cube">
            <a:avLst/>
          </a:prstGeom>
          <a:solidFill>
            <a:schemeClr val="accent6">
              <a:lumMod val="60000"/>
              <a:lumOff val="40000"/>
            </a:schemeClr>
          </a:solidFill>
          <a:ln>
            <a:solidFill>
              <a:srgbClr val="FFC000"/>
            </a:solidFill>
          </a:ln>
        </p:spPr>
        <p:txBody>
          <a:bodyPr wrap="non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（3）精心锤炼词语。</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547527" y="5496561"/>
            <a:ext cx="3287429" cy="613470"/>
          </a:xfrm>
          <a:prstGeom prst="cube">
            <a:avLst/>
          </a:prstGeom>
          <a:solidFill>
            <a:schemeClr val="accent6">
              <a:lumMod val="60000"/>
              <a:lumOff val="40000"/>
            </a:schemeClr>
          </a:solidFill>
          <a:ln>
            <a:solidFill>
              <a:srgbClr val="FFC000"/>
            </a:solidFill>
          </a:ln>
        </p:spPr>
        <p:txBody>
          <a:bodyPr wrap="non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（4）巧妙运用修辞。</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7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762525" y="2120901"/>
            <a:ext cx="6328846" cy="1353372"/>
          </a:xfrm>
          <a:prstGeom prst="bevel">
            <a:avLst>
              <a:gd name="adj" fmla="val 5298"/>
            </a:avLst>
          </a:prstGeom>
          <a:solidFill>
            <a:srgbClr val="92D050"/>
          </a:solidFill>
          <a:ln w="9525">
            <a:noFill/>
          </a:ln>
        </p:spPr>
        <p:txBody>
          <a:bodyPr wrap="square">
            <a:spAutoFit/>
          </a:bodyPr>
          <a:lstStyle/>
          <a:p>
            <a:pPr>
              <a:lnSpc>
                <a:spcPct val="130000"/>
              </a:lnSpc>
            </a:pPr>
            <a:r>
              <a:rPr lang="zh-CN" sz="2800" b="1" dirty="0">
                <a:solidFill>
                  <a:schemeClr val="tx1"/>
                </a:solidFill>
                <a:latin typeface="宋体" panose="02010600030101010101" pitchFamily="2" charset="-122"/>
              </a:rPr>
              <a:t>作者为什么把这样一位四岁的小男孩</a:t>
            </a:r>
            <a:r>
              <a:rPr lang="zh-CN" sz="2800" b="1" dirty="0" smtClean="0">
                <a:solidFill>
                  <a:schemeClr val="tx1"/>
                </a:solidFill>
                <a:latin typeface="宋体" panose="02010600030101010101" pitchFamily="2" charset="-122"/>
              </a:rPr>
              <a:t>称为</a:t>
            </a:r>
            <a:r>
              <a:rPr lang="zh-CN" altLang="en-US" sz="2800" b="1" dirty="0" smtClean="0">
                <a:solidFill>
                  <a:schemeClr val="tx1"/>
                </a:solidFill>
                <a:latin typeface="宋体" panose="02010600030101010101" pitchFamily="2" charset="-122"/>
              </a:rPr>
              <a:t>“</a:t>
            </a:r>
            <a:r>
              <a:rPr lang="zh-CN" sz="2800" b="1" dirty="0" smtClean="0">
                <a:solidFill>
                  <a:schemeClr val="tx1"/>
                </a:solidFill>
                <a:latin typeface="宋体" panose="02010600030101010101" pitchFamily="2" charset="-122"/>
              </a:rPr>
              <a:t>男子汉</a:t>
            </a:r>
            <a:r>
              <a:rPr lang="zh-CN" altLang="en-US" sz="2800" b="1" dirty="0">
                <a:latin typeface="宋体" panose="02010600030101010101" pitchFamily="2" charset="-122"/>
              </a:rPr>
              <a:t>”</a:t>
            </a:r>
            <a:r>
              <a:rPr lang="zh-CN" sz="2800" b="1" dirty="0" smtClean="0">
                <a:solidFill>
                  <a:schemeClr val="tx1"/>
                </a:solidFill>
                <a:latin typeface="宋体" panose="02010600030101010101" pitchFamily="2" charset="-122"/>
              </a:rPr>
              <a:t>？</a:t>
            </a:r>
            <a:endParaRPr lang="zh-CN" sz="2800" b="1" dirty="0">
              <a:solidFill>
                <a:schemeClr val="tx1"/>
              </a:solidFill>
              <a:latin typeface="宋体" panose="02010600030101010101" pitchFamily="2" charset="-122"/>
            </a:endParaRPr>
          </a:p>
        </p:txBody>
      </p:sp>
      <p:sp>
        <p:nvSpPr>
          <p:cNvPr id="4" name="流程图: 终止 3"/>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5" name="文本框 4"/>
          <p:cNvSpPr txBox="1"/>
          <p:nvPr/>
        </p:nvSpPr>
        <p:spPr>
          <a:xfrm>
            <a:off x="903789" y="3858896"/>
            <a:ext cx="7141946" cy="1432500"/>
          </a:xfrm>
          <a:prstGeom prst="snip2DiagRect">
            <a:avLst/>
          </a:prstGeom>
          <a:noFill/>
          <a:ln w="57150">
            <a:solidFill>
              <a:srgbClr val="92D050"/>
            </a:solidFill>
          </a:ln>
        </p:spPr>
        <p:txBody>
          <a:bodyPr wrap="square" rtlCol="0">
            <a:spAutoFit/>
          </a:bodyPr>
          <a:lstStyle/>
          <a:p>
            <a:pPr algn="l">
              <a:lnSpc>
                <a:spcPct val="150000"/>
              </a:lnSpc>
            </a:pPr>
            <a:r>
              <a:rPr lang="zh-CN" sz="2400" dirty="0">
                <a:latin typeface="微软雅黑" panose="020B0503020204020204" charset="-122"/>
                <a:ea typeface="微软雅黑" panose="020B0503020204020204" charset="-122"/>
                <a:sym typeface="+mn-ea"/>
              </a:rPr>
              <a:t>有志不在年高</a:t>
            </a:r>
            <a:r>
              <a:rPr lang="zh-CN" sz="2400" dirty="0" smtClean="0">
                <a:latin typeface="微软雅黑" panose="020B0503020204020204" charset="-122"/>
                <a:ea typeface="微软雅黑" panose="020B0503020204020204" charset="-122"/>
                <a:sym typeface="+mn-ea"/>
              </a:rPr>
              <a:t>，只要</a:t>
            </a:r>
            <a:r>
              <a:rPr lang="zh-CN" sz="2400" dirty="0">
                <a:latin typeface="微软雅黑" panose="020B0503020204020204" charset="-122"/>
                <a:ea typeface="微软雅黑" panose="020B0503020204020204" charset="-122"/>
                <a:sym typeface="+mn-ea"/>
              </a:rPr>
              <a:t>具备这些优秀品质，就是一位真正的男子汉！</a:t>
            </a:r>
            <a:endParaRPr lang="zh-CN" altLang="en-US" sz="2400" dirty="0">
              <a:solidFill>
                <a:schemeClr val="tx1"/>
              </a:solidFill>
              <a:latin typeface="微软雅黑" panose="020B0503020204020204" charset="-122"/>
              <a:ea typeface="微软雅黑" panose="020B0503020204020204" charset="-122"/>
              <a:sym typeface="+mn-ea"/>
            </a:endParaRPr>
          </a:p>
        </p:txBody>
      </p:sp>
      <p:pic>
        <p:nvPicPr>
          <p:cNvPr id="6" name="图片 5" descr="65"/>
          <p:cNvPicPr>
            <a:picLocks noChangeAspect="1"/>
          </p:cNvPicPr>
          <p:nvPr/>
        </p:nvPicPr>
        <p:blipFill>
          <a:blip r:embed="rId2" cstate="print"/>
          <a:stretch>
            <a:fillRect/>
          </a:stretch>
        </p:blipFill>
        <p:spPr>
          <a:xfrm>
            <a:off x="8496856" y="3595370"/>
            <a:ext cx="2284275" cy="2103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5" grpId="0" bldLvl="0" animBg="1"/>
    </p:bldLst>
  </p:timing>
</p:sld>
</file>

<file path=ppt/slides/slide7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92D05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课文精讲</a:t>
            </a:r>
          </a:p>
        </p:txBody>
      </p:sp>
      <p:sp>
        <p:nvSpPr>
          <p:cNvPr id="4" name="文本框 3"/>
          <p:cNvSpPr txBox="1"/>
          <p:nvPr/>
        </p:nvSpPr>
        <p:spPr>
          <a:xfrm>
            <a:off x="63561" y="3091182"/>
            <a:ext cx="11034594" cy="1873270"/>
          </a:xfrm>
          <a:prstGeom prst="snip2DiagRect">
            <a:avLst/>
          </a:prstGeom>
          <a:noFill/>
          <a:ln w="38100">
            <a:solidFill>
              <a:srgbClr val="92D050"/>
            </a:solidFill>
          </a:ln>
        </p:spPr>
        <p:txBody>
          <a:bodyPr wrap="square" rtlCol="0">
            <a:spAutoFit/>
          </a:bodyPr>
          <a:lstStyle/>
          <a:p>
            <a:pPr algn="l">
              <a:lnSpc>
                <a:spcPct val="100000"/>
              </a:lnSpc>
            </a:pPr>
            <a:r>
              <a:rPr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周恩来：</a:t>
            </a:r>
            <a:r>
              <a:rPr altLang="zh-CN" sz="2400" dirty="0">
                <a:latin typeface="微软雅黑" panose="020B0503020204020204" charset="-122"/>
                <a:ea typeface="微软雅黑" panose="020B0503020204020204" charset="-122"/>
                <a:cs typeface="微软雅黑" panose="020B0503020204020204" charset="-122"/>
                <a:sym typeface="+mn-ea"/>
              </a:rPr>
              <a:t>鞠躬尽瘁，死而后已，为党和人民的事业贡献出了自己的一生。</a:t>
            </a:r>
          </a:p>
          <a:p>
            <a:pPr algn="l">
              <a:lnSpc>
                <a:spcPct val="100000"/>
              </a:lnSpc>
            </a:pPr>
            <a:r>
              <a:rPr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孔繁森：</a:t>
            </a:r>
            <a:r>
              <a:rPr altLang="zh-CN" sz="2400" dirty="0">
                <a:latin typeface="微软雅黑" panose="020B0503020204020204" charset="-122"/>
                <a:ea typeface="微软雅黑" panose="020B0503020204020204" charset="-122"/>
                <a:cs typeface="微软雅黑" panose="020B0503020204020204" charset="-122"/>
                <a:sym typeface="+mn-ea"/>
              </a:rPr>
              <a:t>扎根雪域、献身边陲，把自己的一切交给了党和人民。</a:t>
            </a:r>
          </a:p>
          <a:p>
            <a:pPr algn="l">
              <a:lnSpc>
                <a:spcPct val="100000"/>
              </a:lnSpc>
            </a:pPr>
            <a:r>
              <a:rPr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牛玉孺：</a:t>
            </a:r>
            <a:r>
              <a:rPr altLang="zh-CN" sz="2400" dirty="0">
                <a:latin typeface="微软雅黑" panose="020B0503020204020204" charset="-122"/>
                <a:ea typeface="微软雅黑" panose="020B0503020204020204" charset="-122"/>
                <a:cs typeface="微软雅黑" panose="020B0503020204020204" charset="-122"/>
                <a:sym typeface="+mn-ea"/>
              </a:rPr>
              <a:t>担任呼和浩特市的市委书记期间，当地的工业产值成倍增长，城市面貌大有改观，他把权力交给了人民，他造福了一方百姓，却牺牲了自己的健康。</a:t>
            </a:r>
          </a:p>
        </p:txBody>
      </p:sp>
      <p:sp>
        <p:nvSpPr>
          <p:cNvPr id="3" name="文本框 2"/>
          <p:cNvSpPr txBox="1"/>
          <p:nvPr/>
        </p:nvSpPr>
        <p:spPr>
          <a:xfrm>
            <a:off x="588316" y="1678940"/>
            <a:ext cx="9816882" cy="830997"/>
          </a:xfrm>
          <a:prstGeom prst="rect">
            <a:avLst/>
          </a:prstGeom>
          <a:noFill/>
        </p:spPr>
        <p:txBody>
          <a:bodyPr wrap="square" rtlCol="0">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       </a:t>
            </a:r>
            <a:r>
              <a:rPr altLang="zh-CN" sz="2400" dirty="0">
                <a:latin typeface="微软雅黑" panose="020B0503020204020204" charset="-122"/>
                <a:ea typeface="微软雅黑" panose="020B0503020204020204" charset="-122"/>
                <a:cs typeface="微软雅黑" panose="020B0503020204020204" charset="-122"/>
                <a:sym typeface="+mn-ea"/>
              </a:rPr>
              <a:t>在我们的身边，有许许多多有身份有地位的人，仍与老百姓同甘苦、共患难，在人民的心目中，他们是公仆、是堂堂正正的男子汉！</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2" name="文本框 1"/>
          <p:cNvSpPr txBox="1"/>
          <p:nvPr/>
        </p:nvSpPr>
        <p:spPr>
          <a:xfrm>
            <a:off x="590640" y="2604137"/>
            <a:ext cx="9605274" cy="3195578"/>
          </a:xfrm>
          <a:prstGeom prst="snip2DiagRect">
            <a:avLst/>
          </a:prstGeom>
          <a:noFill/>
          <a:ln w="57150">
            <a:solidFill>
              <a:srgbClr val="92D050"/>
            </a:solidFill>
          </a:ln>
        </p:spPr>
        <p:txBody>
          <a:bodyPr wrap="squar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雷  锋：</a:t>
            </a:r>
            <a:r>
              <a:rPr lang="zh-CN" sz="2400">
                <a:latin typeface="微软雅黑" panose="020B0503020204020204" charset="-122"/>
                <a:ea typeface="微软雅黑" panose="020B0503020204020204" charset="-122"/>
                <a:cs typeface="微软雅黑" panose="020B0503020204020204" charset="-122"/>
                <a:sym typeface="+mn-ea"/>
              </a:rPr>
              <a:t>出差一千里，好事做了一火车。自己省吃俭用，却能胸怀他人。</a:t>
            </a:r>
          </a:p>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袁隆平：</a:t>
            </a:r>
            <a:r>
              <a:rPr lang="zh-CN" sz="2400">
                <a:latin typeface="微软雅黑" panose="020B0503020204020204" charset="-122"/>
                <a:ea typeface="微软雅黑" panose="020B0503020204020204" charset="-122"/>
                <a:cs typeface="微软雅黑" panose="020B0503020204020204" charset="-122"/>
                <a:sym typeface="+mn-ea"/>
              </a:rPr>
              <a:t>一位相貌平平的七旬老人，穿梭在田头，心系天下民生。</a:t>
            </a:r>
          </a:p>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徐本禹：</a:t>
            </a:r>
            <a:r>
              <a:rPr lang="zh-CN" sz="2400">
                <a:latin typeface="微软雅黑" panose="020B0503020204020204" charset="-122"/>
                <a:ea typeface="微软雅黑" panose="020B0503020204020204" charset="-122"/>
                <a:cs typeface="微软雅黑" panose="020B0503020204020204" charset="-122"/>
                <a:sym typeface="+mn-ea"/>
              </a:rPr>
              <a:t>一介文弱书生，生活拮据，却能只身支教穷山僻壤，无怨无悔。</a:t>
            </a:r>
          </a:p>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田世国：</a:t>
            </a:r>
            <a:r>
              <a:rPr lang="zh-CN" sz="2400">
                <a:latin typeface="微软雅黑" panose="020B0503020204020204" charset="-122"/>
                <a:ea typeface="微软雅黑" panose="020B0503020204020204" charset="-122"/>
                <a:cs typeface="微软雅黑" panose="020B0503020204020204" charset="-122"/>
                <a:sym typeface="+mn-ea"/>
              </a:rPr>
              <a:t>孝心动天地、泣鬼神，捐贤救母，反哺之举，令世人动容。</a:t>
            </a:r>
          </a:p>
        </p:txBody>
      </p:sp>
      <p:pic>
        <p:nvPicPr>
          <p:cNvPr id="5" name="图片 4"/>
          <p:cNvPicPr>
            <a:picLocks noChangeAspect="1"/>
          </p:cNvPicPr>
          <p:nvPr/>
        </p:nvPicPr>
        <p:blipFill>
          <a:blip r:embed="rId2" cstate="print"/>
          <a:stretch>
            <a:fillRect/>
          </a:stretch>
        </p:blipFill>
        <p:spPr>
          <a:xfrm>
            <a:off x="3707394" y="1034417"/>
            <a:ext cx="2286600" cy="1801495"/>
          </a:xfrm>
          <a:prstGeom prst="rect">
            <a:avLst/>
          </a:prstGeom>
        </p:spPr>
      </p:pic>
      <p:pic>
        <p:nvPicPr>
          <p:cNvPr id="6" name="图片 5"/>
          <p:cNvPicPr>
            <a:picLocks noChangeAspect="1"/>
          </p:cNvPicPr>
          <p:nvPr/>
        </p:nvPicPr>
        <p:blipFill>
          <a:blip r:embed="rId3" cstate="print"/>
          <a:stretch>
            <a:fillRect/>
          </a:stretch>
        </p:blipFill>
        <p:spPr>
          <a:xfrm>
            <a:off x="6811746" y="1267461"/>
            <a:ext cx="2560218" cy="1500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5" presetClass="entr" presetSubtype="1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535608" y="112077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课堂小结</a:t>
            </a:r>
          </a:p>
        </p:txBody>
      </p:sp>
      <p:sp>
        <p:nvSpPr>
          <p:cNvPr id="4" name="文本框 3"/>
          <p:cNvSpPr txBox="1"/>
          <p:nvPr/>
        </p:nvSpPr>
        <p:spPr>
          <a:xfrm>
            <a:off x="753417" y="1949451"/>
            <a:ext cx="9906020" cy="3415963"/>
          </a:xfrm>
          <a:prstGeom prst="snip2DiagRect">
            <a:avLst/>
          </a:prstGeom>
          <a:noFill/>
          <a:ln w="38100">
            <a:solidFill>
              <a:srgbClr val="92D050"/>
            </a:solidFill>
          </a:ln>
        </p:spPr>
        <p:txBody>
          <a:bodyPr wrap="square" rtlCol="0">
            <a:spAutoFit/>
          </a:bodyPr>
          <a:lstStyle/>
          <a:p>
            <a:pPr algn="l">
              <a:lnSpc>
                <a:spcPct val="150000"/>
              </a:lnSpc>
            </a:pPr>
            <a:r>
              <a:rPr lang="en-US" altLang="zh-CN" sz="2400" dirty="0">
                <a:latin typeface="微软雅黑" panose="020B0503020204020204" charset="-122"/>
                <a:ea typeface="微软雅黑" panose="020B0503020204020204" charset="-122"/>
                <a:sym typeface="+mn-ea"/>
              </a:rPr>
              <a:t>       </a:t>
            </a:r>
            <a:r>
              <a:rPr lang="zh-CN" sz="2400" dirty="0">
                <a:latin typeface="微软雅黑" panose="020B0503020204020204" charset="-122"/>
                <a:ea typeface="微软雅黑" panose="020B0503020204020204" charset="-122"/>
                <a:sym typeface="+mn-ea"/>
              </a:rPr>
              <a:t>今天，我们在一个蹒跚学步、稚气未脱的小男孩的生活细节中，我们认识到了男子汉的真谛。至情至信、自主独立、刚强坦诚的人就是男子汉。不论年龄的大小、不论职位的高低、也不论财富的多寡，只要拥有了</a:t>
            </a:r>
            <a:r>
              <a:rPr lang="zh-CN" sz="2400" dirty="0" smtClean="0">
                <a:latin typeface="微软雅黑" panose="020B0503020204020204" charset="-122"/>
                <a:ea typeface="微软雅黑" panose="020B0503020204020204" charset="-122"/>
                <a:sym typeface="+mn-ea"/>
              </a:rPr>
              <a:t>这些优秀</a:t>
            </a:r>
            <a:r>
              <a:rPr lang="zh-CN" sz="2400" dirty="0">
                <a:latin typeface="微软雅黑" panose="020B0503020204020204" charset="-122"/>
                <a:ea typeface="微软雅黑" panose="020B0503020204020204" charset="-122"/>
                <a:sym typeface="+mn-ea"/>
              </a:rPr>
              <a:t>品质，你就是一个大写的人，一个顶天立地的男子汉。</a:t>
            </a:r>
          </a:p>
        </p:txBody>
      </p:sp>
      <p:pic>
        <p:nvPicPr>
          <p:cNvPr id="5" name="男儿当自强.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7250905" y="5517232"/>
            <a:ext cx="744114"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83957"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bldLst>
      <p:bldP spid="4" grpId="0" bldLvl="0" animBg="1"/>
    </p:bldLst>
  </p:timing>
</p:sld>
</file>

<file path=ppt/slides/slide7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288638" y="1544957"/>
            <a:ext cx="4136810" cy="4354294"/>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sz="2800">
                <a:solidFill>
                  <a:srgbClr val="C00000"/>
                </a:solidFill>
                <a:latin typeface="微软雅黑" panose="020B0503020204020204" charset="-122"/>
                <a:ea typeface="微软雅黑" panose="020B0503020204020204" charset="-122"/>
                <a:cs typeface="微软雅黑" panose="020B0503020204020204" charset="-122"/>
              </a:rPr>
              <a:t>我们家的男子汉</a:t>
            </a:r>
            <a:endParaRPr sz="2800">
              <a:latin typeface="微软雅黑" panose="020B0503020204020204" charset="-122"/>
              <a:ea typeface="微软雅黑" panose="020B0503020204020204" charset="-122"/>
              <a:cs typeface="微软雅黑" panose="020B0503020204020204" charset="-122"/>
            </a:endParaRPr>
          </a:p>
          <a:p>
            <a:pPr algn="l">
              <a:lnSpc>
                <a:spcPct val="150000"/>
              </a:lnSpc>
            </a:pPr>
            <a:r>
              <a:rPr sz="2800">
                <a:latin typeface="微软雅黑" panose="020B0503020204020204" charset="-122"/>
                <a:ea typeface="微软雅黑" panose="020B0503020204020204" charset="-122"/>
                <a:cs typeface="微软雅黑" panose="020B0503020204020204" charset="-122"/>
              </a:rPr>
              <a:t>  率真爽气  </a:t>
            </a:r>
          </a:p>
          <a:p>
            <a:pPr algn="l">
              <a:lnSpc>
                <a:spcPct val="150000"/>
              </a:lnSpc>
            </a:pPr>
            <a:r>
              <a:rPr sz="2800">
                <a:latin typeface="微软雅黑" panose="020B0503020204020204" charset="-122"/>
                <a:ea typeface="微软雅黑" panose="020B0503020204020204" charset="-122"/>
                <a:cs typeface="微软雅黑" panose="020B0503020204020204" charset="-122"/>
              </a:rPr>
              <a:t>感情真挚</a:t>
            </a:r>
          </a:p>
          <a:p>
            <a:pPr algn="l">
              <a:lnSpc>
                <a:spcPct val="150000"/>
              </a:lnSpc>
            </a:pPr>
            <a:r>
              <a:rPr sz="2800">
                <a:latin typeface="微软雅黑" panose="020B0503020204020204" charset="-122"/>
                <a:ea typeface="微软雅黑" panose="020B0503020204020204" charset="-122"/>
                <a:cs typeface="微软雅黑" panose="020B0503020204020204" charset="-122"/>
              </a:rPr>
              <a:t>  自主独立  </a:t>
            </a:r>
          </a:p>
          <a:p>
            <a:pPr algn="l">
              <a:lnSpc>
                <a:spcPct val="150000"/>
              </a:lnSpc>
            </a:pPr>
            <a:r>
              <a:rPr sz="2800">
                <a:latin typeface="微软雅黑" panose="020B0503020204020204" charset="-122"/>
                <a:ea typeface="微软雅黑" panose="020B0503020204020204" charset="-122"/>
                <a:cs typeface="微软雅黑" panose="020B0503020204020204" charset="-122"/>
              </a:rPr>
              <a:t>刚强坦诚</a:t>
            </a:r>
          </a:p>
          <a:p>
            <a:pPr algn="l">
              <a:lnSpc>
                <a:spcPct val="150000"/>
              </a:lnSpc>
            </a:pPr>
            <a:r>
              <a:rPr sz="2800">
                <a:latin typeface="微软雅黑" panose="020B0503020204020204" charset="-122"/>
                <a:ea typeface="微软雅黑" panose="020B0503020204020204" charset="-122"/>
                <a:cs typeface="微软雅黑" panose="020B0503020204020204" charset="-122"/>
              </a:rPr>
              <a:t>沉着勇敢</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pic>
        <p:nvPicPr>
          <p:cNvPr id="4" name="图片 3"/>
          <p:cNvPicPr>
            <a:picLocks noChangeAspect="1"/>
          </p:cNvPicPr>
          <p:nvPr/>
        </p:nvPicPr>
        <p:blipFill>
          <a:blip r:embed="rId2" cstate="print"/>
          <a:stretch>
            <a:fillRect/>
          </a:stretch>
        </p:blipFill>
        <p:spPr>
          <a:xfrm>
            <a:off x="892937" y="2189480"/>
            <a:ext cx="3582600" cy="3962400"/>
          </a:xfrm>
          <a:prstGeom prst="ellipse">
            <a:avLst/>
          </a:prstGeom>
        </p:spPr>
      </p:pic>
    </p:spTree>
  </p:cSld>
  <p:clrMapOvr>
    <a:masterClrMapping/>
  </p:clrMapOvr>
  <p:timing>
    <p:tnLst>
      <p:par>
        <p:cTn id="1" dur="indefinite" restart="never" nodeType="tmRoot"/>
      </p:par>
    </p:tnLst>
  </p:timing>
</p:sld>
</file>

<file path=ppt/slides/slide7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42574" y="1903095"/>
            <a:ext cx="9876566" cy="4413516"/>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一、</a:t>
            </a:r>
            <a:r>
              <a:rPr sz="2400" dirty="0" err="1" smtClean="0">
                <a:latin typeface="微软雅黑" panose="020B0503020204020204" charset="-122"/>
                <a:ea typeface="微软雅黑" panose="020B0503020204020204" charset="-122"/>
                <a:cs typeface="微软雅黑" panose="020B0503020204020204" charset="-122"/>
              </a:rPr>
              <a:t>给下列</a:t>
            </a:r>
            <a:r>
              <a:rPr lang="zh-CN" altLang="en-US" sz="2400" dirty="0" smtClean="0">
                <a:latin typeface="微软雅黑" panose="020B0503020204020204" charset="-122"/>
                <a:ea typeface="微软雅黑" panose="020B0503020204020204" charset="-122"/>
                <a:cs typeface="微软雅黑" panose="020B0503020204020204" charset="-122"/>
              </a:rPr>
              <a:t>红色</a:t>
            </a:r>
            <a:r>
              <a:rPr sz="2400" dirty="0" err="1" smtClean="0">
                <a:latin typeface="微软雅黑" panose="020B0503020204020204" charset="-122"/>
                <a:ea typeface="微软雅黑" panose="020B0503020204020204" charset="-122"/>
                <a:cs typeface="微软雅黑" panose="020B0503020204020204" charset="-122"/>
              </a:rPr>
              <a:t>字选择正确的读音</a:t>
            </a:r>
            <a:r>
              <a:rPr sz="2400" dirty="0" err="1">
                <a:latin typeface="微软雅黑" panose="020B0503020204020204" charset="-122"/>
                <a:ea typeface="微软雅黑" panose="020B0503020204020204" charset="-122"/>
                <a:cs typeface="微软雅黑" panose="020B0503020204020204" charset="-122"/>
              </a:rPr>
              <a:t>，用</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标出</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a:solidFill>
                  <a:srgbClr val="FF0000"/>
                </a:solidFill>
                <a:latin typeface="微软雅黑" panose="020B0503020204020204" charset="-122"/>
                <a:ea typeface="微软雅黑" panose="020B0503020204020204" charset="-122"/>
                <a:cs typeface="微软雅黑" panose="020B0503020204020204" charset="-122"/>
              </a:rPr>
              <a:t> </a:t>
            </a:r>
            <a:r>
              <a:rPr sz="2400" dirty="0" err="1">
                <a:solidFill>
                  <a:srgbClr val="FF0000"/>
                </a:solidFill>
                <a:latin typeface="汉语拼音" pitchFamily="34" charset="0"/>
                <a:ea typeface="微软雅黑" panose="020B0503020204020204" charset="-122"/>
                <a:cs typeface="汉语拼音" pitchFamily="34" charset="0"/>
              </a:rPr>
              <a:t>沮</a:t>
            </a:r>
            <a:r>
              <a:rPr sz="2400" dirty="0" err="1">
                <a:latin typeface="汉语拼音" pitchFamily="34" charset="0"/>
                <a:ea typeface="微软雅黑" panose="020B0503020204020204" charset="-122"/>
                <a:cs typeface="汉语拼音" pitchFamily="34" charset="0"/>
              </a:rPr>
              <a:t>（jǚ</a:t>
            </a:r>
            <a:r>
              <a:rPr sz="2400" dirty="0">
                <a:latin typeface="汉语拼音" pitchFamily="34" charset="0"/>
                <a:ea typeface="微软雅黑" panose="020B0503020204020204" charset="-122"/>
                <a:cs typeface="汉语拼音" pitchFamily="34" charset="0"/>
              </a:rPr>
              <a:t>  </a:t>
            </a:r>
            <a:r>
              <a:rPr sz="2400" dirty="0" err="1">
                <a:latin typeface="汉语拼音" pitchFamily="34" charset="0"/>
                <a:ea typeface="微软雅黑" panose="020B0503020204020204" charset="-122"/>
                <a:cs typeface="汉语拼音" pitchFamily="34" charset="0"/>
              </a:rPr>
              <a:t>jǔ）丧</a:t>
            </a:r>
            <a:r>
              <a:rPr sz="2400" dirty="0">
                <a:latin typeface="汉语拼音" pitchFamily="34" charset="0"/>
                <a:ea typeface="微软雅黑" panose="020B0503020204020204" charset="-122"/>
                <a:cs typeface="汉语拼音" pitchFamily="34" charset="0"/>
              </a:rPr>
              <a:t>      </a:t>
            </a:r>
            <a:r>
              <a:rPr sz="2400" dirty="0" err="1">
                <a:latin typeface="汉语拼音" pitchFamily="34" charset="0"/>
                <a:ea typeface="微软雅黑" panose="020B0503020204020204" charset="-122"/>
                <a:cs typeface="汉语拼音" pitchFamily="34" charset="0"/>
              </a:rPr>
              <a:t>倔</a:t>
            </a:r>
            <a:r>
              <a:rPr sz="2400" dirty="0" err="1">
                <a:solidFill>
                  <a:srgbClr val="FF0000"/>
                </a:solidFill>
                <a:latin typeface="汉语拼音" pitchFamily="34" charset="0"/>
                <a:ea typeface="微软雅黑" panose="020B0503020204020204" charset="-122"/>
                <a:cs typeface="汉语拼音" pitchFamily="34" charset="0"/>
              </a:rPr>
              <a:t>强</a:t>
            </a:r>
            <a:r>
              <a:rPr sz="2400" dirty="0">
                <a:latin typeface="汉语拼音" pitchFamily="34" charset="0"/>
                <a:ea typeface="微软雅黑" panose="020B0503020204020204" charset="-122"/>
                <a:cs typeface="汉语拼音" pitchFamily="34" charset="0"/>
              </a:rPr>
              <a:t>(</a:t>
            </a:r>
            <a:r>
              <a:rPr sz="2400" dirty="0" err="1">
                <a:latin typeface="汉语拼音" pitchFamily="34" charset="0"/>
                <a:ea typeface="微软雅黑" panose="020B0503020204020204" charset="-122"/>
                <a:cs typeface="汉语拼音" pitchFamily="34" charset="0"/>
              </a:rPr>
              <a:t>qiánɡ</a:t>
            </a:r>
            <a:r>
              <a:rPr sz="2400" dirty="0">
                <a:latin typeface="汉语拼音" pitchFamily="34" charset="0"/>
                <a:ea typeface="微软雅黑" panose="020B0503020204020204" charset="-122"/>
                <a:cs typeface="汉语拼音" pitchFamily="34" charset="0"/>
              </a:rPr>
              <a:t> </a:t>
            </a:r>
            <a:r>
              <a:rPr sz="2400" dirty="0" err="1">
                <a:latin typeface="汉语拼音" pitchFamily="34" charset="0"/>
                <a:ea typeface="微软雅黑" panose="020B0503020204020204" charset="-122"/>
                <a:cs typeface="汉语拼音" pitchFamily="34" charset="0"/>
              </a:rPr>
              <a:t>jiàng</a:t>
            </a:r>
            <a:r>
              <a:rPr sz="2400" dirty="0">
                <a:latin typeface="汉语拼音" pitchFamily="34" charset="0"/>
                <a:ea typeface="微软雅黑" panose="020B0503020204020204" charset="-122"/>
                <a:cs typeface="汉语拼音" pitchFamily="34" charset="0"/>
              </a:rPr>
              <a:t>)        </a:t>
            </a:r>
            <a:r>
              <a:rPr sz="2400" dirty="0">
                <a:solidFill>
                  <a:srgbClr val="FF0000"/>
                </a:solidFill>
                <a:latin typeface="汉语拼音" pitchFamily="34" charset="0"/>
                <a:ea typeface="微软雅黑" panose="020B0503020204020204" charset="-122"/>
                <a:cs typeface="汉语拼音" pitchFamily="34" charset="0"/>
              </a:rPr>
              <a:t>嘱</a:t>
            </a:r>
            <a:r>
              <a:rPr sz="2400" dirty="0">
                <a:latin typeface="汉语拼音" pitchFamily="34" charset="0"/>
                <a:ea typeface="微软雅黑" panose="020B0503020204020204" charset="-122"/>
                <a:cs typeface="汉语拼音" pitchFamily="34" charset="0"/>
              </a:rPr>
              <a:t>(</a:t>
            </a:r>
            <a:r>
              <a:rPr sz="2400" dirty="0" err="1">
                <a:latin typeface="汉语拼音" pitchFamily="34" charset="0"/>
                <a:ea typeface="微软雅黑" panose="020B0503020204020204" charset="-122"/>
                <a:cs typeface="汉语拼音" pitchFamily="34" charset="0"/>
              </a:rPr>
              <a:t>zǔ</a:t>
            </a:r>
            <a:r>
              <a:rPr sz="2400" dirty="0">
                <a:latin typeface="汉语拼音" pitchFamily="34" charset="0"/>
                <a:ea typeface="微软雅黑" panose="020B0503020204020204" charset="-122"/>
                <a:cs typeface="汉语拼音" pitchFamily="34" charset="0"/>
              </a:rPr>
              <a:t>  </a:t>
            </a:r>
            <a:r>
              <a:rPr sz="2400" dirty="0" err="1">
                <a:latin typeface="汉语拼音" pitchFamily="34" charset="0"/>
                <a:ea typeface="微软雅黑" panose="020B0503020204020204" charset="-122"/>
                <a:cs typeface="汉语拼音" pitchFamily="34" charset="0"/>
              </a:rPr>
              <a:t>zhǔ</a:t>
            </a:r>
            <a:r>
              <a:rPr sz="2400" dirty="0">
                <a:latin typeface="汉语拼音" pitchFamily="34" charset="0"/>
                <a:ea typeface="微软雅黑" panose="020B0503020204020204" charset="-122"/>
                <a:cs typeface="汉语拼音" pitchFamily="34" charset="0"/>
              </a:rPr>
              <a:t>) 咐</a:t>
            </a:r>
          </a:p>
          <a:p>
            <a:r>
              <a:rPr lang="en-US" sz="2400" dirty="0" smtClean="0">
                <a:solidFill>
                  <a:srgbClr val="FF0000"/>
                </a:solidFill>
                <a:latin typeface="汉语拼音" pitchFamily="34" charset="0"/>
                <a:ea typeface="微软雅黑" panose="020B0503020204020204" charset="-122"/>
                <a:cs typeface="汉语拼音" pitchFamily="34" charset="0"/>
              </a:rPr>
              <a:t>  </a:t>
            </a:r>
            <a:r>
              <a:rPr sz="2400" dirty="0" smtClean="0">
                <a:solidFill>
                  <a:srgbClr val="FF0000"/>
                </a:solidFill>
                <a:latin typeface="汉语拼音" pitchFamily="34" charset="0"/>
                <a:ea typeface="微软雅黑" panose="020B0503020204020204" charset="-122"/>
                <a:cs typeface="汉语拼音" pitchFamily="34" charset="0"/>
              </a:rPr>
              <a:t>嘹</a:t>
            </a:r>
            <a:r>
              <a:rPr sz="2400" dirty="0">
                <a:latin typeface="汉语拼音" pitchFamily="34" charset="0"/>
                <a:ea typeface="微软雅黑" panose="020B0503020204020204" charset="-122"/>
                <a:cs typeface="汉语拼音" pitchFamily="34" charset="0"/>
              </a:rPr>
              <a:t>(</a:t>
            </a:r>
            <a:r>
              <a:rPr sz="2400" dirty="0" err="1">
                <a:latin typeface="汉语拼音" pitchFamily="34" charset="0"/>
                <a:ea typeface="微软雅黑" panose="020B0503020204020204" charset="-122"/>
                <a:cs typeface="汉语拼音" pitchFamily="34" charset="0"/>
              </a:rPr>
              <a:t>liáo</a:t>
            </a:r>
            <a:r>
              <a:rPr sz="2400" dirty="0">
                <a:latin typeface="汉语拼音" pitchFamily="34" charset="0"/>
                <a:ea typeface="微软雅黑" panose="020B0503020204020204" charset="-122"/>
                <a:cs typeface="汉语拼音" pitchFamily="34" charset="0"/>
              </a:rPr>
              <a:t> </a:t>
            </a:r>
            <a:r>
              <a:rPr sz="2400" dirty="0" err="1">
                <a:latin typeface="汉语拼音" pitchFamily="34" charset="0"/>
                <a:ea typeface="微软雅黑" panose="020B0503020204020204" charset="-122"/>
                <a:cs typeface="汉语拼音" pitchFamily="34" charset="0"/>
              </a:rPr>
              <a:t>niáo</a:t>
            </a:r>
            <a:r>
              <a:rPr sz="2400" dirty="0">
                <a:latin typeface="汉语拼音" pitchFamily="34" charset="0"/>
                <a:ea typeface="微软雅黑" panose="020B0503020204020204" charset="-122"/>
                <a:cs typeface="汉语拼音" pitchFamily="34" charset="0"/>
              </a:rPr>
              <a:t>)</a:t>
            </a:r>
            <a:r>
              <a:rPr sz="2400" dirty="0" smtClean="0">
                <a:latin typeface="汉语拼音" pitchFamily="34" charset="0"/>
                <a:ea typeface="微软雅黑" panose="020B0503020204020204" charset="-122"/>
                <a:cs typeface="汉语拼音" pitchFamily="34" charset="0"/>
              </a:rPr>
              <a:t>亮</a:t>
            </a:r>
            <a:r>
              <a:rPr lang="en-US" sz="2400" dirty="0" smtClean="0">
                <a:latin typeface="汉语拼音" pitchFamily="34" charset="0"/>
                <a:ea typeface="微软雅黑" panose="020B0503020204020204" charset="-122"/>
                <a:cs typeface="汉语拼音" pitchFamily="34" charset="0"/>
              </a:rPr>
              <a:t>    </a:t>
            </a:r>
            <a:r>
              <a:rPr lang="zh-CN" altLang="en-US" sz="2400" b="1" dirty="0" smtClean="0">
                <a:latin typeface="汉语拼音" pitchFamily="34" charset="0"/>
                <a:cs typeface="汉语拼音" pitchFamily="34" charset="0"/>
              </a:rPr>
              <a:t>轮廓</a:t>
            </a:r>
            <a:r>
              <a:rPr lang="zh-CN" altLang="en-US" sz="2400" b="1" dirty="0">
                <a:latin typeface="汉语拼音" pitchFamily="34" charset="0"/>
                <a:cs typeface="汉语拼音" pitchFamily="34" charset="0"/>
              </a:rPr>
              <a:t>（</a:t>
            </a:r>
            <a:r>
              <a:rPr lang="en-US" altLang="zh-CN" sz="2400" b="1" dirty="0" err="1">
                <a:latin typeface="汉语拼音" pitchFamily="34" charset="0"/>
                <a:cs typeface="汉语拼音" pitchFamily="34" charset="0"/>
              </a:rPr>
              <a:t>guō</a:t>
            </a:r>
            <a:r>
              <a:rPr lang="en-US" altLang="zh-CN" sz="2400" b="1" dirty="0">
                <a:latin typeface="汉语拼音" pitchFamily="34" charset="0"/>
                <a:cs typeface="汉语拼音" pitchFamily="34" charset="0"/>
              </a:rPr>
              <a:t>  </a:t>
            </a:r>
            <a:r>
              <a:rPr lang="en-US" altLang="zh-CN" sz="2400" b="1" dirty="0" err="1">
                <a:latin typeface="汉语拼音" pitchFamily="34" charset="0"/>
                <a:cs typeface="汉语拼音" pitchFamily="34" charset="0"/>
              </a:rPr>
              <a:t>kuò</a:t>
            </a:r>
            <a:r>
              <a:rPr lang="zh-CN" altLang="en-US" sz="2400" b="1" dirty="0">
                <a:latin typeface="汉语拼音" pitchFamily="34" charset="0"/>
                <a:cs typeface="汉语拼音" pitchFamily="34" charset="0"/>
              </a:rPr>
              <a:t>）</a:t>
            </a:r>
            <a:endParaRPr lang="en-US" altLang="zh-CN" sz="2400" b="1" dirty="0">
              <a:latin typeface="汉语拼音" pitchFamily="34" charset="0"/>
              <a:cs typeface="汉语拼音" pitchFamily="34" charset="0"/>
            </a:endParaRPr>
          </a:p>
          <a:p>
            <a:pPr>
              <a:lnSpc>
                <a:spcPct val="130000"/>
              </a:lnSpc>
            </a:pPr>
            <a:r>
              <a:rPr sz="2400" dirty="0" err="1" smtClean="0">
                <a:latin typeface="微软雅黑" panose="020B0503020204020204" charset="-122"/>
                <a:ea typeface="微软雅黑" panose="020B0503020204020204" charset="-122"/>
                <a:cs typeface="微软雅黑" panose="020B0503020204020204" charset="-122"/>
              </a:rPr>
              <a:t>二</a:t>
            </a:r>
            <a:r>
              <a:rPr sz="2400" dirty="0" err="1">
                <a:latin typeface="微软雅黑" panose="020B0503020204020204" charset="-122"/>
                <a:ea typeface="微软雅黑" panose="020B0503020204020204" charset="-122"/>
                <a:cs typeface="微软雅黑" panose="020B0503020204020204" charset="-122"/>
              </a:rPr>
              <a:t>、按要求改写句子</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1.</a:t>
            </a:r>
            <a:r>
              <a:rPr sz="2400" dirty="0" smtClean="0">
                <a:latin typeface="微软雅黑" panose="020B0503020204020204" charset="-122"/>
                <a:ea typeface="微软雅黑" panose="020B0503020204020204" charset="-122"/>
                <a:cs typeface="微软雅黑" panose="020B0503020204020204" charset="-122"/>
              </a:rPr>
              <a:t>一只胖胖的小手在我的手掌里</a:t>
            </a:r>
            <a:r>
              <a:rPr sz="2400" dirty="0">
                <a:latin typeface="微软雅黑" panose="020B0503020204020204" charset="-122"/>
                <a:ea typeface="微软雅黑" panose="020B0503020204020204" charset="-122"/>
                <a:cs typeface="微软雅黑" panose="020B0503020204020204" charset="-122"/>
              </a:rPr>
              <a:t>，像一条倔强的活鱼一样挣扎着。（</a:t>
            </a:r>
            <a:r>
              <a:rPr sz="2400" dirty="0" err="1" smtClean="0">
                <a:latin typeface="微软雅黑" panose="020B0503020204020204" charset="-122"/>
                <a:ea typeface="微软雅黑" panose="020B0503020204020204" charset="-122"/>
                <a:cs typeface="微软雅黑" panose="020B0503020204020204" charset="-122"/>
              </a:rPr>
              <a:t>缩句</a:t>
            </a:r>
            <a:r>
              <a:rPr sz="2400" dirty="0" smtClean="0">
                <a:latin typeface="微软雅黑" panose="020B0503020204020204" charset="-122"/>
                <a:ea typeface="微软雅黑" panose="020B0503020204020204" charset="-122"/>
                <a:cs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rPr>
              <a:t>                                                       </a:t>
            </a:r>
          </a:p>
          <a:p>
            <a:pPr>
              <a:lnSpc>
                <a:spcPct val="130000"/>
              </a:lnSpc>
            </a:pPr>
            <a:r>
              <a:rPr sz="2400" dirty="0">
                <a:latin typeface="微软雅黑" panose="020B0503020204020204" charset="-122"/>
                <a:ea typeface="微软雅黑" panose="020B0503020204020204" charset="-122"/>
                <a:cs typeface="微软雅黑" panose="020B0503020204020204" charset="-122"/>
              </a:rPr>
              <a:t>2.车门被行李和人堵满了。（</a:t>
            </a:r>
            <a:r>
              <a:rPr sz="2400" dirty="0" err="1" smtClean="0">
                <a:latin typeface="微软雅黑" panose="020B0503020204020204" charset="-122"/>
                <a:ea typeface="微软雅黑" panose="020B0503020204020204" charset="-122"/>
                <a:cs typeface="微软雅黑" panose="020B0503020204020204" charset="-122"/>
              </a:rPr>
              <a:t>改为</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把</a:t>
            </a:r>
            <a:r>
              <a:rPr lang="zh-CN" altLang="en-US" sz="2400" dirty="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字句</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8" name="文本框 7"/>
          <p:cNvSpPr txBox="1"/>
          <p:nvPr/>
        </p:nvSpPr>
        <p:spPr>
          <a:xfrm>
            <a:off x="2121502" y="2540002"/>
            <a:ext cx="576688" cy="460375"/>
          </a:xfrm>
          <a:prstGeom prst="rect">
            <a:avLst/>
          </a:prstGeom>
          <a:noFill/>
        </p:spPr>
        <p:txBody>
          <a:bodyPr wrap="square" rtlCol="0">
            <a:spAutoFit/>
          </a:bodyPr>
          <a:lstStyle/>
          <a:p>
            <a:pPr algn="l"/>
            <a:r>
              <a:rPr sz="2400">
                <a:solidFill>
                  <a:srgbClr val="FF0000"/>
                </a:solidFill>
                <a:latin typeface="Arial" panose="020B0604020202020204" pitchFamily="34" charset="0"/>
                <a:ea typeface="微软雅黑" panose="020B0503020204020204" charset="-122"/>
                <a:cs typeface="Arial" panose="020B0604020202020204" pitchFamily="34" charset="0"/>
                <a:sym typeface="+mn-ea"/>
              </a:rPr>
              <a:t>√</a:t>
            </a:r>
            <a:endParaRPr lang="zh-CN" altLang="en-US" sz="2400">
              <a:solidFill>
                <a:srgbClr val="FF0000"/>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2" name="文本框 1"/>
          <p:cNvSpPr txBox="1"/>
          <p:nvPr/>
        </p:nvSpPr>
        <p:spPr>
          <a:xfrm>
            <a:off x="6067632" y="2540002"/>
            <a:ext cx="576688" cy="460375"/>
          </a:xfrm>
          <a:prstGeom prst="rect">
            <a:avLst/>
          </a:prstGeom>
          <a:noFill/>
        </p:spPr>
        <p:txBody>
          <a:bodyPr wrap="square" rtlCol="0">
            <a:spAutoFit/>
          </a:bodyPr>
          <a:lstStyle/>
          <a:p>
            <a:pPr algn="l"/>
            <a:r>
              <a:rPr sz="2400">
                <a:solidFill>
                  <a:srgbClr val="FF0000"/>
                </a:solidFill>
                <a:latin typeface="Arial" panose="020B0604020202020204" pitchFamily="34" charset="0"/>
                <a:ea typeface="微软雅黑" panose="020B0503020204020204" charset="-122"/>
                <a:cs typeface="Arial" panose="020B0604020202020204" pitchFamily="34" charset="0"/>
                <a:sym typeface="+mn-ea"/>
              </a:rPr>
              <a:t>√</a:t>
            </a:r>
            <a:endParaRPr lang="zh-CN" altLang="en-US" sz="2400">
              <a:solidFill>
                <a:srgbClr val="FF0000"/>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4" name="文本框 3"/>
          <p:cNvSpPr txBox="1"/>
          <p:nvPr/>
        </p:nvSpPr>
        <p:spPr>
          <a:xfrm>
            <a:off x="9034788" y="2540002"/>
            <a:ext cx="576688" cy="460375"/>
          </a:xfrm>
          <a:prstGeom prst="rect">
            <a:avLst/>
          </a:prstGeom>
          <a:noFill/>
        </p:spPr>
        <p:txBody>
          <a:bodyPr wrap="square" rtlCol="0">
            <a:spAutoFit/>
          </a:bodyPr>
          <a:lstStyle/>
          <a:p>
            <a:pPr algn="l"/>
            <a:r>
              <a:rPr sz="2400">
                <a:solidFill>
                  <a:srgbClr val="FF0000"/>
                </a:solidFill>
                <a:latin typeface="Arial" panose="020B0604020202020204" pitchFamily="34" charset="0"/>
                <a:ea typeface="微软雅黑" panose="020B0503020204020204" charset="-122"/>
                <a:cs typeface="Arial" panose="020B0604020202020204" pitchFamily="34" charset="0"/>
                <a:sym typeface="+mn-ea"/>
              </a:rPr>
              <a:t>√</a:t>
            </a:r>
            <a:endParaRPr lang="zh-CN" altLang="en-US" sz="2400">
              <a:solidFill>
                <a:srgbClr val="FF0000"/>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5" name="文本框 4"/>
          <p:cNvSpPr txBox="1"/>
          <p:nvPr/>
        </p:nvSpPr>
        <p:spPr>
          <a:xfrm>
            <a:off x="1393848" y="3000376"/>
            <a:ext cx="576688" cy="460375"/>
          </a:xfrm>
          <a:prstGeom prst="rect">
            <a:avLst/>
          </a:prstGeom>
          <a:noFill/>
        </p:spPr>
        <p:txBody>
          <a:bodyPr wrap="square" rtlCol="0">
            <a:spAutoFit/>
          </a:bodyPr>
          <a:lstStyle/>
          <a:p>
            <a:pPr algn="l"/>
            <a:r>
              <a:rPr sz="2400" dirty="0">
                <a:solidFill>
                  <a:srgbClr val="FF0000"/>
                </a:solidFill>
                <a:latin typeface="Arial" panose="020B0604020202020204" pitchFamily="34" charset="0"/>
                <a:ea typeface="微软雅黑" panose="020B0503020204020204" charset="-122"/>
                <a:cs typeface="Arial" panose="020B0604020202020204" pitchFamily="34" charset="0"/>
                <a:sym typeface="+mn-ea"/>
              </a:rPr>
              <a:t>√</a:t>
            </a:r>
            <a:endParaRPr lang="zh-CN" altLang="en-US" sz="2400" dirty="0">
              <a:solidFill>
                <a:srgbClr val="FF0000"/>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6" name="文本框 5"/>
          <p:cNvSpPr txBox="1"/>
          <p:nvPr/>
        </p:nvSpPr>
        <p:spPr>
          <a:xfrm>
            <a:off x="5883141" y="3000377"/>
            <a:ext cx="576688" cy="460375"/>
          </a:xfrm>
          <a:prstGeom prst="rect">
            <a:avLst/>
          </a:prstGeom>
          <a:noFill/>
        </p:spPr>
        <p:txBody>
          <a:bodyPr wrap="square" rtlCol="0">
            <a:spAutoFit/>
          </a:bodyPr>
          <a:lstStyle/>
          <a:p>
            <a:pPr algn="l"/>
            <a:r>
              <a:rPr sz="2400" dirty="0">
                <a:solidFill>
                  <a:srgbClr val="FF0000"/>
                </a:solidFill>
                <a:latin typeface="Arial" panose="020B0604020202020204" pitchFamily="34" charset="0"/>
                <a:ea typeface="微软雅黑" panose="020B0503020204020204" charset="-122"/>
                <a:cs typeface="Arial" panose="020B0604020202020204" pitchFamily="34" charset="0"/>
                <a:sym typeface="+mn-ea"/>
              </a:rPr>
              <a:t>√</a:t>
            </a:r>
            <a:endParaRPr lang="zh-CN" altLang="en-US" sz="2400" dirty="0">
              <a:solidFill>
                <a:srgbClr val="FF0000"/>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14" name="文本框 13"/>
          <p:cNvSpPr txBox="1"/>
          <p:nvPr/>
        </p:nvSpPr>
        <p:spPr>
          <a:xfrm>
            <a:off x="1541713" y="4797154"/>
            <a:ext cx="2122697" cy="461665"/>
          </a:xfrm>
          <a:prstGeom prst="rect">
            <a:avLst/>
          </a:prstGeom>
          <a:noFill/>
        </p:spPr>
        <p:txBody>
          <a:bodyPr wrap="none" rtlCol="0">
            <a:spAutoFit/>
          </a:bodyPr>
          <a:lstStyle/>
          <a:p>
            <a:pPr algn="l"/>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小手挣扎着</a:t>
            </a: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976649" y="5805266"/>
            <a:ext cx="3844322"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行李和人把车门堵满了</a:t>
            </a: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heckerboard(across)">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heckerboard(across)">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P spid="5" grpId="0"/>
      <p:bldP spid="6" grpId="0"/>
      <p:bldP spid="14" grpId="0"/>
      <p:bldP spid="15" grpId="0"/>
    </p:bldLst>
  </p:timing>
</p:sld>
</file>

<file path=ppt/slides/slide7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82816" y="1764667"/>
            <a:ext cx="9756597" cy="3933384"/>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三、选词填空</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性格</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智慧</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性别</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他的</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他的</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还有他的</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那样神秘地一点儿一点儿鲜明，突出，扩大，再扩大，</a:t>
            </a:r>
            <a:r>
              <a:rPr sz="2400" dirty="0" err="1" smtClean="0">
                <a:latin typeface="微软雅黑" panose="020B0503020204020204" charset="-122"/>
                <a:ea typeface="微软雅黑" panose="020B0503020204020204" charset="-122"/>
                <a:cs typeface="微软雅黑" panose="020B0503020204020204" charset="-122"/>
              </a:rPr>
              <a:t>实在是一件最最奇妙的事</a:t>
            </a:r>
            <a:r>
              <a:rPr lang="zh-CN" altLang="en-US" sz="2400" dirty="0" smtClean="0">
                <a:latin typeface="微软雅黑" panose="020B0503020204020204" charset="-122"/>
                <a:ea typeface="微软雅黑" panose="020B0503020204020204" charset="-122"/>
                <a:cs typeface="微软雅黑" panose="020B0503020204020204" charset="-122"/>
              </a:rPr>
              <a:t>情</a:t>
            </a:r>
            <a:r>
              <a:rPr sz="2400" dirty="0" smtClean="0">
                <a:latin typeface="微软雅黑" panose="020B0503020204020204" charset="-122"/>
                <a:ea typeface="微软雅黑" panose="020B0503020204020204" charset="-122"/>
                <a:cs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rPr>
              <a:t>四、《</a:t>
            </a:r>
            <a:r>
              <a:rPr sz="2400" dirty="0" err="1">
                <a:latin typeface="微软雅黑" panose="020B0503020204020204" charset="-122"/>
                <a:ea typeface="微软雅黑" panose="020B0503020204020204" charset="-122"/>
                <a:cs typeface="微软雅黑" panose="020B0503020204020204" charset="-122"/>
              </a:rPr>
              <a:t>我们家的男子汉》作者是</a:t>
            </a:r>
            <a:r>
              <a:rPr sz="2400" dirty="0" smtClean="0">
                <a:latin typeface="微软雅黑" panose="020B0503020204020204" charset="-122"/>
                <a:ea typeface="微软雅黑" panose="020B0503020204020204" charset="-122"/>
                <a:cs typeface="微软雅黑" panose="020B0503020204020204" charset="-122"/>
              </a:rPr>
              <a:t>（</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是一篇成人写孩子趣事的文章，课文以</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分类组织安排材料，用生动、风趣、幽默而又含蓄的语言描写了一个逐渐成熟</a:t>
            </a:r>
            <a:r>
              <a:rPr sz="2400" dirty="0" smtClean="0">
                <a:latin typeface="微软雅黑" panose="020B0503020204020204" charset="-122"/>
                <a:ea typeface="微软雅黑" panose="020B0503020204020204" charset="-122"/>
                <a:cs typeface="微软雅黑" panose="020B0503020204020204" charset="-122"/>
              </a:rPr>
              <a:t>、（</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的男子汉形象</a:t>
            </a:r>
            <a:r>
              <a:rPr sz="2400" dirty="0">
                <a:latin typeface="微软雅黑" panose="020B0503020204020204" charset="-122"/>
                <a:ea typeface="微软雅黑" panose="020B0503020204020204" charset="-122"/>
                <a:cs typeface="微软雅黑" panose="020B0503020204020204" charset="-122"/>
              </a:rPr>
              <a:t>。</a:t>
            </a:r>
            <a:endParaRPr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7" name="文本框 6"/>
          <p:cNvSpPr txBox="1"/>
          <p:nvPr/>
        </p:nvSpPr>
        <p:spPr>
          <a:xfrm>
            <a:off x="1837807" y="283273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智慧</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113118" y="2832736"/>
            <a:ext cx="800219"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性格</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7551209" y="2832737"/>
            <a:ext cx="800219"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性别</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126541" y="4174492"/>
            <a:ext cx="1199367"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王安忆</a:t>
            </a: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5336312" y="4725037"/>
            <a:ext cx="2031325"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人物性格特点</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2805156" y="5639411"/>
            <a:ext cx="1415772" cy="461665"/>
          </a:xfrm>
          <a:prstGeom prst="rect">
            <a:avLst/>
          </a:prstGeom>
          <a:noFill/>
        </p:spPr>
        <p:txBody>
          <a:bodyPr wrap="none" rtlCol="0">
            <a:spAutoFit/>
          </a:bodyPr>
          <a:lstStyle/>
          <a:p>
            <a:pPr algn="l"/>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自主自立</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5361114" y="5598514"/>
            <a:ext cx="1415772" cy="572464"/>
          </a:xfrm>
          <a:prstGeom prst="rect">
            <a:avLst/>
          </a:prstGeom>
          <a:noFill/>
        </p:spPr>
        <p:txBody>
          <a:bodyPr wrap="none" rtlCol="0">
            <a:spAutoFit/>
          </a:bodyPr>
          <a:lstStyle/>
          <a:p>
            <a:pPr algn="l">
              <a:lnSpc>
                <a:spcPct val="130000"/>
              </a:lnSpc>
            </a:pPr>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刚强勇敢</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heckerboard(across)">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heckerboard(across)">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checkerboard(across)">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7" grpId="0"/>
    </p:bldLst>
  </p:timing>
</p:sld>
</file>

<file path=ppt/slides/slide7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306754" y="2126616"/>
            <a:ext cx="8295323" cy="960120"/>
          </a:xfrm>
          <a:prstGeom prst="plaque">
            <a:avLst/>
          </a:prstGeom>
          <a:noFill/>
          <a:ln w="38100">
            <a:solidFill>
              <a:srgbClr val="92D050"/>
            </a:solid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这一段有几句话，分别都写了什么？  </a:t>
            </a:r>
          </a:p>
        </p:txBody>
      </p:sp>
      <p:pic>
        <p:nvPicPr>
          <p:cNvPr id="2" name="图片 1" descr="64"/>
          <p:cNvPicPr>
            <a:picLocks noChangeAspect="1"/>
          </p:cNvPicPr>
          <p:nvPr/>
        </p:nvPicPr>
        <p:blipFill>
          <a:blip r:embed="rId2" cstate="print"/>
          <a:stretch>
            <a:fillRect/>
          </a:stretch>
        </p:blipFill>
        <p:spPr>
          <a:xfrm>
            <a:off x="865808" y="3009902"/>
            <a:ext cx="1949425" cy="2541905"/>
          </a:xfrm>
          <a:prstGeom prst="rect">
            <a:avLst/>
          </a:prstGeom>
        </p:spPr>
      </p:pic>
      <p:sp>
        <p:nvSpPr>
          <p:cNvPr id="3" name="文本框 2"/>
          <p:cNvSpPr txBox="1"/>
          <p:nvPr/>
        </p:nvSpPr>
        <p:spPr>
          <a:xfrm>
            <a:off x="601492" y="1135381"/>
            <a:ext cx="2854742" cy="680085"/>
          </a:xfrm>
          <a:prstGeom prst="plaque">
            <a:avLst/>
          </a:prstGeom>
          <a:solidFill>
            <a:srgbClr val="00B050"/>
          </a:solidFill>
        </p:spPr>
        <p:txBody>
          <a:bodyPr wrap="none" rtlCol="0">
            <a:spAutoFit/>
          </a:bodyPr>
          <a:lstStyle/>
          <a:p>
            <a:pPr algn="l"/>
            <a:r>
              <a:rPr lang="zh-CN" sz="2800">
                <a:latin typeface="微软雅黑" panose="020B0503020204020204" charset="-122"/>
                <a:ea typeface="微软雅黑" panose="020B0503020204020204" charset="-122"/>
                <a:sym typeface="+mn-ea"/>
              </a:rPr>
              <a:t>学习第二自然段</a:t>
            </a:r>
            <a:endParaRPr lang="zh-CN" altLang="en-US" sz="280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5091757" y="3767457"/>
            <a:ext cx="5510321" cy="1537859"/>
          </a:xfrm>
          <a:prstGeom prst="wedgeRoundRectCallout">
            <a:avLst>
              <a:gd name="adj1" fmla="val -36068"/>
              <a:gd name="adj2" fmla="val -67064"/>
              <a:gd name="adj3" fmla="val 16667"/>
            </a:avLst>
          </a:prstGeom>
          <a:noFill/>
          <a:ln>
            <a:solidFill>
              <a:srgbClr val="92D050"/>
            </a:solidFill>
          </a:ln>
        </p:spPr>
        <p:txBody>
          <a:bodyPr wrap="square" rtlCol="0">
            <a:spAutoFit/>
          </a:bodyPr>
          <a:lstStyle/>
          <a:p>
            <a:pPr algn="l"/>
            <a:r>
              <a:rPr lang="zh-CN" sz="2800">
                <a:latin typeface="微软雅黑" panose="020B0503020204020204" charset="-122"/>
                <a:ea typeface="微软雅黑" panose="020B0503020204020204" charset="-122"/>
                <a:sym typeface="+mn-ea"/>
              </a:rPr>
              <a:t>3句，第一句种花（花）；第二句种竹（竹）；</a:t>
            </a:r>
          </a:p>
          <a:p>
            <a:pPr algn="l"/>
            <a:r>
              <a:rPr lang="zh-CN" sz="2800">
                <a:latin typeface="微软雅黑" panose="020B0503020204020204" charset="-122"/>
                <a:ea typeface="微软雅黑" panose="020B0503020204020204" charset="-122"/>
                <a:sym typeface="+mn-ea"/>
              </a:rPr>
              <a:t>第三句看笋</a:t>
            </a:r>
            <a:endParaRPr lang="zh-CN" altLang="en-US" sz="28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88765" y="780187"/>
            <a:ext cx="3300904" cy="923330"/>
          </a:xfrm>
          <a:prstGeom prst="rect">
            <a:avLst/>
          </a:prstGeom>
        </p:spPr>
        <p:txBody>
          <a:bodyPr wrap="none">
            <a:spAutoFit/>
          </a:bodyPr>
          <a:lstStyle/>
          <a:p>
            <a:pPr algn="l"/>
            <a:r>
              <a:rPr lang="en-US" sz="5400" dirty="0">
                <a:latin typeface="黑体" panose="02010609060101010101" charset="-122"/>
                <a:ea typeface="黑体" panose="02010609060101010101" charset="-122"/>
                <a:cs typeface="黑体" panose="02010609060101010101" charset="-122"/>
              </a:rPr>
              <a:t>20.</a:t>
            </a:r>
            <a:r>
              <a:rPr lang="zh-CN" altLang="en-US" sz="5400" dirty="0">
                <a:latin typeface="黑体" panose="02010609060101010101" charset="-122"/>
                <a:ea typeface="黑体" panose="02010609060101010101" charset="-122"/>
                <a:cs typeface="黑体" panose="02010609060101010101" charset="-122"/>
              </a:rPr>
              <a:t>芦花鞋</a:t>
            </a:r>
          </a:p>
        </p:txBody>
      </p:sp>
      <p:sp>
        <p:nvSpPr>
          <p:cNvPr id="3" name="文本框 2"/>
          <p:cNvSpPr txBox="1"/>
          <p:nvPr/>
        </p:nvSpPr>
        <p:spPr>
          <a:xfrm>
            <a:off x="6060418" y="2337956"/>
            <a:ext cx="3887202" cy="707886"/>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2" cstate="print"/>
          <a:stretch>
            <a:fillRect/>
          </a:stretch>
        </p:blipFill>
        <p:spPr>
          <a:xfrm>
            <a:off x="1547913" y="2979421"/>
            <a:ext cx="3429902" cy="2105025"/>
          </a:xfrm>
          <a:prstGeom prst="rect">
            <a:avLst/>
          </a:prstGeom>
        </p:spPr>
      </p:pic>
      <p:pic>
        <p:nvPicPr>
          <p:cNvPr id="6" name="图片 5"/>
          <p:cNvPicPr>
            <a:picLocks noChangeAspect="1"/>
          </p:cNvPicPr>
          <p:nvPr/>
        </p:nvPicPr>
        <p:blipFill>
          <a:blip r:embed="rId3" cstate="print"/>
          <a:stretch>
            <a:fillRect/>
          </a:stretch>
        </p:blipFill>
        <p:spPr>
          <a:xfrm>
            <a:off x="6406360" y="3273425"/>
            <a:ext cx="3411299" cy="2857500"/>
          </a:xfrm>
          <a:prstGeom prst="rect">
            <a:avLst/>
          </a:prstGeom>
        </p:spPr>
      </p:pic>
    </p:spTree>
  </p:cSld>
  <p:clrMapOvr>
    <a:masterClrMapping/>
  </p:clrMapOvr>
  <p:timing>
    <p:tnLst>
      <p:par>
        <p:cTn id="1" dur="indefinite" restart="never" nodeType="tmRoot"/>
      </p:par>
    </p:tnLst>
  </p:timing>
</p:sld>
</file>

<file path=ppt/slides/slide7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74334" y="1906271"/>
            <a:ext cx="5601010" cy="3416320"/>
          </a:xfrm>
          <a:prstGeom prst="rect">
            <a:avLst/>
          </a:prstGeom>
          <a:noFill/>
          <a:ln w="9525">
            <a:noFill/>
          </a:ln>
        </p:spPr>
        <p:txBody>
          <a:bodyPr wrap="square">
            <a:spAutoFit/>
          </a:bodyPr>
          <a:lstStyle/>
          <a:p>
            <a:pPr>
              <a:lnSpc>
                <a:spcPct val="150000"/>
              </a:lnSpc>
            </a:pPr>
            <a:r>
              <a:rPr lang="en-US" altLang="zh-CN" sz="2400"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一本好书，是</a:t>
            </a:r>
            <a:r>
              <a:rPr lang="zh-CN" sz="2400" dirty="0" smtClean="0">
                <a:latin typeface="微软雅黑" panose="020B0503020204020204" charset="-122"/>
                <a:ea typeface="微软雅黑" panose="020B0503020204020204" charset="-122"/>
                <a:cs typeface="微软雅黑" panose="020B0503020204020204" charset="-122"/>
              </a:rPr>
              <a:t>一</a:t>
            </a:r>
            <a:r>
              <a:rPr lang="zh-CN" altLang="en-US" sz="2400" dirty="0" smtClean="0">
                <a:latin typeface="微软雅黑" panose="020B0503020204020204" charset="-122"/>
                <a:ea typeface="微软雅黑" panose="020B0503020204020204" charset="-122"/>
                <a:cs typeface="微软雅黑" panose="020B0503020204020204" charset="-122"/>
              </a:rPr>
              <a:t>路</a:t>
            </a:r>
            <a:r>
              <a:rPr lang="zh-CN" sz="2400" dirty="0" smtClean="0">
                <a:latin typeface="微软雅黑" panose="020B0503020204020204" charset="-122"/>
                <a:ea typeface="微软雅黑" panose="020B0503020204020204" charset="-122"/>
                <a:cs typeface="微软雅黑" panose="020B0503020204020204" charset="-122"/>
              </a:rPr>
              <a:t>风景</a:t>
            </a:r>
            <a:r>
              <a:rPr lang="zh-CN" sz="2400" dirty="0">
                <a:latin typeface="微软雅黑" panose="020B0503020204020204" charset="-122"/>
                <a:ea typeface="微软雅黑" panose="020B0503020204020204" charset="-122"/>
                <a:cs typeface="微软雅黑" panose="020B0503020204020204" charset="-122"/>
              </a:rPr>
              <a:t>，那里的世界新奇广阔；一个好故事，更是一段美好的回忆，值得你一生回味。曹文轩的《青铜葵花》就是这样的一本好书。我们一起读过它，这节课就让我们一起走进大麦地，走进《芦花鞋》。</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2" name="图片 1"/>
          <p:cNvPicPr>
            <a:picLocks noChangeAspect="1"/>
          </p:cNvPicPr>
          <p:nvPr/>
        </p:nvPicPr>
        <p:blipFill>
          <a:blip r:embed="rId2" cstate="print"/>
          <a:stretch>
            <a:fillRect/>
          </a:stretch>
        </p:blipFill>
        <p:spPr>
          <a:xfrm>
            <a:off x="7076061" y="2372995"/>
            <a:ext cx="2581146" cy="2857500"/>
          </a:xfrm>
          <a:prstGeom prst="rect">
            <a:avLst/>
          </a:prstGeom>
        </p:spPr>
      </p:pic>
    </p:spTree>
  </p:cSld>
  <p:clrMapOvr>
    <a:masterClrMapping/>
  </p:clrMapOvr>
  <p:timing>
    <p:tnLst>
      <p:par>
        <p:cTn id="1" dur="indefinite" restart="never" nodeType="tmRoot"/>
      </p:par>
    </p:tnLst>
  </p:timing>
</p:sld>
</file>

<file path=ppt/slides/slide7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4350296" y="1926173"/>
            <a:ext cx="5828991" cy="3046988"/>
          </a:xfrm>
          <a:prstGeom prst="rect">
            <a:avLst/>
          </a:prstGeom>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400" dirty="0">
                <a:solidFill>
                  <a:srgbClr val="0000FF"/>
                </a:solidFill>
                <a:latin typeface="微软雅黑" panose="020B0503020204020204" charset="-122"/>
                <a:ea typeface="微软雅黑" panose="020B0503020204020204" charset="-122"/>
                <a:cs typeface="微软雅黑" panose="020B0503020204020204" charset="-122"/>
              </a:rPr>
              <a:t>曹文轩</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一九五四年一月生于江苏盐城。中国作家协会全国委员会委员，</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北京作家协会副主席，北京大学教授、博士生导师。著有长篇小说《草房子》《根鸟》《细米》《青铜葵花》《火印》以及“大王书”系列、“我的儿子皮卡”系列和“丁丁当当”系列等。</a:t>
            </a:r>
            <a:r>
              <a:rPr lang="zh-CN" altLang="zh-CN" sz="2400" dirty="0">
                <a:latin typeface="微软雅黑" panose="020B0503020204020204" charset="-122"/>
                <a:ea typeface="微软雅黑" panose="020B0503020204020204" charset="-122"/>
                <a:cs typeface="微软雅黑" panose="020B0503020204020204" charset="-122"/>
              </a:rPr>
              <a:t>多部作品被译为英、法、德、日、韩等文字</a:t>
            </a:r>
            <a:r>
              <a:rPr lang="zh-CN" altLang="zh-CN" sz="2400" dirty="0" smtClean="0">
                <a:latin typeface="微软雅黑" panose="020B0503020204020204" charset="-122"/>
                <a:ea typeface="微软雅黑" panose="020B0503020204020204" charset="-122"/>
                <a:cs typeface="微软雅黑" panose="020B0503020204020204" charset="-122"/>
              </a:rPr>
              <a:t>。</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pic>
        <p:nvPicPr>
          <p:cNvPr id="4" name="图片 3"/>
          <p:cNvPicPr>
            <a:picLocks noChangeAspect="1"/>
          </p:cNvPicPr>
          <p:nvPr/>
        </p:nvPicPr>
        <p:blipFill>
          <a:blip r:embed="rId2" cstate="print"/>
          <a:stretch>
            <a:fillRect/>
          </a:stretch>
        </p:blipFill>
        <p:spPr>
          <a:xfrm>
            <a:off x="777445" y="1926173"/>
            <a:ext cx="2953203" cy="3600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1449685" y="3429001"/>
            <a:ext cx="8520107" cy="784225"/>
          </a:xfrm>
          <a:prstGeom prst="bevel">
            <a:avLst>
              <a:gd name="adj" fmla="val 2996"/>
            </a:avLst>
          </a:prstGeom>
          <a:solidFill>
            <a:srgbClr val="92D050"/>
          </a:solidFill>
          <a:ln>
            <a:solidFill>
              <a:schemeClr val="accent1"/>
            </a:solidFill>
          </a:ln>
        </p:spPr>
        <p:txBody>
          <a:bodyPr wrap="square">
            <a:spAutoFit/>
          </a:bodyPr>
          <a:lstStyle/>
          <a:p>
            <a:pPr>
              <a:lnSpc>
                <a:spcPct val="150000"/>
              </a:lnSpc>
            </a:pPr>
            <a:r>
              <a:rPr altLang="zh-CN" sz="2800" dirty="0">
                <a:latin typeface="微软雅黑" panose="020B0503020204020204" charset="-122"/>
                <a:ea typeface="微软雅黑" panose="020B0503020204020204" charset="-122"/>
                <a:cs typeface="微软雅黑" panose="020B0503020204020204" charset="-122"/>
              </a:rPr>
              <a:t>搓麻绳   葵花   祈求    遗憾    污迹    雪屑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7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3287280" y="2213612"/>
            <a:ext cx="7162099" cy="2702555"/>
          </a:xfrm>
          <a:prstGeom prst="bevel">
            <a:avLst>
              <a:gd name="adj" fmla="val 7319"/>
            </a:avLst>
          </a:prstGeom>
          <a:solidFill>
            <a:schemeClr val="accent2"/>
          </a:solidFill>
          <a:ln>
            <a:solidFill>
              <a:schemeClr val="accent1"/>
            </a:solidFill>
          </a:ln>
        </p:spPr>
        <p:txBody>
          <a:bodyPr wrap="square">
            <a:spAutoFit/>
          </a:bodyPr>
          <a:lstStyle/>
          <a:p>
            <a:pPr>
              <a:lnSpc>
                <a:spcPct val="150000"/>
              </a:lnSpc>
            </a:pPr>
            <a:r>
              <a:rPr lang="zh-CN" altLang="zh-CN" sz="2400" dirty="0">
                <a:solidFill>
                  <a:schemeClr val="bg1"/>
                </a:solidFill>
                <a:latin typeface="微软雅黑" panose="020B0503020204020204" charset="-122"/>
                <a:ea typeface="微软雅黑" panose="020B0503020204020204" charset="-122"/>
                <a:cs typeface="微软雅黑" panose="020B0503020204020204" charset="-122"/>
                <a:sym typeface="+mn-ea"/>
              </a:rPr>
              <a:t>第一部分（1-8）：编芦花鞋。   </a:t>
            </a:r>
          </a:p>
          <a:p>
            <a:pPr>
              <a:lnSpc>
                <a:spcPct val="150000"/>
              </a:lnSpc>
            </a:pPr>
            <a:r>
              <a:rPr lang="zh-CN" altLang="zh-CN" sz="2400" dirty="0">
                <a:solidFill>
                  <a:schemeClr val="bg1"/>
                </a:solidFill>
                <a:latin typeface="微软雅黑" panose="020B0503020204020204" charset="-122"/>
                <a:ea typeface="微软雅黑" panose="020B0503020204020204" charset="-122"/>
                <a:cs typeface="微软雅黑" panose="020B0503020204020204" charset="-122"/>
                <a:sym typeface="+mn-ea"/>
              </a:rPr>
              <a:t>第二部分（9-14）：卖芦花鞋。</a:t>
            </a:r>
          </a:p>
          <a:p>
            <a:pPr>
              <a:lnSpc>
                <a:spcPct val="150000"/>
              </a:lnSpc>
            </a:pPr>
            <a:r>
              <a:rPr lang="zh-CN" altLang="zh-CN" sz="2400" dirty="0">
                <a:solidFill>
                  <a:schemeClr val="bg1"/>
                </a:solidFill>
                <a:latin typeface="微软雅黑" panose="020B0503020204020204" charset="-122"/>
                <a:ea typeface="微软雅黑" panose="020B0503020204020204" charset="-122"/>
                <a:cs typeface="微软雅黑" panose="020B0503020204020204" charset="-122"/>
                <a:sym typeface="+mn-ea"/>
              </a:rPr>
              <a:t>第三部分（15-22）：芦花鞋卖光了。</a:t>
            </a:r>
          </a:p>
          <a:p>
            <a:pPr>
              <a:lnSpc>
                <a:spcPct val="150000"/>
              </a:lnSpc>
            </a:pPr>
            <a:r>
              <a:rPr lang="zh-CN" altLang="zh-CN" sz="2400" dirty="0">
                <a:solidFill>
                  <a:schemeClr val="bg1"/>
                </a:solidFill>
                <a:latin typeface="微软雅黑" panose="020B0503020204020204" charset="-122"/>
                <a:ea typeface="微软雅黑" panose="020B0503020204020204" charset="-122"/>
                <a:cs typeface="微软雅黑" panose="020B0503020204020204" charset="-122"/>
                <a:sym typeface="+mn-ea"/>
              </a:rPr>
              <a:t>第四部分（23-30）：最后一双芦花鞋。</a:t>
            </a:r>
          </a:p>
        </p:txBody>
      </p:sp>
      <p:sp>
        <p:nvSpPr>
          <p:cNvPr id="2" name="文本框 1"/>
          <p:cNvSpPr txBox="1"/>
          <p:nvPr/>
        </p:nvSpPr>
        <p:spPr>
          <a:xfrm>
            <a:off x="679781" y="1082675"/>
            <a:ext cx="2262572" cy="645016"/>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dirty="0">
                <a:solidFill>
                  <a:schemeClr val="bg1"/>
                </a:solidFill>
                <a:latin typeface="微软雅黑" panose="020B0503020204020204" charset="-122"/>
                <a:ea typeface="微软雅黑" panose="020B0503020204020204" charset="-122"/>
              </a:rPr>
              <a:t>脉络梳理</a:t>
            </a:r>
          </a:p>
        </p:txBody>
      </p:sp>
      <p:pic>
        <p:nvPicPr>
          <p:cNvPr id="5" name="图片 4"/>
          <p:cNvPicPr>
            <a:picLocks noChangeAspect="1"/>
          </p:cNvPicPr>
          <p:nvPr/>
        </p:nvPicPr>
        <p:blipFill>
          <a:blip r:embed="rId2" cstate="print"/>
          <a:stretch>
            <a:fillRect/>
          </a:stretch>
        </p:blipFill>
        <p:spPr>
          <a:xfrm>
            <a:off x="679780" y="2727962"/>
            <a:ext cx="2429998" cy="2981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37" y="3966845"/>
            <a:ext cx="2200563" cy="22288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solidFill>
                  <a:schemeClr val="bg1"/>
                </a:solidFill>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2271099" y="2805431"/>
            <a:ext cx="8332529" cy="1829193"/>
          </a:xfrm>
          <a:prstGeom prst="snip2DiagRect">
            <a:avLst/>
          </a:prstGeom>
          <a:noFill/>
          <a:ln w="38100">
            <a:solidFill>
              <a:schemeClr val="accent2">
                <a:lumMod val="60000"/>
                <a:lumOff val="40000"/>
              </a:schemeClr>
            </a:solidFill>
            <a:prstDash val="lgDashDotDot"/>
          </a:ln>
        </p:spPr>
        <p:txBody>
          <a:bodyPr wrap="square">
            <a:spAutoFit/>
          </a:bodyPr>
          <a:lstStyle/>
          <a:p>
            <a:pPr>
              <a:lnSpc>
                <a:spcPct val="130000"/>
              </a:lnSpc>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本文主要写了青铜一家做了101双芦花鞋，让青铜顶着刺骨的寒风去卖芦花鞋，他甚至还把自己脚上穿的一双芦花鞋也给卖了，回到家时，他的脚已经冻得通红。</a:t>
            </a:r>
          </a:p>
        </p:txBody>
      </p:sp>
      <p:sp>
        <p:nvSpPr>
          <p:cNvPr id="3" name="文本框 2"/>
          <p:cNvSpPr txBox="1"/>
          <p:nvPr/>
        </p:nvSpPr>
        <p:spPr>
          <a:xfrm rot="20760000">
            <a:off x="1909427" y="2545772"/>
            <a:ext cx="2109907" cy="550962"/>
          </a:xfrm>
          <a:prstGeom prst="snip2DiagRect">
            <a:avLst/>
          </a:prstGeom>
          <a:solidFill>
            <a:schemeClr val="accent2"/>
          </a:solidFill>
        </p:spPr>
        <p:txBody>
          <a:bodyPr wrap="none" rtlCol="0">
            <a:spAutoFit/>
          </a:bodyPr>
          <a:lstStyle/>
          <a:p>
            <a:pPr algn="l"/>
            <a:r>
              <a:rPr lang="en-US" sz="2400">
                <a:solidFill>
                  <a:schemeClr val="bg1"/>
                </a:solidFill>
                <a:latin typeface="微软雅黑" panose="020B0503020204020204" charset="-122"/>
                <a:ea typeface="微软雅黑" panose="020B0503020204020204" charset="-122"/>
                <a:cs typeface="微软雅黑" panose="020B0503020204020204" charset="-122"/>
                <a:sym typeface="+mn-ea"/>
              </a:rPr>
              <a:t>课文主要内容</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heckerboard(across)">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00" grpId="0" bldLvl="0" animBg="1"/>
    </p:bldLst>
  </p:timing>
</p:sld>
</file>

<file path=ppt/slides/slide7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5" name="文本框 4"/>
          <p:cNvSpPr txBox="1"/>
          <p:nvPr/>
        </p:nvSpPr>
        <p:spPr>
          <a:xfrm>
            <a:off x="2952428" y="1820547"/>
            <a:ext cx="7202406" cy="999709"/>
          </a:xfrm>
          <a:prstGeom prst="snip2DiagRect">
            <a:avLst/>
          </a:prstGeom>
          <a:solidFill>
            <a:srgbClr val="92D050"/>
          </a:solidFill>
          <a:ln>
            <a:solidFill>
              <a:schemeClr val="accent2">
                <a:lumMod val="75000"/>
              </a:schemeClr>
            </a:solidFill>
          </a:ln>
        </p:spPr>
        <p:txBody>
          <a:bodyPr wrap="square" rtlCol="0">
            <a:spAutoFit/>
          </a:bodyPr>
          <a:lstStyle/>
          <a:p>
            <a:pPr algn="l"/>
            <a:r>
              <a:rPr lang="en-US" sz="2400" dirty="0">
                <a:solidFill>
                  <a:srgbClr val="00B050"/>
                </a:solidFill>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在卖芦花鞋的过程中，哥哥青铜给你留下的</a:t>
            </a:r>
            <a:r>
              <a:rPr lang="zh-CN" sz="2400" dirty="0" smtClean="0">
                <a:latin typeface="微软雅黑" panose="020B0503020204020204" charset="-122"/>
                <a:ea typeface="微软雅黑" panose="020B0503020204020204" charset="-122"/>
                <a:cs typeface="微软雅黑" panose="020B0503020204020204" charset="-122"/>
                <a:sym typeface="+mn-ea"/>
              </a:rPr>
              <a:t>印象</a:t>
            </a:r>
            <a:r>
              <a:rPr lang="zh-CN" altLang="en-US" sz="2400" dirty="0" smtClean="0">
                <a:latin typeface="微软雅黑" panose="020B0503020204020204" charset="-122"/>
                <a:ea typeface="微软雅黑" panose="020B0503020204020204" charset="-122"/>
                <a:cs typeface="微软雅黑" panose="020B0503020204020204" charset="-122"/>
                <a:sym typeface="+mn-ea"/>
              </a:rPr>
              <a:t>是否</a:t>
            </a:r>
            <a:r>
              <a:rPr lang="zh-CN" sz="2400" dirty="0" smtClean="0">
                <a:latin typeface="微软雅黑" panose="020B0503020204020204" charset="-122"/>
                <a:ea typeface="微软雅黑" panose="020B0503020204020204" charset="-122"/>
                <a:cs typeface="微软雅黑" panose="020B0503020204020204" charset="-122"/>
                <a:sym typeface="+mn-ea"/>
              </a:rPr>
              <a:t>更深</a:t>
            </a:r>
            <a:r>
              <a:rPr lang="zh-CN" sz="2400" dirty="0">
                <a:latin typeface="微软雅黑" panose="020B0503020204020204" charset="-122"/>
                <a:ea typeface="微软雅黑" panose="020B0503020204020204" charset="-122"/>
                <a:cs typeface="微软雅黑" panose="020B0503020204020204" charset="-122"/>
                <a:sym typeface="+mn-ea"/>
              </a:rPr>
              <a:t>？</a:t>
            </a:r>
          </a:p>
        </p:txBody>
      </p:sp>
      <p:sp>
        <p:nvSpPr>
          <p:cNvPr id="6" name="文本框 5"/>
          <p:cNvSpPr txBox="1"/>
          <p:nvPr/>
        </p:nvSpPr>
        <p:spPr>
          <a:xfrm>
            <a:off x="687531" y="3338831"/>
            <a:ext cx="7074813" cy="624423"/>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这是家里的一笔收入，一笔很重要的收入。</a:t>
            </a:r>
          </a:p>
        </p:txBody>
      </p:sp>
      <p:sp>
        <p:nvSpPr>
          <p:cNvPr id="2" name="文本框 1"/>
          <p:cNvSpPr txBox="1"/>
          <p:nvPr/>
        </p:nvSpPr>
        <p:spPr>
          <a:xfrm>
            <a:off x="2998161" y="4454525"/>
            <a:ext cx="7156673" cy="1138654"/>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square" rtlCol="0">
            <a:spAutoFit/>
          </a:bodyPr>
          <a:lstStyle/>
          <a:p>
            <a:pPr algn="l"/>
            <a:r>
              <a:rPr lang="zh-CN" sz="2800" dirty="0">
                <a:latin typeface="微软雅黑" panose="020B0503020204020204" charset="-122"/>
                <a:ea typeface="微软雅黑" panose="020B0503020204020204" charset="-122"/>
                <a:cs typeface="微软雅黑" panose="020B0503020204020204" charset="-122"/>
                <a:sym typeface="+mn-ea"/>
              </a:rPr>
              <a:t>先将上等的芦花采回来，然后将它们均匀地搓进草绳里，再编织成</a:t>
            </a:r>
            <a:r>
              <a:rPr lang="zh-CN" sz="2800" dirty="0" smtClean="0">
                <a:latin typeface="微软雅黑" panose="020B0503020204020204" charset="-122"/>
                <a:ea typeface="微软雅黑" panose="020B0503020204020204" charset="-122"/>
                <a:cs typeface="微软雅黑" panose="020B0503020204020204" charset="-122"/>
                <a:sym typeface="+mn-ea"/>
              </a:rPr>
              <a:t>鞋</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endParaRPr lang="zh-CN"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2" grpId="0" bldLvl="0" animBg="1"/>
    </p:bldLst>
  </p:timing>
</p:sld>
</file>

<file path=ppt/slides/slide7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406162" y="3369312"/>
            <a:ext cx="10420699" cy="2439715"/>
          </a:xfrm>
          <a:prstGeom prst="snip2DiagRect">
            <a:avLst/>
          </a:prstGeom>
          <a:noFill/>
          <a:ln w="38100">
            <a:solidFill>
              <a:srgbClr val="79A939"/>
            </a:solidFill>
          </a:ln>
          <a:extLst>
            <a:ext uri="{909E8E84-426E-40DD-AFC4-6F175D3DCCD1}">
              <a14:hiddenFill xmlns:a14="http://schemas.microsoft.com/office/drawing/2010/main">
                <a:solidFill>
                  <a:schemeClr val="accent2"/>
                </a:solidFill>
              </a14:hiddenFill>
            </a:ext>
          </a:extLst>
        </p:spPr>
        <p:txBody>
          <a:bodyPr wrap="square">
            <a:spAutoFit/>
          </a:bodyPr>
          <a:lstStyle/>
          <a:p>
            <a:pPr>
              <a:lnSpc>
                <a:spcPct val="150000"/>
              </a:lnSpc>
            </a:pP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a:t>
            </a:r>
            <a:r>
              <a:rPr lang="zh-CN" sz="2800" dirty="0">
                <a:solidFill>
                  <a:schemeClr val="dk1"/>
                </a:solidFill>
                <a:latin typeface="微软雅黑" panose="020B0503020204020204" charset="-122"/>
                <a:ea typeface="微软雅黑" panose="020B0503020204020204" charset="-122"/>
                <a:cs typeface="微软雅黑" panose="020B0503020204020204" charset="-122"/>
              </a:rPr>
              <a:t>那柔软的芦花竟像是长在上面的一般。被风一吹，那花都往一个方向倾覆而去，露出金黄的稻草来。……两只鞋既像四只鸟窝，又像两对鸟。 </a:t>
            </a:r>
          </a:p>
        </p:txBody>
      </p:sp>
      <p:grpSp>
        <p:nvGrpSpPr>
          <p:cNvPr id="5" name="组合 4"/>
          <p:cNvGrpSpPr/>
          <p:nvPr/>
        </p:nvGrpSpPr>
        <p:grpSpPr>
          <a:xfrm>
            <a:off x="3119855" y="1215392"/>
            <a:ext cx="6823372" cy="1962785"/>
            <a:chOff x="4184" y="1489"/>
            <a:chExt cx="8803" cy="3091"/>
          </a:xfrm>
        </p:grpSpPr>
        <p:pic>
          <p:nvPicPr>
            <p:cNvPr id="3" name="图片 2" descr="24"/>
            <p:cNvPicPr>
              <a:picLocks noChangeAspect="1"/>
            </p:cNvPicPr>
            <p:nvPr/>
          </p:nvPicPr>
          <p:blipFill>
            <a:blip r:embed="rId2" cstate="print"/>
            <a:stretch>
              <a:fillRect/>
            </a:stretch>
          </p:blipFill>
          <p:spPr>
            <a:xfrm>
              <a:off x="4184" y="1489"/>
              <a:ext cx="8803" cy="3091"/>
            </a:xfrm>
            <a:prstGeom prst="rect">
              <a:avLst/>
            </a:prstGeom>
          </p:spPr>
        </p:pic>
        <p:sp>
          <p:nvSpPr>
            <p:cNvPr id="2" name="文本框 1"/>
            <p:cNvSpPr txBox="1"/>
            <p:nvPr/>
          </p:nvSpPr>
          <p:spPr>
            <a:xfrm>
              <a:off x="4227" y="3034"/>
              <a:ext cx="6975" cy="822"/>
            </a:xfrm>
            <a:prstGeom prst="rect">
              <a:avLst/>
            </a:prstGeom>
            <a:noFill/>
          </p:spPr>
          <p:txBody>
            <a:bodyPr wrap="square" rtlCol="0">
              <a:spAutoFit/>
            </a:bodyPr>
            <a:lstStyle/>
            <a:p>
              <a:pPr algn="l"/>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chemeClr val="bg1"/>
                  </a:solidFill>
                  <a:latin typeface="微软雅黑" panose="020B0503020204020204" charset="-122"/>
                  <a:ea typeface="微软雅黑" panose="020B0503020204020204" charset="-122"/>
                  <a:cs typeface="微软雅黑" panose="020B0503020204020204" charset="-122"/>
                  <a:sym typeface="+mn-ea"/>
                </a:rPr>
                <a:t>芦花鞋是什么样子的？</a:t>
              </a:r>
              <a:endParaRPr lang="zh-CN" altLang="en-US" sz="2800" dirty="0">
                <a:solidFill>
                  <a:schemeClr val="bg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bldLvl="0" animBg="1"/>
    </p:bldLst>
  </p:timing>
</p:sld>
</file>

<file path=ppt/slides/slide7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4" name="文本框 3"/>
          <p:cNvSpPr txBox="1"/>
          <p:nvPr/>
        </p:nvSpPr>
        <p:spPr>
          <a:xfrm>
            <a:off x="1824631" y="2064387"/>
            <a:ext cx="8838681" cy="1174617"/>
          </a:xfrm>
          <a:prstGeom prst="bevel">
            <a:avLst>
              <a:gd name="adj" fmla="val 8631"/>
            </a:avLst>
          </a:prstGeom>
          <a:noFill/>
          <a:ln>
            <a:solidFill>
              <a:srgbClr val="FFC000"/>
            </a:solidFill>
          </a:ln>
        </p:spPr>
        <p:txBody>
          <a:bodyPr wrap="square" rtlCol="0">
            <a:spAutoFit/>
          </a:bodyPr>
          <a:lstStyle/>
          <a:p>
            <a:pPr algn="l"/>
            <a:r>
              <a:rPr lang="en-US"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读第二部分，你觉得青铜给你留下了怎样的印象？你从哪儿体会到？</a:t>
            </a:r>
          </a:p>
        </p:txBody>
      </p:sp>
      <p:sp>
        <p:nvSpPr>
          <p:cNvPr id="2" name="文本框 1"/>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
        <p:nvSpPr>
          <p:cNvPr id="3" name="文本框 2"/>
          <p:cNvSpPr txBox="1"/>
          <p:nvPr/>
        </p:nvSpPr>
        <p:spPr>
          <a:xfrm>
            <a:off x="1227789" y="3818255"/>
            <a:ext cx="9206088" cy="1814830"/>
          </a:xfrm>
          <a:prstGeom prst="rect">
            <a:avLst/>
          </a:prstGeom>
          <a:noFill/>
        </p:spPr>
        <p:txBody>
          <a:bodyPr wrap="square" rtlCol="0">
            <a:spAutoFit/>
          </a:bodyPr>
          <a:lstStyle/>
          <a:p>
            <a:pPr algn="l"/>
            <a:r>
              <a:rPr lang="en-US" altLang="zh-CN" sz="2800" dirty="0">
                <a:latin typeface="微软雅黑" panose="020B0503020204020204" charset="-122"/>
                <a:ea typeface="微软雅黑" panose="020B0503020204020204" charset="-122"/>
                <a:cs typeface="微软雅黑" panose="020B0503020204020204" charset="-122"/>
                <a:sym typeface="+mn-ea"/>
              </a:rPr>
              <a:t>       </a:t>
            </a:r>
            <a:r>
              <a:rPr lang="zh-CN" altLang="zh-CN" sz="2800" dirty="0">
                <a:latin typeface="微软雅黑" panose="020B0503020204020204" charset="-122"/>
                <a:ea typeface="微软雅黑" panose="020B0503020204020204" charset="-122"/>
                <a:cs typeface="微软雅黑" panose="020B0503020204020204" charset="-122"/>
                <a:sym typeface="+mn-ea"/>
              </a:rPr>
              <a:t>天下了一夜大雪，积雪足有一尺厚，早晨门都很难推开。雪还在下。</a:t>
            </a:r>
            <a:endParaRPr lang="zh-CN" altLang="zh-CN"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r>
              <a:rPr lang="zh-CN" altLang="zh-CN" sz="2800" dirty="0">
                <a:latin typeface="微软雅黑" panose="020B0503020204020204" charset="-122"/>
                <a:ea typeface="微软雅黑" panose="020B0503020204020204" charset="-122"/>
                <a:cs typeface="微软雅黑" panose="020B0503020204020204" charset="-122"/>
                <a:sym typeface="+mn-ea"/>
              </a:rPr>
              <a:t>       但青铜却坚持着今天一定要去镇上。他对奶奶他们说：“今天天冷，更会有人买鞋的。”</a:t>
            </a:r>
            <a:endParaRPr lang="zh-CN" altLang="zh-CN"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1469626" y="1614953"/>
            <a:ext cx="7940319" cy="971087"/>
          </a:xfrm>
          <a:prstGeom prst="bevel">
            <a:avLst>
              <a:gd name="adj" fmla="val 7138"/>
            </a:avLst>
          </a:prstGeom>
          <a:solidFill>
            <a:srgbClr val="92D050"/>
          </a:solidFill>
          <a:ln w="9525">
            <a:solidFill>
              <a:srgbClr val="FFC000"/>
            </a:solidFill>
          </a:ln>
        </p:spPr>
        <p:txBody>
          <a:bodyPr wrap="square">
            <a:spAutoFit/>
          </a:bodyPr>
          <a:lstStyle/>
          <a:p>
            <a:pPr indent="304800"/>
            <a:r>
              <a:rPr lang="en-US" altLang="zh-CN"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其中肯定有一两个搞艺术的，看着这些鞋，嘴里啧啧地感叹不已。</a:t>
            </a:r>
          </a:p>
        </p:txBody>
      </p:sp>
      <p:sp>
        <p:nvSpPr>
          <p:cNvPr id="2" name="文本框 1"/>
          <p:cNvSpPr txBox="1"/>
          <p:nvPr/>
        </p:nvSpPr>
        <p:spPr>
          <a:xfrm>
            <a:off x="327100" y="1019175"/>
            <a:ext cx="2192036"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3" name="图片 2" descr="62"/>
          <p:cNvPicPr>
            <a:picLocks noChangeAspect="1"/>
          </p:cNvPicPr>
          <p:nvPr/>
        </p:nvPicPr>
        <p:blipFill>
          <a:blip r:embed="rId2" cstate="print"/>
          <a:stretch>
            <a:fillRect/>
          </a:stretch>
        </p:blipFill>
        <p:spPr>
          <a:xfrm flipH="1">
            <a:off x="633272" y="3221355"/>
            <a:ext cx="1987405" cy="2432050"/>
          </a:xfrm>
          <a:prstGeom prst="rect">
            <a:avLst/>
          </a:prstGeom>
        </p:spPr>
      </p:pic>
      <p:sp>
        <p:nvSpPr>
          <p:cNvPr id="4" name="文本框 3"/>
          <p:cNvSpPr txBox="1"/>
          <p:nvPr/>
        </p:nvSpPr>
        <p:spPr>
          <a:xfrm>
            <a:off x="2316056" y="2914017"/>
            <a:ext cx="7601592" cy="664273"/>
          </a:xfrm>
          <a:prstGeom prst="wedgeEllipseCallout">
            <a:avLst>
              <a:gd name="adj1" fmla="val -27587"/>
              <a:gd name="adj2" fmla="val -96063"/>
            </a:avLst>
          </a:prstGeom>
          <a:noFill/>
          <a:ln w="38100">
            <a:solidFill>
              <a:srgbClr val="92D050"/>
            </a:solidFill>
          </a:ln>
        </p:spPr>
        <p:txBody>
          <a:bodyPr wrap="square" rtlCol="0">
            <a:spAutoFit/>
          </a:bodyPr>
          <a:lstStyle/>
          <a:p>
            <a:r>
              <a:rPr lang="zh-CN" sz="2400">
                <a:latin typeface="微软雅黑" panose="020B0503020204020204" charset="-122"/>
                <a:ea typeface="微软雅黑" panose="020B0503020204020204" charset="-122"/>
                <a:cs typeface="微软雅黑" panose="020B0503020204020204" charset="-122"/>
                <a:sym typeface="+mn-ea"/>
              </a:rPr>
              <a:t>过路的城里人对芦花鞋的喜爱。</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233022" y="5322572"/>
            <a:ext cx="6900884" cy="918879"/>
          </a:xfrm>
          <a:prstGeom prst="wedgeRoundRectCallout">
            <a:avLst>
              <a:gd name="adj1" fmla="val -34027"/>
              <a:gd name="adj2" fmla="val -68750"/>
              <a:gd name="adj3" fmla="val 16667"/>
            </a:avLst>
          </a:prstGeom>
          <a:noFill/>
          <a:ln w="38100">
            <a:solidFill>
              <a:srgbClr val="FFC000"/>
            </a:solidFill>
          </a:ln>
        </p:spPr>
        <p:txBody>
          <a:bodyPr wrap="square">
            <a:spAutoFit/>
          </a:bodyPr>
          <a:lstStyle/>
          <a:p>
            <a:r>
              <a:rPr lang="zh-CN" sz="2400">
                <a:solidFill>
                  <a:schemeClr val="tx1"/>
                </a:solidFill>
                <a:latin typeface="微软雅黑" panose="020B0503020204020204" charset="-122"/>
                <a:ea typeface="微软雅黑" panose="020B0503020204020204" charset="-122"/>
              </a:rPr>
              <a:t>他没有因为他们眼里闪现出来的那份喜欢而涨价，还是报了他本来想卖的价。</a:t>
            </a:r>
            <a:endParaRPr lang="zh-CN" altLang="en-US" sz="2400">
              <a:solidFill>
                <a:schemeClr val="tx1"/>
              </a:solidFill>
              <a:latin typeface="微软雅黑" panose="020B0503020204020204" charset="-122"/>
              <a:ea typeface="微软雅黑" panose="020B0503020204020204" charset="-122"/>
            </a:endParaRPr>
          </a:p>
        </p:txBody>
      </p:sp>
      <p:sp>
        <p:nvSpPr>
          <p:cNvPr id="7" name="文本框 6"/>
          <p:cNvSpPr txBox="1"/>
          <p:nvPr/>
        </p:nvSpPr>
        <p:spPr>
          <a:xfrm>
            <a:off x="3065597" y="4022092"/>
            <a:ext cx="6102511" cy="1104245"/>
          </a:xfrm>
          <a:prstGeom prst="bevel">
            <a:avLst/>
          </a:prstGeom>
          <a:solidFill>
            <a:srgbClr val="FFC000"/>
          </a:solidFill>
          <a:ln>
            <a:solidFill>
              <a:srgbClr val="79A939"/>
            </a:solidFill>
          </a:ln>
        </p:spPr>
        <p:txBody>
          <a:bodyPr wrap="square" rtlCol="0">
            <a:spAutoFit/>
          </a:bodyPr>
          <a:lstStyle/>
          <a:p>
            <a:pPr algn="l"/>
            <a:r>
              <a:rPr lang="zh-CN" sz="2400">
                <a:solidFill>
                  <a:srgbClr val="000000"/>
                </a:solidFill>
                <a:latin typeface="微软雅黑" panose="020B0503020204020204" charset="-122"/>
                <a:ea typeface="微软雅黑" panose="020B0503020204020204" charset="-122"/>
                <a:sym typeface="+mn-ea"/>
              </a:rPr>
              <a:t>尽管，看出了城里人对芦花鞋的喜欢，青铜又是怎么做的？</a:t>
            </a:r>
            <a:endParaRPr lang="zh-CN" altLang="en-US" sz="24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bldLvl="0" animBg="1"/>
      <p:bldP spid="6" grpId="0" bldLvl="0" animBg="1"/>
      <p:bldP spid="7"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984888" y="1922782"/>
            <a:ext cx="6424186" cy="2708671"/>
          </a:xfrm>
          <a:prstGeom prst="bevel">
            <a:avLst/>
          </a:prstGeom>
          <a:solidFill>
            <a:srgbClr val="92D050"/>
          </a:solidFill>
          <a:ln w="9525">
            <a:solidFill>
              <a:srgbClr val="92D050"/>
            </a:solidFill>
          </a:ln>
        </p:spPr>
        <p:txBody>
          <a:bodyPr wrap="square">
            <a:spAutoFit/>
          </a:bodyPr>
          <a:lstStyle/>
          <a:p>
            <a:pPr>
              <a:lnSpc>
                <a:spcPct val="150000"/>
              </a:lnSpc>
            </a:pPr>
            <a:r>
              <a:rPr lang="zh-CN" sz="2800" dirty="0">
                <a:latin typeface="微软雅黑" panose="020B0503020204020204" charset="-122"/>
                <a:ea typeface="微软雅黑" panose="020B0503020204020204" charset="-122"/>
                <a:cs typeface="微软雅黑" panose="020B0503020204020204" charset="-122"/>
              </a:rPr>
              <a:t>几场春雨过后，到那里走走</a:t>
            </a:r>
            <a:r>
              <a:rPr lang="zh-CN" sz="2800" dirty="0" smtClean="0">
                <a:latin typeface="微软雅黑" panose="020B0503020204020204" charset="-122"/>
                <a:ea typeface="微软雅黑" panose="020B0503020204020204" charset="-122"/>
                <a:cs typeface="微软雅黑" panose="020B0503020204020204" charset="-122"/>
              </a:rPr>
              <a:t>，</a:t>
            </a:r>
            <a:r>
              <a:rPr lang="zh-CN" altLang="en-US" sz="2800" dirty="0" smtClean="0">
                <a:latin typeface="微软雅黑" panose="020B0503020204020204" charset="-122"/>
                <a:ea typeface="微软雅黑" panose="020B0503020204020204" charset="-122"/>
                <a:cs typeface="微软雅黑" panose="020B0503020204020204" charset="-122"/>
              </a:rPr>
              <a:t>你</a:t>
            </a:r>
            <a:r>
              <a:rPr lang="zh-CN" sz="2800" dirty="0" smtClean="0">
                <a:latin typeface="微软雅黑" panose="020B0503020204020204" charset="-122"/>
                <a:ea typeface="微软雅黑" panose="020B0503020204020204" charset="-122"/>
                <a:cs typeface="微软雅黑" panose="020B0503020204020204" charset="-122"/>
              </a:rPr>
              <a:t>常常</a:t>
            </a:r>
            <a:r>
              <a:rPr lang="zh-CN" sz="2800" dirty="0">
                <a:latin typeface="微软雅黑" panose="020B0503020204020204" charset="-122"/>
                <a:ea typeface="微软雅黑" panose="020B0503020204020204" charset="-122"/>
                <a:cs typeface="微软雅黑" panose="020B0503020204020204" charset="-122"/>
              </a:rPr>
              <a:t>会看见许多鲜嫩的笋，成群地从土里探出头来。</a:t>
            </a:r>
          </a:p>
        </p:txBody>
      </p:sp>
      <p:sp>
        <p:nvSpPr>
          <p:cNvPr id="2" name="文本框 1"/>
          <p:cNvSpPr txBox="1"/>
          <p:nvPr/>
        </p:nvSpPr>
        <p:spPr>
          <a:xfrm>
            <a:off x="903014" y="1327785"/>
            <a:ext cx="2231568" cy="695916"/>
          </a:xfrm>
          <a:prstGeom prst="bevel">
            <a:avLst/>
          </a:prstGeom>
          <a:solidFill>
            <a:schemeClr val="accent2">
              <a:lumMod val="60000"/>
              <a:lumOff val="40000"/>
            </a:schemeClr>
          </a:solidFill>
          <a:ln>
            <a:solidFill>
              <a:srgbClr val="FFC000"/>
            </a:solidFill>
          </a:ln>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3" name="图片 2"/>
          <p:cNvPicPr>
            <a:picLocks noChangeAspect="1"/>
          </p:cNvPicPr>
          <p:nvPr/>
        </p:nvPicPr>
        <p:blipFill>
          <a:blip r:embed="rId2" cstate="print"/>
          <a:stretch>
            <a:fillRect/>
          </a:stretch>
        </p:blipFill>
        <p:spPr>
          <a:xfrm>
            <a:off x="779770" y="3039745"/>
            <a:ext cx="3627557" cy="279908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600428" y="1689736"/>
            <a:ext cx="6921813" cy="1328023"/>
          </a:xfrm>
          <a:prstGeom prst="wedgeRoundRectCallout">
            <a:avLst>
              <a:gd name="adj1" fmla="val -57021"/>
              <a:gd name="adj2" fmla="val -12745"/>
              <a:gd name="adj3" fmla="val 16667"/>
            </a:avLst>
          </a:prstGeom>
          <a:noFill/>
          <a:ln w="38100">
            <a:solidFill>
              <a:srgbClr val="FFC000"/>
            </a:solidFill>
          </a:ln>
          <a:extLst>
            <a:ext uri="{909E8E84-426E-40DD-AFC4-6F175D3DCCD1}">
              <a14:hiddenFill xmlns:a14="http://schemas.microsoft.com/office/drawing/2010/main">
                <a:solidFill>
                  <a:srgbClr val="92D050"/>
                </a:solidFill>
              </a14:hiddenFill>
            </a:ext>
          </a:extLst>
        </p:spPr>
        <p:txBody>
          <a:bodyPr wrap="square">
            <a:spAutoFit/>
          </a:bodyPr>
          <a:lstStyle/>
          <a:p>
            <a:r>
              <a:rPr lang="en-US" altLang="zh-CN" sz="2400">
                <a:solidFill>
                  <a:schemeClr val="tx1"/>
                </a:solidFill>
                <a:latin typeface="微软雅黑" panose="020B0503020204020204" charset="-122"/>
                <a:ea typeface="微软雅黑" panose="020B0503020204020204" charset="-122"/>
              </a:rPr>
              <a:t>       </a:t>
            </a:r>
            <a:r>
              <a:rPr lang="zh-CN" sz="2400">
                <a:solidFill>
                  <a:schemeClr val="tx1"/>
                </a:solidFill>
                <a:latin typeface="微软雅黑" panose="020B0503020204020204" charset="-122"/>
                <a:ea typeface="微软雅黑" panose="020B0503020204020204" charset="-122"/>
              </a:rPr>
              <a:t>同学们，青铜葵花生活在一个苦难的年代，但苦难并不是那个时代特有的。每个时代，有每个时代的苦难。曹文轩叔叔在封底写道：　　</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5" name="图片 4" descr="123"/>
          <p:cNvPicPr>
            <a:picLocks noChangeAspect="1"/>
          </p:cNvPicPr>
          <p:nvPr/>
        </p:nvPicPr>
        <p:blipFill>
          <a:blip r:embed="rId2" cstate="print"/>
          <a:stretch>
            <a:fillRect/>
          </a:stretch>
        </p:blipFill>
        <p:spPr>
          <a:xfrm>
            <a:off x="945645" y="2187575"/>
            <a:ext cx="2325357" cy="1905000"/>
          </a:xfrm>
          <a:prstGeom prst="rect">
            <a:avLst/>
          </a:prstGeom>
        </p:spPr>
      </p:pic>
      <p:sp>
        <p:nvSpPr>
          <p:cNvPr id="2" name="文本框 1"/>
          <p:cNvSpPr txBox="1"/>
          <p:nvPr/>
        </p:nvSpPr>
        <p:spPr>
          <a:xfrm>
            <a:off x="2533088" y="3991610"/>
            <a:ext cx="7140396" cy="1595021"/>
          </a:xfrm>
          <a:prstGeom prst="horizontalScroll">
            <a:avLst/>
          </a:prstGeom>
          <a:solidFill>
            <a:srgbClr val="FFC000"/>
          </a:solidFill>
          <a:ln>
            <a:solidFill>
              <a:schemeClr val="accent1"/>
            </a:solidFill>
          </a:ln>
        </p:spPr>
        <p:txBody>
          <a:bodyPr wrap="square" rtlCol="0">
            <a:spAutoFit/>
          </a:bodyPr>
          <a:lstStyle/>
          <a:p>
            <a:pPr algn="l">
              <a:lnSpc>
                <a:spcPct val="100000"/>
              </a:lnSpc>
            </a:pPr>
            <a:r>
              <a:rPr lang="zh-CN" sz="2400">
                <a:latin typeface="微软雅黑" panose="020B0503020204020204" charset="-122"/>
                <a:ea typeface="微软雅黑" panose="020B0503020204020204" charset="-122"/>
                <a:sym typeface="+mn-ea"/>
              </a:rPr>
              <a:t>每一个时代的人，都有一个时代的人的痛苦，痛苦绝不是今天的少年才有的。少年时，就有一种对痛苦的风度，长大时才可能是一个强者。</a:t>
            </a:r>
            <a:endParaRPr lang="zh-CN" altLang="en-US" sz="240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Lst>
  </p:timing>
</p:sld>
</file>

<file path=ppt/slides/slide7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4937" y="2836547"/>
            <a:ext cx="2390467" cy="3152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2811357" y="2067561"/>
            <a:ext cx="7944969" cy="2247424"/>
          </a:xfrm>
          <a:prstGeom prst="round2DiagRect">
            <a:avLst/>
          </a:prstGeom>
          <a:noFill/>
          <a:ln w="38100">
            <a:solidFill>
              <a:srgbClr val="92D050"/>
            </a:solidFill>
            <a:prstDash val="lgDashDotDot"/>
          </a:ln>
        </p:spPr>
        <p:txBody>
          <a:bodyPr wrap="square">
            <a:spAutoFit/>
          </a:bodyPr>
          <a:lstStyle/>
          <a:p>
            <a:pPr>
              <a:lnSpc>
                <a:spcPct val="150000"/>
              </a:lnSpc>
            </a:pPr>
            <a:r>
              <a:rPr lang="zh-CN" sz="2800">
                <a:solidFill>
                  <a:schemeClr val="tx1"/>
                </a:solidFill>
                <a:latin typeface="微软雅黑" panose="020B0503020204020204" charset="-122"/>
                <a:ea typeface="微软雅黑" panose="020B0503020204020204" charset="-122"/>
                <a:cs typeface="微软雅黑" panose="020B0503020204020204" charset="-122"/>
              </a:rPr>
              <a:t>课文的结尾存有留白，给了我们无限想象的空间，让我们续写故事结尾吧！</a:t>
            </a:r>
          </a:p>
          <a:p>
            <a:pPr>
              <a:lnSpc>
                <a:spcPct val="150000"/>
              </a:lnSpc>
            </a:pPr>
            <a:r>
              <a:rPr lang="zh-CN" sz="2800">
                <a:solidFill>
                  <a:srgbClr val="FF0000"/>
                </a:solidFill>
                <a:latin typeface="微软雅黑" panose="020B0503020204020204" charset="-122"/>
                <a:ea typeface="微软雅黑" panose="020B0503020204020204" charset="-122"/>
                <a:cs typeface="微软雅黑" panose="020B0503020204020204" charset="-122"/>
              </a:rPr>
              <a:t>他赤脚踏过积雪时，溅起了一蓬蓬雪屑……</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7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555" y="3666492"/>
            <a:ext cx="2687338" cy="19297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3205892" y="2046606"/>
            <a:ext cx="7028779" cy="2962513"/>
          </a:xfrm>
          <a:prstGeom prst="round2DiagRect">
            <a:avLst/>
          </a:prstGeom>
          <a:noFill/>
          <a:ln w="38100">
            <a:solidFill>
              <a:srgbClr val="92D050"/>
            </a:solidFill>
            <a:prstDash val="lgDashDotDot"/>
          </a:ln>
        </p:spPr>
        <p:txBody>
          <a:bodyPr wrap="square">
            <a:spAutoFit/>
          </a:bodyPr>
          <a:lstStyle/>
          <a:p>
            <a:pPr>
              <a:lnSpc>
                <a:spcPct val="150000"/>
              </a:lnSpc>
            </a:pPr>
            <a:r>
              <a:rPr lang="zh-CN" sz="2800" dirty="0">
                <a:solidFill>
                  <a:srgbClr val="FF0000"/>
                </a:solidFill>
                <a:latin typeface="微软雅黑" panose="020B0503020204020204" charset="-122"/>
                <a:ea typeface="微软雅黑" panose="020B0503020204020204" charset="-122"/>
                <a:cs typeface="微软雅黑" panose="020B0503020204020204" charset="-122"/>
              </a:rPr>
              <a:t>曹文轩纯美小说系列：</a:t>
            </a:r>
            <a:endParaRPr lang="zh-CN" sz="2800" dirty="0">
              <a:latin typeface="微软雅黑" panose="020B0503020204020204" charset="-122"/>
              <a:ea typeface="微软雅黑" panose="020B0503020204020204" charset="-122"/>
              <a:cs typeface="微软雅黑" panose="020B0503020204020204" charset="-122"/>
            </a:endParaRPr>
          </a:p>
          <a:p>
            <a:pPr>
              <a:lnSpc>
                <a:spcPct val="150000"/>
              </a:lnSpc>
            </a:pPr>
            <a:r>
              <a:rPr lang="zh-CN" sz="2800" dirty="0">
                <a:latin typeface="微软雅黑" panose="020B0503020204020204" charset="-122"/>
                <a:ea typeface="微软雅黑" panose="020B0503020204020204" charset="-122"/>
                <a:cs typeface="微软雅黑" panose="020B0503020204020204" charset="-122"/>
              </a:rPr>
              <a:t>     </a:t>
            </a:r>
            <a:r>
              <a:rPr lang="zh-CN" sz="2800" dirty="0" smtClean="0">
                <a:latin typeface="微软雅黑" panose="020B0503020204020204" charset="-122"/>
                <a:ea typeface="微软雅黑" panose="020B0503020204020204" charset="-122"/>
                <a:cs typeface="微软雅黑" panose="020B0503020204020204" charset="-122"/>
              </a:rPr>
              <a:t>《根鸟》《细米》《狗牙雨》</a:t>
            </a:r>
            <a:r>
              <a:rPr lang="zh-CN" sz="2800" dirty="0">
                <a:latin typeface="微软雅黑" panose="020B0503020204020204" charset="-122"/>
                <a:ea typeface="微软雅黑" panose="020B0503020204020204" charset="-122"/>
                <a:cs typeface="微软雅黑" panose="020B0503020204020204" charset="-122"/>
              </a:rPr>
              <a:t>、</a:t>
            </a:r>
            <a:r>
              <a:rPr lang="zh-CN" sz="2800" dirty="0" smtClean="0">
                <a:latin typeface="微软雅黑" panose="020B0503020204020204" charset="-122"/>
                <a:ea typeface="微软雅黑" panose="020B0503020204020204" charset="-122"/>
                <a:cs typeface="微软雅黑" panose="020B0503020204020204" charset="-122"/>
              </a:rPr>
              <a:t>《野风车》《红瓦黑瓦》《青铜葵花》《山羊不吃天堂草》《草房子》</a:t>
            </a:r>
            <a:r>
              <a:rPr lang="zh-CN" sz="2800" dirty="0">
                <a:latin typeface="微软雅黑" panose="020B0503020204020204" charset="-122"/>
                <a:ea typeface="微软雅黑" panose="020B0503020204020204" charset="-122"/>
                <a:cs typeface="微软雅黑" panose="020B0503020204020204" charset="-122"/>
              </a:rPr>
              <a:t>。</a:t>
            </a:r>
          </a:p>
        </p:txBody>
      </p:sp>
      <p:sp>
        <p:nvSpPr>
          <p:cNvPr id="4" name="文本框 3"/>
          <p:cNvSpPr txBox="1"/>
          <p:nvPr/>
        </p:nvSpPr>
        <p:spPr>
          <a:xfrm>
            <a:off x="715435" y="1111250"/>
            <a:ext cx="2192036"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阅读链接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7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383977" y="1764665"/>
            <a:ext cx="4261604" cy="3663809"/>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ctr">
              <a:lnSpc>
                <a:spcPct val="150000"/>
              </a:lnSpc>
            </a:pPr>
            <a:r>
              <a:rPr sz="2800">
                <a:solidFill>
                  <a:srgbClr val="C00000"/>
                </a:solidFill>
                <a:latin typeface="微软雅黑" panose="020B0503020204020204" charset="-122"/>
                <a:ea typeface="微软雅黑" panose="020B0503020204020204" charset="-122"/>
                <a:cs typeface="微软雅黑" panose="020B0503020204020204" charset="-122"/>
              </a:rPr>
              <a:t>20芦花鞋</a:t>
            </a:r>
            <a:endParaRPr sz="2800">
              <a:solidFill>
                <a:schemeClr val="tx1"/>
              </a:solidFill>
              <a:latin typeface="微软雅黑" panose="020B0503020204020204" charset="-122"/>
              <a:ea typeface="微软雅黑" panose="020B0503020204020204" charset="-122"/>
              <a:cs typeface="微软雅黑" panose="020B0503020204020204" charset="-122"/>
            </a:endParaRPr>
          </a:p>
          <a:p>
            <a:pPr algn="ct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编芦花鞋</a:t>
            </a:r>
          </a:p>
          <a:p>
            <a:pPr algn="ct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买芦花鞋 </a:t>
            </a:r>
          </a:p>
          <a:p>
            <a:pPr algn="ct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芦花鞋卖光了 </a:t>
            </a:r>
          </a:p>
          <a:p>
            <a:pPr algn="ct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最后一双芦花鞋</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pic>
        <p:nvPicPr>
          <p:cNvPr id="5" name="图片 4"/>
          <p:cNvPicPr>
            <a:picLocks noChangeAspect="1"/>
          </p:cNvPicPr>
          <p:nvPr/>
        </p:nvPicPr>
        <p:blipFill>
          <a:blip r:embed="rId2" cstate="print"/>
          <a:stretch>
            <a:fillRect/>
          </a:stretch>
        </p:blipFill>
        <p:spPr>
          <a:xfrm>
            <a:off x="573588" y="2460625"/>
            <a:ext cx="3946130" cy="3233420"/>
          </a:xfrm>
          <a:prstGeom prst="roundRect">
            <a:avLst/>
          </a:prstGeom>
        </p:spPr>
      </p:pic>
    </p:spTree>
  </p:cSld>
  <p:clrMapOvr>
    <a:masterClrMapping/>
  </p:clrMapOvr>
  <p:timing>
    <p:tnLst>
      <p:par>
        <p:cTn id="1" dur="indefinite" restart="never" nodeType="tmRoot"/>
      </p:par>
    </p:tnLst>
  </p:timing>
</p:sld>
</file>

<file path=ppt/slides/slide7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43368" y="1951992"/>
            <a:ext cx="10681139" cy="4523105"/>
          </a:xfrm>
          <a:prstGeom prst="rect">
            <a:avLst/>
          </a:prstGeom>
          <a:noFill/>
          <a:ln w="9525">
            <a:noFill/>
          </a:ln>
        </p:spPr>
        <p:txBody>
          <a:bodyPr wrap="square">
            <a:spAutoFit/>
          </a:bodyPr>
          <a:lstStyle/>
          <a:p>
            <a:pPr>
              <a:lnSpc>
                <a:spcPct val="150000"/>
              </a:lnSpc>
            </a:pPr>
            <a:r>
              <a:rPr sz="2400" dirty="0" err="1">
                <a:latin typeface="微软雅黑" panose="020B0503020204020204" charset="-122"/>
                <a:ea typeface="微软雅黑" panose="020B0503020204020204" charset="-122"/>
                <a:cs typeface="微软雅黑" panose="020B0503020204020204" charset="-122"/>
              </a:rPr>
              <a:t>一、</a:t>
            </a:r>
            <a:r>
              <a:rPr sz="2400" dirty="0" err="1" smtClean="0">
                <a:latin typeface="微软雅黑" panose="020B0503020204020204" charset="-122"/>
                <a:ea typeface="微软雅黑" panose="020B0503020204020204" charset="-122"/>
                <a:cs typeface="微软雅黑" panose="020B0503020204020204" charset="-122"/>
              </a:rPr>
              <a:t>给下列</a:t>
            </a:r>
            <a:r>
              <a:rPr lang="zh-CN" altLang="en-US" sz="2400" dirty="0" smtClean="0">
                <a:latin typeface="微软雅黑" panose="020B0503020204020204" charset="-122"/>
                <a:ea typeface="微软雅黑" panose="020B0503020204020204" charset="-122"/>
                <a:cs typeface="微软雅黑" panose="020B0503020204020204" charset="-122"/>
              </a:rPr>
              <a:t>加粗</a:t>
            </a:r>
            <a:r>
              <a:rPr sz="2400" dirty="0" err="1" smtClean="0">
                <a:latin typeface="微软雅黑" panose="020B0503020204020204" charset="-122"/>
                <a:ea typeface="微软雅黑" panose="020B0503020204020204" charset="-122"/>
                <a:cs typeface="微软雅黑" panose="020B0503020204020204" charset="-122"/>
              </a:rPr>
              <a:t>字选择正确的读音</a:t>
            </a:r>
            <a:r>
              <a:rPr sz="2400" dirty="0" err="1">
                <a:latin typeface="微软雅黑" panose="020B0503020204020204" charset="-122"/>
                <a:ea typeface="微软雅黑" panose="020B0503020204020204" charset="-122"/>
                <a:cs typeface="微软雅黑" panose="020B0503020204020204" charset="-122"/>
              </a:rPr>
              <a:t>，用</a:t>
            </a:r>
            <a:r>
              <a:rPr sz="2400" dirty="0">
                <a:latin typeface="微软雅黑" panose="020B0503020204020204" charset="-122"/>
                <a:ea typeface="微软雅黑" panose="020B0503020204020204" charset="-122"/>
                <a:cs typeface="微软雅黑" panose="020B0503020204020204" charset="-122"/>
              </a:rPr>
              <a:t>“  </a:t>
            </a:r>
            <a:r>
              <a:rPr sz="2400" b="1" dirty="0">
                <a:latin typeface="微软雅黑" panose="020B0503020204020204" charset="-122"/>
                <a:ea typeface="微软雅黑" panose="020B0503020204020204" charset="-122"/>
                <a:cs typeface="Arial" panose="020B0604020202020204" pitchFamily="34" charset="0"/>
              </a:rPr>
              <a:t>√</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标出</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b="1" dirty="0">
                <a:latin typeface="微软雅黑" panose="020B0503020204020204" charset="-122"/>
                <a:ea typeface="微软雅黑" panose="020B0503020204020204" charset="-122"/>
                <a:cs typeface="微软雅黑" panose="020B0503020204020204" charset="-122"/>
              </a:rPr>
              <a:t>  </a:t>
            </a:r>
            <a:r>
              <a:rPr sz="2400" b="1" dirty="0" err="1">
                <a:latin typeface="微软雅黑" panose="020B0503020204020204" charset="-122"/>
                <a:ea typeface="微软雅黑" panose="020B0503020204020204" charset="-122"/>
                <a:cs typeface="微软雅黑" panose="020B0503020204020204" charset="-122"/>
              </a:rPr>
              <a:t>搓</a:t>
            </a:r>
            <a:r>
              <a:rPr sz="2400" dirty="0" err="1">
                <a:latin typeface="微软雅黑" panose="020B0503020204020204" charset="-122"/>
                <a:ea typeface="微软雅黑" panose="020B0503020204020204" charset="-122"/>
                <a:cs typeface="微软雅黑" panose="020B0503020204020204" charset="-122"/>
              </a:rPr>
              <a:t>手（chuō</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cuō</a:t>
            </a:r>
            <a:r>
              <a:rPr sz="2400" b="1" dirty="0">
                <a:latin typeface="微软雅黑" panose="020B0503020204020204" charset="-122"/>
                <a:ea typeface="微软雅黑" panose="020B0503020204020204" charset="-122"/>
                <a:cs typeface="微软雅黑" panose="020B0503020204020204" charset="-122"/>
              </a:rPr>
              <a:t>）     </a:t>
            </a:r>
            <a:r>
              <a:rPr lang="en-US" sz="2400" b="1" dirty="0" smtClean="0">
                <a:latin typeface="微软雅黑" panose="020B0503020204020204" charset="-122"/>
                <a:ea typeface="微软雅黑" panose="020B0503020204020204" charset="-122"/>
                <a:cs typeface="微软雅黑" panose="020B0503020204020204" charset="-122"/>
              </a:rPr>
              <a:t>    </a:t>
            </a:r>
            <a:r>
              <a:rPr sz="2400" b="1" dirty="0" smtClean="0">
                <a:latin typeface="微软雅黑" panose="020B0503020204020204" charset="-122"/>
                <a:ea typeface="微软雅黑" panose="020B0503020204020204" charset="-122"/>
                <a:cs typeface="微软雅黑" panose="020B0503020204020204" charset="-122"/>
              </a:rPr>
              <a:t>葵</a:t>
            </a:r>
            <a:r>
              <a:rPr lang="zh-CN" altLang="en-US" sz="2400" dirty="0" smtClean="0">
                <a:latin typeface="微软雅黑" panose="020B0503020204020204" charset="-122"/>
                <a:ea typeface="微软雅黑" panose="020B0503020204020204" charset="-122"/>
                <a:cs typeface="微软雅黑" panose="020B0503020204020204" charset="-122"/>
              </a:rPr>
              <a:t>花</a:t>
            </a:r>
            <a:r>
              <a:rPr sz="2400" dirty="0" smtClean="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kuí</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kíu</a:t>
            </a:r>
            <a:r>
              <a:rPr sz="2400" dirty="0">
                <a:latin typeface="微软雅黑" panose="020B0503020204020204" charset="-122"/>
                <a:ea typeface="微软雅黑" panose="020B0503020204020204" charset="-122"/>
                <a:cs typeface="微软雅黑" panose="020B0503020204020204" charset="-122"/>
              </a:rPr>
              <a:t> )     </a:t>
            </a:r>
          </a:p>
          <a:p>
            <a:pPr>
              <a:lnSpc>
                <a:spcPct val="150000"/>
              </a:lnSpc>
            </a:pPr>
            <a:r>
              <a:rPr sz="2400" dirty="0">
                <a:latin typeface="微软雅黑" panose="020B0503020204020204" charset="-122"/>
                <a:ea typeface="微软雅黑" panose="020B0503020204020204" charset="-122"/>
                <a:cs typeface="微软雅黑" panose="020B0503020204020204" charset="-122"/>
              </a:rPr>
              <a:t>  </a:t>
            </a:r>
            <a:r>
              <a:rPr sz="2400" b="1" dirty="0" smtClean="0">
                <a:latin typeface="微软雅黑" panose="020B0503020204020204" charset="-122"/>
                <a:ea typeface="微软雅黑" panose="020B0503020204020204" charset="-122"/>
                <a:cs typeface="微软雅黑" panose="020B0503020204020204" charset="-122"/>
              </a:rPr>
              <a:t>祈</a:t>
            </a:r>
            <a:r>
              <a:rPr lang="zh-CN" altLang="en-US" sz="2400" dirty="0" smtClean="0">
                <a:latin typeface="微软雅黑" panose="020B0503020204020204" charset="-122"/>
                <a:ea typeface="微软雅黑" panose="020B0503020204020204" charset="-122"/>
                <a:cs typeface="微软雅黑" panose="020B0503020204020204" charset="-122"/>
              </a:rPr>
              <a:t>求</a:t>
            </a:r>
            <a:r>
              <a:rPr sz="2400" dirty="0" smtClean="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qí</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pí</a:t>
            </a:r>
            <a:r>
              <a:rPr sz="2400" dirty="0">
                <a:latin typeface="微软雅黑" panose="020B0503020204020204" charset="-122"/>
                <a:ea typeface="微软雅黑" panose="020B0503020204020204" charset="-122"/>
                <a:cs typeface="微软雅黑" panose="020B0503020204020204" charset="-122"/>
              </a:rPr>
              <a:t>)                     </a:t>
            </a:r>
            <a:r>
              <a:rPr lang="zh-CN" altLang="en-US" sz="2400" dirty="0" smtClean="0">
                <a:latin typeface="微软雅黑" panose="020B0503020204020204" charset="-122"/>
                <a:ea typeface="微软雅黑" panose="020B0503020204020204" charset="-122"/>
                <a:cs typeface="微软雅黑" panose="020B0503020204020204" charset="-122"/>
              </a:rPr>
              <a:t>雪</a:t>
            </a:r>
            <a:r>
              <a:rPr sz="2400" b="1" dirty="0" smtClean="0">
                <a:latin typeface="微软雅黑" panose="020B0503020204020204" charset="-122"/>
                <a:ea typeface="微软雅黑" panose="020B0503020204020204" charset="-122"/>
                <a:cs typeface="微软雅黑" panose="020B0503020204020204" charset="-122"/>
              </a:rPr>
              <a:t>屑</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xiè</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xiào</a:t>
            </a: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二、根据例句仿写句子</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例：青铜一直疑惑着，直到人家一个劲地问他多少钱一双，他才相信他们真的要买这些鞋</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直到</a:t>
            </a:r>
            <a:r>
              <a:rPr sz="2400" dirty="0">
                <a:latin typeface="微软雅黑" panose="020B0503020204020204" charset="-122"/>
                <a:ea typeface="微软雅黑" panose="020B0503020204020204" charset="-122"/>
                <a:cs typeface="微软雅黑" panose="020B0503020204020204" charset="-122"/>
              </a:rPr>
              <a:t>……才……                                                                   </a:t>
            </a:r>
          </a:p>
          <a:p>
            <a:pPr>
              <a:lnSpc>
                <a:spcPct val="150000"/>
              </a:lnSpc>
            </a:pPr>
            <a:r>
              <a:rPr sz="2400" dirty="0">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12" name="文本框 11"/>
          <p:cNvSpPr txBox="1"/>
          <p:nvPr/>
        </p:nvSpPr>
        <p:spPr>
          <a:xfrm>
            <a:off x="3047768" y="2715897"/>
            <a:ext cx="492443" cy="461665"/>
          </a:xfrm>
          <a:prstGeom prst="rect">
            <a:avLst/>
          </a:prstGeom>
          <a:noFill/>
        </p:spPr>
        <p:txBody>
          <a:bodyPr wrap="non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 </a:t>
            </a:r>
            <a:r>
              <a:rPr sz="2400" b="1">
                <a:solidFill>
                  <a:srgbClr val="C0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6020344" y="2702990"/>
            <a:ext cx="401072" cy="461665"/>
          </a:xfrm>
          <a:prstGeom prst="rect">
            <a:avLst/>
          </a:prstGeom>
          <a:noFill/>
        </p:spPr>
        <p:txBody>
          <a:bodyPr wrap="none" rtlCol="0">
            <a:spAutoFit/>
          </a:bodyPr>
          <a:lstStyle/>
          <a:p>
            <a:pPr algn="l"/>
            <a:r>
              <a:rPr sz="2400" b="1" dirty="0">
                <a:solidFill>
                  <a:srgbClr val="C0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97856" y="3202307"/>
            <a:ext cx="401072" cy="461665"/>
          </a:xfrm>
          <a:prstGeom prst="rect">
            <a:avLst/>
          </a:prstGeom>
          <a:noFill/>
        </p:spPr>
        <p:txBody>
          <a:bodyPr wrap="none" rtlCol="0">
            <a:spAutoFit/>
          </a:bodyPr>
          <a:lstStyle/>
          <a:p>
            <a:pPr algn="l"/>
            <a:r>
              <a:rPr sz="2400" b="1" dirty="0">
                <a:solidFill>
                  <a:srgbClr val="C0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5783938" y="3188478"/>
            <a:ext cx="401072" cy="461665"/>
          </a:xfrm>
          <a:prstGeom prst="rect">
            <a:avLst/>
          </a:prstGeom>
          <a:noFill/>
        </p:spPr>
        <p:txBody>
          <a:bodyPr wrap="none" rtlCol="0">
            <a:spAutoFit/>
          </a:bodyPr>
          <a:lstStyle/>
          <a:p>
            <a:pPr algn="l"/>
            <a:r>
              <a:rPr sz="2400" b="1" dirty="0">
                <a:solidFill>
                  <a:srgbClr val="C0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2882667" y="5409567"/>
            <a:ext cx="6721712"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Arial" panose="020B0604020202020204" pitchFamily="34" charset="0"/>
                <a:sym typeface="+mn-ea"/>
              </a:rPr>
              <a:t>直到上课铃声响起后,同学们才急忙忙跑进教室。</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heckerboard(across)">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heckerboard(across)">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heckerboard(across)">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7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2" name="矩形 11"/>
          <p:cNvSpPr/>
          <p:nvPr/>
        </p:nvSpPr>
        <p:spPr>
          <a:xfrm>
            <a:off x="506154" y="1896110"/>
            <a:ext cx="10548594" cy="2489200"/>
          </a:xfrm>
          <a:prstGeom prst="rect">
            <a:avLst/>
          </a:prstGeom>
        </p:spPr>
        <p:txBody>
          <a:bodyPr wrap="square">
            <a:spAutoFit/>
          </a:bodyPr>
          <a:lstStyle/>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三、本文主要写了青铜一家做了（      ）双芦花鞋，让（       ）顶着刺骨的寒风去卖芦花鞋，他甚至还把（           ）穿的一双芦花鞋也给卖了，回到家时，他的脚已经冻得通红。</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四、本文可以分为（      ）部分，每个部分的小标题是怎样的？</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6" name="文本框 5"/>
          <p:cNvSpPr txBox="1"/>
          <p:nvPr/>
        </p:nvSpPr>
        <p:spPr>
          <a:xfrm>
            <a:off x="6136618" y="1997712"/>
            <a:ext cx="728084"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101</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9754097" y="1997712"/>
            <a:ext cx="800219"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青铜</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7411687" y="2458087"/>
            <a:ext cx="1415772"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自己脚上</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4055423" y="3456942"/>
            <a:ext cx="492443"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四</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892937" y="4084957"/>
            <a:ext cx="1415772"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编芦花鞋</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2939251" y="4084957"/>
            <a:ext cx="1415772"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买芦花鞋</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5041374" y="4084957"/>
            <a:ext cx="2031325"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芦花鞋卖光了</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7986826" y="4084957"/>
            <a:ext cx="2430474"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最后一双芦花鞋 </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heckerboard(across)">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heckerboard(across)">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checkerboard(across)">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checkerboard(across)">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checkerboard(across)">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7" grpId="0"/>
      <p:bldP spid="11" grpId="0"/>
      <p:bldP spid="13" grpId="0"/>
      <p:bldP spid="14" grpId="0"/>
      <p:bldP spid="15" grpId="0"/>
      <p:bldP spid="16" grpId="0"/>
      <p:bldP spid="17" grpId="0"/>
    </p:bldLst>
  </p:timing>
</p:sld>
</file>

<file path=ppt/slides/slide7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7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25283" y="1704113"/>
            <a:ext cx="5032147" cy="2585323"/>
          </a:xfrm>
          <a:prstGeom prst="rect">
            <a:avLst/>
          </a:prstGeom>
        </p:spPr>
        <p:txBody>
          <a:bodyPr wrap="none">
            <a:spAutoFit/>
          </a:bodyPr>
          <a:lstStyle/>
          <a:p>
            <a:pPr algn="ctr">
              <a:lnSpc>
                <a:spcPct val="150000"/>
              </a:lnSpc>
            </a:pPr>
            <a:r>
              <a:rPr lang="zh-CN" sz="5400" dirty="0">
                <a:solidFill>
                  <a:schemeClr val="tx1"/>
                </a:solidFill>
                <a:latin typeface="黑体" panose="02010609060101010101" charset="-122"/>
                <a:ea typeface="黑体" panose="02010609060101010101" charset="-122"/>
                <a:cs typeface="黑体" panose="02010609060101010101" charset="-122"/>
              </a:rPr>
              <a:t>口语交际：</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lnSpc>
                <a:spcPct val="150000"/>
              </a:lnSpc>
            </a:pPr>
            <a:r>
              <a:rPr lang="zh-CN" sz="5400" dirty="0">
                <a:solidFill>
                  <a:srgbClr val="FF0000"/>
                </a:solidFill>
                <a:latin typeface="黑体" panose="02010609060101010101" charset="-122"/>
                <a:ea typeface="黑体" panose="02010609060101010101" charset="-122"/>
                <a:cs typeface="黑体" panose="02010609060101010101" charset="-122"/>
              </a:rPr>
              <a:t>朋友相处的秘诀</a:t>
            </a:r>
          </a:p>
        </p:txBody>
      </p:sp>
      <p:pic>
        <p:nvPicPr>
          <p:cNvPr id="4" name="图片 3" descr="图片19"/>
          <p:cNvPicPr>
            <a:picLocks noChangeAspect="1"/>
          </p:cNvPicPr>
          <p:nvPr/>
        </p:nvPicPr>
        <p:blipFill>
          <a:blip r:embed="rId2" cstate="print"/>
          <a:stretch>
            <a:fillRect/>
          </a:stretch>
        </p:blipFill>
        <p:spPr>
          <a:xfrm>
            <a:off x="7191554" y="1843405"/>
            <a:ext cx="3418275" cy="3171825"/>
          </a:xfrm>
          <a:prstGeom prst="rect">
            <a:avLst/>
          </a:prstGeom>
        </p:spPr>
      </p:pic>
    </p:spTree>
  </p:cSld>
  <p:clrMapOvr>
    <a:masterClrMapping/>
  </p:clrMapOvr>
  <p:timing>
    <p:tnLst>
      <p:par>
        <p:cTn id="1" dur="indefinite" restart="never" nodeType="tmRoot"/>
      </p:par>
    </p:tnLst>
  </p:timing>
</p:sld>
</file>

<file path=ppt/slides/slide7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922392" y="4744087"/>
            <a:ext cx="7207486" cy="510605"/>
          </a:xfrm>
          <a:prstGeom prst="roundRect">
            <a:avLst/>
          </a:prstGeom>
          <a:noFill/>
          <a:ln>
            <a:solidFill>
              <a:srgbClr val="00CC00"/>
            </a:solidFill>
          </a:ln>
        </p:spPr>
        <p:txBody>
          <a:bodyPr wrap="square" rtlCol="0">
            <a:spAutoFit/>
          </a:bodyPr>
          <a:lstStyle/>
          <a:p>
            <a:r>
              <a:rPr sz="2400" dirty="0">
                <a:latin typeface="微软雅黑" panose="020B0503020204020204" charset="-122"/>
                <a:ea typeface="微软雅黑" panose="020B0503020204020204" charset="-122"/>
                <a:cs typeface="微软雅黑" panose="020B0503020204020204" charset="-122"/>
              </a:rPr>
              <a:t>2.分类整理小组意见，有条理地汇报。</a:t>
            </a:r>
          </a:p>
        </p:txBody>
      </p:sp>
      <p:sp>
        <p:nvSpPr>
          <p:cNvPr id="9" name="文本框 7"/>
          <p:cNvSpPr txBox="1"/>
          <p:nvPr/>
        </p:nvSpPr>
        <p:spPr>
          <a:xfrm>
            <a:off x="570487" y="1062990"/>
            <a:ext cx="2303654" cy="578444"/>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新知讲解</a:t>
            </a:r>
          </a:p>
        </p:txBody>
      </p:sp>
      <p:sp>
        <p:nvSpPr>
          <p:cNvPr id="2" name="文本框 1"/>
          <p:cNvSpPr txBox="1"/>
          <p:nvPr/>
        </p:nvSpPr>
        <p:spPr>
          <a:xfrm>
            <a:off x="4254629" y="2241552"/>
            <a:ext cx="4867747" cy="510185"/>
          </a:xfrm>
          <a:prstGeom prst="roundRect">
            <a:avLst/>
          </a:prstGeom>
          <a:noFill/>
          <a:ln>
            <a:solidFill>
              <a:srgbClr val="CC00CC"/>
            </a:solidFill>
          </a:ln>
        </p:spPr>
        <p:txBody>
          <a:bodyPr wrap="square" rtlCol="0">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 </a:t>
            </a:r>
            <a:r>
              <a:rPr sz="2400" dirty="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口语交际的要求</a:t>
            </a:r>
            <a:r>
              <a:rPr sz="2400" dirty="0" smtClean="0">
                <a:latin typeface="微软雅黑" panose="020B0503020204020204" charset="-122"/>
                <a:ea typeface="微软雅黑" panose="020B0503020204020204" charset="-122"/>
                <a:cs typeface="微软雅黑" panose="020B0503020204020204" charset="-122"/>
                <a:sym typeface="+mn-ea"/>
              </a:rPr>
              <a:t>：</a:t>
            </a:r>
            <a:endParaRPr sz="2400"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2238545" y="3572512"/>
            <a:ext cx="6331946" cy="510181"/>
          </a:xfrm>
          <a:prstGeom prst="roundRect">
            <a:avLst/>
          </a:prstGeom>
          <a:noFill/>
          <a:ln>
            <a:solidFill>
              <a:srgbClr val="00B0F0"/>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1.</a:t>
            </a:r>
            <a:r>
              <a:rPr sz="2400" dirty="0" smtClean="0">
                <a:latin typeface="微软雅黑" panose="020B0503020204020204" charset="-122"/>
                <a:ea typeface="微软雅黑" panose="020B0503020204020204" charset="-122"/>
                <a:cs typeface="微软雅黑" panose="020B0503020204020204" charset="-122"/>
                <a:sym typeface="+mn-ea"/>
              </a:rPr>
              <a:t>根据讨论的目的记录重要信息</a:t>
            </a:r>
            <a:r>
              <a:rPr sz="2400" dirty="0">
                <a:latin typeface="微软雅黑" panose="020B0503020204020204" charset="-122"/>
                <a:ea typeface="微软雅黑" panose="020B0503020204020204" charset="-122"/>
                <a:cs typeface="微软雅黑" panose="020B0503020204020204" charset="-122"/>
                <a:sym typeface="+mn-ea"/>
              </a:rPr>
              <a:t>。</a:t>
            </a:r>
          </a:p>
        </p:txBody>
      </p:sp>
      <p:pic>
        <p:nvPicPr>
          <p:cNvPr id="3" name="图片 2" descr="61"/>
          <p:cNvPicPr>
            <a:picLocks noChangeAspect="1"/>
          </p:cNvPicPr>
          <p:nvPr/>
        </p:nvPicPr>
        <p:blipFill>
          <a:blip r:embed="rId2" cstate="print"/>
          <a:stretch>
            <a:fillRect/>
          </a:stretch>
        </p:blipFill>
        <p:spPr>
          <a:xfrm flipH="1">
            <a:off x="8800702" y="2959100"/>
            <a:ext cx="1800601" cy="3023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P spid="2" grpId="0" bldLvl="0" animBg="1"/>
      <p:bldP spid="4" grpId="0" bldLvl="0" animBg="1"/>
    </p:bldLst>
  </p:timing>
</p:sld>
</file>

<file path=ppt/slides/slide7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2" name="文本框 1"/>
          <p:cNvSpPr txBox="1"/>
          <p:nvPr/>
        </p:nvSpPr>
        <p:spPr>
          <a:xfrm>
            <a:off x="1244841" y="2514602"/>
            <a:ext cx="7372932" cy="552505"/>
          </a:xfrm>
          <a:prstGeom prst="snip2DiagRect">
            <a:avLst/>
          </a:prstGeom>
          <a:solidFill>
            <a:schemeClr val="accent2"/>
          </a:solidFill>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1.分组交流，每人至少提出三条重要意见。</a:t>
            </a:r>
          </a:p>
        </p:txBody>
      </p:sp>
      <p:sp>
        <p:nvSpPr>
          <p:cNvPr id="4" name="文本框 3"/>
          <p:cNvSpPr txBox="1"/>
          <p:nvPr/>
        </p:nvSpPr>
        <p:spPr>
          <a:xfrm>
            <a:off x="2423023" y="3727452"/>
            <a:ext cx="4040695" cy="552505"/>
          </a:xfrm>
          <a:prstGeom prst="snip2DiagRect">
            <a:avLst/>
          </a:prstGeom>
          <a:solidFill>
            <a:srgbClr val="00B0F0"/>
          </a:solidFill>
          <a:ln>
            <a:solidFill>
              <a:srgbClr val="CC00CC"/>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2.组长汇总小组意见。</a:t>
            </a:r>
            <a:endParaRPr lang="zh-CN" altLang="zh-CN"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263251" y="4798061"/>
            <a:ext cx="6037351" cy="550962"/>
          </a:xfrm>
          <a:prstGeom prst="snip2DiagRect">
            <a:avLst/>
          </a:prstGeom>
          <a:solidFill>
            <a:srgbClr val="FF99FF"/>
          </a:solidFill>
          <a:ln>
            <a:solidFill>
              <a:srgbClr val="00B0F0"/>
            </a:solidFill>
          </a:ln>
        </p:spPr>
        <p:txBody>
          <a:bodyPr wrap="non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3.小组长怎样才能更好地汇总小组意见呢？</a:t>
            </a:r>
          </a:p>
        </p:txBody>
      </p:sp>
      <p:sp>
        <p:nvSpPr>
          <p:cNvPr id="7" name="文本框 6"/>
          <p:cNvSpPr txBox="1"/>
          <p:nvPr/>
        </p:nvSpPr>
        <p:spPr>
          <a:xfrm>
            <a:off x="3367892" y="1593851"/>
            <a:ext cx="5416868" cy="461665"/>
          </a:xfrm>
          <a:prstGeom prst="rect">
            <a:avLst/>
          </a:prstGeom>
          <a:noFill/>
        </p:spPr>
        <p:txBody>
          <a:bodyPr wrap="none" rtlCol="0">
            <a:spAutoFit/>
          </a:bodyPr>
          <a:lstStyle/>
          <a:p>
            <a:pPr algn="l"/>
            <a:r>
              <a:rPr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分组讨论“朋友相处的秘诀”是什么？</a:t>
            </a:r>
            <a:endParaRPr lang="zh-CN" altLang="zh-CN"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687338" y="1966595"/>
            <a:ext cx="7751189" cy="917258"/>
          </a:xfrm>
          <a:prstGeom prst="can">
            <a:avLst>
              <a:gd name="adj" fmla="val 13103"/>
            </a:avLst>
          </a:prstGeom>
          <a:solidFill>
            <a:srgbClr val="FFDB6D"/>
          </a:solidFill>
          <a:ln w="9525">
            <a:solidFill>
              <a:srgbClr val="92D050"/>
            </a:solidFill>
          </a:ln>
        </p:spPr>
        <p:txBody>
          <a:bodyPr wrap="square">
            <a:spAutoFit/>
          </a:bodyPr>
          <a:lstStyle/>
          <a:p>
            <a:pPr>
              <a:lnSpc>
                <a:spcPct val="150000"/>
              </a:lnSpc>
            </a:pPr>
            <a:r>
              <a:rPr lang="zh-CN" sz="2800">
                <a:solidFill>
                  <a:schemeClr val="tx1"/>
                </a:solidFill>
                <a:latin typeface="微软雅黑" panose="020B0503020204020204" charset="-122"/>
                <a:ea typeface="微软雅黑" panose="020B0503020204020204" charset="-122"/>
              </a:rPr>
              <a:t>概括的诗句是什么？每一段主要写什么？</a:t>
            </a:r>
          </a:p>
        </p:txBody>
      </p:sp>
      <p:sp>
        <p:nvSpPr>
          <p:cNvPr id="2" name="文本框 1"/>
          <p:cNvSpPr txBox="1"/>
          <p:nvPr/>
        </p:nvSpPr>
        <p:spPr>
          <a:xfrm>
            <a:off x="587542" y="1224915"/>
            <a:ext cx="2099797" cy="578444"/>
          </a:xfrm>
          <a:prstGeom prst="roundRect">
            <a:avLst/>
          </a:prstGeom>
          <a:solidFill>
            <a:srgbClr val="FFC000"/>
          </a:solidFill>
        </p:spPr>
        <p:txBody>
          <a:bodyPr wrap="square" rtlCol="0">
            <a:spAutoFit/>
          </a:bodyPr>
          <a:lstStyle/>
          <a:p>
            <a:r>
              <a:rPr lang="zh-CN" altLang="en-US" sz="2800" dirty="0" smtClean="0">
                <a:latin typeface="微软雅黑" panose="020B0503020204020204" charset="-122"/>
                <a:ea typeface="微软雅黑" panose="020B0503020204020204" charset="-122"/>
              </a:rPr>
              <a:t>课文精讲</a:t>
            </a:r>
            <a:endParaRPr lang="zh-CN" altLang="en-US" sz="2800" dirty="0">
              <a:latin typeface="微软雅黑" panose="020B0503020204020204" charset="-122"/>
              <a:ea typeface="微软雅黑" panose="020B0503020204020204" charset="-122"/>
            </a:endParaRPr>
          </a:p>
        </p:txBody>
      </p:sp>
      <p:sp>
        <p:nvSpPr>
          <p:cNvPr id="3" name="文本框 2"/>
          <p:cNvSpPr txBox="1"/>
          <p:nvPr/>
        </p:nvSpPr>
        <p:spPr>
          <a:xfrm>
            <a:off x="1208411" y="3314702"/>
            <a:ext cx="3438359" cy="2962513"/>
          </a:xfrm>
          <a:prstGeom prst="roundRect">
            <a:avLst/>
          </a:prstGeom>
          <a:noFill/>
          <a:ln>
            <a:solidFill>
              <a:srgbClr val="92D050"/>
            </a:solidFill>
          </a:ln>
        </p:spPr>
        <p:txBody>
          <a:bodyPr wrap="none" rtlCol="0">
            <a:spAutoFit/>
          </a:bodyPr>
          <a:lstStyle/>
          <a:p>
            <a:pPr algn="l">
              <a:lnSpc>
                <a:spcPct val="150000"/>
              </a:lnSpc>
            </a:pPr>
            <a:r>
              <a:rPr lang="zh-CN" sz="2800">
                <a:latin typeface="微软雅黑" panose="020B0503020204020204" charset="-122"/>
                <a:ea typeface="微软雅黑" panose="020B0503020204020204" charset="-122"/>
                <a:sym typeface="+mn-ea"/>
              </a:rPr>
              <a:t>大鸡小鸡林觅食，</a:t>
            </a:r>
          </a:p>
          <a:p>
            <a:pPr algn="l">
              <a:lnSpc>
                <a:spcPct val="150000"/>
              </a:lnSpc>
            </a:pPr>
            <a:r>
              <a:rPr lang="zh-CN" sz="2800">
                <a:latin typeface="微软雅黑" panose="020B0503020204020204" charset="-122"/>
                <a:ea typeface="微软雅黑" panose="020B0503020204020204" charset="-122"/>
                <a:sym typeface="+mn-ea"/>
              </a:rPr>
              <a:t>小鸭戏水河中央。</a:t>
            </a:r>
            <a:endParaRPr lang="zh-CN" sz="2800">
              <a:solidFill>
                <a:schemeClr val="tx1"/>
              </a:solidFill>
              <a:latin typeface="微软雅黑" panose="020B0503020204020204" charset="-122"/>
              <a:ea typeface="微软雅黑" panose="020B0503020204020204" charset="-122"/>
            </a:endParaRPr>
          </a:p>
          <a:p>
            <a:pPr algn="l">
              <a:lnSpc>
                <a:spcPct val="150000"/>
              </a:lnSpc>
            </a:pPr>
            <a:r>
              <a:rPr lang="zh-CN" sz="2800">
                <a:latin typeface="微软雅黑" panose="020B0503020204020204" charset="-122"/>
                <a:ea typeface="微软雅黑" panose="020B0503020204020204" charset="-122"/>
                <a:sym typeface="+mn-ea"/>
              </a:rPr>
              <a:t> 红霞晚餐看鸟归，</a:t>
            </a:r>
          </a:p>
          <a:p>
            <a:pPr algn="l">
              <a:lnSpc>
                <a:spcPct val="150000"/>
              </a:lnSpc>
            </a:pPr>
            <a:r>
              <a:rPr lang="zh-CN" sz="2800">
                <a:latin typeface="微软雅黑" panose="020B0503020204020204" charset="-122"/>
                <a:ea typeface="微软雅黑" panose="020B0503020204020204" charset="-122"/>
                <a:sym typeface="+mn-ea"/>
              </a:rPr>
              <a:t>秋夜虫鸣入梦乡。</a:t>
            </a:r>
            <a:endParaRPr lang="zh-CN" altLang="en-US" sz="2800">
              <a:solidFill>
                <a:schemeClr val="tx1"/>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cstate="print"/>
          <a:stretch>
            <a:fillRect/>
          </a:stretch>
        </p:blipFill>
        <p:spPr>
          <a:xfrm>
            <a:off x="6238159" y="3075942"/>
            <a:ext cx="4200370" cy="3154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900" decel="100000" fill="hold"/>
                                        <p:tgtEl>
                                          <p:spTgt spid="10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7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832" y="2872740"/>
            <a:ext cx="2954754"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9" y="1242060"/>
            <a:ext cx="2305979" cy="684584"/>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4" name="文本框 3"/>
          <p:cNvSpPr txBox="1"/>
          <p:nvPr/>
        </p:nvSpPr>
        <p:spPr>
          <a:xfrm>
            <a:off x="3106678" y="2675255"/>
            <a:ext cx="7314797" cy="2280285"/>
          </a:xfrm>
          <a:prstGeom prst="plaque">
            <a:avLst/>
          </a:prstGeom>
          <a:noFill/>
          <a:ln w="38100">
            <a:solidFill>
              <a:srgbClr val="409B50"/>
            </a:solidFill>
            <a:prstDash val="lgDashDotDot"/>
          </a:ln>
        </p:spPr>
        <p:txBody>
          <a:bodyPr wrap="square" rtlCol="0">
            <a:spAutoFit/>
          </a:bodyPr>
          <a:lstStyle/>
          <a:p>
            <a:pPr algn="l">
              <a:lnSpc>
                <a:spcPct val="150000"/>
              </a:lnSpc>
            </a:pPr>
            <a:r>
              <a:rPr lang="en-US" sz="2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温馨提示：</a:t>
            </a:r>
            <a:r>
              <a:rPr sz="2400"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先记录每个同学的想法</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sz="2400"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再把相近的整合在一起</a:t>
            </a:r>
            <a:r>
              <a:rPr sz="2400" dirty="0" err="1">
                <a:solidFill>
                  <a:schemeClr val="tx1"/>
                </a:solidFill>
                <a:latin typeface="微软雅黑" panose="020B0503020204020204" charset="-122"/>
                <a:ea typeface="微软雅黑" panose="020B0503020204020204" charset="-122"/>
                <a:cs typeface="微软雅黑" panose="020B0503020204020204" charset="-122"/>
                <a:sym typeface="+mn-ea"/>
              </a:rPr>
              <a:t>，然后标记出大多数同学认同的想法</a:t>
            </a:r>
            <a:r>
              <a:rPr sz="2400" dirty="0">
                <a:solidFill>
                  <a:schemeClr val="tx1"/>
                </a:solidFill>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heckerboard(across)">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Lst>
  </p:timing>
</p:sld>
</file>

<file path=ppt/slides/slide7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099" y="1082675"/>
            <a:ext cx="2119176" cy="578444"/>
          </a:xfrm>
          <a:prstGeom prst="roundRect">
            <a:avLst/>
          </a:prstGeom>
          <a:solidFill>
            <a:srgbClr val="BDD0E6"/>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2" name="图片 1" descr="51"/>
          <p:cNvPicPr>
            <a:picLocks noChangeAspect="1"/>
          </p:cNvPicPr>
          <p:nvPr/>
        </p:nvPicPr>
        <p:blipFill>
          <a:blip r:embed="rId2" cstate="print"/>
          <a:stretch>
            <a:fillRect/>
          </a:stretch>
        </p:blipFill>
        <p:spPr>
          <a:xfrm>
            <a:off x="219124" y="2484120"/>
            <a:ext cx="3224494" cy="3651250"/>
          </a:xfrm>
          <a:prstGeom prst="rect">
            <a:avLst/>
          </a:prstGeom>
        </p:spPr>
      </p:pic>
      <p:pic>
        <p:nvPicPr>
          <p:cNvPr id="1026" name="Picture 2" descr="C:\Users\Administrator\Downloads\QQ截图2019120911231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7631" y="2201015"/>
            <a:ext cx="7527781" cy="31722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51890"/>
            <a:ext cx="2431548"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latin typeface="微软雅黑" panose="020B0503020204020204" charset="-122"/>
                <a:ea typeface="微软雅黑" panose="020B0503020204020204" charset="-122"/>
                <a:cs typeface="微软雅黑" panose="020B0503020204020204" charset="-122"/>
              </a:rPr>
              <a:t>新知讲解</a:t>
            </a:r>
          </a:p>
        </p:txBody>
      </p:sp>
      <p:sp>
        <p:nvSpPr>
          <p:cNvPr id="8" name="文本框 7"/>
          <p:cNvSpPr txBox="1"/>
          <p:nvPr/>
        </p:nvSpPr>
        <p:spPr>
          <a:xfrm>
            <a:off x="883636" y="2094865"/>
            <a:ext cx="9582020" cy="2962513"/>
          </a:xfrm>
          <a:prstGeom prst="roundRect">
            <a:avLst/>
          </a:prstGeom>
          <a:noFill/>
          <a:ln>
            <a:solidFill>
              <a:srgbClr val="409B50"/>
            </a:solidFill>
          </a:ln>
        </p:spPr>
        <p:txBody>
          <a:bodyPr wrap="square" rtlCol="0">
            <a:spAutoFit/>
          </a:bodyPr>
          <a:lstStyle/>
          <a:p>
            <a:pPr algn="l"/>
            <a:r>
              <a:rPr lang="zh-CN" sz="2400">
                <a:latin typeface="微软雅黑" panose="020B0503020204020204" charset="-122"/>
                <a:ea typeface="微软雅黑" panose="020B0503020204020204" charset="-122"/>
                <a:sym typeface="+mn-ea"/>
              </a:rPr>
              <a:t>（1）和朋友相处应该相互尊重，给予朋友足够的空间和时间。</a:t>
            </a:r>
          </a:p>
          <a:p>
            <a:pPr algn="l"/>
            <a:r>
              <a:rPr lang="zh-CN" sz="2400">
                <a:latin typeface="微软雅黑" panose="020B0503020204020204" charset="-122"/>
                <a:ea typeface="微软雅黑" panose="020B0503020204020204" charset="-122"/>
                <a:sym typeface="+mn-ea"/>
              </a:rPr>
              <a:t>（2）和朋友相处应该学会分享，既分享快乐，也分享痛苦。这样，分享快乐，就会得到两份快乐，分享痛苦，痛苦就会只剩下半份。</a:t>
            </a:r>
          </a:p>
          <a:p>
            <a:pPr algn="l"/>
            <a:r>
              <a:rPr lang="zh-CN" sz="2400">
                <a:latin typeface="微软雅黑" panose="020B0503020204020204" charset="-122"/>
                <a:ea typeface="微软雅黑" panose="020B0503020204020204" charset="-122"/>
                <a:sym typeface="+mn-ea"/>
              </a:rPr>
              <a:t>（3）和朋友相处应该彼此信任，不要互相猜疑。</a:t>
            </a:r>
          </a:p>
          <a:p>
            <a:pPr algn="l"/>
            <a:r>
              <a:rPr lang="zh-CN" sz="2400">
                <a:latin typeface="微软雅黑" panose="020B0503020204020204" charset="-122"/>
                <a:ea typeface="微软雅黑" panose="020B0503020204020204" charset="-122"/>
                <a:sym typeface="+mn-ea"/>
              </a:rPr>
              <a:t>（4）和朋友相处应该互相帮助、扶持。</a:t>
            </a:r>
          </a:p>
          <a:p>
            <a:pPr algn="l"/>
            <a:r>
              <a:rPr lang="zh-CN" sz="2400">
                <a:latin typeface="微软雅黑" panose="020B0503020204020204" charset="-122"/>
                <a:ea typeface="微软雅黑" panose="020B0503020204020204" charset="-122"/>
                <a:sym typeface="+mn-ea"/>
              </a:rPr>
              <a:t>（5）和朋友相处应该学会包容，包容朋友的缺点和不完美，因为世界上没有人是完美的，都是有缺点的。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checkerboard(across)">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checkerboard(across)">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checkerboard(across)">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checkerboard(across)">
                                      <p:cBhvr>
                                        <p:cTn id="27" dur="500"/>
                                        <p:tgtEl>
                                          <p:spTgt spid="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animEffect transition="in" filter="checkerboard(across)">
                                      <p:cBhvr>
                                        <p:cTn id="3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7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75711"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课堂小结</a:t>
            </a:r>
          </a:p>
        </p:txBody>
      </p:sp>
      <p:sp>
        <p:nvSpPr>
          <p:cNvPr id="2" name="文本框 1"/>
          <p:cNvSpPr txBox="1"/>
          <p:nvPr/>
        </p:nvSpPr>
        <p:spPr>
          <a:xfrm>
            <a:off x="2441626" y="2077087"/>
            <a:ext cx="8499179" cy="4158421"/>
          </a:xfrm>
          <a:prstGeom prst="snip2Diag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30000"/>
              </a:lnSpc>
            </a:pPr>
            <a:r>
              <a:rPr lang="zh-CN" sz="2800" dirty="0">
                <a:latin typeface="微软雅黑" panose="020B0503020204020204" charset="-122"/>
                <a:ea typeface="微软雅黑" panose="020B0503020204020204" charset="-122"/>
                <a:cs typeface="微软雅黑" panose="020B0503020204020204" charset="-122"/>
                <a:sym typeface="+mn-ea"/>
              </a:rPr>
              <a:t>1.生活中我们总会遇到朋友与自己不一致的意见，千万不要因此而生气，仇恨朋友，要珍惜友谊，善待朋友。</a:t>
            </a:r>
          </a:p>
          <a:p>
            <a:pPr algn="l">
              <a:lnSpc>
                <a:spcPct val="130000"/>
              </a:lnSpc>
            </a:pPr>
            <a:r>
              <a:rPr lang="zh-CN" sz="2800" dirty="0">
                <a:latin typeface="微软雅黑" panose="020B0503020204020204" charset="-122"/>
                <a:ea typeface="微软雅黑" panose="020B0503020204020204" charset="-122"/>
                <a:cs typeface="微软雅黑" panose="020B0503020204020204" charset="-122"/>
                <a:sym typeface="+mn-ea"/>
              </a:rPr>
              <a:t>2.要静下心来，学会换位思考，态度平和，以理服人。</a:t>
            </a:r>
          </a:p>
          <a:p>
            <a:pPr algn="l">
              <a:lnSpc>
                <a:spcPct val="130000"/>
              </a:lnSpc>
            </a:pPr>
            <a:r>
              <a:rPr lang="zh-CN" sz="2800" dirty="0">
                <a:latin typeface="微软雅黑" panose="020B0503020204020204" charset="-122"/>
                <a:ea typeface="微软雅黑" panose="020B0503020204020204" charset="-122"/>
                <a:cs typeface="微软雅黑" panose="020B0503020204020204" charset="-122"/>
                <a:sym typeface="+mn-ea"/>
              </a:rPr>
              <a:t>3.课下解决一下朋友间的矛盾和隔阂。</a:t>
            </a:r>
          </a:p>
        </p:txBody>
      </p:sp>
      <p:pic>
        <p:nvPicPr>
          <p:cNvPr id="3" name="图片 2" descr="30"/>
          <p:cNvPicPr>
            <a:picLocks noChangeAspect="1"/>
          </p:cNvPicPr>
          <p:nvPr/>
        </p:nvPicPr>
        <p:blipFill>
          <a:blip r:embed="rId2" cstate="print"/>
          <a:stretch>
            <a:fillRect/>
          </a:stretch>
        </p:blipFill>
        <p:spPr>
          <a:xfrm>
            <a:off x="603042" y="2757170"/>
            <a:ext cx="4086427" cy="3347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pic>
        <p:nvPicPr>
          <p:cNvPr id="2" name="图片 1" descr="86"/>
          <p:cNvPicPr>
            <a:picLocks noChangeAspect="1"/>
          </p:cNvPicPr>
          <p:nvPr/>
        </p:nvPicPr>
        <p:blipFill>
          <a:blip r:embed="rId2" cstate="print"/>
          <a:stretch>
            <a:fillRect/>
          </a:stretch>
        </p:blipFill>
        <p:spPr>
          <a:xfrm>
            <a:off x="462746" y="3705225"/>
            <a:ext cx="5923459" cy="2465070"/>
          </a:xfrm>
          <a:prstGeom prst="rect">
            <a:avLst/>
          </a:prstGeom>
        </p:spPr>
      </p:pic>
      <p:sp>
        <p:nvSpPr>
          <p:cNvPr id="100" name="文本框 99"/>
          <p:cNvSpPr txBox="1"/>
          <p:nvPr/>
        </p:nvSpPr>
        <p:spPr>
          <a:xfrm>
            <a:off x="3047768" y="2131062"/>
            <a:ext cx="7398511" cy="1695221"/>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ctr">
              <a:lnSpc>
                <a:spcPct val="13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朋友相处的秘诀</a:t>
            </a:r>
          </a:p>
          <a:p>
            <a:pPr algn="ctr">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互相尊重 学会分享 彼此信任 学会包容</a:t>
            </a:r>
          </a:p>
          <a:p>
            <a:pPr algn="ctr">
              <a:lnSpc>
                <a:spcPct val="13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记录信息，分类整理 条理汇报</a:t>
            </a:r>
          </a:p>
        </p:txBody>
      </p:sp>
    </p:spTree>
  </p:cSld>
  <p:clrMapOvr>
    <a:masterClrMapping/>
  </p:clrMapOvr>
  <p:timing>
    <p:tnLst>
      <p:par>
        <p:cTn id="1" dur="indefinite" restart="never" nodeType="tmRoot"/>
      </p:par>
    </p:tnLst>
  </p:timing>
</p:sld>
</file>

<file path=ppt/slides/slide7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7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49359" y="2342923"/>
            <a:ext cx="6763390" cy="2585323"/>
          </a:xfrm>
          <a:prstGeom prst="rect">
            <a:avLst/>
          </a:prstGeom>
        </p:spPr>
        <p:txBody>
          <a:bodyPr wrap="none">
            <a:spAutoFit/>
          </a:bodyPr>
          <a:lstStyle/>
          <a:p>
            <a:pPr algn="l">
              <a:lnSpc>
                <a:spcPct val="150000"/>
              </a:lnSpc>
            </a:pPr>
            <a:r>
              <a:rPr lang="zh-CN" sz="5400" dirty="0">
                <a:solidFill>
                  <a:schemeClr val="tx1"/>
                </a:solidFill>
                <a:latin typeface="黑体" panose="02010609060101010101" charset="-122"/>
                <a:ea typeface="黑体" panose="02010609060101010101" charset="-122"/>
                <a:cs typeface="黑体" panose="02010609060101010101" charset="-122"/>
              </a:rPr>
              <a:t>习作：</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l">
              <a:lnSpc>
                <a:spcPct val="150000"/>
              </a:lnSpc>
            </a:pPr>
            <a:r>
              <a:rPr lang="zh-CN" sz="5400" dirty="0">
                <a:solidFill>
                  <a:srgbClr val="FF0000"/>
                </a:solidFill>
                <a:latin typeface="黑体" panose="02010609060101010101" charset="-122"/>
                <a:ea typeface="黑体" panose="02010609060101010101" charset="-122"/>
                <a:cs typeface="黑体" panose="02010609060101010101" charset="-122"/>
              </a:rPr>
              <a:t>我学会了</a:t>
            </a:r>
            <a:r>
              <a:rPr lang="zh-CN" sz="5400" u="sng" dirty="0">
                <a:solidFill>
                  <a:srgbClr val="FF0000"/>
                </a:solidFill>
                <a:latin typeface="黑体" panose="02010609060101010101" charset="-122"/>
                <a:ea typeface="黑体" panose="02010609060101010101" charset="-122"/>
                <a:cs typeface="黑体" panose="02010609060101010101" charset="-122"/>
              </a:rPr>
              <a:t>     </a:t>
            </a:r>
            <a:r>
              <a:rPr lang="zh-CN" sz="5400" dirty="0">
                <a:solidFill>
                  <a:srgbClr val="FF0000"/>
                </a:solidFill>
                <a:latin typeface="黑体" panose="02010609060101010101" charset="-122"/>
                <a:ea typeface="黑体" panose="02010609060101010101" charset="-122"/>
                <a:cs typeface="黑体" panose="02010609060101010101" charset="-122"/>
              </a:rPr>
              <a:t>      </a:t>
            </a: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7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2" name="图片 1"/>
          <p:cNvPicPr>
            <a:picLocks noChangeAspect="1"/>
          </p:cNvPicPr>
          <p:nvPr/>
        </p:nvPicPr>
        <p:blipFill>
          <a:blip r:embed="rId2" cstate="print"/>
          <a:stretch>
            <a:fillRect/>
          </a:stretch>
        </p:blipFill>
        <p:spPr>
          <a:xfrm>
            <a:off x="1553339" y="2214247"/>
            <a:ext cx="2964830" cy="2428875"/>
          </a:xfrm>
          <a:prstGeom prst="rect">
            <a:avLst/>
          </a:prstGeom>
        </p:spPr>
      </p:pic>
      <p:pic>
        <p:nvPicPr>
          <p:cNvPr id="6" name="图片 5"/>
          <p:cNvPicPr>
            <a:picLocks noChangeAspect="1"/>
          </p:cNvPicPr>
          <p:nvPr/>
        </p:nvPicPr>
        <p:blipFill>
          <a:blip r:embed="rId3" cstate="print"/>
          <a:srcRect b="10212"/>
          <a:stretch>
            <a:fillRect/>
          </a:stretch>
        </p:blipFill>
        <p:spPr>
          <a:xfrm>
            <a:off x="5386302" y="1404622"/>
            <a:ext cx="3441529" cy="1881505"/>
          </a:xfrm>
          <a:prstGeom prst="rect">
            <a:avLst/>
          </a:prstGeom>
        </p:spPr>
      </p:pic>
      <p:pic>
        <p:nvPicPr>
          <p:cNvPr id="7" name="图片 6"/>
          <p:cNvPicPr>
            <a:picLocks noChangeAspect="1"/>
          </p:cNvPicPr>
          <p:nvPr/>
        </p:nvPicPr>
        <p:blipFill>
          <a:blip r:embed="rId4" cstate="print"/>
          <a:stretch>
            <a:fillRect/>
          </a:stretch>
        </p:blipFill>
        <p:spPr>
          <a:xfrm>
            <a:off x="5200273" y="3799205"/>
            <a:ext cx="3627557" cy="1981200"/>
          </a:xfrm>
          <a:prstGeom prst="rect">
            <a:avLst/>
          </a:prstGeom>
        </p:spPr>
      </p:pic>
      <p:pic>
        <p:nvPicPr>
          <p:cNvPr id="10" name="图片 9"/>
          <p:cNvPicPr>
            <a:picLocks noChangeAspect="1"/>
          </p:cNvPicPr>
          <p:nvPr/>
        </p:nvPicPr>
        <p:blipFill>
          <a:blip r:embed="rId5" cstate="print">
            <a:clrChange>
              <a:clrFrom>
                <a:srgbClr val="FFFFFF">
                  <a:alpha val="100000"/>
                </a:srgbClr>
              </a:clrFrom>
              <a:clrTo>
                <a:srgbClr val="FFFFFF">
                  <a:alpha val="100000"/>
                  <a:alpha val="0"/>
                </a:srgbClr>
              </a:clrTo>
            </a:clrChange>
          </a:blip>
          <a:stretch>
            <a:fillRect/>
          </a:stretch>
        </p:blipFill>
        <p:spPr>
          <a:xfrm>
            <a:off x="2235445" y="3799207"/>
            <a:ext cx="2964830" cy="2428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heckerboard(across)">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2" name="文本框 1"/>
          <p:cNvSpPr txBox="1"/>
          <p:nvPr/>
        </p:nvSpPr>
        <p:spPr>
          <a:xfrm>
            <a:off x="413139" y="1957707"/>
            <a:ext cx="6340197"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在这些本领里面，哪一项给你的印象最深刻？</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036531" y="1374777"/>
            <a:ext cx="2912122" cy="510525"/>
          </a:xfrm>
          <a:prstGeom prst="wedgeRoundRectCallout">
            <a:avLst>
              <a:gd name="adj1" fmla="val -45714"/>
              <a:gd name="adj2" fmla="val 89558"/>
              <a:gd name="adj3" fmla="val 16667"/>
            </a:avLst>
          </a:prstGeom>
          <a:noFill/>
          <a:ln w="28575">
            <a:solidFill>
              <a:schemeClr val="accent1"/>
            </a:solidFill>
          </a:ln>
        </p:spPr>
        <p:txBody>
          <a:bodyPr wrap="squar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学会了挤牛奶</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413138" y="2586357"/>
            <a:ext cx="5109091"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你是怎样一步步学会做这件事情的？</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400447" y="3199131"/>
            <a:ext cx="5416868"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先观察别人是如何做的，再尝试去做。</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413139" y="3824607"/>
            <a:ext cx="6340197"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学习过程中遇到了哪些困难？是怎么克服的？</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150858" y="4420872"/>
            <a:ext cx="6797794" cy="829945"/>
          </a:xfrm>
          <a:prstGeom prst="rect">
            <a:avLst/>
          </a:prstGeom>
          <a:noFill/>
        </p:spPr>
        <p:txBody>
          <a:bodyPr wrap="square" rtlCol="0">
            <a:spAutoFit/>
          </a:bodyPr>
          <a:lstStyle/>
          <a:p>
            <a:pPr algn="l"/>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刚开始牛儿</a:t>
            </a:r>
            <a:r>
              <a:rPr 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不</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听</a:t>
            </a:r>
            <a:r>
              <a:rPr lang="zh-CN"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话</a:t>
            </a:r>
            <a:r>
              <a:rPr 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，老是不配合，后来发现自己的方法和力度不正确。</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413138" y="5386707"/>
            <a:ext cx="5724644"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有过哪些有趣的经历，心情有哪些变化？</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2595874" y="5847082"/>
            <a:ext cx="6955750"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从刚开始的畏惧，到后来的应对自如，从容快乐。</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heckerboard(across)">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p:bldP spid="7" grpId="0"/>
      <p:bldP spid="8" grpId="0"/>
      <p:bldP spid="9" grpId="0"/>
      <p:bldP spid="10" grpId="0"/>
    </p:bldLst>
  </p:timing>
</p:sld>
</file>

<file path=ppt/slides/slide7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470496" y="1073785"/>
            <a:ext cx="2210640" cy="682944"/>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例文引路</a:t>
            </a:r>
          </a:p>
        </p:txBody>
      </p:sp>
      <p:sp>
        <p:nvSpPr>
          <p:cNvPr id="100" name="文本框 99"/>
          <p:cNvSpPr txBox="1"/>
          <p:nvPr/>
        </p:nvSpPr>
        <p:spPr>
          <a:xfrm>
            <a:off x="217034" y="1449707"/>
            <a:ext cx="10432326" cy="4154984"/>
          </a:xfrm>
          <a:prstGeom prst="rect">
            <a:avLst/>
          </a:prstGeom>
          <a:noFill/>
          <a:ln w="9525">
            <a:noFill/>
          </a:ln>
        </p:spPr>
        <p:txBody>
          <a:bodyPr wrap="square">
            <a:spAutoFit/>
          </a:bodyPr>
          <a:lstStyle/>
          <a:p>
            <a:pPr indent="609600"/>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我学会</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了</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骑</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自行车</a:t>
            </a:r>
            <a:endParaRPr lang="en-US" altLang="zh-CN" sz="2400" dirty="0">
              <a:latin typeface="微软雅黑" panose="020B0503020204020204" charset="-122"/>
              <a:ea typeface="微软雅黑" panose="020B0503020204020204" charset="-122"/>
              <a:cs typeface="微软雅黑" panose="020B0503020204020204" charset="-122"/>
            </a:endParaRPr>
          </a:p>
          <a:p>
            <a:pPr indent="609600"/>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看见</a:t>
            </a:r>
            <a:r>
              <a:rPr lang="zh-CN" sz="2400" dirty="0">
                <a:solidFill>
                  <a:schemeClr val="tx1"/>
                </a:solidFill>
                <a:latin typeface="微软雅黑" panose="020B0503020204020204" charset="-122"/>
                <a:ea typeface="微软雅黑" panose="020B0503020204020204" charset="-122"/>
                <a:cs typeface="微软雅黑" panose="020B0503020204020204" charset="-122"/>
              </a:rPr>
              <a:t>小朋友们都学会了骑自行车，我很羡慕，也很着急。终于，在一个周六的上午，爸爸、妈妈陪着我来到了小广场，我开始了学习骑自行车。</a:t>
            </a:r>
          </a:p>
          <a:p>
            <a:pPr indent="609600"/>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练习</a:t>
            </a:r>
            <a:r>
              <a:rPr lang="zh-CN" sz="2400" dirty="0">
                <a:solidFill>
                  <a:schemeClr val="tx1"/>
                </a:solidFill>
                <a:latin typeface="微软雅黑" panose="020B0503020204020204" charset="-122"/>
                <a:ea typeface="微软雅黑" panose="020B0503020204020204" charset="-122"/>
                <a:cs typeface="微软雅黑" panose="020B0503020204020204" charset="-122"/>
              </a:rPr>
              <a:t>开始了，爸爸给</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我</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做</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了</a:t>
            </a:r>
            <a:r>
              <a:rPr lang="zh-CN" sz="2400" dirty="0">
                <a:solidFill>
                  <a:schemeClr val="tx1"/>
                </a:solidFill>
                <a:latin typeface="微软雅黑" panose="020B0503020204020204" charset="-122"/>
                <a:ea typeface="微软雅黑" panose="020B0503020204020204" charset="-122"/>
                <a:cs typeface="微软雅黑" panose="020B0503020204020204" charset="-122"/>
              </a:rPr>
              <a:t>一次示范，让我仔细看清楚。然后爸爸对我说：“你先坐在车上，双手握好车把，在车上坐稳，脚踩在脚踏板上，爸爸给你扶着自行车后座，你用力骑车，不要害怕。”我按照爸爸的吩咐去做了，可我不是握不住车把就是忘了踏车，手脚一点也不听使唤，车总是失去平衡，可是我并不泄气，还是认认真真地练着。爸爸鼓励我：“孩子，照这样练下去，你一定会成功的！”听了爸爸的话，我心里乐滋滋的。爸爸一边扶车，一边指挥我。我</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认真</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地</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听</a:t>
            </a:r>
            <a:r>
              <a:rPr lang="zh-CN" sz="2400" dirty="0">
                <a:solidFill>
                  <a:schemeClr val="tx1"/>
                </a:solidFill>
                <a:latin typeface="微软雅黑" panose="020B0503020204020204" charset="-122"/>
                <a:ea typeface="微软雅黑" panose="020B0503020204020204" charset="-122"/>
                <a:cs typeface="微软雅黑" panose="020B0503020204020204" charset="-122"/>
              </a:rPr>
              <a:t>着，照着做，真的见效了。我的双脚也比刚开始学的时候灵活多了。</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730648" y="1616077"/>
            <a:ext cx="6906310" cy="1143761"/>
          </a:xfrm>
          <a:prstGeom prst="snip2DiagRect">
            <a:avLst/>
          </a:prstGeom>
          <a:solidFill>
            <a:srgbClr val="FFDB6D"/>
          </a:solidFill>
          <a:ln w="9525">
            <a:noFill/>
          </a:ln>
        </p:spPr>
        <p:txBody>
          <a:bodyPr wrap="square">
            <a:spAutoFit/>
          </a:bodyPr>
          <a:lstStyle/>
          <a:p>
            <a:r>
              <a:rPr lang="zh-CN" sz="2800">
                <a:latin typeface="微软雅黑" panose="020B0503020204020204" charset="-122"/>
                <a:ea typeface="微软雅黑" panose="020B0503020204020204" charset="-122"/>
                <a:sym typeface="+mn-ea"/>
              </a:rPr>
              <a:t>从这段话中，你体会到了作者想要表达的思想感情是什么？</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083327" y="3960815"/>
            <a:ext cx="6200952" cy="1585397"/>
          </a:xfrm>
          <a:prstGeom prst="wedgeRoundRectCallout">
            <a:avLst>
              <a:gd name="adj1" fmla="val -37612"/>
              <a:gd name="adj2" fmla="val -77047"/>
              <a:gd name="adj3" fmla="val 16667"/>
            </a:avLst>
          </a:prstGeom>
          <a:noFill/>
          <a:ln w="28575">
            <a:solidFill>
              <a:srgbClr val="FFC000"/>
            </a:solidFill>
          </a:ln>
        </p:spPr>
        <p:txBody>
          <a:bodyPr wrap="square">
            <a:spAutoFit/>
          </a:bodyPr>
          <a:lstStyle/>
          <a:p>
            <a:r>
              <a:rPr lang="zh-CN" sz="2800">
                <a:solidFill>
                  <a:schemeClr val="tx1"/>
                </a:solidFill>
                <a:latin typeface="微软雅黑" panose="020B0503020204020204" charset="-122"/>
                <a:ea typeface="微软雅黑" panose="020B0503020204020204" charset="-122"/>
              </a:rPr>
              <a:t>表达了作者对乡村生活的热爱和赞美，对质朴、善良、勤劳的乡下人家的热爱之情。</a:t>
            </a:r>
          </a:p>
        </p:txBody>
      </p:sp>
      <p:pic>
        <p:nvPicPr>
          <p:cNvPr id="3" name="图片 2"/>
          <p:cNvPicPr>
            <a:picLocks noChangeAspect="1"/>
          </p:cNvPicPr>
          <p:nvPr/>
        </p:nvPicPr>
        <p:blipFill>
          <a:blip r:embed="rId2" cstate="print"/>
          <a:stretch>
            <a:fillRect/>
          </a:stretch>
        </p:blipFill>
        <p:spPr>
          <a:xfrm>
            <a:off x="567388" y="2972435"/>
            <a:ext cx="2941576" cy="2574290"/>
          </a:xfrm>
          <a:prstGeom prst="rect">
            <a:avLst/>
          </a:prstGeom>
        </p:spPr>
      </p:pic>
      <p:sp>
        <p:nvSpPr>
          <p:cNvPr id="4" name="文本框 3"/>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课文精讲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Lst>
  </p:timing>
</p:sld>
</file>

<file path=ppt/slides/slide7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470496" y="1073785"/>
            <a:ext cx="2210640" cy="682944"/>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例文引路</a:t>
            </a:r>
          </a:p>
        </p:txBody>
      </p:sp>
      <p:sp>
        <p:nvSpPr>
          <p:cNvPr id="100" name="文本框 99"/>
          <p:cNvSpPr txBox="1"/>
          <p:nvPr/>
        </p:nvSpPr>
        <p:spPr>
          <a:xfrm>
            <a:off x="857283" y="2356487"/>
            <a:ext cx="9709915" cy="2677656"/>
          </a:xfrm>
          <a:prstGeom prst="rect">
            <a:avLst/>
          </a:prstGeom>
          <a:noFill/>
          <a:ln w="9525">
            <a:noFill/>
          </a:ln>
        </p:spPr>
        <p:txBody>
          <a:bodyPr wrap="square">
            <a:spAutoFit/>
          </a:bodyPr>
          <a:lstStyle/>
          <a:p>
            <a:pPr indent="609600"/>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时间</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不知不觉</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地</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过去</a:t>
            </a:r>
            <a:r>
              <a:rPr lang="zh-CN" sz="2400" dirty="0">
                <a:solidFill>
                  <a:schemeClr val="tx1"/>
                </a:solidFill>
                <a:latin typeface="微软雅黑" panose="020B0503020204020204" charset="-122"/>
                <a:ea typeface="微软雅黑" panose="020B0503020204020204" charset="-122"/>
                <a:cs typeface="微软雅黑" panose="020B0503020204020204" charset="-122"/>
              </a:rPr>
              <a:t>了。突然，爸爸高兴地喊了起来：“成功了，成功了！你学会骑自行车了！”我连忙把车停下，才知道，刚才爸爸不扶车了，而是在后面小跑着跟着我。听到爸爸的喝彩声，我练得更加起劲了。终于，我初步掌握了骑自行车的要领，心里别提有多高兴了。</a:t>
            </a:r>
          </a:p>
          <a:p>
            <a:pPr indent="609600"/>
            <a:r>
              <a:rPr lang="zh-CN" sz="2400" dirty="0">
                <a:solidFill>
                  <a:schemeClr val="tx1"/>
                </a:solidFill>
                <a:latin typeface="微软雅黑" panose="020B0503020204020204" charset="-122"/>
                <a:ea typeface="微软雅黑" panose="020B0503020204020204" charset="-122"/>
                <a:cs typeface="微软雅黑" panose="020B0503020204020204" charset="-122"/>
              </a:rPr>
              <a:t>就这样，日复一日，年复一年地练习，如今我已经可以轻松自在地骑着自行车了。我尝到了成功的喜悦，也体会到要成功，就必须付出艰辛的劳动。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100" name="文本框 99"/>
          <p:cNvSpPr txBox="1"/>
          <p:nvPr/>
        </p:nvSpPr>
        <p:spPr>
          <a:xfrm>
            <a:off x="5547527" y="4140835"/>
            <a:ext cx="3896523" cy="1328584"/>
          </a:xfrm>
          <a:prstGeom prst="wedgeRoundRectCallout">
            <a:avLst>
              <a:gd name="adj1" fmla="val -21871"/>
              <a:gd name="adj2" fmla="val -66298"/>
              <a:gd name="adj3" fmla="val 16667"/>
            </a:avLst>
          </a:prstGeom>
          <a:noFill/>
          <a:ln w="38100">
            <a:solidFill>
              <a:srgbClr val="FFC000"/>
            </a:solidFill>
          </a:ln>
        </p:spPr>
        <p:txBody>
          <a:bodyPr wrap="square">
            <a:spAutoFit/>
          </a:bodyPr>
          <a:lstStyle/>
          <a:p>
            <a:r>
              <a:rPr lang="zh-CN" sz="2400">
                <a:solidFill>
                  <a:schemeClr val="tx1"/>
                </a:solidFill>
                <a:latin typeface="微软雅黑" panose="020B0503020204020204" charset="-122"/>
                <a:ea typeface="微软雅黑" panose="020B0503020204020204" charset="-122"/>
                <a:cs typeface="微软雅黑" panose="020B0503020204020204" charset="-122"/>
              </a:rPr>
              <a:t>在爸爸的指导下，经过自己的不断训练，就学会了骑自行车。</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861061" y="2355217"/>
            <a:ext cx="7195429" cy="991731"/>
          </a:xfrm>
          <a:prstGeom prst="snip2DiagRect">
            <a:avLst/>
          </a:prstGeom>
          <a:solidFill>
            <a:srgbClr val="FFC000"/>
          </a:solidFill>
        </p:spPr>
        <p:txBody>
          <a:bodyPr wrap="squar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听了例文的讲述，你知道“我”学会了</a:t>
            </a:r>
            <a:r>
              <a:rPr lang="zh-CN" sz="2400" dirty="0" smtClean="0">
                <a:latin typeface="微软雅黑" panose="020B0503020204020204" charset="-122"/>
                <a:ea typeface="微软雅黑" panose="020B0503020204020204" charset="-122"/>
                <a:cs typeface="微软雅黑" panose="020B0503020204020204" charset="-122"/>
                <a:sym typeface="+mn-ea"/>
              </a:rPr>
              <a:t>什么</a:t>
            </a:r>
            <a:r>
              <a:rPr lang="zh-CN" altLang="en-US" sz="2400" dirty="0" smtClean="0">
                <a:latin typeface="微软雅黑" panose="020B0503020204020204" charset="-122"/>
                <a:ea typeface="微软雅黑" panose="020B0503020204020204" charset="-122"/>
                <a:cs typeface="微软雅黑" panose="020B0503020204020204" charset="-122"/>
                <a:sym typeface="+mn-ea"/>
              </a:rPr>
              <a:t>吗</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sz="2400" dirty="0">
                <a:latin typeface="微软雅黑" panose="020B0503020204020204" charset="-122"/>
                <a:ea typeface="微软雅黑" panose="020B0503020204020204" charset="-122"/>
                <a:cs typeface="微软雅黑" panose="020B0503020204020204" charset="-122"/>
                <a:sym typeface="+mn-ea"/>
              </a:rPr>
              <a:t>当时的心情如何？怎样学会的？</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72765" y="4004947"/>
            <a:ext cx="3125280" cy="920069"/>
          </a:xfrm>
          <a:prstGeom prst="wedgeRoundRectCallout">
            <a:avLst>
              <a:gd name="adj1" fmla="val -9275"/>
              <a:gd name="adj2" fmla="val -72974"/>
              <a:gd name="adj3" fmla="val 16667"/>
            </a:avLst>
          </a:prstGeom>
          <a:noFill/>
          <a:ln w="38100">
            <a:solidFill>
              <a:srgbClr val="FFC000"/>
            </a:solidFill>
          </a:ln>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我学会了骑自行车，心里很高兴。</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5" grpId="0" bldLvl="0" animBg="1"/>
    </p:bldLst>
  </p:timing>
</p:sld>
</file>

<file path=ppt/slides/slide7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775119" y="3496310"/>
            <a:ext cx="10062595" cy="1328706"/>
          </a:xfrm>
          <a:prstGeom prst="roundRect">
            <a:avLst/>
          </a:prstGeom>
          <a:noFill/>
          <a:ln>
            <a:solidFill>
              <a:schemeClr val="accent1"/>
            </a:solidFill>
          </a:ln>
        </p:spPr>
        <p:txBody>
          <a:bodyPr wrap="square" rtlCol="0">
            <a:spAutoFit/>
          </a:bodyPr>
          <a:lstStyle/>
          <a:p>
            <a:pPr algn="l">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拍案叫绝    难以置信     豁然开朗     大功告成     记忆犹新</a:t>
            </a:r>
          </a:p>
          <a:p>
            <a:pPr algn="l">
              <a:lnSpc>
                <a:spcPct val="150000"/>
              </a:lnSpc>
            </a:pPr>
            <a:r>
              <a:rPr lang="zh-CN" altLang="zh-CN" sz="2400" dirty="0">
                <a:latin typeface="微软雅黑" panose="020B0503020204020204" charset="-122"/>
                <a:ea typeface="微软雅黑" panose="020B0503020204020204" charset="-122"/>
                <a:cs typeface="微软雅黑" panose="020B0503020204020204" charset="-122"/>
                <a:sym typeface="+mn-ea"/>
              </a:rPr>
              <a:t>美滋滋       活蹦乱跳     目不转睛     慌慌张张     津津乐道</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a:off x="2643932" y="2415541"/>
            <a:ext cx="4580453" cy="550962"/>
          </a:xfrm>
          <a:prstGeom prst="snip2DiagRect">
            <a:avLst/>
          </a:prstGeom>
          <a:solidFill>
            <a:schemeClr val="tx2">
              <a:lumMod val="60000"/>
              <a:lumOff val="40000"/>
            </a:schemeClr>
          </a:solidFill>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读一读，说说你最喜欢哪一个。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3419051" y="3305812"/>
            <a:ext cx="6331946" cy="2549135"/>
          </a:xfrm>
          <a:prstGeom prst="roundRect">
            <a:avLst/>
          </a:prstGeom>
          <a:noFill/>
          <a:ln>
            <a:solidFill>
              <a:srgbClr val="339933"/>
            </a:solidFill>
          </a:ln>
        </p:spPr>
        <p:txBody>
          <a:bodyPr wrap="square" rtlCol="0">
            <a:spAutoFit/>
          </a:bodyPr>
          <a:lstStyle/>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①留心生活，处处皆学问。</a:t>
            </a:r>
          </a:p>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②世上无难事，只怕有心人。</a:t>
            </a:r>
          </a:p>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③只要功夫深，铁棒磨成针。</a:t>
            </a:r>
          </a:p>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④虚心使人进步，骄傲使人落后。</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grpSp>
        <p:nvGrpSpPr>
          <p:cNvPr id="6" name="组合 5"/>
          <p:cNvGrpSpPr/>
          <p:nvPr/>
        </p:nvGrpSpPr>
        <p:grpSpPr>
          <a:xfrm>
            <a:off x="780545" y="2012315"/>
            <a:ext cx="7394635" cy="957580"/>
            <a:chOff x="1007" y="3169"/>
            <a:chExt cx="9540" cy="1508"/>
          </a:xfrm>
        </p:grpSpPr>
        <p:pic>
          <p:nvPicPr>
            <p:cNvPr id="3" name="图片 2" descr="24"/>
            <p:cNvPicPr>
              <a:picLocks noChangeAspect="1"/>
            </p:cNvPicPr>
            <p:nvPr/>
          </p:nvPicPr>
          <p:blipFill>
            <a:blip r:embed="rId2" cstate="print"/>
            <a:stretch>
              <a:fillRect/>
            </a:stretch>
          </p:blipFill>
          <p:spPr>
            <a:xfrm>
              <a:off x="1007" y="3169"/>
              <a:ext cx="9541" cy="1508"/>
            </a:xfrm>
            <a:prstGeom prst="rect">
              <a:avLst/>
            </a:prstGeom>
          </p:spPr>
        </p:pic>
        <p:sp>
          <p:nvSpPr>
            <p:cNvPr id="4" name="文本框 3"/>
            <p:cNvSpPr txBox="1"/>
            <p:nvPr/>
          </p:nvSpPr>
          <p:spPr>
            <a:xfrm>
              <a:off x="1007" y="3673"/>
              <a:ext cx="7098" cy="725"/>
            </a:xfrm>
            <a:prstGeom prst="rect">
              <a:avLst/>
            </a:prstGeom>
            <a:noFill/>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读一读，说说你最喜欢哪一句。</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grpSp>
      <p:pic>
        <p:nvPicPr>
          <p:cNvPr id="7" name="图片 6" descr="108"/>
          <p:cNvPicPr>
            <a:picLocks noChangeAspect="1"/>
          </p:cNvPicPr>
          <p:nvPr/>
        </p:nvPicPr>
        <p:blipFill>
          <a:blip r:embed="rId3" cstate="print"/>
          <a:stretch>
            <a:fillRect/>
          </a:stretch>
        </p:blipFill>
        <p:spPr>
          <a:xfrm>
            <a:off x="216259" y="3482975"/>
            <a:ext cx="2678811" cy="2194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down)">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strips(downLeft)">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checkerboard(across)">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93"/>
          <p:cNvPicPr>
            <a:picLocks noChangeAspect="1"/>
          </p:cNvPicPr>
          <p:nvPr/>
        </p:nvPicPr>
        <p:blipFill>
          <a:blip r:embed="rId2" cstate="print"/>
          <a:stretch>
            <a:fillRect/>
          </a:stretch>
        </p:blipFill>
        <p:spPr>
          <a:xfrm>
            <a:off x="305398" y="3547747"/>
            <a:ext cx="2701289" cy="2572385"/>
          </a:xfrm>
          <a:prstGeom prst="rect">
            <a:avLst/>
          </a:prstGeom>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3208217" y="3051812"/>
            <a:ext cx="6458292" cy="2548753"/>
          </a:xfrm>
          <a:prstGeom prst="roundRect">
            <a:avLst/>
          </a:prstGeom>
          <a:noFill/>
          <a:ln>
            <a:solidFill>
              <a:srgbClr val="339933"/>
            </a:solidFill>
          </a:ln>
        </p:spPr>
        <p:txBody>
          <a:bodyPr wrap="square" rtlCol="0">
            <a:spAutoFit/>
          </a:bodyPr>
          <a:lstStyle/>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写作之前想具体，明确要求再动笔；</a:t>
            </a:r>
          </a:p>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开头结尾概括写，事情经过写具体；</a:t>
            </a:r>
          </a:p>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多问几个怎么样，事情情节描详细；</a:t>
            </a:r>
          </a:p>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学会点题明中心，题目内容紧联系。</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rot="20940000">
            <a:off x="1936249" y="2390833"/>
            <a:ext cx="3224494" cy="1037630"/>
          </a:xfrm>
          <a:prstGeom prst="irregularSeal2">
            <a:avLst/>
          </a:prstGeom>
          <a:solidFill>
            <a:srgbClr val="92D050"/>
          </a:solidFill>
        </p:spPr>
        <p:txBody>
          <a:bodyPr wrap="squar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写作歌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40201" y="2135507"/>
            <a:ext cx="8463524" cy="2280285"/>
          </a:xfrm>
          <a:prstGeom prst="plaque">
            <a:avLst/>
          </a:prstGeom>
          <a:noFill/>
          <a:ln w="57150">
            <a:solidFill>
              <a:srgbClr val="FFC000"/>
            </a:solidFill>
          </a:ln>
        </p:spPr>
        <p:txBody>
          <a:bodyPr wrap="square">
            <a:spAutoFit/>
          </a:bodyPr>
          <a:lstStyle/>
          <a:p>
            <a:pPr>
              <a:lnSpc>
                <a:spcPct val="150000"/>
              </a:lnSpc>
            </a:pPr>
            <a:r>
              <a:rPr lang="zh-CN" sz="2400" dirty="0">
                <a:latin typeface="微软雅黑" panose="020B0503020204020204" charset="-122"/>
                <a:ea typeface="微软雅黑" panose="020B0503020204020204" charset="-122"/>
                <a:cs typeface="微软雅黑" panose="020B0503020204020204" charset="-122"/>
              </a:rPr>
              <a:t>1.按照学习的顺序，将文章</a:t>
            </a:r>
            <a:r>
              <a:rPr lang="zh-CN" sz="2400" dirty="0" smtClean="0">
                <a:latin typeface="微软雅黑" panose="020B0503020204020204" charset="-122"/>
                <a:ea typeface="微软雅黑" panose="020B0503020204020204" charset="-122"/>
                <a:cs typeface="微软雅黑" panose="020B0503020204020204" charset="-122"/>
              </a:rPr>
              <a:t>写</a:t>
            </a:r>
            <a:r>
              <a:rPr lang="zh-CN" altLang="en-US" sz="2400" dirty="0" smtClean="0">
                <a:latin typeface="微软雅黑" panose="020B0503020204020204" charset="-122"/>
                <a:ea typeface="微软雅黑" panose="020B0503020204020204" charset="-122"/>
                <a:cs typeface="微软雅黑" panose="020B0503020204020204" charset="-122"/>
              </a:rPr>
              <a:t>得</a:t>
            </a:r>
            <a:r>
              <a:rPr lang="zh-CN" sz="2400" dirty="0" smtClean="0">
                <a:latin typeface="微软雅黑" panose="020B0503020204020204" charset="-122"/>
                <a:ea typeface="微软雅黑" panose="020B0503020204020204" charset="-122"/>
                <a:cs typeface="微软雅黑" panose="020B0503020204020204" charset="-122"/>
              </a:rPr>
              <a:t>有</a:t>
            </a:r>
            <a:r>
              <a:rPr lang="zh-CN" sz="2400" dirty="0">
                <a:latin typeface="微软雅黑" panose="020B0503020204020204" charset="-122"/>
                <a:ea typeface="微软雅黑" panose="020B0503020204020204" charset="-122"/>
                <a:cs typeface="微软雅黑" panose="020B0503020204020204" charset="-122"/>
              </a:rPr>
              <a:t>条理。</a:t>
            </a:r>
          </a:p>
          <a:p>
            <a:pPr>
              <a:lnSpc>
                <a:spcPct val="150000"/>
              </a:lnSpc>
            </a:pPr>
            <a:r>
              <a:rPr lang="zh-CN" sz="2400" dirty="0">
                <a:latin typeface="微软雅黑" panose="020B0503020204020204" charset="-122"/>
                <a:ea typeface="微软雅黑" panose="020B0503020204020204" charset="-122"/>
                <a:cs typeface="微软雅黑" panose="020B0503020204020204" charset="-122"/>
              </a:rPr>
              <a:t>2.将重点部分写具体，让文章内容饱满。</a:t>
            </a:r>
          </a:p>
          <a:p>
            <a:pPr>
              <a:lnSpc>
                <a:spcPct val="150000"/>
              </a:lnSpc>
            </a:pPr>
            <a:r>
              <a:rPr lang="zh-CN" sz="2400" dirty="0">
                <a:latin typeface="微软雅黑" panose="020B0503020204020204" charset="-122"/>
                <a:ea typeface="微软雅黑" panose="020B0503020204020204" charset="-122"/>
                <a:cs typeface="微软雅黑" panose="020B0503020204020204" charset="-122"/>
              </a:rPr>
              <a:t>3.表达自己的真情实感，让文章有活力，有个性，打动人。</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84429" y="1198880"/>
            <a:ext cx="2210640" cy="682946"/>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5" name="文本框 4"/>
          <p:cNvSpPr txBox="1"/>
          <p:nvPr/>
        </p:nvSpPr>
        <p:spPr>
          <a:xfrm rot="1080000">
            <a:off x="7105654" y="1921074"/>
            <a:ext cx="2018328" cy="578882"/>
          </a:xfrm>
          <a:prstGeom prst="roundRect">
            <a:avLst/>
          </a:prstGeom>
          <a:solidFill>
            <a:srgbClr val="FFC000"/>
          </a:solidFill>
        </p:spPr>
        <p:txBody>
          <a:bodyPr wrap="non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习作要求：</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158708" y="5441952"/>
            <a:ext cx="8156577" cy="829945"/>
          </a:xfrm>
          <a:prstGeom prst="rect">
            <a:avLst/>
          </a:prstGeom>
          <a:noFill/>
          <a:ln w="9525">
            <a:noFill/>
          </a:ln>
        </p:spPr>
        <p:txBody>
          <a:bodyPr wrap="square">
            <a:spAutoFit/>
          </a:bodyPr>
          <a:lstStyle/>
          <a:p>
            <a:r>
              <a:rPr lang="zh-CN" sz="2400">
                <a:solidFill>
                  <a:srgbClr val="C00000"/>
                </a:solidFill>
                <a:latin typeface="微软雅黑" panose="020B0503020204020204" charset="-122"/>
                <a:ea typeface="微软雅黑" panose="020B0503020204020204" charset="-122"/>
              </a:rPr>
              <a:t>小结：</a:t>
            </a:r>
            <a:r>
              <a:rPr lang="zh-CN" sz="2400">
                <a:solidFill>
                  <a:schemeClr val="tx1"/>
                </a:solidFill>
                <a:latin typeface="微软雅黑" panose="020B0503020204020204" charset="-122"/>
                <a:ea typeface="微软雅黑" panose="020B0503020204020204" charset="-122"/>
              </a:rPr>
              <a:t>审清了题目要求，要条理清楚，详略得当，重点突出，还要有真情实感。</a:t>
            </a:r>
            <a:endParaRPr lang="zh-CN" altLang="en-US" sz="24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checkerboard(across)">
                                      <p:cBhvr>
                                        <p:cTn id="7" dur="500"/>
                                        <p:tgtEl>
                                          <p:spTgt spid="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习作例文</a:t>
            </a:r>
          </a:p>
        </p:txBody>
      </p:sp>
      <p:sp>
        <p:nvSpPr>
          <p:cNvPr id="2" name="文本框 1"/>
          <p:cNvSpPr txBox="1"/>
          <p:nvPr/>
        </p:nvSpPr>
        <p:spPr>
          <a:xfrm>
            <a:off x="652651" y="1958340"/>
            <a:ext cx="10181962" cy="4194074"/>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0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我学会了洗碗</a:t>
            </a:r>
          </a:p>
          <a:p>
            <a:pPr>
              <a:lnSpc>
                <a:spcPct val="100000"/>
              </a:lnSpc>
            </a:pPr>
            <a:r>
              <a:rPr lang="zh-CN" altLang="en-US" sz="2400">
                <a:latin typeface="微软雅黑" panose="020B0503020204020204" charset="-122"/>
                <a:ea typeface="微软雅黑" panose="020B0503020204020204" charset="-122"/>
                <a:cs typeface="微软雅黑" panose="020B0503020204020204" charset="-122"/>
              </a:rPr>
              <a:t>       我今年10岁了，已经长成了一个“小大人”，我决定学习做一些家务活，再也不当衣来伸手、饭来张口的小皇帝了。每次把饭吃完后，我都守在妈妈旁边看她是怎么洗碗的，模仿她洗碗的动作，自认为洗碗非常简单。</a:t>
            </a:r>
          </a:p>
          <a:p>
            <a:pPr>
              <a:lnSpc>
                <a:spcPct val="100000"/>
              </a:lnSpc>
            </a:pPr>
            <a:r>
              <a:rPr lang="zh-CN" altLang="en-US" sz="2400">
                <a:latin typeface="微软雅黑" panose="020B0503020204020204" charset="-122"/>
                <a:ea typeface="微软雅黑" panose="020B0503020204020204" charset="-122"/>
                <a:cs typeface="微软雅黑" panose="020B0503020204020204" charset="-122"/>
              </a:rPr>
              <a:t>　　一个星期天的下午，吃过晚饭后，我自告奋勇要洗碗。妈妈爽快地答应了，可是，看花容易绣花难。</a:t>
            </a:r>
          </a:p>
          <a:p>
            <a:pPr>
              <a:lnSpc>
                <a:spcPct val="100000"/>
              </a:lnSpc>
            </a:pPr>
            <a:r>
              <a:rPr lang="zh-CN" altLang="en-US" sz="2400">
                <a:latin typeface="微软雅黑" panose="020B0503020204020204" charset="-122"/>
                <a:ea typeface="微软雅黑" panose="020B0503020204020204" charset="-122"/>
                <a:cs typeface="微软雅黑" panose="020B0503020204020204" charset="-122"/>
              </a:rPr>
              <a:t>       首先，我把当天要洗的锅碗瓢盆全放在水池里，往水池里放温开水和洗洁精，然后左手拿着碗子，右手拿着洗碗布紧贴在碗上，左手慢慢旋转。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习作例文</a:t>
            </a:r>
          </a:p>
        </p:txBody>
      </p:sp>
      <p:sp>
        <p:nvSpPr>
          <p:cNvPr id="2" name="文本框 1"/>
          <p:cNvSpPr txBox="1"/>
          <p:nvPr/>
        </p:nvSpPr>
        <p:spPr>
          <a:xfrm>
            <a:off x="193780" y="1666876"/>
            <a:ext cx="10774154" cy="4188381"/>
          </a:xfrm>
          <a:prstGeom prst="roundRect">
            <a:avLst/>
          </a:prstGeom>
          <a:noFill/>
          <a:ln w="38100">
            <a:no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00000"/>
              </a:lnSpc>
            </a:pP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可是它一点儿也不“老实”，老想溜掉，一不留神，它就掉了下去，我捡起一看，还好没有“受伤”，妈妈看见了，说：“有油的碗不好洗。”说完，就给我做了一个示范动作，只见她先把碗底抹干净，再一圈一圈往上擦。我恍然大悟，学着她的样子，笨拙地刷洗着，反复几次后，它终于肯听我使唤了，最后这些盘子和碗子在我不停地旋转下，痛痛快快地洗了个澡。第一次清洗工作结束，它们身上还残留着许多的泡沫，怎么办？第二次清洗得开始了，拧开水龙头，把它们全放在下面，一个一个彻底冲洗干净。</a:t>
            </a:r>
          </a:p>
          <a:p>
            <a:pPr>
              <a:lnSpc>
                <a:spcPct val="100000"/>
              </a:lnSpc>
            </a:pPr>
            <a:r>
              <a:rPr lang="zh-CN" altLang="en-US" sz="2400" dirty="0">
                <a:latin typeface="微软雅黑" panose="020B0503020204020204" charset="-122"/>
                <a:ea typeface="微软雅黑" panose="020B0503020204020204" charset="-122"/>
                <a:cs typeface="微软雅黑" panose="020B0503020204020204" charset="-122"/>
              </a:rPr>
              <a:t>　　我在厨房里甜滋滋地品尝着自己丰硕的劳动成果。这时妈妈进来了，她竖起大拇指说：“真是好样的，你学会了洗碗！”听了妈妈的夸奖，我</a:t>
            </a:r>
            <a:r>
              <a:rPr lang="zh-CN" altLang="en-US" sz="2400" dirty="0" smtClean="0">
                <a:latin typeface="微软雅黑" panose="020B0503020204020204" charset="-122"/>
                <a:ea typeface="微软雅黑" panose="020B0503020204020204" charset="-122"/>
                <a:cs typeface="微软雅黑" panose="020B0503020204020204" charset="-122"/>
              </a:rPr>
              <a:t>心里美滋滋的。</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56488" y="2759077"/>
            <a:ext cx="6758262" cy="1533369"/>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             我学会了       </a:t>
            </a:r>
          </a:p>
          <a:p>
            <a:pPr algn="l">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精心选材  按顺序写  详略得当</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cxnSp>
        <p:nvCxnSpPr>
          <p:cNvPr id="2" name="直接连接符 1"/>
          <p:cNvCxnSpPr/>
          <p:nvPr/>
        </p:nvCxnSpPr>
        <p:spPr>
          <a:xfrm>
            <a:off x="4863096" y="3488690"/>
            <a:ext cx="1860286" cy="12700"/>
          </a:xfrm>
          <a:prstGeom prst="line">
            <a:avLst/>
          </a:prstGeom>
          <a:solidFill>
            <a:schemeClr val="accent1"/>
          </a:solidFill>
          <a:ln w="9525" cap="flat" cmpd="sng" algn="ctr">
            <a:solidFill>
              <a:schemeClr val="tx1"/>
            </a:solidFill>
            <a:prstDash val="solid"/>
            <a:round/>
            <a:headEnd type="none" w="med" len="med"/>
            <a:tailEnd type="none" w="med" len="med"/>
          </a:ln>
        </p:spPr>
      </p:cxnSp>
      <p:pic>
        <p:nvPicPr>
          <p:cNvPr id="4" name="图片 3" descr="54"/>
          <p:cNvPicPr>
            <a:picLocks noChangeAspect="1"/>
          </p:cNvPicPr>
          <p:nvPr/>
        </p:nvPicPr>
        <p:blipFill>
          <a:blip r:embed="rId2" cstate="print"/>
          <a:stretch>
            <a:fillRect/>
          </a:stretch>
        </p:blipFill>
        <p:spPr>
          <a:xfrm>
            <a:off x="8195332" y="3653155"/>
            <a:ext cx="1897491" cy="1767840"/>
          </a:xfrm>
          <a:prstGeom prst="rect">
            <a:avLst/>
          </a:prstGeom>
        </p:spPr>
      </p:pic>
    </p:spTree>
  </p:cSld>
  <p:clrMapOvr>
    <a:masterClrMapping/>
  </p:clrMapOvr>
  <p:timing>
    <p:tnLst>
      <p:par>
        <p:cTn id="1" dur="indefinite" restart="never" nodeType="tmRoot"/>
      </p:par>
    </p:tnLst>
  </p:timing>
</p:sld>
</file>

<file path=ppt/slides/slide7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333979" y="2201545"/>
            <a:ext cx="5920359" cy="2412980"/>
          </a:xfrm>
          <a:prstGeom prst="horizontalScroll">
            <a:avLst/>
          </a:prstGeom>
          <a:solidFill>
            <a:srgbClr val="92D050"/>
          </a:solidFill>
          <a:ln w="9525">
            <a:solidFill>
              <a:srgbClr val="FFC000"/>
            </a:solidFill>
          </a:ln>
        </p:spPr>
        <p:txBody>
          <a:bodyPr wrap="square">
            <a:spAutoFit/>
          </a:bodyPr>
          <a:lstStyle/>
          <a:p>
            <a:r>
              <a:rPr lang="en-US" sz="2800">
                <a:solidFill>
                  <a:schemeClr val="tx1"/>
                </a:solidFill>
                <a:latin typeface="微软雅黑" panose="020B0503020204020204" charset="-122"/>
                <a:ea typeface="微软雅黑" panose="020B0503020204020204" charset="-122"/>
                <a:cs typeface="微软雅黑" panose="020B0503020204020204" charset="-122"/>
              </a:rPr>
              <a:t>       </a:t>
            </a:r>
            <a:r>
              <a:rPr sz="2800">
                <a:solidFill>
                  <a:schemeClr val="tx1"/>
                </a:solidFill>
                <a:latin typeface="微软雅黑" panose="020B0503020204020204" charset="-122"/>
                <a:ea typeface="微软雅黑" panose="020B0503020204020204" charset="-122"/>
                <a:cs typeface="微软雅黑" panose="020B0503020204020204" charset="-122"/>
              </a:rPr>
              <a:t>学习了本文，我们欣赏了乡下迷人、独特的风景，了解了乡下人家质朴、快乐的生活，不禁心生向往之情。</a:t>
            </a:r>
          </a:p>
        </p:txBody>
      </p:sp>
      <p:sp>
        <p:nvSpPr>
          <p:cNvPr id="2" name="文本框 1"/>
          <p:cNvSpPr txBox="1"/>
          <p:nvPr/>
        </p:nvSpPr>
        <p:spPr>
          <a:xfrm>
            <a:off x="627847" y="1183641"/>
            <a:ext cx="1715016" cy="624423"/>
          </a:xfrm>
          <a:prstGeom prst="snip2DiagRect">
            <a:avLst/>
          </a:prstGeom>
          <a:solidFill>
            <a:srgbClr val="92D050"/>
          </a:solidFill>
        </p:spPr>
        <p:txBody>
          <a:bodyPr wrap="none" rtlCol="0">
            <a:spAutoFit/>
          </a:bodyPr>
          <a:lstStyle/>
          <a:p>
            <a:pPr algn="l"/>
            <a:r>
              <a:rPr sz="2800">
                <a:latin typeface="微软雅黑" panose="020B0503020204020204" charset="-122"/>
                <a:ea typeface="微软雅黑" panose="020B0503020204020204" charset="-122"/>
                <a:cs typeface="微软雅黑" panose="020B0503020204020204" charset="-122"/>
                <a:sym typeface="+mn-ea"/>
              </a:rPr>
              <a:t>课堂小结</a:t>
            </a:r>
            <a:endParaRPr lang="en-US" altLang="zh-CN" sz="2800">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cstate="print"/>
          <a:stretch>
            <a:fillRect/>
          </a:stretch>
        </p:blipFill>
        <p:spPr>
          <a:xfrm>
            <a:off x="7541908" y="2200910"/>
            <a:ext cx="3267126" cy="3444240"/>
          </a:xfrm>
          <a:prstGeom prst="ellipse">
            <a:avLst/>
          </a:prstGeom>
        </p:spPr>
      </p:pic>
    </p:spTree>
  </p:cSld>
  <p:clrMapOvr>
    <a:masterClrMapping/>
  </p:clrMapOvr>
  <p:timing>
    <p:tnLst>
      <p:par>
        <p:cTn id="1" dur="indefinite" restart="never" nodeType="tmRoot"/>
      </p:par>
    </p:tnLst>
  </p:timing>
</p:sld>
</file>

<file path=ppt/slides/slide7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97180" y="1704113"/>
            <a:ext cx="4288353" cy="2985433"/>
          </a:xfrm>
          <a:prstGeom prst="rect">
            <a:avLst/>
          </a:prstGeom>
        </p:spPr>
        <p:txBody>
          <a:bodyPr wrap="none">
            <a:spAutoFit/>
          </a:bodyPr>
          <a:lstStyle/>
          <a:p>
            <a:pPr algn="ctr"/>
            <a:r>
              <a:rPr lang="zh-CN" sz="8000" dirty="0">
                <a:solidFill>
                  <a:schemeClr val="tx1"/>
                </a:solidFill>
                <a:latin typeface="黑体" panose="02010609060101010101" charset="-122"/>
                <a:ea typeface="黑体" panose="02010609060101010101" charset="-122"/>
                <a:cs typeface="黑体" panose="02010609060101010101" charset="-122"/>
              </a:rPr>
              <a:t>语文园地</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r>
              <a:rPr lang="zh-CN" sz="5400" dirty="0">
                <a:solidFill>
                  <a:srgbClr val="FF0000"/>
                </a:solidFill>
                <a:latin typeface="黑体" panose="02010609060101010101" charset="-122"/>
                <a:ea typeface="黑体" panose="02010609060101010101" charset="-122"/>
                <a:cs typeface="黑体" panose="02010609060101010101" charset="-122"/>
              </a:rPr>
              <a:t>第一课时</a:t>
            </a:r>
          </a:p>
        </p:txBody>
      </p:sp>
      <p:pic>
        <p:nvPicPr>
          <p:cNvPr id="4" name="图片 3" descr="图片19"/>
          <p:cNvPicPr>
            <a:picLocks noChangeAspect="1"/>
          </p:cNvPicPr>
          <p:nvPr/>
        </p:nvPicPr>
        <p:blipFill>
          <a:blip r:embed="rId2" cstate="print"/>
          <a:stretch>
            <a:fillRect/>
          </a:stretch>
        </p:blipFill>
        <p:spPr>
          <a:xfrm>
            <a:off x="7191554" y="1843405"/>
            <a:ext cx="3418275" cy="3171825"/>
          </a:xfrm>
          <a:prstGeom prst="rect">
            <a:avLst/>
          </a:prstGeom>
        </p:spPr>
      </p:pic>
    </p:spTree>
  </p:cSld>
  <p:clrMapOvr>
    <a:masterClrMapping/>
  </p:clrMapOvr>
  <p:timing>
    <p:tnLst>
      <p:par>
        <p:cTn id="1" dur="indefinite" restart="never" nodeType="tmRoot"/>
      </p:par>
    </p:tnLst>
  </p:timing>
</p:sld>
</file>

<file path=ppt/slides/slide7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1108018" y="5709166"/>
            <a:ext cx="9153083" cy="510563"/>
          </a:xfrm>
          <a:prstGeom prst="roundRect">
            <a:avLst/>
          </a:prstGeom>
          <a:noFill/>
          <a:ln>
            <a:solidFill>
              <a:srgbClr val="00CC00"/>
            </a:solidFill>
          </a:ln>
        </p:spPr>
        <p:txBody>
          <a:bodyPr wrap="square" rtlCol="0">
            <a:spAutoFit/>
          </a:bodyPr>
          <a:lstStyle/>
          <a:p>
            <a:r>
              <a:rPr sz="2400" dirty="0">
                <a:latin typeface="微软雅黑" panose="020B0503020204020204" charset="-122"/>
                <a:ea typeface="微软雅黑" panose="020B0503020204020204" charset="-122"/>
                <a:cs typeface="微软雅黑" panose="020B0503020204020204" charset="-122"/>
              </a:rPr>
              <a:t>有时我忘</a:t>
            </a:r>
            <a:r>
              <a:rPr lang="zh-CN" sz="2400" dirty="0">
                <a:latin typeface="微软雅黑" panose="020B0503020204020204" charset="-122"/>
                <a:ea typeface="微软雅黑" panose="020B0503020204020204" charset="-122"/>
                <a:cs typeface="微软雅黑" panose="020B0503020204020204" charset="-122"/>
              </a:rPr>
              <a:t>记</a:t>
            </a:r>
            <a:r>
              <a:rPr sz="2400" dirty="0" err="1">
                <a:latin typeface="微软雅黑" panose="020B0503020204020204" charset="-122"/>
                <a:ea typeface="微软雅黑" panose="020B0503020204020204" charset="-122"/>
                <a:cs typeface="微软雅黑" panose="020B0503020204020204" charset="-122"/>
              </a:rPr>
              <a:t>了前面的一些内容，</a:t>
            </a:r>
            <a:r>
              <a:rPr sz="2400" dirty="0" err="1" smtClean="0">
                <a:latin typeface="微软雅黑" panose="020B0503020204020204" charset="-122"/>
                <a:ea typeface="微软雅黑" panose="020B0503020204020204" charset="-122"/>
                <a:cs typeface="微软雅黑" panose="020B0503020204020204" charset="-122"/>
              </a:rPr>
              <a:t>就再</a:t>
            </a:r>
            <a:r>
              <a:rPr lang="zh-CN" altLang="en-US" sz="2400" dirty="0" smtClean="0">
                <a:latin typeface="微软雅黑" panose="020B0503020204020204" charset="-122"/>
                <a:ea typeface="微软雅黑" panose="020B0503020204020204" charset="-122"/>
                <a:cs typeface="微软雅黑" panose="020B0503020204020204" charset="-122"/>
              </a:rPr>
              <a:t>返</a:t>
            </a:r>
            <a:r>
              <a:rPr lang="zh-CN" sz="2400" dirty="0" smtClean="0">
                <a:latin typeface="微软雅黑" panose="020B0503020204020204" charset="-122"/>
                <a:ea typeface="微软雅黑" panose="020B0503020204020204" charset="-122"/>
                <a:cs typeface="微软雅黑" panose="020B0503020204020204" charset="-122"/>
              </a:rPr>
              <a:t>回</a:t>
            </a:r>
            <a:r>
              <a:rPr sz="2400" dirty="0" err="1" smtClean="0">
                <a:latin typeface="微软雅黑" panose="020B0503020204020204" charset="-122"/>
                <a:ea typeface="微软雅黑" panose="020B0503020204020204" charset="-122"/>
                <a:cs typeface="微软雅黑" panose="020B0503020204020204" charset="-122"/>
              </a:rPr>
              <a:t>去</a:t>
            </a:r>
            <a:r>
              <a:rPr sz="2400" dirty="0" err="1">
                <a:latin typeface="微软雅黑" panose="020B0503020204020204" charset="-122"/>
                <a:ea typeface="微软雅黑" panose="020B0503020204020204" charset="-122"/>
                <a:cs typeface="微软雅黑" panose="020B0503020204020204" charset="-122"/>
              </a:rPr>
              <a:t>看一看</a:t>
            </a:r>
            <a:r>
              <a:rPr sz="2400" dirty="0">
                <a:latin typeface="微软雅黑" panose="020B0503020204020204" charset="-122"/>
                <a:ea typeface="微软雅黑" panose="020B0503020204020204" charset="-122"/>
                <a:cs typeface="微软雅黑" panose="020B0503020204020204" charset="-122"/>
              </a:rPr>
              <a:t>。</a:t>
            </a:r>
          </a:p>
        </p:txBody>
      </p:sp>
      <p:sp>
        <p:nvSpPr>
          <p:cNvPr id="9" name="文本框 7"/>
          <p:cNvSpPr txBox="1"/>
          <p:nvPr/>
        </p:nvSpPr>
        <p:spPr>
          <a:xfrm>
            <a:off x="570487" y="1062990"/>
            <a:ext cx="2303654" cy="578390"/>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3" name="文本框 2"/>
          <p:cNvSpPr txBox="1"/>
          <p:nvPr/>
        </p:nvSpPr>
        <p:spPr>
          <a:xfrm>
            <a:off x="1133843" y="1812947"/>
            <a:ext cx="9017672" cy="1328023"/>
          </a:xfrm>
          <a:prstGeom prst="roundRect">
            <a:avLst/>
          </a:prstGeom>
          <a:noFill/>
          <a:ln w="38100">
            <a:solidFill>
              <a:srgbClr val="00B0F0"/>
            </a:solidFill>
          </a:ln>
        </p:spPr>
        <p:txBody>
          <a:bodyPr wrap="square" rtlCol="0">
            <a:spAutoFit/>
          </a:bodyPr>
          <a:lstStyle/>
          <a:p>
            <a:pPr algn="l"/>
            <a:r>
              <a:rPr lang="zh-CN" altLang="en-US" sz="2400" dirty="0" smtClean="0">
                <a:latin typeface="微软雅黑" panose="020B0503020204020204" charset="-122"/>
                <a:ea typeface="微软雅黑" panose="020B0503020204020204" charset="-122"/>
                <a:cs typeface="微软雅黑" panose="020B0503020204020204" charset="-122"/>
                <a:sym typeface="+mn-ea"/>
              </a:rPr>
              <a:t>本</a:t>
            </a:r>
            <a:r>
              <a:rPr sz="2400" dirty="0" err="1" smtClean="0">
                <a:latin typeface="微软雅黑" panose="020B0503020204020204" charset="-122"/>
                <a:ea typeface="微软雅黑" panose="020B0503020204020204" charset="-122"/>
                <a:cs typeface="微软雅黑" panose="020B0503020204020204" charset="-122"/>
                <a:sym typeface="+mn-ea"/>
              </a:rPr>
              <a:t>单元的课文都很长</a:t>
            </a:r>
            <a:r>
              <a:rPr sz="2400" dirty="0" err="1">
                <a:latin typeface="微软雅黑" panose="020B0503020204020204" charset="-122"/>
                <a:ea typeface="微软雅黑" panose="020B0503020204020204" charset="-122"/>
                <a:cs typeface="微软雅黑" panose="020B0503020204020204" charset="-122"/>
                <a:sym typeface="+mn-ea"/>
              </a:rPr>
              <a:t>，而且</a:t>
            </a:r>
            <a:r>
              <a:rPr lang="zh-CN" sz="2400" dirty="0">
                <a:latin typeface="微软雅黑" panose="020B0503020204020204" charset="-122"/>
                <a:ea typeface="微软雅黑" panose="020B0503020204020204" charset="-122"/>
                <a:cs typeface="微软雅黑" panose="020B0503020204020204" charset="-122"/>
                <a:sym typeface="+mn-ea"/>
              </a:rPr>
              <a:t>都</a:t>
            </a:r>
            <a:r>
              <a:rPr sz="2400" dirty="0">
                <a:latin typeface="微软雅黑" panose="020B0503020204020204" charset="-122"/>
                <a:ea typeface="微软雅黑" panose="020B0503020204020204" charset="-122"/>
                <a:cs typeface="微软雅黑" panose="020B0503020204020204" charset="-122"/>
                <a:sym typeface="+mn-ea"/>
              </a:rPr>
              <a:t>是</a:t>
            </a:r>
            <a:r>
              <a:rPr lang="zh-CN" sz="2400" dirty="0">
                <a:latin typeface="微软雅黑" panose="020B0503020204020204" charset="-122"/>
                <a:ea typeface="微软雅黑" panose="020B0503020204020204" charset="-122"/>
                <a:cs typeface="微软雅黑" panose="020B0503020204020204" charset="-122"/>
                <a:sym typeface="+mn-ea"/>
              </a:rPr>
              <a:t>分</a:t>
            </a:r>
            <a:r>
              <a:rPr sz="2400" dirty="0" err="1" smtClean="0">
                <a:latin typeface="微软雅黑" panose="020B0503020204020204" charset="-122"/>
                <a:ea typeface="微软雅黑" panose="020B0503020204020204" charset="-122"/>
                <a:cs typeface="微软雅黑" panose="020B0503020204020204" charset="-122"/>
                <a:sym typeface="+mn-ea"/>
              </a:rPr>
              <a:t>成几个部分写的</a:t>
            </a:r>
            <a:r>
              <a:rPr sz="2400" dirty="0" smtClean="0">
                <a:latin typeface="微软雅黑" panose="020B0503020204020204" charset="-122"/>
                <a:ea typeface="微软雅黑" panose="020B0503020204020204" charset="-122"/>
                <a:cs typeface="微软雅黑" panose="020B0503020204020204" charset="-122"/>
                <a:sym typeface="+mn-ea"/>
              </a:rPr>
              <a:t>。</a:t>
            </a:r>
            <a:r>
              <a:rPr lang="en-US" altLang="zh-CN"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小英雄</a:t>
            </a:r>
            <a:r>
              <a:rPr lang="zh-CN" sz="2400" dirty="0">
                <a:latin typeface="微软雅黑" panose="020B0503020204020204" charset="-122"/>
                <a:ea typeface="微软雅黑" panose="020B0503020204020204" charset="-122"/>
                <a:cs typeface="微软雅黑" panose="020B0503020204020204" charset="-122"/>
                <a:sym typeface="+mn-ea"/>
              </a:rPr>
              <a:t>雨</a:t>
            </a:r>
            <a:r>
              <a:rPr sz="2400" dirty="0">
                <a:latin typeface="微软雅黑" panose="020B0503020204020204" charset="-122"/>
                <a:ea typeface="微软雅黑" panose="020B0503020204020204" charset="-122"/>
                <a:cs typeface="微软雅黑" panose="020B0503020204020204" charset="-122"/>
                <a:sym typeface="+mn-ea"/>
              </a:rPr>
              <a:t>来》用</a:t>
            </a:r>
            <a:r>
              <a:rPr lang="zh-CN" sz="2400" dirty="0">
                <a:latin typeface="微软雅黑" panose="020B0503020204020204" charset="-122"/>
                <a:ea typeface="微软雅黑" panose="020B0503020204020204" charset="-122"/>
                <a:cs typeface="微软雅黑" panose="020B0503020204020204" charset="-122"/>
                <a:sym typeface="+mn-ea"/>
              </a:rPr>
              <a:t>序</a:t>
            </a:r>
            <a:r>
              <a:rPr sz="2400" dirty="0" smtClean="0">
                <a:latin typeface="微软雅黑" panose="020B0503020204020204" charset="-122"/>
                <a:ea typeface="微软雅黑" panose="020B0503020204020204" charset="-122"/>
                <a:cs typeface="微软雅黑" panose="020B0503020204020204" charset="-122"/>
                <a:sym typeface="+mn-ea"/>
              </a:rPr>
              <a:t>号</a:t>
            </a:r>
            <a:r>
              <a:rPr lang="zh-CN" sz="2400" dirty="0" smtClean="0">
                <a:latin typeface="微软雅黑" panose="020B0503020204020204" charset="-122"/>
                <a:ea typeface="微软雅黑" panose="020B0503020204020204" charset="-122"/>
                <a:cs typeface="微软雅黑" panose="020B0503020204020204" charset="-122"/>
                <a:sym typeface="+mn-ea"/>
              </a:rPr>
              <a:t>标</a:t>
            </a:r>
            <a:r>
              <a:rPr sz="2400" dirty="0" err="1" smtClean="0">
                <a:latin typeface="微软雅黑" panose="020B0503020204020204" charset="-122"/>
                <a:ea typeface="微软雅黑" panose="020B0503020204020204" charset="-122"/>
                <a:cs typeface="微软雅黑" panose="020B0503020204020204" charset="-122"/>
                <a:sym typeface="+mn-ea"/>
              </a:rPr>
              <a:t>示每个部分</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smtClean="0">
                <a:latin typeface="微软雅黑" panose="020B0503020204020204" charset="-122"/>
                <a:ea typeface="微软雅黑" panose="020B0503020204020204" charset="-122"/>
                <a:cs typeface="微软雅黑" panose="020B0503020204020204" charset="-122"/>
                <a:sym typeface="+mn-ea"/>
              </a:rPr>
              <a:t>《</a:t>
            </a:r>
            <a:r>
              <a:rPr sz="2400" dirty="0" err="1">
                <a:latin typeface="微软雅黑" panose="020B0503020204020204" charset="-122"/>
                <a:ea typeface="微软雅黑" panose="020B0503020204020204" charset="-122"/>
                <a:cs typeface="微软雅黑" panose="020B0503020204020204" charset="-122"/>
                <a:sym typeface="+mn-ea"/>
              </a:rPr>
              <a:t>我们家的男子汉》用小标题</a:t>
            </a:r>
            <a:r>
              <a:rPr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芦花鞋</a:t>
            </a:r>
            <a:r>
              <a:rPr sz="2400" dirty="0" smtClean="0">
                <a:latin typeface="微软雅黑" panose="020B0503020204020204" charset="-122"/>
                <a:ea typeface="微软雅黑" panose="020B0503020204020204" charset="-122"/>
                <a:cs typeface="微软雅黑" panose="020B0503020204020204" charset="-122"/>
                <a:sym typeface="+mn-ea"/>
              </a:rPr>
              <a:t>》</a:t>
            </a:r>
            <a:r>
              <a:rPr sz="2400" dirty="0">
                <a:latin typeface="微软雅黑" panose="020B0503020204020204" charset="-122"/>
                <a:ea typeface="微软雅黑" panose="020B0503020204020204" charset="-122"/>
                <a:cs typeface="微软雅黑" panose="020B0503020204020204" charset="-122"/>
                <a:sym typeface="+mn-ea"/>
              </a:rPr>
              <a:t>用空行的方式</a:t>
            </a:r>
            <a:r>
              <a:rPr lang="zh-CN"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98096" y="3253106"/>
            <a:ext cx="9141541" cy="1328023"/>
          </a:xfrm>
          <a:prstGeom prst="roundRect">
            <a:avLst/>
          </a:prstGeom>
          <a:noFill/>
          <a:ln w="38100">
            <a:solidFill>
              <a:srgbClr val="00B050"/>
            </a:solidFill>
          </a:ln>
        </p:spPr>
        <p:txBody>
          <a:bodyPr wrap="square" rtlCol="0">
            <a:spAutoFit/>
          </a:bodyPr>
          <a:lstStyle/>
          <a:p>
            <a:pPr algn="l"/>
            <a:r>
              <a:rPr sz="2400" dirty="0" err="1" smtClean="0">
                <a:latin typeface="微软雅黑" panose="020B0503020204020204" charset="-122"/>
                <a:ea typeface="微软雅黑" panose="020B0503020204020204" charset="-122"/>
                <a:cs typeface="微软雅黑" panose="020B0503020204020204" charset="-122"/>
                <a:sym typeface="+mn-ea"/>
              </a:rPr>
              <a:t>这样，我们只</a:t>
            </a:r>
            <a:r>
              <a:rPr lang="zh-CN" sz="2400" dirty="0">
                <a:latin typeface="微软雅黑" panose="020B0503020204020204" charset="-122"/>
                <a:ea typeface="微软雅黑" panose="020B0503020204020204" charset="-122"/>
                <a:cs typeface="微软雅黑" panose="020B0503020204020204" charset="-122"/>
                <a:sym typeface="+mn-ea"/>
              </a:rPr>
              <a:t>要</a:t>
            </a:r>
            <a:r>
              <a:rPr sz="2400" dirty="0">
                <a:latin typeface="微软雅黑" panose="020B0503020204020204" charset="-122"/>
                <a:ea typeface="微软雅黑" panose="020B0503020204020204" charset="-122"/>
                <a:cs typeface="微软雅黑" panose="020B0503020204020204" charset="-122"/>
                <a:sym typeface="+mn-ea"/>
              </a:rPr>
              <a:t>把每个</a:t>
            </a:r>
            <a:r>
              <a:rPr lang="zh-CN" sz="2400" dirty="0">
                <a:latin typeface="微软雅黑" panose="020B0503020204020204" charset="-122"/>
                <a:ea typeface="微软雅黑" panose="020B0503020204020204" charset="-122"/>
                <a:cs typeface="微软雅黑" panose="020B0503020204020204" charset="-122"/>
                <a:sym typeface="+mn-ea"/>
              </a:rPr>
              <a:t>部</a:t>
            </a:r>
            <a:r>
              <a:rPr sz="2400" dirty="0">
                <a:latin typeface="微软雅黑" panose="020B0503020204020204" charset="-122"/>
                <a:ea typeface="微软雅黑" panose="020B0503020204020204" charset="-122"/>
                <a:cs typeface="微软雅黑" panose="020B0503020204020204" charset="-122"/>
                <a:sym typeface="+mn-ea"/>
              </a:rPr>
              <a:t>分的主</a:t>
            </a:r>
            <a:r>
              <a:rPr lang="zh-CN" sz="2400" dirty="0">
                <a:latin typeface="微软雅黑" panose="020B0503020204020204" charset="-122"/>
                <a:ea typeface="微软雅黑" panose="020B0503020204020204" charset="-122"/>
                <a:cs typeface="微软雅黑" panose="020B0503020204020204" charset="-122"/>
                <a:sym typeface="+mn-ea"/>
              </a:rPr>
              <a:t>要意</a:t>
            </a:r>
            <a:r>
              <a:rPr sz="2400" dirty="0">
                <a:latin typeface="微软雅黑" panose="020B0503020204020204" charset="-122"/>
                <a:ea typeface="微软雅黑" panose="020B0503020204020204" charset="-122"/>
                <a:cs typeface="微软雅黑" panose="020B0503020204020204" charset="-122"/>
                <a:sym typeface="+mn-ea"/>
              </a:rPr>
              <a:t>思连</a:t>
            </a:r>
            <a:r>
              <a:rPr lang="zh-CN" sz="2400" dirty="0">
                <a:latin typeface="微软雅黑" panose="020B0503020204020204" charset="-122"/>
                <a:ea typeface="微软雅黑" panose="020B0503020204020204" charset="-122"/>
                <a:cs typeface="微软雅黑" panose="020B0503020204020204" charset="-122"/>
                <a:sym typeface="+mn-ea"/>
              </a:rPr>
              <a:t>起</a:t>
            </a:r>
            <a:r>
              <a:rPr sz="2400" dirty="0">
                <a:latin typeface="微软雅黑" panose="020B0503020204020204" charset="-122"/>
                <a:ea typeface="微软雅黑" panose="020B0503020204020204" charset="-122"/>
                <a:cs typeface="微软雅黑" panose="020B0503020204020204" charset="-122"/>
                <a:sym typeface="+mn-ea"/>
              </a:rPr>
              <a:t>来，</a:t>
            </a:r>
            <a:r>
              <a:rPr lang="zh-CN" sz="2400" dirty="0" smtClean="0">
                <a:latin typeface="微软雅黑" panose="020B0503020204020204" charset="-122"/>
                <a:ea typeface="微软雅黑" panose="020B0503020204020204" charset="-122"/>
                <a:cs typeface="微软雅黑" panose="020B0503020204020204" charset="-122"/>
                <a:sym typeface="+mn-ea"/>
              </a:rPr>
              <a:t>就</a:t>
            </a:r>
            <a:r>
              <a:rPr lang="zh-CN" altLang="en-US" sz="2400" dirty="0" smtClean="0">
                <a:latin typeface="微软雅黑" panose="020B0503020204020204" charset="-122"/>
                <a:ea typeface="微软雅黑" panose="020B0503020204020204" charset="-122"/>
                <a:cs typeface="微软雅黑" panose="020B0503020204020204" charset="-122"/>
                <a:sym typeface="+mn-ea"/>
              </a:rPr>
              <a:t>能把握</a:t>
            </a:r>
            <a:r>
              <a:rPr sz="2400" dirty="0" err="1" smtClean="0">
                <a:latin typeface="微软雅黑" panose="020B0503020204020204" charset="-122"/>
                <a:ea typeface="微软雅黑" panose="020B0503020204020204" charset="-122"/>
                <a:cs typeface="微软雅黑" panose="020B0503020204020204" charset="-122"/>
                <a:sym typeface="+mn-ea"/>
              </a:rPr>
              <a:t>课文的</a:t>
            </a:r>
            <a:r>
              <a:rPr lang="zh-CN" sz="2400" dirty="0">
                <a:latin typeface="微软雅黑" panose="020B0503020204020204" charset="-122"/>
                <a:ea typeface="微软雅黑" panose="020B0503020204020204" charset="-122"/>
                <a:cs typeface="微软雅黑" panose="020B0503020204020204" charset="-122"/>
                <a:sym typeface="+mn-ea"/>
              </a:rPr>
              <a:t>主要内容</a:t>
            </a:r>
            <a:r>
              <a:rPr sz="2400" dirty="0">
                <a:latin typeface="微软雅黑" panose="020B0503020204020204" charset="-122"/>
                <a:ea typeface="微软雅黑" panose="020B0503020204020204" charset="-122"/>
                <a:cs typeface="微软雅黑" panose="020B0503020204020204" charset="-122"/>
                <a:sym typeface="+mn-ea"/>
              </a:rPr>
              <a:t>了</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今后，遇到类似的文章，我也要运用这样的方法把握主要内容。</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98096" y="4669841"/>
            <a:ext cx="9141541" cy="919401"/>
          </a:xfrm>
          <a:prstGeom prst="roundRect">
            <a:avLst/>
          </a:prstGeom>
          <a:noFill/>
          <a:ln w="28575">
            <a:solidFill>
              <a:srgbClr val="CC00CC"/>
            </a:solidFill>
          </a:ln>
        </p:spPr>
        <p:txBody>
          <a:bodyPr wrap="square" rtlCol="0">
            <a:spAutoFit/>
          </a:bodyPr>
          <a:lstStyle/>
          <a:p>
            <a:pPr algn="l"/>
            <a:r>
              <a:rPr sz="2400" dirty="0" err="1" smtClean="0">
                <a:latin typeface="微软雅黑" panose="020B0503020204020204" charset="-122"/>
                <a:ea typeface="微软雅黑" panose="020B0503020204020204" charset="-122"/>
                <a:cs typeface="微软雅黑" panose="020B0503020204020204" charset="-122"/>
                <a:sym typeface="+mn-ea"/>
              </a:rPr>
              <a:t>我在阅读过</a:t>
            </a:r>
            <a:r>
              <a:rPr lang="zh-CN" altLang="en-US" sz="2400" dirty="0">
                <a:latin typeface="微软雅黑" panose="020B0503020204020204" charset="-122"/>
                <a:ea typeface="微软雅黑" panose="020B0503020204020204" charset="-122"/>
                <a:cs typeface="微软雅黑" panose="020B0503020204020204" charset="-122"/>
                <a:sym typeface="+mn-ea"/>
              </a:rPr>
              <a:t>程</a:t>
            </a:r>
            <a:r>
              <a:rPr sz="2400" dirty="0" err="1" smtClean="0">
                <a:latin typeface="微软雅黑" panose="020B0503020204020204" charset="-122"/>
                <a:ea typeface="微软雅黑" panose="020B0503020204020204" charset="-122"/>
                <a:cs typeface="微软雅黑" panose="020B0503020204020204" charset="-122"/>
                <a:sym typeface="+mn-ea"/>
              </a:rPr>
              <a:t>中</a:t>
            </a:r>
            <a:r>
              <a:rPr sz="2400" dirty="0" err="1">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有时还会停下来</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sz="2400" dirty="0" smtClean="0">
                <a:latin typeface="微软雅黑" panose="020B0503020204020204" charset="-122"/>
                <a:ea typeface="微软雅黑" panose="020B0503020204020204" charset="-122"/>
                <a:cs typeface="微软雅黑" panose="020B0503020204020204" charset="-122"/>
                <a:sym typeface="+mn-ea"/>
              </a:rPr>
              <a:t>思</a:t>
            </a:r>
            <a:r>
              <a:rPr sz="2400" dirty="0" err="1" smtClean="0">
                <a:latin typeface="微软雅黑" panose="020B0503020204020204" charset="-122"/>
                <a:ea typeface="微软雅黑" panose="020B0503020204020204" charset="-122"/>
                <a:cs typeface="微软雅黑" panose="020B0503020204020204" charset="-122"/>
                <a:sym typeface="+mn-ea"/>
              </a:rPr>
              <a:t>考</a:t>
            </a:r>
            <a:r>
              <a:rPr sz="2400" dirty="0" err="1">
                <a:latin typeface="微软雅黑" panose="020B0503020204020204" charset="-122"/>
                <a:ea typeface="微软雅黑" panose="020B0503020204020204" charset="-122"/>
                <a:cs typeface="微软雅黑" panose="020B0503020204020204" charset="-122"/>
                <a:sym typeface="+mn-ea"/>
              </a:rPr>
              <a:t>一下</a:t>
            </a:r>
            <a:r>
              <a:rPr lang="zh-CN" sz="2400" dirty="0">
                <a:latin typeface="微软雅黑" panose="020B0503020204020204" charset="-122"/>
                <a:ea typeface="微软雅黑" panose="020B0503020204020204" charset="-122"/>
                <a:cs typeface="微软雅黑" panose="020B0503020204020204" charset="-122"/>
                <a:sym typeface="+mn-ea"/>
              </a:rPr>
              <a:t>前面</a:t>
            </a:r>
            <a:r>
              <a:rPr sz="2400" dirty="0">
                <a:latin typeface="微软雅黑" panose="020B0503020204020204" charset="-122"/>
                <a:ea typeface="微软雅黑" panose="020B0503020204020204" charset="-122"/>
                <a:cs typeface="微软雅黑" panose="020B0503020204020204" charset="-122"/>
                <a:sym typeface="+mn-ea"/>
              </a:rPr>
              <a:t>的内容，</a:t>
            </a:r>
            <a:r>
              <a:rPr lang="zh-CN" sz="2400" dirty="0">
                <a:latin typeface="微软雅黑" panose="020B0503020204020204" charset="-122"/>
                <a:ea typeface="微软雅黑" panose="020B0503020204020204" charset="-122"/>
                <a:cs typeface="微软雅黑" panose="020B0503020204020204" charset="-122"/>
                <a:sym typeface="+mn-ea"/>
              </a:rPr>
              <a:t>想想</a:t>
            </a:r>
            <a:r>
              <a:rPr sz="2400" dirty="0">
                <a:latin typeface="微软雅黑" panose="020B0503020204020204" charset="-122"/>
                <a:ea typeface="微软雅黑" panose="020B0503020204020204" charset="-122"/>
                <a:cs typeface="微软雅黑" panose="020B0503020204020204" charset="-122"/>
                <a:sym typeface="+mn-ea"/>
              </a:rPr>
              <a:t>讲了什么</a:t>
            </a:r>
            <a:r>
              <a:rPr lang="zh-CN"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1"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P spid="3" grpId="0" bldLvl="0" animBg="1"/>
      <p:bldP spid="5" grpId="0" bldLvl="0" animBg="1"/>
      <p:bldP spid="6" grpId="0" bldLvl="0" animBg="1"/>
    </p:bldLst>
  </p:timing>
</p:sld>
</file>

<file path=ppt/slides/slide7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832" y="2872740"/>
            <a:ext cx="2954754"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交流平台</a:t>
            </a:r>
          </a:p>
        </p:txBody>
      </p:sp>
      <p:sp>
        <p:nvSpPr>
          <p:cNvPr id="3" name="棱台 2"/>
          <p:cNvSpPr/>
          <p:nvPr/>
        </p:nvSpPr>
        <p:spPr>
          <a:xfrm rot="20940000">
            <a:off x="1788199" y="1964055"/>
            <a:ext cx="5273910" cy="615922"/>
          </a:xfrm>
          <a:prstGeom prst="bevel">
            <a:avLst>
              <a:gd name="adj" fmla="val 7627"/>
            </a:avLst>
          </a:prstGeom>
          <a:solidFill>
            <a:srgbClr val="92D050"/>
          </a:solidFill>
          <a:ln>
            <a:solidFill>
              <a:schemeClr val="accent1"/>
            </a:solidFill>
          </a:ln>
        </p:spPr>
        <p:txBody>
          <a:bodyPr wrap="square">
            <a:spAutoFit/>
          </a:bodyPr>
          <a:lstStyle/>
          <a:p>
            <a:pPr>
              <a:lnSpc>
                <a:spcPct val="100000"/>
              </a:lnSpc>
            </a:pPr>
            <a:r>
              <a:rPr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a:latin typeface="微软雅黑" panose="020B0503020204020204" charset="-122"/>
                <a:ea typeface="微软雅黑" panose="020B0503020204020204" charset="-122"/>
                <a:cs typeface="微软雅黑" panose="020B0503020204020204" charset="-122"/>
                <a:sym typeface="+mn-ea"/>
              </a:rPr>
              <a:t>把握主要内容的方法是：</a:t>
            </a:r>
            <a:endParaRPr altLang="zh-CN"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2878792" y="2986405"/>
            <a:ext cx="7624312" cy="1569660"/>
          </a:xfrm>
          <a:prstGeom prst="rect">
            <a:avLst/>
          </a:prstGeom>
          <a:noFill/>
          <a:ln w="38100">
            <a:solidFill>
              <a:srgbClr val="409B50"/>
            </a:solidFill>
            <a:prstDash val="lgDashDotDot"/>
          </a:ln>
        </p:spPr>
        <p:txBody>
          <a:bodyPr wrap="square" rtlCol="0">
            <a:spAutoFit/>
          </a:bodyPr>
          <a:lstStyle/>
          <a:p>
            <a:pPr algn="l"/>
            <a:r>
              <a:rPr lang="en-US"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     </a:t>
            </a:r>
            <a:r>
              <a:rPr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sz="2400" dirty="0">
                <a:solidFill>
                  <a:schemeClr val="tx1"/>
                </a:solidFill>
                <a:latin typeface="微软雅黑" panose="020B0503020204020204" charset="-122"/>
                <a:ea typeface="微软雅黑" panose="020B0503020204020204" charset="-122"/>
                <a:cs typeface="微软雅黑" panose="020B0503020204020204" charset="-122"/>
                <a:sym typeface="+mn-ea"/>
              </a:rPr>
              <a:t>1）先概括每个部分的内容，用“列小标题”的方法，再把每个部分的主要意思串起来就行了。</a:t>
            </a:r>
          </a:p>
          <a:p>
            <a:pPr algn="l"/>
            <a:r>
              <a:rPr lang="en-US"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     </a:t>
            </a:r>
            <a:r>
              <a:rPr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sz="2400" dirty="0">
                <a:solidFill>
                  <a:schemeClr val="tx1"/>
                </a:solidFill>
                <a:latin typeface="微软雅黑" panose="020B0503020204020204" charset="-122"/>
                <a:ea typeface="微软雅黑" panose="020B0503020204020204" charset="-122"/>
                <a:cs typeface="微软雅黑" panose="020B0503020204020204" charset="-122"/>
                <a:sym typeface="+mn-ea"/>
              </a:rPr>
              <a:t>2）如果每个部分太长，</a:t>
            </a:r>
            <a:r>
              <a:rPr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不能把握内容</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sz="2400"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可以停下来想想前面的内容</a:t>
            </a:r>
            <a:r>
              <a:rPr sz="2400" dirty="0" err="1">
                <a:solidFill>
                  <a:schemeClr val="tx1"/>
                </a:solidFill>
                <a:latin typeface="微软雅黑" panose="020B0503020204020204" charset="-122"/>
                <a:ea typeface="微软雅黑" panose="020B0503020204020204" charset="-122"/>
                <a:cs typeface="微软雅黑" panose="020B0503020204020204" charset="-122"/>
                <a:sym typeface="+mn-ea"/>
              </a:rPr>
              <a:t>，或者再翻到前面看一看</a:t>
            </a:r>
            <a:r>
              <a:rPr sz="2400" dirty="0">
                <a:solidFill>
                  <a:schemeClr val="tx1"/>
                </a:solidFill>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4">
                                            <p:txEl>
                                              <p:pRg st="0" end="0"/>
                                            </p:txEl>
                                          </p:spTgt>
                                        </p:tgtEl>
                                        <p:attrNameLst>
                                          <p:attrName>style.visibility</p:attrName>
                                        </p:attrNameLst>
                                      </p:cBhvr>
                                      <p:to>
                                        <p:strVal val="visible"/>
                                      </p:to>
                                    </p:set>
                                    <p:animEffect transition="in" filter="checkerboard(across)">
                                      <p:cBhvr>
                                        <p:cTn id="26" dur="500"/>
                                        <p:tgtEl>
                                          <p:spTgt spid="4">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Effect transition="in" filter="strips(downLeft)">
                                      <p:cBhvr>
                                        <p:cTn id="3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P spid="4" grpId="0" bldLvl="0" animBg="1"/>
    </p:bldLst>
  </p:timing>
</p:sld>
</file>

<file path=ppt/slides/slide7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3876370" y="2092961"/>
            <a:ext cx="6966770" cy="2758202"/>
          </a:xfrm>
          <a:prstGeom prst="roundRect">
            <a:avLst/>
          </a:prstGeom>
          <a:noFill/>
          <a:ln>
            <a:solidFill>
              <a:schemeClr val="accent1"/>
            </a:solidFill>
          </a:ln>
        </p:spPr>
        <p:txBody>
          <a:bodyPr wrap="square" rtlCol="0">
            <a:spAutoFit/>
          </a:bodyPr>
          <a:lstStyle/>
          <a:p>
            <a:pPr indent="633730">
              <a:lnSpc>
                <a:spcPct val="130000"/>
              </a:lnSpc>
            </a:pPr>
            <a:r>
              <a:rPr lang="zh-CN" altLang="en-US" sz="2400" dirty="0">
                <a:latin typeface="微软雅黑" panose="020B0503020204020204" charset="-122"/>
                <a:ea typeface="微软雅黑" panose="020B0503020204020204" charset="-122"/>
                <a:cs typeface="微软雅黑" panose="020B0503020204020204" charset="-122"/>
                <a:sym typeface="+mn-ea"/>
              </a:rPr>
              <a:t>我特别喜欢游泳，每天都坚持练习。工夫不负有心人，今年“六一”儿童节前，学校组织了一次游泳竟赛，同学们都忍不住情不自禁地为我鼓掌，我果然获得了一等奖。老师告诉我们，好成绩的取得，跟是否勤学苦练有很大的关系。</a:t>
            </a:r>
          </a:p>
        </p:txBody>
      </p:sp>
      <p:sp>
        <p:nvSpPr>
          <p:cNvPr id="3" name="文本框 2"/>
          <p:cNvSpPr txBox="1"/>
          <p:nvPr/>
        </p:nvSpPr>
        <p:spPr>
          <a:xfrm>
            <a:off x="651100" y="1082675"/>
            <a:ext cx="2466428" cy="578444"/>
          </a:xfrm>
          <a:prstGeom prst="roundRect">
            <a:avLst/>
          </a:prstGeom>
          <a:solidFill>
            <a:srgbClr val="BDD0E6"/>
          </a:solidFill>
        </p:spPr>
        <p:txBody>
          <a:bodyPr wrap="square" rtlCol="0">
            <a:spAutoFit/>
          </a:bodyPr>
          <a:lstStyle/>
          <a:p>
            <a:r>
              <a:rPr lang="zh-CN" altLang="en-US" sz="2800">
                <a:latin typeface="微软雅黑" panose="020B0503020204020204" charset="-122"/>
                <a:ea typeface="微软雅黑" panose="020B0503020204020204" charset="-122"/>
              </a:rPr>
              <a:t>词句段运用</a:t>
            </a:r>
          </a:p>
        </p:txBody>
      </p:sp>
      <p:pic>
        <p:nvPicPr>
          <p:cNvPr id="2" name="图片 1" descr="51"/>
          <p:cNvPicPr>
            <a:picLocks noChangeAspect="1"/>
          </p:cNvPicPr>
          <p:nvPr/>
        </p:nvPicPr>
        <p:blipFill>
          <a:blip r:embed="rId2" cstate="print"/>
          <a:stretch>
            <a:fillRect/>
          </a:stretch>
        </p:blipFill>
        <p:spPr>
          <a:xfrm>
            <a:off x="651876" y="2484120"/>
            <a:ext cx="3224494" cy="3651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3" y="1140460"/>
            <a:ext cx="2832285"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latin typeface="微软雅黑" panose="020B0503020204020204" charset="-122"/>
                <a:ea typeface="微软雅黑" panose="020B0503020204020204" charset="-122"/>
                <a:cs typeface="微软雅黑" panose="020B0503020204020204" charset="-122"/>
              </a:rPr>
              <a:t>词句段运用</a:t>
            </a:r>
          </a:p>
        </p:txBody>
      </p:sp>
      <p:sp>
        <p:nvSpPr>
          <p:cNvPr id="8" name="文本框 7"/>
          <p:cNvSpPr txBox="1"/>
          <p:nvPr/>
        </p:nvSpPr>
        <p:spPr>
          <a:xfrm>
            <a:off x="840230" y="2214880"/>
            <a:ext cx="5082455" cy="626622"/>
          </a:xfrm>
          <a:prstGeom prst="snip2DiagRect">
            <a:avLst/>
          </a:prstGeom>
          <a:noFill/>
          <a:ln>
            <a:solidFill>
              <a:srgbClr val="409B50"/>
            </a:solidFill>
          </a:ln>
        </p:spPr>
        <p:txBody>
          <a:bodyPr wrap="square" rtlCol="0">
            <a:spAutoFit/>
          </a:bodyPr>
          <a:lstStyle/>
          <a:p>
            <a:r>
              <a:rPr lang="zh-CN" sz="2800">
                <a:latin typeface="微软雅黑" panose="020B0503020204020204" charset="-122"/>
                <a:ea typeface="微软雅黑" panose="020B0503020204020204" charset="-122"/>
                <a:sym typeface="+mn-ea"/>
              </a:rPr>
              <a:t>认识以下几种修改符号：</a:t>
            </a:r>
          </a:p>
        </p:txBody>
      </p:sp>
      <p:pic>
        <p:nvPicPr>
          <p:cNvPr id="1073742855" name="图片 1073742854" descr="IMG_256"/>
          <p:cNvPicPr>
            <a:picLocks noChangeAspect="1"/>
          </p:cNvPicPr>
          <p:nvPr/>
        </p:nvPicPr>
        <p:blipFill>
          <a:blip r:embed="rId2" cstate="print"/>
          <a:stretch>
            <a:fillRect/>
          </a:stretch>
        </p:blipFill>
        <p:spPr>
          <a:xfrm>
            <a:off x="6093211" y="2051687"/>
            <a:ext cx="3946130" cy="3677285"/>
          </a:xfrm>
          <a:prstGeom prst="rect">
            <a:avLst/>
          </a:prstGeom>
          <a:noFill/>
          <a:ln w="9525">
            <a:noFill/>
          </a:ln>
        </p:spPr>
      </p:pic>
      <p:pic>
        <p:nvPicPr>
          <p:cNvPr id="3" name="图片 2" descr="62"/>
          <p:cNvPicPr>
            <a:picLocks noChangeAspect="1"/>
          </p:cNvPicPr>
          <p:nvPr/>
        </p:nvPicPr>
        <p:blipFill>
          <a:blip r:embed="rId3" cstate="print"/>
          <a:stretch>
            <a:fillRect/>
          </a:stretch>
        </p:blipFill>
        <p:spPr>
          <a:xfrm>
            <a:off x="1883540" y="3453130"/>
            <a:ext cx="2224592" cy="2432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73742855"/>
                                        </p:tgtEl>
                                        <p:attrNameLst>
                                          <p:attrName>style.visibility</p:attrName>
                                        </p:attrNameLst>
                                      </p:cBhvr>
                                      <p:to>
                                        <p:strVal val="visible"/>
                                      </p:to>
                                    </p:set>
                                    <p:animEffect transition="in" filter="checkerboard(across)">
                                      <p:cBhvr>
                                        <p:cTn id="12" dur="500"/>
                                        <p:tgtEl>
                                          <p:spTgt spid="1073742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7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75711"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834405" y="1916832"/>
            <a:ext cx="9377389" cy="4121194"/>
          </a:xfrm>
          <a:prstGeom prst="snip2Diag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30000"/>
              </a:lnSpc>
            </a:pP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本文段有以下错误：</a:t>
            </a:r>
            <a:endParaRPr lang="zh-CN" sz="2400" dirty="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sz="2400" dirty="0">
                <a:latin typeface="微软雅黑" panose="020B0503020204020204" charset="-122"/>
                <a:ea typeface="微软雅黑" panose="020B0503020204020204" charset="-122"/>
                <a:cs typeface="微软雅黑" panose="020B0503020204020204" charset="-122"/>
                <a:sym typeface="+mn-ea"/>
              </a:rPr>
              <a:t>（1</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“工夫”改成“功夫”</a:t>
            </a:r>
            <a:r>
              <a:rPr lang="zh-CN" sz="2400" dirty="0" smtClean="0">
                <a:latin typeface="微软雅黑" panose="020B0503020204020204" charset="-122"/>
                <a:ea typeface="微软雅黑" panose="020B0503020204020204" charset="-122"/>
                <a:cs typeface="微软雅黑" panose="020B0503020204020204" charset="-122"/>
                <a:sym typeface="+mn-ea"/>
              </a:rPr>
              <a:t>。</a:t>
            </a:r>
            <a:endParaRPr lang="zh-CN" sz="2400" dirty="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sz="2400" dirty="0">
                <a:latin typeface="微软雅黑" panose="020B0503020204020204" charset="-122"/>
                <a:ea typeface="微软雅黑" panose="020B0503020204020204" charset="-122"/>
                <a:cs typeface="微软雅黑" panose="020B0503020204020204" charset="-122"/>
                <a:sym typeface="+mn-ea"/>
              </a:rPr>
              <a:t>（2</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“竟赛”改成“竞赛”</a:t>
            </a:r>
            <a:r>
              <a:rPr lang="zh-CN" sz="2400" dirty="0" smtClean="0">
                <a:latin typeface="微软雅黑" panose="020B0503020204020204" charset="-122"/>
                <a:ea typeface="微软雅黑" panose="020B0503020204020204" charset="-122"/>
                <a:cs typeface="微软雅黑" panose="020B0503020204020204" charset="-122"/>
                <a:sym typeface="+mn-ea"/>
              </a:rPr>
              <a:t>。</a:t>
            </a:r>
            <a:endParaRPr lang="zh-CN" sz="2400" dirty="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sz="2400" dirty="0">
                <a:latin typeface="微软雅黑" panose="020B0503020204020204" charset="-122"/>
                <a:ea typeface="微软雅黑" panose="020B0503020204020204" charset="-122"/>
                <a:cs typeface="微软雅黑" panose="020B0503020204020204" charset="-122"/>
                <a:sym typeface="+mn-ea"/>
              </a:rPr>
              <a:t>（3</a:t>
            </a:r>
            <a:r>
              <a:rPr lang="zh-CN" sz="2400" dirty="0" smtClean="0">
                <a:latin typeface="微软雅黑" panose="020B0503020204020204" charset="-122"/>
                <a:ea typeface="微软雅黑" panose="020B0503020204020204" charset="-122"/>
                <a:cs typeface="微软雅黑" panose="020B0503020204020204" charset="-122"/>
                <a:sym typeface="+mn-ea"/>
              </a:rPr>
              <a:t>） “</a:t>
            </a:r>
            <a:r>
              <a:rPr lang="zh-CN" altLang="en-US" sz="2400" dirty="0" smtClean="0">
                <a:latin typeface="微软雅黑" panose="020B0503020204020204" charset="-122"/>
                <a:ea typeface="微软雅黑" panose="020B0503020204020204" charset="-122"/>
                <a:cs typeface="微软雅黑" panose="020B0503020204020204" charset="-122"/>
                <a:sym typeface="+mn-ea"/>
              </a:rPr>
              <a:t>忍不住</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sz="2400" dirty="0">
                <a:latin typeface="微软雅黑" panose="020B0503020204020204" charset="-122"/>
                <a:ea typeface="微软雅黑" panose="020B0503020204020204" charset="-122"/>
                <a:cs typeface="微软雅黑" panose="020B0503020204020204" charset="-122"/>
                <a:sym typeface="+mn-ea"/>
              </a:rPr>
              <a:t>用删除符号删掉。</a:t>
            </a:r>
          </a:p>
          <a:p>
            <a:pPr algn="l">
              <a:lnSpc>
                <a:spcPct val="130000"/>
              </a:lnSpc>
            </a:pPr>
            <a:r>
              <a:rPr lang="zh-CN" sz="2400" dirty="0">
                <a:latin typeface="微软雅黑" panose="020B0503020204020204" charset="-122"/>
                <a:ea typeface="微软雅黑" panose="020B0503020204020204" charset="-122"/>
                <a:cs typeface="微软雅黑" panose="020B0503020204020204" charset="-122"/>
                <a:sym typeface="+mn-ea"/>
              </a:rPr>
              <a:t>（4</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“同学们都情不自禁地为我鼓掌”与“我果然获得了一等奖”调换顺序。</a:t>
            </a:r>
            <a:endParaRPr lang="en-US" altLang="zh-CN" sz="2400" dirty="0" smtClean="0">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en-US" altLang="zh-CN" sz="2400" dirty="0" smtClean="0">
                <a:latin typeface="微软雅黑" panose="020B0503020204020204" charset="-122"/>
                <a:ea typeface="微软雅黑" panose="020B0503020204020204" charset="-122"/>
                <a:cs typeface="微软雅黑" panose="020B0503020204020204" charset="-122"/>
                <a:sym typeface="+mn-ea"/>
              </a:rPr>
              <a:t>5</a:t>
            </a:r>
            <a:r>
              <a:rPr lang="zh-CN" altLang="en-US" sz="2400" dirty="0" smtClean="0">
                <a:latin typeface="微软雅黑" panose="020B0503020204020204" charset="-122"/>
                <a:ea typeface="微软雅黑" panose="020B0503020204020204" charset="-122"/>
                <a:cs typeface="微软雅黑" panose="020B0503020204020204" charset="-122"/>
                <a:sym typeface="+mn-ea"/>
              </a:rPr>
              <a:t>）“是否”</a:t>
            </a:r>
            <a:r>
              <a:rPr lang="zh-CN" altLang="zh-CN" sz="2400" dirty="0">
                <a:latin typeface="微软雅黑" panose="020B0503020204020204" charset="-122"/>
                <a:ea typeface="微软雅黑" panose="020B0503020204020204" charset="-122"/>
                <a:cs typeface="微软雅黑" panose="020B0503020204020204" charset="-122"/>
                <a:sym typeface="+mn-ea"/>
              </a:rPr>
              <a:t>用删除符号删掉</a:t>
            </a:r>
            <a:r>
              <a:rPr lang="zh-CN" altLang="zh-CN" sz="2400" dirty="0" smtClean="0">
                <a:latin typeface="微软雅黑" panose="020B0503020204020204" charset="-122"/>
                <a:ea typeface="微软雅黑" panose="020B0503020204020204" charset="-122"/>
                <a:cs typeface="微软雅黑" panose="020B0503020204020204" charset="-122"/>
                <a:sym typeface="+mn-ea"/>
              </a:rPr>
              <a:t>。</a:t>
            </a:r>
            <a:endParaRPr lang="zh-CN" sz="2400" dirty="0">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30"/>
          <p:cNvPicPr>
            <a:picLocks noChangeAspect="1"/>
          </p:cNvPicPr>
          <p:nvPr/>
        </p:nvPicPr>
        <p:blipFill>
          <a:blip r:embed="rId2" cstate="print"/>
          <a:stretch>
            <a:fillRect/>
          </a:stretch>
        </p:blipFill>
        <p:spPr>
          <a:xfrm rot="18840000" flipH="1">
            <a:off x="7453441" y="823571"/>
            <a:ext cx="1706245" cy="22408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6" name="文本框 5"/>
          <p:cNvSpPr txBox="1"/>
          <p:nvPr/>
        </p:nvSpPr>
        <p:spPr>
          <a:xfrm>
            <a:off x="1027809" y="2070737"/>
            <a:ext cx="9414594" cy="1055217"/>
          </a:xfrm>
          <a:prstGeom prst="cube">
            <a:avLst>
              <a:gd name="adj" fmla="val 9671"/>
            </a:avLst>
          </a:prstGeom>
          <a:solidFill>
            <a:srgbClr val="FFC000"/>
          </a:solidFill>
          <a:ln>
            <a:solidFill>
              <a:srgbClr val="409B50"/>
            </a:solidFill>
          </a:ln>
        </p:spPr>
        <p:txBody>
          <a:bodyPr wrap="square" rtlCol="0">
            <a:spAutoFit/>
          </a:bodyPr>
          <a:lstStyle/>
          <a:p>
            <a:pPr algn="l">
              <a:lnSpc>
                <a:spcPct val="100000"/>
              </a:lnSpc>
            </a:pPr>
            <a:r>
              <a:rPr lang="zh-CN" altLang="en-US" sz="2800" dirty="0">
                <a:latin typeface="微软雅黑" panose="020B0503020204020204" charset="-122"/>
                <a:ea typeface="微软雅黑" panose="020B0503020204020204" charset="-122"/>
                <a:cs typeface="微软雅黑" panose="020B0503020204020204" charset="-122"/>
                <a:sym typeface="+mn-ea"/>
              </a:rPr>
              <a:t>读下面两</a:t>
            </a:r>
            <a:r>
              <a:rPr lang="zh-CN" altLang="en-US" sz="2800" dirty="0" smtClean="0">
                <a:latin typeface="微软雅黑" panose="020B0503020204020204" charset="-122"/>
                <a:ea typeface="微软雅黑" panose="020B0503020204020204" charset="-122"/>
                <a:cs typeface="微软雅黑" panose="020B0503020204020204" charset="-122"/>
                <a:sym typeface="+mn-ea"/>
              </a:rPr>
              <a:t>组句子，</a:t>
            </a:r>
            <a:r>
              <a:rPr lang="zh-CN" altLang="en-US" sz="2800" dirty="0">
                <a:latin typeface="微软雅黑" panose="020B0503020204020204" charset="-122"/>
                <a:ea typeface="微软雅黑" panose="020B0503020204020204" charset="-122"/>
                <a:cs typeface="微软雅黑" panose="020B0503020204020204" charset="-122"/>
                <a:sym typeface="+mn-ea"/>
              </a:rPr>
              <a:t>体会加点部分表达的不同感情</a:t>
            </a:r>
            <a:r>
              <a:rPr lang="zh-CN" altLang="en-US" sz="2800" dirty="0" smtClean="0">
                <a:latin typeface="微软雅黑" panose="020B0503020204020204" charset="-122"/>
                <a:ea typeface="微软雅黑" panose="020B0503020204020204" charset="-122"/>
                <a:cs typeface="微软雅黑" panose="020B0503020204020204" charset="-122"/>
                <a:sym typeface="+mn-ea"/>
              </a:rPr>
              <a:t>，再照样</a:t>
            </a:r>
            <a:r>
              <a:rPr lang="zh-CN" altLang="en-US" sz="2800" dirty="0">
                <a:latin typeface="微软雅黑" panose="020B0503020204020204" charset="-122"/>
                <a:ea typeface="微软雅黑" panose="020B0503020204020204" charset="-122"/>
                <a:cs typeface="微软雅黑" panose="020B0503020204020204" charset="-122"/>
                <a:sym typeface="+mn-ea"/>
              </a:rPr>
              <a:t>子改写后两个句子。</a:t>
            </a:r>
          </a:p>
        </p:txBody>
      </p:sp>
      <p:sp>
        <p:nvSpPr>
          <p:cNvPr id="2" name="文本框 1"/>
          <p:cNvSpPr txBox="1"/>
          <p:nvPr/>
        </p:nvSpPr>
        <p:spPr>
          <a:xfrm>
            <a:off x="946421" y="3311527"/>
            <a:ext cx="10132355" cy="2676525"/>
          </a:xfrm>
          <a:prstGeom prst="rect">
            <a:avLst/>
          </a:prstGeom>
          <a:noFill/>
        </p:spPr>
        <p:txBody>
          <a:bodyPr wrap="square" rtlCol="0" anchor="t">
            <a:spAutoFit/>
          </a:bodyPr>
          <a:lstStyle/>
          <a:p>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妈妈还是死命追着不放，到底追上了，可是雨来浑身光溜溜的</a:t>
            </a:r>
            <a:r>
              <a:rPr lang="zh-CN" altLang="en-US" sz="2400" u="dashHeavy">
                <a:solidFill>
                  <a:srgbClr val="FF0000"/>
                </a:solidFill>
                <a:uFillTx/>
                <a:latin typeface="微软雅黑" panose="020B0503020204020204" charset="-122"/>
                <a:ea typeface="微软雅黑" panose="020B0503020204020204" charset="-122"/>
                <a:cs typeface="微软雅黑" panose="020B0503020204020204" charset="-122"/>
              </a:rPr>
              <a:t>像条小泥鳅</a:t>
            </a:r>
            <a:r>
              <a:rPr lang="zh-CN" altLang="en-US" sz="2400">
                <a:latin typeface="微软雅黑" panose="020B0503020204020204" charset="-122"/>
                <a:ea typeface="微软雅黑" panose="020B0503020204020204" charset="-122"/>
                <a:cs typeface="微软雅黑" panose="020B0503020204020204" charset="-122"/>
              </a:rPr>
              <a:t>，怎么也抓不住。</a:t>
            </a:r>
          </a:p>
          <a:p>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rPr>
              <a:t>雨来</a:t>
            </a:r>
            <a:r>
              <a:rPr lang="zh-CN" altLang="en-US" sz="2400" u="dashHeavy">
                <a:solidFill>
                  <a:srgbClr val="FF0000"/>
                </a:solidFill>
                <a:uFillTx/>
                <a:latin typeface="微软雅黑" panose="020B0503020204020204" charset="-122"/>
                <a:ea typeface="微软雅黑" panose="020B0503020204020204" charset="-122"/>
                <a:cs typeface="微软雅黑" panose="020B0503020204020204" charset="-122"/>
              </a:rPr>
              <a:t>像小鸭子一样</a:t>
            </a:r>
            <a:r>
              <a:rPr lang="zh-CN" altLang="en-US" sz="2400">
                <a:latin typeface="微软雅黑" panose="020B0503020204020204" charset="-122"/>
                <a:ea typeface="微软雅黑" panose="020B0503020204020204" charset="-122"/>
                <a:cs typeface="微软雅黑" panose="020B0503020204020204" charset="-122"/>
              </a:rPr>
              <a:t>抖着头上的水，用手抹一下眼睛和鼻子，</a:t>
            </a:r>
          </a:p>
          <a:p>
            <a:r>
              <a:rPr lang="zh-CN" altLang="en-US" sz="2400">
                <a:latin typeface="微软雅黑" panose="020B0503020204020204" charset="-122"/>
                <a:ea typeface="微软雅黑" panose="020B0503020204020204" charset="-122"/>
                <a:cs typeface="微软雅黑" panose="020B0503020204020204" charset="-122"/>
              </a:rPr>
              <a:t>嘴里吹着气，望着妈妈笑。</a:t>
            </a:r>
          </a:p>
          <a:p>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那双手就</a:t>
            </a:r>
            <a:r>
              <a:rPr lang="zh-CN" altLang="en-US" sz="2400" u="dashHeavy">
                <a:solidFill>
                  <a:srgbClr val="FF0000"/>
                </a:solidFill>
                <a:uFillTx/>
                <a:latin typeface="微软雅黑" panose="020B0503020204020204" charset="-122"/>
                <a:ea typeface="微软雅黑" panose="020B0503020204020204" charset="-122"/>
                <a:cs typeface="微软雅黑" panose="020B0503020204020204" charset="-122"/>
              </a:rPr>
              <a:t>像鹰的爪</a:t>
            </a:r>
            <a:r>
              <a:rPr lang="zh-CN" altLang="en-US" sz="2400">
                <a:latin typeface="微软雅黑" panose="020B0503020204020204" charset="-122"/>
                <a:ea typeface="微软雅黑" panose="020B0503020204020204" charset="-122"/>
                <a:cs typeface="微软雅黑" panose="020B0503020204020204" charset="-122"/>
              </a:rPr>
              <a:t>子，抓着雨来的两只耳朵，向两边拉。</a:t>
            </a:r>
          </a:p>
          <a:p>
            <a:r>
              <a:rPr lang="zh-CN" altLang="en-US" sz="24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a:latin typeface="微软雅黑" panose="020B0503020204020204" charset="-122"/>
                <a:ea typeface="微软雅黑" panose="020B0503020204020204" charset="-122"/>
                <a:cs typeface="微软雅黑" panose="020B0503020204020204" charset="-122"/>
              </a:rPr>
              <a:t>她似乎感到德军那几双</a:t>
            </a:r>
            <a:r>
              <a:rPr lang="zh-CN" altLang="en-US" sz="2400" u="dashHeavy">
                <a:solidFill>
                  <a:srgbClr val="FF0000"/>
                </a:solidFill>
                <a:uFillTx/>
                <a:latin typeface="微软雅黑" panose="020B0503020204020204" charset="-122"/>
                <a:ea typeface="微软雅黑" panose="020B0503020204020204" charset="-122"/>
                <a:cs typeface="微软雅黑" panose="020B0503020204020204" charset="-122"/>
              </a:rPr>
              <a:t>恶狼般的眼睛</a:t>
            </a:r>
            <a:r>
              <a:rPr lang="zh-CN" altLang="en-US" sz="2400">
                <a:latin typeface="微软雅黑" panose="020B0503020204020204" charset="-122"/>
                <a:ea typeface="微软雅黑" panose="020B0503020204020204" charset="-122"/>
                <a:cs typeface="微软雅黑" panose="020B0503020204020204" charset="-122"/>
              </a:rPr>
              <a:t>都盯在越来越短的蜡</a:t>
            </a:r>
          </a:p>
          <a:p>
            <a:r>
              <a:rPr lang="zh-CN" altLang="en-US" sz="2400">
                <a:latin typeface="微软雅黑" panose="020B0503020204020204" charset="-122"/>
                <a:ea typeface="微软雅黑" panose="020B0503020204020204" charset="-122"/>
                <a:cs typeface="微软雅黑" panose="020B0503020204020204" charset="-122"/>
              </a:rPr>
              <a:t>烛上。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7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63401" y="1092733"/>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latin typeface="微软雅黑" panose="020B0503020204020204" charset="-122"/>
                <a:ea typeface="微软雅黑" panose="020B0503020204020204" charset="-122"/>
                <a:cs typeface="微软雅黑" panose="020B0503020204020204" charset="-122"/>
              </a:rPr>
              <a:t>字词句运用</a:t>
            </a:r>
          </a:p>
        </p:txBody>
      </p:sp>
      <p:sp>
        <p:nvSpPr>
          <p:cNvPr id="6" name="文本框 5"/>
          <p:cNvSpPr txBox="1"/>
          <p:nvPr/>
        </p:nvSpPr>
        <p:spPr>
          <a:xfrm>
            <a:off x="524835" y="1897702"/>
            <a:ext cx="10066167" cy="3620238"/>
          </a:xfrm>
          <a:prstGeom prst="round2DiagRect">
            <a:avLst>
              <a:gd name="adj1" fmla="val 9406"/>
              <a:gd name="adj2" fmla="val 0"/>
            </a:avLst>
          </a:prstGeom>
          <a:noFill/>
          <a:ln w="38100">
            <a:solidFill>
              <a:srgbClr val="00B0F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30000"/>
              </a:lnSpc>
            </a:pPr>
            <a:r>
              <a:rPr lang="zh-CN" altLang="en-US" sz="2400">
                <a:solidFill>
                  <a:schemeClr val="tx1"/>
                </a:solidFill>
                <a:uFillTx/>
                <a:latin typeface="微软雅黑" panose="020B0503020204020204" charset="-122"/>
                <a:ea typeface="微软雅黑" panose="020B0503020204020204" charset="-122"/>
                <a:cs typeface="微软雅黑" panose="020B0503020204020204" charset="-122"/>
                <a:sym typeface="+mn-ea"/>
              </a:rPr>
              <a:t>第一组的第一句中“</a:t>
            </a:r>
            <a:r>
              <a:rPr lang="zh-CN" altLang="en-US" sz="2400">
                <a:solidFill>
                  <a:srgbClr val="C00000"/>
                </a:solidFill>
                <a:uFillTx/>
                <a:latin typeface="微软雅黑" panose="020B0503020204020204" charset="-122"/>
                <a:ea typeface="微软雅黑" panose="020B0503020204020204" charset="-122"/>
                <a:cs typeface="微软雅黑" panose="020B0503020204020204" charset="-122"/>
                <a:sym typeface="+mn-ea"/>
              </a:rPr>
              <a:t>像个小泥鳅</a:t>
            </a:r>
            <a:r>
              <a:rPr lang="zh-CN" altLang="en-US" sz="2400">
                <a:solidFill>
                  <a:schemeClr val="tx1"/>
                </a:solidFill>
                <a:uFillTx/>
                <a:latin typeface="微软雅黑" panose="020B0503020204020204" charset="-122"/>
                <a:ea typeface="微软雅黑" panose="020B0503020204020204" charset="-122"/>
                <a:cs typeface="微软雅黑" panose="020B0503020204020204" charset="-122"/>
                <a:sym typeface="+mn-ea"/>
              </a:rPr>
              <a:t>”，是用来形容雨来的，说明</a:t>
            </a:r>
            <a:r>
              <a:rPr lang="zh-CN" altLang="en-US" sz="2400">
                <a:solidFill>
                  <a:srgbClr val="C00000"/>
                </a:solidFill>
                <a:uFillTx/>
                <a:latin typeface="微软雅黑" panose="020B0503020204020204" charset="-122"/>
                <a:ea typeface="微软雅黑" panose="020B0503020204020204" charset="-122"/>
                <a:cs typeface="微软雅黑" panose="020B0503020204020204" charset="-122"/>
                <a:sym typeface="+mn-ea"/>
              </a:rPr>
              <a:t>雨来的机灵，表达了对雨来的喜爱之情。</a:t>
            </a:r>
            <a:endParaRPr lang="zh-CN" altLang="en-US" sz="24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altLang="en-US" sz="2400">
                <a:solidFill>
                  <a:schemeClr val="tx1"/>
                </a:solidFill>
                <a:uFillTx/>
                <a:latin typeface="微软雅黑" panose="020B0503020204020204" charset="-122"/>
                <a:ea typeface="微软雅黑" panose="020B0503020204020204" charset="-122"/>
                <a:cs typeface="微软雅黑" panose="020B0503020204020204" charset="-122"/>
                <a:sym typeface="+mn-ea"/>
              </a:rPr>
              <a:t>第一组的第二句中“</a:t>
            </a:r>
            <a:r>
              <a:rPr lang="zh-CN" altLang="en-US" sz="2400">
                <a:solidFill>
                  <a:srgbClr val="C00000"/>
                </a:solidFill>
                <a:uFillTx/>
                <a:latin typeface="微软雅黑" panose="020B0503020204020204" charset="-122"/>
                <a:ea typeface="微软雅黑" panose="020B0503020204020204" charset="-122"/>
                <a:cs typeface="微软雅黑" panose="020B0503020204020204" charset="-122"/>
                <a:sym typeface="+mn-ea"/>
              </a:rPr>
              <a:t>像小鸭子一样</a:t>
            </a:r>
            <a:r>
              <a:rPr lang="zh-CN" altLang="en-US" sz="2400">
                <a:solidFill>
                  <a:schemeClr val="tx1"/>
                </a:solidFill>
                <a:uFillTx/>
                <a:latin typeface="微软雅黑" panose="020B0503020204020204" charset="-122"/>
                <a:ea typeface="微软雅黑" panose="020B0503020204020204" charset="-122"/>
                <a:cs typeface="微软雅黑" panose="020B0503020204020204" charset="-122"/>
                <a:sym typeface="+mn-ea"/>
              </a:rPr>
              <a:t>”，是说明</a:t>
            </a:r>
            <a:r>
              <a:rPr lang="zh-CN" altLang="en-US" sz="2400">
                <a:solidFill>
                  <a:srgbClr val="C00000"/>
                </a:solidFill>
                <a:uFillTx/>
                <a:latin typeface="微软雅黑" panose="020B0503020204020204" charset="-122"/>
                <a:ea typeface="微软雅黑" panose="020B0503020204020204" charset="-122"/>
                <a:cs typeface="微软雅黑" panose="020B0503020204020204" charset="-122"/>
                <a:sym typeface="+mn-ea"/>
              </a:rPr>
              <a:t>小雨来的水性好，挺调皮、可爱。</a:t>
            </a:r>
          </a:p>
          <a:p>
            <a:pPr algn="l">
              <a:lnSpc>
                <a:spcPct val="130000"/>
              </a:lnSpc>
            </a:pPr>
            <a:r>
              <a:rPr lang="zh-CN" altLang="en-US" sz="2400">
                <a:solidFill>
                  <a:schemeClr val="tx1"/>
                </a:solidFill>
                <a:uFillTx/>
                <a:latin typeface="微软雅黑" panose="020B0503020204020204" charset="-122"/>
                <a:ea typeface="微软雅黑" panose="020B0503020204020204" charset="-122"/>
                <a:cs typeface="微软雅黑" panose="020B0503020204020204" charset="-122"/>
                <a:sym typeface="+mn-ea"/>
              </a:rPr>
              <a:t>第二组的“</a:t>
            </a:r>
            <a:r>
              <a:rPr lang="zh-CN" altLang="en-US" sz="2400">
                <a:solidFill>
                  <a:srgbClr val="C00000"/>
                </a:solidFill>
                <a:uFillTx/>
                <a:latin typeface="微软雅黑" panose="020B0503020204020204" charset="-122"/>
                <a:ea typeface="微软雅黑" panose="020B0503020204020204" charset="-122"/>
                <a:cs typeface="微软雅黑" panose="020B0503020204020204" charset="-122"/>
                <a:sym typeface="+mn-ea"/>
              </a:rPr>
              <a:t>像鹰的爪子”说明日本军官的毒辣，表达了日本军官的厌恶之情。</a:t>
            </a:r>
            <a:endParaRPr lang="zh-CN" altLang="en-US" sz="2400">
              <a:solidFill>
                <a:schemeClr val="tx1"/>
              </a:solidFill>
              <a:uFillTx/>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altLang="en-US" sz="2400">
                <a:solidFill>
                  <a:schemeClr val="tx1"/>
                </a:solidFill>
                <a:uFillTx/>
                <a:latin typeface="微软雅黑" panose="020B0503020204020204" charset="-122"/>
                <a:ea typeface="微软雅黑" panose="020B0503020204020204" charset="-122"/>
                <a:cs typeface="微软雅黑" panose="020B0503020204020204" charset="-122"/>
                <a:sym typeface="+mn-ea"/>
              </a:rPr>
              <a:t>第二组中的“</a:t>
            </a:r>
            <a:r>
              <a:rPr lang="zh-CN" altLang="en-US" sz="2400">
                <a:solidFill>
                  <a:srgbClr val="C00000"/>
                </a:solidFill>
                <a:uFillTx/>
                <a:latin typeface="微软雅黑" panose="020B0503020204020204" charset="-122"/>
                <a:ea typeface="微软雅黑" panose="020B0503020204020204" charset="-122"/>
                <a:cs typeface="微软雅黑" panose="020B0503020204020204" charset="-122"/>
                <a:sym typeface="+mn-ea"/>
              </a:rPr>
              <a:t>恶狼般的眼睛”表现了德军的心狠手辣，让人胆战心惊。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heckerboard(across)">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strips(downLeft)">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checkerboard(across)">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strips(downLeft)">
                                      <p:cBhvr>
                                        <p:cTn id="2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7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6" name="文本框 5"/>
          <p:cNvSpPr txBox="1"/>
          <p:nvPr/>
        </p:nvSpPr>
        <p:spPr>
          <a:xfrm>
            <a:off x="1477378" y="2108200"/>
            <a:ext cx="8919294" cy="2643188"/>
          </a:xfrm>
          <a:prstGeom prst="frame">
            <a:avLst>
              <a:gd name="adj1" fmla="val 6674"/>
            </a:avLst>
          </a:prstGeom>
          <a:solidFill>
            <a:srgbClr val="FFC000"/>
          </a:solidFill>
          <a:ln>
            <a:solidFill>
              <a:srgbClr val="409B50"/>
            </a:solidFill>
          </a:ln>
        </p:spPr>
        <p:txBody>
          <a:bodyPr wrap="square" rtlCol="0">
            <a:spAutoFit/>
          </a:bodyPr>
          <a:lstStyle/>
          <a:p>
            <a:pPr algn="l">
              <a:lnSpc>
                <a:spcPct val="150000"/>
              </a:lnSpc>
            </a:pPr>
            <a:r>
              <a:rPr sz="2400">
                <a:latin typeface="微软雅黑" panose="020B0503020204020204" charset="-122"/>
                <a:ea typeface="微软雅黑" panose="020B0503020204020204" charset="-122"/>
                <a:cs typeface="微软雅黑" panose="020B0503020204020204" charset="-122"/>
                <a:sym typeface="+mn-ea"/>
              </a:rPr>
              <a:t>下面我们仿照以上例句，也来练习用比喻的手法扩写下面的句子，注意加上比喻句后，能够表达一定的情感。</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（1）她跳着轻快的舞蹈。</a:t>
            </a:r>
          </a:p>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（2）那个小偷远远地盯着柜台里的珠宝。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strips(downLeft)">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7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885187" y="2626362"/>
            <a:ext cx="6521337" cy="461665"/>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a:t>
            </a:r>
            <a:r>
              <a:rPr sz="2400">
                <a:latin typeface="微软雅黑" panose="020B0503020204020204" charset="-122"/>
                <a:ea typeface="微软雅黑" panose="020B0503020204020204" charset="-122"/>
                <a:cs typeface="微软雅黑" panose="020B0503020204020204" charset="-122"/>
                <a:sym typeface="+mn-ea"/>
              </a:rPr>
              <a:t>她像翩翩起舞的蝴蝶，跳着轻快的舞蹈。</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588897" y="4006217"/>
            <a:ext cx="7434941" cy="829945"/>
          </a:xfrm>
          <a:prstGeom prst="rect">
            <a:avLst/>
          </a:prstGeom>
          <a:noFill/>
        </p:spPr>
        <p:txBody>
          <a:bodyPr wrap="squar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（2）那个小偷用恶狼一样贪婪的眼睛远远地盯着柜台里的珠宝。</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42"/>
          <p:cNvPicPr>
            <a:picLocks noChangeAspect="1"/>
          </p:cNvPicPr>
          <p:nvPr/>
        </p:nvPicPr>
        <p:blipFill>
          <a:blip r:embed="rId2" cstate="print"/>
          <a:stretch>
            <a:fillRect/>
          </a:stretch>
        </p:blipFill>
        <p:spPr>
          <a:xfrm>
            <a:off x="8155028" y="1219835"/>
            <a:ext cx="1709137" cy="1476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263445" y="2385697"/>
            <a:ext cx="9301427" cy="2553891"/>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00000"/>
              </a:lnSpc>
            </a:pPr>
            <a:r>
              <a:rPr lang="en-US" sz="2400">
                <a:solidFill>
                  <a:schemeClr val="tx1"/>
                </a:solidFill>
                <a:latin typeface="微软雅黑" panose="020B0503020204020204" charset="-122"/>
                <a:ea typeface="微软雅黑" panose="020B0503020204020204" charset="-122"/>
                <a:cs typeface="微软雅黑" panose="020B0503020204020204" charset="-122"/>
              </a:rPr>
              <a:t>  </a:t>
            </a:r>
            <a:r>
              <a:rPr sz="2400">
                <a:solidFill>
                  <a:schemeClr val="tx1"/>
                </a:solidFill>
                <a:latin typeface="微软雅黑" panose="020B0503020204020204" charset="-122"/>
                <a:ea typeface="微软雅黑" panose="020B0503020204020204" charset="-122"/>
                <a:cs typeface="微软雅黑" panose="020B0503020204020204" charset="-122"/>
              </a:rPr>
              <a:t>                            2乡下人家</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屋前瓜果美又香，种花种竹好风光。（瓜藤攀檐图 鲜花轮绽图 雨后春笋图）</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 大鸡小鸡觅食忙，小鸭戏水河中央。（鸡鸭觅食图）</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 红霞晚餐看鸟归，夜听虫鸣入梦乡。（院落晚餐图 月夜睡梦图） </a:t>
            </a:r>
          </a:p>
          <a:p>
            <a:pPr algn="l">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 独特迷人好风景，乡下人家心欢畅。</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7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630464" y="1750695"/>
            <a:ext cx="4571652" cy="4232129"/>
          </a:xfrm>
          <a:prstGeom prst="bevel">
            <a:avLst>
              <a:gd name="adj" fmla="val 3507"/>
            </a:avLst>
          </a:prstGeom>
          <a:solidFill>
            <a:srgbClr val="92D050"/>
          </a:solidFill>
          <a:ln w="9525">
            <a:solidFill>
              <a:srgbClr val="00B0F0"/>
            </a:solidFill>
          </a:ln>
        </p:spPr>
        <p:txBody>
          <a:bodyPr wrap="square">
            <a:spAutoFit/>
          </a:bodyPr>
          <a:lstStyle/>
          <a:p>
            <a:pPr algn="ctr">
              <a:lnSpc>
                <a:spcPct val="150000"/>
              </a:lnSpc>
            </a:pPr>
            <a:r>
              <a:rPr lang="zh-CN" altLang="en-US" sz="2800">
                <a:latin typeface="微软雅黑" panose="020B0503020204020204" charset="-122"/>
                <a:ea typeface="微软雅黑" panose="020B0503020204020204" charset="-122"/>
                <a:cs typeface="微软雅黑" panose="020B0503020204020204" charset="-122"/>
              </a:rPr>
              <a:t>独坐敬亭山</a:t>
            </a:r>
          </a:p>
          <a:p>
            <a:pPr algn="ctr">
              <a:lnSpc>
                <a:spcPct val="150000"/>
              </a:lnSpc>
            </a:pPr>
            <a:r>
              <a:rPr lang="zh-CN" altLang="en-US" sz="2800">
                <a:latin typeface="微软雅黑" panose="020B0503020204020204" charset="-122"/>
                <a:ea typeface="微软雅黑" panose="020B0503020204020204" charset="-122"/>
                <a:cs typeface="微软雅黑" panose="020B0503020204020204" charset="-122"/>
              </a:rPr>
              <a:t>【唐】李白</a:t>
            </a:r>
          </a:p>
          <a:p>
            <a:pPr algn="ctr">
              <a:lnSpc>
                <a:spcPct val="150000"/>
              </a:lnSpc>
            </a:pPr>
            <a:r>
              <a:rPr lang="zh-CN" altLang="en-US" sz="2800">
                <a:latin typeface="微软雅黑" panose="020B0503020204020204" charset="-122"/>
                <a:ea typeface="微软雅黑" panose="020B0503020204020204" charset="-122"/>
                <a:cs typeface="微软雅黑" panose="020B0503020204020204" charset="-122"/>
              </a:rPr>
              <a:t>众鸟高飞尽，</a:t>
            </a:r>
          </a:p>
          <a:p>
            <a:pPr algn="ctr">
              <a:lnSpc>
                <a:spcPct val="150000"/>
              </a:lnSpc>
            </a:pPr>
            <a:r>
              <a:rPr lang="zh-CN" altLang="en-US" sz="2800">
                <a:latin typeface="微软雅黑" panose="020B0503020204020204" charset="-122"/>
                <a:ea typeface="微软雅黑" panose="020B0503020204020204" charset="-122"/>
                <a:cs typeface="微软雅黑" panose="020B0503020204020204" charset="-122"/>
              </a:rPr>
              <a:t>孤云独去闲。</a:t>
            </a:r>
          </a:p>
          <a:p>
            <a:pPr algn="ctr">
              <a:lnSpc>
                <a:spcPct val="150000"/>
              </a:lnSpc>
            </a:pPr>
            <a:r>
              <a:rPr lang="zh-CN" altLang="en-US" sz="2800">
                <a:latin typeface="微软雅黑" panose="020B0503020204020204" charset="-122"/>
                <a:ea typeface="微软雅黑" panose="020B0503020204020204" charset="-122"/>
                <a:cs typeface="微软雅黑" panose="020B0503020204020204" charset="-122"/>
              </a:rPr>
              <a:t>相看两不厌，</a:t>
            </a:r>
          </a:p>
          <a:p>
            <a:pPr algn="ctr">
              <a:lnSpc>
                <a:spcPct val="150000"/>
              </a:lnSpc>
            </a:pPr>
            <a:r>
              <a:rPr lang="zh-CN" altLang="en-US" sz="2800">
                <a:latin typeface="微软雅黑" panose="020B0503020204020204" charset="-122"/>
                <a:ea typeface="微软雅黑" panose="020B0503020204020204" charset="-122"/>
                <a:cs typeface="微软雅黑" panose="020B0503020204020204" charset="-122"/>
              </a:rPr>
              <a:t>只有敬亭山。</a:t>
            </a:r>
          </a:p>
        </p:txBody>
      </p:sp>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日积月累</a:t>
            </a:r>
          </a:p>
        </p:txBody>
      </p:sp>
      <p:pic>
        <p:nvPicPr>
          <p:cNvPr id="3" name="图片 2"/>
          <p:cNvPicPr>
            <a:picLocks noChangeAspect="1"/>
          </p:cNvPicPr>
          <p:nvPr/>
        </p:nvPicPr>
        <p:blipFill>
          <a:blip r:embed="rId2" cstate="print"/>
          <a:stretch>
            <a:fillRect/>
          </a:stretch>
        </p:blipFill>
        <p:spPr>
          <a:xfrm>
            <a:off x="1364986" y="1943735"/>
            <a:ext cx="3313633" cy="4039235"/>
          </a:xfrm>
          <a:prstGeom prst="rect">
            <a:avLst/>
          </a:prstGeom>
        </p:spPr>
      </p:pic>
    </p:spTree>
  </p:cSld>
  <p:clrMapOvr>
    <a:masterClrMapping/>
  </p:clrMapOvr>
  <p:timing>
    <p:tnLst>
      <p:par>
        <p:cTn id="1" dur="indefinite" restart="never" nodeType="tmRoot"/>
      </p:par>
    </p:tnLst>
  </p:timing>
</p:sld>
</file>

<file path=ppt/slides/slide7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515844" y="1615440"/>
            <a:ext cx="6086234" cy="4121194"/>
          </a:xfrm>
          <a:prstGeom prst="snip2DiagRect">
            <a:avLst/>
          </a:prstGeom>
          <a:noFill/>
          <a:ln w="38100">
            <a:solidFill>
              <a:srgbClr val="00B0F0"/>
            </a:solidFill>
          </a:ln>
          <a:extLst>
            <a:ext uri="{909E8E84-426E-40DD-AFC4-6F175D3DCCD1}">
              <a14:hiddenFill xmlns:a14="http://schemas.microsoft.com/office/drawing/2010/main">
                <a:solidFill>
                  <a:srgbClr val="92D050"/>
                </a:solidFill>
              </a14:hiddenFill>
            </a:ext>
          </a:extLst>
        </p:spPr>
        <p:txBody>
          <a:bodyPr wrap="square">
            <a:spAutoFit/>
          </a:bodyPr>
          <a:lstStyle/>
          <a:p>
            <a:pPr>
              <a:lnSpc>
                <a:spcPct val="130000"/>
              </a:lnSpc>
            </a:pPr>
            <a:r>
              <a:rPr lang="zh-CN" altLang="zh-CN" sz="2400" kern="100" dirty="0">
                <a:solidFill>
                  <a:srgbClr val="0000FF"/>
                </a:solidFill>
                <a:ea typeface="宋体" panose="02010600030101010101" pitchFamily="2" charset="-122"/>
                <a:cs typeface="宋体" panose="02010600030101010101" pitchFamily="2" charset="-122"/>
              </a:rPr>
              <a:t>李白，字太白，号青莲居士。中国唐代伟大的浪漫主义诗人，被贺知章称为“诗仙”，世称“谪仙人”。其诗大多为描写山水和抒发内心的情感为主。诗风雄奇豪放。他与杜甫并称为“大李杜”，存世诗文千余篇，有《李太白集》。</a:t>
            </a:r>
            <a:endParaRPr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pic>
        <p:nvPicPr>
          <p:cNvPr id="2" name="图片 1"/>
          <p:cNvPicPr>
            <a:picLocks noChangeAspect="1"/>
          </p:cNvPicPr>
          <p:nvPr/>
        </p:nvPicPr>
        <p:blipFill>
          <a:blip r:embed="rId2" cstate="print"/>
          <a:stretch>
            <a:fillRect/>
          </a:stretch>
        </p:blipFill>
        <p:spPr>
          <a:xfrm>
            <a:off x="687531" y="2597785"/>
            <a:ext cx="3488036" cy="2948940"/>
          </a:xfrm>
          <a:prstGeom prst="rect">
            <a:avLst/>
          </a:prstGeom>
        </p:spPr>
      </p:pic>
    </p:spTree>
  </p:cSld>
  <p:clrMapOvr>
    <a:masterClrMapping/>
  </p:clrMapOvr>
  <p:timing>
    <p:tnLst>
      <p:par>
        <p:cTn id="1" dur="indefinite" restart="never" nodeType="tmRoot"/>
      </p:par>
    </p:tnLst>
  </p:timing>
</p:sld>
</file>

<file path=ppt/slides/slide7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727061" y="2054227"/>
            <a:ext cx="9848662" cy="2758202"/>
          </a:xfrm>
          <a:prstGeom prst="roundRect">
            <a:avLst/>
          </a:prstGeom>
          <a:solidFill>
            <a:srgbClr val="92D050"/>
          </a:solidFill>
          <a:ln w="9525">
            <a:solidFill>
              <a:srgbClr val="00B0F0"/>
            </a:solidFill>
          </a:ln>
        </p:spPr>
        <p:txBody>
          <a:bodyPr wrap="square">
            <a:spAutoFit/>
          </a:bodyPr>
          <a:lstStyle/>
          <a:p>
            <a:pPr algn="l">
              <a:lnSpc>
                <a:spcPct val="130000"/>
              </a:lnSpc>
            </a:pPr>
            <a:r>
              <a:rPr lang="en-US" sz="2400">
                <a:solidFill>
                  <a:srgbClr val="C00000"/>
                </a:solidFill>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独坐敬亭山》此诗表面是写独游敬亭山的情趣，而其深含之意则是诗人生命历程中旷世的孤独感。诗人以奇特的想象力和巧妙的构思，赋予山水景物以生命，将敬亭山拟人化，写得十分生动。作者写的是自己的孤独，写的是自己的怀才不遇，但更是自己的坚定，在大自然中寻求安慰和寄托。此诗是诗人表现自己精神世界的佳作。</a:t>
            </a:r>
          </a:p>
        </p:txBody>
      </p:sp>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Tree>
  </p:cSld>
  <p:clrMapOvr>
    <a:masterClrMapping/>
  </p:clrMapOvr>
  <p:timing>
    <p:tnLst>
      <p:par>
        <p:cTn id="1" dur="indefinite" restart="never" nodeType="tmRoot"/>
      </p:par>
    </p:tnLst>
  </p:timing>
</p:sld>
</file>

<file path=ppt/slides/slide7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
        <p:nvSpPr>
          <p:cNvPr id="2" name="文本框 1"/>
          <p:cNvSpPr txBox="1"/>
          <p:nvPr/>
        </p:nvSpPr>
        <p:spPr>
          <a:xfrm>
            <a:off x="1192908" y="2063750"/>
            <a:ext cx="5883153" cy="629162"/>
          </a:xfrm>
          <a:prstGeom prst="snip2DiagRect">
            <a:avLst/>
          </a:prstGeom>
          <a:noFill/>
          <a:ln w="38100">
            <a:solidFill>
              <a:srgbClr val="00B0F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r>
              <a:rPr lang="zh-CN" altLang="en-US" sz="2800">
                <a:latin typeface="微软雅黑" panose="020B0503020204020204" charset="-122"/>
                <a:ea typeface="微软雅黑" panose="020B0503020204020204" charset="-122"/>
                <a:cs typeface="微软雅黑" panose="020B0503020204020204" charset="-122"/>
              </a:rPr>
              <a:t>敬亭山：在今安徽宣城市北。   </a:t>
            </a:r>
          </a:p>
        </p:txBody>
      </p:sp>
      <p:sp>
        <p:nvSpPr>
          <p:cNvPr id="3" name="文本框 2"/>
          <p:cNvSpPr txBox="1"/>
          <p:nvPr/>
        </p:nvSpPr>
        <p:spPr>
          <a:xfrm>
            <a:off x="2231567" y="3247390"/>
            <a:ext cx="2429589" cy="624423"/>
          </a:xfrm>
          <a:prstGeom prst="snip2DiagRect">
            <a:avLst/>
          </a:prstGeom>
          <a:solidFill>
            <a:srgbClr val="00B0F0"/>
          </a:solidFill>
        </p:spPr>
        <p:txBody>
          <a:bodyPr wrap="none" rtlCol="0">
            <a:spAutoFit/>
          </a:bodyPr>
          <a:lstStyle/>
          <a:p>
            <a:pPr algn="l"/>
            <a:r>
              <a:rPr lang="zh-CN" altLang="en-US" sz="2800">
                <a:latin typeface="微软雅黑" panose="020B0503020204020204" charset="-122"/>
                <a:ea typeface="微软雅黑" panose="020B0503020204020204" charset="-122"/>
                <a:cs typeface="微软雅黑" panose="020B0503020204020204" charset="-122"/>
                <a:sym typeface="+mn-ea"/>
              </a:rPr>
              <a:t>尽：没有了。</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909023" y="4427221"/>
            <a:ext cx="4946471" cy="624423"/>
          </a:xfrm>
          <a:prstGeom prst="snip2Diag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none" rtlCol="0">
            <a:spAutoFit/>
          </a:bodyPr>
          <a:lstStyle/>
          <a:p>
            <a:pPr algn="l"/>
            <a:r>
              <a:rPr lang="zh-CN" altLang="en-US" sz="2800">
                <a:latin typeface="微软雅黑" panose="020B0503020204020204" charset="-122"/>
                <a:ea typeface="微软雅黑" panose="020B0503020204020204" charset="-122"/>
                <a:cs typeface="微软雅黑" panose="020B0503020204020204" charset="-122"/>
                <a:sym typeface="+mn-ea"/>
              </a:rPr>
              <a:t>孤云：孤单的云彩飘来飘去</a:t>
            </a:r>
            <a:r>
              <a:rPr sz="2800">
                <a:latin typeface="微软雅黑" panose="020B0503020204020204" charset="-122"/>
                <a:ea typeface="微软雅黑" panose="020B0503020204020204" charset="-122"/>
                <a:cs typeface="微软雅黑" panose="020B0503020204020204" charset="-122"/>
                <a:sym typeface="+mn-ea"/>
              </a:rPr>
              <a:t>。</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227612" y="5498467"/>
            <a:ext cx="3101411" cy="624423"/>
          </a:xfrm>
          <a:prstGeom prst="snip2DiagRect">
            <a:avLst/>
          </a:prstGeom>
          <a:solidFill>
            <a:srgbClr val="FFC000"/>
          </a:solidFill>
        </p:spPr>
        <p:txBody>
          <a:bodyPr wrap="none" rtlCol="0">
            <a:spAutoFit/>
          </a:bodyPr>
          <a:lstStyle/>
          <a:p>
            <a:pPr algn="ctr">
              <a:lnSpc>
                <a:spcPct val="100000"/>
              </a:lnSpc>
            </a:pPr>
            <a:r>
              <a:rPr lang="zh-CN" altLang="en-US" sz="2800" dirty="0">
                <a:latin typeface="微软雅黑" panose="020B0503020204020204" charset="-122"/>
                <a:ea typeface="微软雅黑" panose="020B0503020204020204" charset="-122"/>
                <a:cs typeface="微软雅黑" panose="020B0503020204020204" charset="-122"/>
                <a:sym typeface="+mn-ea"/>
              </a:rPr>
              <a:t>（4）厌：</a:t>
            </a:r>
            <a:r>
              <a:rPr lang="zh-CN" altLang="en-US" sz="2800" dirty="0" smtClean="0">
                <a:latin typeface="微软雅黑" panose="020B0503020204020204" charset="-122"/>
                <a:ea typeface="微软雅黑" panose="020B0503020204020204" charset="-122"/>
                <a:cs typeface="微软雅黑" panose="020B0503020204020204" charset="-122"/>
                <a:sym typeface="+mn-ea"/>
              </a:rPr>
              <a:t>满足。 </a:t>
            </a:r>
            <a:endParaRPr lang="zh-CN" altLang="en-US" sz="2800" dirty="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2" cstate="print"/>
          <a:stretch>
            <a:fillRect/>
          </a:stretch>
        </p:blipFill>
        <p:spPr>
          <a:xfrm>
            <a:off x="8327104" y="1200785"/>
            <a:ext cx="2709041" cy="266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bldLvl="0" animBg="1"/>
      <p:bldP spid="6" grpId="0" bldLvl="0" animBg="1"/>
    </p:bldLst>
  </p:timing>
</p:sld>
</file>

<file path=ppt/slides/slide7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061140" y="2038985"/>
            <a:ext cx="9038662" cy="3496091"/>
          </a:xfrm>
          <a:prstGeom prst="plaque">
            <a:avLst/>
          </a:prstGeom>
          <a:noFill/>
          <a:ln w="38100">
            <a:solidFill>
              <a:srgbClr val="00B0F0"/>
            </a:solidFill>
          </a:ln>
          <a:extLst>
            <a:ext uri="{909E8E84-426E-40DD-AFC4-6F175D3DCCD1}">
              <a14:hiddenFill xmlns:a14="http://schemas.microsoft.com/office/drawing/2010/main">
                <a:solidFill>
                  <a:srgbClr val="92D050"/>
                </a:solidFill>
              </a14:hiddenFill>
            </a:ext>
          </a:extLst>
        </p:spPr>
        <p:txBody>
          <a:bodyPr wrap="square">
            <a:spAutoFit/>
          </a:bodyPr>
          <a:lstStyle/>
          <a:p>
            <a:pPr algn="l">
              <a:lnSpc>
                <a:spcPct val="150000"/>
              </a:lnSpc>
            </a:pPr>
            <a:r>
              <a:rPr lang="zh-CN" sz="2800">
                <a:solidFill>
                  <a:srgbClr val="C00000"/>
                </a:solidFill>
                <a:latin typeface="微软雅黑" panose="020B0503020204020204" charset="-122"/>
                <a:ea typeface="微软雅黑" panose="020B0503020204020204" charset="-122"/>
                <a:cs typeface="微软雅黑" panose="020B0503020204020204" charset="-122"/>
              </a:rPr>
              <a:t>译文：</a:t>
            </a:r>
            <a:r>
              <a:rPr sz="2800">
                <a:latin typeface="微软雅黑" panose="020B0503020204020204" charset="-122"/>
                <a:ea typeface="微软雅黑" panose="020B0503020204020204" charset="-122"/>
                <a:cs typeface="微软雅黑" panose="020B0503020204020204" charset="-122"/>
              </a:rPr>
              <a:t>许多鸟高高地飞得没有踪影，天上孤单的白云也独自悠闲自在地飘去。诗人和敬亭山互相不满足地看着，只有高大的敬亭山能理解他此时的寂寞。</a:t>
            </a:r>
          </a:p>
        </p:txBody>
      </p:sp>
      <p:sp>
        <p:nvSpPr>
          <p:cNvPr id="4" name="文本框 3"/>
          <p:cNvSpPr txBox="1"/>
          <p:nvPr>
            <p:custDataLst>
              <p:tags r:id="rId1"/>
            </p:custDataLst>
          </p:nvPr>
        </p:nvSpPr>
        <p:spPr>
          <a:xfrm>
            <a:off x="593742" y="106870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日积月累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7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489004" y="2938780"/>
            <a:ext cx="8440270" cy="1695221"/>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ct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语文</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园地</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六</a:t>
            </a:r>
            <a:endParaRPr lang="zh-CN" sz="2400" dirty="0">
              <a:solidFill>
                <a:schemeClr val="tx1"/>
              </a:solidFill>
              <a:latin typeface="微软雅黑" panose="020B0503020204020204" charset="-122"/>
              <a:ea typeface="微软雅黑" panose="020B0503020204020204" charset="-122"/>
              <a:cs typeface="微软雅黑" panose="020B0503020204020204" charset="-122"/>
            </a:endParaRPr>
          </a:p>
          <a:p>
            <a:pPr algn="ct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列小标题   串起来   停下来    翻到前面</a:t>
            </a:r>
          </a:p>
          <a:p>
            <a:pPr algn="ct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交换符号   删除符号  修改符号 增加符号</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7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7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599519" y="1724434"/>
            <a:ext cx="3288080" cy="769441"/>
          </a:xfrm>
          <a:prstGeom prst="rect">
            <a:avLst/>
          </a:prstGeom>
        </p:spPr>
        <p:txBody>
          <a:bodyPr wrap="none">
            <a:spAutoFit/>
          </a:bodyPr>
          <a:lstStyle/>
          <a:p>
            <a:pPr algn="l"/>
            <a:r>
              <a:rPr lang="en-US" altLang="zh-CN" sz="4400" dirty="0" smtClean="0">
                <a:latin typeface="黑体" panose="02010609060101010101" charset="-122"/>
                <a:ea typeface="黑体" panose="02010609060101010101" charset="-122"/>
                <a:cs typeface="黑体" panose="02010609060101010101" charset="-122"/>
                <a:sym typeface="+mn-ea"/>
              </a:rPr>
              <a:t>21.</a:t>
            </a:r>
            <a:r>
              <a:rPr lang="zh-CN" altLang="en-US" sz="4400" dirty="0">
                <a:latin typeface="黑体" panose="02010609060101010101" charset="-122"/>
                <a:ea typeface="黑体" panose="02010609060101010101" charset="-122"/>
                <a:cs typeface="黑体" panose="02010609060101010101" charset="-122"/>
                <a:sym typeface="+mn-ea"/>
              </a:rPr>
              <a:t>古诗三首</a:t>
            </a:r>
            <a:endParaRPr lang="zh-CN" altLang="en-US" sz="4400" dirty="0"/>
          </a:p>
        </p:txBody>
      </p:sp>
      <p:sp>
        <p:nvSpPr>
          <p:cNvPr id="3" name="文本框 2"/>
          <p:cNvSpPr txBox="1"/>
          <p:nvPr/>
        </p:nvSpPr>
        <p:spPr>
          <a:xfrm>
            <a:off x="5421182" y="3075305"/>
            <a:ext cx="4637537" cy="1322070"/>
          </a:xfrm>
          <a:prstGeom prst="rect">
            <a:avLst/>
          </a:prstGeom>
          <a:noFill/>
        </p:spPr>
        <p:txBody>
          <a:bodyPr wrap="square" rtlCol="0">
            <a:spAutoFit/>
          </a:bodyPr>
          <a:lstStyle/>
          <a:p>
            <a:pPr algn="ctr"/>
            <a:r>
              <a:rPr lang="zh-CN" altLang="en-US" sz="4000" b="1" dirty="0" smtClean="0">
                <a:solidFill>
                  <a:srgbClr val="FF0000"/>
                </a:solidFill>
                <a:latin typeface="隶书" panose="02010509060101010101" pitchFamily="49" charset="-122"/>
                <a:ea typeface="隶书" panose="02010509060101010101" pitchFamily="49" charset="-122"/>
              </a:rPr>
              <a:t>第一课时</a:t>
            </a:r>
          </a:p>
          <a:p>
            <a:pPr algn="ctr"/>
            <a:r>
              <a:rPr lang="zh-CN" altLang="en-US" sz="4000" b="1" dirty="0">
                <a:solidFill>
                  <a:srgbClr val="FF0000"/>
                </a:solidFill>
                <a:latin typeface="隶书" panose="02010509060101010101" pitchFamily="49" charset="-122"/>
                <a:ea typeface="隶书" panose="02010509060101010101" pitchFamily="49" charset="-122"/>
              </a:rPr>
              <a:t>《芙蓉楼送辛渐》</a:t>
            </a:r>
          </a:p>
        </p:txBody>
      </p:sp>
      <p:pic>
        <p:nvPicPr>
          <p:cNvPr id="4" name="图片 3"/>
          <p:cNvPicPr>
            <a:picLocks noChangeAspect="1"/>
          </p:cNvPicPr>
          <p:nvPr/>
        </p:nvPicPr>
        <p:blipFill>
          <a:blip r:embed="rId2" cstate="print"/>
          <a:srcRect r="50747" b="-2538"/>
          <a:stretch>
            <a:fillRect/>
          </a:stretch>
        </p:blipFill>
        <p:spPr>
          <a:xfrm>
            <a:off x="1319254" y="2493010"/>
            <a:ext cx="3789556" cy="3600450"/>
          </a:xfrm>
          <a:prstGeom prst="roundRect">
            <a:avLst/>
          </a:prstGeom>
        </p:spPr>
      </p:pic>
    </p:spTree>
  </p:cSld>
  <p:clrMapOvr>
    <a:masterClrMapping/>
  </p:clrMapOvr>
  <p:timing>
    <p:tnLst>
      <p:par>
        <p:cTn id="1" dur="indefinite" restart="never" nodeType="tmRoot"/>
      </p:par>
    </p:tnLst>
  </p:timing>
</p:sld>
</file>

<file path=ppt/slides/slide7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缺角矩形 6"/>
          <p:cNvSpPr/>
          <p:nvPr/>
        </p:nvSpPr>
        <p:spPr>
          <a:xfrm>
            <a:off x="5011919" y="2781300"/>
            <a:ext cx="657301" cy="720090"/>
          </a:xfrm>
          <a:prstGeom prst="plaque">
            <a:avLst/>
          </a:prstGeom>
          <a:solidFill>
            <a:srgbClr val="7030A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824" y="4126232"/>
            <a:ext cx="1557214" cy="718519"/>
          </a:xfrm>
          <a:prstGeom prst="cloudCallout">
            <a:avLst>
              <a:gd name="adj1" fmla="val -25958"/>
              <a:gd name="adj2" fmla="val -97475"/>
            </a:avLst>
          </a:prstGeom>
          <a:solidFill>
            <a:srgbClr val="7030A0"/>
          </a:solidFill>
        </p:spPr>
        <p:txBody>
          <a:bodyPr wrap="square" rtlCol="0">
            <a:spAutoFit/>
          </a:bodyPr>
          <a:lstStyle/>
          <a:p>
            <a:r>
              <a:rPr sz="2400" dirty="0">
                <a:latin typeface="微软雅黑" panose="020B0503020204020204" charset="-122"/>
                <a:ea typeface="微软雅黑" panose="020B0503020204020204" charset="-122"/>
                <a:sym typeface="+mn-ea"/>
              </a:rPr>
              <a:t>送别</a:t>
            </a:r>
            <a:endParaRPr lang="zh-CN" altLang="en-US" sz="2400" dirty="0">
              <a:latin typeface="微软雅黑" panose="020B0503020204020204" charset="-122"/>
              <a:ea typeface="微软雅黑" panose="020B0503020204020204" charset="-122"/>
              <a:sym typeface="+mn-ea"/>
            </a:endParaRPr>
          </a:p>
        </p:txBody>
      </p:sp>
      <p:sp>
        <p:nvSpPr>
          <p:cNvPr id="8" name="文本框 7"/>
          <p:cNvSpPr txBox="1"/>
          <p:nvPr/>
        </p:nvSpPr>
        <p:spPr>
          <a:xfrm>
            <a:off x="1391339" y="5268596"/>
            <a:ext cx="8079065" cy="550962"/>
          </a:xfrm>
          <a:prstGeom prst="snip2DiagRect">
            <a:avLst/>
          </a:prstGeom>
          <a:solidFill>
            <a:srgbClr val="92D050"/>
          </a:solidFill>
        </p:spPr>
        <p:txBody>
          <a:bodyPr wrap="square" rtlCol="0">
            <a:spAutoFit/>
          </a:bodyPr>
          <a:lstStyle/>
          <a:p>
            <a:r>
              <a:rPr lang="en-US" sz="2400" dirty="0"/>
              <a:t>      </a:t>
            </a:r>
            <a:r>
              <a:rPr sz="2400" dirty="0">
                <a:latin typeface="微软雅黑" panose="020B0503020204020204" charset="-122"/>
                <a:ea typeface="微软雅黑" panose="020B0503020204020204" charset="-122"/>
              </a:rPr>
              <a:t>题目的意思是：在芙蓉楼送别好友辛渐。</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sp>
        <p:nvSpPr>
          <p:cNvPr id="2" name="文本框 1"/>
          <p:cNvSpPr txBox="1"/>
          <p:nvPr/>
        </p:nvSpPr>
        <p:spPr>
          <a:xfrm>
            <a:off x="3229146" y="2853055"/>
            <a:ext cx="3938380" cy="645160"/>
          </a:xfrm>
          <a:prstGeom prst="rect">
            <a:avLst/>
          </a:prstGeom>
          <a:noFill/>
        </p:spPr>
        <p:txBody>
          <a:bodyPr wrap="square" rtlCol="0">
            <a:spAutoFit/>
          </a:bodyPr>
          <a:lstStyle/>
          <a:p>
            <a:r>
              <a:rPr lang="zh-CN" altLang="en-US" sz="3600">
                <a:latin typeface="微软雅黑" panose="020B0503020204020204" charset="-122"/>
                <a:ea typeface="微软雅黑" panose="020B0503020204020204" charset="-122"/>
              </a:rPr>
              <a:t>芙蓉楼送辛渐</a:t>
            </a:r>
          </a:p>
        </p:txBody>
      </p:sp>
      <p:sp>
        <p:nvSpPr>
          <p:cNvPr id="4" name="文本框 3"/>
          <p:cNvSpPr txBox="1"/>
          <p:nvPr/>
        </p:nvSpPr>
        <p:spPr>
          <a:xfrm>
            <a:off x="3031491" y="2156462"/>
            <a:ext cx="6438913" cy="509707"/>
          </a:xfrm>
          <a:prstGeom prst="wedgeRoundRectCallout">
            <a:avLst>
              <a:gd name="adj1" fmla="val -27425"/>
              <a:gd name="adj2" fmla="val 95015"/>
              <a:gd name="adj3" fmla="val 16667"/>
            </a:avLst>
          </a:prstGeom>
          <a:solidFill>
            <a:srgbClr val="FFDB6D"/>
          </a:solidFill>
        </p:spPr>
        <p:txBody>
          <a:bodyPr wrap="square" rtlCol="0">
            <a:spAutoFit/>
          </a:bodyPr>
          <a:lstStyle/>
          <a:p>
            <a:pPr algn="l"/>
            <a:r>
              <a:rPr sz="2400" dirty="0">
                <a:latin typeface="微软雅黑" panose="020B0503020204020204" charset="-122"/>
                <a:ea typeface="微软雅黑" panose="020B0503020204020204" charset="-122"/>
                <a:sym typeface="+mn-ea"/>
              </a:rPr>
              <a:t>是润州（今江苏镇江）的城楼。</a:t>
            </a:r>
            <a:endParaRPr lang="zh-CN" altLang="en-US" sz="2400" dirty="0">
              <a:latin typeface="微软雅黑" panose="020B0503020204020204" charset="-122"/>
              <a:ea typeface="微软雅黑" panose="020B0503020204020204" charset="-122"/>
              <a:sym typeface="+mn-ea"/>
            </a:endParaRPr>
          </a:p>
        </p:txBody>
      </p:sp>
      <p:cxnSp>
        <p:nvCxnSpPr>
          <p:cNvPr id="6" name="直接连接符 5"/>
          <p:cNvCxnSpPr/>
          <p:nvPr/>
        </p:nvCxnSpPr>
        <p:spPr>
          <a:xfrm flipV="1">
            <a:off x="3269453" y="3501390"/>
            <a:ext cx="1608371" cy="20320"/>
          </a:xfrm>
          <a:prstGeom prst="line">
            <a:avLst/>
          </a:prstGeom>
          <a:solidFill>
            <a:schemeClr val="accent1"/>
          </a:solidFill>
          <a:ln w="38100" cap="flat" cmpd="sng" algn="ctr">
            <a:solidFill>
              <a:srgbClr val="FFC000"/>
            </a:solidFill>
            <a:prstDash val="solid"/>
            <a:round/>
            <a:headEnd type="none" w="med" len="med"/>
            <a:tailEnd type="none" w="med" len="med"/>
          </a:ln>
        </p:spPr>
      </p:cxnSp>
      <p:sp>
        <p:nvSpPr>
          <p:cNvPr id="10" name="文本框 9"/>
          <p:cNvSpPr txBox="1"/>
          <p:nvPr/>
        </p:nvSpPr>
        <p:spPr>
          <a:xfrm>
            <a:off x="5806417" y="3665855"/>
            <a:ext cx="5170042" cy="460374"/>
          </a:xfrm>
          <a:prstGeom prst="borderCallout1">
            <a:avLst>
              <a:gd name="adj1" fmla="val 30896"/>
              <a:gd name="adj2" fmla="val 404"/>
              <a:gd name="adj3" fmla="val -55724"/>
              <a:gd name="adj4" fmla="val 3793"/>
            </a:avLst>
          </a:prstGeom>
          <a:noFill/>
          <a:ln w="38100">
            <a:solidFill>
              <a:srgbClr val="FFC000"/>
            </a:solidFill>
          </a:ln>
        </p:spPr>
        <p:txBody>
          <a:bodyPr wrap="square" rtlCol="0">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 </a:t>
            </a:r>
            <a:r>
              <a:rPr sz="2400" dirty="0">
                <a:latin typeface="微软雅黑" panose="020B0503020204020204" charset="-122"/>
                <a:ea typeface="微软雅黑" panose="020B0503020204020204" charset="-122"/>
                <a:cs typeface="微软雅黑" panose="020B0503020204020204" charset="-122"/>
                <a:sym typeface="+mn-ea"/>
              </a:rPr>
              <a:t>“辛渐”是诗人的一位朋友。</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P spid="8" grpId="0" bldLvl="0" animBg="1"/>
      <p:bldP spid="4" grpId="0" bldLvl="0" animBg="1"/>
      <p:bldP spid="10" grpId="0" bldLvl="0" animBg="1"/>
    </p:bldLst>
  </p:timing>
</p:sld>
</file>

<file path=ppt/slides/slide7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4073251" y="1978025"/>
            <a:ext cx="5823468" cy="2677656"/>
          </a:xfrm>
          <a:prstGeom prst="rect">
            <a:avLst/>
          </a:prstGeom>
        </p:spPr>
        <p:txBody>
          <a:bodyPr wrap="square">
            <a:spAutoFit/>
          </a:bodyPr>
          <a:lstStyle/>
          <a:p>
            <a:r>
              <a:rPr lang="en-US" altLang="zh-CN" sz="2400" dirty="0">
                <a:latin typeface="微软雅黑" panose="020B0503020204020204" charset="-122"/>
                <a:ea typeface="微软雅黑" panose="020B0503020204020204" charset="-122"/>
                <a:cs typeface="微软雅黑" panose="020B0503020204020204" charset="-122"/>
              </a:rPr>
              <a:t>     </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王昌龄（698-756年）字少伯，</a:t>
            </a:r>
            <a:r>
              <a:rPr lang="zh-CN" altLang="zh-CN" sz="2400" dirty="0">
                <a:latin typeface="微软雅黑" panose="020B0503020204020204" charset="-122"/>
                <a:ea typeface="微软雅黑" panose="020B0503020204020204" charset="-122"/>
                <a:cs typeface="微软雅黑" panose="020B0503020204020204" charset="-122"/>
              </a:rPr>
              <a:t>京兆长安（今陕西西安）人，汉族。盛唐著名边塞诗人，</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擅长写七言绝句，</a:t>
            </a:r>
            <a:r>
              <a:rPr lang="zh-CN" altLang="zh-CN" sz="2400" dirty="0" smtClean="0">
                <a:solidFill>
                  <a:srgbClr val="FF0000"/>
                </a:solidFill>
                <a:latin typeface="微软雅黑" panose="020B0503020204020204" charset="-122"/>
                <a:ea typeface="微软雅黑" panose="020B0503020204020204" charset="-122"/>
                <a:cs typeface="微软雅黑" panose="020B0503020204020204" charset="-122"/>
              </a:rPr>
              <a:t>后人</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称</a:t>
            </a:r>
            <a:r>
              <a:rPr lang="zh-CN" altLang="zh-CN" sz="2400" dirty="0" smtClean="0">
                <a:solidFill>
                  <a:srgbClr val="FF0000"/>
                </a:solidFill>
                <a:latin typeface="微软雅黑" panose="020B0503020204020204" charset="-122"/>
                <a:ea typeface="微软雅黑" panose="020B0503020204020204" charset="-122"/>
                <a:cs typeface="微软雅黑" panose="020B0503020204020204" charset="-122"/>
              </a:rPr>
              <a:t>王昌龄</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为“七绝圣手”。</a:t>
            </a:r>
            <a:r>
              <a:rPr lang="zh-CN" altLang="zh-CN" sz="2400" dirty="0">
                <a:latin typeface="微软雅黑" panose="020B0503020204020204" charset="-122"/>
                <a:ea typeface="微软雅黑" panose="020B0503020204020204" charset="-122"/>
                <a:cs typeface="微软雅黑" panose="020B0503020204020204" charset="-122"/>
              </a:rPr>
              <a:t>他的边塞诗气势雄浑，格调高昂，充满了积极向上的精神。世称王龙标，有“诗家天子王江宁”之称，存诗一百七十余首，</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作品有《王昌龄集》。</a:t>
            </a:r>
          </a:p>
        </p:txBody>
      </p:sp>
      <p:pic>
        <p:nvPicPr>
          <p:cNvPr id="3" name="图片 2"/>
          <p:cNvPicPr>
            <a:picLocks noChangeAspect="1"/>
          </p:cNvPicPr>
          <p:nvPr/>
        </p:nvPicPr>
        <p:blipFill>
          <a:blip r:embed="rId2" cstate="print"/>
          <a:stretch>
            <a:fillRect/>
          </a:stretch>
        </p:blipFill>
        <p:spPr>
          <a:xfrm>
            <a:off x="920842" y="2319020"/>
            <a:ext cx="2813682" cy="2571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75942" y="1963422"/>
            <a:ext cx="10933828" cy="3449955"/>
          </a:xfrm>
          <a:prstGeom prst="rect">
            <a:avLst/>
          </a:prstGeom>
          <a:noFill/>
          <a:ln w="9525">
            <a:noFill/>
          </a:ln>
        </p:spPr>
        <p:txBody>
          <a:bodyPr wrap="square">
            <a:spAutoFit/>
          </a:bodyPr>
          <a:lstStyle/>
          <a:p>
            <a:pPr>
              <a:lnSpc>
                <a:spcPct val="130000"/>
              </a:lnSpc>
            </a:pPr>
            <a:r>
              <a:rPr sz="2800" dirty="0" err="1">
                <a:latin typeface="微软雅黑" panose="020B0503020204020204" charset="-122"/>
                <a:ea typeface="微软雅黑" panose="020B0503020204020204" charset="-122"/>
                <a:cs typeface="微软雅黑" panose="020B0503020204020204" charset="-122"/>
              </a:rPr>
              <a:t>一、给下列加点的汉字选择正确的读音，打</a:t>
            </a:r>
            <a:r>
              <a:rPr sz="2800" dirty="0">
                <a:latin typeface="微软雅黑" panose="020B0503020204020204" charset="-122"/>
                <a:ea typeface="微软雅黑" panose="020B0503020204020204" charset="-122"/>
                <a:cs typeface="微软雅黑" panose="020B0503020204020204" charset="-122"/>
              </a:rPr>
              <a:t>“”。</a:t>
            </a:r>
          </a:p>
          <a:p>
            <a:pPr>
              <a:lnSpc>
                <a:spcPct val="130000"/>
              </a:lnSpc>
            </a:pPr>
            <a:r>
              <a:rPr lang="en-US" sz="2800" dirty="0" smtClean="0">
                <a:latin typeface="微软雅黑" panose="020B0503020204020204" charset="-122"/>
                <a:ea typeface="微软雅黑" panose="020B0503020204020204" charset="-122"/>
                <a:cs typeface="微软雅黑" panose="020B0503020204020204" charset="-122"/>
              </a:rPr>
              <a:t>  </a:t>
            </a:r>
            <a:r>
              <a:rPr sz="2800" dirty="0" err="1" smtClean="0">
                <a:latin typeface="微软雅黑" panose="020B0503020204020204" charset="-122"/>
                <a:ea typeface="微软雅黑" panose="020B0503020204020204" charset="-122"/>
                <a:cs typeface="微软雅黑" panose="020B0503020204020204" charset="-122"/>
              </a:rPr>
              <a:t>鸡冠</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ɡuàn</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guān</a:t>
            </a:r>
            <a:r>
              <a:rPr sz="2800" dirty="0">
                <a:latin typeface="微软雅黑" panose="020B0503020204020204" charset="-122"/>
                <a:ea typeface="微软雅黑" panose="020B0503020204020204" charset="-122"/>
                <a:cs typeface="微软雅黑" panose="020B0503020204020204" charset="-122"/>
              </a:rPr>
              <a:t>)花     </a:t>
            </a:r>
            <a:r>
              <a:rPr sz="2800" dirty="0" err="1">
                <a:latin typeface="微软雅黑" panose="020B0503020204020204" charset="-122"/>
                <a:ea typeface="微软雅黑" panose="020B0503020204020204" charset="-122"/>
                <a:cs typeface="微软雅黑" panose="020B0503020204020204" charset="-122"/>
              </a:rPr>
              <a:t>朴素</a:t>
            </a:r>
            <a:r>
              <a:rPr sz="2800" dirty="0">
                <a:latin typeface="微软雅黑" panose="020B0503020204020204" charset="-122"/>
                <a:ea typeface="微软雅黑" panose="020B0503020204020204" charset="-122"/>
                <a:cs typeface="微软雅黑" panose="020B0503020204020204" charset="-122"/>
              </a:rPr>
              <a:t>(</a:t>
            </a:r>
            <a:r>
              <a:rPr sz="2800" dirty="0" err="1">
                <a:latin typeface="微软雅黑" panose="020B0503020204020204" charset="-122"/>
                <a:ea typeface="微软雅黑" panose="020B0503020204020204" charset="-122"/>
                <a:cs typeface="微软雅黑" panose="020B0503020204020204" charset="-122"/>
              </a:rPr>
              <a:t>sù</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shù</a:t>
            </a:r>
            <a:r>
              <a:rPr sz="2800" dirty="0">
                <a:latin typeface="微软雅黑" panose="020B0503020204020204" charset="-122"/>
                <a:ea typeface="微软雅黑" panose="020B0503020204020204" charset="-122"/>
                <a:cs typeface="微软雅黑" panose="020B0503020204020204" charset="-122"/>
              </a:rPr>
              <a:t>)    </a:t>
            </a:r>
          </a:p>
          <a:p>
            <a:pPr>
              <a:lnSpc>
                <a:spcPct val="130000"/>
              </a:lnSpc>
            </a:pPr>
            <a:r>
              <a:rPr lang="en-US" sz="2800" dirty="0" smtClean="0">
                <a:latin typeface="微软雅黑" panose="020B0503020204020204" charset="-122"/>
                <a:ea typeface="微软雅黑" panose="020B0503020204020204" charset="-122"/>
                <a:cs typeface="微软雅黑" panose="020B0503020204020204" charset="-122"/>
              </a:rPr>
              <a:t>  </a:t>
            </a:r>
            <a:r>
              <a:rPr sz="2800" dirty="0" smtClean="0">
                <a:latin typeface="微软雅黑" panose="020B0503020204020204" charset="-122"/>
                <a:ea typeface="微软雅黑" panose="020B0503020204020204" charset="-122"/>
                <a:cs typeface="微软雅黑" panose="020B0503020204020204" charset="-122"/>
              </a:rPr>
              <a:t>率</a:t>
            </a:r>
            <a:r>
              <a:rPr sz="2800" dirty="0">
                <a:latin typeface="微软雅黑" panose="020B0503020204020204" charset="-122"/>
                <a:ea typeface="微软雅黑" panose="020B0503020204020204" charset="-122"/>
                <a:cs typeface="微软雅黑" panose="020B0503020204020204" charset="-122"/>
              </a:rPr>
              <a:t>(</a:t>
            </a:r>
            <a:r>
              <a:rPr sz="2800" dirty="0" err="1">
                <a:latin typeface="微软雅黑" panose="020B0503020204020204" charset="-122"/>
                <a:ea typeface="微软雅黑" panose="020B0503020204020204" charset="-122"/>
                <a:cs typeface="微软雅黑" panose="020B0503020204020204" charset="-122"/>
              </a:rPr>
              <a:t>shuài</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lǜ</a:t>
            </a:r>
            <a:r>
              <a:rPr sz="2800" dirty="0">
                <a:latin typeface="微软雅黑" panose="020B0503020204020204" charset="-122"/>
                <a:ea typeface="微软雅黑" panose="020B0503020204020204" charset="-122"/>
                <a:cs typeface="微软雅黑" panose="020B0503020204020204" charset="-122"/>
              </a:rPr>
              <a:t>)领      例(</a:t>
            </a:r>
            <a:r>
              <a:rPr sz="2800" dirty="0" err="1">
                <a:latin typeface="微软雅黑" panose="020B0503020204020204" charset="-122"/>
                <a:ea typeface="微软雅黑" panose="020B0503020204020204" charset="-122"/>
                <a:cs typeface="微软雅黑" panose="020B0503020204020204" charset="-122"/>
              </a:rPr>
              <a:t>lì</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nì</a:t>
            </a:r>
            <a:r>
              <a:rPr sz="2800" dirty="0">
                <a:latin typeface="微软雅黑" panose="020B0503020204020204" charset="-122"/>
                <a:ea typeface="微软雅黑" panose="020B0503020204020204" charset="-122"/>
                <a:cs typeface="微软雅黑" panose="020B0503020204020204" charset="-122"/>
              </a:rPr>
              <a:t>)如 </a:t>
            </a:r>
          </a:p>
          <a:p>
            <a:pPr>
              <a:lnSpc>
                <a:spcPct val="130000"/>
              </a:lnSpc>
            </a:pPr>
            <a:r>
              <a:rPr sz="2800" dirty="0" err="1">
                <a:latin typeface="微软雅黑" panose="020B0503020204020204" charset="-122"/>
                <a:ea typeface="微软雅黑" panose="020B0503020204020204" charset="-122"/>
                <a:cs typeface="微软雅黑" panose="020B0503020204020204" charset="-122"/>
              </a:rPr>
              <a:t>二、形近字组词</a:t>
            </a:r>
            <a:r>
              <a:rPr sz="2800" dirty="0">
                <a:latin typeface="微软雅黑" panose="020B0503020204020204" charset="-122"/>
                <a:ea typeface="微软雅黑" panose="020B0503020204020204" charset="-122"/>
                <a:cs typeface="微软雅黑" panose="020B0503020204020204" charset="-122"/>
              </a:rPr>
              <a:t>。             </a:t>
            </a:r>
          </a:p>
          <a:p>
            <a:pPr>
              <a:lnSpc>
                <a:spcPct val="130000"/>
              </a:lnSpc>
            </a:pPr>
            <a:r>
              <a:rPr sz="2800" dirty="0">
                <a:latin typeface="微软雅黑" panose="020B0503020204020204" charset="-122"/>
                <a:ea typeface="微软雅黑" panose="020B0503020204020204" charset="-122"/>
                <a:cs typeface="微软雅黑" panose="020B0503020204020204" charset="-122"/>
              </a:rPr>
              <a:t>风（    ）  探（     ） 耸（      ）   倘（      ）        </a:t>
            </a:r>
          </a:p>
          <a:p>
            <a:pPr>
              <a:lnSpc>
                <a:spcPct val="130000"/>
              </a:lnSpc>
            </a:pPr>
            <a:r>
              <a:rPr sz="2800" dirty="0">
                <a:latin typeface="微软雅黑" panose="020B0503020204020204" charset="-122"/>
                <a:ea typeface="微软雅黑" panose="020B0503020204020204" charset="-122"/>
                <a:cs typeface="微软雅黑" panose="020B0503020204020204" charset="-122"/>
              </a:rPr>
              <a:t>凤（    ）  深（    ）  茸（        ） 俏（     ） </a:t>
            </a:r>
            <a:r>
              <a:rPr lang="zh-CN" sz="2800" dirty="0">
                <a:solidFill>
                  <a:srgbClr val="C00000"/>
                </a:solidFill>
                <a:latin typeface="微软雅黑" panose="020B0503020204020204" charset="-122"/>
                <a:ea typeface="微软雅黑" panose="020B0503020204020204" charset="-122"/>
                <a:cs typeface="微软雅黑" panose="020B0503020204020204" charset="-122"/>
              </a:rPr>
              <a:t>          </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13" name="文本框 12"/>
          <p:cNvSpPr txBox="1"/>
          <p:nvPr/>
        </p:nvSpPr>
        <p:spPr>
          <a:xfrm>
            <a:off x="3605854" y="2646045"/>
            <a:ext cx="436338"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6661373" y="2760980"/>
            <a:ext cx="436338"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2171109" y="3168015"/>
            <a:ext cx="436338"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6133516" y="3282950"/>
            <a:ext cx="436338"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892937" y="430212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大风</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892937" y="489140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凤凰</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3047768" y="482409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深浅</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5197173" y="430212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高耸</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5135939" y="4891405"/>
            <a:ext cx="1261884"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毛茸茸</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2" name="文本框 21"/>
          <p:cNvSpPr txBox="1"/>
          <p:nvPr/>
        </p:nvSpPr>
        <p:spPr>
          <a:xfrm>
            <a:off x="7755065" y="430212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倘若</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3" name="文本框 22"/>
          <p:cNvSpPr txBox="1"/>
          <p:nvPr/>
        </p:nvSpPr>
        <p:spPr>
          <a:xfrm>
            <a:off x="7755065" y="482409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俊俏</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4" name="文本框 23"/>
          <p:cNvSpPr txBox="1"/>
          <p:nvPr/>
        </p:nvSpPr>
        <p:spPr>
          <a:xfrm>
            <a:off x="3047768" y="430212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探头</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trips(down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strips(down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strips(down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heckerboard(across)">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heckerboard(across)">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strips(downLeft)">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checkerboard(across)">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checkerboard(across)">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checkerboard(across)">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checkerboard(across)">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checkerboard(across)">
                                      <p:cBhvr>
                                        <p:cTn id="6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7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1204911" y="1386524"/>
            <a:ext cx="2685920" cy="796290"/>
          </a:xfrm>
          <a:prstGeom prst="rect">
            <a:avLst/>
          </a:prstGeom>
          <a:noFill/>
        </p:spPr>
        <p:txBody>
          <a:bodyPr wrap="square" rtlCol="0">
            <a:spAutoFit/>
          </a:bodyPr>
          <a:lstStyle/>
          <a:p>
            <a:pPr>
              <a:lnSpc>
                <a:spcPts val="5500"/>
              </a:lnSpc>
            </a:pPr>
            <a:r>
              <a:rPr altLang="zh-CN" sz="3600" dirty="0">
                <a:latin typeface="微软雅黑" panose="020B0503020204020204" charset="-122"/>
                <a:ea typeface="微软雅黑" panose="020B0503020204020204" charset="-122"/>
                <a:sym typeface="+mn-ea"/>
              </a:rPr>
              <a:t>写作背景</a:t>
            </a:r>
            <a:endParaRPr lang="zh-CN" altLang="zh-CN" sz="36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3" name="矩形 2"/>
          <p:cNvSpPr/>
          <p:nvPr/>
        </p:nvSpPr>
        <p:spPr>
          <a:xfrm>
            <a:off x="4418953" y="2183130"/>
            <a:ext cx="5537450" cy="2677656"/>
          </a:xfrm>
          <a:prstGeom prst="rect">
            <a:avLst/>
          </a:prstGeom>
        </p:spPr>
        <p:txBody>
          <a:bodyPr wrap="square">
            <a:spAutoFit/>
          </a:bodyPr>
          <a:lstStyle/>
          <a:p>
            <a:r>
              <a:rPr altLang="zh-CN" sz="2800" dirty="0">
                <a:latin typeface="微软雅黑" panose="020B0503020204020204" charset="-122"/>
                <a:ea typeface="微软雅黑" panose="020B0503020204020204" charset="-122"/>
                <a:cs typeface="微软雅黑" panose="020B0503020204020204" charset="-122"/>
              </a:rPr>
              <a:t>这首诗大约作于开元二十九年以后。王昌龄当时离京赴江宁（今南京市）丞任，辛渐是他的朋友，这次拟由润州渡江，取道扬州，北上洛阳。王昌龄可能陪他从江宁到润州，然后在此分手。</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349" y="2822577"/>
            <a:ext cx="3039241" cy="3147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7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114622" y="4812665"/>
            <a:ext cx="9074317" cy="1452956"/>
          </a:xfrm>
          <a:prstGeom prst="snip2DiagRect">
            <a:avLst/>
          </a:prstGeom>
          <a:noFill/>
          <a:ln w="38100">
            <a:solidFill>
              <a:srgbClr val="68DFED"/>
            </a:solidFill>
          </a:ln>
        </p:spPr>
        <p:txBody>
          <a:bodyPr wrap="square">
            <a:spAutoFit/>
          </a:bodyPr>
          <a:lstStyle/>
          <a:p>
            <a:pPr>
              <a:lnSpc>
                <a:spcPct val="150000"/>
              </a:lnSpc>
            </a:pPr>
            <a:r>
              <a:rPr sz="2400">
                <a:latin typeface="微软雅黑" panose="020B0503020204020204" charset="-122"/>
                <a:ea typeface="微软雅黑" panose="020B0503020204020204" charset="-122"/>
                <a:cs typeface="微软雅黑" panose="020B0503020204020204" charset="-122"/>
              </a:rPr>
              <a:t>“芙 蓉 壶”都是上窄下宽的字，“洛”左窄右宽。</a:t>
            </a:r>
          </a:p>
          <a:p>
            <a:pPr>
              <a:lnSpc>
                <a:spcPct val="150000"/>
              </a:lnSpc>
            </a:pPr>
            <a:r>
              <a:rPr sz="2400">
                <a:latin typeface="微软雅黑" panose="020B0503020204020204" charset="-122"/>
                <a:ea typeface="微软雅黑" panose="020B0503020204020204" charset="-122"/>
                <a:cs typeface="微软雅黑" panose="020B0503020204020204" charset="-122"/>
              </a:rPr>
              <a:t>“壶”注意有三部分组成：士、冖、业。</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1698285" y="3672205"/>
            <a:ext cx="7007075" cy="771346"/>
          </a:xfrm>
          <a:prstGeom prst="snip2DiagRect">
            <a:avLst/>
          </a:prstGeom>
          <a:solidFill>
            <a:srgbClr val="68DFED"/>
          </a:solidFill>
        </p:spPr>
        <p:txBody>
          <a:bodyPr wrap="square" rtlCol="0">
            <a:spAutoFit/>
          </a:bodyPr>
          <a:lstStyle/>
          <a:p>
            <a:pPr>
              <a:lnSpc>
                <a:spcPct val="150000"/>
              </a:lnSpc>
            </a:pPr>
            <a:r>
              <a:rPr sz="2400">
                <a:latin typeface="微软雅黑" panose="020B0503020204020204" charset="-122"/>
                <a:ea typeface="微软雅黑" panose="020B0503020204020204" charset="-122"/>
                <a:cs typeface="微软雅黑" panose="020B0503020204020204" charset="-122"/>
                <a:sym typeface="+mn-ea"/>
              </a:rPr>
              <a:t>注意读准</a:t>
            </a:r>
            <a:r>
              <a:rPr sz="2400">
                <a:solidFill>
                  <a:srgbClr val="FF0000"/>
                </a:solidFill>
                <a:latin typeface="微软雅黑" panose="020B0503020204020204" charset="-122"/>
                <a:ea typeface="微软雅黑" panose="020B0503020204020204" charset="-122"/>
                <a:cs typeface="微软雅黑" panose="020B0503020204020204" charset="-122"/>
                <a:sym typeface="+mn-ea"/>
              </a:rPr>
              <a:t>翘舌音“蓉”，边音“洛”。</a:t>
            </a:r>
          </a:p>
        </p:txBody>
      </p:sp>
      <p:graphicFrame>
        <p:nvGraphicFramePr>
          <p:cNvPr id="13" name="表格 12"/>
          <p:cNvGraphicFramePr/>
          <p:nvPr>
            <p:custDataLst>
              <p:tags r:id="rId1"/>
            </p:custDataLst>
          </p:nvPr>
        </p:nvGraphicFramePr>
        <p:xfrm>
          <a:off x="1864937" y="217614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1864938" y="217614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芙</a:t>
            </a:r>
          </a:p>
        </p:txBody>
      </p:sp>
      <p:graphicFrame>
        <p:nvGraphicFramePr>
          <p:cNvPr id="4" name="表格 3"/>
          <p:cNvGraphicFramePr/>
          <p:nvPr/>
        </p:nvGraphicFramePr>
        <p:xfrm>
          <a:off x="4000389" y="217614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4000390" y="217614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蓉</a:t>
            </a:r>
          </a:p>
        </p:txBody>
      </p:sp>
      <p:graphicFrame>
        <p:nvGraphicFramePr>
          <p:cNvPr id="7" name="表格 6"/>
          <p:cNvGraphicFramePr/>
          <p:nvPr/>
        </p:nvGraphicFramePr>
        <p:xfrm>
          <a:off x="5829670" y="217614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8" name="文本框 7"/>
          <p:cNvSpPr txBox="1"/>
          <p:nvPr/>
        </p:nvSpPr>
        <p:spPr>
          <a:xfrm>
            <a:off x="5829671" y="217614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洛</a:t>
            </a:r>
          </a:p>
        </p:txBody>
      </p:sp>
      <p:graphicFrame>
        <p:nvGraphicFramePr>
          <p:cNvPr id="9" name="表格 8"/>
          <p:cNvGraphicFramePr/>
          <p:nvPr/>
        </p:nvGraphicFramePr>
        <p:xfrm>
          <a:off x="7946521" y="217614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0" name="文本框 9"/>
          <p:cNvSpPr txBox="1"/>
          <p:nvPr/>
        </p:nvSpPr>
        <p:spPr>
          <a:xfrm>
            <a:off x="7946521" y="217614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up)">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p:tgtEl>
                                          <p:spTgt spid="9"/>
                                        </p:tgtEl>
                                        <p:attrNameLst>
                                          <p:attrName>ppt_y</p:attrName>
                                        </p:attrNameLst>
                                      </p:cBhvr>
                                      <p:tavLst>
                                        <p:tav tm="0">
                                          <p:val>
                                            <p:strVal val="#ppt_y+#ppt_h*1.125000"/>
                                          </p:val>
                                        </p:tav>
                                        <p:tav tm="100000">
                                          <p:val>
                                            <p:strVal val="#ppt_y"/>
                                          </p:val>
                                        </p:tav>
                                      </p:tavLst>
                                    </p:anim>
                                    <p:animEffect transition="in" filter="wipe(up)">
                                      <p:cBhvr>
                                        <p:cTn id="48" dur="500"/>
                                        <p:tgtEl>
                                          <p:spTgt spid="9"/>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ppt_y</p:attrName>
                                        </p:attrNameLst>
                                      </p:cBhvr>
                                      <p:tavLst>
                                        <p:tav tm="0">
                                          <p:val>
                                            <p:strVal val="#ppt_y+#ppt_h*1.125000"/>
                                          </p:val>
                                        </p:tav>
                                        <p:tav tm="100000">
                                          <p:val>
                                            <p:strVal val="#ppt_y"/>
                                          </p:val>
                                        </p:tav>
                                      </p:tavLst>
                                    </p:anim>
                                    <p:animEffect transition="in" filter="wipe(up)">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P spid="14" grpId="0"/>
      <p:bldP spid="5" grpId="0"/>
      <p:bldP spid="8" grpId="0"/>
      <p:bldP spid="10" grpId="0"/>
    </p:bldLst>
  </p:timing>
</p:sld>
</file>

<file path=ppt/slides/slide7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71883" y="2196465"/>
            <a:ext cx="8701485" cy="3624580"/>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altLang="zh-CN" sz="2400" dirty="0">
                <a:latin typeface="微软雅黑" panose="020B0503020204020204" charset="-122"/>
                <a:ea typeface="微软雅黑" panose="020B0503020204020204" charset="-122"/>
                <a:cs typeface="微软雅黑" panose="020B0503020204020204" charset="-122"/>
              </a:rPr>
              <a:t>寒雨：寒冷的雨。</a:t>
            </a:r>
          </a:p>
          <a:p>
            <a:r>
              <a:rPr altLang="zh-CN" sz="2400" dirty="0">
                <a:latin typeface="微软雅黑" panose="020B0503020204020204" charset="-122"/>
                <a:ea typeface="微软雅黑" panose="020B0503020204020204" charset="-122"/>
                <a:cs typeface="微软雅黑" panose="020B0503020204020204" charset="-122"/>
              </a:rPr>
              <a:t>连江：满江。</a:t>
            </a:r>
          </a:p>
          <a:p>
            <a:r>
              <a:rPr altLang="zh-CN" sz="2400" dirty="0">
                <a:latin typeface="微软雅黑" panose="020B0503020204020204" charset="-122"/>
                <a:ea typeface="微软雅黑" panose="020B0503020204020204" charset="-122"/>
                <a:cs typeface="微软雅黑" panose="020B0503020204020204" charset="-122"/>
              </a:rPr>
              <a:t>吴：三国时的吴国在长江下游一带，所以称这一带为吴。</a:t>
            </a:r>
          </a:p>
          <a:p>
            <a:r>
              <a:rPr altLang="zh-CN" sz="2400" dirty="0">
                <a:latin typeface="微软雅黑" panose="020B0503020204020204" charset="-122"/>
                <a:ea typeface="微软雅黑" panose="020B0503020204020204" charset="-122"/>
                <a:cs typeface="微软雅黑" panose="020B0503020204020204" charset="-122"/>
              </a:rPr>
              <a:t>平明：清晨。</a:t>
            </a:r>
          </a:p>
          <a:p>
            <a:r>
              <a:rPr altLang="zh-CN" sz="2400" dirty="0">
                <a:latin typeface="微软雅黑" panose="020B0503020204020204" charset="-122"/>
                <a:ea typeface="微软雅黑" panose="020B0503020204020204" charset="-122"/>
                <a:cs typeface="微软雅黑" panose="020B0503020204020204" charset="-122"/>
              </a:rPr>
              <a:t>客：指辛渐。</a:t>
            </a:r>
          </a:p>
          <a:p>
            <a:r>
              <a:rPr altLang="zh-CN" sz="2400" dirty="0">
                <a:latin typeface="微软雅黑" panose="020B0503020204020204" charset="-122"/>
                <a:ea typeface="微软雅黑" panose="020B0503020204020204" charset="-122"/>
                <a:cs typeface="微软雅黑" panose="020B0503020204020204" charset="-122"/>
              </a:rPr>
              <a:t>楚山：春秋时的楚国在长江中下游一带，所以称这一带的山为楚山。</a:t>
            </a:r>
          </a:p>
        </p:txBody>
      </p:sp>
      <p:sp>
        <p:nvSpPr>
          <p:cNvPr id="3" name="文本框 2"/>
          <p:cNvSpPr txBox="1"/>
          <p:nvPr/>
        </p:nvSpPr>
        <p:spPr>
          <a:xfrm>
            <a:off x="693732" y="1140460"/>
            <a:ext cx="2385816" cy="683280"/>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指导朗读：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85061" y="2207262"/>
            <a:ext cx="8701485" cy="2806065"/>
          </a:xfrm>
          <a:prstGeom prst="bevel">
            <a:avLst>
              <a:gd name="adj" fmla="val 5643"/>
            </a:avLst>
          </a:prstGeom>
          <a:ln>
            <a:solidFill>
              <a:srgbClr val="68DFED"/>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altLang="zh-CN" sz="2400" dirty="0">
                <a:latin typeface="微软雅黑" panose="020B0503020204020204" charset="-122"/>
                <a:ea typeface="微软雅黑" panose="020B0503020204020204" charset="-122"/>
                <a:cs typeface="微软雅黑" panose="020B0503020204020204" charset="-122"/>
              </a:rPr>
              <a:t>孤：独自，孤单一人。</a:t>
            </a:r>
          </a:p>
          <a:p>
            <a:pPr>
              <a:lnSpc>
                <a:spcPct val="150000"/>
              </a:lnSpc>
            </a:pPr>
            <a:r>
              <a:rPr altLang="zh-CN" sz="2400" dirty="0">
                <a:latin typeface="微软雅黑" panose="020B0503020204020204" charset="-122"/>
                <a:ea typeface="微软雅黑" panose="020B0503020204020204" charset="-122"/>
                <a:cs typeface="微软雅黑" panose="020B0503020204020204" charset="-122"/>
              </a:rPr>
              <a:t>洛阳：位于河南省西部、黄河南岸。</a:t>
            </a:r>
          </a:p>
          <a:p>
            <a:pPr>
              <a:lnSpc>
                <a:spcPct val="150000"/>
              </a:lnSpc>
            </a:pPr>
            <a:r>
              <a:rPr altLang="zh-CN" sz="2400" dirty="0">
                <a:latin typeface="微软雅黑" panose="020B0503020204020204" charset="-122"/>
                <a:ea typeface="微软雅黑" panose="020B0503020204020204" charset="-122"/>
                <a:cs typeface="微软雅黑" panose="020B0503020204020204" charset="-122"/>
              </a:rPr>
              <a:t>一片冰心在玉壶：冰在玉之中。比喻人清廉正直。</a:t>
            </a:r>
          </a:p>
          <a:p>
            <a:pPr>
              <a:lnSpc>
                <a:spcPct val="150000"/>
              </a:lnSpc>
            </a:pPr>
            <a:r>
              <a:rPr altLang="zh-CN" sz="2400" dirty="0">
                <a:latin typeface="微软雅黑" panose="020B0503020204020204" charset="-122"/>
                <a:ea typeface="微软雅黑" panose="020B0503020204020204" charset="-122"/>
                <a:cs typeface="微软雅黑" panose="020B0503020204020204" charset="-122"/>
              </a:rPr>
              <a:t>冰心：比喻心的纯洁。</a:t>
            </a:r>
          </a:p>
        </p:txBody>
      </p:sp>
      <p:sp>
        <p:nvSpPr>
          <p:cNvPr id="3" name="文本框 2"/>
          <p:cNvSpPr txBox="1"/>
          <p:nvPr/>
        </p:nvSpPr>
        <p:spPr>
          <a:xfrm>
            <a:off x="693732" y="1140460"/>
            <a:ext cx="2385816" cy="683280"/>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指导朗读：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4" name="文本框 3"/>
          <p:cNvSpPr txBox="1"/>
          <p:nvPr/>
        </p:nvSpPr>
        <p:spPr>
          <a:xfrm>
            <a:off x="3646936" y="1933577"/>
            <a:ext cx="6749735" cy="3249777"/>
          </a:xfrm>
          <a:prstGeom prst="bevel">
            <a:avLst>
              <a:gd name="adj" fmla="val 5664"/>
            </a:avLst>
          </a:prstGeom>
          <a:solidFill>
            <a:schemeClr val="accent2"/>
          </a:solidFill>
        </p:spPr>
        <p:txBody>
          <a:bodyPr wrap="square" rtlCol="0">
            <a:spAutoFit/>
          </a:bodyPr>
          <a:lstStyle/>
          <a:p>
            <a:pPr algn="l">
              <a:lnSpc>
                <a:spcPct val="130000"/>
              </a:lnSpc>
            </a:pPr>
            <a:r>
              <a:rPr lang="en-US" sz="2800" dirty="0">
                <a:latin typeface="微软雅黑" panose="020B0503020204020204" charset="-122"/>
                <a:ea typeface="微软雅黑" panose="020B0503020204020204" charset="-122"/>
                <a:sym typeface="+mn-ea"/>
              </a:rPr>
              <a:t>       </a:t>
            </a:r>
            <a:r>
              <a:rPr sz="2800" dirty="0" err="1">
                <a:latin typeface="微软雅黑" panose="020B0503020204020204" charset="-122"/>
                <a:ea typeface="微软雅黑" panose="020B0503020204020204" charset="-122"/>
                <a:sym typeface="+mn-ea"/>
              </a:rPr>
              <a:t>昨夜，秋雨绵绵洒满吴地江天。清晨送走友人只留下孤独的楚山。</a:t>
            </a:r>
            <a:r>
              <a:rPr sz="2800" dirty="0" err="1" smtClean="0">
                <a:latin typeface="微软雅黑" panose="020B0503020204020204" charset="-122"/>
                <a:ea typeface="微软雅黑" panose="020B0503020204020204" charset="-122"/>
                <a:sym typeface="+mn-ea"/>
              </a:rPr>
              <a:t>洛阳的亲朋好友如果向你问起我</a:t>
            </a:r>
            <a:r>
              <a:rPr lang="zh-CN" altLang="en-US" sz="2800" dirty="0" smtClean="0">
                <a:latin typeface="微软雅黑" panose="020B0503020204020204" charset="-122"/>
                <a:ea typeface="微软雅黑" panose="020B0503020204020204" charset="-122"/>
                <a:sym typeface="+mn-ea"/>
              </a:rPr>
              <a:t>，</a:t>
            </a:r>
            <a:r>
              <a:rPr sz="2800" dirty="0" err="1" smtClean="0">
                <a:latin typeface="微软雅黑" panose="020B0503020204020204" charset="-122"/>
                <a:ea typeface="微软雅黑" panose="020B0503020204020204" charset="-122"/>
                <a:sym typeface="+mn-ea"/>
              </a:rPr>
              <a:t>就请转告他们</a:t>
            </a:r>
            <a:r>
              <a:rPr sz="2800" dirty="0" err="1">
                <a:latin typeface="微软雅黑" panose="020B0503020204020204" charset="-122"/>
                <a:ea typeface="微软雅黑" panose="020B0503020204020204" charset="-122"/>
                <a:sym typeface="+mn-ea"/>
              </a:rPr>
              <a:t>：我的心依然像玉壶中的冰一样纯洁</a:t>
            </a:r>
            <a:r>
              <a:rPr sz="2800" dirty="0">
                <a:latin typeface="微软雅黑" panose="020B0503020204020204" charset="-122"/>
                <a:ea typeface="微软雅黑" panose="020B0503020204020204" charset="-122"/>
                <a:sym typeface="+mn-ea"/>
              </a:rPr>
              <a:t>。</a:t>
            </a:r>
          </a:p>
        </p:txBody>
      </p:sp>
      <p:pic>
        <p:nvPicPr>
          <p:cNvPr id="2" name="图片 1"/>
          <p:cNvPicPr>
            <a:picLocks noChangeAspect="1"/>
          </p:cNvPicPr>
          <p:nvPr/>
        </p:nvPicPr>
        <p:blipFill>
          <a:blip r:embed="rId2" cstate="print"/>
          <a:srcRect b="4257"/>
          <a:stretch>
            <a:fillRect/>
          </a:stretch>
        </p:blipFill>
        <p:spPr>
          <a:xfrm>
            <a:off x="638699" y="2007237"/>
            <a:ext cx="2587347" cy="347027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2331557" y="2586357"/>
            <a:ext cx="8523135" cy="953135"/>
          </a:xfrm>
          <a:prstGeom prst="rect">
            <a:avLst/>
          </a:prstGeom>
        </p:spPr>
        <p:txBody>
          <a:bodyPr wrap="square">
            <a:spAutoFit/>
          </a:bodyPr>
          <a:lstStyle/>
          <a:p>
            <a:r>
              <a:rPr lang="en-US" altLang="zh-CN" sz="2800" dirty="0">
                <a:latin typeface="微软雅黑" panose="020B0503020204020204" charset="-122"/>
                <a:ea typeface="微软雅黑" panose="020B0503020204020204" charset="-122"/>
                <a:cs typeface="微软雅黑" panose="020B0503020204020204" charset="-122"/>
              </a:rPr>
              <a:t>”</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寒雨连江夜入吴，平明送客楚山孤</a:t>
            </a:r>
            <a:r>
              <a:rPr lang="en-US" altLang="zh-CN" sz="2800" dirty="0">
                <a:latin typeface="微软雅黑" panose="020B0503020204020204" charset="-122"/>
                <a:ea typeface="微软雅黑" panose="020B0503020204020204" charset="-122"/>
                <a:cs typeface="微软雅黑" panose="020B0503020204020204" charset="-122"/>
              </a:rPr>
              <a:t>“</a:t>
            </a:r>
            <a:r>
              <a:rPr lang="zh-CN" altLang="zh-CN" sz="2800" dirty="0" smtClean="0">
                <a:latin typeface="微软雅黑" panose="020B0503020204020204" charset="-122"/>
                <a:ea typeface="微软雅黑" panose="020B0503020204020204" charset="-122"/>
                <a:cs typeface="微软雅黑" panose="020B0503020204020204" charset="-122"/>
              </a:rPr>
              <a:t>写了</a:t>
            </a:r>
            <a:r>
              <a:rPr lang="zh-CN" altLang="zh-CN" sz="2800" dirty="0">
                <a:latin typeface="微软雅黑" panose="020B0503020204020204" charset="-122"/>
                <a:ea typeface="微软雅黑" panose="020B0503020204020204" charset="-122"/>
                <a:cs typeface="微软雅黑" panose="020B0503020204020204" charset="-122"/>
              </a:rPr>
              <a:t>哪几种景物？</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7020" y="3645026"/>
            <a:ext cx="2727062"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909215" y="1443356"/>
            <a:ext cx="2650132" cy="720507"/>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新知讲解</a:t>
            </a:r>
          </a:p>
        </p:txBody>
      </p:sp>
      <p:sp>
        <p:nvSpPr>
          <p:cNvPr id="100" name="文本框 99"/>
          <p:cNvSpPr txBox="1"/>
          <p:nvPr/>
        </p:nvSpPr>
        <p:spPr>
          <a:xfrm>
            <a:off x="2802055" y="4045585"/>
            <a:ext cx="6870654" cy="1274020"/>
          </a:xfrm>
          <a:prstGeom prst="cloudCallout">
            <a:avLst>
              <a:gd name="adj1" fmla="val -23364"/>
              <a:gd name="adj2" fmla="val -64944"/>
            </a:avLst>
          </a:prstGeom>
          <a:solidFill>
            <a:srgbClr val="68DFED"/>
          </a:solidFill>
          <a:ln w="9525">
            <a:noFill/>
          </a:ln>
        </p:spPr>
        <p:txBody>
          <a:bodyPr wrap="square">
            <a:spAutoFit/>
          </a:bodyPr>
          <a:lstStyle/>
          <a:p>
            <a:r>
              <a:rPr lang="zh-CN" sz="2400">
                <a:latin typeface="微软雅黑" panose="020B0503020204020204" charset="-122"/>
                <a:ea typeface="微软雅黑" panose="020B0503020204020204" charset="-122"/>
              </a:rPr>
              <a:t>雨、江、山、诗中还暗含着两个人物。</a:t>
            </a:r>
            <a:endParaRPr lang="zh-CN" altLang="en-US" sz="24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blinds(horizontal)">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bldLvl="0" animBg="1"/>
    </p:bldLst>
  </p:timing>
</p:sld>
</file>

<file path=ppt/slides/slide7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0421" y="3970655"/>
            <a:ext cx="2142429"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04775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故事精讲</a:t>
            </a:r>
          </a:p>
        </p:txBody>
      </p:sp>
      <p:sp>
        <p:nvSpPr>
          <p:cNvPr id="3" name="文本框 2"/>
          <p:cNvSpPr txBox="1"/>
          <p:nvPr/>
        </p:nvSpPr>
        <p:spPr>
          <a:xfrm>
            <a:off x="654977" y="1952627"/>
            <a:ext cx="9850987" cy="565187"/>
          </a:xfrm>
          <a:prstGeom prst="snip2DiagRect">
            <a:avLst/>
          </a:prstGeom>
          <a:solidFill>
            <a:schemeClr val="bg1"/>
          </a:solidFill>
          <a:ln w="38100">
            <a:solidFill>
              <a:schemeClr val="accent1"/>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“连”“入”两个动词写“寒雨”表现一种怎样的气氛？</a:t>
            </a:r>
          </a:p>
        </p:txBody>
      </p:sp>
      <p:sp>
        <p:nvSpPr>
          <p:cNvPr id="4" name="文本框 3"/>
          <p:cNvSpPr txBox="1"/>
          <p:nvPr/>
        </p:nvSpPr>
        <p:spPr>
          <a:xfrm>
            <a:off x="1303751" y="2781937"/>
            <a:ext cx="7854280" cy="991731"/>
          </a:xfrm>
          <a:prstGeom prst="snip2DiagRect">
            <a:avLst/>
          </a:prstGeom>
          <a:solidFill>
            <a:schemeClr val="tx2">
              <a:lumMod val="40000"/>
              <a:lumOff val="60000"/>
            </a:schemeClr>
          </a:solidFill>
          <a:ln w="38100">
            <a:solidFill>
              <a:srgbClr val="00B0F0"/>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“连”“入”两个动词写“寒雨”的绵绵不断和无声无息，渲染出</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离别时的暗淡气氛。</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424475" y="4104007"/>
            <a:ext cx="4493538" cy="461665"/>
          </a:xfrm>
          <a:prstGeom prst="rect">
            <a:avLst/>
          </a:prstGeom>
          <a:noFill/>
        </p:spPr>
        <p:txBody>
          <a:bodyPr wrap="none" rtlCol="0">
            <a:spAutoFit/>
          </a:bodyPr>
          <a:lstStyle/>
          <a:p>
            <a:pPr algn="l"/>
            <a:r>
              <a:rPr sz="2400" dirty="0" err="1">
                <a:latin typeface="微软雅黑" panose="020B0503020204020204" charset="-122"/>
                <a:ea typeface="微软雅黑" panose="020B0503020204020204" charset="-122"/>
                <a:cs typeface="微软雅黑" panose="020B0503020204020204" charset="-122"/>
                <a:sym typeface="+mn-ea"/>
              </a:rPr>
              <a:t>楚山孤”</a:t>
            </a:r>
            <a:r>
              <a:rPr sz="2400" dirty="0" err="1" smtClean="0">
                <a:latin typeface="微软雅黑" panose="020B0503020204020204" charset="-122"/>
                <a:ea typeface="微软雅黑" panose="020B0503020204020204" charset="-122"/>
                <a:cs typeface="微软雅黑" panose="020B0503020204020204" charset="-122"/>
                <a:sym typeface="+mn-ea"/>
              </a:rPr>
              <a:t>表达作者怎样</a:t>
            </a:r>
            <a:r>
              <a:rPr lang="zh-CN" altLang="en-US" sz="2400" dirty="0" smtClean="0">
                <a:latin typeface="微软雅黑" panose="020B0503020204020204" charset="-122"/>
                <a:ea typeface="微软雅黑" panose="020B0503020204020204" charset="-122"/>
                <a:cs typeface="微软雅黑" panose="020B0503020204020204" charset="-122"/>
                <a:sym typeface="+mn-ea"/>
              </a:rPr>
              <a:t>的</a:t>
            </a:r>
            <a:r>
              <a:rPr sz="2400" dirty="0" err="1" smtClean="0">
                <a:latin typeface="微软雅黑" panose="020B0503020204020204" charset="-122"/>
                <a:ea typeface="微软雅黑" panose="020B0503020204020204" charset="-122"/>
                <a:cs typeface="微软雅黑" panose="020B0503020204020204" charset="-122"/>
                <a:sym typeface="+mn-ea"/>
              </a:rPr>
              <a:t>情感</a:t>
            </a:r>
            <a:r>
              <a:rPr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4013567" y="4784092"/>
            <a:ext cx="6032421" cy="461665"/>
          </a:xfrm>
          <a:prstGeom prst="rect">
            <a:avLst/>
          </a:prstGeom>
          <a:noFill/>
        </p:spPr>
        <p:txBody>
          <a:bodyPr wrap="none" rtlCol="0">
            <a:spAutoFit/>
          </a:bodyPr>
          <a:lstStyle/>
          <a:p>
            <a:pPr algn="l"/>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表达诗人离开朋友时的强烈的凄冷孤寂感。</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6" grpId="0"/>
      <p:bldP spid="7" grpId="0"/>
    </p:bldLst>
  </p:timing>
</p:sld>
</file>

<file path=ppt/slides/slide7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圆角矩形 6"/>
          <p:cNvSpPr/>
          <p:nvPr/>
        </p:nvSpPr>
        <p:spPr>
          <a:xfrm>
            <a:off x="3278753" y="2349502"/>
            <a:ext cx="7320223" cy="2966111"/>
          </a:xfrm>
          <a:prstGeom prst="roundRect">
            <a:avLst/>
          </a:prstGeom>
          <a:ln w="38100">
            <a:solidFill>
              <a:srgbClr val="00CC00"/>
            </a:solidFill>
            <a:prstDash val="lgDashDotDot"/>
          </a:ln>
        </p:spPr>
        <p:txBody>
          <a:bodyPr wrap="square">
            <a:spAutoFit/>
          </a:bodyPr>
          <a:lstStyle/>
          <a:p>
            <a:pPr>
              <a:lnSpc>
                <a:spcPct val="200000"/>
              </a:lnSpc>
            </a:pPr>
            <a:r>
              <a:rPr lang="en-US" altLang="zh-CN" sz="2800" dirty="0">
                <a:latin typeface="微软雅黑" panose="020B0503020204020204" charset="-122"/>
                <a:ea typeface="微软雅黑" panose="020B0503020204020204" charset="-122"/>
                <a:cs typeface="微软雅黑" panose="020B0503020204020204" charset="-122"/>
              </a:rPr>
              <a:t>                  </a:t>
            </a:r>
            <a:r>
              <a:rPr lang="zh-CN" altLang="zh-CN" sz="2800" dirty="0">
                <a:latin typeface="微软雅黑" panose="020B0503020204020204" charset="-122"/>
                <a:ea typeface="微软雅黑" panose="020B0503020204020204" charset="-122"/>
                <a:cs typeface="微软雅黑" panose="020B0503020204020204" charset="-122"/>
              </a:rPr>
              <a:t>芙蓉楼送辛渐</a:t>
            </a:r>
          </a:p>
          <a:p>
            <a:pPr>
              <a:lnSpc>
                <a:spcPct val="200000"/>
              </a:lnSpc>
            </a:pPr>
            <a:r>
              <a:rPr lang="zh-CN" altLang="zh-CN" sz="2800" dirty="0">
                <a:latin typeface="微软雅黑" panose="020B0503020204020204" charset="-122"/>
                <a:ea typeface="微软雅黑" panose="020B0503020204020204" charset="-122"/>
                <a:cs typeface="微软雅黑" panose="020B0503020204020204" charset="-122"/>
              </a:rPr>
              <a:t>寒雨连江夜入吴，平明送客楚山孤。 洛阳亲友如相问，一片冰心在玉壶。 </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7020" y="3645026"/>
            <a:ext cx="2727062"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491426" y="1031241"/>
            <a:ext cx="1715016" cy="624423"/>
          </a:xfrm>
          <a:prstGeom prst="snip2DiagRect">
            <a:avLst/>
          </a:prstGeom>
          <a:solidFill>
            <a:srgbClr val="92D050"/>
          </a:solid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rPr>
              <a:t>古诗精讲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十边形 5"/>
          <p:cNvSpPr/>
          <p:nvPr/>
        </p:nvSpPr>
        <p:spPr>
          <a:xfrm>
            <a:off x="397637" y="1048387"/>
            <a:ext cx="3557021" cy="1043893"/>
          </a:xfrm>
          <a:prstGeom prst="decagon">
            <a:avLst/>
          </a:prstGeom>
          <a:solidFill>
            <a:srgbClr val="92D050"/>
          </a:solidFill>
        </p:spPr>
        <p:txBody>
          <a:bodyPr wrap="square">
            <a:spAutoFit/>
          </a:bodyPr>
          <a:lstStyle/>
          <a:p>
            <a:r>
              <a:rPr lang="zh-CN" altLang="zh-CN" sz="3600" b="1" dirty="0">
                <a:effectLst>
                  <a:outerShdw blurRad="38100" dist="38100" dir="2700000" algn="tl">
                    <a:srgbClr val="000000">
                      <a:alpha val="43137"/>
                    </a:srgbClr>
                  </a:outerShdw>
                </a:effectLst>
                <a:latin typeface="+mn-ea"/>
                <a:ea typeface="+mn-ea"/>
              </a:rPr>
              <a:t>古诗精讲</a:t>
            </a:r>
          </a:p>
        </p:txBody>
      </p:sp>
      <p:sp>
        <p:nvSpPr>
          <p:cNvPr id="7" name="圆角矩形 6"/>
          <p:cNvSpPr/>
          <p:nvPr/>
        </p:nvSpPr>
        <p:spPr>
          <a:xfrm>
            <a:off x="3954658" y="2919097"/>
            <a:ext cx="6903984" cy="2255697"/>
          </a:xfrm>
          <a:prstGeom prst="roundRect">
            <a:avLst/>
          </a:prstGeom>
          <a:ln>
            <a:solidFill>
              <a:srgbClr val="00CC00"/>
            </a:solidFill>
          </a:ln>
        </p:spPr>
        <p:txBody>
          <a:bodyPr wrap="square">
            <a:spAutoFit/>
          </a:bodyPr>
          <a:lstStyle/>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诗人还在写自己的离愁别恨吗？</a:t>
            </a:r>
          </a:p>
          <a:p>
            <a:pPr algn="ct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      诗人笔锋一转，从凄冷孤寂中振作起来，表明自己的信念。</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876" y="3493080"/>
            <a:ext cx="3216261"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3339987" y="2092325"/>
            <a:ext cx="5929828" cy="523220"/>
          </a:xfrm>
          <a:prstGeom prst="rect">
            <a:avLst/>
          </a:prstGeom>
          <a:noFill/>
        </p:spPr>
        <p:txBody>
          <a:bodyPr wrap="none" rtlCol="0" anchor="t">
            <a:spAutoFit/>
          </a:bodyPr>
          <a:lstStyle/>
          <a:p>
            <a:r>
              <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洛阳亲友如相问，一片冰心在玉壶。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checkerboard(across)">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strips(downLeft)">
                                      <p:cBhvr>
                                        <p:cTn id="18"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7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34961" y="1115602"/>
            <a:ext cx="2059900" cy="664905"/>
          </a:xfrm>
          <a:prstGeom prst="hexagon">
            <a:avLst/>
          </a:prstGeom>
          <a:solidFill>
            <a:srgbClr val="00B0F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古诗精讲</a:t>
            </a:r>
          </a:p>
        </p:txBody>
      </p:sp>
      <p:sp>
        <p:nvSpPr>
          <p:cNvPr id="53" name="矩形 52"/>
          <p:cNvSpPr/>
          <p:nvPr/>
        </p:nvSpPr>
        <p:spPr>
          <a:xfrm>
            <a:off x="894488" y="1925322"/>
            <a:ext cx="9545590" cy="2030095"/>
          </a:xfrm>
          <a:prstGeom prst="rect">
            <a:avLst/>
          </a:prstGeom>
          <a:noFill/>
        </p:spPr>
        <p:txBody>
          <a:bodyPr wrap="square" lIns="91440" tIns="45720" rIns="91440" bIns="45720">
            <a:spAutoFit/>
          </a:bodyPr>
          <a:lstStyle/>
          <a:p>
            <a:pPr>
              <a:lnSpc>
                <a:spcPct val="150000"/>
              </a:lnSpc>
            </a:pPr>
            <a:r>
              <a:rPr lang="en-US" altLang="zh-CN" sz="2800" dirty="0" smtClean="0">
                <a:latin typeface="微软雅黑" panose="020B0503020204020204" charset="-122"/>
                <a:ea typeface="微软雅黑" panose="020B0503020204020204" charset="-122"/>
                <a:cs typeface="微软雅黑" panose="020B0503020204020204" charset="-122"/>
              </a:rPr>
              <a:t>   </a:t>
            </a:r>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rPr>
              <a:t>   </a:t>
            </a:r>
            <a:r>
              <a:rPr altLang="zh-CN" sz="2800" dirty="0">
                <a:latin typeface="微软雅黑" panose="020B0503020204020204" charset="-122"/>
                <a:ea typeface="微软雅黑" panose="020B0503020204020204" charset="-122"/>
                <a:cs typeface="微软雅黑" panose="020B0503020204020204" charset="-122"/>
              </a:rPr>
              <a:t>诗人没有再过多地抒发离愁别绪，而是借辛渐向远在洛阳的亲友表明自己的信念。那么，诗人是想表明自己的什么呢？</a:t>
            </a:r>
          </a:p>
        </p:txBody>
      </p:sp>
      <p:pic>
        <p:nvPicPr>
          <p:cNvPr id="2" name="图片 1" descr="115"/>
          <p:cNvPicPr>
            <a:picLocks noChangeAspect="1"/>
          </p:cNvPicPr>
          <p:nvPr/>
        </p:nvPicPr>
        <p:blipFill>
          <a:blip r:embed="rId2" cstate="print"/>
          <a:stretch>
            <a:fillRect/>
          </a:stretch>
        </p:blipFill>
        <p:spPr>
          <a:xfrm>
            <a:off x="489101" y="3955417"/>
            <a:ext cx="2321481" cy="1718945"/>
          </a:xfrm>
          <a:prstGeom prst="rect">
            <a:avLst/>
          </a:prstGeom>
        </p:spPr>
      </p:pic>
      <p:sp>
        <p:nvSpPr>
          <p:cNvPr id="3" name="文本框 2"/>
          <p:cNvSpPr txBox="1"/>
          <p:nvPr/>
        </p:nvSpPr>
        <p:spPr>
          <a:xfrm>
            <a:off x="3167137" y="4600577"/>
            <a:ext cx="6074608" cy="1055269"/>
          </a:xfrm>
          <a:prstGeom prst="wedgeRoundRectCallout">
            <a:avLst>
              <a:gd name="adj1" fmla="val -36040"/>
              <a:gd name="adj2" fmla="val -81198"/>
              <a:gd name="adj3" fmla="val 16667"/>
            </a:avLst>
          </a:prstGeom>
          <a:solidFill>
            <a:schemeClr val="tx2">
              <a:lumMod val="40000"/>
              <a:lumOff val="60000"/>
            </a:schemeClr>
          </a:solidFill>
        </p:spPr>
        <p:txBody>
          <a:bodyPr wrap="square" rtlCol="0">
            <a:spAutoFit/>
          </a:bodyPr>
          <a:lstStyle/>
          <a:p>
            <a:pPr algn="l"/>
            <a:r>
              <a:rPr altLang="zh-CN" sz="2800" dirty="0" err="1" smtClean="0">
                <a:latin typeface="微软雅黑" panose="020B0503020204020204" charset="-122"/>
                <a:ea typeface="微软雅黑" panose="020B0503020204020204" charset="-122"/>
                <a:cs typeface="微软雅黑" panose="020B0503020204020204" charset="-122"/>
                <a:sym typeface="+mn-ea"/>
              </a:rPr>
              <a:t>不因两次被贬而改变自己冰清玉洁的品质</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r>
              <a:rPr altLang="zh-CN" sz="2800" dirty="0" err="1" smtClean="0">
                <a:latin typeface="微软雅黑" panose="020B0503020204020204" charset="-122"/>
                <a:ea typeface="微软雅黑" panose="020B0503020204020204" charset="-122"/>
                <a:cs typeface="微软雅黑" panose="020B0503020204020204" charset="-122"/>
                <a:sym typeface="+mn-ea"/>
              </a:rPr>
              <a:t>即高洁清廉</a:t>
            </a:r>
            <a:r>
              <a:rPr altLang="zh-CN" sz="2800" dirty="0">
                <a:latin typeface="微软雅黑" panose="020B0503020204020204" charset="-122"/>
                <a:ea typeface="微软雅黑" panose="020B0503020204020204" charset="-122"/>
                <a:cs typeface="微软雅黑" panose="020B0503020204020204" charset="-122"/>
                <a:sym typeface="+mn-ea"/>
              </a:rPr>
              <a:t>。</a:t>
            </a:r>
            <a:endParaRPr lang="zh-CN"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 calcmode="lin" valueType="num">
                                      <p:cBhvr>
                                        <p:cTn id="14" dur="500" fill="hold"/>
                                        <p:tgtEl>
                                          <p:spTgt spid="53"/>
                                        </p:tgtEl>
                                        <p:attrNameLst>
                                          <p:attrName>ppt_w</p:attrName>
                                        </p:attrNameLst>
                                      </p:cBhvr>
                                      <p:tavLst>
                                        <p:tav tm="0">
                                          <p:val>
                                            <p:fltVal val="0"/>
                                          </p:val>
                                        </p:tav>
                                        <p:tav tm="100000">
                                          <p:val>
                                            <p:strVal val="#ppt_w"/>
                                          </p:val>
                                        </p:tav>
                                      </p:tavLst>
                                    </p:anim>
                                    <p:anim calcmode="lin" valueType="num">
                                      <p:cBhvr>
                                        <p:cTn id="15" dur="500" fill="hold"/>
                                        <p:tgtEl>
                                          <p:spTgt spid="53"/>
                                        </p:tgtEl>
                                        <p:attrNameLst>
                                          <p:attrName>ppt_h</p:attrName>
                                        </p:attrNameLst>
                                      </p:cBhvr>
                                      <p:tavLst>
                                        <p:tav tm="0">
                                          <p:val>
                                            <p:fltVal val="0"/>
                                          </p:val>
                                        </p:tav>
                                        <p:tav tm="100000">
                                          <p:val>
                                            <p:strVal val="#ppt_h"/>
                                          </p:val>
                                        </p:tav>
                                      </p:tavLst>
                                    </p:anim>
                                    <p:animEffect transition="in" filter="fade">
                                      <p:cBhvr>
                                        <p:cTn id="16" dur="500"/>
                                        <p:tgtEl>
                                          <p:spTgt spid="53"/>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checkerboard(across)">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53" grpId="0"/>
      <p:bldP spid="3"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2" name="矩形 11"/>
          <p:cNvSpPr/>
          <p:nvPr/>
        </p:nvSpPr>
        <p:spPr>
          <a:xfrm>
            <a:off x="692183" y="1764667"/>
            <a:ext cx="10395120" cy="3448685"/>
          </a:xfrm>
          <a:prstGeom prst="rect">
            <a:avLst/>
          </a:prstGeom>
        </p:spPr>
        <p:txBody>
          <a:bodyPr wrap="square">
            <a:spAutoFit/>
          </a:bodyPr>
          <a:lstStyle/>
          <a:p>
            <a:pPr>
              <a:lnSpc>
                <a:spcPct val="130000"/>
              </a:lnSpc>
            </a:pP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三、在括号里填上合适的形容词。</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)的浓阴       (         )的竹竿      (            )的风景</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）的藤       （      ）的笋       （         ）的农家风光</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四、读句子，说说自己的理解。</a:t>
            </a:r>
          </a:p>
          <a:p>
            <a:pPr>
              <a:lnSpc>
                <a:spcPct val="13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青、红的瓜，碧绿的藤和叶，构成了一道别有风趣的装饰，比那高楼门前蹲着一对石狮子或是竖着两根大旗杆，可爱多了。</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a:p>
            <a:pPr>
              <a:lnSpc>
                <a:spcPct val="130000"/>
              </a:lnSpc>
            </a:pP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6" name="文本框 5"/>
          <p:cNvSpPr txBox="1"/>
          <p:nvPr/>
        </p:nvSpPr>
        <p:spPr>
          <a:xfrm>
            <a:off x="892937" y="2322197"/>
            <a:ext cx="800219"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绿绿</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915901" y="2348882"/>
            <a:ext cx="800219"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青青</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7097764" y="2322197"/>
            <a:ext cx="800219"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迷人</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020832" y="2885442"/>
            <a:ext cx="800219"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长长</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3915901" y="2885442"/>
            <a:ext cx="800219"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鲜嫩</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7097764" y="2885442"/>
            <a:ext cx="800219"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独特</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196785" y="4838700"/>
            <a:ext cx="9041762" cy="1050290"/>
          </a:xfrm>
          <a:prstGeom prst="rect">
            <a:avLst/>
          </a:prstGeom>
          <a:noFill/>
        </p:spPr>
        <p:txBody>
          <a:bodyPr wrap="square" rtlCol="0">
            <a:spAutoFit/>
          </a:bodyPr>
          <a:lstStyle/>
          <a:p>
            <a:pPr algn="l">
              <a:lnSpc>
                <a:spcPct val="130000"/>
              </a:lnSpc>
            </a:pPr>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指农家小屋前攀着棚架爬上屋檐的绿藤和叶、青红的瓜，把农家小屋装点得别致生动、亲切可爱。</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trips(down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strips(down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linds(horizontal)">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7" grpId="0"/>
      <p:bldP spid="8" grpId="0"/>
      <p:bldP spid="9" grpId="0"/>
      <p:bldP spid="10" grpId="0"/>
      <p:bldP spid="11" grpId="0"/>
      <p:bldP spid="13" grpId="0"/>
    </p:bldLst>
  </p:timing>
</p:sld>
</file>

<file path=ppt/slides/slide7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330687" y="2261870"/>
            <a:ext cx="7090014" cy="3590289"/>
          </a:xfrm>
          <a:prstGeom prst="cube">
            <a:avLst>
              <a:gd name="adj" fmla="val 5569"/>
            </a:avLst>
          </a:prstGeom>
          <a:solidFill>
            <a:schemeClr val="tx2">
              <a:lumMod val="40000"/>
              <a:lumOff val="60000"/>
            </a:schemeClr>
          </a:solidFill>
          <a:ln>
            <a:solidFill>
              <a:srgbClr val="00CC00"/>
            </a:solidFill>
          </a:ln>
        </p:spPr>
        <p:txBody>
          <a:bodyPr wrap="square" rtlCol="0">
            <a:spAutoFit/>
          </a:bodyPr>
          <a:lstStyle/>
          <a:p>
            <a:pPr algn="l">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《芙蓉楼送辛渐》这首诗通过送别友人的表白，不仅烘托诗人送别时的凄寒孤寂之情，更展现了诗人开朗的胸怀和坚强的性格，表明诗人永葆高洁清廉品质的崇高气节。</a:t>
            </a:r>
          </a:p>
        </p:txBody>
      </p:sp>
      <p:pic>
        <p:nvPicPr>
          <p:cNvPr id="3" name="图片 2" descr="61"/>
          <p:cNvPicPr>
            <a:picLocks noChangeAspect="1"/>
          </p:cNvPicPr>
          <p:nvPr/>
        </p:nvPicPr>
        <p:blipFill>
          <a:blip r:embed="rId2" cstate="print"/>
          <a:stretch>
            <a:fillRect/>
          </a:stretch>
        </p:blipFill>
        <p:spPr>
          <a:xfrm>
            <a:off x="722412" y="3202305"/>
            <a:ext cx="2455576" cy="3023870"/>
          </a:xfrm>
          <a:prstGeom prst="rect">
            <a:avLst/>
          </a:prstGeom>
        </p:spPr>
      </p:pic>
      <p:sp>
        <p:nvSpPr>
          <p:cNvPr id="40" name="六边形 39"/>
          <p:cNvSpPr/>
          <p:nvPr/>
        </p:nvSpPr>
        <p:spPr>
          <a:xfrm>
            <a:off x="634961" y="1115602"/>
            <a:ext cx="2059900" cy="664905"/>
          </a:xfrm>
          <a:prstGeom prst="hexagon">
            <a:avLst/>
          </a:prstGeom>
          <a:solidFill>
            <a:srgbClr val="00B0F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古诗精讲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939155" y="2382520"/>
            <a:ext cx="4936733" cy="1328590"/>
          </a:xfrm>
          <a:prstGeom prst="roundRect">
            <a:avLst/>
          </a:prstGeom>
          <a:noFill/>
          <a:ln w="38100">
            <a:solidFill>
              <a:srgbClr val="FFC000"/>
            </a:solidFill>
          </a:ln>
        </p:spPr>
        <p:txBody>
          <a:bodyPr wrap="square">
            <a:spAutoFit/>
          </a:bodyPr>
          <a:lstStyle/>
          <a:p>
            <a:pPr algn="ctr">
              <a:lnSpc>
                <a:spcPct val="100000"/>
              </a:lnSpc>
            </a:pPr>
            <a:r>
              <a:rPr lang="zh-CN" sz="2400">
                <a:solidFill>
                  <a:schemeClr val="tx1"/>
                </a:solidFill>
                <a:latin typeface="微软雅黑" panose="020B0503020204020204" charset="-122"/>
                <a:ea typeface="微软雅黑" panose="020B0503020204020204" charset="-122"/>
              </a:rPr>
              <a:t>山中送别</a:t>
            </a:r>
          </a:p>
          <a:p>
            <a:pPr>
              <a:lnSpc>
                <a:spcPct val="100000"/>
              </a:lnSpc>
            </a:pPr>
            <a:r>
              <a:rPr lang="zh-CN" sz="2400">
                <a:solidFill>
                  <a:schemeClr val="tx1"/>
                </a:solidFill>
                <a:latin typeface="微软雅黑" panose="020B0503020204020204" charset="-122"/>
                <a:ea typeface="微软雅黑" panose="020B0503020204020204" charset="-122"/>
              </a:rPr>
              <a:t>山中相送罢，日暮掩柴扉。 </a:t>
            </a:r>
          </a:p>
          <a:p>
            <a:pPr>
              <a:lnSpc>
                <a:spcPct val="100000"/>
              </a:lnSpc>
            </a:pPr>
            <a:r>
              <a:rPr lang="zh-CN" sz="2400">
                <a:solidFill>
                  <a:schemeClr val="tx1"/>
                </a:solidFill>
                <a:latin typeface="微软雅黑" panose="020B0503020204020204" charset="-122"/>
                <a:ea typeface="微软雅黑" panose="020B0503020204020204" charset="-122"/>
              </a:rPr>
              <a:t>春草明年绿，王孙归不归？</a:t>
            </a:r>
          </a:p>
        </p:txBody>
      </p:sp>
      <p:pic>
        <p:nvPicPr>
          <p:cNvPr id="2" name="图片 1" descr="64"/>
          <p:cNvPicPr>
            <a:picLocks noChangeAspect="1"/>
          </p:cNvPicPr>
          <p:nvPr/>
        </p:nvPicPr>
        <p:blipFill>
          <a:blip r:embed="rId2" cstate="print"/>
          <a:stretch>
            <a:fillRect/>
          </a:stretch>
        </p:blipFill>
        <p:spPr>
          <a:xfrm>
            <a:off x="865808" y="3009902"/>
            <a:ext cx="1949425" cy="2541905"/>
          </a:xfrm>
          <a:prstGeom prst="rect">
            <a:avLst/>
          </a:prstGeom>
        </p:spPr>
      </p:pic>
      <p:sp>
        <p:nvSpPr>
          <p:cNvPr id="40" name="六边形 39"/>
          <p:cNvSpPr/>
          <p:nvPr/>
        </p:nvSpPr>
        <p:spPr>
          <a:xfrm>
            <a:off x="634961" y="1115602"/>
            <a:ext cx="2059900" cy="664905"/>
          </a:xfrm>
          <a:prstGeom prst="hexagon">
            <a:avLst/>
          </a:prstGeom>
          <a:solidFill>
            <a:srgbClr val="00B0F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拓展总结</a:t>
            </a:r>
          </a:p>
        </p:txBody>
      </p:sp>
      <p:sp>
        <p:nvSpPr>
          <p:cNvPr id="3" name="文本框 2"/>
          <p:cNvSpPr txBox="1"/>
          <p:nvPr/>
        </p:nvSpPr>
        <p:spPr>
          <a:xfrm>
            <a:off x="2536965" y="4185920"/>
            <a:ext cx="8399965" cy="1568450"/>
          </a:xfrm>
          <a:prstGeom prst="rect">
            <a:avLst/>
          </a:prstGeom>
          <a:noFill/>
        </p:spPr>
        <p:txBody>
          <a:bodyPr wrap="square" rtlCol="0">
            <a:spAutoFit/>
          </a:bodyPr>
          <a:lstStyle/>
          <a:p>
            <a:pPr algn="l">
              <a:lnSpc>
                <a:spcPct val="100000"/>
              </a:lnSpc>
            </a:pPr>
            <a:r>
              <a:rPr lang="zh-CN" sz="2400" dirty="0">
                <a:solidFill>
                  <a:srgbClr val="FF0000"/>
                </a:solidFill>
                <a:latin typeface="微软雅黑" panose="020B0503020204020204" charset="-122"/>
                <a:ea typeface="微软雅黑" panose="020B0503020204020204" charset="-122"/>
                <a:sym typeface="+mn-ea"/>
              </a:rPr>
              <a:t>总结：</a:t>
            </a:r>
            <a:r>
              <a:rPr lang="zh-CN" sz="2400" dirty="0">
                <a:latin typeface="微软雅黑" panose="020B0503020204020204" charset="-122"/>
                <a:ea typeface="微软雅黑" panose="020B0503020204020204" charset="-122"/>
                <a:sym typeface="+mn-ea"/>
              </a:rPr>
              <a:t>古诗中送别诗很多，表达离别的不舍，同时体现了</a:t>
            </a:r>
            <a:r>
              <a:rPr lang="zh-CN" sz="2400" dirty="0" smtClean="0">
                <a:latin typeface="微软雅黑" panose="020B0503020204020204" charset="-122"/>
                <a:ea typeface="微软雅黑" panose="020B0503020204020204" charset="-122"/>
                <a:sym typeface="+mn-ea"/>
              </a:rPr>
              <a:t>诗人深厚</a:t>
            </a:r>
            <a:r>
              <a:rPr lang="zh-CN" sz="2400" dirty="0">
                <a:latin typeface="微软雅黑" panose="020B0503020204020204" charset="-122"/>
                <a:ea typeface="微软雅黑" panose="020B0503020204020204" charset="-122"/>
                <a:sym typeface="+mn-ea"/>
              </a:rPr>
              <a:t>的友情。珍惜友谊，所以才伤离别。但是“天下没有不散的宴席”。有谁知道短暂的离别不是下一次重逢的开始呢？</a:t>
            </a:r>
            <a:endParaRPr lang="zh-CN" altLang="en-US" sz="2400"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7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8" name="矩形 7"/>
          <p:cNvSpPr/>
          <p:nvPr/>
        </p:nvSpPr>
        <p:spPr>
          <a:xfrm>
            <a:off x="436268" y="1693352"/>
            <a:ext cx="10506322" cy="4009390"/>
          </a:xfrm>
          <a:prstGeom prst="rect">
            <a:avLst/>
          </a:prstGeom>
        </p:spPr>
        <p:txBody>
          <a:bodyPr wrap="square">
            <a:spAutoFit/>
          </a:bodyPr>
          <a:lstStyle/>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一、选一选。</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1.“平明送客楚山孤”中“平明”的意思是：（    ）     </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A.明天</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B.清晨</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2.“一片冰心在玉壶”中“冰心”的意思是：（    ）</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A.纯洁的心</a:t>
            </a:r>
          </a:p>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B. 冰做的心  </a:t>
            </a:r>
            <a:r>
              <a:rPr lang="en-US" altLang="zh-CN" sz="2800" dirty="0" smtClean="0">
                <a:latin typeface="微软雅黑" panose="020B0503020204020204" charset="-122"/>
                <a:ea typeface="微软雅黑" panose="020B0503020204020204" charset="-122"/>
                <a:cs typeface="微软雅黑" panose="020B0503020204020204" charset="-122"/>
              </a:rPr>
              <a:t>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9549466" y="2367915"/>
            <a:ext cx="410690"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9549466" y="3984625"/>
            <a:ext cx="543739" cy="523220"/>
          </a:xfrm>
          <a:prstGeom prst="rect">
            <a:avLst/>
          </a:prstGeom>
          <a:noFill/>
        </p:spPr>
        <p:txBody>
          <a:bodyPr wrap="none" rtlCol="0">
            <a:spAutoFit/>
          </a:bodyPr>
          <a:lstStyle/>
          <a:p>
            <a:pPr algn="l"/>
            <a:r>
              <a:rPr lang="en-US" altLang="zh-CN"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A </a:t>
            </a:r>
            <a:endParaRPr lang="zh-CN"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strips(down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strips(downLeft)">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7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20" name="文本框 19"/>
          <p:cNvSpPr txBox="1"/>
          <p:nvPr>
            <p:custDataLst>
              <p:tags r:id="rId1"/>
            </p:custDataLst>
          </p:nvPr>
        </p:nvSpPr>
        <p:spPr>
          <a:xfrm>
            <a:off x="333302" y="1851025"/>
            <a:ext cx="10565646" cy="3668953"/>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l" fontAlgn="ctr">
              <a:lnSpc>
                <a:spcPct val="10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二、默写《芙蓉楼送辛渐》。</a:t>
            </a:r>
          </a:p>
          <a:p>
            <a:pPr lvl="0" algn="l" fontAlgn="ctr">
              <a:lnSpc>
                <a:spcPct val="10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芙蓉楼送辛渐                </a:t>
            </a:r>
          </a:p>
          <a:p>
            <a:pPr lvl="0" algn="l" fontAlgn="ctr">
              <a:lnSpc>
                <a:spcPct val="10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【唐】</a:t>
            </a:r>
            <a:r>
              <a:rPr sz="2400" u="sng"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p>
          <a:p>
            <a:pPr lvl="0" algn="l" fontAlgn="ctr">
              <a:lnSpc>
                <a:spcPct val="10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sng"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sng"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          </a:t>
            </a:r>
            <a:r>
              <a:rPr lang="en-US" sz="2400" u="sng"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sng"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a:t>
            </a:r>
          </a:p>
          <a:p>
            <a:pPr lvl="0" algn="l" fontAlgn="ctr">
              <a:lnSpc>
                <a:spcPct val="10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sng"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sng"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          </a:t>
            </a:r>
            <a:r>
              <a:rPr lang="en-US" sz="2400" u="sng"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sng"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a:t>
            </a:r>
          </a:p>
          <a:p>
            <a:pPr lvl="0" algn="l" fontAlgn="ctr">
              <a:lnSpc>
                <a:spcPct val="10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三、《芙蓉楼送辛渐》 是一首送别诗，作者与友人送别的时间是（     ），地点是（     ），友人将要去的地方是（      ）。诗中运用了（     </a:t>
            </a:r>
            <a:r>
              <a:rPr sz="2400" u="none"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a:t>
            </a:r>
            <a:r>
              <a:rPr lang="zh-CN" altLang="en-US" sz="2400" u="none" strike="noStrike" spc="242" baseline="0" dirty="0" smtClean="0">
                <a:solidFill>
                  <a:schemeClr val="tx1">
                    <a:lumMod val="75000"/>
                    <a:lumOff val="25000"/>
                  </a:schemeClr>
                </a:solidFill>
                <a:uLnTx/>
                <a:uFillTx/>
                <a:latin typeface="微软雅黑" panose="020B0503020204020204" charset="-122"/>
                <a:ea typeface="微软雅黑" panose="020B0503020204020204" charset="-122"/>
                <a:sym typeface="+mn-ea"/>
              </a:rPr>
              <a:t>的</a:t>
            </a:r>
            <a:r>
              <a:rPr sz="2400" u="none" strike="noStrike" spc="242" baseline="0" dirty="0" err="1" smtClean="0">
                <a:solidFill>
                  <a:schemeClr val="tx1">
                    <a:lumMod val="75000"/>
                    <a:lumOff val="25000"/>
                  </a:schemeClr>
                </a:solidFill>
                <a:uLnTx/>
                <a:uFillTx/>
                <a:latin typeface="微软雅黑" panose="020B0503020204020204" charset="-122"/>
                <a:ea typeface="微软雅黑" panose="020B0503020204020204" charset="-122"/>
                <a:sym typeface="+mn-ea"/>
              </a:rPr>
              <a:t>修辞手法</a:t>
            </a:r>
            <a:r>
              <a:rPr sz="2400" u="none" strike="noStrike" spc="242" baseline="0" dirty="0" err="1">
                <a:solidFill>
                  <a:schemeClr val="tx1">
                    <a:lumMod val="75000"/>
                    <a:lumOff val="25000"/>
                  </a:schemeClr>
                </a:solidFill>
                <a:uLnTx/>
                <a:uFillTx/>
                <a:latin typeface="微软雅黑" panose="020B0503020204020204" charset="-122"/>
                <a:ea typeface="微软雅黑" panose="020B0503020204020204" charset="-122"/>
                <a:sym typeface="+mn-ea"/>
              </a:rPr>
              <a:t>，表明了诗人</a:t>
            </a: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）品格。</a:t>
            </a:r>
            <a:r>
              <a:rPr sz="2400" u="none" strike="noStrike" spc="242" baseline="0" dirty="0">
                <a:solidFill>
                  <a:srgbClr val="FF0000"/>
                </a:solidFill>
                <a:uLnTx/>
                <a:uFillTx/>
                <a:latin typeface="微软雅黑" panose="020B0503020204020204" charset="-122"/>
                <a:ea typeface="微软雅黑" panose="020B0503020204020204" charset="-122"/>
                <a:sym typeface="+mn-ea"/>
              </a:rPr>
              <a:t> </a:t>
            </a:r>
            <a:r>
              <a:rPr lang="zh-CN" altLang="en-US" sz="2400" u="none" strike="noStrike" spc="222" baseline="0" dirty="0">
                <a:solidFill>
                  <a:srgbClr val="C00000"/>
                </a:solidFill>
                <a:uLnTx/>
                <a:uFillTx/>
                <a:latin typeface="微软雅黑" panose="020B0503020204020204" charset="-122"/>
                <a:ea typeface="微软雅黑" panose="020B0503020204020204" charset="-122"/>
                <a:sym typeface="+mn-ea"/>
              </a:rPr>
              <a:t>        </a:t>
            </a:r>
            <a:r>
              <a:rPr lang="zh-CN" altLang="en-US" sz="24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rPr>
              <a:t>                               </a:t>
            </a:r>
          </a:p>
        </p:txBody>
      </p:sp>
      <p:sp>
        <p:nvSpPr>
          <p:cNvPr id="2" name="文本框 1"/>
          <p:cNvSpPr txBox="1"/>
          <p:nvPr/>
        </p:nvSpPr>
        <p:spPr>
          <a:xfrm>
            <a:off x="4000389" y="2861312"/>
            <a:ext cx="1201098" cy="461665"/>
          </a:xfrm>
          <a:prstGeom prst="rect">
            <a:avLst/>
          </a:prstGeom>
          <a:noFill/>
        </p:spPr>
        <p:txBody>
          <a:bodyPr wrap="none" rtlCol="0">
            <a:spAutoFit/>
          </a:bodyPr>
          <a:lstStyle/>
          <a:p>
            <a:pPr algn="l"/>
            <a:r>
              <a:rPr sz="2400" spc="242" dirty="0">
                <a:solidFill>
                  <a:srgbClr val="FF0000"/>
                </a:solidFill>
                <a:uLnTx/>
                <a:uFillTx/>
                <a:latin typeface="微软雅黑" panose="020B0503020204020204" charset="-122"/>
                <a:ea typeface="微软雅黑" panose="020B0503020204020204" charset="-122"/>
                <a:sym typeface="+mn-ea"/>
              </a:rPr>
              <a:t>王昌龄</a:t>
            </a:r>
            <a:endParaRPr lang="zh-CN" altLang="en-US" sz="2400" u="none" strike="noStrike" spc="242" baseline="0" dirty="0">
              <a:solidFill>
                <a:srgbClr val="FF0000"/>
              </a:solidFill>
              <a:uLnTx/>
              <a:uFillTx/>
              <a:latin typeface="微软雅黑" panose="020B0503020204020204" charset="-122"/>
              <a:ea typeface="微软雅黑" panose="020B0503020204020204" charset="-122"/>
              <a:sym typeface="+mn-ea"/>
            </a:endParaRPr>
          </a:p>
        </p:txBody>
      </p:sp>
      <p:sp>
        <p:nvSpPr>
          <p:cNvPr id="3" name="文本框 2"/>
          <p:cNvSpPr txBox="1"/>
          <p:nvPr/>
        </p:nvSpPr>
        <p:spPr>
          <a:xfrm>
            <a:off x="1158028" y="3321686"/>
            <a:ext cx="5266826" cy="461665"/>
          </a:xfrm>
          <a:prstGeom prst="rect">
            <a:avLst/>
          </a:prstGeom>
          <a:noFill/>
        </p:spPr>
        <p:txBody>
          <a:bodyPr wrap="none" rtlCol="0">
            <a:spAutoFit/>
          </a:bodyPr>
          <a:lstStyle/>
          <a:p>
            <a:pPr algn="l"/>
            <a:r>
              <a:rPr sz="2400" spc="242" dirty="0">
                <a:solidFill>
                  <a:srgbClr val="FF0000"/>
                </a:solidFill>
                <a:uLnTx/>
                <a:uFillTx/>
                <a:latin typeface="微软雅黑" panose="020B0503020204020204" charset="-122"/>
                <a:ea typeface="微软雅黑" panose="020B0503020204020204" charset="-122"/>
                <a:sym typeface="+mn-ea"/>
              </a:rPr>
              <a:t>寒雨连江夜入吴，平明送客楚山孤</a:t>
            </a:r>
            <a:endParaRPr lang="zh-CN" altLang="en-US" sz="2400" u="none" strike="noStrike" spc="242" baseline="0" dirty="0">
              <a:solidFill>
                <a:srgbClr val="FF0000"/>
              </a:solidFill>
              <a:uLnTx/>
              <a:uFillTx/>
              <a:latin typeface="微软雅黑" panose="020B0503020204020204" charset="-122"/>
              <a:ea typeface="微软雅黑" panose="020B0503020204020204" charset="-122"/>
              <a:sym typeface="+mn-ea"/>
            </a:endParaRPr>
          </a:p>
        </p:txBody>
      </p:sp>
      <p:sp>
        <p:nvSpPr>
          <p:cNvPr id="4" name="文本框 3"/>
          <p:cNvSpPr txBox="1"/>
          <p:nvPr/>
        </p:nvSpPr>
        <p:spPr>
          <a:xfrm>
            <a:off x="748765" y="3868025"/>
            <a:ext cx="5605637" cy="461665"/>
          </a:xfrm>
          <a:prstGeom prst="rect">
            <a:avLst/>
          </a:prstGeom>
          <a:noFill/>
        </p:spPr>
        <p:txBody>
          <a:bodyPr wrap="none" rtlCol="0">
            <a:spAutoFit/>
          </a:bodyPr>
          <a:lstStyle/>
          <a:p>
            <a:pPr algn="l"/>
            <a:r>
              <a:rPr sz="2400" spc="242" dirty="0">
                <a:solidFill>
                  <a:srgbClr val="FF0000"/>
                </a:solidFill>
                <a:uLnTx/>
                <a:uFillTx/>
                <a:latin typeface="微软雅黑" panose="020B0503020204020204" charset="-122"/>
                <a:ea typeface="微软雅黑" panose="020B0503020204020204" charset="-122"/>
                <a:sym typeface="+mn-ea"/>
              </a:rPr>
              <a:t>洛阳亲友如相问，一片冰心在玉壶。</a:t>
            </a:r>
            <a:endParaRPr lang="zh-CN" altLang="en-US" sz="2400" u="none" strike="noStrike" spc="242" baseline="0" dirty="0">
              <a:solidFill>
                <a:srgbClr val="FF0000"/>
              </a:solidFill>
              <a:uLnTx/>
              <a:uFillTx/>
              <a:latin typeface="微软雅黑" panose="020B0503020204020204" charset="-122"/>
              <a:ea typeface="微软雅黑" panose="020B0503020204020204" charset="-122"/>
              <a:sym typeface="+mn-ea"/>
            </a:endParaRPr>
          </a:p>
        </p:txBody>
      </p:sp>
      <p:sp>
        <p:nvSpPr>
          <p:cNvPr id="5" name="文本框 4"/>
          <p:cNvSpPr txBox="1"/>
          <p:nvPr/>
        </p:nvSpPr>
        <p:spPr>
          <a:xfrm>
            <a:off x="1933147" y="4657727"/>
            <a:ext cx="857158" cy="461665"/>
          </a:xfrm>
          <a:prstGeom prst="rect">
            <a:avLst/>
          </a:prstGeom>
          <a:noFill/>
        </p:spPr>
        <p:txBody>
          <a:bodyPr wrap="none" rtlCol="0">
            <a:spAutoFit/>
          </a:bodyPr>
          <a:lstStyle/>
          <a:p>
            <a:pPr algn="l"/>
            <a:r>
              <a:rPr lang="zh-CN" altLang="en-US" sz="2400" spc="222" dirty="0">
                <a:solidFill>
                  <a:srgbClr val="FF0000"/>
                </a:solidFill>
                <a:uLnTx/>
                <a:uFillTx/>
                <a:latin typeface="微软雅黑" panose="020B0503020204020204" charset="-122"/>
                <a:ea typeface="微软雅黑" panose="020B0503020204020204" charset="-122"/>
                <a:sym typeface="+mn-ea"/>
              </a:rPr>
              <a:t>清晨</a:t>
            </a:r>
            <a:endParaRPr lang="zh-CN" altLang="en-US" sz="24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7" name="文本框 6"/>
          <p:cNvSpPr txBox="1"/>
          <p:nvPr/>
        </p:nvSpPr>
        <p:spPr>
          <a:xfrm>
            <a:off x="5097957" y="4657727"/>
            <a:ext cx="857158" cy="461665"/>
          </a:xfrm>
          <a:prstGeom prst="rect">
            <a:avLst/>
          </a:prstGeom>
          <a:noFill/>
        </p:spPr>
        <p:txBody>
          <a:bodyPr wrap="none" rtlCol="0">
            <a:spAutoFit/>
          </a:bodyPr>
          <a:lstStyle/>
          <a:p>
            <a:pPr algn="l"/>
            <a:r>
              <a:rPr lang="zh-CN" altLang="en-US" sz="2400" spc="222" dirty="0">
                <a:solidFill>
                  <a:srgbClr val="FF0000"/>
                </a:solidFill>
                <a:uLnTx/>
                <a:uFillTx/>
                <a:latin typeface="微软雅黑" panose="020B0503020204020204" charset="-122"/>
                <a:ea typeface="微软雅黑" panose="020B0503020204020204" charset="-122"/>
                <a:sym typeface="+mn-ea"/>
              </a:rPr>
              <a:t>楚山</a:t>
            </a:r>
            <a:endParaRPr lang="zh-CN" altLang="en-US" sz="24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8" name="文本框 7"/>
          <p:cNvSpPr txBox="1"/>
          <p:nvPr/>
        </p:nvSpPr>
        <p:spPr>
          <a:xfrm>
            <a:off x="748765" y="5031742"/>
            <a:ext cx="857158" cy="461665"/>
          </a:xfrm>
          <a:prstGeom prst="rect">
            <a:avLst/>
          </a:prstGeom>
          <a:noFill/>
        </p:spPr>
        <p:txBody>
          <a:bodyPr wrap="none" rtlCol="0">
            <a:spAutoFit/>
          </a:bodyPr>
          <a:lstStyle/>
          <a:p>
            <a:pPr algn="l"/>
            <a:r>
              <a:rPr lang="zh-CN" altLang="en-US" sz="2400" spc="222" dirty="0">
                <a:solidFill>
                  <a:srgbClr val="FF0000"/>
                </a:solidFill>
                <a:uLnTx/>
                <a:uFillTx/>
                <a:latin typeface="微软雅黑" panose="020B0503020204020204" charset="-122"/>
                <a:ea typeface="微软雅黑" panose="020B0503020204020204" charset="-122"/>
                <a:sym typeface="+mn-ea"/>
              </a:rPr>
              <a:t>江宁</a:t>
            </a:r>
            <a:endParaRPr lang="zh-CN" altLang="en-US" sz="24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9" name="文本框 8"/>
          <p:cNvSpPr txBox="1"/>
          <p:nvPr/>
        </p:nvSpPr>
        <p:spPr>
          <a:xfrm>
            <a:off x="4835192" y="5031742"/>
            <a:ext cx="857158" cy="461665"/>
          </a:xfrm>
          <a:prstGeom prst="rect">
            <a:avLst/>
          </a:prstGeom>
          <a:noFill/>
        </p:spPr>
        <p:txBody>
          <a:bodyPr wrap="none" rtlCol="0">
            <a:spAutoFit/>
          </a:bodyPr>
          <a:lstStyle/>
          <a:p>
            <a:pPr algn="l"/>
            <a:r>
              <a:rPr lang="zh-CN" altLang="en-US" sz="2400" spc="222" dirty="0">
                <a:solidFill>
                  <a:srgbClr val="FF0000"/>
                </a:solidFill>
                <a:uLnTx/>
                <a:uFillTx/>
                <a:latin typeface="微软雅黑" panose="020B0503020204020204" charset="-122"/>
                <a:ea typeface="微软雅黑" panose="020B0503020204020204" charset="-122"/>
                <a:sym typeface="+mn-ea"/>
              </a:rPr>
              <a:t>比喻</a:t>
            </a:r>
            <a:endParaRPr lang="zh-CN" altLang="en-US" sz="24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10" name="文本框 9"/>
          <p:cNvSpPr txBox="1"/>
          <p:nvPr/>
        </p:nvSpPr>
        <p:spPr>
          <a:xfrm>
            <a:off x="748765" y="5420997"/>
            <a:ext cx="3210879" cy="461665"/>
          </a:xfrm>
          <a:prstGeom prst="rect">
            <a:avLst/>
          </a:prstGeom>
          <a:noFill/>
        </p:spPr>
        <p:txBody>
          <a:bodyPr wrap="none" rtlCol="0">
            <a:spAutoFit/>
          </a:bodyPr>
          <a:lstStyle/>
          <a:p>
            <a:pPr algn="l"/>
            <a:r>
              <a:rPr lang="zh-CN" altLang="en-US" sz="2400" spc="222" dirty="0">
                <a:solidFill>
                  <a:srgbClr val="FF0000"/>
                </a:solidFill>
                <a:uLnTx/>
                <a:uFillTx/>
                <a:latin typeface="微软雅黑" panose="020B0503020204020204" charset="-122"/>
                <a:ea typeface="微软雅黑" panose="020B0503020204020204" charset="-122"/>
                <a:sym typeface="+mn-ea"/>
              </a:rPr>
              <a:t>光明磊落，表里澄澈</a:t>
            </a:r>
            <a:endParaRPr lang="zh-CN" altLang="en-US" sz="2400" u="none" strike="noStrike" spc="222" baseline="0" dirty="0">
              <a:solidFill>
                <a:schemeClr val="tx1">
                  <a:lumMod val="50000"/>
                  <a:lumOff val="50000"/>
                </a:schemeClr>
              </a:solidFill>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strips(down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strips(down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down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strips(downLeft)">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strips(downLeft)">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strips(downLeft)">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p:bldP spid="3" grpId="0"/>
      <p:bldP spid="4" grpId="0"/>
      <p:bldP spid="5" grpId="0"/>
      <p:bldP spid="7" grpId="0"/>
      <p:bldP spid="8" grpId="0"/>
      <p:bldP spid="9" grpId="0"/>
      <p:bldP spid="10" grpId="0"/>
    </p:bldLst>
  </p:timing>
</p:sld>
</file>

<file path=ppt/slides/slide7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817558" y="2206625"/>
            <a:ext cx="7199305"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r>
              <a:rPr lang="zh-CN" altLang="en-US" sz="4800" b="1" dirty="0" smtClean="0">
                <a:solidFill>
                  <a:srgbClr val="C00000"/>
                </a:solidFill>
                <a:latin typeface="微软雅黑" panose="020B0503020204020204" charset="-122"/>
                <a:ea typeface="微软雅黑" panose="020B0503020204020204" charset="-122"/>
              </a:rPr>
              <a:t>《塞下曲》《墨梅》</a:t>
            </a:r>
          </a:p>
        </p:txBody>
      </p:sp>
    </p:spTree>
  </p:cSld>
  <p:clrMapOvr>
    <a:masterClrMapping/>
  </p:clrMapOvr>
  <p:timing>
    <p:tnLst>
      <p:par>
        <p:cTn id="1" dur="indefinite" restart="never" nodeType="tmRoot"/>
      </p:par>
    </p:tnLst>
  </p:timing>
</p:sld>
</file>

<file path=ppt/slides/slide7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42141"/>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45693" y="2152017"/>
            <a:ext cx="5614962" cy="2677656"/>
          </a:xfrm>
          <a:prstGeom prst="rect">
            <a:avLst/>
          </a:prstGeom>
          <a:noFill/>
        </p:spPr>
        <p:txBody>
          <a:bodyPr wrap="square" rtlCol="0">
            <a:spAutoFit/>
          </a:bodyPr>
          <a:lstStyle/>
          <a:p>
            <a:pPr>
              <a:lnSpc>
                <a:spcPct val="150000"/>
              </a:lnSpc>
            </a:pPr>
            <a:r>
              <a:rPr lang="en-US" altLang="zh-CN" sz="2800" dirty="0">
                <a:latin typeface="微软雅黑" panose="020B0503020204020204" charset="-122"/>
                <a:ea typeface="微软雅黑" panose="020B0503020204020204" charset="-122"/>
              </a:rPr>
              <a:t>     </a:t>
            </a:r>
            <a:r>
              <a:rPr lang="zh-CN" altLang="zh-CN" sz="2800" dirty="0">
                <a:latin typeface="微软雅黑" panose="020B0503020204020204" charset="-122"/>
                <a:ea typeface="微软雅黑" panose="020B0503020204020204" charset="-122"/>
              </a:rPr>
              <a:t>上节课我们学习了王昌龄的《芙蓉楼送辛渐》</a:t>
            </a:r>
            <a:r>
              <a:rPr lang="zh-CN" altLang="zh-CN" sz="2800" dirty="0" smtClean="0">
                <a:latin typeface="微软雅黑" panose="020B0503020204020204" charset="-122"/>
                <a:ea typeface="微软雅黑" panose="020B0503020204020204" charset="-122"/>
              </a:rPr>
              <a:t>，</a:t>
            </a:r>
            <a:r>
              <a:rPr lang="zh-CN" altLang="en-US" sz="2800" dirty="0" smtClean="0">
                <a:latin typeface="微软雅黑" panose="020B0503020204020204" charset="-122"/>
                <a:ea typeface="微软雅黑" panose="020B0503020204020204" charset="-122"/>
              </a:rPr>
              <a:t>它</a:t>
            </a:r>
            <a:r>
              <a:rPr lang="zh-CN" altLang="zh-CN" sz="2800" dirty="0" smtClean="0">
                <a:latin typeface="微软雅黑" panose="020B0503020204020204" charset="-122"/>
                <a:ea typeface="微软雅黑" panose="020B0503020204020204" charset="-122"/>
              </a:rPr>
              <a:t>是</a:t>
            </a:r>
            <a:r>
              <a:rPr lang="zh-CN" altLang="zh-CN" sz="2800" dirty="0">
                <a:latin typeface="微软雅黑" panose="020B0503020204020204" charset="-122"/>
                <a:ea typeface="微软雅黑" panose="020B0503020204020204" charset="-122"/>
              </a:rPr>
              <a:t>一首送别诗，今天，继续用学习上节课古诗的方法来学习《塞下曲》和《墨梅》</a:t>
            </a:r>
          </a:p>
        </p:txBody>
      </p:sp>
      <p:sp>
        <p:nvSpPr>
          <p:cNvPr id="9" name="文本框 7"/>
          <p:cNvSpPr txBox="1"/>
          <p:nvPr/>
        </p:nvSpPr>
        <p:spPr>
          <a:xfrm>
            <a:off x="639474" y="1279525"/>
            <a:ext cx="2091271" cy="578480"/>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pic>
        <p:nvPicPr>
          <p:cNvPr id="2" name="图片 1"/>
          <p:cNvPicPr>
            <a:picLocks noChangeAspect="1"/>
          </p:cNvPicPr>
          <p:nvPr/>
        </p:nvPicPr>
        <p:blipFill>
          <a:blip r:embed="rId2" cstate="print"/>
          <a:srcRect r="42903" b="4531"/>
          <a:stretch>
            <a:fillRect/>
          </a:stretch>
        </p:blipFill>
        <p:spPr>
          <a:xfrm>
            <a:off x="6585412" y="2586355"/>
            <a:ext cx="3936829" cy="2567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7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100" name="文本框 99"/>
          <p:cNvSpPr txBox="1"/>
          <p:nvPr/>
        </p:nvSpPr>
        <p:spPr>
          <a:xfrm>
            <a:off x="2345511" y="2315210"/>
            <a:ext cx="7256663" cy="2962455"/>
          </a:xfrm>
          <a:prstGeom prst="roundRect">
            <a:avLst/>
          </a:prstGeom>
          <a:noFill/>
          <a:ln w="38100">
            <a:solidFill>
              <a:srgbClr val="92D050"/>
            </a:solidFill>
          </a:ln>
        </p:spPr>
        <p:txBody>
          <a:bodyPr wrap="square">
            <a:spAutoFit/>
          </a:bodyPr>
          <a:lstStyle/>
          <a:p>
            <a:pPr>
              <a:lnSpc>
                <a:spcPct val="150000"/>
              </a:lnSpc>
            </a:pPr>
            <a:r>
              <a:rPr lang="zh-CN" sz="2800" dirty="0">
                <a:latin typeface="微软雅黑" panose="020B0503020204020204" charset="-122"/>
                <a:ea typeface="微软雅黑" panose="020B0503020204020204" charset="-122"/>
                <a:cs typeface="微软雅黑" panose="020B0503020204020204" charset="-122"/>
              </a:rPr>
              <a:t>1.解释题目，了解作者。</a:t>
            </a:r>
          </a:p>
          <a:p>
            <a:pPr>
              <a:lnSpc>
                <a:spcPct val="150000"/>
              </a:lnSpc>
            </a:pPr>
            <a:r>
              <a:rPr lang="zh-CN" sz="2800" dirty="0">
                <a:latin typeface="微软雅黑" panose="020B0503020204020204" charset="-122"/>
                <a:ea typeface="微软雅黑" panose="020B0503020204020204" charset="-122"/>
                <a:cs typeface="微软雅黑" panose="020B0503020204020204" charset="-122"/>
              </a:rPr>
              <a:t>2</a:t>
            </a:r>
            <a:r>
              <a:rPr lang="zh-CN" sz="2800" dirty="0" smtClean="0">
                <a:latin typeface="微软雅黑" panose="020B0503020204020204" charset="-122"/>
                <a:ea typeface="微软雅黑" panose="020B0503020204020204" charset="-122"/>
                <a:cs typeface="微软雅黑" panose="020B0503020204020204" charset="-122"/>
              </a:rPr>
              <a:t>.</a:t>
            </a:r>
            <a:r>
              <a:rPr lang="zh-CN" altLang="en-US" sz="2800" dirty="0" smtClean="0">
                <a:latin typeface="微软雅黑" panose="020B0503020204020204" charset="-122"/>
                <a:ea typeface="微软雅黑" panose="020B0503020204020204" charset="-122"/>
                <a:cs typeface="微软雅黑" panose="020B0503020204020204" charset="-122"/>
              </a:rPr>
              <a:t>带</a:t>
            </a:r>
            <a:r>
              <a:rPr lang="zh-CN" sz="2800" dirty="0" smtClean="0">
                <a:latin typeface="微软雅黑" panose="020B0503020204020204" charset="-122"/>
                <a:ea typeface="微软雅黑" panose="020B0503020204020204" charset="-122"/>
                <a:cs typeface="微软雅黑" panose="020B0503020204020204" charset="-122"/>
              </a:rPr>
              <a:t>感情</a:t>
            </a:r>
            <a:r>
              <a:rPr lang="zh-CN" sz="2800" dirty="0">
                <a:latin typeface="微软雅黑" panose="020B0503020204020204" charset="-122"/>
                <a:ea typeface="微软雅黑" panose="020B0503020204020204" charset="-122"/>
                <a:cs typeface="微软雅黑" panose="020B0503020204020204" charset="-122"/>
              </a:rPr>
              <a:t>朗读这两首古诗。</a:t>
            </a:r>
          </a:p>
          <a:p>
            <a:pPr>
              <a:lnSpc>
                <a:spcPct val="150000"/>
              </a:lnSpc>
            </a:pPr>
            <a:r>
              <a:rPr lang="zh-CN" sz="2800" dirty="0">
                <a:latin typeface="微软雅黑" panose="020B0503020204020204" charset="-122"/>
                <a:ea typeface="微软雅黑" panose="020B0503020204020204" charset="-122"/>
                <a:cs typeface="微软雅黑" panose="020B0503020204020204" charset="-122"/>
              </a:rPr>
              <a:t>3.用自己喜欢的方式理解重点词语。</a:t>
            </a:r>
          </a:p>
          <a:p>
            <a:pPr>
              <a:lnSpc>
                <a:spcPct val="150000"/>
              </a:lnSpc>
            </a:pPr>
            <a:r>
              <a:rPr lang="zh-CN" sz="2800" dirty="0">
                <a:latin typeface="微软雅黑" panose="020B0503020204020204" charset="-122"/>
                <a:ea typeface="微软雅黑" panose="020B0503020204020204" charset="-122"/>
                <a:cs typeface="微软雅黑" panose="020B0503020204020204" charset="-122"/>
              </a:rPr>
              <a:t>4.用自己的话说说诗句的大意。</a:t>
            </a:r>
          </a:p>
        </p:txBody>
      </p:sp>
      <p:sp>
        <p:nvSpPr>
          <p:cNvPr id="9" name="文本框 7"/>
          <p:cNvSpPr txBox="1"/>
          <p:nvPr/>
        </p:nvSpPr>
        <p:spPr>
          <a:xfrm>
            <a:off x="481350" y="1127125"/>
            <a:ext cx="2091271" cy="578480"/>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pic>
        <p:nvPicPr>
          <p:cNvPr id="2" name="图片 1" descr="67"/>
          <p:cNvPicPr>
            <a:picLocks noChangeAspect="1"/>
          </p:cNvPicPr>
          <p:nvPr/>
        </p:nvPicPr>
        <p:blipFill>
          <a:blip r:embed="rId2" cstate="print"/>
          <a:stretch>
            <a:fillRect/>
          </a:stretch>
        </p:blipFill>
        <p:spPr>
          <a:xfrm>
            <a:off x="481349" y="3239770"/>
            <a:ext cx="1614573" cy="1804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heckerboard(across)">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9" grpId="0" bldLvl="0" animBg="1"/>
    </p:bldLst>
  </p:timing>
</p:sld>
</file>

<file path=ppt/slides/slide7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201242" y="2122170"/>
            <a:ext cx="4095993" cy="523220"/>
          </a:xfrm>
          <a:prstGeom prst="rect">
            <a:avLst/>
          </a:prstGeom>
          <a:noFill/>
        </p:spPr>
        <p:txBody>
          <a:bodyPr wrap="none" rtlCol="0">
            <a:spAutoFit/>
          </a:bodyPr>
          <a:lstStyle/>
          <a:p>
            <a:pPr algn="l"/>
            <a:r>
              <a:rPr lang="zh-CN" sz="2800" dirty="0">
                <a:solidFill>
                  <a:srgbClr val="0C0C0C"/>
                </a:solidFill>
                <a:latin typeface="微软雅黑" panose="020B0503020204020204" charset="-122"/>
                <a:ea typeface="微软雅黑" panose="020B0503020204020204" charset="-122"/>
                <a:cs typeface="微软雅黑" panose="020B0503020204020204" charset="-122"/>
                <a:sym typeface="+mn-ea"/>
              </a:rPr>
              <a:t>单    </a:t>
            </a:r>
            <a:r>
              <a:rPr lang="zh-CN" sz="2800" dirty="0" smtClean="0">
                <a:solidFill>
                  <a:srgbClr val="0C0C0C"/>
                </a:solidFill>
                <a:latin typeface="微软雅黑" panose="020B0503020204020204" charset="-122"/>
                <a:ea typeface="微软雅黑" panose="020B0503020204020204" charset="-122"/>
                <a:cs typeface="微软雅黑" panose="020B0503020204020204" charset="-122"/>
                <a:sym typeface="+mn-ea"/>
              </a:rPr>
              <a:t>    </a:t>
            </a:r>
            <a:r>
              <a:rPr lang="zh-CN" sz="2800" dirty="0">
                <a:solidFill>
                  <a:srgbClr val="0C0C0C"/>
                </a:solidFill>
                <a:latin typeface="微软雅黑" panose="020B0503020204020204" charset="-122"/>
                <a:ea typeface="微软雅黑" panose="020B0503020204020204" charset="-122"/>
                <a:cs typeface="微软雅黑" panose="020B0503020204020204" charset="-122"/>
                <a:sym typeface="+mn-ea"/>
              </a:rPr>
              <a:t>雁    砚   乾    坤 </a:t>
            </a:r>
            <a:endParaRPr lang="zh-CN" altLang="en-US" sz="2800" dirty="0">
              <a:solidFill>
                <a:srgbClr val="0C0C0C"/>
              </a:solidFill>
              <a:latin typeface="微软雅黑" panose="020B0503020204020204" charset="-122"/>
              <a:ea typeface="微软雅黑" panose="020B0503020204020204" charset="-122"/>
              <a:cs typeface="微软雅黑" panose="020B0503020204020204" charset="-122"/>
            </a:endParaRPr>
          </a:p>
        </p:txBody>
      </p:sp>
      <p:pic>
        <p:nvPicPr>
          <p:cNvPr id="7" name="图片 6" descr="61"/>
          <p:cNvPicPr>
            <a:picLocks noChangeAspect="1"/>
          </p:cNvPicPr>
          <p:nvPr/>
        </p:nvPicPr>
        <p:blipFill>
          <a:blip r:embed="rId2" cstate="print"/>
          <a:stretch>
            <a:fillRect/>
          </a:stretch>
        </p:blipFill>
        <p:spPr>
          <a:xfrm>
            <a:off x="546460" y="2440305"/>
            <a:ext cx="2455576" cy="3023870"/>
          </a:xfrm>
          <a:prstGeom prst="rect">
            <a:avLst/>
          </a:prstGeom>
        </p:spPr>
      </p:pic>
      <p:sp>
        <p:nvSpPr>
          <p:cNvPr id="8" name="文本框 7"/>
          <p:cNvSpPr txBox="1"/>
          <p:nvPr/>
        </p:nvSpPr>
        <p:spPr>
          <a:xfrm>
            <a:off x="546458" y="1064896"/>
            <a:ext cx="1715016" cy="624423"/>
          </a:xfrm>
          <a:prstGeom prst="snip2DiagRect">
            <a:avLst/>
          </a:prstGeom>
          <a:solidFill>
            <a:schemeClr val="tx2">
              <a:lumMod val="40000"/>
              <a:lumOff val="60000"/>
            </a:schemeClr>
          </a:solidFill>
        </p:spPr>
        <p:txBody>
          <a:bodyPr wrap="none" rtlCol="0">
            <a:spAutoFit/>
          </a:bodyPr>
          <a:lstStyle/>
          <a:p>
            <a:pPr algn="l"/>
            <a:r>
              <a:rPr lang="zh-CN" altLang="en-US" sz="2800">
                <a:solidFill>
                  <a:srgbClr val="0C0C0C"/>
                </a:solidFill>
                <a:latin typeface="微软雅黑" panose="020B0503020204020204" charset="-122"/>
                <a:ea typeface="微软雅黑" panose="020B0503020204020204" charset="-122"/>
                <a:cs typeface="微软雅黑" panose="020B0503020204020204" charset="-122"/>
              </a:rPr>
              <a:t>字词乐园</a:t>
            </a:r>
          </a:p>
        </p:txBody>
      </p:sp>
      <p:sp>
        <p:nvSpPr>
          <p:cNvPr id="9" name="文本框 8"/>
          <p:cNvSpPr txBox="1"/>
          <p:nvPr/>
        </p:nvSpPr>
        <p:spPr>
          <a:xfrm>
            <a:off x="3873270" y="4411345"/>
            <a:ext cx="543739" cy="523220"/>
          </a:xfrm>
          <a:prstGeom prst="rect">
            <a:avLst/>
          </a:prstGeom>
          <a:noFill/>
        </p:spPr>
        <p:txBody>
          <a:bodyPr wrap="none" rtlCol="0">
            <a:spAutoFit/>
          </a:bodyPr>
          <a:lstStyle/>
          <a:p>
            <a:pPr algn="l"/>
            <a:r>
              <a:rPr lang="zh-CN" sz="2800">
                <a:solidFill>
                  <a:srgbClr val="0C0C0C"/>
                </a:solidFill>
                <a:latin typeface="微软雅黑" panose="020B0503020204020204" charset="-122"/>
                <a:ea typeface="微软雅黑" panose="020B0503020204020204" charset="-122"/>
                <a:cs typeface="微软雅黑" panose="020B0503020204020204" charset="-122"/>
                <a:sym typeface="+mn-ea"/>
              </a:rPr>
              <a:t>单</a:t>
            </a:r>
            <a:endParaRPr lang="zh-CN" altLang="en-US" sz="2800">
              <a:solidFill>
                <a:srgbClr val="0C0C0C"/>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4917356" y="3889375"/>
            <a:ext cx="2441694" cy="523220"/>
          </a:xfrm>
          <a:prstGeom prst="rect">
            <a:avLst/>
          </a:prstGeom>
          <a:noFill/>
        </p:spPr>
        <p:txBody>
          <a:bodyPr wrap="none" rtlCol="0">
            <a:spAutoFit/>
          </a:bodyPr>
          <a:lstStyle/>
          <a:p>
            <a:pPr algn="l"/>
            <a:r>
              <a:rPr lang="zh-CN" sz="2800">
                <a:solidFill>
                  <a:srgbClr val="0C0C0C"/>
                </a:solidFill>
                <a:latin typeface="微软雅黑" panose="020B0503020204020204" charset="-122"/>
                <a:ea typeface="微软雅黑" panose="020B0503020204020204" charset="-122"/>
                <a:cs typeface="微软雅黑" panose="020B0503020204020204" charset="-122"/>
                <a:sym typeface="+mn-ea"/>
              </a:rPr>
              <a:t>chán（单于）</a:t>
            </a:r>
            <a:endParaRPr lang="zh-CN" altLang="en-US" sz="2800">
              <a:solidFill>
                <a:srgbClr val="0C0C0C"/>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4917356" y="5059045"/>
            <a:ext cx="2270173" cy="523220"/>
          </a:xfrm>
          <a:prstGeom prst="rect">
            <a:avLst/>
          </a:prstGeom>
          <a:noFill/>
        </p:spPr>
        <p:txBody>
          <a:bodyPr wrap="none" rtlCol="0">
            <a:spAutoFit/>
          </a:bodyPr>
          <a:lstStyle/>
          <a:p>
            <a:pPr algn="l"/>
            <a:r>
              <a:rPr lang="zh-CN" sz="2800">
                <a:solidFill>
                  <a:srgbClr val="0C0C0C"/>
                </a:solidFill>
                <a:latin typeface="微软雅黑" panose="020B0503020204020204" charset="-122"/>
                <a:ea typeface="微软雅黑" panose="020B0503020204020204" charset="-122"/>
                <a:cs typeface="微软雅黑" panose="020B0503020204020204" charset="-122"/>
                <a:sym typeface="+mn-ea"/>
              </a:rPr>
              <a:t>dān（单一）</a:t>
            </a:r>
            <a:endParaRPr lang="zh-CN" altLang="en-US" sz="2800">
              <a:solidFill>
                <a:srgbClr val="0C0C0C"/>
              </a:solidFill>
              <a:latin typeface="微软雅黑" panose="020B0503020204020204" charset="-122"/>
              <a:ea typeface="微软雅黑" panose="020B0503020204020204" charset="-122"/>
              <a:cs typeface="微软雅黑" panose="020B0503020204020204" charset="-122"/>
            </a:endParaRPr>
          </a:p>
        </p:txBody>
      </p:sp>
      <p:sp>
        <p:nvSpPr>
          <p:cNvPr id="12" name="左大括号 11"/>
          <p:cNvSpPr/>
          <p:nvPr/>
        </p:nvSpPr>
        <p:spPr>
          <a:xfrm>
            <a:off x="4701873" y="4077337"/>
            <a:ext cx="175952" cy="1368425"/>
          </a:xfrm>
          <a:prstGeom prst="leftBrace">
            <a:avLst/>
          </a:prstGeom>
          <a:noFill/>
          <a:ln w="38100" cap="flat" cmpd="sng" algn="ctr">
            <a:solidFill>
              <a:srgbClr val="00CC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heckerboard(across)">
                                      <p:cBhvr>
                                        <p:cTn id="10" dur="500"/>
                                        <p:tgtEl>
                                          <p:spTgt spid="10"/>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heckerboard(across)">
                                      <p:cBhvr>
                                        <p:cTn id="13" dur="500"/>
                                        <p:tgtEl>
                                          <p:spTgt spid="1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heckerboard(across)">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bldLvl="0" animBg="1"/>
    </p:bldLst>
  </p:timing>
</p:sld>
</file>

<file path=ppt/slides/slide7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93732" y="2450467"/>
            <a:ext cx="8324003" cy="1753235"/>
          </a:xfrm>
          <a:prstGeom prst="rect">
            <a:avLst/>
          </a:prstGeom>
          <a:noFill/>
          <a:ln w="9525">
            <a:noFill/>
          </a:ln>
        </p:spPr>
        <p:txBody>
          <a:bodyPr wrap="square">
            <a:spAutoFit/>
          </a:bodyPr>
          <a:lstStyle/>
          <a:p>
            <a:pPr>
              <a:lnSpc>
                <a:spcPct val="150000"/>
              </a:lnSpc>
            </a:pPr>
            <a:r>
              <a:rPr sz="2400">
                <a:latin typeface="微软雅黑" panose="020B0503020204020204" charset="-122"/>
                <a:ea typeface="微软雅黑" panose="020B0503020204020204" charset="-122"/>
                <a:cs typeface="微软雅黑" panose="020B0503020204020204" charset="-122"/>
              </a:rPr>
              <a:t>“雁”半包围结构，里面的笔画较多，注意写扁一些，四个横间距均匀，但长短不一。最后的横最长，中间的两横较短一些。</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236897" y="4681855"/>
            <a:ext cx="7007075" cy="645160"/>
          </a:xfrm>
          <a:prstGeom prst="rect">
            <a:avLst/>
          </a:prstGeom>
          <a:noFill/>
        </p:spPr>
        <p:txBody>
          <a:bodyPr wrap="square" rtlCol="0">
            <a:spAutoFit/>
          </a:bodyPr>
          <a:lstStyle/>
          <a:p>
            <a:pPr>
              <a:lnSpc>
                <a:spcPct val="150000"/>
              </a:lnSpc>
            </a:pPr>
            <a:r>
              <a:rPr sz="2400">
                <a:latin typeface="微软雅黑" panose="020B0503020204020204" charset="-122"/>
                <a:ea typeface="微软雅黑" panose="020B0503020204020204" charset="-122"/>
                <a:cs typeface="微软雅黑" panose="020B0503020204020204" charset="-122"/>
                <a:sym typeface="+mn-ea"/>
              </a:rPr>
              <a:t>“乾”左右结构，注意右边不是“气”。</a:t>
            </a:r>
          </a:p>
        </p:txBody>
      </p:sp>
      <p:graphicFrame>
        <p:nvGraphicFramePr>
          <p:cNvPr id="13" name="表格 12"/>
          <p:cNvGraphicFramePr/>
          <p:nvPr>
            <p:custDataLst>
              <p:tags r:id="rId1"/>
            </p:custDataLst>
          </p:nvPr>
        </p:nvGraphicFramePr>
        <p:xfrm>
          <a:off x="8872013" y="245046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245046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雁</a:t>
            </a: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7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65809" y="1256665"/>
            <a:ext cx="1781999" cy="581334"/>
          </a:xfrm>
          <a:prstGeom prst="roundRect">
            <a:avLst/>
          </a:prstGeom>
          <a:solidFill>
            <a:schemeClr val="accent2">
              <a:lumMod val="60000"/>
              <a:lumOff val="40000"/>
            </a:schemeClr>
          </a:solidFill>
        </p:spPr>
        <p:txBody>
          <a:bodyPr wrap="square" rtlCol="0">
            <a:spAutoFit/>
          </a:bodyPr>
          <a:lstStyle/>
          <a:p>
            <a:pPr>
              <a:lnSpc>
                <a:spcPct val="100000"/>
              </a:lnSpc>
            </a:pPr>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解诗题</a:t>
            </a:r>
          </a:p>
        </p:txBody>
      </p:sp>
      <p:sp>
        <p:nvSpPr>
          <p:cNvPr id="3" name="棱台 2"/>
          <p:cNvSpPr/>
          <p:nvPr/>
        </p:nvSpPr>
        <p:spPr>
          <a:xfrm>
            <a:off x="4038370" y="3220085"/>
            <a:ext cx="6404033" cy="2423794"/>
          </a:xfrm>
          <a:prstGeom prst="bevel">
            <a:avLst>
              <a:gd name="adj" fmla="val 7757"/>
            </a:avLst>
          </a:prstGeom>
          <a:solidFill>
            <a:schemeClr val="accent2">
              <a:lumMod val="60000"/>
              <a:lumOff val="40000"/>
            </a:schemeClr>
          </a:solidFill>
          <a:ln>
            <a:solidFill>
              <a:srgbClr val="00CC00"/>
            </a:solidFill>
          </a:ln>
        </p:spPr>
        <p:txBody>
          <a:bodyPr wrap="square">
            <a:spAutoFit/>
          </a:bodyPr>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a:t>
            </a:r>
            <a:r>
              <a:rPr lang="zh-CN" altLang="en-US" sz="2800" dirty="0">
                <a:latin typeface="微软雅黑" panose="020B0503020204020204" charset="-122"/>
                <a:ea typeface="微软雅黑" panose="020B0503020204020204" charset="-122"/>
                <a:cs typeface="微软雅黑" panose="020B0503020204020204" charset="-122"/>
                <a:sym typeface="+mn-ea"/>
              </a:rPr>
              <a:t>塞下曲</a:t>
            </a:r>
            <a:r>
              <a:rPr lang="zh-CN" altLang="en-US" sz="2800" dirty="0">
                <a:latin typeface="微软雅黑" panose="020B0503020204020204" charset="-122"/>
                <a:ea typeface="微软雅黑" panose="020B0503020204020204" charset="-122"/>
                <a:cs typeface="微软雅黑" panose="020B0503020204020204" charset="-122"/>
              </a:rPr>
              <a:t>》是边界上的歌曲。是唐代的一种歌曲名称，内容大都描写边疆的战斗生活。</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040" y="4293096"/>
            <a:ext cx="2550796" cy="1677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3413624" y="2019301"/>
            <a:ext cx="1569660" cy="646331"/>
          </a:xfrm>
          <a:prstGeom prst="rect">
            <a:avLst/>
          </a:prstGeom>
          <a:noFill/>
        </p:spPr>
        <p:txBody>
          <a:bodyPr wrap="none" rtlCol="0">
            <a:spAutoFit/>
          </a:bodyPr>
          <a:lstStyle/>
          <a:p>
            <a:pPr algn="l"/>
            <a:r>
              <a:rPr lang="zh-CN" altLang="en-US" sz="3600" dirty="0">
                <a:latin typeface="微软雅黑" panose="020B0503020204020204" charset="-122"/>
                <a:ea typeface="微软雅黑" panose="020B0503020204020204" charset="-122"/>
                <a:cs typeface="微软雅黑" panose="020B0503020204020204" charset="-122"/>
                <a:sym typeface="+mn-ea"/>
              </a:rPr>
              <a:t>塞下曲</a:t>
            </a:r>
          </a:p>
        </p:txBody>
      </p:sp>
      <p:sp>
        <p:nvSpPr>
          <p:cNvPr id="4" name="文本框 3"/>
          <p:cNvSpPr txBox="1"/>
          <p:nvPr/>
        </p:nvSpPr>
        <p:spPr>
          <a:xfrm>
            <a:off x="5816493" y="2080895"/>
            <a:ext cx="4626101" cy="577902"/>
          </a:xfrm>
          <a:prstGeom prst="wedgeRoundRectCallout">
            <a:avLst>
              <a:gd name="adj1" fmla="val -61644"/>
              <a:gd name="adj2" fmla="val -2562"/>
              <a:gd name="adj3" fmla="val 16667"/>
            </a:avLst>
          </a:prstGeom>
          <a:solidFill>
            <a:schemeClr val="accent2">
              <a:lumMod val="60000"/>
              <a:lumOff val="40000"/>
            </a:schemeClr>
          </a:solidFill>
        </p:spPr>
        <p:txBody>
          <a:bodyPr wrap="square" rtlCol="0">
            <a:spAutoFit/>
          </a:bodyPr>
          <a:lstStyle/>
          <a:p>
            <a:pPr algn="l"/>
            <a:r>
              <a:rPr lang="zh-CN" altLang="en-US" sz="2800" dirty="0">
                <a:latin typeface="微软雅黑" panose="020B0503020204020204" charset="-122"/>
                <a:ea typeface="微软雅黑" panose="020B0503020204020204" charset="-122"/>
                <a:cs typeface="微软雅黑" panose="020B0503020204020204" charset="-122"/>
                <a:sym typeface="+mn-ea"/>
              </a:rPr>
              <a:t>“塞”为边界的意思。</a:t>
            </a: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7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4197270" y="2198372"/>
            <a:ext cx="6373803" cy="2676525"/>
          </a:xfrm>
          <a:prstGeom prst="rect">
            <a:avLst/>
          </a:prstGeom>
        </p:spPr>
        <p:txBody>
          <a:bodyPr wrap="square">
            <a:spAutoFit/>
          </a:bodyPr>
          <a:lstStyle/>
          <a:p>
            <a:pPr>
              <a:lnSpc>
                <a:spcPct val="150000"/>
              </a:lnSpc>
            </a:pPr>
            <a:r>
              <a:rPr lang="en-US" altLang="zh-CN" sz="2800" dirty="0" smtClean="0">
                <a:latin typeface="微软雅黑" panose="020B0503020204020204" charset="-122"/>
                <a:ea typeface="微软雅黑" panose="020B0503020204020204" charset="-122"/>
                <a:cs typeface="微软雅黑" panose="020B0503020204020204" charset="-122"/>
              </a:rPr>
              <a:t> </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卢纶：</a:t>
            </a:r>
            <a:r>
              <a:rPr lang="zh-CN" altLang="zh-CN" sz="2800" dirty="0">
                <a:latin typeface="微软雅黑" panose="020B0503020204020204" charset="-122"/>
                <a:ea typeface="微软雅黑" panose="020B0503020204020204" charset="-122"/>
                <a:cs typeface="微软雅黑" panose="020B0503020204020204" charset="-122"/>
              </a:rPr>
              <a:t>曾经参过军</a:t>
            </a:r>
            <a:r>
              <a:rPr lang="zh-CN" altLang="zh-CN" sz="2800" dirty="0" smtClean="0">
                <a:latin typeface="微软雅黑" panose="020B0503020204020204" charset="-122"/>
                <a:ea typeface="微软雅黑" panose="020B0503020204020204" charset="-122"/>
                <a:cs typeface="微软雅黑" panose="020B0503020204020204" charset="-122"/>
              </a:rPr>
              <a:t>，</a:t>
            </a:r>
            <a:r>
              <a:rPr lang="zh-CN" altLang="en-US" sz="2800" dirty="0" smtClean="0">
                <a:latin typeface="微软雅黑" panose="020B0503020204020204" charset="-122"/>
                <a:ea typeface="微软雅黑" panose="020B0503020204020204" charset="-122"/>
                <a:cs typeface="微软雅黑" panose="020B0503020204020204" charset="-122"/>
              </a:rPr>
              <a:t>他</a:t>
            </a:r>
            <a:r>
              <a:rPr lang="zh-CN" altLang="zh-CN" sz="2800" dirty="0" smtClean="0">
                <a:latin typeface="微软雅黑" panose="020B0503020204020204" charset="-122"/>
                <a:ea typeface="微软雅黑" panose="020B0503020204020204" charset="-122"/>
                <a:cs typeface="微软雅黑" panose="020B0503020204020204" charset="-122"/>
              </a:rPr>
              <a:t>写</a:t>
            </a:r>
            <a:r>
              <a:rPr lang="zh-CN" altLang="zh-CN" sz="2800" dirty="0">
                <a:latin typeface="微软雅黑" panose="020B0503020204020204" charset="-122"/>
                <a:ea typeface="微软雅黑" panose="020B0503020204020204" charset="-122"/>
                <a:cs typeface="微软雅黑" panose="020B0503020204020204" charset="-122"/>
              </a:rPr>
              <a:t>的描写军队生活的诗，内容充实，富有生气。</a:t>
            </a:r>
            <a:r>
              <a:rPr lang="zh-CN" altLang="zh-CN" sz="2800" dirty="0">
                <a:solidFill>
                  <a:srgbClr val="FF0000"/>
                </a:solidFill>
                <a:latin typeface="微软雅黑" panose="020B0503020204020204" charset="-122"/>
                <a:ea typeface="微软雅黑" panose="020B0503020204020204" charset="-122"/>
                <a:cs typeface="微软雅黑" panose="020B0503020204020204" charset="-122"/>
              </a:rPr>
              <a:t>卢纶的《塞下曲》组诗六首，这里选的是第三首。</a:t>
            </a:r>
          </a:p>
        </p:txBody>
      </p:sp>
      <p:pic>
        <p:nvPicPr>
          <p:cNvPr id="2" name="图片 1"/>
          <p:cNvPicPr>
            <a:picLocks noChangeAspect="1"/>
          </p:cNvPicPr>
          <p:nvPr/>
        </p:nvPicPr>
        <p:blipFill>
          <a:blip r:embed="rId2" cstate="print"/>
          <a:stretch>
            <a:fillRect/>
          </a:stretch>
        </p:blipFill>
        <p:spPr>
          <a:xfrm>
            <a:off x="696058" y="2198372"/>
            <a:ext cx="3038466" cy="3484245"/>
          </a:xfrm>
          <a:prstGeom prst="rect">
            <a:avLst/>
          </a:prstGeom>
        </p:spPr>
      </p:pic>
      <p:sp>
        <p:nvSpPr>
          <p:cNvPr id="4" name="文本框 3"/>
          <p:cNvSpPr txBox="1"/>
          <p:nvPr/>
        </p:nvSpPr>
        <p:spPr>
          <a:xfrm>
            <a:off x="693732" y="1140461"/>
            <a:ext cx="2385816" cy="680085"/>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走近作者</a:t>
            </a:r>
            <a:endParaRPr lang="zh-CN" altLang="en-US" sz="28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up)">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436975" y="2636521"/>
            <a:ext cx="8204634" cy="2247424"/>
          </a:xfrm>
          <a:prstGeom prst="roundRect">
            <a:avLst/>
          </a:prstGeom>
          <a:noFill/>
          <a:ln w="38100">
            <a:solidFill>
              <a:srgbClr val="00CC00"/>
            </a:solidFill>
          </a:ln>
        </p:spPr>
        <p:txBody>
          <a:bodyPr wrap="square" rtlCol="0">
            <a:spAutoFit/>
          </a:bodyPr>
          <a:lstStyle/>
          <a:p>
            <a:pPr algn="l">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夜静月黑雁群飞得很高，单于趁黑夜悄悄地窜逃。正要带领轻骑兵去追赶，大雪纷飞落满身上弓刀。</a:t>
            </a:r>
          </a:p>
        </p:txBody>
      </p:sp>
      <p:pic>
        <p:nvPicPr>
          <p:cNvPr id="7" name="图片 6" descr="51"/>
          <p:cNvPicPr>
            <a:picLocks noChangeAspect="1"/>
          </p:cNvPicPr>
          <p:nvPr/>
        </p:nvPicPr>
        <p:blipFill>
          <a:blip r:embed="rId2" cstate="print"/>
          <a:stretch>
            <a:fillRect/>
          </a:stretch>
        </p:blipFill>
        <p:spPr>
          <a:xfrm>
            <a:off x="604594" y="3738882"/>
            <a:ext cx="2053290" cy="2064385"/>
          </a:xfrm>
          <a:prstGeom prst="rect">
            <a:avLst/>
          </a:prstGeom>
        </p:spPr>
      </p:pic>
      <p:sp>
        <p:nvSpPr>
          <p:cNvPr id="8" name="文本框 1"/>
          <p:cNvSpPr txBox="1"/>
          <p:nvPr/>
        </p:nvSpPr>
        <p:spPr>
          <a:xfrm>
            <a:off x="743340" y="1282700"/>
            <a:ext cx="2257922" cy="578468"/>
          </a:xfrm>
          <a:prstGeom prst="roundRect">
            <a:avLst/>
          </a:prstGeom>
          <a:solidFill>
            <a:srgbClr val="92D050"/>
          </a:solidFill>
        </p:spPr>
        <p:txBody>
          <a:bodyPr wrap="square" rtlCol="0">
            <a:spAutoFit/>
          </a:bodyPr>
          <a:lstStyle/>
          <a:p>
            <a:pPr>
              <a:lnSpc>
                <a:spcPct val="100000"/>
              </a:lnSpc>
            </a:pPr>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古诗大意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7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10010" y="114617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质疑探究</a:t>
            </a:r>
          </a:p>
        </p:txBody>
      </p:sp>
      <p:sp>
        <p:nvSpPr>
          <p:cNvPr id="3" name="文本框 2"/>
          <p:cNvSpPr txBox="1"/>
          <p:nvPr/>
        </p:nvSpPr>
        <p:spPr>
          <a:xfrm>
            <a:off x="327877" y="1941196"/>
            <a:ext cx="10505187" cy="2754809"/>
          </a:xfrm>
          <a:prstGeom prst="snip2DiagRect">
            <a:avLst/>
          </a:prstGeom>
          <a:noFill/>
          <a:ln w="38100">
            <a:solidFill>
              <a:srgbClr val="339933"/>
            </a:solidFill>
            <a:prstDash val="lgDashDotDot"/>
          </a:ln>
        </p:spPr>
        <p:txBody>
          <a:bodyPr wrap="square" rtlCol="0" anchor="t">
            <a:spAutoFit/>
          </a:bodyPr>
          <a:lstStyle/>
          <a:p>
            <a:r>
              <a:rPr 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1．根据有关资料想象一下单于是怎样被包围的，</a:t>
            </a:r>
          </a:p>
          <a:p>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单于被重重包围着，白天无法脱身。</a:t>
            </a:r>
            <a:endParaRPr lang="zh-CN" sz="2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r>
              <a:rPr 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2．想一想大雁为什么会受惊，高高飞起？想象一下当时的情景是怎样的？</a:t>
            </a:r>
          </a:p>
          <a:p>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趁着黑夜，单于想带领手下悄悄逃跑，惊醒了正在睡觉的大雁。</a:t>
            </a:r>
            <a:endParaRPr lang="zh-CN" sz="2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r>
              <a:rPr 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3.想象一下将军是怎样知道单于逃跑的？</a:t>
            </a:r>
          </a:p>
          <a:p>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从被惊醒高高飞起的大雁</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知道</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单于</a:t>
            </a: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要逃跑。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trips(downLeft)">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checkerboard(across)">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923167" y="2216151"/>
            <a:ext cx="9692863" cy="935474"/>
          </a:xfrm>
          <a:prstGeom prst="frame">
            <a:avLst>
              <a:gd name="adj1" fmla="val 5805"/>
            </a:avLst>
          </a:prstGeom>
          <a:solidFill>
            <a:schemeClr val="accent2">
              <a:lumMod val="60000"/>
              <a:lumOff val="40000"/>
            </a:schemeClr>
          </a:solidFill>
          <a:ln w="9525">
            <a:solidFill>
              <a:srgbClr val="92D050"/>
            </a:solidFill>
          </a:ln>
        </p:spPr>
        <p:txBody>
          <a:bodyPr wrap="square">
            <a:spAutoFit/>
          </a:bodyPr>
          <a:lstStyle/>
          <a:p>
            <a:pPr>
              <a:lnSpc>
                <a:spcPct val="100000"/>
              </a:lnSpc>
            </a:pPr>
            <a:r>
              <a:rPr sz="2400">
                <a:solidFill>
                  <a:schemeClr val="tx1"/>
                </a:solidFill>
                <a:latin typeface="微软雅黑" panose="020B0503020204020204" charset="-122"/>
                <a:ea typeface="微软雅黑" panose="020B0503020204020204" charset="-122"/>
              </a:rPr>
              <a:t>将军发现单于要逃跑，回想：我必须把单于拿回，想跑，没门！会对手下说：“快随本将捉拿单于那厮！”</a:t>
            </a:r>
          </a:p>
        </p:txBody>
      </p:sp>
      <p:sp>
        <p:nvSpPr>
          <p:cNvPr id="2" name="文本框 1"/>
          <p:cNvSpPr txBox="1"/>
          <p:nvPr/>
        </p:nvSpPr>
        <p:spPr>
          <a:xfrm>
            <a:off x="509255" y="105791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质疑探究</a:t>
            </a:r>
          </a:p>
        </p:txBody>
      </p:sp>
      <p:sp>
        <p:nvSpPr>
          <p:cNvPr id="3" name="文本框 2"/>
          <p:cNvSpPr txBox="1"/>
          <p:nvPr/>
        </p:nvSpPr>
        <p:spPr>
          <a:xfrm>
            <a:off x="841005" y="1636397"/>
            <a:ext cx="5979522" cy="461665"/>
          </a:xfrm>
          <a:prstGeom prst="rect">
            <a:avLst/>
          </a:prstGeom>
          <a:noFill/>
        </p:spPr>
        <p:txBody>
          <a:bodyPr wrap="none" rtlCol="0">
            <a:spAutoFit/>
          </a:bodyPr>
          <a:lstStyle/>
          <a:p>
            <a:pPr algn="l">
              <a:lnSpc>
                <a:spcPct val="100000"/>
              </a:lnSpc>
            </a:pPr>
            <a:r>
              <a:rPr lang="en-US" altLang="zh-CN" sz="2400">
                <a:solidFill>
                  <a:srgbClr val="FF0000"/>
                </a:solidFill>
                <a:latin typeface="微软雅黑" panose="020B0503020204020204" charset="-122"/>
                <a:ea typeface="微软雅黑" panose="020B0503020204020204" charset="-122"/>
                <a:sym typeface="+mn-ea"/>
              </a:rPr>
              <a:t>4.</a:t>
            </a:r>
            <a:r>
              <a:rPr sz="2400">
                <a:solidFill>
                  <a:srgbClr val="FF0000"/>
                </a:solidFill>
                <a:latin typeface="微软雅黑" panose="020B0503020204020204" charset="-122"/>
                <a:ea typeface="微软雅黑" panose="020B0503020204020204" charset="-122"/>
                <a:sym typeface="+mn-ea"/>
              </a:rPr>
              <a:t>发现单于逃走后将军会怎样想，怎样说？</a:t>
            </a:r>
            <a:endParaRPr lang="zh-CN" altLang="en-US" sz="2400">
              <a:solidFill>
                <a:srgbClr val="FF0000"/>
              </a:solidFill>
              <a:latin typeface="微软雅黑" panose="020B0503020204020204" charset="-122"/>
              <a:ea typeface="微软雅黑" panose="020B0503020204020204" charset="-122"/>
              <a:sym typeface="+mn-ea"/>
            </a:endParaRPr>
          </a:p>
        </p:txBody>
      </p:sp>
      <p:sp>
        <p:nvSpPr>
          <p:cNvPr id="4" name="文本框 3"/>
          <p:cNvSpPr txBox="1"/>
          <p:nvPr/>
        </p:nvSpPr>
        <p:spPr>
          <a:xfrm>
            <a:off x="841005" y="3399792"/>
            <a:ext cx="9392891" cy="829945"/>
          </a:xfrm>
          <a:prstGeom prst="rect">
            <a:avLst/>
          </a:prstGeom>
          <a:noFill/>
        </p:spPr>
        <p:txBody>
          <a:bodyPr wrap="square" rtlCol="0">
            <a:spAutoFit/>
          </a:bodyPr>
          <a:lstStyle/>
          <a:p>
            <a:pPr algn="l"/>
            <a:r>
              <a:rPr sz="2400">
                <a:solidFill>
                  <a:srgbClr val="FF0000"/>
                </a:solidFill>
                <a:latin typeface="微软雅黑" panose="020B0503020204020204" charset="-122"/>
                <a:ea typeface="微软雅黑" panose="020B0503020204020204" charset="-122"/>
                <a:sym typeface="+mn-ea"/>
              </a:rPr>
              <a:t>5.这时，下起了大雪，狡猾的单于逃走之后，将军是否带领士兵捉住了他？</a:t>
            </a:r>
            <a:endParaRPr lang="zh-CN" altLang="en-US" sz="2400">
              <a:solidFill>
                <a:srgbClr val="FF0000"/>
              </a:solidFill>
              <a:latin typeface="微软雅黑" panose="020B0503020204020204" charset="-122"/>
              <a:ea typeface="微软雅黑" panose="020B0503020204020204" charset="-122"/>
              <a:sym typeface="+mn-ea"/>
            </a:endParaRPr>
          </a:p>
        </p:txBody>
      </p:sp>
      <p:sp>
        <p:nvSpPr>
          <p:cNvPr id="5" name="文本框 4"/>
          <p:cNvSpPr txBox="1"/>
          <p:nvPr/>
        </p:nvSpPr>
        <p:spPr>
          <a:xfrm>
            <a:off x="5793240" y="3874772"/>
            <a:ext cx="1661855" cy="659949"/>
          </a:xfrm>
          <a:prstGeom prst="wedgeEllipseCallout">
            <a:avLst>
              <a:gd name="adj1" fmla="val -91977"/>
              <a:gd name="adj2" fmla="val -42451"/>
            </a:avLst>
          </a:prstGeom>
          <a:solidFill>
            <a:schemeClr val="accent2">
              <a:lumMod val="60000"/>
              <a:lumOff val="40000"/>
            </a:schemeClr>
          </a:solidFill>
        </p:spPr>
        <p:txBody>
          <a:bodyPr wrap="square" rtlCol="0">
            <a:spAutoFit/>
          </a:bodyPr>
          <a:lstStyle/>
          <a:p>
            <a:pPr algn="l"/>
            <a:r>
              <a:rPr sz="2400">
                <a:latin typeface="微软雅黑" panose="020B0503020204020204" charset="-122"/>
                <a:ea typeface="微软雅黑" panose="020B0503020204020204" charset="-122"/>
                <a:sym typeface="+mn-ea"/>
              </a:rPr>
              <a:t>捉住</a:t>
            </a:r>
            <a:endParaRPr lang="zh-CN" altLang="en-US" sz="240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6448990" y="4624072"/>
            <a:ext cx="4258504" cy="513701"/>
          </a:xfrm>
          <a:prstGeom prst="wedgeRoundRectCallout">
            <a:avLst>
              <a:gd name="adj1" fmla="val -56455"/>
              <a:gd name="adj2" fmla="val -8656"/>
              <a:gd name="adj3" fmla="val 16667"/>
            </a:avLst>
          </a:prstGeom>
          <a:solidFill>
            <a:schemeClr val="accent2">
              <a:lumMod val="60000"/>
              <a:lumOff val="40000"/>
            </a:schemeClr>
          </a:solidFill>
        </p:spPr>
        <p:txBody>
          <a:bodyPr wrap="square" rtlCol="0">
            <a:spAutoFit/>
          </a:bodyPr>
          <a:lstStyle/>
          <a:p>
            <a:pPr algn="l"/>
            <a:r>
              <a:rPr sz="2400">
                <a:latin typeface="微软雅黑" panose="020B0503020204020204" charset="-122"/>
                <a:ea typeface="微软雅黑" panose="020B0503020204020204" charset="-122"/>
                <a:sym typeface="+mn-ea"/>
              </a:rPr>
              <a:t>雪大路滑，看不清方向</a:t>
            </a:r>
            <a:endParaRPr lang="zh-CN" altLang="en-US" sz="2400">
              <a:solidFill>
                <a:schemeClr val="tx1"/>
              </a:solidFill>
              <a:latin typeface="微软雅黑" panose="020B0503020204020204" charset="-122"/>
              <a:ea typeface="微软雅黑" panose="020B0503020204020204" charset="-122"/>
              <a:sym typeface="+mn-ea"/>
            </a:endParaRPr>
          </a:p>
        </p:txBody>
      </p:sp>
      <p:sp>
        <p:nvSpPr>
          <p:cNvPr id="7" name="文本框 6"/>
          <p:cNvSpPr txBox="1"/>
          <p:nvPr/>
        </p:nvSpPr>
        <p:spPr>
          <a:xfrm>
            <a:off x="4761556" y="5724526"/>
            <a:ext cx="3639264" cy="550962"/>
          </a:xfrm>
          <a:prstGeom prst="snip2DiagRect">
            <a:avLst/>
          </a:prstGeom>
          <a:solidFill>
            <a:schemeClr val="accent2">
              <a:lumMod val="60000"/>
              <a:lumOff val="40000"/>
            </a:schemeClr>
          </a:solidFill>
          <a:ln>
            <a:solidFill>
              <a:srgbClr val="00CC00"/>
            </a:solidFill>
          </a:ln>
        </p:spPr>
        <p:txBody>
          <a:bodyPr wrap="none" rtlCol="0">
            <a:spAutoFit/>
          </a:bodyPr>
          <a:lstStyle/>
          <a:p>
            <a:pPr algn="l"/>
            <a:r>
              <a:rPr sz="2400">
                <a:latin typeface="微软雅黑" panose="020B0503020204020204" charset="-122"/>
                <a:ea typeface="微软雅黑" panose="020B0503020204020204" charset="-122"/>
                <a:sym typeface="+mn-ea"/>
              </a:rPr>
              <a:t>根据马蹄印，根据马蹄声</a:t>
            </a:r>
            <a:endParaRPr lang="zh-CN" altLang="en-US" sz="2400">
              <a:solidFill>
                <a:schemeClr val="tx1"/>
              </a:solidFill>
              <a:latin typeface="微软雅黑" panose="020B0503020204020204" charset="-122"/>
              <a:ea typeface="微软雅黑" panose="020B0503020204020204" charset="-122"/>
            </a:endParaRPr>
          </a:p>
        </p:txBody>
      </p:sp>
      <p:sp>
        <p:nvSpPr>
          <p:cNvPr id="8" name="文本框 7"/>
          <p:cNvSpPr txBox="1"/>
          <p:nvPr/>
        </p:nvSpPr>
        <p:spPr>
          <a:xfrm>
            <a:off x="841004" y="4534537"/>
            <a:ext cx="4493538"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sym typeface="+mn-ea"/>
              </a:rPr>
              <a:t>捉单于的时候会遇到什么情况？</a:t>
            </a:r>
            <a:endParaRPr lang="zh-CN" altLang="en-US" sz="2400">
              <a:solidFill>
                <a:srgbClr val="FF0000"/>
              </a:solidFill>
              <a:latin typeface="微软雅黑" panose="020B0503020204020204" charset="-122"/>
              <a:ea typeface="微软雅黑" panose="020B0503020204020204" charset="-122"/>
              <a:sym typeface="+mn-ea"/>
            </a:endParaRPr>
          </a:p>
        </p:txBody>
      </p:sp>
      <p:sp>
        <p:nvSpPr>
          <p:cNvPr id="9" name="文本框 8"/>
          <p:cNvSpPr txBox="1"/>
          <p:nvPr/>
        </p:nvSpPr>
        <p:spPr>
          <a:xfrm>
            <a:off x="509253" y="5264152"/>
            <a:ext cx="7879080" cy="461665"/>
          </a:xfrm>
          <a:prstGeom prst="rect">
            <a:avLst/>
          </a:prstGeom>
          <a:noFill/>
        </p:spPr>
        <p:txBody>
          <a:bodyPr wrap="none" rtlCol="0">
            <a:spAutoFit/>
          </a:bodyPr>
          <a:lstStyle/>
          <a:p>
            <a:pPr algn="l"/>
            <a:r>
              <a:rPr sz="2400" dirty="0" err="1" smtClean="0">
                <a:solidFill>
                  <a:srgbClr val="FF0000"/>
                </a:solidFill>
                <a:latin typeface="微软雅黑" panose="020B0503020204020204" charset="-122"/>
                <a:ea typeface="微软雅黑" panose="020B0503020204020204" charset="-122"/>
                <a:sym typeface="+mn-ea"/>
              </a:rPr>
              <a:t>将军又是怎样在雪中运用智慧英勇搏杀</a:t>
            </a:r>
            <a:r>
              <a:rPr sz="2400" dirty="0" err="1">
                <a:solidFill>
                  <a:srgbClr val="FF0000"/>
                </a:solidFill>
                <a:latin typeface="微软雅黑" panose="020B0503020204020204" charset="-122"/>
                <a:ea typeface="微软雅黑" panose="020B0503020204020204" charset="-122"/>
                <a:sym typeface="+mn-ea"/>
              </a:rPr>
              <a:t>，擒住单于的呢</a:t>
            </a:r>
            <a:r>
              <a:rPr sz="2400" dirty="0">
                <a:solidFill>
                  <a:srgbClr val="FF0000"/>
                </a:solidFill>
                <a:latin typeface="微软雅黑" panose="020B0503020204020204" charset="-122"/>
                <a:ea typeface="微软雅黑" panose="020B0503020204020204" charset="-122"/>
                <a:sym typeface="+mn-ea"/>
              </a:rPr>
              <a:t>？</a:t>
            </a:r>
            <a:endParaRPr lang="zh-CN" altLang="en-US" sz="2400" dirty="0">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900" decel="100000" fill="hold"/>
                                        <p:tgtEl>
                                          <p:spTgt spid="10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heckerboard(across)">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checkerboard(across)">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p:bldP spid="5" grpId="0" bldLvl="0" animBg="1"/>
      <p:bldP spid="6" grpId="0" bldLvl="0" animBg="1"/>
      <p:bldP spid="7" grpId="0" bldLvl="0" animBg="1"/>
      <p:bldP spid="8" grpId="0"/>
      <p:bldP spid="9" grpId="0"/>
    </p:bldLst>
  </p:timing>
</p:sld>
</file>

<file path=ppt/slides/slide7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178667" y="3259773"/>
            <a:ext cx="6200952" cy="2288926"/>
          </a:xfrm>
          <a:prstGeom prst="can">
            <a:avLst>
              <a:gd name="adj" fmla="val 7794"/>
            </a:avLst>
          </a:prstGeom>
          <a:noFill/>
          <a:ln w="28575">
            <a:solidFill>
              <a:srgbClr val="FFC000"/>
            </a:solidFill>
          </a:ln>
        </p:spPr>
        <p:txBody>
          <a:bodyPr wrap="square">
            <a:spAutoFit/>
          </a:bodyPr>
          <a:lstStyle/>
          <a:p>
            <a:pPr>
              <a:lnSpc>
                <a:spcPct val="150000"/>
              </a:lnSpc>
            </a:pPr>
            <a:r>
              <a:rPr lang="zh-CN" sz="2800">
                <a:latin typeface="微软雅黑" panose="020B0503020204020204" charset="-122"/>
                <a:ea typeface="微软雅黑" panose="020B0503020204020204" charset="-122"/>
              </a:rPr>
              <a:t>王冕，元代诗人、文学家、书法家、画家王冕，字元章，号煮石山农，浙江诸暨人。</a:t>
            </a:r>
          </a:p>
        </p:txBody>
      </p:sp>
      <p:sp>
        <p:nvSpPr>
          <p:cNvPr id="4" name="文本框 3"/>
          <p:cNvSpPr txBox="1"/>
          <p:nvPr/>
        </p:nvSpPr>
        <p:spPr>
          <a:xfrm>
            <a:off x="751866" y="1031241"/>
            <a:ext cx="1715016" cy="624423"/>
          </a:xfrm>
          <a:prstGeom prst="snip2DiagRect">
            <a:avLst/>
          </a:prstGeom>
          <a:solidFill>
            <a:srgbClr val="92D050"/>
          </a:solidFill>
        </p:spPr>
        <p:txBody>
          <a:bodyPr wrap="none" rtlCol="0">
            <a:spAutoFit/>
          </a:bodyPr>
          <a:lstStyle/>
          <a:p>
            <a:r>
              <a:rPr lang="zh-CN" sz="2800">
                <a:latin typeface="微软雅黑" panose="020B0503020204020204" charset="-122"/>
                <a:ea typeface="微软雅黑" panose="020B0503020204020204" charset="-122"/>
                <a:sym typeface="+mn-ea"/>
              </a:rPr>
              <a:t>了解作者</a:t>
            </a:r>
            <a:endParaRPr lang="zh-CN" altLang="en-US" sz="280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cstate="print"/>
          <a:stretch>
            <a:fillRect/>
          </a:stretch>
        </p:blipFill>
        <p:spPr>
          <a:xfrm>
            <a:off x="1137101" y="2976245"/>
            <a:ext cx="2592773" cy="2857500"/>
          </a:xfrm>
          <a:prstGeom prst="rect">
            <a:avLst/>
          </a:prstGeom>
        </p:spPr>
      </p:pic>
      <p:sp>
        <p:nvSpPr>
          <p:cNvPr id="6" name="文本框 5"/>
          <p:cNvSpPr txBox="1"/>
          <p:nvPr/>
        </p:nvSpPr>
        <p:spPr>
          <a:xfrm>
            <a:off x="2066467" y="2003426"/>
            <a:ext cx="8547237" cy="613470"/>
          </a:xfrm>
          <a:prstGeom prst="bevel">
            <a:avLst/>
          </a:prstGeom>
          <a:solidFill>
            <a:srgbClr val="FFC000"/>
          </a:solidFill>
          <a:ln w="9525">
            <a:noFill/>
          </a:ln>
        </p:spPr>
        <p:txBody>
          <a:bodyPr wrap="square">
            <a:spAutoFit/>
          </a:bodyPr>
          <a:lstStyle/>
          <a:p>
            <a:r>
              <a:rPr lang="zh-CN" sz="2400">
                <a:latin typeface="微软雅黑" panose="020B0503020204020204" charset="-122"/>
                <a:ea typeface="微软雅黑" panose="020B0503020204020204" charset="-122"/>
                <a:cs typeface="微软雅黑" panose="020B0503020204020204" charset="-122"/>
              </a:rPr>
              <a:t>《墨梅》是一首题画诗，用墨笔勾勒出来的梅花。</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Lst>
  </p:timing>
</p:sld>
</file>

<file path=ppt/slides/slide7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52660" y="1466216"/>
            <a:ext cx="10424575" cy="4413516"/>
          </a:xfrm>
          <a:prstGeom prst="rect">
            <a:avLst/>
          </a:prstGeom>
          <a:noFill/>
        </p:spPr>
        <p:txBody>
          <a:bodyPr wrap="square" rtlCol="0">
            <a:spAutoFit/>
          </a:bodyPr>
          <a:lstStyle/>
          <a:p>
            <a:pPr algn="l">
              <a:lnSpc>
                <a:spcPct val="130000"/>
              </a:lnSpc>
            </a:pP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吾家：</a:t>
            </a:r>
            <a:r>
              <a:rPr sz="2400" dirty="0" err="1">
                <a:latin typeface="微软雅黑" panose="020B0503020204020204" charset="-122"/>
                <a:ea typeface="微软雅黑" panose="020B0503020204020204" charset="-122"/>
                <a:cs typeface="微软雅黑" panose="020B0503020204020204" charset="-122"/>
                <a:sym typeface="+mn-ea"/>
              </a:rPr>
              <a:t>我家。因王羲之与王冕同姓，所以王冕便认为王姓自是一家</a:t>
            </a:r>
            <a:r>
              <a:rPr sz="2400" dirty="0">
                <a:latin typeface="微软雅黑" panose="020B0503020204020204" charset="-122"/>
                <a:ea typeface="微软雅黑" panose="020B0503020204020204" charset="-122"/>
                <a:cs typeface="微软雅黑" panose="020B0503020204020204" charset="-122"/>
                <a:sym typeface="+mn-ea"/>
              </a:rPr>
              <a:t>。</a:t>
            </a:r>
          </a:p>
          <a:p>
            <a:pPr algn="l">
              <a:lnSpc>
                <a:spcPct val="130000"/>
              </a:lnSpc>
            </a:pP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洗砚池：</a:t>
            </a:r>
            <a:r>
              <a:rPr sz="2400" dirty="0" err="1">
                <a:latin typeface="微软雅黑" panose="020B0503020204020204" charset="-122"/>
                <a:ea typeface="微软雅黑" panose="020B0503020204020204" charset="-122"/>
                <a:cs typeface="微软雅黑" panose="020B0503020204020204" charset="-122"/>
                <a:sym typeface="+mn-ea"/>
              </a:rPr>
              <a:t>写字、画画后洗笔洗砚的池子。王羲之有“</a:t>
            </a:r>
            <a:r>
              <a:rPr sz="2400" dirty="0" err="1" smtClean="0">
                <a:latin typeface="微软雅黑" panose="020B0503020204020204" charset="-122"/>
                <a:ea typeface="微软雅黑" panose="020B0503020204020204" charset="-122"/>
                <a:cs typeface="微软雅黑" panose="020B0503020204020204" charset="-122"/>
                <a:sym typeface="+mn-ea"/>
              </a:rPr>
              <a:t>临池学书</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池水尽黑</a:t>
            </a:r>
            <a:r>
              <a:rPr sz="2400" dirty="0" err="1">
                <a:latin typeface="微软雅黑" panose="020B0503020204020204" charset="-122"/>
                <a:ea typeface="微软雅黑" panose="020B0503020204020204" charset="-122"/>
                <a:cs typeface="微软雅黑" panose="020B0503020204020204" charset="-122"/>
                <a:sym typeface="+mn-ea"/>
              </a:rPr>
              <a:t>”的传说。这里化用这个典故</a:t>
            </a:r>
            <a:r>
              <a:rPr sz="2400" dirty="0">
                <a:latin typeface="微软雅黑" panose="020B0503020204020204" charset="-122"/>
                <a:ea typeface="微软雅黑" panose="020B0503020204020204" charset="-122"/>
                <a:cs typeface="微软雅黑" panose="020B0503020204020204" charset="-122"/>
                <a:sym typeface="+mn-ea"/>
              </a:rPr>
              <a:t>。</a:t>
            </a:r>
          </a:p>
          <a:p>
            <a:pPr algn="l">
              <a:lnSpc>
                <a:spcPct val="130000"/>
              </a:lnSpc>
            </a:pP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池头：</a:t>
            </a:r>
            <a:r>
              <a:rPr sz="2400" dirty="0" err="1">
                <a:latin typeface="微软雅黑" panose="020B0503020204020204" charset="-122"/>
                <a:ea typeface="微软雅黑" panose="020B0503020204020204" charset="-122"/>
                <a:cs typeface="微软雅黑" panose="020B0503020204020204" charset="-122"/>
                <a:sym typeface="+mn-ea"/>
              </a:rPr>
              <a:t>池边。</a:t>
            </a: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头</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sz="2400" dirty="0" err="1">
                <a:latin typeface="微软雅黑" panose="020B0503020204020204" charset="-122"/>
                <a:ea typeface="微软雅黑" panose="020B0503020204020204" charset="-122"/>
                <a:cs typeface="微软雅黑" panose="020B0503020204020204" charset="-122"/>
                <a:sym typeface="+mn-ea"/>
              </a:rPr>
              <a:t>边上</a:t>
            </a:r>
            <a:r>
              <a:rPr sz="2400" dirty="0">
                <a:latin typeface="微软雅黑" panose="020B0503020204020204" charset="-122"/>
                <a:ea typeface="微软雅黑" panose="020B0503020204020204" charset="-122"/>
                <a:cs typeface="微软雅黑" panose="020B0503020204020204" charset="-122"/>
                <a:sym typeface="+mn-ea"/>
              </a:rPr>
              <a:t>。</a:t>
            </a:r>
          </a:p>
          <a:p>
            <a:pPr algn="l">
              <a:lnSpc>
                <a:spcPct val="130000"/>
              </a:lnSpc>
            </a:pP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淡墨：</a:t>
            </a:r>
            <a:r>
              <a:rPr sz="2400" dirty="0" err="1">
                <a:latin typeface="微软雅黑" panose="020B0503020204020204" charset="-122"/>
                <a:ea typeface="微软雅黑" panose="020B0503020204020204" charset="-122"/>
                <a:cs typeface="微软雅黑" panose="020B0503020204020204" charset="-122"/>
                <a:sym typeface="+mn-ea"/>
              </a:rPr>
              <a:t>水墨画中将墨色分为四种，如，清墨、淡墨、浓墨、焦墨。这里是说那朵朵盛开的梅花，是用淡淡的墨迹点化成的</a:t>
            </a:r>
            <a:r>
              <a:rPr sz="2400" dirty="0">
                <a:latin typeface="微软雅黑" panose="020B0503020204020204" charset="-122"/>
                <a:ea typeface="微软雅黑" panose="020B0503020204020204" charset="-122"/>
                <a:cs typeface="微软雅黑" panose="020B0503020204020204" charset="-122"/>
                <a:sym typeface="+mn-ea"/>
              </a:rPr>
              <a:t>。</a:t>
            </a:r>
          </a:p>
          <a:p>
            <a:pPr algn="l">
              <a:lnSpc>
                <a:spcPct val="130000"/>
              </a:lnSpc>
            </a:pP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痕：</a:t>
            </a:r>
            <a:r>
              <a:rPr sz="2400" dirty="0" err="1">
                <a:latin typeface="微软雅黑" panose="020B0503020204020204" charset="-122"/>
                <a:ea typeface="微软雅黑" panose="020B0503020204020204" charset="-122"/>
                <a:cs typeface="微软雅黑" panose="020B0503020204020204" charset="-122"/>
                <a:sym typeface="+mn-ea"/>
              </a:rPr>
              <a:t>痕迹</a:t>
            </a:r>
            <a:r>
              <a:rPr sz="2400" dirty="0">
                <a:latin typeface="微软雅黑" panose="020B0503020204020204" charset="-122"/>
                <a:ea typeface="微软雅黑" panose="020B0503020204020204" charset="-122"/>
                <a:cs typeface="微软雅黑" panose="020B0503020204020204" charset="-122"/>
                <a:sym typeface="+mn-ea"/>
              </a:rPr>
              <a:t>。</a:t>
            </a:r>
          </a:p>
          <a:p>
            <a:pPr algn="l">
              <a:lnSpc>
                <a:spcPct val="130000"/>
              </a:lnSpc>
            </a:pP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清气:</a:t>
            </a:r>
            <a:r>
              <a:rPr sz="2400" dirty="0" err="1">
                <a:latin typeface="微软雅黑" panose="020B0503020204020204" charset="-122"/>
                <a:ea typeface="微软雅黑" panose="020B0503020204020204" charset="-122"/>
                <a:cs typeface="微软雅黑" panose="020B0503020204020204" charset="-122"/>
                <a:sym typeface="+mn-ea"/>
              </a:rPr>
              <a:t>梅花的清香之气</a:t>
            </a:r>
            <a:r>
              <a:rPr sz="2400" dirty="0">
                <a:latin typeface="微软雅黑" panose="020B0503020204020204" charset="-122"/>
                <a:ea typeface="微软雅黑" panose="020B0503020204020204" charset="-122"/>
                <a:cs typeface="微软雅黑" panose="020B0503020204020204" charset="-122"/>
                <a:sym typeface="+mn-ea"/>
              </a:rPr>
              <a:t>。</a:t>
            </a:r>
          </a:p>
          <a:p>
            <a:pPr algn="l">
              <a:lnSpc>
                <a:spcPct val="130000"/>
              </a:lnSpc>
            </a:pPr>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满乾坤：</a:t>
            </a:r>
            <a:r>
              <a:rPr sz="2400" dirty="0" err="1">
                <a:latin typeface="微软雅黑" panose="020B0503020204020204" charset="-122"/>
                <a:ea typeface="微软雅黑" panose="020B0503020204020204" charset="-122"/>
                <a:cs typeface="微软雅黑" panose="020B0503020204020204" charset="-122"/>
                <a:sym typeface="+mn-ea"/>
              </a:rPr>
              <a:t>弥漫在天地间。满：弥漫。乾坤：</a:t>
            </a:r>
            <a:r>
              <a:rPr sz="2400" dirty="0" err="1" smtClean="0">
                <a:latin typeface="微软雅黑" panose="020B0503020204020204" charset="-122"/>
                <a:ea typeface="微软雅黑" panose="020B0503020204020204" charset="-122"/>
                <a:cs typeface="微软雅黑" panose="020B0503020204020204" charset="-122"/>
                <a:sym typeface="+mn-ea"/>
              </a:rPr>
              <a:t>天地间</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sz="2400" dirty="0">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552661" y="1020446"/>
            <a:ext cx="1497925" cy="550962"/>
          </a:xfrm>
          <a:prstGeom prst="snip2DiagRect">
            <a:avLst/>
          </a:prstGeom>
          <a:solidFill>
            <a:srgbClr val="FFC000"/>
          </a:solidFill>
        </p:spPr>
        <p:txBody>
          <a:bodyPr wrap="none" rtlCol="0">
            <a:spAutoFit/>
          </a:bodyPr>
          <a:lstStyle/>
          <a:p>
            <a:pPr algn="l"/>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词语解释</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305979" y="3106422"/>
            <a:ext cx="8510806" cy="2964221"/>
          </a:xfrm>
          <a:prstGeom prst="wedgeRoundRectCallout">
            <a:avLst>
              <a:gd name="adj1" fmla="val -30468"/>
              <a:gd name="adj2" fmla="val -71629"/>
              <a:gd name="adj3" fmla="val 16667"/>
            </a:avLst>
          </a:prstGeom>
          <a:solidFill>
            <a:srgbClr val="FFC000"/>
          </a:solidFill>
          <a:ln w="9525">
            <a:solidFill>
              <a:srgbClr val="00B0F0"/>
            </a:solid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我家洗砚池边有一棵梅树，朵朵开放的梅花都像是用淡淡的墨汁点染而成。</a:t>
            </a:r>
          </a:p>
          <a:p>
            <a:pPr>
              <a:lnSpc>
                <a:spcPct val="150000"/>
              </a:lnSpc>
            </a:pPr>
            <a:r>
              <a:rPr lang="zh-CN" sz="2800">
                <a:solidFill>
                  <a:schemeClr val="tx1"/>
                </a:solidFill>
                <a:latin typeface="微软雅黑" panose="020B0503020204020204" charset="-122"/>
                <a:ea typeface="微软雅黑" panose="020B0503020204020204" charset="-122"/>
              </a:rPr>
              <a:t>它不需要别人夸奖颜色多么好看，只是要将清香之气弥漫在天地之间。</a:t>
            </a:r>
          </a:p>
        </p:txBody>
      </p:sp>
      <p:sp>
        <p:nvSpPr>
          <p:cNvPr id="2" name="文本框 1"/>
          <p:cNvSpPr txBox="1"/>
          <p:nvPr/>
        </p:nvSpPr>
        <p:spPr>
          <a:xfrm>
            <a:off x="2744696" y="1739900"/>
            <a:ext cx="1715016" cy="624423"/>
          </a:xfrm>
          <a:prstGeom prst="snip2DiagRect">
            <a:avLst/>
          </a:prstGeom>
          <a:noFill/>
          <a:ln w="38100">
            <a:solidFill>
              <a:srgbClr val="FFC000"/>
            </a:solidFill>
          </a:ln>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sym typeface="+mn-ea"/>
              </a:rPr>
              <a:t>古诗大意</a:t>
            </a:r>
          </a:p>
        </p:txBody>
      </p:sp>
      <p:pic>
        <p:nvPicPr>
          <p:cNvPr id="3" name="图片 2" descr="62"/>
          <p:cNvPicPr>
            <a:picLocks noChangeAspect="1"/>
          </p:cNvPicPr>
          <p:nvPr/>
        </p:nvPicPr>
        <p:blipFill>
          <a:blip r:embed="rId2" cstate="print"/>
          <a:stretch>
            <a:fillRect/>
          </a:stretch>
        </p:blipFill>
        <p:spPr>
          <a:xfrm flipH="1">
            <a:off x="339503" y="1323340"/>
            <a:ext cx="2569519" cy="2432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7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807288" y="1562737"/>
            <a:ext cx="5732004" cy="4348007"/>
          </a:xfrm>
          <a:prstGeom prst="plaque">
            <a:avLst/>
          </a:prstGeom>
          <a:noFill/>
          <a:ln w="9525">
            <a:solidFill>
              <a:srgbClr val="00B0F0"/>
            </a:solidFill>
          </a:ln>
        </p:spPr>
        <p:txBody>
          <a:bodyPr wrap="square">
            <a:spAutoFit/>
          </a:bodyPr>
          <a:lstStyle/>
          <a:p>
            <a:pPr indent="152400" algn="ctr">
              <a:lnSpc>
                <a:spcPct val="150000"/>
              </a:lnSpc>
            </a:pPr>
            <a:r>
              <a:rPr lang="zh-CN" sz="2800">
                <a:solidFill>
                  <a:srgbClr val="C00000"/>
                </a:solidFill>
                <a:latin typeface="微软雅黑" panose="020B0503020204020204" charset="-122"/>
                <a:ea typeface="微软雅黑" panose="020B0503020204020204" charset="-122"/>
                <a:cs typeface="微软雅黑" panose="020B0503020204020204" charset="-122"/>
              </a:rPr>
              <a:t>墨梅</a:t>
            </a:r>
            <a:endParaRPr lang="zh-CN" sz="2800">
              <a:latin typeface="微软雅黑" panose="020B0503020204020204" charset="-122"/>
              <a:ea typeface="微软雅黑" panose="020B0503020204020204" charset="-122"/>
              <a:cs typeface="微软雅黑" panose="020B0503020204020204" charset="-122"/>
            </a:endParaRPr>
          </a:p>
          <a:p>
            <a:pPr indent="152400" algn="ctr">
              <a:lnSpc>
                <a:spcPct val="150000"/>
              </a:lnSpc>
            </a:pPr>
            <a:r>
              <a:rPr lang="zh-CN" sz="2800">
                <a:latin typeface="微软雅黑" panose="020B0503020204020204" charset="-122"/>
                <a:ea typeface="微软雅黑" panose="020B0503020204020204" charset="-122"/>
                <a:cs typeface="微软雅黑" panose="020B0503020204020204" charset="-122"/>
              </a:rPr>
              <a:t>我家洗砚池边树，</a:t>
            </a:r>
          </a:p>
          <a:p>
            <a:pPr indent="152400" algn="ctr">
              <a:lnSpc>
                <a:spcPct val="150000"/>
              </a:lnSpc>
            </a:pPr>
            <a:r>
              <a:rPr lang="zh-CN" sz="2800">
                <a:latin typeface="微软雅黑" panose="020B0503020204020204" charset="-122"/>
                <a:ea typeface="微软雅黑" panose="020B0503020204020204" charset="-122"/>
                <a:cs typeface="微软雅黑" panose="020B0503020204020204" charset="-122"/>
              </a:rPr>
              <a:t>朵朵花开淡墨痕。</a:t>
            </a:r>
          </a:p>
          <a:p>
            <a:pPr indent="152400" algn="ctr">
              <a:lnSpc>
                <a:spcPct val="150000"/>
              </a:lnSpc>
            </a:pPr>
            <a:r>
              <a:rPr lang="zh-CN" sz="2800">
                <a:latin typeface="微软雅黑" panose="020B0503020204020204" charset="-122"/>
                <a:ea typeface="微软雅黑" panose="020B0503020204020204" charset="-122"/>
                <a:cs typeface="微软雅黑" panose="020B0503020204020204" charset="-122"/>
              </a:rPr>
              <a:t>不要人夸颜色好，</a:t>
            </a:r>
          </a:p>
          <a:p>
            <a:pPr indent="152400" algn="ctr">
              <a:lnSpc>
                <a:spcPct val="150000"/>
              </a:lnSpc>
            </a:pPr>
            <a:r>
              <a:rPr lang="zh-CN" sz="2800">
                <a:latin typeface="微软雅黑" panose="020B0503020204020204" charset="-122"/>
                <a:ea typeface="微软雅黑" panose="020B0503020204020204" charset="-122"/>
                <a:cs typeface="微软雅黑" panose="020B0503020204020204" charset="-122"/>
              </a:rPr>
              <a:t>只留清气满乾坤。</a:t>
            </a:r>
          </a:p>
        </p:txBody>
      </p:sp>
      <p:sp>
        <p:nvSpPr>
          <p:cNvPr id="2" name="文本框 1"/>
          <p:cNvSpPr txBox="1"/>
          <p:nvPr/>
        </p:nvSpPr>
        <p:spPr>
          <a:xfrm>
            <a:off x="544134" y="1012190"/>
            <a:ext cx="2243970" cy="637860"/>
          </a:xfrm>
          <a:prstGeom prst="snip2DiagRect">
            <a:avLst/>
          </a:prstGeom>
          <a:solidFill>
            <a:srgbClr val="FFC000"/>
          </a:solidFill>
        </p:spPr>
        <p:txBody>
          <a:bodyPr wrap="square" rtlCol="0">
            <a:spAutoFit/>
          </a:bodyPr>
          <a:lstStyle/>
          <a:p>
            <a:pPr algn="l"/>
            <a:r>
              <a:rPr lang="zh-CN" altLang="en-US" sz="2800">
                <a:latin typeface="微软雅黑" panose="020B0503020204020204" charset="-122"/>
                <a:ea typeface="微软雅黑" panose="020B0503020204020204" charset="-122"/>
                <a:cs typeface="微软雅黑" panose="020B0503020204020204" charset="-122"/>
                <a:sym typeface="+mn-ea"/>
              </a:rPr>
              <a:t>古诗讲解</a:t>
            </a:r>
          </a:p>
        </p:txBody>
      </p:sp>
      <p:pic>
        <p:nvPicPr>
          <p:cNvPr id="4" name="图片 3"/>
          <p:cNvPicPr>
            <a:picLocks noChangeAspect="1"/>
          </p:cNvPicPr>
          <p:nvPr/>
        </p:nvPicPr>
        <p:blipFill>
          <a:blip r:embed="rId2" cstate="print"/>
          <a:srcRect b="4663"/>
          <a:stretch>
            <a:fillRect/>
          </a:stretch>
        </p:blipFill>
        <p:spPr>
          <a:xfrm>
            <a:off x="749541" y="2308860"/>
            <a:ext cx="3743824" cy="3763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7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612150" y="2533017"/>
            <a:ext cx="7676779" cy="2400747"/>
          </a:xfrm>
          <a:prstGeom prst="cube">
            <a:avLst>
              <a:gd name="adj" fmla="val 6399"/>
            </a:avLst>
          </a:prstGeom>
          <a:solidFill>
            <a:srgbClr val="92D050"/>
          </a:solidFill>
          <a:ln w="9525">
            <a:solidFill>
              <a:srgbClr val="00B0F0"/>
            </a:solidFill>
          </a:ln>
        </p:spPr>
        <p:txBody>
          <a:bodyPr wrap="square">
            <a:spAutoFit/>
          </a:bodyPr>
          <a:lstStyle/>
          <a:p>
            <a:pPr algn="l"/>
            <a:r>
              <a:rPr lang="zh-CN" sz="2800">
                <a:solidFill>
                  <a:schemeClr val="tx1"/>
                </a:solidFill>
                <a:latin typeface="微软雅黑" panose="020B0503020204020204" charset="-122"/>
                <a:ea typeface="微软雅黑" panose="020B0503020204020204" charset="-122"/>
                <a:cs typeface="微软雅黑" panose="020B0503020204020204" charset="-122"/>
              </a:rPr>
              <a:t>“</a:t>
            </a:r>
            <a:r>
              <a:rPr lang="zh-CN" sz="2800">
                <a:solidFill>
                  <a:srgbClr val="C00000"/>
                </a:solidFill>
                <a:latin typeface="微软雅黑" panose="020B0503020204020204" charset="-122"/>
                <a:ea typeface="微软雅黑" panose="020B0503020204020204" charset="-122"/>
                <a:cs typeface="微软雅黑" panose="020B0503020204020204" charset="-122"/>
              </a:rPr>
              <a:t>吾家洗砚池头树，朵朵花开淡墨痕”</a:t>
            </a:r>
            <a:r>
              <a:rPr lang="zh-CN" sz="2800">
                <a:solidFill>
                  <a:schemeClr val="tx1"/>
                </a:solidFill>
                <a:latin typeface="微软雅黑" panose="020B0503020204020204" charset="-122"/>
                <a:ea typeface="微软雅黑" panose="020B0503020204020204" charset="-122"/>
                <a:cs typeface="微软雅黑" panose="020B0503020204020204" charset="-122"/>
              </a:rPr>
              <a:t>直接描写墨梅。画中小池边的梅树，花朵盛开，朵朵梅花都是用淡淡的墨水点染而成的。</a:t>
            </a:r>
            <a:r>
              <a:rPr lang="zh-CN" sz="2800">
                <a:solidFill>
                  <a:srgbClr val="C00000"/>
                </a:solidFill>
                <a:latin typeface="微软雅黑" panose="020B0503020204020204" charset="-122"/>
                <a:ea typeface="微软雅黑" panose="020B0503020204020204" charset="-122"/>
                <a:cs typeface="微软雅黑" panose="020B0503020204020204" charset="-122"/>
              </a:rPr>
              <a:t>“洗砚池”，化用王羲之“临池学书，池水尽黑”的典故。</a:t>
            </a:r>
          </a:p>
        </p:txBody>
      </p:sp>
      <p:sp>
        <p:nvSpPr>
          <p:cNvPr id="2" name="文本框 1"/>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古诗品读</a:t>
            </a:r>
          </a:p>
        </p:txBody>
      </p:sp>
      <p:pic>
        <p:nvPicPr>
          <p:cNvPr id="3" name="图片 2" descr="65"/>
          <p:cNvPicPr>
            <a:picLocks noChangeAspect="1"/>
          </p:cNvPicPr>
          <p:nvPr/>
        </p:nvPicPr>
        <p:blipFill>
          <a:blip r:embed="rId2" cstate="print"/>
          <a:stretch>
            <a:fillRect/>
          </a:stretch>
        </p:blipFill>
        <p:spPr>
          <a:xfrm flipH="1">
            <a:off x="619321" y="3161030"/>
            <a:ext cx="1750219" cy="2103120"/>
          </a:xfrm>
          <a:prstGeom prst="rect">
            <a:avLst/>
          </a:prstGeom>
        </p:spPr>
      </p:pic>
    </p:spTree>
  </p:cSld>
  <p:clrMapOvr>
    <a:masterClrMapping/>
  </p:clrMapOvr>
  <p:timing>
    <p:tnLst>
      <p:par>
        <p:cTn id="1" dur="indefinite" restart="never" nodeType="tmRoot"/>
      </p:par>
    </p:tnLst>
  </p:timing>
</p:sld>
</file>

<file path=ppt/slides/slide7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拓展总结</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423023" y="2067562"/>
            <a:ext cx="8225562" cy="3000375"/>
          </a:xfrm>
          <a:prstGeom prst="plaque">
            <a:avLst/>
          </a:prstGeom>
          <a:noFill/>
          <a:ln>
            <a:solidFill>
              <a:srgbClr val="00B0F0"/>
            </a:solidFill>
          </a:ln>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同学们，诗人卢纶笔下的《塞下曲》可并不只是这一首，而是</a:t>
            </a:r>
            <a:r>
              <a:rPr lang="zh-CN" sz="2400" dirty="0" smtClean="0">
                <a:latin typeface="微软雅黑" panose="020B0503020204020204" charset="-122"/>
                <a:ea typeface="微软雅黑" panose="020B0503020204020204" charset="-122"/>
                <a:cs typeface="微软雅黑" panose="020B0503020204020204" charset="-122"/>
                <a:sym typeface="+mn-ea"/>
              </a:rPr>
              <a:t>共</a:t>
            </a:r>
            <a:r>
              <a:rPr lang="zh-CN" altLang="en-US" sz="2400" dirty="0" smtClean="0">
                <a:latin typeface="微软雅黑" panose="020B0503020204020204" charset="-122"/>
                <a:ea typeface="微软雅黑" panose="020B0503020204020204" charset="-122"/>
                <a:cs typeface="微软雅黑" panose="020B0503020204020204" charset="-122"/>
                <a:sym typeface="+mn-ea"/>
              </a:rPr>
              <a:t>六</a:t>
            </a:r>
            <a:r>
              <a:rPr lang="zh-CN" sz="2400" dirty="0" smtClean="0">
                <a:latin typeface="微软雅黑" panose="020B0503020204020204" charset="-122"/>
                <a:ea typeface="微软雅黑" panose="020B0503020204020204" charset="-122"/>
                <a:cs typeface="微软雅黑" panose="020B0503020204020204" charset="-122"/>
                <a:sym typeface="+mn-ea"/>
              </a:rPr>
              <a:t>首</a:t>
            </a:r>
            <a:r>
              <a:rPr lang="zh-CN" sz="2400" dirty="0">
                <a:latin typeface="微软雅黑" panose="020B0503020204020204" charset="-122"/>
                <a:ea typeface="微软雅黑" panose="020B0503020204020204" charset="-122"/>
                <a:cs typeface="微软雅黑" panose="020B0503020204020204" charset="-122"/>
                <a:sym typeface="+mn-ea"/>
              </a:rPr>
              <a:t>。今天我们学习的是第三首。在剩下</a:t>
            </a:r>
            <a:r>
              <a:rPr lang="zh-CN" sz="2400" dirty="0" smtClean="0">
                <a:latin typeface="微软雅黑" panose="020B0503020204020204" charset="-122"/>
                <a:ea typeface="微软雅黑" panose="020B0503020204020204" charset="-122"/>
                <a:cs typeface="微软雅黑" panose="020B0503020204020204" charset="-122"/>
                <a:sym typeface="+mn-ea"/>
              </a:rPr>
              <a:t>的</a:t>
            </a:r>
            <a:r>
              <a:rPr lang="zh-CN" altLang="en-US" sz="2400" dirty="0" smtClean="0">
                <a:latin typeface="微软雅黑" panose="020B0503020204020204" charset="-122"/>
                <a:ea typeface="微软雅黑" panose="020B0503020204020204" charset="-122"/>
                <a:cs typeface="微软雅黑" panose="020B0503020204020204" charset="-122"/>
                <a:sym typeface="+mn-ea"/>
              </a:rPr>
              <a:t>五</a:t>
            </a:r>
            <a:r>
              <a:rPr lang="zh-CN" sz="2400" dirty="0" smtClean="0">
                <a:latin typeface="微软雅黑" panose="020B0503020204020204" charset="-122"/>
                <a:ea typeface="微软雅黑" panose="020B0503020204020204" charset="-122"/>
                <a:cs typeface="微软雅黑" panose="020B0503020204020204" charset="-122"/>
                <a:sym typeface="+mn-ea"/>
              </a:rPr>
              <a:t>首</a:t>
            </a:r>
            <a:r>
              <a:rPr lang="zh-CN" sz="2400" dirty="0">
                <a:latin typeface="微软雅黑" panose="020B0503020204020204" charset="-122"/>
                <a:ea typeface="微软雅黑" panose="020B0503020204020204" charset="-122"/>
                <a:cs typeface="微软雅黑" panose="020B0503020204020204" charset="-122"/>
                <a:sym typeface="+mn-ea"/>
              </a:rPr>
              <a:t>古诗中，</a:t>
            </a:r>
            <a:r>
              <a:rPr lang="zh-CN" sz="2400" dirty="0" smtClean="0">
                <a:latin typeface="微软雅黑" panose="020B0503020204020204" charset="-122"/>
                <a:ea typeface="微软雅黑" panose="020B0503020204020204" charset="-122"/>
                <a:cs typeface="微软雅黑" panose="020B0503020204020204" charset="-122"/>
                <a:sym typeface="+mn-ea"/>
              </a:rPr>
              <a:t>第</a:t>
            </a:r>
            <a:r>
              <a:rPr lang="zh-CN" altLang="en-US" sz="2400" dirty="0" smtClean="0">
                <a:latin typeface="微软雅黑" panose="020B0503020204020204" charset="-122"/>
                <a:ea typeface="微软雅黑" panose="020B0503020204020204" charset="-122"/>
                <a:cs typeface="微软雅黑" panose="020B0503020204020204" charset="-122"/>
                <a:sym typeface="+mn-ea"/>
              </a:rPr>
              <a:t>二</a:t>
            </a:r>
            <a:r>
              <a:rPr lang="zh-CN" sz="2400" dirty="0" smtClean="0">
                <a:latin typeface="微软雅黑" panose="020B0503020204020204" charset="-122"/>
                <a:ea typeface="微软雅黑" panose="020B0503020204020204" charset="-122"/>
                <a:cs typeface="微软雅黑" panose="020B0503020204020204" charset="-122"/>
                <a:sym typeface="+mn-ea"/>
              </a:rPr>
              <a:t>首</a:t>
            </a:r>
            <a:r>
              <a:rPr lang="zh-CN" sz="2400" dirty="0">
                <a:latin typeface="微软雅黑" panose="020B0503020204020204" charset="-122"/>
                <a:ea typeface="微软雅黑" panose="020B0503020204020204" charset="-122"/>
                <a:cs typeface="微软雅黑" panose="020B0503020204020204" charset="-122"/>
                <a:sym typeface="+mn-ea"/>
              </a:rPr>
              <a:t>“林暗草惊风”也十分有名。另外，像著名的大诗人李白、王昌龄，也都创作过《塞下曲》。那么，课下就让我们互相帮助，搜集这些古诗，把它摘抄在采集本里。</a:t>
            </a:r>
          </a:p>
        </p:txBody>
      </p:sp>
      <p:pic>
        <p:nvPicPr>
          <p:cNvPr id="5" name="图片 4"/>
          <p:cNvPicPr>
            <a:picLocks noChangeAspect="1"/>
          </p:cNvPicPr>
          <p:nvPr/>
        </p:nvPicPr>
        <p:blipFill>
          <a:blip r:embed="rId2" cstate="print"/>
          <a:stretch>
            <a:fillRect/>
          </a:stretch>
        </p:blipFill>
        <p:spPr>
          <a:xfrm>
            <a:off x="589866" y="2467610"/>
            <a:ext cx="2295902" cy="32734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71883" y="2196465"/>
            <a:ext cx="8701485" cy="3624580"/>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b="1" dirty="0" smtClean="0">
                <a:latin typeface="微软雅黑" panose="020B0503020204020204" charset="-122"/>
                <a:ea typeface="微软雅黑" panose="020B0503020204020204" charset="-122"/>
                <a:cs typeface="微软雅黑" panose="020B0503020204020204" charset="-122"/>
              </a:rPr>
              <a:t> </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a:latin typeface="微软雅黑" panose="020B0503020204020204" charset="-122"/>
                <a:ea typeface="微软雅黑" panose="020B0503020204020204" charset="-122"/>
                <a:cs typeface="微软雅黑" panose="020B0503020204020204" charset="-122"/>
              </a:rPr>
              <a:t>①注意读准平舌音“宿”，翘舌音“疏”，边音“篱”</a:t>
            </a:r>
          </a:p>
          <a:p>
            <a:r>
              <a:rPr altLang="zh-CN" sz="2800" dirty="0">
                <a:latin typeface="微软雅黑" panose="020B0503020204020204" charset="-122"/>
                <a:ea typeface="微软雅黑" panose="020B0503020204020204" charset="-122"/>
                <a:cs typeface="微软雅黑" panose="020B0503020204020204" charset="-122"/>
              </a:rPr>
              <a:t>②指导书写“篱、疏”</a:t>
            </a:r>
          </a:p>
          <a:p>
            <a:r>
              <a:rPr altLang="zh-CN" sz="2800" dirty="0">
                <a:latin typeface="微软雅黑" panose="020B0503020204020204" charset="-122"/>
                <a:ea typeface="微软雅黑" panose="020B0503020204020204" charset="-122"/>
                <a:cs typeface="微软雅黑" panose="020B0503020204020204" charset="-122"/>
              </a:rPr>
              <a:t>注意“篱”上下结构，上窄下宽，倒数第二笔是撇折。</a:t>
            </a:r>
          </a:p>
          <a:p>
            <a:r>
              <a:rPr altLang="zh-CN" sz="2800" dirty="0">
                <a:latin typeface="微软雅黑" panose="020B0503020204020204" charset="-122"/>
                <a:ea typeface="微软雅黑" panose="020B0503020204020204" charset="-122"/>
                <a:cs typeface="微软雅黑" panose="020B0503020204020204" charset="-122"/>
              </a:rPr>
              <a:t>“疏”左右结构，左窄右宽，第一笔是横撇，下面的“止”最后一笔横要变成提。</a:t>
            </a:r>
          </a:p>
        </p:txBody>
      </p:sp>
      <p:sp>
        <p:nvSpPr>
          <p:cNvPr id="3" name="文本框 2"/>
          <p:cNvSpPr txBox="1"/>
          <p:nvPr/>
        </p:nvSpPr>
        <p:spPr>
          <a:xfrm>
            <a:off x="693732" y="1140460"/>
            <a:ext cx="2385816" cy="683280"/>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指导朗读：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91176" y="107722"/>
            <a:ext cx="2262158" cy="923330"/>
          </a:xfrm>
          <a:prstGeom prst="rect">
            <a:avLst/>
          </a:prstGeom>
        </p:spPr>
        <p:txBody>
          <a:bodyPr wrap="none">
            <a:spAutoFit/>
          </a:bodyPr>
          <a:lstStyle/>
          <a:p>
            <a:pPr algn="l"/>
            <a:r>
              <a:rPr lang="en-US" sz="5400" dirty="0">
                <a:latin typeface="黑体" panose="02010609060101010101" charset="-122"/>
                <a:ea typeface="黑体" panose="02010609060101010101" charset="-122"/>
                <a:cs typeface="黑体" panose="02010609060101010101" charset="-122"/>
              </a:rPr>
              <a:t>3.</a:t>
            </a:r>
            <a:r>
              <a:rPr lang="zh-CN" altLang="en-US" sz="5400" dirty="0">
                <a:latin typeface="黑体" panose="02010609060101010101" charset="-122"/>
                <a:ea typeface="黑体" panose="02010609060101010101" charset="-122"/>
                <a:cs typeface="黑体" panose="02010609060101010101" charset="-122"/>
              </a:rPr>
              <a:t>天窗</a:t>
            </a:r>
          </a:p>
        </p:txBody>
      </p:sp>
      <p:sp>
        <p:nvSpPr>
          <p:cNvPr id="3" name="文本框 2"/>
          <p:cNvSpPr txBox="1"/>
          <p:nvPr/>
        </p:nvSpPr>
        <p:spPr>
          <a:xfrm>
            <a:off x="5820131" y="2337956"/>
            <a:ext cx="3887202" cy="707886"/>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8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37148" y="1963422"/>
            <a:ext cx="10219169" cy="2889885"/>
          </a:xfrm>
          <a:prstGeom prst="rect">
            <a:avLst/>
          </a:prstGeom>
          <a:noFill/>
          <a:ln w="9525">
            <a:noFill/>
          </a:ln>
        </p:spPr>
        <p:txBody>
          <a:bodyPr wrap="square">
            <a:spAutoFit/>
          </a:bodyPr>
          <a:lstStyle/>
          <a:p>
            <a:pPr>
              <a:lnSpc>
                <a:spcPct val="130000"/>
              </a:lnSpc>
            </a:pPr>
            <a:r>
              <a:rPr sz="2800">
                <a:latin typeface="微软雅黑" panose="020B0503020204020204" charset="-122"/>
                <a:ea typeface="微软雅黑" panose="020B0503020204020204" charset="-122"/>
                <a:cs typeface="微软雅黑" panose="020B0503020204020204" charset="-122"/>
              </a:rPr>
              <a:t>一、加偏旁后再组词。</a:t>
            </a:r>
          </a:p>
          <a:p>
            <a:pPr>
              <a:lnSpc>
                <a:spcPct val="130000"/>
              </a:lnSpc>
            </a:pPr>
            <a:r>
              <a:rPr sz="2800">
                <a:latin typeface="微软雅黑" panose="020B0503020204020204" charset="-122"/>
                <a:ea typeface="微软雅黑" panose="020B0503020204020204" charset="-122"/>
                <a:cs typeface="微软雅黑" panose="020B0503020204020204" charset="-122"/>
              </a:rPr>
              <a:t>    （       ）     （       ）       </a:t>
            </a:r>
            <a:r>
              <a:rPr sz="2800">
                <a:latin typeface="微软雅黑" panose="020B0503020204020204" charset="-122"/>
                <a:ea typeface="微软雅黑" panose="020B0503020204020204" charset="-122"/>
                <a:cs typeface="微软雅黑" panose="020B0503020204020204" charset="-122"/>
                <a:sym typeface="+mn-ea"/>
              </a:rPr>
              <a:t>（       ）      （      ）</a:t>
            </a:r>
            <a:endParaRPr sz="2800">
              <a:latin typeface="微软雅黑" panose="020B0503020204020204" charset="-122"/>
              <a:ea typeface="微软雅黑" panose="020B0503020204020204" charset="-122"/>
              <a:cs typeface="微软雅黑" panose="020B0503020204020204" charset="-122"/>
            </a:endParaRPr>
          </a:p>
          <a:p>
            <a:pPr>
              <a:lnSpc>
                <a:spcPct val="130000"/>
              </a:lnSpc>
            </a:pPr>
            <a:r>
              <a:rPr sz="2800">
                <a:latin typeface="微软雅黑" panose="020B0503020204020204" charset="-122"/>
                <a:ea typeface="微软雅黑" panose="020B0503020204020204" charset="-122"/>
                <a:cs typeface="微软雅黑" panose="020B0503020204020204" charset="-122"/>
                <a:sym typeface="+mn-ea"/>
              </a:rPr>
              <a:t>夫               各                 见                 申</a:t>
            </a:r>
            <a:endParaRPr sz="2800">
              <a:latin typeface="微软雅黑" panose="020B0503020204020204" charset="-122"/>
              <a:ea typeface="微软雅黑" panose="020B0503020204020204" charset="-122"/>
              <a:cs typeface="微软雅黑" panose="020B0503020204020204" charset="-122"/>
            </a:endParaRPr>
          </a:p>
          <a:p>
            <a:pPr>
              <a:lnSpc>
                <a:spcPct val="130000"/>
              </a:lnSpc>
            </a:pPr>
            <a:r>
              <a:rPr sz="2800">
                <a:latin typeface="微软雅黑" panose="020B0503020204020204" charset="-122"/>
                <a:ea typeface="微软雅黑" panose="020B0503020204020204" charset="-122"/>
                <a:cs typeface="微软雅黑" panose="020B0503020204020204" charset="-122"/>
              </a:rPr>
              <a:t>    （      ）      （       ）       </a:t>
            </a:r>
            <a:r>
              <a:rPr sz="2800">
                <a:latin typeface="微软雅黑" panose="020B0503020204020204" charset="-122"/>
                <a:ea typeface="微软雅黑" panose="020B0503020204020204" charset="-122"/>
                <a:cs typeface="微软雅黑" panose="020B0503020204020204" charset="-122"/>
                <a:sym typeface="+mn-ea"/>
              </a:rPr>
              <a:t>（       ）      （      ）</a:t>
            </a:r>
            <a:endParaRPr sz="2800">
              <a:latin typeface="微软雅黑" panose="020B0503020204020204" charset="-122"/>
              <a:ea typeface="微软雅黑" panose="020B0503020204020204" charset="-122"/>
              <a:cs typeface="微软雅黑" panose="020B0503020204020204" charset="-122"/>
            </a:endParaRPr>
          </a:p>
          <a:p>
            <a:pPr>
              <a:lnSpc>
                <a:spcPct val="130000"/>
              </a:lnSpc>
            </a:pPr>
            <a:r>
              <a:rPr lang="zh-CN" sz="2800">
                <a:solidFill>
                  <a:srgbClr val="C00000"/>
                </a:solidFill>
                <a:latin typeface="微软雅黑" panose="020B0503020204020204" charset="-122"/>
                <a:ea typeface="微软雅黑" panose="020B0503020204020204" charset="-122"/>
                <a:cs typeface="微软雅黑" panose="020B0503020204020204" charset="-122"/>
              </a:rPr>
              <a:t>            </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13" name="左大括号 12"/>
          <p:cNvSpPr/>
          <p:nvPr/>
        </p:nvSpPr>
        <p:spPr>
          <a:xfrm>
            <a:off x="1098344" y="2853057"/>
            <a:ext cx="263540" cy="1296035"/>
          </a:xfrm>
          <a:prstGeom prst="leftBrace">
            <a:avLst/>
          </a:prstGeom>
          <a:noFill/>
          <a:ln w="38100" cap="flat" cmpd="sng" algn="ctr">
            <a:solidFill>
              <a:srgbClr val="FFC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4" name="左大括号 13"/>
          <p:cNvSpPr/>
          <p:nvPr/>
        </p:nvSpPr>
        <p:spPr>
          <a:xfrm>
            <a:off x="3540745" y="2853057"/>
            <a:ext cx="263540" cy="1296035"/>
          </a:xfrm>
          <a:prstGeom prst="leftBrace">
            <a:avLst/>
          </a:prstGeom>
          <a:noFill/>
          <a:ln w="38100" cap="flat" cmpd="sng" algn="ctr">
            <a:solidFill>
              <a:srgbClr val="FFC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5" name="左大括号 14"/>
          <p:cNvSpPr/>
          <p:nvPr/>
        </p:nvSpPr>
        <p:spPr>
          <a:xfrm>
            <a:off x="6135067" y="2853057"/>
            <a:ext cx="263540" cy="1296035"/>
          </a:xfrm>
          <a:prstGeom prst="leftBrace">
            <a:avLst/>
          </a:prstGeom>
          <a:noFill/>
          <a:ln w="38100" cap="flat" cmpd="sng" algn="ctr">
            <a:solidFill>
              <a:srgbClr val="FFC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6" name="左大括号 15"/>
          <p:cNvSpPr/>
          <p:nvPr/>
        </p:nvSpPr>
        <p:spPr>
          <a:xfrm>
            <a:off x="8729391" y="2853057"/>
            <a:ext cx="263540" cy="1296035"/>
          </a:xfrm>
          <a:prstGeom prst="leftBrace">
            <a:avLst/>
          </a:prstGeom>
          <a:noFill/>
          <a:ln w="38100" cap="flat" cmpd="sng" algn="ctr">
            <a:solidFill>
              <a:srgbClr val="FFC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7" name="文本框 16"/>
          <p:cNvSpPr txBox="1"/>
          <p:nvPr/>
        </p:nvSpPr>
        <p:spPr>
          <a:xfrm>
            <a:off x="1588218" y="262572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扶着</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588218" y="373697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芙蓉</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3982561" y="262572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洛阳</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3982561" y="373697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落叶</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6681525" y="262572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砚台</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6681525" y="373697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现在</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9175083" y="262572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乾坤</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9175083" y="373697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伸手</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heckerboard(across)">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heckerboard(across)">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checkerboard(across)">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heckerboard(across)">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heckerboard(across)">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heckerboard(across)">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checkerboard(across)">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Lst>
  </p:timing>
</p:sld>
</file>

<file path=ppt/slides/slide8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2" name="矩形 11"/>
          <p:cNvSpPr/>
          <p:nvPr/>
        </p:nvSpPr>
        <p:spPr>
          <a:xfrm>
            <a:off x="656526" y="1980566"/>
            <a:ext cx="10095150" cy="2893100"/>
          </a:xfrm>
          <a:prstGeom prst="rect">
            <a:avLst/>
          </a:prstGeom>
        </p:spPr>
        <p:txBody>
          <a:bodyPr wrap="square">
            <a:spAutoFit/>
          </a:bodyPr>
          <a:lstStyle/>
          <a:p>
            <a:pPr>
              <a:lnSpc>
                <a:spcPct val="130000"/>
              </a:lnSpc>
            </a:pP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二、关于《墨梅》一诗下列说法正确的是（       ）</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 A、这首诗的作者是唐代诗人王冕。</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B、这是一首题画诗，是诗人为自己所画的墨梅而题写的。</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C、这首诗表现了诗人不怕打击的硬骨头精神。</a:t>
            </a:r>
          </a:p>
          <a:p>
            <a:pPr>
              <a:lnSpc>
                <a:spcPct val="13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D、这首诗是七言律诗。</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6" name="文本框 5"/>
          <p:cNvSpPr txBox="1"/>
          <p:nvPr/>
        </p:nvSpPr>
        <p:spPr>
          <a:xfrm>
            <a:off x="9514586" y="2065021"/>
            <a:ext cx="410690" cy="652486"/>
          </a:xfrm>
          <a:prstGeom prst="rect">
            <a:avLst/>
          </a:prstGeom>
          <a:noFill/>
        </p:spPr>
        <p:txBody>
          <a:bodyPr wrap="none" rtlCol="0">
            <a:spAutoFit/>
          </a:bodyPr>
          <a:lstStyle/>
          <a:p>
            <a:pPr algn="l">
              <a:lnSpc>
                <a:spcPct val="130000"/>
              </a:lnSpc>
            </a:pPr>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B</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8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78259" y="1686560"/>
            <a:ext cx="10075771" cy="3928110"/>
          </a:xfrm>
          <a:prstGeom prst="rect">
            <a:avLst/>
          </a:prstGeom>
          <a:noFill/>
          <a:ln w="9525">
            <a:noFill/>
          </a:ln>
        </p:spPr>
        <p:txBody>
          <a:bodyPr wrap="square">
            <a:spAutoFit/>
          </a:bodyPr>
          <a:lstStyle/>
          <a:p>
            <a:pPr>
              <a:lnSpc>
                <a:spcPct val="130000"/>
              </a:lnSpc>
            </a:pPr>
            <a:r>
              <a:rPr sz="2400" dirty="0" err="1">
                <a:latin typeface="微软雅黑" panose="020B0503020204020204" charset="-122"/>
                <a:ea typeface="微软雅黑" panose="020B0503020204020204" charset="-122"/>
                <a:cs typeface="微软雅黑" panose="020B0503020204020204" charset="-122"/>
              </a:rPr>
              <a:t>三、用自己的话写出诗句的意思，再想想这些诗句表现了怎样的精神品质</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1. </a:t>
            </a:r>
            <a:r>
              <a:rPr sz="2400" dirty="0" err="1">
                <a:latin typeface="微软雅黑" panose="020B0503020204020204" charset="-122"/>
                <a:ea typeface="微软雅黑" panose="020B0503020204020204" charset="-122"/>
                <a:cs typeface="微软雅黑" panose="020B0503020204020204" charset="-122"/>
              </a:rPr>
              <a:t>欲将轻骑逐，大雪满弓刀</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p>
          <a:p>
            <a:pPr>
              <a:lnSpc>
                <a:spcPct val="130000"/>
              </a:lnSpc>
            </a:pP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latin typeface="微软雅黑" panose="020B0503020204020204" charset="-122"/>
                <a:ea typeface="微软雅黑" panose="020B0503020204020204" charset="-122"/>
                <a:cs typeface="微软雅黑" panose="020B0503020204020204" charset="-122"/>
              </a:rPr>
              <a:t>2.不要人夸好颜色，</a:t>
            </a:r>
            <a:r>
              <a:rPr sz="2400" dirty="0" smtClean="0">
                <a:latin typeface="微软雅黑" panose="020B0503020204020204" charset="-122"/>
                <a:ea typeface="微软雅黑" panose="020B0503020204020204" charset="-122"/>
                <a:cs typeface="微软雅黑" panose="020B0503020204020204" charset="-122"/>
              </a:rPr>
              <a:t>只</a:t>
            </a:r>
            <a:r>
              <a:rPr lang="zh-CN" altLang="en-US" sz="2400" dirty="0" smtClean="0">
                <a:latin typeface="微软雅黑" panose="020B0503020204020204" charset="-122"/>
                <a:ea typeface="微软雅黑" panose="020B0503020204020204" charset="-122"/>
                <a:cs typeface="微软雅黑" panose="020B0503020204020204" charset="-122"/>
              </a:rPr>
              <a:t>留</a:t>
            </a:r>
            <a:r>
              <a:rPr sz="2400" dirty="0" err="1" smtClean="0">
                <a:latin typeface="微软雅黑" panose="020B0503020204020204" charset="-122"/>
                <a:ea typeface="微软雅黑" panose="020B0503020204020204" charset="-122"/>
                <a:cs typeface="微软雅黑" panose="020B0503020204020204" charset="-122"/>
              </a:rPr>
              <a:t>清气满乾坤</a:t>
            </a:r>
            <a:r>
              <a:rPr sz="2400" dirty="0">
                <a:latin typeface="微软雅黑" panose="020B0503020204020204" charset="-122"/>
                <a:ea typeface="微软雅黑" panose="020B0503020204020204" charset="-122"/>
                <a:cs typeface="微软雅黑" panose="020B0503020204020204" charset="-122"/>
              </a:rPr>
              <a:t>。</a:t>
            </a:r>
          </a:p>
          <a:p>
            <a:pPr>
              <a:lnSpc>
                <a:spcPct val="130000"/>
              </a:lnSpc>
            </a:pPr>
            <a:r>
              <a:rPr sz="2400" dirty="0">
                <a:latin typeface="微软雅黑" panose="020B0503020204020204" charset="-122"/>
                <a:ea typeface="微软雅黑" panose="020B0503020204020204" charset="-122"/>
                <a:cs typeface="微软雅黑" panose="020B0503020204020204" charset="-122"/>
              </a:rPr>
              <a:t> </a:t>
            </a:r>
            <a:endParaRPr sz="2400" dirty="0">
              <a:solidFill>
                <a:srgbClr val="C00000"/>
              </a:solidFill>
              <a:latin typeface="微软雅黑" panose="020B0503020204020204" charset="-122"/>
              <a:ea typeface="微软雅黑" panose="020B0503020204020204" charset="-122"/>
              <a:cs typeface="微软雅黑" panose="020B0503020204020204" charset="-122"/>
            </a:endParaRPr>
          </a:p>
          <a:p>
            <a:pPr>
              <a:lnSpc>
                <a:spcPct val="130000"/>
              </a:lnSpc>
            </a:pPr>
            <a:r>
              <a:rPr sz="2400" dirty="0">
                <a:solidFill>
                  <a:srgbClr val="C00000"/>
                </a:solidFill>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7" name="文本框 6"/>
          <p:cNvSpPr txBox="1"/>
          <p:nvPr/>
        </p:nvSpPr>
        <p:spPr>
          <a:xfrm>
            <a:off x="378258" y="3235961"/>
            <a:ext cx="9201558" cy="830997"/>
          </a:xfrm>
          <a:prstGeom prst="rect">
            <a:avLst/>
          </a:prstGeom>
          <a:noFill/>
        </p:spPr>
        <p:txBody>
          <a:bodyPr wrap="none" rtlCol="0">
            <a:spAutoFit/>
          </a:bodyPr>
          <a:lstStyle/>
          <a:p>
            <a:pPr algn="l">
              <a:lnSpc>
                <a:spcPct val="10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骑马追赶敌人的骑兵，一路上大雪都把将士的刀和弓箭都覆盖了。 </a:t>
            </a:r>
            <a:endParaRPr sz="2400">
              <a:solidFill>
                <a:srgbClr val="C00000"/>
              </a:solidFill>
              <a:latin typeface="微软雅黑" panose="020B0503020204020204" charset="-122"/>
              <a:ea typeface="微软雅黑" panose="020B0503020204020204" charset="-122"/>
              <a:cs typeface="微软雅黑" panose="020B0503020204020204" charset="-122"/>
            </a:endParaRPr>
          </a:p>
          <a:p>
            <a:pPr algn="l">
              <a:lnSpc>
                <a:spcPct val="10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这些诗句表现了将军雪夜准备率兵追敌的壮举，气概豪迈。</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78240" y="4714240"/>
            <a:ext cx="10075771" cy="1200329"/>
          </a:xfrm>
          <a:prstGeom prst="rect">
            <a:avLst/>
          </a:prstGeom>
          <a:noFill/>
        </p:spPr>
        <p:txBody>
          <a:bodyPr wrap="square" rtlCol="0">
            <a:spAutoFit/>
          </a:bodyPr>
          <a:lstStyle/>
          <a:p>
            <a:pPr algn="l">
              <a:lnSpc>
                <a:spcPct val="10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它不需要别人夸奖颜色是多么的好，只要让梅花的香气弥漫在天地间。</a:t>
            </a:r>
            <a:endParaRPr sz="2400">
              <a:solidFill>
                <a:srgbClr val="C00000"/>
              </a:solidFill>
              <a:latin typeface="微软雅黑" panose="020B0503020204020204" charset="-122"/>
              <a:ea typeface="微软雅黑" panose="020B0503020204020204" charset="-122"/>
              <a:cs typeface="微软雅黑" panose="020B0503020204020204" charset="-122"/>
            </a:endParaRPr>
          </a:p>
          <a:p>
            <a:pPr algn="l">
              <a:lnSpc>
                <a:spcPct val="10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  这些诗句表现了墨梅劲秀芬芳、卓然不群，也反映了作者的高尚情趣和淡泊名利的胸襟。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8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505730" y="1549174"/>
            <a:ext cx="3802644" cy="769441"/>
          </a:xfrm>
          <a:prstGeom prst="rect">
            <a:avLst/>
          </a:prstGeom>
        </p:spPr>
        <p:txBody>
          <a:bodyPr wrap="none">
            <a:spAutoFit/>
          </a:bodyPr>
          <a:lstStyle/>
          <a:p>
            <a:pPr algn="l"/>
            <a:r>
              <a:rPr lang="en-US" sz="4400" dirty="0">
                <a:latin typeface="微软雅黑" panose="020B0503020204020204" charset="-122"/>
                <a:ea typeface="微软雅黑" panose="020B0503020204020204" charset="-122"/>
                <a:cs typeface="微软雅黑" panose="020B0503020204020204" charset="-122"/>
              </a:rPr>
              <a:t>22.</a:t>
            </a:r>
            <a:r>
              <a:rPr lang="zh-CN" altLang="en-US" sz="4400" smtClean="0">
                <a:latin typeface="微软雅黑" panose="020B0503020204020204" charset="-122"/>
                <a:ea typeface="微软雅黑" panose="020B0503020204020204" charset="-122"/>
                <a:cs typeface="微软雅黑" panose="020B0503020204020204" charset="-122"/>
              </a:rPr>
              <a:t>文言文二则</a:t>
            </a:r>
            <a:endParaRPr lang="zh-CN" altLang="en-US" sz="4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267516" y="3260725"/>
            <a:ext cx="3305883"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en-US" altLang="zh-CN" sz="4000" b="1" dirty="0" smtClean="0">
              <a:solidFill>
                <a:srgbClr val="FF0000"/>
              </a:solidFill>
              <a:latin typeface="隶书" panose="02010509060101010101" pitchFamily="49" charset="-122"/>
              <a:ea typeface="隶书" panose="02010509060101010101" pitchFamily="49" charset="-122"/>
            </a:endParaRPr>
          </a:p>
        </p:txBody>
      </p:sp>
      <p:pic>
        <p:nvPicPr>
          <p:cNvPr id="5" name="图片 4"/>
          <p:cNvPicPr>
            <a:picLocks noChangeAspect="1"/>
          </p:cNvPicPr>
          <p:nvPr/>
        </p:nvPicPr>
        <p:blipFill>
          <a:blip r:embed="rId2" cstate="print"/>
          <a:srcRect r="1581" b="30651"/>
          <a:stretch>
            <a:fillRect/>
          </a:stretch>
        </p:blipFill>
        <p:spPr>
          <a:xfrm>
            <a:off x="1389789" y="2695575"/>
            <a:ext cx="5259183" cy="2976880"/>
          </a:xfrm>
          <a:prstGeom prst="rect">
            <a:avLst/>
          </a:prstGeom>
        </p:spPr>
      </p:pic>
    </p:spTree>
  </p:cSld>
  <p:clrMapOvr>
    <a:masterClrMapping/>
  </p:clrMapOvr>
  <p:timing>
    <p:tnLst>
      <p:par>
        <p:cTn id="1" dur="indefinite" restart="never" nodeType="tmRoot"/>
      </p:par>
    </p:tnLst>
  </p:timing>
</p:sld>
</file>

<file path=ppt/slides/slide8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433682" y="2244091"/>
            <a:ext cx="5897880" cy="2677656"/>
          </a:xfrm>
          <a:prstGeom prst="rect">
            <a:avLst/>
          </a:prstGeom>
          <a:noFill/>
          <a:ln w="9525">
            <a:noFill/>
          </a:ln>
        </p:spPr>
        <p:txBody>
          <a:bodyPr wrap="square">
            <a:spAutoFit/>
          </a:bodyPr>
          <a:lstStyle/>
          <a:p>
            <a:r>
              <a:rPr lang="en-US" altLang="zh-CN" sz="2800" dirty="0">
                <a:latin typeface="微软雅黑" panose="020B0503020204020204" charset="-122"/>
                <a:ea typeface="微软雅黑" panose="020B0503020204020204" charset="-122"/>
              </a:rPr>
              <a:t>       </a:t>
            </a:r>
            <a:r>
              <a:rPr lang="zh-CN" sz="2800" dirty="0">
                <a:latin typeface="微软雅黑" panose="020B0503020204020204" charset="-122"/>
                <a:ea typeface="微软雅黑" panose="020B0503020204020204" charset="-122"/>
              </a:rPr>
              <a:t>匡衡勤奋好学，可是家境贫寒，晚上想读书而无烛照明。邻居家倒是每到夜晚，总烛光明亮，可惜这光照不到他匡衡的屋里。怎么办呢?匡衡便把自己家靠邻舍的那堵墙壁凿</a:t>
            </a:r>
            <a:r>
              <a:rPr lang="zh-CN" sz="2800" dirty="0" smtClean="0">
                <a:latin typeface="微软雅黑" panose="020B0503020204020204" charset="-122"/>
                <a:ea typeface="微软雅黑" panose="020B0503020204020204" charset="-122"/>
              </a:rPr>
              <a:t>开</a:t>
            </a:r>
            <a:r>
              <a:rPr lang="zh-CN" altLang="en-US" sz="2800" dirty="0" smtClean="0">
                <a:latin typeface="微软雅黑" panose="020B0503020204020204" charset="-122"/>
                <a:ea typeface="微软雅黑" panose="020B0503020204020204" charset="-122"/>
              </a:rPr>
              <a:t>一个洞</a:t>
            </a:r>
            <a:r>
              <a:rPr lang="zh-CN" sz="2800" dirty="0" smtClean="0">
                <a:latin typeface="微软雅黑" panose="020B0503020204020204" charset="-122"/>
                <a:ea typeface="微软雅黑" panose="020B0503020204020204" charset="-122"/>
              </a:rPr>
              <a:t>以</a:t>
            </a:r>
            <a:r>
              <a:rPr lang="zh-CN" sz="2800" dirty="0">
                <a:latin typeface="微软雅黑" panose="020B0503020204020204" charset="-122"/>
                <a:ea typeface="微软雅黑" panose="020B0503020204020204" charset="-122"/>
              </a:rPr>
              <a:t>引邻居家的烛光来读书。</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4" name="图片 3"/>
          <p:cNvPicPr>
            <a:picLocks noChangeAspect="1"/>
          </p:cNvPicPr>
          <p:nvPr/>
        </p:nvPicPr>
        <p:blipFill>
          <a:blip r:embed="rId2" cstate="print"/>
          <a:stretch>
            <a:fillRect/>
          </a:stretch>
        </p:blipFill>
        <p:spPr>
          <a:xfrm>
            <a:off x="727838" y="2379345"/>
            <a:ext cx="3544619" cy="3086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035270" y="1557657"/>
            <a:ext cx="7126444" cy="3323987"/>
          </a:xfrm>
          <a:prstGeom prst="rect">
            <a:avLst/>
          </a:prstGeom>
          <a:noFill/>
        </p:spPr>
        <p:txBody>
          <a:bodyPr wrap="square" rtlCol="0">
            <a:spAutoFit/>
          </a:bodyPr>
          <a:lstStyle/>
          <a:p>
            <a:pPr algn="l">
              <a:lnSpc>
                <a:spcPct val="150000"/>
              </a:lnSpc>
            </a:pPr>
            <a:r>
              <a:rPr sz="2800" dirty="0">
                <a:solidFill>
                  <a:srgbClr val="FF0000"/>
                </a:solidFill>
                <a:latin typeface="微软雅黑" panose="020B0503020204020204" charset="-122"/>
                <a:ea typeface="微软雅黑" panose="020B0503020204020204" charset="-122"/>
                <a:cs typeface="微软雅黑" panose="020B0503020204020204" charset="-122"/>
              </a:rPr>
              <a:t>文言文</a:t>
            </a:r>
            <a:r>
              <a:rPr lang="zh-CN" sz="2800" dirty="0">
                <a:solidFill>
                  <a:srgbClr val="FF0000"/>
                </a:solidFill>
                <a:latin typeface="微软雅黑" panose="020B0503020204020204" charset="-122"/>
                <a:ea typeface="微软雅黑" panose="020B0503020204020204" charset="-122"/>
                <a:cs typeface="微软雅黑" panose="020B0503020204020204" charset="-122"/>
              </a:rPr>
              <a:t>：</a:t>
            </a:r>
            <a:r>
              <a:rPr sz="2800" dirty="0">
                <a:latin typeface="微软雅黑" panose="020B0503020204020204" charset="-122"/>
                <a:ea typeface="微软雅黑" panose="020B0503020204020204" charset="-122"/>
                <a:cs typeface="微软雅黑" panose="020B0503020204020204" charset="-122"/>
              </a:rPr>
              <a:t>人们通常说古文。我国是一个文明古国，我国古代有着灿烂的文化，有着浩如烟海的文学艺术瑰宝，他们都是以文言文的形式记载下来的。我们要去传承民族的瑰宝，就要学好文言文。</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2" name="图片 1"/>
          <p:cNvPicPr>
            <a:picLocks noChangeAspect="1"/>
          </p:cNvPicPr>
          <p:nvPr/>
        </p:nvPicPr>
        <p:blipFill>
          <a:blip r:embed="rId2" cstate="print"/>
          <a:stretch>
            <a:fillRect/>
          </a:stretch>
        </p:blipFill>
        <p:spPr>
          <a:xfrm>
            <a:off x="340279" y="2346962"/>
            <a:ext cx="3569423" cy="310451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2507512" y="2586357"/>
            <a:ext cx="6350549" cy="981551"/>
          </a:xfrm>
          <a:prstGeom prst="bevel">
            <a:avLst/>
          </a:prstGeom>
          <a:solidFill>
            <a:srgbClr val="FFC000"/>
          </a:solidFill>
          <a:ln>
            <a:solidFill>
              <a:schemeClr val="accent1"/>
            </a:solidFill>
          </a:ln>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rPr>
              <a:t>囊、萤、恭、勤、博、贫、焉</a:t>
            </a:r>
          </a:p>
        </p:txBody>
      </p:sp>
      <p:sp>
        <p:nvSpPr>
          <p:cNvPr id="5" name="文本框 1"/>
          <p:cNvSpPr txBox="1"/>
          <p:nvPr/>
        </p:nvSpPr>
        <p:spPr>
          <a:xfrm>
            <a:off x="1048736" y="1090930"/>
            <a:ext cx="2271874" cy="626366"/>
          </a:xfrm>
          <a:prstGeom prst="snip2DiagRect">
            <a:avLst/>
          </a:prstGeom>
          <a:solidFill>
            <a:schemeClr val="tx2">
              <a:lumMod val="60000"/>
              <a:lumOff val="40000"/>
            </a:schemeClr>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100" name="文本框 99"/>
          <p:cNvSpPr txBox="1"/>
          <p:nvPr/>
        </p:nvSpPr>
        <p:spPr>
          <a:xfrm>
            <a:off x="1771923" y="4335147"/>
            <a:ext cx="8330203" cy="919731"/>
          </a:xfrm>
          <a:prstGeom prst="wedgeRoundRectCallout">
            <a:avLst>
              <a:gd name="adj1" fmla="val -30573"/>
              <a:gd name="adj2" fmla="val -114590"/>
              <a:gd name="adj3" fmla="val 16667"/>
            </a:avLst>
          </a:prstGeom>
          <a:solidFill>
            <a:srgbClr val="FFC000"/>
          </a:solidFill>
          <a:ln w="9525">
            <a:noFill/>
          </a:ln>
        </p:spPr>
        <p:txBody>
          <a:bodyPr wrap="square">
            <a:spAutoFit/>
          </a:bodyPr>
          <a:lstStyle/>
          <a:p>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注意读准：</a:t>
            </a:r>
          </a:p>
          <a:p>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zh-CN" sz="2400" dirty="0">
                <a:latin typeface="微软雅黑" panose="020B0503020204020204" charset="-122"/>
                <a:ea typeface="微软雅黑" panose="020B0503020204020204" charset="-122"/>
                <a:cs typeface="微软雅黑" panose="020B0503020204020204" charset="-122"/>
                <a:sym typeface="+mn-ea"/>
              </a:rPr>
              <a:t>前鼻音“勤 贫 焉”，后鼻音“囊 萤 恭”。</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strips(downLeft)">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0" grpId="0" bldLvl="0" animBg="1"/>
    </p:bldLst>
  </p:timing>
</p:sld>
</file>

<file path=ppt/slides/slide8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78288" y="3563622"/>
            <a:ext cx="8939447" cy="646331"/>
          </a:xfrm>
          <a:prstGeom prst="rect">
            <a:avLst/>
          </a:prstGeom>
          <a:noFill/>
          <a:ln w="9525">
            <a:noFill/>
          </a:ln>
        </p:spPr>
        <p:txBody>
          <a:bodyPr wrap="square">
            <a:spAutoFit/>
          </a:bodyPr>
          <a:lstStyle/>
          <a:p>
            <a:pPr>
              <a:lnSpc>
                <a:spcPct val="150000"/>
              </a:lnSpc>
            </a:pP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勤”左右结构，注意左边的部分，</a:t>
            </a:r>
            <a:r>
              <a:rPr sz="2400" dirty="0" err="1" smtClean="0">
                <a:latin typeface="微软雅黑" panose="020B0503020204020204" charset="-122"/>
                <a:ea typeface="微软雅黑" panose="020B0503020204020204" charset="-122"/>
                <a:cs typeface="微软雅黑" panose="020B0503020204020204" charset="-122"/>
              </a:rPr>
              <a:t>下面是两横一提</a:t>
            </a:r>
            <a:r>
              <a:rPr lang="zh-CN" altLang="en-US" sz="2400" dirty="0" smtClean="0">
                <a:latin typeface="微软雅黑" panose="020B0503020204020204" charset="-122"/>
                <a:ea typeface="微软雅黑" panose="020B0503020204020204" charset="-122"/>
                <a:cs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236897" y="4681857"/>
            <a:ext cx="7007075" cy="1200329"/>
          </a:xfrm>
          <a:prstGeom prst="rect">
            <a:avLst/>
          </a:prstGeom>
          <a:noFill/>
        </p:spPr>
        <p:txBody>
          <a:bodyPr wrap="square" rtlCol="0">
            <a:spAutoFit/>
          </a:bodyPr>
          <a:lstStyle/>
          <a:p>
            <a:pPr>
              <a:lnSpc>
                <a:spcPct val="150000"/>
              </a:lnSpc>
            </a:pPr>
            <a:r>
              <a:rPr sz="2400" dirty="0">
                <a:latin typeface="微软雅黑" panose="020B0503020204020204" charset="-122"/>
                <a:ea typeface="微软雅黑" panose="020B0503020204020204" charset="-122"/>
                <a:cs typeface="微软雅黑" panose="020B0503020204020204" charset="-122"/>
                <a:sym typeface="+mn-ea"/>
              </a:rPr>
              <a:t>“焉”上面是个“正”，</a:t>
            </a:r>
            <a:r>
              <a:rPr sz="2400" dirty="0" err="1">
                <a:latin typeface="微软雅黑" panose="020B0503020204020204" charset="-122"/>
                <a:ea typeface="微软雅黑" panose="020B0503020204020204" charset="-122"/>
                <a:cs typeface="微软雅黑" panose="020B0503020204020204" charset="-122"/>
                <a:sym typeface="+mn-ea"/>
              </a:rPr>
              <a:t>下面的部分不是“与</a:t>
            </a:r>
            <a:r>
              <a:rPr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注意把字写得扁一些</a:t>
            </a:r>
            <a:r>
              <a:rPr sz="2400" dirty="0">
                <a:latin typeface="微软雅黑" panose="020B0503020204020204" charset="-122"/>
                <a:ea typeface="微软雅黑" panose="020B0503020204020204" charset="-122"/>
                <a:cs typeface="微软雅黑" panose="020B0503020204020204" charset="-122"/>
                <a:sym typeface="+mn-ea"/>
              </a:rPr>
              <a:t>。</a:t>
            </a:r>
          </a:p>
        </p:txBody>
      </p:sp>
      <p:graphicFrame>
        <p:nvGraphicFramePr>
          <p:cNvPr id="13" name="表格 12"/>
          <p:cNvGraphicFramePr/>
          <p:nvPr>
            <p:custDataLst>
              <p:tags r:id="rId1"/>
            </p:custDataLst>
          </p:nvPr>
        </p:nvGraphicFramePr>
        <p:xfrm>
          <a:off x="9017734" y="328676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9017735" y="328676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勤</a:t>
            </a: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焉</a:t>
            </a:r>
          </a:p>
        </p:txBody>
      </p:sp>
      <p:sp>
        <p:nvSpPr>
          <p:cNvPr id="7" name="文本框 6"/>
          <p:cNvSpPr txBox="1"/>
          <p:nvPr/>
        </p:nvSpPr>
        <p:spPr>
          <a:xfrm>
            <a:off x="548009" y="1997710"/>
            <a:ext cx="8324003" cy="1198880"/>
          </a:xfrm>
          <a:prstGeom prst="rect">
            <a:avLst/>
          </a:prstGeom>
          <a:noFill/>
          <a:ln w="9525">
            <a:noFill/>
          </a:ln>
        </p:spPr>
        <p:txBody>
          <a:bodyPr wrap="square">
            <a:spAutoFit/>
          </a:bodyPr>
          <a:lstStyle/>
          <a:p>
            <a:pPr>
              <a:lnSpc>
                <a:spcPct val="150000"/>
              </a:lnSpc>
            </a:pP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囊”上中下结构，笔画较多，</a:t>
            </a:r>
            <a:r>
              <a:rPr sz="2400" dirty="0" err="1" smtClean="0">
                <a:latin typeface="微软雅黑" panose="020B0503020204020204" charset="-122"/>
                <a:ea typeface="微软雅黑" panose="020B0503020204020204" charset="-122"/>
                <a:cs typeface="微软雅黑" panose="020B0503020204020204" charset="-122"/>
              </a:rPr>
              <a:t>写</a:t>
            </a:r>
            <a:r>
              <a:rPr lang="zh-CN" altLang="en-US" sz="2400" dirty="0" smtClean="0">
                <a:latin typeface="微软雅黑" panose="020B0503020204020204" charset="-122"/>
                <a:ea typeface="微软雅黑" panose="020B0503020204020204" charset="-122"/>
                <a:cs typeface="微软雅黑" panose="020B0503020204020204" charset="-122"/>
              </a:rPr>
              <a:t>的</a:t>
            </a:r>
            <a:r>
              <a:rPr sz="2400" dirty="0" err="1" smtClean="0">
                <a:latin typeface="微软雅黑" panose="020B0503020204020204" charset="-122"/>
                <a:ea typeface="微软雅黑" panose="020B0503020204020204" charset="-122"/>
                <a:cs typeface="微软雅黑" panose="020B0503020204020204" charset="-122"/>
              </a:rPr>
              <a:t>时候要注意写扁一些</a:t>
            </a:r>
            <a:r>
              <a:rPr sz="2400" dirty="0" err="1">
                <a:latin typeface="微软雅黑" panose="020B0503020204020204" charset="-122"/>
                <a:ea typeface="微软雅黑" panose="020B0503020204020204" charset="-122"/>
                <a:cs typeface="微软雅黑" panose="020B0503020204020204" charset="-122"/>
              </a:rPr>
              <a:t>，注意笔画的穿插避让</a:t>
            </a:r>
            <a:r>
              <a:rPr sz="2400" dirty="0">
                <a:latin typeface="微软雅黑" panose="020B0503020204020204" charset="-122"/>
                <a:ea typeface="微软雅黑" panose="020B0503020204020204" charset="-122"/>
                <a:cs typeface="微软雅黑" panose="020B0503020204020204" charset="-122"/>
              </a:rPr>
              <a:t>。</a:t>
            </a:r>
          </a:p>
        </p:txBody>
      </p:sp>
      <p:graphicFrame>
        <p:nvGraphicFramePr>
          <p:cNvPr id="10" name="表格 9"/>
          <p:cNvGraphicFramePr/>
          <p:nvPr>
            <p:custDataLst>
              <p:tags r:id="rId2"/>
            </p:custDataLst>
          </p:nvPr>
        </p:nvGraphicFramePr>
        <p:xfrm>
          <a:off x="9017734" y="182372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1" name="文本框 10"/>
          <p:cNvSpPr txBox="1"/>
          <p:nvPr/>
        </p:nvSpPr>
        <p:spPr>
          <a:xfrm>
            <a:off x="9017735" y="182372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ppt_y</p:attrName>
                                        </p:attrNameLst>
                                      </p:cBhvr>
                                      <p:tavLst>
                                        <p:tav tm="0">
                                          <p:val>
                                            <p:strVal val="#ppt_y+#ppt_h*1.125000"/>
                                          </p:val>
                                        </p:tav>
                                        <p:tav tm="100000">
                                          <p:val>
                                            <p:strVal val="#ppt_y"/>
                                          </p:val>
                                        </p:tav>
                                      </p:tavLst>
                                    </p:anim>
                                    <p:animEffect transition="in" filter="wipe(up)">
                                      <p:cBhvr>
                                        <p:cTn id="23" dur="500"/>
                                        <p:tgtEl>
                                          <p:spTgt spid="13"/>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ppt_y</p:attrName>
                                        </p:attrNameLst>
                                      </p:cBhvr>
                                      <p:tavLst>
                                        <p:tav tm="0">
                                          <p:val>
                                            <p:strVal val="#ppt_y+#ppt_h*1.125000"/>
                                          </p:val>
                                        </p:tav>
                                        <p:tav tm="100000">
                                          <p:val>
                                            <p:strVal val="#ppt_y"/>
                                          </p:val>
                                        </p:tav>
                                      </p:tavLst>
                                    </p:anim>
                                    <p:animEffect transition="in" filter="wipe(up)">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blinds(horizontal)">
                                      <p:cBhvr>
                                        <p:cTn id="32" dur="500"/>
                                        <p:tgtEl>
                                          <p:spTgt spid="100"/>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p:tgtEl>
                                          <p:spTgt spid="4"/>
                                        </p:tgtEl>
                                        <p:attrNameLst>
                                          <p:attrName>ppt_y</p:attrName>
                                        </p:attrNameLst>
                                      </p:cBhvr>
                                      <p:tavLst>
                                        <p:tav tm="0">
                                          <p:val>
                                            <p:strVal val="#ppt_y+#ppt_h*1.125000"/>
                                          </p:val>
                                        </p:tav>
                                        <p:tav tm="100000">
                                          <p:val>
                                            <p:strVal val="#ppt_y"/>
                                          </p:val>
                                        </p:tav>
                                      </p:tavLst>
                                    </p:anim>
                                    <p:animEffect transition="in" filter="wipe(up)">
                                      <p:cBhvr>
                                        <p:cTn id="38" dur="500"/>
                                        <p:tgtEl>
                                          <p:spTgt spid="4"/>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p:tgtEl>
                                          <p:spTgt spid="5"/>
                                        </p:tgtEl>
                                        <p:attrNameLst>
                                          <p:attrName>ppt_y</p:attrName>
                                        </p:attrNameLst>
                                      </p:cBhvr>
                                      <p:tavLst>
                                        <p:tav tm="0">
                                          <p:val>
                                            <p:strVal val="#ppt_y+#ppt_h*1.125000"/>
                                          </p:val>
                                        </p:tav>
                                        <p:tav tm="100000">
                                          <p:val>
                                            <p:strVal val="#ppt_y"/>
                                          </p:val>
                                        </p:tav>
                                      </p:tavLst>
                                    </p:anim>
                                    <p:animEffect transition="in" filter="wipe(up)">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P spid="7" grpId="0"/>
      <p:bldP spid="11" grpId="0"/>
    </p:bldLst>
  </p:timing>
</p:sld>
</file>

<file path=ppt/slides/slide8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棱台 1"/>
          <p:cNvSpPr/>
          <p:nvPr/>
        </p:nvSpPr>
        <p:spPr bwMode="auto">
          <a:xfrm>
            <a:off x="945645" y="1823722"/>
            <a:ext cx="9837035" cy="4460875"/>
          </a:xfrm>
          <a:prstGeom prst="bevel">
            <a:avLst>
              <a:gd name="adj" fmla="val 5643"/>
            </a:avLst>
          </a:prstGeom>
          <a:solidFill>
            <a:srgbClr val="FFC000"/>
          </a:solidFill>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囊萤：</a:t>
            </a:r>
            <a:r>
              <a:rPr sz="2400" dirty="0" err="1" smtClean="0">
                <a:latin typeface="微软雅黑" panose="020B0503020204020204" charset="-122"/>
                <a:ea typeface="微软雅黑" panose="020B0503020204020204" charset="-122"/>
                <a:cs typeface="微软雅黑" panose="020B0503020204020204" charset="-122"/>
              </a:rPr>
              <a:t>用袋子装萤火虫</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囊</a:t>
            </a:r>
            <a:r>
              <a:rPr sz="2400" dirty="0" err="1">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文中作动词用</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意思是</a:t>
            </a:r>
            <a:r>
              <a:rPr sz="2400" dirty="0" err="1">
                <a:latin typeface="微软雅黑" panose="020B0503020204020204" charset="-122"/>
                <a:ea typeface="微软雅黑" panose="020B0503020204020204" charset="-122"/>
                <a:cs typeface="微软雅黑" panose="020B0503020204020204" charset="-122"/>
              </a:rPr>
              <a:t>“用袋子装</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胤恭勤不倦：</a:t>
            </a:r>
            <a:r>
              <a:rPr sz="2400" dirty="0" err="1" smtClean="0">
                <a:latin typeface="微软雅黑" panose="020B0503020204020204" charset="-122"/>
                <a:ea typeface="微软雅黑" panose="020B0503020204020204" charset="-122"/>
                <a:cs typeface="微软雅黑" panose="020B0503020204020204" charset="-122"/>
              </a:rPr>
              <a:t>晋朝人车胤</a:t>
            </a:r>
            <a:r>
              <a:rPr lang="zh-CN" altLang="en-US" sz="2400" dirty="0" smtClean="0">
                <a:latin typeface="微软雅黑" panose="020B0503020204020204" charset="-122"/>
                <a:ea typeface="微软雅黑" panose="020B0503020204020204" charset="-122"/>
                <a:cs typeface="微软雅黑" panose="020B0503020204020204" charset="-122"/>
              </a:rPr>
              <a:t>肃敬勤勉</a:t>
            </a:r>
            <a:r>
              <a:rPr sz="2400" dirty="0" err="1" smtClean="0">
                <a:latin typeface="微软雅黑" panose="020B0503020204020204" charset="-122"/>
                <a:ea typeface="微软雅黑" panose="020B0503020204020204" charset="-122"/>
                <a:cs typeface="微软雅黑" panose="020B0503020204020204" charset="-122"/>
              </a:rPr>
              <a:t>而不知疲倦</a:t>
            </a:r>
            <a:r>
              <a:rPr sz="2400" dirty="0" err="1">
                <a:latin typeface="微软雅黑" panose="020B0503020204020204" charset="-122"/>
                <a:ea typeface="微软雅黑" panose="020B0503020204020204" charset="-122"/>
                <a:cs typeface="微软雅黑" panose="020B0503020204020204" charset="-122"/>
              </a:rPr>
              <a:t>。恭</a:t>
            </a:r>
            <a:r>
              <a:rPr sz="2400" dirty="0" smtClean="0">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肃敬</a:t>
            </a:r>
            <a:r>
              <a:rPr sz="2400" dirty="0" err="1" smtClean="0">
                <a:latin typeface="微软雅黑" panose="020B0503020204020204" charset="-122"/>
                <a:ea typeface="微软雅黑" panose="020B0503020204020204" charset="-122"/>
                <a:cs typeface="微软雅黑" panose="020B0503020204020204" charset="-122"/>
              </a:rPr>
              <a:t>的意思</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练囊：</a:t>
            </a:r>
            <a:r>
              <a:rPr sz="2400" dirty="0" err="1" smtClean="0">
                <a:latin typeface="微软雅黑" panose="020B0503020204020204" charset="-122"/>
                <a:ea typeface="微软雅黑" panose="020B0503020204020204" charset="-122"/>
                <a:cs typeface="微软雅黑" panose="020B0503020204020204" charset="-122"/>
              </a:rPr>
              <a:t>用白色绢子做袋</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练</a:t>
            </a:r>
            <a:r>
              <a:rPr sz="2400" dirty="0" err="1">
                <a:latin typeface="微软雅黑" panose="020B0503020204020204" charset="-122"/>
                <a:ea typeface="微软雅黑" panose="020B0503020204020204" charset="-122"/>
                <a:cs typeface="微软雅黑" panose="020B0503020204020204" charset="-122"/>
              </a:rPr>
              <a:t>：白绢，</a:t>
            </a:r>
            <a:r>
              <a:rPr sz="2400" dirty="0" err="1" smtClean="0">
                <a:latin typeface="微软雅黑" panose="020B0503020204020204" charset="-122"/>
                <a:ea typeface="微软雅黑" panose="020B0503020204020204" charset="-122"/>
                <a:cs typeface="微软雅黑" panose="020B0503020204020204" charset="-122"/>
              </a:rPr>
              <a:t>文中作动词用</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意思是</a:t>
            </a:r>
            <a:r>
              <a:rPr sz="2400" dirty="0" err="1">
                <a:latin typeface="微软雅黑" panose="020B0503020204020204" charset="-122"/>
                <a:ea typeface="微软雅黑" panose="020B0503020204020204" charset="-122"/>
                <a:cs typeface="微软雅黑" panose="020B0503020204020204" charset="-122"/>
              </a:rPr>
              <a:t>“用白绢做</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以夜继日</a:t>
            </a:r>
            <a:r>
              <a:rPr sz="2400" dirty="0" err="1" smtClean="0">
                <a:latin typeface="微软雅黑" panose="020B0503020204020204" charset="-122"/>
                <a:ea typeface="微软雅黑" panose="020B0503020204020204" charset="-122"/>
                <a:cs typeface="微软雅黑" panose="020B0503020204020204" charset="-122"/>
              </a:rPr>
              <a:t>：夜晚接着白天</a:t>
            </a:r>
            <a:r>
              <a:rPr sz="2400" dirty="0" err="1">
                <a:latin typeface="微软雅黑" panose="020B0503020204020204" charset="-122"/>
                <a:ea typeface="微软雅黑" panose="020B0503020204020204" charset="-122"/>
                <a:cs typeface="微软雅黑" panose="020B0503020204020204" charset="-122"/>
              </a:rPr>
              <a:t>（学习</a:t>
            </a:r>
            <a:r>
              <a:rPr sz="2400" dirty="0">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475148" y="100584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初读感知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4877463" y="2152960"/>
            <a:ext cx="5449631" cy="2677656"/>
          </a:xfrm>
          <a:prstGeom prst="rect">
            <a:avLst/>
          </a:prstGeom>
          <a:noFill/>
        </p:spPr>
        <p:txBody>
          <a:bodyPr wrap="square" rtlCol="0">
            <a:spAutoFit/>
          </a:bodyPr>
          <a:lstStyle/>
          <a:p>
            <a:r>
              <a:rPr lang="en-US" sz="2800" dirty="0">
                <a:latin typeface="微软雅黑" panose="020B0503020204020204" charset="-122"/>
                <a:ea typeface="微软雅黑" panose="020B0503020204020204" charset="-122"/>
                <a:cs typeface="微软雅黑" panose="020B0503020204020204" charset="-122"/>
              </a:rPr>
              <a:t>        </a:t>
            </a:r>
            <a:r>
              <a:rPr sz="2800" dirty="0">
                <a:latin typeface="微软雅黑" panose="020B0503020204020204" charset="-122"/>
                <a:ea typeface="微软雅黑" panose="020B0503020204020204" charset="-122"/>
                <a:cs typeface="微软雅黑" panose="020B0503020204020204" charset="-122"/>
              </a:rPr>
              <a:t>每栋房子都离不开窗户，可是在近百年前的中国南方农村，习惯在屋顶上开个天窗，天窗是怎样的呢？今天我们所学习的这篇课文《天窗》是著名作家茅盾写的，这是一篇优美的散文。</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3" name="图片 2"/>
          <p:cNvPicPr>
            <a:picLocks noChangeAspect="1"/>
          </p:cNvPicPr>
          <p:nvPr/>
        </p:nvPicPr>
        <p:blipFill>
          <a:blip r:embed="rId2" cstate="print"/>
          <a:stretch>
            <a:fillRect/>
          </a:stretch>
        </p:blipFill>
        <p:spPr>
          <a:xfrm>
            <a:off x="782870" y="2507615"/>
            <a:ext cx="3743824" cy="2752725"/>
          </a:xfrm>
          <a:prstGeom prst="rect">
            <a:avLst/>
          </a:prstGeom>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3" name="文本框 2"/>
          <p:cNvSpPr txBox="1"/>
          <p:nvPr/>
        </p:nvSpPr>
        <p:spPr>
          <a:xfrm>
            <a:off x="3008238" y="3235961"/>
            <a:ext cx="7496176" cy="1652885"/>
          </a:xfrm>
          <a:prstGeom prst="snip2DiagRect">
            <a:avLst/>
          </a:prstGeom>
          <a:solidFill>
            <a:schemeClr val="bg1"/>
          </a:solidFill>
          <a:ln w="38100">
            <a:solidFill>
              <a:schemeClr val="accent1"/>
            </a:solidFill>
          </a:ln>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从“</a:t>
            </a:r>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囊萤（用袋子装）”</a:t>
            </a:r>
            <a:r>
              <a:rPr sz="2800" dirty="0" err="1">
                <a:latin typeface="微软雅黑" panose="020B0503020204020204" charset="-122"/>
                <a:ea typeface="微软雅黑" panose="020B0503020204020204" charset="-122"/>
                <a:cs typeface="微软雅黑" panose="020B0503020204020204" charset="-122"/>
                <a:sym typeface="+mn-ea"/>
              </a:rPr>
              <a:t>和“</a:t>
            </a:r>
            <a:r>
              <a:rPr sz="2800" dirty="0" err="1">
                <a:solidFill>
                  <a:srgbClr val="FF0000"/>
                </a:solidFill>
                <a:latin typeface="微软雅黑" panose="020B0503020204020204" charset="-122"/>
                <a:ea typeface="微软雅黑" panose="020B0503020204020204" charset="-122"/>
                <a:cs typeface="微软雅黑" panose="020B0503020204020204" charset="-122"/>
                <a:sym typeface="+mn-ea"/>
              </a:rPr>
              <a:t>练囊（</a:t>
            </a:r>
            <a:r>
              <a:rPr sz="2800" dirty="0" err="1" smtClean="0">
                <a:solidFill>
                  <a:srgbClr val="FF0000"/>
                </a:solidFill>
                <a:latin typeface="微软雅黑" panose="020B0503020204020204" charset="-122"/>
                <a:ea typeface="微软雅黑" panose="020B0503020204020204" charset="-122"/>
                <a:cs typeface="微软雅黑" panose="020B0503020204020204" charset="-122"/>
                <a:sym typeface="+mn-ea"/>
              </a:rPr>
              <a:t>用白</a:t>
            </a:r>
            <a:r>
              <a:rPr lang="zh-CN" altLang="en-US"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绢</a:t>
            </a:r>
            <a:r>
              <a:rPr sz="2800" dirty="0" smtClean="0">
                <a:solidFill>
                  <a:srgbClr val="FF0000"/>
                </a:solidFill>
                <a:latin typeface="微软雅黑" panose="020B0503020204020204" charset="-122"/>
                <a:ea typeface="微软雅黑" panose="020B0503020204020204" charset="-122"/>
                <a:cs typeface="微软雅黑" panose="020B0503020204020204" charset="-122"/>
                <a:sym typeface="+mn-ea"/>
              </a:rPr>
              <a:t>做</a:t>
            </a:r>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sz="2800" dirty="0">
                <a:latin typeface="微软雅黑" panose="020B0503020204020204" charset="-122"/>
                <a:ea typeface="微软雅黑" panose="020B0503020204020204" charset="-122"/>
                <a:cs typeface="微软雅黑" panose="020B0503020204020204" charset="-122"/>
                <a:sym typeface="+mn-ea"/>
              </a:rPr>
              <a:t>中，我体会到车胤刻苦努力，没有条件努力创造条件的精神。。</a:t>
            </a:r>
          </a:p>
        </p:txBody>
      </p:sp>
      <p:sp>
        <p:nvSpPr>
          <p:cNvPr id="5" name="文本框 4"/>
          <p:cNvSpPr txBox="1"/>
          <p:nvPr/>
        </p:nvSpPr>
        <p:spPr>
          <a:xfrm>
            <a:off x="652650" y="1873885"/>
            <a:ext cx="10509063" cy="582992"/>
          </a:xfrm>
          <a:prstGeom prst="wedgeRoundRectCallout">
            <a:avLst>
              <a:gd name="adj1" fmla="val -12329"/>
              <a:gd name="adj2" fmla="val 95304"/>
              <a:gd name="adj3" fmla="val 16667"/>
            </a:avLst>
          </a:prstGeom>
          <a:solidFill>
            <a:srgbClr val="00B0F0"/>
          </a:solidFill>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从</a:t>
            </a:r>
            <a:r>
              <a:rPr lang="zh-CN" sz="2800" dirty="0">
                <a:latin typeface="微软雅黑" panose="020B0503020204020204" charset="-122"/>
                <a:ea typeface="微软雅黑" panose="020B0503020204020204" charset="-122"/>
                <a:cs typeface="微软雅黑" panose="020B0503020204020204" charset="-122"/>
                <a:sym typeface="+mn-ea"/>
              </a:rPr>
              <a:t>描写</a:t>
            </a:r>
            <a:r>
              <a:rPr sz="2800" dirty="0">
                <a:latin typeface="微软雅黑" panose="020B0503020204020204" charset="-122"/>
                <a:ea typeface="微软雅黑" panose="020B0503020204020204" charset="-122"/>
                <a:cs typeface="微软雅黑" panose="020B0503020204020204" charset="-122"/>
                <a:sym typeface="+mn-ea"/>
              </a:rPr>
              <a:t>车胤动作的词语中，你体会到车胤什么品质？</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8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9588" y="2799717"/>
            <a:ext cx="2354811" cy="3402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816783" y="3464562"/>
            <a:ext cx="7910089" cy="2402193"/>
          </a:xfrm>
          <a:prstGeom prst="snip2DiagRect">
            <a:avLst/>
          </a:prstGeom>
          <a:solidFill>
            <a:schemeClr val="bg1"/>
          </a:solidFill>
          <a:ln w="38100">
            <a:solidFill>
              <a:srgbClr val="00B050"/>
            </a:solidFill>
          </a:ln>
        </p:spPr>
        <p:txBody>
          <a:bodyPr wrap="square" rtlCol="0">
            <a:spAutoFit/>
          </a:bodyPr>
          <a:lstStyle/>
          <a:p>
            <a:pPr algn="l">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sz="2400" dirty="0" err="1" smtClean="0">
                <a:solidFill>
                  <a:srgbClr val="FF0000"/>
                </a:solidFill>
                <a:latin typeface="微软雅黑" panose="020B0503020204020204" charset="-122"/>
                <a:ea typeface="微软雅黑" panose="020B0503020204020204" charset="-122"/>
                <a:cs typeface="微软雅黑" panose="020B0503020204020204" charset="-122"/>
                <a:sym typeface="+mn-ea"/>
              </a:rPr>
              <a:t>夏月则练囊盛数十萤火以照书</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r>
              <a:rPr sz="2400" dirty="0" err="1" smtClean="0">
                <a:solidFill>
                  <a:srgbClr val="FF0000"/>
                </a:solidFill>
                <a:latin typeface="微软雅黑" panose="020B0503020204020204" charset="-122"/>
                <a:ea typeface="微软雅黑" panose="020B0503020204020204" charset="-122"/>
                <a:cs typeface="微软雅黑" panose="020B0503020204020204" charset="-122"/>
                <a:sym typeface="+mn-ea"/>
              </a:rPr>
              <a:t>以夜继日焉</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sz="2400" dirty="0">
                <a:latin typeface="微软雅黑" panose="020B0503020204020204" charset="-122"/>
                <a:ea typeface="微软雅黑" panose="020B0503020204020204" charset="-122"/>
                <a:cs typeface="微软雅黑" panose="020B0503020204020204" charset="-122"/>
                <a:sym typeface="+mn-ea"/>
              </a:rPr>
              <a:t>这句话的意思是说，夏天的夜晚,（</a:t>
            </a:r>
            <a:r>
              <a:rPr sz="2400" dirty="0" err="1">
                <a:latin typeface="微软雅黑" panose="020B0503020204020204" charset="-122"/>
                <a:ea typeface="微软雅黑" panose="020B0503020204020204" charset="-122"/>
                <a:cs typeface="微软雅黑" panose="020B0503020204020204" charset="-122"/>
                <a:sym typeface="+mn-ea"/>
              </a:rPr>
              <a:t>车胤）就用白绢做成（透光）的袋子,</a:t>
            </a:r>
            <a:r>
              <a:rPr sz="2400" dirty="0" err="1" smtClean="0">
                <a:latin typeface="微软雅黑" panose="020B0503020204020204" charset="-122"/>
                <a:ea typeface="微软雅黑" panose="020B0503020204020204" charset="-122"/>
                <a:cs typeface="微软雅黑" panose="020B0503020204020204" charset="-122"/>
                <a:sym typeface="+mn-ea"/>
              </a:rPr>
              <a:t>装几十个萤火虫照着书本</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夜以继日地学习着</a:t>
            </a:r>
            <a:r>
              <a:rPr sz="2400" dirty="0">
                <a:latin typeface="微软雅黑" panose="020B0503020204020204" charset="-122"/>
                <a:ea typeface="微软雅黑" panose="020B0503020204020204" charset="-122"/>
                <a:cs typeface="微软雅黑" panose="020B0503020204020204" charset="-122"/>
                <a:sym typeface="+mn-ea"/>
              </a:rPr>
              <a:t>。</a:t>
            </a:r>
          </a:p>
        </p:txBody>
      </p:sp>
      <p:sp>
        <p:nvSpPr>
          <p:cNvPr id="4" name="文本框 3"/>
          <p:cNvSpPr txBox="1"/>
          <p:nvPr/>
        </p:nvSpPr>
        <p:spPr>
          <a:xfrm>
            <a:off x="3770954" y="1660525"/>
            <a:ext cx="6531152" cy="1432500"/>
          </a:xfrm>
          <a:prstGeom prst="snip2DiagRect">
            <a:avLst/>
          </a:prstGeom>
          <a:noFill/>
          <a:ln w="38100">
            <a:solidFill>
              <a:srgbClr val="00B0F0"/>
            </a:solidFill>
          </a:ln>
        </p:spPr>
        <p:txBody>
          <a:bodyPr wrap="square" rtlCol="0">
            <a:spAutoFit/>
          </a:bodyPr>
          <a:lstStyle/>
          <a:p>
            <a:pPr algn="l"/>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　“胤恭勤不倦,博学多通”，</a:t>
            </a:r>
            <a:r>
              <a:rPr sz="2400" dirty="0">
                <a:latin typeface="微软雅黑" panose="020B0503020204020204" charset="-122"/>
                <a:ea typeface="微软雅黑" panose="020B0503020204020204" charset="-122"/>
                <a:cs typeface="微软雅黑" panose="020B0503020204020204" charset="-122"/>
                <a:sym typeface="+mn-ea"/>
              </a:rPr>
              <a:t>这句话告诉我们晋朝人车胤谨慎勤劳而不知疲倦,知识广博,学问精通。</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8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新知讲解</a:t>
            </a:r>
          </a:p>
        </p:txBody>
      </p:sp>
      <p:sp>
        <p:nvSpPr>
          <p:cNvPr id="8" name="矩形 7"/>
          <p:cNvSpPr/>
          <p:nvPr/>
        </p:nvSpPr>
        <p:spPr>
          <a:xfrm>
            <a:off x="2968706" y="1778002"/>
            <a:ext cx="5762234" cy="650875"/>
          </a:xfrm>
          <a:prstGeom prst="rect">
            <a:avLst/>
          </a:prstGeom>
        </p:spPr>
        <p:txBody>
          <a:bodyPr wrap="square">
            <a:spAutoFit/>
          </a:bodyPr>
          <a:lstStyle/>
          <a:p>
            <a:pPr>
              <a:lnSpc>
                <a:spcPct val="130000"/>
              </a:lnSpc>
            </a:pPr>
            <a:r>
              <a:rPr lang="en-US" altLang="zh-CN" sz="2800" dirty="0">
                <a:latin typeface="微软雅黑" panose="020B0503020204020204" charset="-122"/>
                <a:ea typeface="微软雅黑" panose="020B0503020204020204" charset="-122"/>
                <a:cs typeface="微软雅黑" panose="020B0503020204020204" charset="-122"/>
              </a:rPr>
              <a:t>同学们，你还读懂了什么？</a:t>
            </a:r>
            <a:r>
              <a:rPr lang="en-US" altLang="zh-CN" sz="2800" dirty="0" smtClean="0">
                <a:latin typeface="微软雅黑" panose="020B0503020204020204" charset="-122"/>
                <a:ea typeface="微软雅黑" panose="020B0503020204020204" charset="-122"/>
                <a:cs typeface="微软雅黑" panose="020B0503020204020204" charset="-122"/>
              </a:rPr>
              <a:t>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003004" y="2586357"/>
            <a:ext cx="9771925" cy="2402193"/>
          </a:xfrm>
          <a:prstGeom prst="snip2DiagRect">
            <a:avLst/>
          </a:prstGeom>
          <a:noFill/>
          <a:ln w="38100">
            <a:solidFill>
              <a:srgbClr val="00B0F0"/>
            </a:solidFill>
          </a:ln>
        </p:spPr>
        <p:txBody>
          <a:bodyPr wrap="square">
            <a:spAutoFit/>
          </a:bodyPr>
          <a:lstStyle/>
          <a:p>
            <a:pPr>
              <a:lnSpc>
                <a:spcPct val="130000"/>
              </a:lnSpc>
            </a:pPr>
            <a:r>
              <a:rPr lang="zh-CN" altLang="zh-CN" sz="2400" dirty="0"/>
              <a:t>（</a:t>
            </a:r>
            <a:r>
              <a:rPr lang="en-US" altLang="zh-CN" sz="2400" dirty="0"/>
              <a:t>1</a:t>
            </a:r>
            <a:r>
              <a:rPr lang="zh-CN" altLang="zh-CN" sz="2400" dirty="0"/>
              <a:t>）</a:t>
            </a:r>
            <a:r>
              <a:rPr lang="zh-CN" sz="2400" dirty="0" smtClean="0">
                <a:solidFill>
                  <a:srgbClr val="000000"/>
                </a:solidFill>
                <a:latin typeface="微软雅黑" panose="020B0503020204020204" charset="-122"/>
                <a:ea typeface="微软雅黑" panose="020B0503020204020204" charset="-122"/>
              </a:rPr>
              <a:t>我</a:t>
            </a:r>
            <a:r>
              <a:rPr lang="zh-CN" sz="2400" dirty="0">
                <a:solidFill>
                  <a:srgbClr val="000000"/>
                </a:solidFill>
                <a:latin typeface="微软雅黑" panose="020B0503020204020204" charset="-122"/>
                <a:ea typeface="微软雅黑" panose="020B0503020204020204" charset="-122"/>
              </a:rPr>
              <a:t>觉得车胤真的很聪明，遇到困难很好地解决困难。</a:t>
            </a:r>
          </a:p>
          <a:p>
            <a:pPr>
              <a:lnSpc>
                <a:spcPct val="130000"/>
              </a:lnSpc>
            </a:pPr>
            <a:r>
              <a:rPr lang="zh-CN" altLang="zh-CN" sz="2400" dirty="0" smtClean="0"/>
              <a:t>（</a:t>
            </a:r>
            <a:r>
              <a:rPr lang="en-US" altLang="zh-CN" sz="2400" dirty="0" smtClean="0"/>
              <a:t>2</a:t>
            </a:r>
            <a:r>
              <a:rPr lang="zh-CN" altLang="zh-CN" sz="2400" dirty="0" smtClean="0"/>
              <a:t>）</a:t>
            </a:r>
            <a:r>
              <a:rPr lang="zh-CN" sz="2400" dirty="0" smtClean="0">
                <a:solidFill>
                  <a:srgbClr val="000000"/>
                </a:solidFill>
                <a:latin typeface="微软雅黑" panose="020B0503020204020204" charset="-122"/>
                <a:ea typeface="微软雅黑" panose="020B0503020204020204" charset="-122"/>
              </a:rPr>
              <a:t>我</a:t>
            </a:r>
            <a:r>
              <a:rPr lang="zh-CN" sz="2400" dirty="0">
                <a:solidFill>
                  <a:srgbClr val="000000"/>
                </a:solidFill>
                <a:latin typeface="微软雅黑" panose="020B0503020204020204" charset="-122"/>
                <a:ea typeface="微软雅黑" panose="020B0503020204020204" charset="-122"/>
              </a:rPr>
              <a:t>读懂了车胤家里非常贫穷，没有读书的条件，但是</a:t>
            </a:r>
            <a:r>
              <a:rPr lang="zh-CN" sz="2400" dirty="0" smtClean="0">
                <a:solidFill>
                  <a:srgbClr val="000000"/>
                </a:solidFill>
                <a:latin typeface="微软雅黑" panose="020B0503020204020204" charset="-122"/>
                <a:ea typeface="微软雅黑" panose="020B0503020204020204" charset="-122"/>
              </a:rPr>
              <a:t>车胤</a:t>
            </a:r>
            <a:r>
              <a:rPr lang="zh-CN" altLang="en-US" sz="2400" dirty="0" smtClean="0">
                <a:solidFill>
                  <a:srgbClr val="000000"/>
                </a:solidFill>
                <a:latin typeface="微软雅黑" panose="020B0503020204020204" charset="-122"/>
                <a:ea typeface="微软雅黑" panose="020B0503020204020204" charset="-122"/>
              </a:rPr>
              <a:t>绝</a:t>
            </a:r>
            <a:r>
              <a:rPr lang="zh-CN" sz="2400" dirty="0" smtClean="0">
                <a:solidFill>
                  <a:srgbClr val="000000"/>
                </a:solidFill>
                <a:latin typeface="微软雅黑" panose="020B0503020204020204" charset="-122"/>
                <a:ea typeface="微软雅黑" panose="020B0503020204020204" charset="-122"/>
              </a:rPr>
              <a:t>不</a:t>
            </a:r>
            <a:r>
              <a:rPr lang="zh-CN" sz="2400" dirty="0">
                <a:solidFill>
                  <a:srgbClr val="000000"/>
                </a:solidFill>
                <a:latin typeface="微软雅黑" panose="020B0503020204020204" charset="-122"/>
                <a:ea typeface="微软雅黑" panose="020B0503020204020204" charset="-122"/>
              </a:rPr>
              <a:t>放弃，努力给自己创造条件。</a:t>
            </a:r>
          </a:p>
          <a:p>
            <a:pPr>
              <a:lnSpc>
                <a:spcPct val="130000"/>
              </a:lnSpc>
            </a:pPr>
            <a:r>
              <a:rPr lang="zh-CN" altLang="zh-CN" sz="2400" dirty="0" smtClean="0"/>
              <a:t>（</a:t>
            </a:r>
            <a:r>
              <a:rPr lang="en-US" altLang="zh-CN" sz="2400" dirty="0" smtClean="0"/>
              <a:t>3</a:t>
            </a:r>
            <a:r>
              <a:rPr lang="zh-CN" altLang="zh-CN" sz="2400" dirty="0" smtClean="0"/>
              <a:t>）</a:t>
            </a:r>
            <a:r>
              <a:rPr lang="zh-CN" sz="2400" dirty="0" smtClean="0">
                <a:solidFill>
                  <a:srgbClr val="000000"/>
                </a:solidFill>
                <a:latin typeface="微软雅黑" panose="020B0503020204020204" charset="-122"/>
                <a:ea typeface="微软雅黑" panose="020B0503020204020204" charset="-122"/>
              </a:rPr>
              <a:t>我们</a:t>
            </a:r>
            <a:r>
              <a:rPr lang="zh-CN" sz="2400" dirty="0">
                <a:solidFill>
                  <a:srgbClr val="000000"/>
                </a:solidFill>
                <a:latin typeface="微软雅黑" panose="020B0503020204020204" charset="-122"/>
                <a:ea typeface="微软雅黑" panose="020B0503020204020204" charset="-122"/>
              </a:rPr>
              <a:t>这些有条件读书的人，应该珍惜读书的机会，好好学习。</a:t>
            </a:r>
            <a:endParaRPr lang="zh-CN" altLang="en-US" sz="2400" dirty="0">
              <a:solidFill>
                <a:srgbClr val="0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00">
                                            <p:txEl>
                                              <p:pRg st="0" end="0"/>
                                            </p:txEl>
                                          </p:spTgt>
                                        </p:tgtEl>
                                        <p:attrNameLst>
                                          <p:attrName>style.visibility</p:attrName>
                                        </p:attrNameLst>
                                      </p:cBhvr>
                                      <p:to>
                                        <p:strVal val="visible"/>
                                      </p:to>
                                    </p:set>
                                    <p:animEffect transition="in" filter="blinds(horizontal)">
                                      <p:cBhvr>
                                        <p:cTn id="13"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custDataLst>
              <p:tags r:id="rId1"/>
            </p:custDataLst>
          </p:nvPr>
        </p:nvSpPr>
        <p:spPr>
          <a:xfrm>
            <a:off x="3692281" y="152812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custDataLst>
              <p:tags r:id="rId2"/>
            </p:custDataLst>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20" name="文本框 19"/>
          <p:cNvSpPr txBox="1"/>
          <p:nvPr>
            <p:custDataLst>
              <p:tags r:id="rId3"/>
            </p:custDataLst>
          </p:nvPr>
        </p:nvSpPr>
        <p:spPr>
          <a:xfrm>
            <a:off x="1482027" y="1597025"/>
            <a:ext cx="9109198" cy="480695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一、给下列生字补充读音。</a:t>
            </a: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ɡ</a:t>
            </a:r>
            <a:r>
              <a:rPr sz="2400" u="sng"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sng"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ín      </a:t>
            </a:r>
            <a:r>
              <a:rPr sz="2400" u="none" strike="noStrike" spc="242" baseline="0" dirty="0">
                <a:solidFill>
                  <a:schemeClr val="tx1"/>
                </a:solidFill>
                <a:uLnTx/>
                <a:uFillTx/>
                <a:latin typeface="微软雅黑" panose="020B0503020204020204" charset="-122"/>
                <a:ea typeface="微软雅黑" panose="020B0503020204020204" charset="-122"/>
                <a:sym typeface="+mn-ea"/>
              </a:rPr>
              <a:t>y</a:t>
            </a:r>
            <a:r>
              <a:rPr sz="2400" strike="noStrike" spc="242" baseline="0" dirty="0">
                <a:solidFill>
                  <a:srgbClr val="FF0000"/>
                </a:solidFill>
                <a:uLnTx/>
                <a:uFillTx/>
                <a:latin typeface="微软雅黑" panose="020B0503020204020204" charset="-122"/>
                <a:ea typeface="微软雅黑" panose="020B0503020204020204" charset="-122"/>
                <a:sym typeface="+mn-ea"/>
              </a:rPr>
              <a:t>         </a:t>
            </a:r>
            <a:endParaRPr sz="2400"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endParaRP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恭            勤         焉  </a:t>
            </a: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二、照样子，根据课文内容填一填。</a:t>
            </a: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例：胤恭勤不倦（疲倦）。</a:t>
            </a: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1.</a:t>
            </a:r>
            <a:r>
              <a:rPr sz="2400" u="sng" strike="noStrike" spc="242" baseline="0" dirty="0">
                <a:solidFill>
                  <a:srgbClr val="FF0000"/>
                </a:solidFill>
                <a:uLnTx/>
                <a:uFillTx/>
                <a:latin typeface="微软雅黑" panose="020B0503020204020204" charset="-122"/>
                <a:ea typeface="微软雅黑" panose="020B0503020204020204" charset="-122"/>
                <a:sym typeface="+mn-ea"/>
              </a:rPr>
              <a:t>囊萤</a:t>
            </a: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夜读（             ）</a:t>
            </a: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2.夏月则</a:t>
            </a:r>
            <a:r>
              <a:rPr sz="2400" u="sng" strike="noStrike" spc="242" baseline="0" dirty="0">
                <a:solidFill>
                  <a:srgbClr val="FF0000"/>
                </a:solidFill>
                <a:uLnTx/>
                <a:uFillTx/>
                <a:latin typeface="微软雅黑" panose="020B0503020204020204" charset="-122"/>
                <a:ea typeface="微软雅黑" panose="020B0503020204020204" charset="-122"/>
                <a:cs typeface="+mn-ea"/>
                <a:sym typeface="+mn-ea"/>
              </a:rPr>
              <a:t>练囊</a:t>
            </a: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盛数十萤火以照书。（        ）</a:t>
            </a: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3.</a:t>
            </a:r>
            <a:r>
              <a:rPr sz="2400" u="sng" strike="noStrike" spc="242" baseline="0" dirty="0">
                <a:solidFill>
                  <a:srgbClr val="FF0000"/>
                </a:solidFill>
                <a:uLnTx/>
                <a:uFillTx/>
                <a:latin typeface="微软雅黑" panose="020B0503020204020204" charset="-122"/>
                <a:ea typeface="微软雅黑" panose="020B0503020204020204" charset="-122"/>
                <a:cs typeface="+mn-ea"/>
                <a:sym typeface="+mn-ea"/>
              </a:rPr>
              <a:t>以夜继日</a:t>
            </a: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焉（                               ）                    </a:t>
            </a:r>
          </a:p>
        </p:txBody>
      </p:sp>
      <p:sp>
        <p:nvSpPr>
          <p:cNvPr id="7" name="文本框 6"/>
          <p:cNvSpPr txBox="1"/>
          <p:nvPr/>
        </p:nvSpPr>
        <p:spPr>
          <a:xfrm>
            <a:off x="1738592" y="2293622"/>
            <a:ext cx="859659" cy="461665"/>
          </a:xfrm>
          <a:prstGeom prst="rect">
            <a:avLst/>
          </a:prstGeom>
          <a:noFill/>
        </p:spPr>
        <p:txBody>
          <a:bodyPr wrap="none" rtlCol="0">
            <a:spAutoFit/>
          </a:bodyPr>
          <a:lstStyle/>
          <a:p>
            <a:pPr algn="l"/>
            <a:r>
              <a:rPr sz="2400" spc="242" dirty="0">
                <a:solidFill>
                  <a:srgbClr val="FF0000"/>
                </a:solidFill>
                <a:uLnTx/>
                <a:uFillTx/>
                <a:latin typeface="微软雅黑" panose="020B0503020204020204" charset="-122"/>
                <a:ea typeface="微软雅黑" panose="020B0503020204020204" charset="-122"/>
                <a:sym typeface="+mn-ea"/>
              </a:rPr>
              <a:t>ōnɡ</a:t>
            </a:r>
            <a:endParaRPr lang="zh-CN" altLang="en-US" sz="2400" strike="noStrike" spc="242" baseline="0" dirty="0">
              <a:solidFill>
                <a:srgbClr val="FF0000"/>
              </a:solidFill>
              <a:uLnTx/>
              <a:uFillTx/>
              <a:latin typeface="微软雅黑" panose="020B0503020204020204" charset="-122"/>
              <a:ea typeface="微软雅黑" panose="020B0503020204020204" charset="-122"/>
              <a:sym typeface="+mn-ea"/>
            </a:endParaRPr>
          </a:p>
        </p:txBody>
      </p:sp>
      <p:sp>
        <p:nvSpPr>
          <p:cNvPr id="8" name="文本框 7"/>
          <p:cNvSpPr txBox="1"/>
          <p:nvPr/>
        </p:nvSpPr>
        <p:spPr>
          <a:xfrm>
            <a:off x="3521366" y="2293622"/>
            <a:ext cx="412870" cy="461665"/>
          </a:xfrm>
          <a:prstGeom prst="rect">
            <a:avLst/>
          </a:prstGeom>
          <a:noFill/>
        </p:spPr>
        <p:txBody>
          <a:bodyPr wrap="none" rtlCol="0">
            <a:spAutoFit/>
          </a:bodyPr>
          <a:lstStyle/>
          <a:p>
            <a:pPr algn="l"/>
            <a:r>
              <a:rPr sz="2400" spc="242" dirty="0">
                <a:solidFill>
                  <a:srgbClr val="FF0000"/>
                </a:solidFill>
                <a:uLnTx/>
                <a:uFillTx/>
                <a:latin typeface="微软雅黑" panose="020B0503020204020204" charset="-122"/>
                <a:ea typeface="微软雅黑" panose="020B0503020204020204" charset="-122"/>
                <a:sym typeface="+mn-ea"/>
              </a:rPr>
              <a:t>q</a:t>
            </a:r>
            <a:endParaRPr lang="zh-CN" altLang="en-US" sz="2400" strike="noStrike" spc="242" baseline="0" dirty="0">
              <a:solidFill>
                <a:srgbClr val="FF0000"/>
              </a:solidFill>
              <a:uLnTx/>
              <a:uFillTx/>
              <a:latin typeface="微软雅黑" panose="020B0503020204020204" charset="-122"/>
              <a:ea typeface="微软雅黑" panose="020B0503020204020204" charset="-122"/>
              <a:sym typeface="+mn-ea"/>
            </a:endParaRPr>
          </a:p>
        </p:txBody>
      </p:sp>
      <p:sp>
        <p:nvSpPr>
          <p:cNvPr id="9" name="文本框 8"/>
          <p:cNvSpPr txBox="1"/>
          <p:nvPr/>
        </p:nvSpPr>
        <p:spPr>
          <a:xfrm>
            <a:off x="5482418" y="2293622"/>
            <a:ext cx="605807" cy="461665"/>
          </a:xfrm>
          <a:prstGeom prst="rect">
            <a:avLst/>
          </a:prstGeom>
          <a:noFill/>
        </p:spPr>
        <p:txBody>
          <a:bodyPr wrap="none" rtlCol="0">
            <a:spAutoFit/>
          </a:bodyPr>
          <a:lstStyle/>
          <a:p>
            <a:pPr algn="l"/>
            <a:r>
              <a:rPr sz="2400" spc="242" dirty="0">
                <a:solidFill>
                  <a:srgbClr val="FF0000"/>
                </a:solidFill>
                <a:uLnTx/>
                <a:uFillTx/>
                <a:latin typeface="微软雅黑" panose="020B0503020204020204" charset="-122"/>
                <a:ea typeface="微软雅黑" panose="020B0503020204020204" charset="-122"/>
                <a:sym typeface="+mn-ea"/>
              </a:rPr>
              <a:t>ān</a:t>
            </a:r>
            <a:endParaRPr lang="zh-CN" altLang="en-US" sz="2400" strike="noStrike" spc="242" baseline="0" dirty="0">
              <a:solidFill>
                <a:srgbClr val="FF0000"/>
              </a:solidFill>
              <a:uLnTx/>
              <a:uFillTx/>
              <a:latin typeface="微软雅黑" panose="020B0503020204020204" charset="-122"/>
              <a:ea typeface="微软雅黑" panose="020B0503020204020204" charset="-122"/>
              <a:sym typeface="+mn-ea"/>
            </a:endParaRPr>
          </a:p>
        </p:txBody>
      </p:sp>
      <p:sp>
        <p:nvSpPr>
          <p:cNvPr id="10" name="文本框 9"/>
          <p:cNvSpPr txBox="1"/>
          <p:nvPr/>
        </p:nvSpPr>
        <p:spPr>
          <a:xfrm>
            <a:off x="3846141" y="4714242"/>
            <a:ext cx="1539909" cy="461665"/>
          </a:xfrm>
          <a:prstGeom prst="rect">
            <a:avLst/>
          </a:prstGeom>
          <a:noFill/>
        </p:spPr>
        <p:txBody>
          <a:bodyPr wrap="none" rtlCol="0">
            <a:spAutoFit/>
          </a:bodyPr>
          <a:lstStyle/>
          <a:p>
            <a:pPr algn="l"/>
            <a:r>
              <a:rPr sz="2400" spc="242" dirty="0">
                <a:solidFill>
                  <a:srgbClr val="FF0000"/>
                </a:solidFill>
                <a:uLnTx/>
                <a:uFillTx/>
                <a:latin typeface="微软雅黑" panose="020B0503020204020204" charset="-122"/>
                <a:ea typeface="微软雅黑" panose="020B0503020204020204" charset="-122"/>
                <a:sym typeface="+mn-ea"/>
              </a:rPr>
              <a:t>用袋子装</a:t>
            </a:r>
            <a:endParaRPr lang="zh-CN" altLang="en-US" sz="2400" strike="noStrike" spc="242" baseline="0" dirty="0">
              <a:solidFill>
                <a:srgbClr val="FF0000"/>
              </a:solidFill>
              <a:uLnTx/>
              <a:uFillTx/>
              <a:latin typeface="微软雅黑" panose="020B0503020204020204" charset="-122"/>
              <a:ea typeface="微软雅黑" panose="020B0503020204020204" charset="-122"/>
              <a:sym typeface="+mn-ea"/>
            </a:endParaRPr>
          </a:p>
        </p:txBody>
      </p:sp>
      <p:sp>
        <p:nvSpPr>
          <p:cNvPr id="11" name="文本框 10"/>
          <p:cNvSpPr txBox="1"/>
          <p:nvPr/>
        </p:nvSpPr>
        <p:spPr>
          <a:xfrm>
            <a:off x="7884510" y="5301617"/>
            <a:ext cx="1201098" cy="461665"/>
          </a:xfrm>
          <a:prstGeom prst="rect">
            <a:avLst/>
          </a:prstGeom>
          <a:noFill/>
        </p:spPr>
        <p:txBody>
          <a:bodyPr wrap="none" rtlCol="0">
            <a:spAutoFit/>
          </a:bodyPr>
          <a:lstStyle/>
          <a:p>
            <a:pPr algn="l"/>
            <a:r>
              <a:rPr sz="2400" spc="242" dirty="0">
                <a:solidFill>
                  <a:srgbClr val="FF0000"/>
                </a:solidFill>
                <a:uLnTx/>
                <a:uFillTx/>
                <a:latin typeface="微软雅黑" panose="020B0503020204020204" charset="-122"/>
                <a:ea typeface="微软雅黑" panose="020B0503020204020204" charset="-122"/>
                <a:sym typeface="+mn-ea"/>
              </a:rPr>
              <a:t>白绢做</a:t>
            </a:r>
            <a:endParaRPr lang="zh-CN" altLang="en-US" sz="2400" strike="noStrike" spc="242" baseline="0" dirty="0">
              <a:solidFill>
                <a:srgbClr val="FF0000"/>
              </a:solidFill>
              <a:uLnTx/>
              <a:uFillTx/>
              <a:latin typeface="微软雅黑" panose="020B0503020204020204" charset="-122"/>
              <a:ea typeface="微软雅黑" panose="020B0503020204020204" charset="-122"/>
              <a:sym typeface="+mn-ea"/>
            </a:endParaRPr>
          </a:p>
        </p:txBody>
      </p:sp>
      <p:sp>
        <p:nvSpPr>
          <p:cNvPr id="21" name="文本框 20"/>
          <p:cNvSpPr txBox="1"/>
          <p:nvPr/>
        </p:nvSpPr>
        <p:spPr>
          <a:xfrm>
            <a:off x="4256954" y="5873752"/>
            <a:ext cx="3911584" cy="461665"/>
          </a:xfrm>
          <a:prstGeom prst="rect">
            <a:avLst/>
          </a:prstGeom>
          <a:noFill/>
        </p:spPr>
        <p:txBody>
          <a:bodyPr wrap="none" rtlCol="0">
            <a:spAutoFit/>
          </a:bodyPr>
          <a:lstStyle/>
          <a:p>
            <a:pPr algn="l"/>
            <a:r>
              <a:rPr sz="2400" spc="242" dirty="0" err="1" smtClean="0">
                <a:solidFill>
                  <a:srgbClr val="FF0000"/>
                </a:solidFill>
                <a:uLnTx/>
                <a:uFillTx/>
                <a:latin typeface="微软雅黑" panose="020B0503020204020204" charset="-122"/>
                <a:ea typeface="微软雅黑" panose="020B0503020204020204" charset="-122"/>
                <a:sym typeface="+mn-ea"/>
              </a:rPr>
              <a:t>夜晚接着白天</a:t>
            </a:r>
            <a:r>
              <a:rPr sz="2400" spc="242" dirty="0" err="1">
                <a:solidFill>
                  <a:srgbClr val="FF0000"/>
                </a:solidFill>
                <a:uLnTx/>
                <a:uFillTx/>
                <a:latin typeface="微软雅黑" panose="020B0503020204020204" charset="-122"/>
                <a:ea typeface="微软雅黑" panose="020B0503020204020204" charset="-122"/>
                <a:sym typeface="+mn-ea"/>
              </a:rPr>
              <a:t>（学习</a:t>
            </a:r>
            <a:r>
              <a:rPr sz="2400" spc="242" dirty="0">
                <a:solidFill>
                  <a:srgbClr val="FF0000"/>
                </a:solidFill>
                <a:uLnTx/>
                <a:uFillTx/>
                <a:latin typeface="微软雅黑" panose="020B0503020204020204" charset="-122"/>
                <a:ea typeface="微软雅黑" panose="020B0503020204020204" charset="-122"/>
                <a:sym typeface="+mn-ea"/>
              </a:rPr>
              <a:t>）</a:t>
            </a:r>
            <a:r>
              <a:rPr sz="2400" spc="242" dirty="0">
                <a:solidFill>
                  <a:schemeClr val="tx1">
                    <a:lumMod val="75000"/>
                    <a:lumOff val="25000"/>
                  </a:schemeClr>
                </a:solidFill>
                <a:uLnTx/>
                <a:uFillTx/>
                <a:latin typeface="微软雅黑" panose="020B0503020204020204" charset="-122"/>
                <a:ea typeface="微软雅黑" panose="020B0503020204020204" charset="-122"/>
                <a:sym typeface="+mn-ea"/>
              </a:rPr>
              <a:t>。</a:t>
            </a:r>
            <a:endParaRPr lang="zh-CN" altLang="en-US" sz="2400"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heckerboard(across)">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checkerboard(across)">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21" grpId="0"/>
    </p:bldLst>
  </p:timing>
</p:sld>
</file>

<file path=ppt/slides/slide8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custDataLst>
              <p:tags r:id="rId1"/>
            </p:custDataLst>
          </p:nvPr>
        </p:nvSpPr>
        <p:spPr>
          <a:xfrm>
            <a:off x="3692281" y="152812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棱台 5"/>
          <p:cNvSpPr/>
          <p:nvPr>
            <p:custDataLst>
              <p:tags r:id="rId2"/>
            </p:custDataLst>
          </p:nvPr>
        </p:nvSpPr>
        <p:spPr>
          <a:xfrm>
            <a:off x="436393" y="974091"/>
            <a:ext cx="2532313" cy="695265"/>
          </a:xfrm>
          <a:prstGeom prst="bevel">
            <a:avLst/>
          </a:prstGeom>
          <a:solidFill>
            <a:srgbClr val="92D050"/>
          </a:solidFill>
        </p:spPr>
        <p:txBody>
          <a:bodyPr wrap="square">
            <a:spAutoFit/>
          </a:bodyPr>
          <a:lstStyle/>
          <a:p>
            <a:r>
              <a:rPr lang="zh-CN" altLang="en-US" sz="2800" dirty="0" smtClean="0">
                <a:solidFill>
                  <a:schemeClr val="tx1"/>
                </a:solidFill>
                <a:latin typeface="微软雅黑" panose="020B0503020204020204" charset="-122"/>
                <a:ea typeface="微软雅黑" panose="020B0503020204020204" charset="-122"/>
              </a:rPr>
              <a:t>课堂作业</a:t>
            </a:r>
          </a:p>
        </p:txBody>
      </p:sp>
      <p:sp>
        <p:nvSpPr>
          <p:cNvPr id="20" name="文本框 19"/>
          <p:cNvSpPr txBox="1"/>
          <p:nvPr>
            <p:custDataLst>
              <p:tags r:id="rId3"/>
            </p:custDataLst>
          </p:nvPr>
        </p:nvSpPr>
        <p:spPr>
          <a:xfrm>
            <a:off x="611569" y="1937385"/>
            <a:ext cx="9109198" cy="298323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三、用自己的话写出下列句子的意思。                                                       </a:t>
            </a: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夏月则练囊盛数十萤火以照书,以夜继日焉。</a:t>
            </a: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p>
          <a:p>
            <a:pPr lvl="0" algn="l" fontAlgn="ctr">
              <a:lnSpc>
                <a:spcPct val="130000"/>
              </a:lnSpc>
              <a:spcBef>
                <a:spcPts val="1000"/>
              </a:spcBef>
              <a:spcAft>
                <a:spcPts val="0"/>
              </a:spcAft>
              <a:buSzPct val="100000"/>
              <a:buFont typeface="Wingdings" panose="05000000000000000000" charset="0"/>
            </a:pPr>
            <a:endPar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endParaRPr>
          </a:p>
          <a:p>
            <a:pPr lvl="0" algn="l" fontAlgn="ctr">
              <a:lnSpc>
                <a:spcPct val="130000"/>
              </a:lnSpc>
              <a:spcBef>
                <a:spcPts val="1000"/>
              </a:spcBef>
              <a:spcAft>
                <a:spcPts val="0"/>
              </a:spcAft>
              <a:buSzPct val="100000"/>
              <a:buFont typeface="Wingdings" panose="05000000000000000000" charset="0"/>
            </a:pP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四、学习了本文后，你明白了什么道理？</a:t>
            </a:r>
            <a:r>
              <a:rPr sz="2400" u="none" strike="noStrike" spc="242" baseline="0" dirty="0">
                <a:solidFill>
                  <a:srgbClr val="C00000"/>
                </a:solidFill>
                <a:uLnTx/>
                <a:uFillTx/>
                <a:latin typeface="微软雅黑" panose="020B0503020204020204" charset="-122"/>
                <a:ea typeface="微软雅黑" panose="020B0503020204020204" charset="-122"/>
                <a:sym typeface="+mn-ea"/>
              </a:rPr>
              <a:t>      </a:t>
            </a:r>
            <a:r>
              <a:rPr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rPr>
              <a:t>                                                              </a:t>
            </a:r>
          </a:p>
        </p:txBody>
      </p:sp>
      <p:sp>
        <p:nvSpPr>
          <p:cNvPr id="2" name="文本框 1"/>
          <p:cNvSpPr txBox="1"/>
          <p:nvPr/>
        </p:nvSpPr>
        <p:spPr>
          <a:xfrm>
            <a:off x="699158" y="3331212"/>
            <a:ext cx="9161906" cy="829945"/>
          </a:xfrm>
          <a:prstGeom prst="rect">
            <a:avLst/>
          </a:prstGeom>
          <a:noFill/>
        </p:spPr>
        <p:txBody>
          <a:bodyPr wrap="square" rtlCol="0">
            <a:spAutoFit/>
          </a:bodyPr>
          <a:lstStyle/>
          <a:p>
            <a:pPr algn="l"/>
            <a:r>
              <a:rPr sz="2400" spc="242" dirty="0">
                <a:solidFill>
                  <a:srgbClr val="C00000"/>
                </a:solidFill>
                <a:uLnTx/>
                <a:uFillTx/>
                <a:latin typeface="微软雅黑" panose="020B0503020204020204" charset="-122"/>
                <a:ea typeface="微软雅黑" panose="020B0503020204020204" charset="-122"/>
                <a:sym typeface="+mn-ea"/>
              </a:rPr>
              <a:t>夏天的夜晚,（车胤）就用白绢做成（透光）的袋子,装几十个萤火虫照着书本,夜以继日地学习着。</a:t>
            </a:r>
            <a:endParaRPr lang="zh-CN" altLang="en-US" sz="2400" u="none" strike="noStrike" spc="242" baseline="0" dirty="0">
              <a:solidFill>
                <a:srgbClr val="C00000"/>
              </a:solidFill>
              <a:uLnTx/>
              <a:uFillTx/>
              <a:latin typeface="微软雅黑" panose="020B0503020204020204" charset="-122"/>
              <a:ea typeface="微软雅黑" panose="020B0503020204020204" charset="-122"/>
              <a:sym typeface="+mn-ea"/>
            </a:endParaRPr>
          </a:p>
        </p:txBody>
      </p:sp>
      <p:sp>
        <p:nvSpPr>
          <p:cNvPr id="3" name="文本框 2"/>
          <p:cNvSpPr txBox="1"/>
          <p:nvPr/>
        </p:nvSpPr>
        <p:spPr>
          <a:xfrm>
            <a:off x="817751" y="5036822"/>
            <a:ext cx="9773250" cy="1200329"/>
          </a:xfrm>
          <a:prstGeom prst="rect">
            <a:avLst/>
          </a:prstGeom>
          <a:noFill/>
        </p:spPr>
        <p:txBody>
          <a:bodyPr wrap="square" rtlCol="0">
            <a:spAutoFit/>
          </a:bodyPr>
          <a:lstStyle/>
          <a:p>
            <a:pPr algn="l"/>
            <a:r>
              <a:rPr sz="2400" spc="242" dirty="0" err="1">
                <a:solidFill>
                  <a:srgbClr val="C00000"/>
                </a:solidFill>
                <a:uLnTx/>
                <a:uFillTx/>
                <a:latin typeface="微软雅黑" panose="020B0503020204020204" charset="-122"/>
                <a:ea typeface="微软雅黑" panose="020B0503020204020204" charset="-122"/>
                <a:sym typeface="+mn-ea"/>
              </a:rPr>
              <a:t>我读懂了车胤家里非常贫穷，没有读书的条件，</a:t>
            </a:r>
            <a:r>
              <a:rPr sz="2400" spc="242" dirty="0" err="1" smtClean="0">
                <a:solidFill>
                  <a:srgbClr val="C00000"/>
                </a:solidFill>
                <a:uLnTx/>
                <a:uFillTx/>
                <a:latin typeface="微软雅黑" panose="020B0503020204020204" charset="-122"/>
                <a:ea typeface="微软雅黑" panose="020B0503020204020204" charset="-122"/>
                <a:sym typeface="+mn-ea"/>
              </a:rPr>
              <a:t>但是车胤</a:t>
            </a:r>
            <a:r>
              <a:rPr lang="zh-CN" altLang="en-US" sz="2400" spc="242" dirty="0" smtClean="0">
                <a:solidFill>
                  <a:srgbClr val="C00000"/>
                </a:solidFill>
                <a:uLnTx/>
                <a:uFillTx/>
                <a:latin typeface="微软雅黑" panose="020B0503020204020204" charset="-122"/>
                <a:ea typeface="微软雅黑" panose="020B0503020204020204" charset="-122"/>
                <a:sym typeface="+mn-ea"/>
              </a:rPr>
              <a:t>绝</a:t>
            </a:r>
            <a:r>
              <a:rPr sz="2400" spc="242" dirty="0" err="1" smtClean="0">
                <a:solidFill>
                  <a:srgbClr val="C00000"/>
                </a:solidFill>
                <a:uLnTx/>
                <a:uFillTx/>
                <a:latin typeface="微软雅黑" panose="020B0503020204020204" charset="-122"/>
                <a:ea typeface="微软雅黑" panose="020B0503020204020204" charset="-122"/>
                <a:sym typeface="+mn-ea"/>
              </a:rPr>
              <a:t>不放弃</a:t>
            </a:r>
            <a:r>
              <a:rPr sz="2400" spc="242" dirty="0" err="1">
                <a:solidFill>
                  <a:srgbClr val="C00000"/>
                </a:solidFill>
                <a:uLnTx/>
                <a:uFillTx/>
                <a:latin typeface="微软雅黑" panose="020B0503020204020204" charset="-122"/>
                <a:ea typeface="微软雅黑" panose="020B0503020204020204" charset="-122"/>
                <a:sym typeface="+mn-ea"/>
              </a:rPr>
              <a:t>，努力给自己创造条件。我们这些有条件读书的人，应该珍惜读书的机会，好好学习</a:t>
            </a:r>
            <a:r>
              <a:rPr sz="2400" spc="242" dirty="0">
                <a:solidFill>
                  <a:srgbClr val="C00000"/>
                </a:solidFill>
                <a:uLnTx/>
                <a:uFillTx/>
                <a:latin typeface="微软雅黑" panose="020B0503020204020204" charset="-122"/>
                <a:ea typeface="微软雅黑" panose="020B0503020204020204" charset="-122"/>
                <a:sym typeface="+mn-ea"/>
              </a:rPr>
              <a:t>。  </a:t>
            </a:r>
            <a:endParaRPr lang="zh-CN" altLang="en-US" sz="2400" u="none" strike="noStrike" spc="242" baseline="0" dirty="0">
              <a:solidFill>
                <a:schemeClr val="tx1">
                  <a:lumMod val="75000"/>
                  <a:lumOff val="25000"/>
                </a:schemeClr>
              </a:solidFill>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4786360" y="2366012"/>
            <a:ext cx="5525823" cy="369252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r>
              <a:rPr lang="zh-CN" altLang="en-US" sz="5400" b="1" dirty="0" smtClean="0">
                <a:solidFill>
                  <a:srgbClr val="C00000"/>
                </a:solidFill>
                <a:latin typeface="微软雅黑" panose="020B0503020204020204" charset="-122"/>
                <a:ea typeface="微软雅黑" panose="020B0503020204020204" charset="-122"/>
              </a:rPr>
              <a:t>《铁杵成针》</a:t>
            </a:r>
            <a:endParaRPr lang="zh-CN" altLang="en-US" sz="5400" b="1" dirty="0" smtClean="0">
              <a:solidFill>
                <a:schemeClr val="tx1"/>
              </a:solidFill>
              <a:latin typeface="微软雅黑" panose="020B0503020204020204" charset="-122"/>
              <a:ea typeface="微软雅黑" panose="020B0503020204020204" charset="-122"/>
            </a:endParaRP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1363435" y="1687832"/>
            <a:ext cx="3639183" cy="4370705"/>
          </a:xfrm>
          <a:prstGeom prst="rect">
            <a:avLst/>
          </a:prstGeom>
        </p:spPr>
      </p:pic>
    </p:spTree>
  </p:cSld>
  <p:clrMapOvr>
    <a:masterClrMapping/>
  </p:clrMapOvr>
  <p:timing>
    <p:tnLst>
      <p:par>
        <p:cTn id="1" dur="indefinite" restart="never" nodeType="tmRoot"/>
      </p:par>
    </p:tnLst>
  </p:timing>
</p:sld>
</file>

<file path=ppt/slides/slide8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877824" y="1279526"/>
            <a:ext cx="5908732" cy="4154984"/>
          </a:xfrm>
          <a:prstGeom prst="rect">
            <a:avLst/>
          </a:prstGeom>
          <a:noFill/>
        </p:spPr>
        <p:txBody>
          <a:bodyPr wrap="square" rtlCol="0">
            <a:spAutoFit/>
          </a:bodyPr>
          <a:lstStyle/>
          <a:p>
            <a:r>
              <a:rPr lang="en-US" altLang="zh-CN" sz="2400" dirty="0">
                <a:latin typeface="微软雅黑" panose="020B0503020204020204" charset="-122"/>
                <a:ea typeface="微软雅黑" panose="020B0503020204020204" charset="-122"/>
              </a:rPr>
              <a:t>      </a:t>
            </a:r>
            <a:r>
              <a:rPr altLang="zh-CN" sz="2400" dirty="0" err="1">
                <a:solidFill>
                  <a:srgbClr val="C00000"/>
                </a:solidFill>
                <a:latin typeface="微软雅黑" panose="020B0503020204020204" charset="-122"/>
                <a:ea typeface="微软雅黑" panose="020B0503020204020204" charset="-122"/>
              </a:rPr>
              <a:t>李太白就是唐代诗人李白，字太白，</a:t>
            </a:r>
            <a:r>
              <a:rPr altLang="zh-CN" sz="2400" dirty="0" err="1" smtClean="0">
                <a:solidFill>
                  <a:srgbClr val="C00000"/>
                </a:solidFill>
                <a:latin typeface="微软雅黑" panose="020B0503020204020204" charset="-122"/>
                <a:ea typeface="微软雅黑" panose="020B0503020204020204" charset="-122"/>
              </a:rPr>
              <a:t>号青莲居士。</a:t>
            </a:r>
            <a:r>
              <a:rPr altLang="zh-CN" sz="2400" dirty="0" err="1">
                <a:solidFill>
                  <a:srgbClr val="C00000"/>
                </a:solidFill>
                <a:latin typeface="微软雅黑" panose="020B0503020204020204" charset="-122"/>
                <a:ea typeface="微软雅黑" panose="020B0503020204020204" charset="-122"/>
              </a:rPr>
              <a:t>是唐代伟大的浪漫主义诗人，被后人誉为“诗仙</a:t>
            </a:r>
            <a:r>
              <a:rPr altLang="zh-CN" sz="2400" dirty="0" smtClean="0">
                <a:solidFill>
                  <a:srgbClr val="C00000"/>
                </a:solidFill>
                <a:latin typeface="微软雅黑" panose="020B0503020204020204" charset="-122"/>
                <a:ea typeface="微软雅黑" panose="020B0503020204020204" charset="-122"/>
              </a:rPr>
              <a:t>”</a:t>
            </a:r>
            <a:r>
              <a:rPr lang="zh-CN" altLang="en-US" sz="2400" dirty="0" smtClean="0">
                <a:solidFill>
                  <a:srgbClr val="C00000"/>
                </a:solidFill>
                <a:latin typeface="微软雅黑" panose="020B0503020204020204" charset="-122"/>
                <a:ea typeface="微软雅黑" panose="020B0503020204020204" charset="-122"/>
              </a:rPr>
              <a:t> “谪仙人”</a:t>
            </a:r>
            <a:r>
              <a:rPr altLang="zh-CN" sz="2400" dirty="0" smtClean="0">
                <a:solidFill>
                  <a:srgbClr val="C00000"/>
                </a:solidFill>
                <a:latin typeface="微软雅黑" panose="020B0503020204020204" charset="-122"/>
                <a:ea typeface="微软雅黑" panose="020B0503020204020204" charset="-122"/>
              </a:rPr>
              <a:t>。</a:t>
            </a:r>
            <a:r>
              <a:rPr altLang="zh-CN" sz="2400" dirty="0">
                <a:latin typeface="微软雅黑" panose="020B0503020204020204" charset="-122"/>
                <a:ea typeface="微软雅黑" panose="020B0503020204020204" charset="-122"/>
              </a:rPr>
              <a:t>与杜甫并称为“李杜”，为了与另两位诗人李商隐与杜牧即“小李杜”区别，杜甫与李白又合称“大李杜”。其人爽朗大方，爱饮酒作诗，喜交友。</a:t>
            </a:r>
          </a:p>
          <a:p>
            <a:r>
              <a:rPr lang="zh-CN" altLang="zh-CN" sz="2400" dirty="0">
                <a:latin typeface="微软雅黑" panose="020B0503020204020204" charset="-122"/>
                <a:ea typeface="微软雅黑" panose="020B0503020204020204" charset="-122"/>
              </a:rPr>
              <a:t>李白有《</a:t>
            </a:r>
            <a:r>
              <a:rPr lang="en-US" altLang="zh-CN" sz="2400" dirty="0" err="1">
                <a:latin typeface="微软雅黑" panose="020B0503020204020204" charset="-122"/>
                <a:ea typeface="微软雅黑" panose="020B0503020204020204" charset="-122"/>
              </a:rPr>
              <a:t>李太白集</a:t>
            </a:r>
            <a:r>
              <a:rPr lang="zh-CN" altLang="zh-CN" sz="2400" dirty="0">
                <a:latin typeface="微软雅黑" panose="020B0503020204020204" charset="-122"/>
                <a:ea typeface="微软雅黑" panose="020B0503020204020204" charset="-122"/>
              </a:rPr>
              <a:t>》传世，诗作中多以醉时写成，代表作有《</a:t>
            </a:r>
            <a:r>
              <a:rPr lang="en-US" altLang="zh-CN" sz="2400" dirty="0" err="1">
                <a:latin typeface="微软雅黑" panose="020B0503020204020204" charset="-122"/>
                <a:ea typeface="微软雅黑" panose="020B0503020204020204" charset="-122"/>
              </a:rPr>
              <a:t>望庐山瀑布</a:t>
            </a:r>
            <a:r>
              <a:rPr lang="zh-CN" altLang="zh-CN" sz="2400" dirty="0">
                <a:latin typeface="微软雅黑" panose="020B0503020204020204" charset="-122"/>
                <a:ea typeface="微软雅黑" panose="020B0503020204020204" charset="-122"/>
              </a:rPr>
              <a:t>》《</a:t>
            </a:r>
            <a:r>
              <a:rPr lang="en-US" altLang="zh-CN" sz="2400" dirty="0" err="1">
                <a:latin typeface="微软雅黑" panose="020B0503020204020204" charset="-122"/>
                <a:ea typeface="微软雅黑" panose="020B0503020204020204" charset="-122"/>
              </a:rPr>
              <a:t>行路难</a:t>
            </a:r>
            <a:r>
              <a:rPr lang="zh-CN" altLang="zh-CN" sz="2400" dirty="0">
                <a:latin typeface="微软雅黑" panose="020B0503020204020204" charset="-122"/>
                <a:ea typeface="微软雅黑" panose="020B0503020204020204" charset="-122"/>
              </a:rPr>
              <a:t>》《</a:t>
            </a:r>
            <a:r>
              <a:rPr lang="en-US" altLang="zh-CN" sz="2400" dirty="0" err="1">
                <a:latin typeface="微软雅黑" panose="020B0503020204020204" charset="-122"/>
                <a:ea typeface="微软雅黑" panose="020B0503020204020204" charset="-122"/>
              </a:rPr>
              <a:t>蜀道难</a:t>
            </a:r>
            <a:r>
              <a:rPr lang="zh-CN" altLang="zh-CN" sz="2400" dirty="0">
                <a:latin typeface="微软雅黑" panose="020B0503020204020204" charset="-122"/>
                <a:ea typeface="微软雅黑" panose="020B0503020204020204" charset="-122"/>
              </a:rPr>
              <a:t>》《</a:t>
            </a:r>
            <a:r>
              <a:rPr lang="en-US" altLang="zh-CN" sz="2400" dirty="0" err="1">
                <a:latin typeface="微软雅黑" panose="020B0503020204020204" charset="-122"/>
                <a:ea typeface="微软雅黑" panose="020B0503020204020204" charset="-122"/>
              </a:rPr>
              <a:t>将进酒</a:t>
            </a:r>
            <a:r>
              <a:rPr lang="zh-CN" altLang="zh-CN" sz="2400" dirty="0">
                <a:latin typeface="微软雅黑" panose="020B0503020204020204" charset="-122"/>
                <a:ea typeface="微软雅黑" panose="020B0503020204020204" charset="-122"/>
              </a:rPr>
              <a:t>》《</a:t>
            </a:r>
            <a:r>
              <a:rPr lang="en-US" altLang="zh-CN" sz="2400" dirty="0" err="1">
                <a:latin typeface="微软雅黑" panose="020B0503020204020204" charset="-122"/>
                <a:ea typeface="微软雅黑" panose="020B0503020204020204" charset="-122"/>
              </a:rPr>
              <a:t>越女词</a:t>
            </a:r>
            <a:r>
              <a:rPr lang="zh-CN" altLang="zh-CN" sz="2400" dirty="0">
                <a:latin typeface="微软雅黑" panose="020B0503020204020204" charset="-122"/>
                <a:ea typeface="微软雅黑" panose="020B0503020204020204" charset="-122"/>
              </a:rPr>
              <a:t>》《</a:t>
            </a:r>
            <a:r>
              <a:rPr lang="en-US" altLang="zh-CN" sz="2400" dirty="0" err="1">
                <a:latin typeface="微软雅黑" panose="020B0503020204020204" charset="-122"/>
                <a:ea typeface="微软雅黑" panose="020B0503020204020204" charset="-122"/>
              </a:rPr>
              <a:t>早发白帝城</a:t>
            </a:r>
            <a:r>
              <a:rPr lang="zh-CN" altLang="zh-CN" sz="2400" dirty="0">
                <a:latin typeface="微软雅黑" panose="020B0503020204020204" charset="-122"/>
                <a:ea typeface="微软雅黑" panose="020B0503020204020204" charset="-122"/>
              </a:rPr>
              <a:t>》等多首。</a:t>
            </a:r>
          </a:p>
        </p:txBody>
      </p:sp>
      <p:sp>
        <p:nvSpPr>
          <p:cNvPr id="9" name="文本框 7"/>
          <p:cNvSpPr txBox="1"/>
          <p:nvPr/>
        </p:nvSpPr>
        <p:spPr>
          <a:xfrm>
            <a:off x="639474" y="1279525"/>
            <a:ext cx="2091271" cy="578480"/>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pic>
        <p:nvPicPr>
          <p:cNvPr id="3" name="图片 2"/>
          <p:cNvPicPr>
            <a:picLocks noChangeAspect="1"/>
          </p:cNvPicPr>
          <p:nvPr/>
        </p:nvPicPr>
        <p:blipFill>
          <a:blip r:embed="rId2" cstate="print"/>
          <a:stretch>
            <a:fillRect/>
          </a:stretch>
        </p:blipFill>
        <p:spPr>
          <a:xfrm flipH="1">
            <a:off x="639474" y="2586357"/>
            <a:ext cx="3893423" cy="284797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8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100" name="文本框 99"/>
          <p:cNvSpPr txBox="1"/>
          <p:nvPr/>
        </p:nvSpPr>
        <p:spPr>
          <a:xfrm>
            <a:off x="2703615" y="2729865"/>
            <a:ext cx="7924041" cy="1961812"/>
          </a:xfrm>
          <a:prstGeom prst="roundRect">
            <a:avLst/>
          </a:prstGeom>
          <a:noFill/>
          <a:ln w="38100">
            <a:solidFill>
              <a:srgbClr val="92D050"/>
            </a:solidFill>
          </a:ln>
        </p:spPr>
        <p:txBody>
          <a:bodyPr wrap="square">
            <a:spAutoFit/>
          </a:bodyPr>
          <a:lstStyle/>
          <a:p>
            <a:pPr>
              <a:lnSpc>
                <a:spcPct val="130000"/>
              </a:lnSpc>
            </a:pPr>
            <a:r>
              <a:rPr lang="zh-CN" sz="2800">
                <a:latin typeface="微软雅黑" panose="020B0503020204020204" charset="-122"/>
                <a:ea typeface="微软雅黑" panose="020B0503020204020204" charset="-122"/>
                <a:cs typeface="微软雅黑" panose="020B0503020204020204" charset="-122"/>
              </a:rPr>
              <a:t>（1）是谁把铁棒磨成针？</a:t>
            </a:r>
          </a:p>
          <a:p>
            <a:pPr>
              <a:lnSpc>
                <a:spcPct val="130000"/>
              </a:lnSpc>
            </a:pPr>
            <a:r>
              <a:rPr lang="zh-CN" sz="2800">
                <a:latin typeface="微软雅黑" panose="020B0503020204020204" charset="-122"/>
                <a:ea typeface="微软雅黑" panose="020B0503020204020204" charset="-122"/>
                <a:cs typeface="微软雅黑" panose="020B0503020204020204" charset="-122"/>
              </a:rPr>
              <a:t>（2）为什么把铁棒磨成针？</a:t>
            </a:r>
          </a:p>
          <a:p>
            <a:pPr>
              <a:lnSpc>
                <a:spcPct val="130000"/>
              </a:lnSpc>
            </a:pPr>
            <a:r>
              <a:rPr lang="zh-CN" sz="2800">
                <a:latin typeface="微软雅黑" panose="020B0503020204020204" charset="-122"/>
                <a:ea typeface="微软雅黑" panose="020B0503020204020204" charset="-122"/>
                <a:cs typeface="微软雅黑" panose="020B0503020204020204" charset="-122"/>
              </a:rPr>
              <a:t>（</a:t>
            </a:r>
            <a:r>
              <a:rPr lang="en-US" altLang="zh-CN" sz="2800">
                <a:latin typeface="微软雅黑" panose="020B0503020204020204" charset="-122"/>
                <a:ea typeface="微软雅黑" panose="020B0503020204020204" charset="-122"/>
                <a:cs typeface="微软雅黑" panose="020B0503020204020204" charset="-122"/>
              </a:rPr>
              <a:t>3</a:t>
            </a:r>
            <a:r>
              <a:rPr lang="zh-CN" altLang="en-US" sz="2800">
                <a:latin typeface="微软雅黑" panose="020B0503020204020204" charset="-122"/>
                <a:ea typeface="微软雅黑" panose="020B0503020204020204" charset="-122"/>
                <a:cs typeface="微软雅黑" panose="020B0503020204020204" charset="-122"/>
              </a:rPr>
              <a:t>）</a:t>
            </a:r>
            <a:r>
              <a:rPr lang="zh-CN" sz="2800">
                <a:latin typeface="微软雅黑" panose="020B0503020204020204" charset="-122"/>
                <a:ea typeface="微软雅黑" panose="020B0503020204020204" charset="-122"/>
                <a:cs typeface="微软雅黑" panose="020B0503020204020204" charset="-122"/>
              </a:rPr>
              <a:t>这个故事告诉我们一个什么道理? </a:t>
            </a:r>
          </a:p>
        </p:txBody>
      </p:sp>
      <p:sp>
        <p:nvSpPr>
          <p:cNvPr id="9" name="文本框 7"/>
          <p:cNvSpPr txBox="1"/>
          <p:nvPr/>
        </p:nvSpPr>
        <p:spPr>
          <a:xfrm>
            <a:off x="481350" y="1127125"/>
            <a:ext cx="2091271" cy="578444"/>
          </a:xfrm>
          <a:prstGeom prst="roundRect">
            <a:avLst/>
          </a:prstGeom>
          <a:solidFill>
            <a:srgbClr val="92D050"/>
          </a:solidFill>
        </p:spPr>
        <p:txBody>
          <a:bodyPr wrap="square" rtlCol="0">
            <a:spAutoFit/>
          </a:bodyPr>
          <a:lstStyle/>
          <a:p>
            <a:r>
              <a:rPr lang="zh-CN" altLang="en-US" sz="28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课题质疑</a:t>
            </a:r>
          </a:p>
        </p:txBody>
      </p:sp>
      <p:pic>
        <p:nvPicPr>
          <p:cNvPr id="4" name="图片 3" descr="63"/>
          <p:cNvPicPr>
            <a:picLocks noChangeAspect="1"/>
          </p:cNvPicPr>
          <p:nvPr/>
        </p:nvPicPr>
        <p:blipFill>
          <a:blip r:embed="rId2" cstate="print"/>
          <a:stretch>
            <a:fillRect/>
          </a:stretch>
        </p:blipFill>
        <p:spPr>
          <a:xfrm>
            <a:off x="387560" y="3586482"/>
            <a:ext cx="2091271" cy="23361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8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948746" y="2409827"/>
            <a:ext cx="7479898" cy="830997"/>
          </a:xfrm>
          <a:prstGeom prst="rect">
            <a:avLst/>
          </a:prstGeom>
          <a:noFill/>
          <a:ln w="9525">
            <a:noFill/>
          </a:ln>
        </p:spPr>
        <p:txBody>
          <a:bodyPr wrap="square">
            <a:spAutoFit/>
          </a:bodyPr>
          <a:lstStyle/>
          <a:p>
            <a:r>
              <a:rPr lang="zh-CN" altLang="zh-CN" sz="2400" dirty="0">
                <a:latin typeface="微软雅黑" panose="020B0503020204020204" charset="-122"/>
                <a:ea typeface="微软雅黑" panose="020B0503020204020204" charset="-122"/>
              </a:rPr>
              <a:t>“逢”半包围结构，先写辶上面的部分。</a:t>
            </a:r>
            <a:r>
              <a:rPr lang="en-US" altLang="zh-CN" sz="2400" dirty="0">
                <a:latin typeface="微软雅黑" panose="020B0503020204020204" charset="-122"/>
                <a:ea typeface="微软雅黑" panose="020B0503020204020204" charset="-122"/>
              </a:rPr>
              <a:t>:</a:t>
            </a:r>
            <a:r>
              <a:rPr lang="zh-CN" altLang="zh-CN" sz="2400" dirty="0">
                <a:latin typeface="微软雅黑" panose="020B0503020204020204" charset="-122"/>
                <a:ea typeface="微软雅黑" panose="020B0503020204020204" charset="-122"/>
              </a:rPr>
              <a:t>辶书写顺序：点 横折折撇 捺</a:t>
            </a:r>
            <a:r>
              <a:rPr lang="zh-CN" altLang="zh-CN" sz="2400" dirty="0" smtClean="0">
                <a:latin typeface="微软雅黑" panose="020B0503020204020204" charset="-122"/>
                <a:ea typeface="微软雅黑" panose="020B0503020204020204" charset="-122"/>
              </a:rPr>
              <a:t>。</a:t>
            </a:r>
            <a:endParaRPr lang="zh-CN" altLang="zh-CN" sz="2400" dirty="0">
              <a:latin typeface="微软雅黑" panose="020B0503020204020204" charset="-122"/>
              <a:ea typeface="微软雅黑" panose="020B0503020204020204" charset="-122"/>
            </a:endParaRP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3061358" y="4675327"/>
            <a:ext cx="7793333" cy="1198880"/>
          </a:xfrm>
          <a:prstGeom prst="rect">
            <a:avLst/>
          </a:prstGeom>
          <a:noFill/>
        </p:spPr>
        <p:txBody>
          <a:bodyPr wrap="square" rtlCol="0">
            <a:spAutoFit/>
          </a:bodyPr>
          <a:lstStyle/>
          <a:p>
            <a:pPr>
              <a:lnSpc>
                <a:spcPct val="150000"/>
              </a:lnSpc>
            </a:pPr>
            <a:r>
              <a:rPr sz="2400" dirty="0">
                <a:latin typeface="微软雅黑" panose="020B0503020204020204" charset="-122"/>
                <a:ea typeface="微软雅黑" panose="020B0503020204020204" charset="-122"/>
                <a:cs typeface="微软雅黑" panose="020B0503020204020204" charset="-122"/>
                <a:sym typeface="+mn-ea"/>
              </a:rPr>
              <a:t>“</a:t>
            </a:r>
            <a:r>
              <a:rPr sz="2400" dirty="0" err="1">
                <a:latin typeface="微软雅黑" panose="020B0503020204020204" charset="-122"/>
                <a:ea typeface="微软雅黑" panose="020B0503020204020204" charset="-122"/>
                <a:cs typeface="微软雅黑" panose="020B0503020204020204" charset="-122"/>
                <a:sym typeface="+mn-ea"/>
              </a:rPr>
              <a:t>卒”独体字结构，注意下面的横写得长一些，基本压在横中线上，竖压住竖中线</a:t>
            </a:r>
            <a:r>
              <a:rPr sz="2400" dirty="0">
                <a:latin typeface="微软雅黑" panose="020B0503020204020204" charset="-122"/>
                <a:ea typeface="微软雅黑" panose="020B0503020204020204" charset="-122"/>
                <a:cs typeface="微软雅黑" panose="020B0503020204020204" charset="-122"/>
                <a:sym typeface="+mn-ea"/>
              </a:rPr>
              <a:t>。</a:t>
            </a:r>
          </a:p>
        </p:txBody>
      </p:sp>
      <p:graphicFrame>
        <p:nvGraphicFramePr>
          <p:cNvPr id="13" name="表格 12"/>
          <p:cNvGraphicFramePr/>
          <p:nvPr>
            <p:custDataLst>
              <p:tags r:id="rId1"/>
            </p:custDataLst>
          </p:nvPr>
        </p:nvGraphicFramePr>
        <p:xfrm>
          <a:off x="9017734" y="240982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9017735" y="240982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逢</a:t>
            </a: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Lst>
  </p:timing>
</p:sld>
</file>

<file path=ppt/slides/slide8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725415" y="3317877"/>
            <a:ext cx="8808452" cy="2437205"/>
          </a:xfrm>
          <a:prstGeom prst="bevel">
            <a:avLst>
              <a:gd name="adj" fmla="val 8352"/>
            </a:avLst>
          </a:prstGeom>
          <a:solidFill>
            <a:srgbClr val="FFC000"/>
          </a:solidFill>
          <a:ln w="9525">
            <a:solidFill>
              <a:srgbClr val="92D050"/>
            </a:solidFill>
          </a:ln>
        </p:spPr>
        <p:txBody>
          <a:bodyPr wrap="square">
            <a:spAutoFit/>
          </a:bodyPr>
          <a:lstStyle/>
          <a:p>
            <a:pPr>
              <a:lnSpc>
                <a:spcPct val="150000"/>
              </a:lnSpc>
            </a:pPr>
            <a:r>
              <a:rPr lang="en-US" altLang="zh-CN"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smtClean="0">
                <a:solidFill>
                  <a:schemeClr val="tx1"/>
                </a:solidFill>
                <a:latin typeface="微软雅黑" panose="020B0503020204020204" charset="-122"/>
                <a:ea typeface="微软雅黑" panose="020B0503020204020204" charset="-122"/>
                <a:cs typeface="微软雅黑" panose="020B0503020204020204" charset="-122"/>
              </a:rPr>
              <a:t>一是读的速度要慢</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a:t>
            </a:r>
            <a:endParaRPr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pP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二是停顿要得当。老师也可出示原文和停顿符号</a:t>
            </a:r>
            <a:r>
              <a:rPr sz="28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可</a:t>
            </a:r>
            <a:r>
              <a:rPr sz="2800" dirty="0" err="1" smtClean="0">
                <a:solidFill>
                  <a:schemeClr val="tx1"/>
                </a:solidFill>
                <a:latin typeface="微软雅黑" panose="020B0503020204020204" charset="-122"/>
                <a:ea typeface="微软雅黑" panose="020B0503020204020204" charset="-122"/>
                <a:cs typeface="微软雅黑" panose="020B0503020204020204" charset="-122"/>
              </a:rPr>
              <a:t>以对学生朗读有所帮助</a:t>
            </a:r>
            <a:r>
              <a:rPr sz="2800" dirty="0">
                <a:solidFill>
                  <a:schemeClr val="tx1"/>
                </a:solidFill>
                <a:latin typeface="微软雅黑" panose="020B0503020204020204" charset="-122"/>
                <a:ea typeface="微软雅黑" panose="020B0503020204020204" charset="-122"/>
                <a:cs typeface="微软雅黑" panose="020B0503020204020204" charset="-122"/>
              </a:rPr>
              <a:t>。 　　</a:t>
            </a:r>
          </a:p>
        </p:txBody>
      </p:sp>
      <p:sp>
        <p:nvSpPr>
          <p:cNvPr id="2" name="文本框 1"/>
          <p:cNvSpPr txBox="1"/>
          <p:nvPr/>
        </p:nvSpPr>
        <p:spPr>
          <a:xfrm>
            <a:off x="454996" y="115633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rot="20880000">
            <a:off x="490650" y="2416810"/>
            <a:ext cx="4180992" cy="640734"/>
          </a:xfrm>
          <a:prstGeom prst="snip2DiagRect">
            <a:avLst/>
          </a:prstGeom>
          <a:noFill/>
          <a:ln w="38100">
            <a:solidFill>
              <a:srgbClr val="339933"/>
            </a:solidFill>
            <a:prstDash val="lgDashDotDot"/>
          </a:ln>
        </p:spPr>
        <p:txBody>
          <a:bodyPr wrap="square" rtlCol="0" anchor="t">
            <a:spAutoFit/>
          </a:bodyPr>
          <a:lstStyle/>
          <a:p>
            <a:r>
              <a:rPr sz="2800">
                <a:latin typeface="微软雅黑" panose="020B0503020204020204" charset="-122"/>
                <a:ea typeface="微软雅黑" panose="020B0503020204020204" charset="-122"/>
                <a:cs typeface="微软雅黑" panose="020B0503020204020204" charset="-122"/>
                <a:sym typeface="+mn-ea"/>
              </a:rPr>
              <a:t>朗读文言文的要点</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3"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3882572" y="1216027"/>
            <a:ext cx="7068310" cy="4154984"/>
          </a:xfrm>
          <a:prstGeom prst="rect">
            <a:avLst/>
          </a:prstGeom>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400" dirty="0">
                <a:solidFill>
                  <a:srgbClr val="FF0000"/>
                </a:solidFill>
                <a:latin typeface="微软雅黑" panose="020B0503020204020204" charset="-122"/>
                <a:ea typeface="微软雅黑" panose="020B0503020204020204" charset="-122"/>
                <a:cs typeface="微软雅黑" panose="020B0503020204020204" charset="-122"/>
              </a:rPr>
              <a:t>茅盾</a:t>
            </a:r>
            <a:r>
              <a:rPr lang="zh-CN" altLang="zh-CN" sz="2400" dirty="0">
                <a:latin typeface="微软雅黑" panose="020B0503020204020204" charset="-122"/>
                <a:ea typeface="微软雅黑" panose="020B0503020204020204" charset="-122"/>
                <a:cs typeface="微软雅黑" panose="020B0503020204020204" charset="-122"/>
              </a:rPr>
              <a:t>(1896年-1981年)，</a:t>
            </a:r>
            <a:r>
              <a:rPr lang="zh-CN" altLang="zh-CN" sz="2400" dirty="0" smtClean="0">
                <a:solidFill>
                  <a:srgbClr val="C00000"/>
                </a:solidFill>
                <a:latin typeface="微软雅黑" panose="020B0503020204020204" charset="-122"/>
                <a:ea typeface="微软雅黑" panose="020B0503020204020204" charset="-122"/>
                <a:cs typeface="微软雅黑" panose="020B0503020204020204" charset="-122"/>
              </a:rPr>
              <a:t>原名</a:t>
            </a:r>
            <a:r>
              <a:rPr lang="zh-CN" altLang="zh-CN" sz="2400" dirty="0">
                <a:solidFill>
                  <a:srgbClr val="C00000"/>
                </a:solidFill>
                <a:latin typeface="微软雅黑" panose="020B0503020204020204" charset="-122"/>
                <a:ea typeface="微软雅黑" panose="020B0503020204020204" charset="-122"/>
                <a:cs typeface="微软雅黑" panose="020B0503020204020204" charset="-122"/>
              </a:rPr>
              <a:t>沈德鸿，字雁冰，笔名茅盾、郎损、玄珠、方璧、止敬、蒲牢、微明、沈仲方、沈明甫等</a:t>
            </a:r>
            <a:r>
              <a:rPr lang="zh-CN" altLang="zh-CN" sz="2400" dirty="0" smtClean="0">
                <a:solidFill>
                  <a:srgbClr val="C00000"/>
                </a:solidFill>
                <a:latin typeface="微软雅黑" panose="020B0503020204020204" charset="-122"/>
                <a:ea typeface="微软雅黑" panose="020B0503020204020204" charset="-122"/>
                <a:cs typeface="微软雅黑" panose="020B0503020204020204" charset="-122"/>
              </a:rPr>
              <a:t>，</a:t>
            </a:r>
            <a:r>
              <a:rPr lang="zh-CN" altLang="zh-CN" sz="2400" dirty="0" smtClean="0">
                <a:latin typeface="微软雅黑" panose="020B0503020204020204" charset="-122"/>
                <a:ea typeface="微软雅黑" panose="020B0503020204020204" charset="-122"/>
                <a:cs typeface="微软雅黑" panose="020B0503020204020204" charset="-122"/>
              </a:rPr>
              <a:t>浙江省</a:t>
            </a:r>
            <a:r>
              <a:rPr lang="zh-CN" altLang="zh-CN" sz="2400" dirty="0">
                <a:latin typeface="微软雅黑" panose="020B0503020204020204" charset="-122"/>
                <a:ea typeface="微软雅黑" panose="020B0503020204020204" charset="-122"/>
                <a:cs typeface="微软雅黑" panose="020B0503020204020204" charset="-122"/>
              </a:rPr>
              <a:t>嘉兴市桐乡市人。他是新文化运动的先驱者、中国革命文艺的奠基人。茅盾同时也是中国现代著名作家、文学评论家、文化活动家以及社会活动家。</a:t>
            </a:r>
            <a:r>
              <a:rPr lang="zh-CN" altLang="zh-CN" sz="2400" dirty="0">
                <a:solidFill>
                  <a:srgbClr val="C00000"/>
                </a:solidFill>
                <a:latin typeface="微软雅黑" panose="020B0503020204020204" charset="-122"/>
                <a:ea typeface="微软雅黑" panose="020B0503020204020204" charset="-122"/>
                <a:cs typeface="微软雅黑" panose="020B0503020204020204" charset="-122"/>
              </a:rPr>
              <a:t>代表作有小说</a:t>
            </a:r>
            <a:r>
              <a:rPr lang="zh-CN" altLang="zh-CN" sz="2400" dirty="0" smtClean="0">
                <a:solidFill>
                  <a:srgbClr val="C00000"/>
                </a:solidFill>
                <a:latin typeface="微软雅黑" panose="020B0503020204020204" charset="-122"/>
                <a:ea typeface="微软雅黑" panose="020B0503020204020204" charset="-122"/>
                <a:cs typeface="微软雅黑" panose="020B0503020204020204" charset="-122"/>
              </a:rPr>
              <a:t>《子夜》《春蚕》</a:t>
            </a:r>
            <a:r>
              <a:rPr lang="zh-CN" altLang="zh-CN" sz="2400" dirty="0">
                <a:solidFill>
                  <a:srgbClr val="C00000"/>
                </a:solidFill>
                <a:latin typeface="微软雅黑" panose="020B0503020204020204" charset="-122"/>
                <a:ea typeface="微软雅黑" panose="020B0503020204020204" charset="-122"/>
                <a:cs typeface="微软雅黑" panose="020B0503020204020204" charset="-122"/>
              </a:rPr>
              <a:t>和文学评论《夜读偶记》。</a:t>
            </a:r>
            <a:r>
              <a:rPr lang="zh-CN" altLang="zh-CN" sz="2400" dirty="0">
                <a:latin typeface="微软雅黑" panose="020B0503020204020204" charset="-122"/>
                <a:ea typeface="微软雅黑" panose="020B0503020204020204" charset="-122"/>
                <a:cs typeface="微软雅黑" panose="020B0503020204020204" charset="-122"/>
              </a:rPr>
              <a:t>1981年3月14日，茅盾自知病将不起，将稿费25万元人民币捐出设立茅盾文学奖，以鼓励当代优秀长篇小说的创作。  </a:t>
            </a:r>
            <a:r>
              <a:rPr lang="zh-CN" altLang="zh-CN" sz="2400" dirty="0">
                <a:solidFill>
                  <a:srgbClr val="C00000"/>
                </a:solidFill>
                <a:latin typeface="微软雅黑" panose="020B0503020204020204" charset="-122"/>
                <a:ea typeface="微软雅黑" panose="020B0503020204020204" charset="-122"/>
                <a:cs typeface="微软雅黑" panose="020B0503020204020204" charset="-122"/>
              </a:rPr>
              <a:t> </a:t>
            </a:r>
          </a:p>
          <a:p>
            <a:r>
              <a:rPr lang="zh-CN" altLang="zh-CN" sz="2400" dirty="0">
                <a:solidFill>
                  <a:srgbClr val="C00000"/>
                </a:solidFill>
                <a:latin typeface="微软雅黑" panose="020B0503020204020204" charset="-122"/>
                <a:ea typeface="微软雅黑" panose="020B0503020204020204" charset="-122"/>
                <a:cs typeface="微软雅黑" panose="020B0503020204020204" charset="-122"/>
              </a:rPr>
              <a:t>    《天窗》是茅盾先生写的关于童年生活的一篇小文章。</a:t>
            </a: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pic>
        <p:nvPicPr>
          <p:cNvPr id="2" name="图片 1"/>
          <p:cNvPicPr>
            <a:picLocks noChangeAspect="1"/>
          </p:cNvPicPr>
          <p:nvPr/>
        </p:nvPicPr>
        <p:blipFill>
          <a:blip r:embed="rId2" cstate="print"/>
          <a:stretch>
            <a:fillRect/>
          </a:stretch>
        </p:blipFill>
        <p:spPr>
          <a:xfrm>
            <a:off x="874334" y="2056132"/>
            <a:ext cx="2860189" cy="3495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3" name="文本框 2"/>
          <p:cNvSpPr txBox="1"/>
          <p:nvPr/>
        </p:nvSpPr>
        <p:spPr>
          <a:xfrm>
            <a:off x="4365471" y="1784986"/>
            <a:ext cx="6396281" cy="3195578"/>
          </a:xfrm>
          <a:prstGeom prst="snip2DiagRect">
            <a:avLst/>
          </a:prstGeom>
          <a:noFill/>
          <a:ln w="38100">
            <a:solidFill>
              <a:srgbClr val="FFC000"/>
            </a:solidFill>
          </a:ln>
        </p:spPr>
        <p:txBody>
          <a:bodyPr wrap="square" rtlCol="0">
            <a:spAutoFit/>
          </a:bodyPr>
          <a:lstStyle/>
          <a:p>
            <a:pPr algn="l"/>
            <a:r>
              <a:rPr lang="zh-CN" sz="2400" dirty="0">
                <a:solidFill>
                  <a:srgbClr val="C00000"/>
                </a:solidFill>
                <a:latin typeface="微软雅黑" panose="020B0503020204020204" charset="-122"/>
                <a:ea typeface="微软雅黑" panose="020B0503020204020204" charset="-122"/>
                <a:sym typeface="+mn-ea"/>
              </a:rPr>
              <a:t>课文大意： </a:t>
            </a:r>
          </a:p>
          <a:p>
            <a:pPr algn="l"/>
            <a:r>
              <a:rPr lang="zh-CN" sz="2400" dirty="0">
                <a:solidFill>
                  <a:srgbClr val="C00000"/>
                </a:solidFill>
                <a:latin typeface="微软雅黑" panose="020B0503020204020204" charset="-122"/>
                <a:ea typeface="微软雅黑" panose="020B0503020204020204" charset="-122"/>
                <a:sym typeface="+mn-ea"/>
              </a:rPr>
              <a:t>       </a:t>
            </a:r>
            <a:r>
              <a:rPr lang="zh-CN" sz="2400" dirty="0">
                <a:latin typeface="微软雅黑" panose="020B0503020204020204" charset="-122"/>
                <a:ea typeface="微软雅黑" panose="020B0503020204020204" charset="-122"/>
                <a:sym typeface="+mn-ea"/>
              </a:rPr>
              <a:t>磨针</a:t>
            </a:r>
            <a:r>
              <a:rPr lang="zh-CN" sz="2400" dirty="0" smtClean="0">
                <a:latin typeface="微软雅黑" panose="020B0503020204020204" charset="-122"/>
                <a:ea typeface="微软雅黑" panose="020B0503020204020204" charset="-122"/>
                <a:sym typeface="+mn-ea"/>
              </a:rPr>
              <a:t>溪</a:t>
            </a:r>
            <a:r>
              <a:rPr lang="zh-CN" altLang="en-US" sz="2400" dirty="0" smtClean="0">
                <a:latin typeface="微软雅黑" panose="020B0503020204020204" charset="-122"/>
                <a:ea typeface="微软雅黑" panose="020B0503020204020204" charset="-122"/>
                <a:sym typeface="+mn-ea"/>
              </a:rPr>
              <a:t>，</a:t>
            </a:r>
            <a:r>
              <a:rPr lang="zh-CN" sz="2400" dirty="0" smtClean="0">
                <a:latin typeface="微软雅黑" panose="020B0503020204020204" charset="-122"/>
                <a:ea typeface="微软雅黑" panose="020B0503020204020204" charset="-122"/>
                <a:sym typeface="+mn-ea"/>
              </a:rPr>
              <a:t>坐落</a:t>
            </a:r>
            <a:r>
              <a:rPr lang="zh-CN" sz="2400" dirty="0">
                <a:latin typeface="微软雅黑" panose="020B0503020204020204" charset="-122"/>
                <a:ea typeface="微软雅黑" panose="020B0503020204020204" charset="-122"/>
                <a:sym typeface="+mn-ea"/>
              </a:rPr>
              <a:t>在象耳山下。传说李白在山中读书的时候，没有完成好自己的学业，就放弃学习离开了。他路过一条小溪，遇见一位老妇人在磨铁棒，问她在干什么，老妇人说：“我想把它磨成针。”李白被她的精神感动，就回去完成学业。</a:t>
            </a:r>
          </a:p>
        </p:txBody>
      </p:sp>
      <p:pic>
        <p:nvPicPr>
          <p:cNvPr id="4" name="图片 3"/>
          <p:cNvPicPr>
            <a:picLocks noChangeAspect="1"/>
          </p:cNvPicPr>
          <p:nvPr/>
        </p:nvPicPr>
        <p:blipFill>
          <a:blip r:embed="rId2" cstate="print"/>
          <a:stretch>
            <a:fillRect/>
          </a:stretch>
        </p:blipFill>
        <p:spPr>
          <a:xfrm>
            <a:off x="451894" y="2251710"/>
            <a:ext cx="3790332" cy="331914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503732" y="2607310"/>
            <a:ext cx="9240193" cy="3195578"/>
          </a:xfrm>
          <a:prstGeom prst="snip2DiagRect">
            <a:avLst/>
          </a:prstGeom>
          <a:noFill/>
          <a:ln w="38100">
            <a:solidFill>
              <a:srgbClr val="FFC000"/>
            </a:solidFill>
          </a:ln>
        </p:spPr>
        <p:txBody>
          <a:bodyPr wrap="squar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（1）只要</a:t>
            </a:r>
            <a:r>
              <a:rPr lang="zh-CN" sz="2400" dirty="0" smtClean="0">
                <a:latin typeface="微软雅黑" panose="020B0503020204020204" charset="-122"/>
                <a:ea typeface="微软雅黑" panose="020B0503020204020204" charset="-122"/>
                <a:cs typeface="微软雅黑" panose="020B0503020204020204" charset="-122"/>
                <a:sym typeface="+mn-ea"/>
              </a:rPr>
              <a:t>坚持不懈</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sz="2400" dirty="0" smtClean="0">
                <a:latin typeface="微软雅黑" panose="020B0503020204020204" charset="-122"/>
                <a:ea typeface="微软雅黑" panose="020B0503020204020204" charset="-122"/>
                <a:cs typeface="微软雅黑" panose="020B0503020204020204" charset="-122"/>
                <a:sym typeface="+mn-ea"/>
              </a:rPr>
              <a:t>就</a:t>
            </a:r>
            <a:r>
              <a:rPr lang="zh-CN" sz="2400" dirty="0">
                <a:latin typeface="微软雅黑" panose="020B0503020204020204" charset="-122"/>
                <a:ea typeface="微软雅黑" panose="020B0503020204020204" charset="-122"/>
                <a:cs typeface="微软雅黑" panose="020B0503020204020204" charset="-122"/>
                <a:sym typeface="+mn-ea"/>
              </a:rPr>
              <a:t>算是</a:t>
            </a:r>
            <a:r>
              <a:rPr lang="zh-CN" sz="2400" dirty="0" smtClean="0">
                <a:latin typeface="微软雅黑" panose="020B0503020204020204" charset="-122"/>
                <a:ea typeface="微软雅黑" panose="020B0503020204020204" charset="-122"/>
                <a:cs typeface="微软雅黑" panose="020B0503020204020204" charset="-122"/>
                <a:sym typeface="+mn-ea"/>
              </a:rPr>
              <a:t>铁杵也</a:t>
            </a:r>
            <a:r>
              <a:rPr lang="zh-CN" sz="2400" dirty="0">
                <a:latin typeface="微软雅黑" panose="020B0503020204020204" charset="-122"/>
                <a:ea typeface="微软雅黑" panose="020B0503020204020204" charset="-122"/>
                <a:cs typeface="微软雅黑" panose="020B0503020204020204" charset="-122"/>
                <a:sym typeface="+mn-ea"/>
              </a:rPr>
              <a:t>能磨成针。</a:t>
            </a:r>
          </a:p>
          <a:p>
            <a:r>
              <a:rPr lang="zh-CN" sz="2400" dirty="0">
                <a:latin typeface="微软雅黑" panose="020B0503020204020204" charset="-122"/>
                <a:ea typeface="微软雅黑" panose="020B0503020204020204" charset="-122"/>
                <a:cs typeface="微软雅黑" panose="020B0503020204020204" charset="-122"/>
                <a:sym typeface="+mn-ea"/>
              </a:rPr>
              <a:t>（2）一个人</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zh-CN" sz="2400" dirty="0">
                <a:latin typeface="微软雅黑" panose="020B0503020204020204" charset="-122"/>
                <a:ea typeface="微软雅黑" panose="020B0503020204020204" charset="-122"/>
              </a:rPr>
              <a:t>认准了一个目标</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sz="2400" dirty="0">
                <a:latin typeface="微软雅黑" panose="020B0503020204020204" charset="-122"/>
                <a:ea typeface="微软雅黑" panose="020B0503020204020204" charset="-122"/>
                <a:cs typeface="微软雅黑" panose="020B0503020204020204" charset="-122"/>
                <a:sym typeface="+mn-ea"/>
              </a:rPr>
              <a:t>只要坚持不懈</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就</a:t>
            </a:r>
            <a:r>
              <a:rPr lang="zh-CN" sz="2400" dirty="0" smtClean="0">
                <a:latin typeface="微软雅黑" panose="020B0503020204020204" charset="-122"/>
                <a:ea typeface="微软雅黑" panose="020B0503020204020204" charset="-122"/>
                <a:cs typeface="微软雅黑" panose="020B0503020204020204" charset="-122"/>
                <a:sym typeface="+mn-ea"/>
              </a:rPr>
              <a:t>可</a:t>
            </a:r>
            <a:r>
              <a:rPr lang="zh-CN" altLang="en-US" sz="2400" dirty="0" smtClean="0">
                <a:latin typeface="微软雅黑" panose="020B0503020204020204" charset="-122"/>
                <a:ea typeface="微软雅黑" panose="020B0503020204020204" charset="-122"/>
                <a:cs typeface="微软雅黑" panose="020B0503020204020204" charset="-122"/>
                <a:sym typeface="+mn-ea"/>
              </a:rPr>
              <a:t>以</a:t>
            </a:r>
            <a:r>
              <a:rPr lang="zh-CN" sz="2400" dirty="0" smtClean="0">
                <a:latin typeface="微软雅黑" panose="020B0503020204020204" charset="-122"/>
                <a:ea typeface="微软雅黑" panose="020B0503020204020204" charset="-122"/>
                <a:cs typeface="微软雅黑" panose="020B0503020204020204" charset="-122"/>
                <a:sym typeface="+mn-ea"/>
              </a:rPr>
              <a:t>创</a:t>
            </a:r>
            <a:r>
              <a:rPr lang="zh-CN" altLang="en-US" sz="2400" dirty="0" smtClean="0">
                <a:latin typeface="微软雅黑" panose="020B0503020204020204" charset="-122"/>
                <a:ea typeface="微软雅黑" panose="020B0503020204020204" charset="-122"/>
                <a:cs typeface="微软雅黑" panose="020B0503020204020204" charset="-122"/>
                <a:sym typeface="+mn-ea"/>
              </a:rPr>
              <a:t>出</a:t>
            </a:r>
            <a:r>
              <a:rPr lang="zh-CN" sz="2400" dirty="0" smtClean="0">
                <a:latin typeface="微软雅黑" panose="020B0503020204020204" charset="-122"/>
                <a:ea typeface="微软雅黑" panose="020B0503020204020204" charset="-122"/>
                <a:cs typeface="微软雅黑" panose="020B0503020204020204" charset="-122"/>
                <a:sym typeface="+mn-ea"/>
              </a:rPr>
              <a:t>佳绩</a:t>
            </a:r>
            <a:r>
              <a:rPr lang="zh-CN" sz="2400" dirty="0">
                <a:latin typeface="微软雅黑" panose="020B0503020204020204" charset="-122"/>
                <a:ea typeface="微软雅黑" panose="020B0503020204020204" charset="-122"/>
                <a:cs typeface="微软雅黑" panose="020B0503020204020204" charset="-122"/>
                <a:sym typeface="+mn-ea"/>
              </a:rPr>
              <a:t>。</a:t>
            </a:r>
          </a:p>
          <a:p>
            <a:pPr algn="l"/>
            <a:r>
              <a:rPr lang="zh-CN" sz="2400" dirty="0">
                <a:latin typeface="微软雅黑" panose="020B0503020204020204" charset="-122"/>
                <a:ea typeface="微软雅黑" panose="020B0503020204020204" charset="-122"/>
                <a:cs typeface="微软雅黑" panose="020B0503020204020204" charset="-122"/>
                <a:sym typeface="+mn-ea"/>
              </a:rPr>
              <a:t>（3）目标专一而不三心二意，持之以恒而不半途而废，就一定能实现我们美好的理想。</a:t>
            </a:r>
          </a:p>
          <a:p>
            <a:pPr algn="l"/>
            <a:r>
              <a:rPr lang="zh-CN" sz="2400" dirty="0">
                <a:latin typeface="微软雅黑" panose="020B0503020204020204" charset="-122"/>
                <a:ea typeface="微软雅黑" panose="020B0503020204020204" charset="-122"/>
                <a:cs typeface="微软雅黑" panose="020B0503020204020204" charset="-122"/>
                <a:sym typeface="+mn-ea"/>
              </a:rPr>
              <a:t>（4）如果有了目标就不能中止，持之以恒而不半途而废，就一定能实现</a:t>
            </a:r>
            <a:r>
              <a:rPr lang="zh-CN" sz="2400" dirty="0" smtClean="0">
                <a:latin typeface="微软雅黑" panose="020B0503020204020204" charset="-122"/>
                <a:ea typeface="微软雅黑" panose="020B0503020204020204" charset="-122"/>
                <a:cs typeface="微软雅黑" panose="020B0503020204020204" charset="-122"/>
                <a:sym typeface="+mn-ea"/>
              </a:rPr>
              <a:t>我们的</a:t>
            </a:r>
            <a:r>
              <a:rPr lang="zh-CN" altLang="en-US" sz="2400" dirty="0" smtClean="0">
                <a:latin typeface="微软雅黑" panose="020B0503020204020204" charset="-122"/>
                <a:ea typeface="微软雅黑" panose="020B0503020204020204" charset="-122"/>
                <a:cs typeface="微软雅黑" panose="020B0503020204020204" charset="-122"/>
                <a:sym typeface="+mn-ea"/>
              </a:rPr>
              <a:t>目标</a:t>
            </a:r>
            <a:r>
              <a:rPr lang="zh-CN" sz="2400" dirty="0" smtClean="0">
                <a:latin typeface="微软雅黑" panose="020B0503020204020204" charset="-122"/>
                <a:ea typeface="微软雅黑" panose="020B0503020204020204" charset="-122"/>
                <a:cs typeface="微软雅黑" panose="020B0503020204020204" charset="-122"/>
                <a:sym typeface="+mn-ea"/>
              </a:rPr>
              <a:t>。</a:t>
            </a:r>
            <a:endParaRPr 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grpSp>
        <p:nvGrpSpPr>
          <p:cNvPr id="8" name="组合 7"/>
          <p:cNvGrpSpPr/>
          <p:nvPr/>
        </p:nvGrpSpPr>
        <p:grpSpPr>
          <a:xfrm>
            <a:off x="3289605" y="1323975"/>
            <a:ext cx="6150568" cy="1074420"/>
            <a:chOff x="4244" y="2085"/>
            <a:chExt cx="7935" cy="1692"/>
          </a:xfrm>
        </p:grpSpPr>
        <p:pic>
          <p:nvPicPr>
            <p:cNvPr id="6" name="图片 5" descr="图片5"/>
            <p:cNvPicPr>
              <a:picLocks noChangeAspect="1"/>
            </p:cNvPicPr>
            <p:nvPr/>
          </p:nvPicPr>
          <p:blipFill>
            <a:blip r:embed="rId2" cstate="print"/>
            <a:stretch>
              <a:fillRect/>
            </a:stretch>
          </p:blipFill>
          <p:spPr>
            <a:xfrm>
              <a:off x="4244" y="2085"/>
              <a:ext cx="7935" cy="1692"/>
            </a:xfrm>
            <a:prstGeom prst="rect">
              <a:avLst/>
            </a:prstGeom>
          </p:spPr>
        </p:pic>
        <p:sp>
          <p:nvSpPr>
            <p:cNvPr id="2" name="文本框 1"/>
            <p:cNvSpPr txBox="1"/>
            <p:nvPr/>
          </p:nvSpPr>
          <p:spPr>
            <a:xfrm>
              <a:off x="4355" y="2568"/>
              <a:ext cx="6194" cy="727"/>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“铁杵磨针”带给我们什么启示？</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847205" y="2607311"/>
            <a:ext cx="9896719" cy="2314039"/>
          </a:xfrm>
          <a:prstGeom prst="snip2DiagRect">
            <a:avLst/>
          </a:prstGeom>
          <a:noFill/>
          <a:ln w="38100">
            <a:solidFill>
              <a:srgbClr val="FFC000"/>
            </a:solidFill>
          </a:ln>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（5）要把铁杵磨成细针，需要锲而不舍、持之以恒的精神，只要我们拥有这样的精神，还有什么事情做不成呢？</a:t>
            </a:r>
          </a:p>
          <a:p>
            <a:pPr algn="l"/>
            <a:r>
              <a:rPr lang="zh-CN" sz="2400">
                <a:latin typeface="微软雅黑" panose="020B0503020204020204" charset="-122"/>
                <a:ea typeface="微软雅黑" panose="020B0503020204020204" charset="-122"/>
                <a:cs typeface="微软雅黑" panose="020B0503020204020204" charset="-122"/>
                <a:sym typeface="+mn-ea"/>
              </a:rPr>
              <a:t>（6）无论做什么事请，只要有恒心，就一定会成功，因为工夫不负有心人。重视生活细节，那将影响你的一生，请牢记：世界上没有你做不到的事，关键在于你的心态。</a:t>
            </a:r>
          </a:p>
        </p:txBody>
      </p:sp>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grpSp>
        <p:nvGrpSpPr>
          <p:cNvPr id="8" name="组合 7"/>
          <p:cNvGrpSpPr/>
          <p:nvPr/>
        </p:nvGrpSpPr>
        <p:grpSpPr>
          <a:xfrm>
            <a:off x="3289605" y="1323975"/>
            <a:ext cx="6150568" cy="1074420"/>
            <a:chOff x="4244" y="2085"/>
            <a:chExt cx="7935" cy="1692"/>
          </a:xfrm>
        </p:grpSpPr>
        <p:pic>
          <p:nvPicPr>
            <p:cNvPr id="6" name="图片 5" descr="图片5"/>
            <p:cNvPicPr>
              <a:picLocks noChangeAspect="1"/>
            </p:cNvPicPr>
            <p:nvPr/>
          </p:nvPicPr>
          <p:blipFill>
            <a:blip r:embed="rId2" cstate="print"/>
            <a:stretch>
              <a:fillRect/>
            </a:stretch>
          </p:blipFill>
          <p:spPr>
            <a:xfrm>
              <a:off x="4244" y="2085"/>
              <a:ext cx="7935" cy="1692"/>
            </a:xfrm>
            <a:prstGeom prst="rect">
              <a:avLst/>
            </a:prstGeom>
          </p:spPr>
        </p:pic>
        <p:sp>
          <p:nvSpPr>
            <p:cNvPr id="2" name="文本框 1"/>
            <p:cNvSpPr txBox="1"/>
            <p:nvPr/>
          </p:nvSpPr>
          <p:spPr>
            <a:xfrm>
              <a:off x="4355" y="2568"/>
              <a:ext cx="6194" cy="727"/>
            </a:xfrm>
            <a:prstGeom prst="rect">
              <a:avLst/>
            </a:prstGeom>
            <a:noFill/>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“铁杵磨针”带给我们什么启示？</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536384" y="1024890"/>
            <a:ext cx="2099797" cy="578444"/>
          </a:xfrm>
          <a:prstGeom prst="roundRect">
            <a:avLst/>
          </a:prstGeom>
          <a:solidFill>
            <a:srgbClr val="FFC000"/>
          </a:solidFill>
        </p:spPr>
        <p:txBody>
          <a:bodyPr wrap="square" rtlCol="0">
            <a:spAutoFit/>
          </a:bodyPr>
          <a:lstStyle/>
          <a:p>
            <a:r>
              <a:rPr lang="zh-CN" altLang="en-US" sz="2800" dirty="0" smtClean="0">
                <a:latin typeface="微软雅黑" panose="020B0503020204020204" charset="-122"/>
                <a:ea typeface="微软雅黑" panose="020B0503020204020204" charset="-122"/>
              </a:rPr>
              <a:t>板书设计</a:t>
            </a:r>
            <a:endParaRPr lang="zh-CN" altLang="en-US" sz="2800" dirty="0">
              <a:latin typeface="微软雅黑" panose="020B0503020204020204" charset="-122"/>
              <a:ea typeface="微软雅黑" panose="020B0503020204020204" charset="-122"/>
            </a:endParaRPr>
          </a:p>
        </p:txBody>
      </p:sp>
      <p:sp>
        <p:nvSpPr>
          <p:cNvPr id="3" name="TextBox 2"/>
          <p:cNvSpPr txBox="1"/>
          <p:nvPr/>
        </p:nvSpPr>
        <p:spPr>
          <a:xfrm>
            <a:off x="658609" y="1988840"/>
            <a:ext cx="10108185" cy="3785652"/>
          </a:xfrm>
          <a:prstGeom prst="rect">
            <a:avLst/>
          </a:prstGeom>
          <a:noFill/>
        </p:spPr>
        <p:txBody>
          <a:bodyPr wrap="square" rtlCol="0">
            <a:spAutoFit/>
          </a:bodyPr>
          <a:lstStyle/>
          <a:p>
            <a:pPr algn="ctr"/>
            <a:endParaRPr lang="en-US" altLang="zh-CN" sz="2400" b="1" dirty="0" smtClean="0">
              <a:latin typeface="微软雅黑" panose="020B0503020204020204" charset="-122"/>
              <a:ea typeface="微软雅黑" panose="020B0503020204020204" charset="-122"/>
            </a:endParaRPr>
          </a:p>
          <a:p>
            <a:pPr algn="ctr"/>
            <a:r>
              <a:rPr lang="zh-CN" altLang="zh-CN" sz="2400" b="1" dirty="0" smtClean="0">
                <a:latin typeface="微软雅黑" panose="020B0503020204020204" charset="-122"/>
                <a:ea typeface="微软雅黑" panose="020B0503020204020204" charset="-122"/>
              </a:rPr>
              <a:t> </a:t>
            </a:r>
            <a:r>
              <a:rPr lang="zh-CN" altLang="zh-CN" sz="2400" b="1" dirty="0">
                <a:latin typeface="微软雅黑" panose="020B0503020204020204" charset="-122"/>
                <a:ea typeface="微软雅黑" panose="020B0503020204020204" charset="-122"/>
              </a:rPr>
              <a:t>囊萤夜</a:t>
            </a:r>
            <a:r>
              <a:rPr lang="zh-CN" altLang="zh-CN" sz="2400" b="1" dirty="0" smtClean="0">
                <a:latin typeface="微软雅黑" panose="020B0503020204020204" charset="-122"/>
                <a:ea typeface="微软雅黑" panose="020B0503020204020204" charset="-122"/>
              </a:rPr>
              <a:t>读</a:t>
            </a:r>
            <a:endParaRPr lang="zh-CN" altLang="zh-CN" sz="2400" dirty="0">
              <a:latin typeface="微软雅黑" panose="020B0503020204020204" charset="-122"/>
              <a:ea typeface="微软雅黑" panose="020B0503020204020204" charset="-122"/>
            </a:endParaRPr>
          </a:p>
          <a:p>
            <a:pPr algn="ctr"/>
            <a:r>
              <a:rPr lang="en-US" altLang="zh-CN" sz="2400" dirty="0">
                <a:latin typeface="微软雅黑" panose="020B0503020204020204" charset="-122"/>
                <a:ea typeface="微软雅黑" panose="020B0503020204020204" charset="-122"/>
              </a:rPr>
              <a:t> </a:t>
            </a:r>
            <a:endParaRPr lang="zh-CN" altLang="zh-CN" sz="2400" dirty="0">
              <a:latin typeface="微软雅黑" panose="020B0503020204020204" charset="-122"/>
              <a:ea typeface="微软雅黑" panose="020B0503020204020204" charset="-122"/>
            </a:endParaRPr>
          </a:p>
          <a:p>
            <a:pPr algn="ctr"/>
            <a:r>
              <a:rPr lang="en-US" altLang="zh-CN" sz="2400" dirty="0">
                <a:latin typeface="微软雅黑" panose="020B0503020204020204" charset="-122"/>
                <a:ea typeface="微软雅黑" panose="020B0503020204020204" charset="-122"/>
              </a:rPr>
              <a:t>                  </a:t>
            </a:r>
            <a:r>
              <a:rPr lang="zh-CN" altLang="zh-CN" sz="2400" dirty="0">
                <a:latin typeface="微软雅黑" panose="020B0503020204020204" charset="-122"/>
                <a:ea typeface="微软雅黑" panose="020B0503020204020204" charset="-122"/>
              </a:rPr>
              <a:t>车胤：谨慎勤劳而不知疲倦</a:t>
            </a:r>
          </a:p>
          <a:p>
            <a:pPr algn="ctr"/>
            <a:r>
              <a:rPr lang="zh-CN" altLang="zh-CN" sz="2400" dirty="0">
                <a:latin typeface="微软雅黑" panose="020B0503020204020204" charset="-122"/>
                <a:ea typeface="微软雅黑" panose="020B0503020204020204" charset="-122"/>
              </a:rPr>
              <a:t>囊萤夜读 夜以继日</a:t>
            </a:r>
          </a:p>
          <a:p>
            <a:pPr algn="ctr"/>
            <a:r>
              <a:rPr lang="en-US" altLang="zh-CN" sz="2400" dirty="0">
                <a:latin typeface="微软雅黑" panose="020B0503020204020204" charset="-122"/>
                <a:ea typeface="微软雅黑" panose="020B0503020204020204" charset="-122"/>
              </a:rPr>
              <a:t> </a:t>
            </a:r>
          </a:p>
          <a:p>
            <a:pPr algn="ctr"/>
            <a:endParaRPr lang="en-US" altLang="zh-CN" sz="2400" b="1" dirty="0">
              <a:latin typeface="微软雅黑" panose="020B0503020204020204" charset="-122"/>
              <a:ea typeface="微软雅黑" panose="020B0503020204020204" charset="-122"/>
            </a:endParaRPr>
          </a:p>
          <a:p>
            <a:pPr algn="ctr"/>
            <a:r>
              <a:rPr lang="zh-CN" altLang="zh-CN" sz="2400" b="1" dirty="0" smtClean="0">
                <a:latin typeface="微软雅黑" panose="020B0503020204020204" charset="-122"/>
                <a:ea typeface="微软雅黑" panose="020B0503020204020204" charset="-122"/>
              </a:rPr>
              <a:t>铁杵成针</a:t>
            </a:r>
            <a:endParaRPr lang="zh-CN" altLang="zh-CN" sz="2400" dirty="0">
              <a:latin typeface="微软雅黑" panose="020B0503020204020204" charset="-122"/>
              <a:ea typeface="微软雅黑" panose="020B0503020204020204" charset="-122"/>
            </a:endParaRPr>
          </a:p>
          <a:p>
            <a:pPr algn="ctr"/>
            <a:r>
              <a:rPr lang="zh-CN" altLang="zh-CN" sz="2400" dirty="0">
                <a:latin typeface="微软雅黑" panose="020B0503020204020204" charset="-122"/>
                <a:ea typeface="微软雅黑" panose="020B0503020204020204" charset="-122"/>
              </a:rPr>
              <a:t>李太白放弃学业</a:t>
            </a:r>
            <a:r>
              <a:rPr lang="en-US" altLang="zh-CN" sz="2400" dirty="0">
                <a:latin typeface="微软雅黑" panose="020B0503020204020204" charset="-122"/>
                <a:ea typeface="微软雅黑" panose="020B0503020204020204" charset="-122"/>
              </a:rPr>
              <a:t>  </a:t>
            </a:r>
            <a:r>
              <a:rPr lang="zh-CN" altLang="zh-CN" sz="2400" dirty="0">
                <a:latin typeface="微软雅黑" panose="020B0503020204020204" charset="-122"/>
                <a:ea typeface="微软雅黑" panose="020B0503020204020204" charset="-122"/>
              </a:rPr>
              <a:t>老婆婆铁杵成针</a:t>
            </a:r>
          </a:p>
          <a:p>
            <a:pPr algn="ctr"/>
            <a:r>
              <a:rPr lang="zh-CN" altLang="zh-CN" sz="2400" dirty="0">
                <a:latin typeface="微软雅黑" panose="020B0503020204020204" charset="-122"/>
                <a:ea typeface="微软雅黑" panose="020B0503020204020204" charset="-122"/>
              </a:rPr>
              <a:t>不轻言放弃，坚持就会成功</a:t>
            </a: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8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79809" y="1547497"/>
            <a:ext cx="10472632" cy="3969385"/>
          </a:xfrm>
          <a:prstGeom prst="rect">
            <a:avLst/>
          </a:prstGeom>
          <a:noFill/>
          <a:ln w="9525">
            <a:noFill/>
          </a:ln>
        </p:spPr>
        <p:txBody>
          <a:bodyPr wrap="square">
            <a:spAutoFit/>
          </a:bodyPr>
          <a:lstStyle/>
          <a:p>
            <a:pPr>
              <a:lnSpc>
                <a:spcPct val="150000"/>
              </a:lnSpc>
            </a:pPr>
            <a:r>
              <a:rPr sz="2400" dirty="0">
                <a:latin typeface="微软雅黑" panose="020B0503020204020204" charset="-122"/>
                <a:ea typeface="微软雅黑" panose="020B0503020204020204" charset="-122"/>
                <a:cs typeface="微软雅黑" panose="020B0503020204020204" charset="-122"/>
              </a:rPr>
              <a:t>一、</a:t>
            </a:r>
            <a:r>
              <a:rPr lang="zh-CN" sz="2400" dirty="0">
                <a:latin typeface="微软雅黑" panose="020B0503020204020204" charset="-122"/>
                <a:ea typeface="微软雅黑" panose="020B0503020204020204" charset="-122"/>
                <a:cs typeface="微软雅黑" panose="020B0503020204020204" charset="-122"/>
              </a:rPr>
              <a:t>解释</a:t>
            </a:r>
            <a:r>
              <a:rPr sz="2400" dirty="0" err="1" smtClean="0">
                <a:latin typeface="微软雅黑" panose="020B0503020204020204" charset="-122"/>
                <a:ea typeface="微软雅黑" panose="020B0503020204020204" charset="-122"/>
                <a:cs typeface="微软雅黑" panose="020B0503020204020204" charset="-122"/>
                <a:sym typeface="+mn-ea"/>
              </a:rPr>
              <a:t>句子中</a:t>
            </a:r>
            <a:r>
              <a:rPr lang="zh-CN" altLang="en-US" sz="2400" dirty="0" smtClean="0">
                <a:latin typeface="微软雅黑" panose="020B0503020204020204" charset="-122"/>
                <a:ea typeface="微软雅黑" panose="020B0503020204020204" charset="-122"/>
                <a:cs typeface="微软雅黑" panose="020B0503020204020204" charset="-122"/>
                <a:sym typeface="+mn-ea"/>
              </a:rPr>
              <a:t>红色</a:t>
            </a:r>
            <a:r>
              <a:rPr sz="2400" dirty="0" smtClean="0">
                <a:latin typeface="微软雅黑" panose="020B0503020204020204" charset="-122"/>
                <a:ea typeface="微软雅黑" panose="020B0503020204020204" charset="-122"/>
                <a:cs typeface="微软雅黑" panose="020B0503020204020204" charset="-122"/>
              </a:rPr>
              <a:t>字</a:t>
            </a:r>
            <a:r>
              <a:rPr lang="zh-CN" sz="2400" dirty="0">
                <a:latin typeface="微软雅黑" panose="020B0503020204020204" charset="-122"/>
                <a:ea typeface="微软雅黑" panose="020B0503020204020204" charset="-122"/>
                <a:cs typeface="微软雅黑" panose="020B0503020204020204" charset="-122"/>
              </a:rPr>
              <a:t>的意思</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a:latin typeface="微软雅黑" panose="020B0503020204020204" charset="-122"/>
                <a:ea typeface="微软雅黑" panose="020B0503020204020204" charset="-122"/>
                <a:cs typeface="微软雅黑" panose="020B0503020204020204" charset="-122"/>
              </a:rPr>
              <a:t>1.</a:t>
            </a:r>
            <a:r>
              <a:rPr sz="2400" dirty="0" smtClean="0">
                <a:latin typeface="微软雅黑" panose="020B0503020204020204" charset="-122"/>
                <a:ea typeface="微软雅黑" panose="020B0503020204020204" charset="-122"/>
                <a:cs typeface="微软雅黑" panose="020B0503020204020204" charset="-122"/>
              </a:rPr>
              <a:t>家</a:t>
            </a:r>
            <a:r>
              <a:rPr sz="2400" u="sng" dirty="0" smtClean="0">
                <a:solidFill>
                  <a:srgbClr val="C00000"/>
                </a:solidFill>
                <a:latin typeface="微软雅黑" panose="020B0503020204020204" charset="-122"/>
                <a:ea typeface="微软雅黑" panose="020B0503020204020204" charset="-122"/>
                <a:cs typeface="微软雅黑" panose="020B0503020204020204" charset="-122"/>
              </a:rPr>
              <a:t>贫</a:t>
            </a:r>
            <a:r>
              <a:rPr sz="2400" dirty="0" smtClean="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不带得油</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a:latin typeface="微软雅黑" panose="020B0503020204020204" charset="-122"/>
                <a:ea typeface="微软雅黑" panose="020B0503020204020204" charset="-122"/>
                <a:cs typeface="微软雅黑" panose="020B0503020204020204" charset="-122"/>
              </a:rPr>
              <a:t>2.世传李太白读书山中，未成，</a:t>
            </a:r>
            <a:r>
              <a:rPr sz="2400" u="sng" dirty="0">
                <a:solidFill>
                  <a:srgbClr val="C00000"/>
                </a:solidFill>
                <a:latin typeface="微软雅黑" panose="020B0503020204020204" charset="-122"/>
                <a:ea typeface="微软雅黑" panose="020B0503020204020204" charset="-122"/>
                <a:cs typeface="微软雅黑" panose="020B0503020204020204" charset="-122"/>
              </a:rPr>
              <a:t>弃</a:t>
            </a:r>
            <a:r>
              <a:rPr sz="2400" dirty="0">
                <a:latin typeface="微软雅黑" panose="020B0503020204020204" charset="-122"/>
                <a:ea typeface="微软雅黑" panose="020B0503020204020204" charset="-122"/>
                <a:cs typeface="微软雅黑" panose="020B0503020204020204" charset="-122"/>
              </a:rPr>
              <a:t>（     ）去。</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二、用自己的话写出下列句子的意思</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a:latin typeface="微软雅黑" panose="020B0503020204020204" charset="-122"/>
                <a:ea typeface="微软雅黑" panose="020B0503020204020204" charset="-122"/>
                <a:cs typeface="微软雅黑" panose="020B0503020204020204" charset="-122"/>
              </a:rPr>
              <a:t>1.太白感其意，还卒业。</a:t>
            </a:r>
          </a:p>
          <a:p>
            <a:pPr>
              <a:lnSpc>
                <a:spcPct val="150000"/>
              </a:lnSpc>
            </a:pPr>
            <a:r>
              <a:rPr sz="2400" dirty="0">
                <a:latin typeface="微软雅黑" panose="020B0503020204020204" charset="-122"/>
                <a:ea typeface="微软雅黑" panose="020B0503020204020204" charset="-122"/>
                <a:cs typeface="微软雅黑" panose="020B0503020204020204" charset="-122"/>
              </a:rPr>
              <a:t>                                                 </a:t>
            </a:r>
          </a:p>
          <a:p>
            <a:pPr>
              <a:lnSpc>
                <a:spcPct val="150000"/>
              </a:lnSpc>
            </a:pPr>
            <a:r>
              <a:rPr sz="2400" dirty="0">
                <a:latin typeface="微软雅黑" panose="020B0503020204020204" charset="-122"/>
                <a:ea typeface="微软雅黑" panose="020B0503020204020204" charset="-122"/>
                <a:cs typeface="微软雅黑" panose="020B0503020204020204" charset="-122"/>
              </a:rPr>
              <a:t>2.世传李太白读书山中，未成，弃去。                                    </a:t>
            </a:r>
          </a:p>
        </p:txBody>
      </p:sp>
      <p:sp>
        <p:nvSpPr>
          <p:cNvPr id="3" name="文本框 2"/>
          <p:cNvSpPr txBox="1"/>
          <p:nvPr/>
        </p:nvSpPr>
        <p:spPr>
          <a:xfrm>
            <a:off x="564287" y="97599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1880439" y="225933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贫穷</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76924" y="280860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放弃</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46449" y="4431667"/>
            <a:ext cx="7263527"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李白被老婆婆的意志力所感动，回去继续完成学业。</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46450" y="5419727"/>
            <a:ext cx="9446375" cy="829945"/>
          </a:xfrm>
          <a:prstGeom prst="rect">
            <a:avLst/>
          </a:prstGeom>
          <a:noFill/>
        </p:spPr>
        <p:txBody>
          <a:bodyPr wrap="squar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传说李白在山中读书的时候，没有完成好自己的学业，就放弃学习离开了。</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8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392211" y="1995170"/>
            <a:ext cx="10588125" cy="1198880"/>
          </a:xfrm>
          <a:prstGeom prst="rect">
            <a:avLst/>
          </a:prstGeom>
        </p:spPr>
        <p:txBody>
          <a:bodyPr wrap="square">
            <a:spAutoFit/>
          </a:bodyPr>
          <a:lstStyle/>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三、《铁杵成针》这则文言文告诉我们一个什么道理？</a:t>
            </a:r>
          </a:p>
          <a:p>
            <a:pPr>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                                                   </a:t>
            </a: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6" name="文本框 5"/>
          <p:cNvSpPr txBox="1"/>
          <p:nvPr/>
        </p:nvSpPr>
        <p:spPr>
          <a:xfrm>
            <a:off x="1715339" y="2940687"/>
            <a:ext cx="4801314" cy="461665"/>
          </a:xfrm>
          <a:prstGeom prst="rect">
            <a:avLst/>
          </a:prstGeom>
          <a:noFill/>
        </p:spPr>
        <p:txBody>
          <a:bodyPr wrap="none" rtlCol="0">
            <a:spAutoFit/>
          </a:bodyPr>
          <a:lstStyle/>
          <a:p>
            <a:pPr algn="l"/>
            <a:r>
              <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rPr>
              <a:t>不能轻言放弃，要坚持就会成功。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Lst>
  </p:timing>
</p:sld>
</file>

<file path=ppt/slides/slide8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8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91206" y="1210717"/>
            <a:ext cx="7494359" cy="923330"/>
          </a:xfrm>
          <a:prstGeom prst="rect">
            <a:avLst/>
          </a:prstGeom>
        </p:spPr>
        <p:txBody>
          <a:bodyPr wrap="none">
            <a:spAutoFit/>
          </a:bodyPr>
          <a:lstStyle/>
          <a:p>
            <a:pPr algn="l"/>
            <a:r>
              <a:rPr lang="en-US" sz="5400" b="1" dirty="0">
                <a:latin typeface="黑体" panose="02010609060101010101" charset="-122"/>
                <a:ea typeface="黑体" panose="02010609060101010101" charset="-122"/>
                <a:cs typeface="黑体" panose="02010609060101010101" charset="-122"/>
              </a:rPr>
              <a:t>23.</a:t>
            </a:r>
            <a:r>
              <a:rPr lang="en-US" sz="5400" b="1" dirty="0" smtClean="0">
                <a:latin typeface="黑体" panose="02010609060101010101" charset="-122"/>
                <a:ea typeface="黑体" panose="02010609060101010101" charset="-122"/>
                <a:cs typeface="黑体" panose="02010609060101010101" charset="-122"/>
              </a:rPr>
              <a:t>“诺曼底号</a:t>
            </a:r>
            <a:r>
              <a:rPr lang="zh-CN" altLang="en-US" sz="5400" b="1" dirty="0" smtClean="0">
                <a:latin typeface="黑体" panose="02010609060101010101" charset="-122"/>
                <a:ea typeface="黑体" panose="02010609060101010101" charset="-122"/>
                <a:cs typeface="黑体" panose="02010609060101010101" charset="-122"/>
              </a:rPr>
              <a:t>”</a:t>
            </a:r>
            <a:r>
              <a:rPr lang="en-US" sz="5400" b="1" dirty="0" err="1" smtClean="0">
                <a:latin typeface="黑体" panose="02010609060101010101" charset="-122"/>
                <a:ea typeface="黑体" panose="02010609060101010101" charset="-122"/>
                <a:cs typeface="黑体" panose="02010609060101010101" charset="-122"/>
              </a:rPr>
              <a:t>遇难记</a:t>
            </a:r>
            <a:endParaRPr lang="en-US" sz="5400" b="1" dirty="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454276" y="2132853"/>
            <a:ext cx="3887202"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p>
        </p:txBody>
      </p:sp>
      <p:pic>
        <p:nvPicPr>
          <p:cNvPr id="5" name="图片 4"/>
          <p:cNvPicPr>
            <a:picLocks noChangeAspect="1"/>
          </p:cNvPicPr>
          <p:nvPr/>
        </p:nvPicPr>
        <p:blipFill>
          <a:blip r:embed="rId2" cstate="print"/>
          <a:stretch>
            <a:fillRect/>
          </a:stretch>
        </p:blipFill>
        <p:spPr>
          <a:xfrm>
            <a:off x="1877340" y="3009900"/>
            <a:ext cx="7159774" cy="3657600"/>
          </a:xfrm>
          <a:prstGeom prst="rect">
            <a:avLst/>
          </a:prstGeom>
        </p:spPr>
      </p:pic>
    </p:spTree>
  </p:cSld>
  <p:clrMapOvr>
    <a:masterClrMapping/>
  </p:clrMapOvr>
  <p:timing>
    <p:tnLst>
      <p:par>
        <p:cTn id="1" dur="indefinite" restart="never" nodeType="tmRoot"/>
      </p:par>
    </p:tnLst>
  </p:timing>
</p:sld>
</file>

<file path=ppt/slides/slide8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4877679" y="2852936"/>
            <a:ext cx="4570658" cy="369332"/>
          </a:xfrm>
          <a:prstGeom prst="rect">
            <a:avLst/>
          </a:prstGeom>
          <a:noFill/>
        </p:spPr>
        <p:txBody>
          <a:bodyPr wrap="square" rtlCol="0">
            <a:spAutoFit/>
          </a:bodyPr>
          <a:lstStyle/>
          <a:p>
            <a:endParaRPr lang="zh-CN" altLang="en-US" dirty="0"/>
          </a:p>
        </p:txBody>
      </p:sp>
      <p:sp>
        <p:nvSpPr>
          <p:cNvPr id="8" name="文本框 7"/>
          <p:cNvSpPr txBox="1"/>
          <p:nvPr/>
        </p:nvSpPr>
        <p:spPr>
          <a:xfrm>
            <a:off x="4965575" y="1916832"/>
            <a:ext cx="5605897" cy="3416320"/>
          </a:xfrm>
          <a:prstGeom prst="rect">
            <a:avLst/>
          </a:prstGeom>
          <a:noFill/>
        </p:spPr>
        <p:txBody>
          <a:bodyPr wrap="square" rtlCol="0">
            <a:spAutoFit/>
          </a:bodyPr>
          <a:lstStyle/>
          <a:p>
            <a:pPr>
              <a:lnSpc>
                <a:spcPct val="150000"/>
              </a:lnSpc>
            </a:pPr>
            <a:r>
              <a:rPr lang="en-US"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同学们，面对突如其来的灾难，谁都会感到惊慌、</a:t>
            </a:r>
            <a:r>
              <a:rPr sz="2400" dirty="0" err="1" smtClean="0">
                <a:latin typeface="微软雅黑" panose="020B0503020204020204" charset="-122"/>
                <a:ea typeface="微软雅黑" panose="020B0503020204020204" charset="-122"/>
                <a:cs typeface="微软雅黑" panose="020B0503020204020204" charset="-122"/>
              </a:rPr>
              <a:t>害怕</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让我们</a:t>
            </a:r>
            <a:r>
              <a:rPr lang="zh-CN" altLang="en-US" sz="2400" dirty="0" smtClean="0">
                <a:latin typeface="微软雅黑" panose="020B0503020204020204" charset="-122"/>
                <a:ea typeface="微软雅黑" panose="020B0503020204020204" charset="-122"/>
                <a:cs typeface="微软雅黑" panose="020B0503020204020204" charset="-122"/>
              </a:rPr>
              <a:t>回到</a:t>
            </a:r>
            <a:r>
              <a:rPr sz="2400" dirty="0" smtClean="0">
                <a:latin typeface="微软雅黑" panose="020B0503020204020204" charset="-122"/>
                <a:ea typeface="微软雅黑" panose="020B0503020204020204" charset="-122"/>
                <a:cs typeface="微软雅黑" panose="020B0503020204020204" charset="-122"/>
              </a:rPr>
              <a:t>1870</a:t>
            </a:r>
            <a:r>
              <a:rPr sz="2400" dirty="0">
                <a:latin typeface="微软雅黑" panose="020B0503020204020204" charset="-122"/>
                <a:ea typeface="微软雅黑" panose="020B0503020204020204" charset="-122"/>
                <a:cs typeface="微软雅黑" panose="020B0503020204020204" charset="-122"/>
              </a:rPr>
              <a:t>年3月17日夜晚，那个大雾弥漫的夜晚，照常行驶的“</a:t>
            </a:r>
            <a:r>
              <a:rPr sz="2400" dirty="0" smtClean="0">
                <a:latin typeface="微软雅黑" panose="020B0503020204020204" charset="-122"/>
                <a:ea typeface="微软雅黑" panose="020B0503020204020204" charset="-122"/>
                <a:cs typeface="微软雅黑" panose="020B0503020204020204" charset="-122"/>
              </a:rPr>
              <a:t>诺曼底号</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被全速前进的</a:t>
            </a:r>
            <a:r>
              <a:rPr sz="2400" dirty="0" err="1">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玛丽号</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剖开了一个大窟窿</a:t>
            </a:r>
            <a:r>
              <a:rPr sz="2400" dirty="0" err="1">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那是一个怎样的场面</a:t>
            </a:r>
            <a:r>
              <a:rPr lang="zh-CN" altLang="en-US" sz="2400" dirty="0" smtClean="0">
                <a:latin typeface="微软雅黑" panose="020B0503020204020204" charset="-122"/>
                <a:ea typeface="微软雅黑" panose="020B0503020204020204" charset="-122"/>
                <a:cs typeface="微软雅黑" panose="020B0503020204020204" charset="-122"/>
              </a:rPr>
              <a:t>呢</a:t>
            </a:r>
            <a:r>
              <a:rPr sz="2400" dirty="0" smtClean="0">
                <a:latin typeface="微软雅黑" panose="020B0503020204020204" charset="-122"/>
                <a:ea typeface="微软雅黑" panose="020B0503020204020204" charset="-122"/>
                <a:cs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3" name="图片 2"/>
          <p:cNvPicPr>
            <a:picLocks noChangeAspect="1"/>
          </p:cNvPicPr>
          <p:nvPr/>
        </p:nvPicPr>
        <p:blipFill>
          <a:blip r:embed="rId2" cstate="print"/>
          <a:stretch>
            <a:fillRect/>
          </a:stretch>
        </p:blipFill>
        <p:spPr>
          <a:xfrm>
            <a:off x="485225" y="2586356"/>
            <a:ext cx="4392599" cy="2699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5118887" y="1578610"/>
            <a:ext cx="5501019" cy="3933384"/>
          </a:xfrm>
          <a:prstGeom prst="rect">
            <a:avLst/>
          </a:prstGeom>
          <a:noFill/>
          <a:ln w="9525">
            <a:noFill/>
          </a:ln>
        </p:spPr>
        <p:txBody>
          <a:bodyPr wrap="square">
            <a:spAutoFit/>
          </a:bodyPr>
          <a:lstStyle/>
          <a:p>
            <a:pPr>
              <a:lnSpc>
                <a:spcPct val="13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维克多·雨果，法国作家，19世纪前期积极浪漫主义文学的代表作家，人道主义的代表人物，法国文学史上卓越的资产阶级民主作家，被人们称为“法兰西的莎士比亚”。一生写过多部诗歌、小说、剧本、各种散文和文艺评论及政论文章，在法国及世界有着广泛的影响力。”</a:t>
            </a:r>
          </a:p>
        </p:txBody>
      </p:sp>
      <p:pic>
        <p:nvPicPr>
          <p:cNvPr id="3" name="图片 2"/>
          <p:cNvPicPr>
            <a:picLocks noChangeAspect="1"/>
          </p:cNvPicPr>
          <p:nvPr/>
        </p:nvPicPr>
        <p:blipFill>
          <a:blip r:embed="rId2" cstate="print"/>
          <a:srcRect r="53954" b="5442"/>
          <a:stretch>
            <a:fillRect/>
          </a:stretch>
        </p:blipFill>
        <p:spPr>
          <a:xfrm>
            <a:off x="940994" y="1578612"/>
            <a:ext cx="3629107" cy="4578985"/>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3520590" y="2822577"/>
            <a:ext cx="7334103" cy="1840409"/>
          </a:xfrm>
          <a:prstGeom prst="bevel">
            <a:avLst/>
          </a:prstGeom>
          <a:solidFill>
            <a:srgbClr val="92D050"/>
          </a:solidFill>
          <a:ln>
            <a:solidFill>
              <a:schemeClr val="accent1"/>
            </a:solidFill>
          </a:ln>
        </p:spPr>
        <p:txBody>
          <a:bodyPr wrap="square">
            <a:spAutoFit/>
          </a:bodyPr>
          <a:lstStyle/>
          <a:p>
            <a:pPr>
              <a:lnSpc>
                <a:spcPct val="150000"/>
              </a:lnSpc>
            </a:pPr>
            <a:r>
              <a:rPr altLang="zh-CN" sz="2800" dirty="0" err="1">
                <a:latin typeface="微软雅黑" panose="020B0503020204020204" charset="-122"/>
                <a:ea typeface="微软雅黑" panose="020B0503020204020204" charset="-122"/>
                <a:cs typeface="微软雅黑" panose="020B0503020204020204" charset="-122"/>
              </a:rPr>
              <a:t>慰藉</a:t>
            </a:r>
            <a:r>
              <a:rPr altLang="zh-CN" sz="2800">
                <a:latin typeface="微软雅黑" panose="020B0503020204020204" charset="-122"/>
                <a:ea typeface="微软雅黑" panose="020B0503020204020204" charset="-122"/>
                <a:cs typeface="微软雅黑" panose="020B0503020204020204" charset="-122"/>
              </a:rPr>
              <a:t> </a:t>
            </a:r>
            <a:r>
              <a:rPr lang="en-US" altLang="zh-CN" sz="2800" smtClean="0">
                <a:latin typeface="微软雅黑" panose="020B0503020204020204" charset="-122"/>
                <a:ea typeface="微软雅黑" panose="020B0503020204020204" charset="-122"/>
                <a:cs typeface="微软雅黑" panose="020B0503020204020204" charset="-122"/>
              </a:rPr>
              <a:t> </a:t>
            </a:r>
            <a:r>
              <a:rPr lang="zh-CN" altLang="en-US" sz="2800" smtClean="0">
                <a:latin typeface="微软雅黑" panose="020B0503020204020204" charset="-122"/>
                <a:ea typeface="微软雅黑" panose="020B0503020204020204" charset="-122"/>
                <a:cs typeface="微软雅黑" panose="020B0503020204020204" charset="-122"/>
              </a:rPr>
              <a:t>卜</a:t>
            </a:r>
            <a:r>
              <a:rPr lang="zh-CN" altLang="en-US" sz="2800" dirty="0" smtClean="0">
                <a:latin typeface="微软雅黑" panose="020B0503020204020204" charset="-122"/>
                <a:ea typeface="微软雅黑" panose="020B0503020204020204" charset="-122"/>
                <a:cs typeface="微软雅黑" panose="020B0503020204020204" charset="-122"/>
              </a:rPr>
              <a:t>落  </a:t>
            </a:r>
            <a:r>
              <a:rPr altLang="zh-CN" sz="2800" dirty="0" err="1" smtClean="0">
                <a:latin typeface="微软雅黑" panose="020B0503020204020204" charset="-122"/>
                <a:ea typeface="微软雅黑" panose="020B0503020204020204" charset="-122"/>
                <a:cs typeface="微软雅黑" panose="020B0503020204020204" charset="-122"/>
              </a:rPr>
              <a:t>锐利</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err="1" smtClean="0">
                <a:latin typeface="微软雅黑" panose="020B0503020204020204" charset="-122"/>
                <a:ea typeface="微软雅黑" panose="020B0503020204020204" charset="-122"/>
                <a:cs typeface="微软雅黑" panose="020B0503020204020204" charset="-122"/>
              </a:rPr>
              <a:t>河滩</a:t>
            </a:r>
            <a:endParaRPr lang="en-US" altLang="zh-CN" sz="2800" dirty="0" smtClean="0">
              <a:latin typeface="微软雅黑" panose="020B0503020204020204" charset="-122"/>
              <a:ea typeface="微软雅黑" panose="020B0503020204020204" charset="-122"/>
              <a:cs typeface="微软雅黑" panose="020B0503020204020204" charset="-122"/>
            </a:endParaRPr>
          </a:p>
          <a:p>
            <a:pPr>
              <a:lnSpc>
                <a:spcPct val="150000"/>
              </a:lnSpc>
            </a:pPr>
            <a:r>
              <a:rPr altLang="zh-CN" sz="2800" dirty="0" err="1" smtClean="0">
                <a:latin typeface="微软雅黑" panose="020B0503020204020204" charset="-122"/>
                <a:ea typeface="微软雅黑" panose="020B0503020204020204" charset="-122"/>
                <a:cs typeface="微软雅黑" panose="020B0503020204020204" charset="-122"/>
              </a:rPr>
              <a:t>帐子</a:t>
            </a:r>
            <a:r>
              <a:rPr altLang="zh-CN" sz="2800" dirty="0" smtClean="0">
                <a:latin typeface="微软雅黑" panose="020B0503020204020204" charset="-122"/>
                <a:ea typeface="微软雅黑" panose="020B0503020204020204" charset="-122"/>
                <a:cs typeface="微软雅黑" panose="020B0503020204020204" charset="-122"/>
              </a:rPr>
              <a:t> </a:t>
            </a:r>
            <a:r>
              <a:rPr lang="en-US" altLang="zh-CN" sz="2800" dirty="0" smtClean="0">
                <a:latin typeface="微软雅黑" panose="020B0503020204020204" charset="-122"/>
                <a:ea typeface="微软雅黑" panose="020B0503020204020204" charset="-122"/>
                <a:cs typeface="微软雅黑" panose="020B0503020204020204" charset="-122"/>
              </a:rPr>
              <a:t>  </a:t>
            </a:r>
            <a:r>
              <a:rPr altLang="zh-CN" sz="2800" dirty="0" err="1" smtClean="0">
                <a:latin typeface="微软雅黑" panose="020B0503020204020204" charset="-122"/>
                <a:ea typeface="微软雅黑" panose="020B0503020204020204" charset="-122"/>
                <a:cs typeface="微软雅黑" panose="020B0503020204020204" charset="-122"/>
              </a:rPr>
              <a:t>闪烁</a:t>
            </a:r>
            <a:r>
              <a:rPr altLang="zh-CN" sz="2800" dirty="0" smtClean="0">
                <a:latin typeface="微软雅黑" panose="020B0503020204020204" charset="-122"/>
                <a:ea typeface="微软雅黑" panose="020B0503020204020204" charset="-122"/>
                <a:cs typeface="微软雅黑" panose="020B0503020204020204" charset="-122"/>
              </a:rPr>
              <a:t>   </a:t>
            </a:r>
            <a:r>
              <a:rPr altLang="zh-CN" sz="2800" dirty="0">
                <a:latin typeface="微软雅黑" panose="020B0503020204020204" charset="-122"/>
                <a:ea typeface="微软雅黑" panose="020B0503020204020204" charset="-122"/>
                <a:cs typeface="微软雅黑" panose="020B0503020204020204" charset="-122"/>
              </a:rPr>
              <a:t>蝙蝠   霸气   猫头鹰</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507" y="2791488"/>
            <a:ext cx="2234246" cy="1789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8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965576" y="2328086"/>
            <a:ext cx="5762937" cy="2492990"/>
          </a:xfrm>
          <a:prstGeom prst="rect">
            <a:avLst/>
          </a:prstGeom>
          <a:noFill/>
          <a:ln w="9525">
            <a:noFill/>
          </a:ln>
        </p:spPr>
        <p:txBody>
          <a:bodyPr wrap="square">
            <a:spAutoFit/>
          </a:bodyPr>
          <a:lstStyle/>
          <a:p>
            <a:pPr>
              <a:lnSpc>
                <a:spcPct val="13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1870年3月17日夜晚，一艘名为</a:t>
            </a:r>
            <a:r>
              <a:rPr lang="zh-CN" sz="2400" dirty="0" smtClean="0">
                <a:latin typeface="微软雅黑" panose="020B0503020204020204" charset="-122"/>
                <a:ea typeface="微软雅黑" panose="020B0503020204020204" charset="-122"/>
                <a:cs typeface="微软雅黑" panose="020B0503020204020204" charset="-122"/>
                <a:sym typeface="+mn-ea"/>
              </a:rPr>
              <a:t>“玛丽</a:t>
            </a:r>
            <a:r>
              <a:rPr lang="zh-CN" altLang="en-US" sz="2400" dirty="0" smtClean="0">
                <a:latin typeface="微软雅黑" panose="020B0503020204020204" charset="-122"/>
                <a:ea typeface="微软雅黑" panose="020B0503020204020204" charset="-122"/>
                <a:cs typeface="微软雅黑" panose="020B0503020204020204" charset="-122"/>
                <a:sym typeface="+mn-ea"/>
              </a:rPr>
              <a:t>号</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sz="2400" dirty="0">
                <a:latin typeface="微软雅黑" panose="020B0503020204020204" charset="-122"/>
                <a:ea typeface="微软雅黑" panose="020B0503020204020204" charset="-122"/>
                <a:cs typeface="微软雅黑" panose="020B0503020204020204" charset="-122"/>
                <a:sym typeface="+mn-ea"/>
              </a:rPr>
              <a:t>的船，在浓雾中不小心撞了一艘名为</a:t>
            </a:r>
            <a:r>
              <a:rPr lang="zh-CN" sz="2400" dirty="0" smtClean="0">
                <a:latin typeface="微软雅黑" panose="020B0503020204020204" charset="-122"/>
                <a:ea typeface="微软雅黑" panose="020B0503020204020204" charset="-122"/>
                <a:cs typeface="微软雅黑" panose="020B0503020204020204" charset="-122"/>
                <a:sym typeface="+mn-ea"/>
              </a:rPr>
              <a:t>“诺曼底</a:t>
            </a:r>
            <a:r>
              <a:rPr lang="zh-CN" altLang="en-US" sz="2400" dirty="0" smtClean="0">
                <a:latin typeface="微软雅黑" panose="020B0503020204020204" charset="-122"/>
                <a:ea typeface="微软雅黑" panose="020B0503020204020204" charset="-122"/>
                <a:cs typeface="微软雅黑" panose="020B0503020204020204" charset="-122"/>
                <a:sym typeface="+mn-ea"/>
              </a:rPr>
              <a:t>号</a:t>
            </a:r>
            <a:r>
              <a:rPr lang="zh-CN" sz="2400" dirty="0" smtClean="0">
                <a:latin typeface="微软雅黑" panose="020B0503020204020204" charset="-122"/>
                <a:ea typeface="微软雅黑" panose="020B0503020204020204" charset="-122"/>
                <a:cs typeface="微软雅黑" panose="020B0503020204020204" charset="-122"/>
                <a:sym typeface="+mn-ea"/>
              </a:rPr>
              <a:t>”</a:t>
            </a:r>
            <a:r>
              <a:rPr lang="zh-CN" sz="2400" dirty="0">
                <a:latin typeface="微软雅黑" panose="020B0503020204020204" charset="-122"/>
                <a:ea typeface="微软雅黑" panose="020B0503020204020204" charset="-122"/>
                <a:cs typeface="微软雅黑" panose="020B0503020204020204" charset="-122"/>
                <a:sym typeface="+mn-ea"/>
              </a:rPr>
              <a:t>的船，船长哈尔威临危不乱，有秩序地安排了船内的60名乘客救出去，自己却随着船沉下了大海。</a:t>
            </a:r>
          </a:p>
        </p:txBody>
      </p:sp>
      <p:sp>
        <p:nvSpPr>
          <p:cNvPr id="2" name="文本框 1"/>
          <p:cNvSpPr txBox="1"/>
          <p:nvPr/>
        </p:nvSpPr>
        <p:spPr>
          <a:xfrm>
            <a:off x="581340" y="1092200"/>
            <a:ext cx="2195137" cy="644916"/>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a:latin typeface="微软雅黑" panose="020B0503020204020204" charset="-122"/>
                <a:ea typeface="微软雅黑" panose="020B0503020204020204" charset="-122"/>
              </a:rPr>
              <a:t>写作背景</a:t>
            </a:r>
          </a:p>
        </p:txBody>
      </p:sp>
      <p:pic>
        <p:nvPicPr>
          <p:cNvPr id="4" name="图片 3"/>
          <p:cNvPicPr>
            <a:picLocks noChangeAspect="1"/>
          </p:cNvPicPr>
          <p:nvPr/>
        </p:nvPicPr>
        <p:blipFill>
          <a:blip r:embed="rId2" cstate="print"/>
          <a:srcRect t="34342" r="3586"/>
          <a:stretch>
            <a:fillRect/>
          </a:stretch>
        </p:blipFill>
        <p:spPr>
          <a:xfrm>
            <a:off x="375788" y="2148304"/>
            <a:ext cx="4501890" cy="3296920"/>
          </a:xfrm>
          <a:prstGeom prst="rect">
            <a:avLst/>
          </a:prstGeom>
        </p:spPr>
      </p:pic>
    </p:spTree>
  </p:cSld>
  <p:clrMapOvr>
    <a:masterClrMapping/>
  </p:clrMapOvr>
  <p:timing>
    <p:tnLst>
      <p:par>
        <p:cTn id="1" dur="indefinite" restart="never" nodeType="tmRoot"/>
      </p:par>
    </p:tnLst>
  </p:timing>
</p:sld>
</file>

<file path=ppt/slides/slide8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894488" y="2531111"/>
            <a:ext cx="9723868" cy="1652885"/>
          </a:xfrm>
          <a:prstGeom prst="bevel">
            <a:avLst>
              <a:gd name="adj" fmla="val 8442"/>
            </a:avLst>
          </a:prstGeom>
          <a:solidFill>
            <a:srgbClr val="00B0F0"/>
          </a:solidFill>
          <a:ln>
            <a:solidFill>
              <a:schemeClr val="accent1"/>
            </a:solidFill>
          </a:ln>
        </p:spPr>
        <p:txBody>
          <a:bodyPr wrap="square">
            <a:spAutoFit/>
          </a:bodyPr>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弥漫  山脉  剖开 半裸  哭泣 汹涌 维持 酣睡  机械 可卑 岗位 主宰  调遣   鱼腹 窟窿 秩序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81340" y="1092200"/>
            <a:ext cx="2195137" cy="645016"/>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
        <p:nvSpPr>
          <p:cNvPr id="3" name="文本框 2"/>
          <p:cNvSpPr txBox="1"/>
          <p:nvPr/>
        </p:nvSpPr>
        <p:spPr>
          <a:xfrm>
            <a:off x="8361985" y="1304927"/>
            <a:ext cx="1920895" cy="796469"/>
          </a:xfrm>
          <a:prstGeom prst="cloudCallout">
            <a:avLst/>
          </a:prstGeom>
          <a:noFill/>
          <a:ln>
            <a:solidFill>
              <a:schemeClr val="accent1"/>
            </a:solidFill>
          </a:ln>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会认字</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49453" y="4946017"/>
            <a:ext cx="5988796" cy="919401"/>
          </a:xfrm>
          <a:prstGeom prst="roundRect">
            <a:avLst/>
          </a:prstGeom>
          <a:noFill/>
          <a:ln>
            <a:solidFill>
              <a:schemeClr val="accent1"/>
            </a:solidFill>
          </a:ln>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读准字音：</a:t>
            </a:r>
          </a:p>
          <a:p>
            <a:pPr algn="l"/>
            <a:r>
              <a:rPr lang="zh-CN"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      平舌音“宰 措 梭 ”，翘舌音“秩”。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8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693732" y="2450467"/>
            <a:ext cx="8324003" cy="1200329"/>
          </a:xfrm>
          <a:prstGeom prst="rect">
            <a:avLst/>
          </a:prstGeom>
          <a:noFill/>
          <a:ln w="9525">
            <a:noFill/>
          </a:ln>
        </p:spPr>
        <p:txBody>
          <a:bodyPr wrap="square">
            <a:spAutoFit/>
          </a:bodyPr>
          <a:lstStyle/>
          <a:p>
            <a:pPr>
              <a:lnSpc>
                <a:spcPct val="150000"/>
              </a:lnSpc>
            </a:pP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遣”半包围结构</a:t>
            </a:r>
            <a:r>
              <a:rPr sz="2400" dirty="0" err="1" smtClean="0">
                <a:latin typeface="微软雅黑" panose="020B0503020204020204" charset="-122"/>
                <a:ea typeface="微软雅黑" panose="020B0503020204020204" charset="-122"/>
                <a:cs typeface="微软雅黑" panose="020B0503020204020204" charset="-122"/>
              </a:rPr>
              <a:t>，要注意右边的最后五笔的笔顺</a:t>
            </a:r>
            <a:r>
              <a:rPr sz="2400" dirty="0" err="1">
                <a:latin typeface="微软雅黑" panose="020B0503020204020204" charset="-122"/>
                <a:ea typeface="微软雅黑" panose="020B0503020204020204" charset="-122"/>
                <a:cs typeface="微软雅黑" panose="020B0503020204020204" charset="-122"/>
              </a:rPr>
              <a:t>：竖</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横折</a:t>
            </a:r>
            <a:r>
              <a:rPr sz="2400" dirty="0">
                <a:latin typeface="微软雅黑" panose="020B0503020204020204" charset="-122"/>
                <a:ea typeface="微软雅黑" panose="020B0503020204020204" charset="-122"/>
                <a:cs typeface="微软雅黑" panose="020B0503020204020204" charset="-122"/>
              </a:rPr>
              <a:t> 横 </a:t>
            </a:r>
            <a:r>
              <a:rPr sz="2400" dirty="0" err="1">
                <a:latin typeface="微软雅黑" panose="020B0503020204020204" charset="-122"/>
                <a:ea typeface="微软雅黑" panose="020B0503020204020204" charset="-122"/>
                <a:cs typeface="微软雅黑" panose="020B0503020204020204" charset="-122"/>
              </a:rPr>
              <a:t>横折</a:t>
            </a:r>
            <a:r>
              <a:rPr sz="2400" dirty="0">
                <a:latin typeface="微软雅黑" panose="020B0503020204020204" charset="-122"/>
                <a:ea typeface="微软雅黑" panose="020B0503020204020204" charset="-122"/>
                <a:cs typeface="微软雅黑" panose="020B0503020204020204" charset="-122"/>
              </a:rPr>
              <a:t> 横。</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graphicFrame>
        <p:nvGraphicFramePr>
          <p:cNvPr id="13" name="表格 12"/>
          <p:cNvGraphicFramePr/>
          <p:nvPr>
            <p:custDataLst>
              <p:tags r:id="rId1"/>
            </p:custDataLst>
          </p:nvPr>
        </p:nvGraphicFramePr>
        <p:xfrm>
          <a:off x="8872013" y="245046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245046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4" grpId="0"/>
    </p:bldLst>
  </p:timing>
</p:sld>
</file>

<file path=ppt/slides/slide8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棱台 1"/>
          <p:cNvSpPr/>
          <p:nvPr/>
        </p:nvSpPr>
        <p:spPr bwMode="auto">
          <a:xfrm>
            <a:off x="394917" y="1735363"/>
            <a:ext cx="10620680" cy="4341495"/>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弥漫：</a:t>
            </a:r>
            <a:r>
              <a:rPr sz="2400" dirty="0">
                <a:latin typeface="微软雅黑" panose="020B0503020204020204" charset="-122"/>
                <a:ea typeface="微软雅黑" panose="020B0503020204020204" charset="-122"/>
                <a:cs typeface="微软雅黑" panose="020B0503020204020204" charset="-122"/>
              </a:rPr>
              <a:t>布满，到处充斥着。</a:t>
            </a:r>
          </a:p>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混乱：</a:t>
            </a:r>
            <a:r>
              <a:rPr sz="2400" dirty="0">
                <a:latin typeface="微软雅黑" panose="020B0503020204020204" charset="-122"/>
                <a:ea typeface="微软雅黑" panose="020B0503020204020204" charset="-122"/>
                <a:cs typeface="微软雅黑" panose="020B0503020204020204" charset="-122"/>
              </a:rPr>
              <a:t>无条理,无秩序。 </a:t>
            </a:r>
          </a:p>
          <a:p>
            <a:pPr>
              <a:lnSpc>
                <a:spcPct val="130000"/>
              </a:lnSpc>
            </a:pPr>
            <a:r>
              <a:rPr sz="2400" dirty="0" err="1">
                <a:solidFill>
                  <a:srgbClr val="FF0000"/>
                </a:solidFill>
                <a:latin typeface="微软雅黑" panose="020B0503020204020204" charset="-122"/>
                <a:ea typeface="微软雅黑" panose="020B0503020204020204" charset="-122"/>
                <a:cs typeface="微软雅黑" panose="020B0503020204020204" charset="-122"/>
              </a:rPr>
              <a:t>维持</a:t>
            </a:r>
            <a:r>
              <a:rPr sz="2400" dirty="0" err="1" smtClean="0">
                <a:solidFill>
                  <a:srgbClr val="FF0000"/>
                </a:solidFill>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保持使继续存在</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保护</a:t>
            </a:r>
            <a:r>
              <a:rPr sz="2400" dirty="0" err="1">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维护</a:t>
            </a:r>
            <a:r>
              <a:rPr lang="zh-CN" altLang="en-US" sz="2400" dirty="0" smtClean="0">
                <a:latin typeface="微软雅黑" panose="020B0503020204020204" charset="-122"/>
                <a:ea typeface="微软雅黑" panose="020B0503020204020204" charset="-122"/>
                <a:cs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秩序：</a:t>
            </a:r>
            <a:r>
              <a:rPr sz="2400" dirty="0">
                <a:latin typeface="微软雅黑" panose="020B0503020204020204" charset="-122"/>
                <a:ea typeface="微软雅黑" panose="020B0503020204020204" charset="-122"/>
                <a:cs typeface="微软雅黑" panose="020B0503020204020204" charset="-122"/>
              </a:rPr>
              <a:t>多指人或事物按规定有条不紊,整齐有序。</a:t>
            </a:r>
          </a:p>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主宰：</a:t>
            </a:r>
            <a:r>
              <a:rPr sz="2400" dirty="0">
                <a:latin typeface="微软雅黑" panose="020B0503020204020204" charset="-122"/>
                <a:ea typeface="微软雅黑" panose="020B0503020204020204" charset="-122"/>
                <a:cs typeface="微软雅黑" panose="020B0503020204020204" charset="-122"/>
              </a:rPr>
              <a:t>主管；支配，统治；掌握。</a:t>
            </a:r>
          </a:p>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惊慌失措：</a:t>
            </a:r>
            <a:r>
              <a:rPr sz="2400" dirty="0">
                <a:latin typeface="微软雅黑" panose="020B0503020204020204" charset="-122"/>
                <a:ea typeface="微软雅黑" panose="020B0503020204020204" charset="-122"/>
                <a:cs typeface="微软雅黑" panose="020B0503020204020204" charset="-122"/>
              </a:rPr>
              <a:t>失措：失去常态。由于惊慌，一下子不知怎么办才好。</a:t>
            </a:r>
          </a:p>
          <a:p>
            <a:pPr>
              <a:lnSpc>
                <a:spcPct val="130000"/>
              </a:lnSpc>
            </a:pPr>
            <a:r>
              <a:rPr sz="2400" dirty="0">
                <a:solidFill>
                  <a:srgbClr val="FF0000"/>
                </a:solidFill>
                <a:latin typeface="微软雅黑" panose="020B0503020204020204" charset="-122"/>
                <a:ea typeface="微软雅黑" panose="020B0503020204020204" charset="-122"/>
                <a:cs typeface="微软雅黑" panose="020B0503020204020204" charset="-122"/>
              </a:rPr>
              <a:t>岗位：</a:t>
            </a:r>
            <a:r>
              <a:rPr sz="2400" dirty="0">
                <a:latin typeface="微软雅黑" panose="020B0503020204020204" charset="-122"/>
                <a:ea typeface="微软雅黑" panose="020B0503020204020204" charset="-122"/>
                <a:cs typeface="微软雅黑" panose="020B0503020204020204" charset="-122"/>
              </a:rPr>
              <a:t>一份职位一般是将某些任务、职责和责任组为一体。</a:t>
            </a:r>
          </a:p>
        </p:txBody>
      </p:sp>
      <p:sp>
        <p:nvSpPr>
          <p:cNvPr id="3" name="文本框 2"/>
          <p:cNvSpPr txBox="1"/>
          <p:nvPr/>
        </p:nvSpPr>
        <p:spPr>
          <a:xfrm>
            <a:off x="547617" y="1052736"/>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589" y="2586355"/>
            <a:ext cx="2235443"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棱台 1"/>
          <p:cNvSpPr/>
          <p:nvPr/>
        </p:nvSpPr>
        <p:spPr bwMode="auto">
          <a:xfrm>
            <a:off x="2119951" y="2368552"/>
            <a:ext cx="8629400" cy="1265555"/>
          </a:xfrm>
          <a:prstGeom prst="bevel">
            <a:avLst>
              <a:gd name="adj" fmla="val 4139"/>
            </a:avLst>
          </a:prstGeom>
          <a:ln>
            <a:solidFill>
              <a:srgbClr val="92D05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30000"/>
              </a:lnSpc>
            </a:pPr>
            <a:r>
              <a:rPr sz="2400" dirty="0">
                <a:latin typeface="微软雅黑" panose="020B0503020204020204" charset="-122"/>
                <a:ea typeface="微软雅黑" panose="020B0503020204020204" charset="-122"/>
                <a:cs typeface="微软雅黑" panose="020B0503020204020204" charset="-122"/>
              </a:rPr>
              <a:t>用一两句话概括课文主要内容只要说出其中的关键信息即可：时、地、人、事。</a:t>
            </a:r>
          </a:p>
          <a:p>
            <a:pPr>
              <a:lnSpc>
                <a:spcPct val="130000"/>
              </a:lnSpc>
            </a:pPr>
            <a:endParaRPr sz="2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整体感知</a:t>
            </a:r>
          </a:p>
        </p:txBody>
      </p:sp>
      <p:sp>
        <p:nvSpPr>
          <p:cNvPr id="4" name="文本框 3"/>
          <p:cNvSpPr txBox="1"/>
          <p:nvPr/>
        </p:nvSpPr>
        <p:spPr>
          <a:xfrm>
            <a:off x="4704196" y="1582422"/>
            <a:ext cx="3262432" cy="461665"/>
          </a:xfrm>
          <a:prstGeom prst="rect">
            <a:avLst/>
          </a:prstGeom>
          <a:noFill/>
        </p:spPr>
        <p:txBody>
          <a:bodyPr wrap="none" rtlCol="0">
            <a:spAutoFit/>
          </a:bodyPr>
          <a:lstStyle/>
          <a:p>
            <a:pPr algn="l"/>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这篇小说讲的是什么？</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780351" y="4073525"/>
            <a:ext cx="7308597" cy="1569660"/>
          </a:xfrm>
          <a:prstGeom prst="rect">
            <a:avLst/>
          </a:prstGeom>
          <a:noFill/>
        </p:spPr>
        <p:txBody>
          <a:bodyPr wrap="square" rtlCol="0">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      </a:t>
            </a:r>
            <a:r>
              <a:rPr sz="2400" dirty="0">
                <a:latin typeface="微软雅黑" panose="020B0503020204020204" charset="-122"/>
                <a:ea typeface="微软雅黑" panose="020B0503020204020204" charset="-122"/>
                <a:cs typeface="微软雅黑" panose="020B0503020204020204" charset="-122"/>
                <a:sym typeface="+mn-ea"/>
              </a:rPr>
              <a:t>1870年3月17日夜晚，一艘名为“</a:t>
            </a:r>
            <a:r>
              <a:rPr sz="2400" dirty="0" smtClean="0">
                <a:latin typeface="微软雅黑" panose="020B0503020204020204" charset="-122"/>
                <a:ea typeface="微软雅黑" panose="020B0503020204020204" charset="-122"/>
                <a:cs typeface="微软雅黑" panose="020B0503020204020204" charset="-122"/>
                <a:sym typeface="+mn-ea"/>
              </a:rPr>
              <a:t>玛丽</a:t>
            </a:r>
            <a:r>
              <a:rPr lang="zh-CN" altLang="en-US" sz="2400" dirty="0" smtClean="0">
                <a:latin typeface="微软雅黑" panose="020B0503020204020204" charset="-122"/>
                <a:ea typeface="微软雅黑" panose="020B0503020204020204" charset="-122"/>
                <a:cs typeface="微软雅黑" panose="020B0503020204020204" charset="-122"/>
                <a:sym typeface="+mn-ea"/>
              </a:rPr>
              <a:t>号</a:t>
            </a:r>
            <a:r>
              <a:rPr sz="2400" dirty="0" smtClean="0">
                <a:latin typeface="微软雅黑" panose="020B0503020204020204" charset="-122"/>
                <a:ea typeface="微软雅黑" panose="020B0503020204020204" charset="-122"/>
                <a:cs typeface="微软雅黑" panose="020B0503020204020204" charset="-122"/>
                <a:sym typeface="+mn-ea"/>
              </a:rPr>
              <a:t>”</a:t>
            </a:r>
            <a:r>
              <a:rPr sz="2400" dirty="0" err="1">
                <a:latin typeface="微软雅黑" panose="020B0503020204020204" charset="-122"/>
                <a:ea typeface="微软雅黑" panose="020B0503020204020204" charset="-122"/>
                <a:cs typeface="微软雅黑" panose="020B0503020204020204" charset="-122"/>
                <a:sym typeface="+mn-ea"/>
              </a:rPr>
              <a:t>的船，在浓雾中不小心撞了一艘名为“</a:t>
            </a:r>
            <a:r>
              <a:rPr sz="2400" dirty="0" err="1" smtClean="0">
                <a:latin typeface="微软雅黑" panose="020B0503020204020204" charset="-122"/>
                <a:ea typeface="微软雅黑" panose="020B0503020204020204" charset="-122"/>
                <a:cs typeface="微软雅黑" panose="020B0503020204020204" charset="-122"/>
                <a:sym typeface="+mn-ea"/>
              </a:rPr>
              <a:t>诺曼底</a:t>
            </a:r>
            <a:r>
              <a:rPr lang="zh-CN" altLang="en-US" sz="2400" dirty="0" smtClean="0">
                <a:latin typeface="微软雅黑" panose="020B0503020204020204" charset="-122"/>
                <a:ea typeface="微软雅黑" panose="020B0503020204020204" charset="-122"/>
                <a:cs typeface="微软雅黑" panose="020B0503020204020204" charset="-122"/>
                <a:sym typeface="+mn-ea"/>
              </a:rPr>
              <a:t>号</a:t>
            </a:r>
            <a:r>
              <a:rPr sz="2400" dirty="0" smtClean="0">
                <a:latin typeface="微软雅黑" panose="020B0503020204020204" charset="-122"/>
                <a:ea typeface="微软雅黑" panose="020B0503020204020204" charset="-122"/>
                <a:cs typeface="微软雅黑" panose="020B0503020204020204" charset="-122"/>
                <a:sym typeface="+mn-ea"/>
              </a:rPr>
              <a:t>”</a:t>
            </a:r>
            <a:r>
              <a:rPr sz="2400" dirty="0">
                <a:latin typeface="微软雅黑" panose="020B0503020204020204" charset="-122"/>
                <a:ea typeface="微软雅黑" panose="020B0503020204020204" charset="-122"/>
                <a:cs typeface="微软雅黑" panose="020B0503020204020204" charset="-122"/>
                <a:sym typeface="+mn-ea"/>
              </a:rPr>
              <a:t>的船，船长哈尔威临危不乱，有秩序地安排了船内的60名乘客救出去，自己却随着船沉下了大海。</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p:bldLst>
  </p:timing>
</p:sld>
</file>

<file path=ppt/slides/slide8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93771" y="1805940"/>
            <a:ext cx="11264804" cy="3415030"/>
          </a:xfrm>
          <a:prstGeom prst="rect">
            <a:avLst/>
          </a:prstGeom>
          <a:noFill/>
          <a:ln w="9525">
            <a:noFill/>
          </a:ln>
        </p:spPr>
        <p:txBody>
          <a:bodyPr wrap="square">
            <a:spAutoFit/>
          </a:bodyPr>
          <a:lstStyle/>
          <a:p>
            <a:pPr>
              <a:lnSpc>
                <a:spcPct val="150000"/>
              </a:lnSpc>
            </a:pPr>
            <a:r>
              <a:rPr sz="2400">
                <a:latin typeface="微软雅黑" panose="020B0503020204020204" charset="-122"/>
                <a:ea typeface="微软雅黑" panose="020B0503020204020204" charset="-122"/>
                <a:cs typeface="微软雅黑" panose="020B0503020204020204" charset="-122"/>
              </a:rPr>
              <a:t>一、给下列汉字选择正确的读音。</a:t>
            </a:r>
          </a:p>
          <a:p>
            <a:pPr>
              <a:lnSpc>
                <a:spcPct val="150000"/>
              </a:lnSpc>
            </a:pPr>
            <a:r>
              <a:rPr sz="2400">
                <a:latin typeface="微软雅黑" panose="020B0503020204020204" charset="-122"/>
                <a:ea typeface="微软雅黑" panose="020B0503020204020204" charset="-122"/>
                <a:cs typeface="微软雅黑" panose="020B0503020204020204" charset="-122"/>
              </a:rPr>
              <a:t>       剖(pōu pāo)       汹(xōnɡ  xiōnɡ) </a:t>
            </a:r>
          </a:p>
          <a:p>
            <a:pPr>
              <a:lnSpc>
                <a:spcPct val="150000"/>
              </a:lnSpc>
            </a:pPr>
            <a:r>
              <a:rPr sz="2400">
                <a:latin typeface="微软雅黑" panose="020B0503020204020204" charset="-122"/>
                <a:ea typeface="微软雅黑" panose="020B0503020204020204" charset="-122"/>
                <a:cs typeface="微软雅黑" panose="020B0503020204020204" charset="-122"/>
              </a:rPr>
              <a:t>       宰(zhǎi zǎi)         遣(qiǎn  qǎn) </a:t>
            </a:r>
          </a:p>
          <a:p>
            <a:pPr>
              <a:lnSpc>
                <a:spcPct val="150000"/>
              </a:lnSpc>
            </a:pPr>
            <a:r>
              <a:rPr sz="2400">
                <a:latin typeface="微软雅黑" panose="020B0503020204020204" charset="-122"/>
                <a:ea typeface="微软雅黑" panose="020B0503020204020204" charset="-122"/>
                <a:cs typeface="微软雅黑" panose="020B0503020204020204" charset="-122"/>
              </a:rPr>
              <a:t>二、补充词语。</a:t>
            </a:r>
          </a:p>
          <a:p>
            <a:pPr>
              <a:lnSpc>
                <a:spcPct val="150000"/>
              </a:lnSpc>
            </a:pPr>
            <a:r>
              <a:rPr sz="2400">
                <a:latin typeface="微软雅黑" panose="020B0503020204020204" charset="-122"/>
                <a:ea typeface="微软雅黑" panose="020B0503020204020204" charset="-122"/>
                <a:cs typeface="微软雅黑" panose="020B0503020204020204" charset="-122"/>
              </a:rPr>
              <a:t>　　井(　　　)有(　　　)　　镇(　　　)自(　　　)</a:t>
            </a:r>
          </a:p>
          <a:p>
            <a:pPr>
              <a:lnSpc>
                <a:spcPct val="150000"/>
              </a:lnSpc>
            </a:pPr>
            <a:r>
              <a:rPr sz="2400">
                <a:latin typeface="微软雅黑" panose="020B0503020204020204" charset="-122"/>
                <a:ea typeface="微软雅黑" panose="020B0503020204020204" charset="-122"/>
                <a:cs typeface="微软雅黑" panose="020B0503020204020204" charset="-122"/>
              </a:rPr>
              <a:t>　　纹(　　　)不(　　　)　　相(　　　)并(　　　)</a:t>
            </a:r>
          </a:p>
        </p:txBody>
      </p:sp>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4" name="文本框 3"/>
          <p:cNvSpPr txBox="1"/>
          <p:nvPr/>
        </p:nvSpPr>
        <p:spPr>
          <a:xfrm>
            <a:off x="1905630" y="2477454"/>
            <a:ext cx="401072" cy="461665"/>
          </a:xfrm>
          <a:prstGeom prst="rect">
            <a:avLst/>
          </a:prstGeom>
          <a:noFill/>
        </p:spPr>
        <p:txBody>
          <a:bodyPr wrap="none" rtlCol="0">
            <a:spAutoFit/>
          </a:bodyPr>
          <a:lstStyle/>
          <a:p>
            <a:pPr algn="l"/>
            <a:r>
              <a:rPr sz="2400" b="1" dirty="0">
                <a:solidFill>
                  <a:srgbClr val="FF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b="1" dirty="0">
              <a:solidFill>
                <a:srgbClr val="FF0000"/>
              </a:solidFill>
              <a:latin typeface="微软雅黑" panose="020B0503020204020204" charset="-122"/>
              <a:ea typeface="微软雅黑" panose="020B0503020204020204" charset="-122"/>
              <a:cs typeface="Arial" panose="020B0604020202020204" pitchFamily="34" charset="0"/>
              <a:sym typeface="+mn-ea"/>
            </a:endParaRPr>
          </a:p>
        </p:txBody>
      </p:sp>
      <p:sp>
        <p:nvSpPr>
          <p:cNvPr id="10" name="文本框 9"/>
          <p:cNvSpPr txBox="1"/>
          <p:nvPr/>
        </p:nvSpPr>
        <p:spPr>
          <a:xfrm>
            <a:off x="5944389" y="2385060"/>
            <a:ext cx="401072" cy="646331"/>
          </a:xfrm>
          <a:prstGeom prst="rect">
            <a:avLst/>
          </a:prstGeom>
          <a:noFill/>
        </p:spPr>
        <p:txBody>
          <a:bodyPr wrap="none" rtlCol="0">
            <a:spAutoFit/>
          </a:bodyPr>
          <a:lstStyle/>
          <a:p>
            <a:pPr algn="l">
              <a:lnSpc>
                <a:spcPct val="150000"/>
              </a:lnSpc>
            </a:pPr>
            <a:r>
              <a:rPr sz="2400" b="1">
                <a:solidFill>
                  <a:srgbClr val="FF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b="1">
              <a:solidFill>
                <a:srgbClr val="FF0000"/>
              </a:solidFill>
              <a:latin typeface="微软雅黑" panose="020B0503020204020204" charset="-122"/>
              <a:ea typeface="微软雅黑" panose="020B0503020204020204" charset="-122"/>
              <a:cs typeface="Arial" panose="020B0604020202020204" pitchFamily="34" charset="0"/>
              <a:sym typeface="+mn-ea"/>
            </a:endParaRPr>
          </a:p>
        </p:txBody>
      </p:sp>
      <p:sp>
        <p:nvSpPr>
          <p:cNvPr id="11" name="文本框 10"/>
          <p:cNvSpPr txBox="1"/>
          <p:nvPr/>
        </p:nvSpPr>
        <p:spPr>
          <a:xfrm>
            <a:off x="4770858" y="3030221"/>
            <a:ext cx="352982" cy="646331"/>
          </a:xfrm>
          <a:prstGeom prst="rect">
            <a:avLst/>
          </a:prstGeom>
          <a:noFill/>
        </p:spPr>
        <p:txBody>
          <a:bodyPr wrap="none" rtlCol="0">
            <a:spAutoFit/>
          </a:bodyPr>
          <a:lstStyle/>
          <a:p>
            <a:pPr algn="l">
              <a:lnSpc>
                <a:spcPct val="150000"/>
              </a:lnSpc>
            </a:pPr>
            <a:r>
              <a:rPr sz="2400" b="1">
                <a:solidFill>
                  <a:srgbClr val="FF0000"/>
                </a:solidFill>
                <a:latin typeface="Arial" panose="020B0604020202020204" pitchFamily="34" charset="0"/>
                <a:ea typeface="微软雅黑" panose="020B0503020204020204" charset="-122"/>
                <a:cs typeface="Arial" panose="020B0604020202020204" pitchFamily="34" charset="0"/>
                <a:sym typeface="+mn-ea"/>
              </a:rPr>
              <a:t>√</a:t>
            </a:r>
            <a:endParaRPr lang="zh-CN" altLang="en-US" sz="2400" b="1">
              <a:solidFill>
                <a:srgbClr val="FF0000"/>
              </a:solidFill>
              <a:latin typeface="Arial" panose="020B0604020202020204" pitchFamily="34" charset="0"/>
              <a:ea typeface="微软雅黑" panose="020B0503020204020204" charset="-122"/>
              <a:cs typeface="Arial" panose="020B0604020202020204" pitchFamily="34" charset="0"/>
            </a:endParaRPr>
          </a:p>
        </p:txBody>
      </p:sp>
      <p:sp>
        <p:nvSpPr>
          <p:cNvPr id="12" name="文本框 11"/>
          <p:cNvSpPr txBox="1"/>
          <p:nvPr/>
        </p:nvSpPr>
        <p:spPr>
          <a:xfrm>
            <a:off x="2548592" y="3106420"/>
            <a:ext cx="401072" cy="646331"/>
          </a:xfrm>
          <a:prstGeom prst="rect">
            <a:avLst/>
          </a:prstGeom>
          <a:noFill/>
        </p:spPr>
        <p:txBody>
          <a:bodyPr wrap="none" rtlCol="0">
            <a:spAutoFit/>
          </a:bodyPr>
          <a:lstStyle/>
          <a:p>
            <a:pPr algn="l">
              <a:lnSpc>
                <a:spcPct val="150000"/>
              </a:lnSpc>
            </a:pPr>
            <a:r>
              <a:rPr sz="2400" b="1">
                <a:solidFill>
                  <a:srgbClr val="FF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b="1">
              <a:solidFill>
                <a:srgbClr val="FF0000"/>
              </a:solidFill>
              <a:latin typeface="微软雅黑" panose="020B0503020204020204" charset="-122"/>
              <a:ea typeface="微软雅黑" panose="020B0503020204020204" charset="-122"/>
              <a:cs typeface="Arial" panose="020B0604020202020204" pitchFamily="34" charset="0"/>
              <a:sym typeface="+mn-ea"/>
            </a:endParaRPr>
          </a:p>
        </p:txBody>
      </p:sp>
      <p:sp>
        <p:nvSpPr>
          <p:cNvPr id="13" name="文本框 12"/>
          <p:cNvSpPr txBox="1"/>
          <p:nvPr/>
        </p:nvSpPr>
        <p:spPr>
          <a:xfrm>
            <a:off x="1850210" y="4119247"/>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然</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3603528" y="4119247"/>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序</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6138942" y="4119247"/>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定</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7912414" y="4119247"/>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若</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1953300" y="4747262"/>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丝</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3603528" y="4747262"/>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动</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6138942" y="4747262"/>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提</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7912414" y="4747262"/>
            <a:ext cx="492443"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论</a:t>
            </a:r>
            <a:endPar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heckerboard(across)">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heckerboard(across)">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heckerboard(across)">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heckerboard(across)">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heckerboard(across)">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checkerboard(across)">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checkerboard(across)">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checkerboard(across)">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P spid="13" grpId="0"/>
      <p:bldP spid="14" grpId="0"/>
      <p:bldP spid="15" grpId="0"/>
      <p:bldP spid="16" grpId="0"/>
      <p:bldP spid="17" grpId="0"/>
      <p:bldP spid="18" grpId="0"/>
      <p:bldP spid="19" grpId="0"/>
      <p:bldP spid="20" grpId="0"/>
    </p:bldLst>
  </p:timing>
</p:sld>
</file>

<file path=ppt/slides/slide8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82919" y="1503680"/>
            <a:ext cx="11011260" cy="4967514"/>
          </a:xfrm>
          <a:prstGeom prst="rect">
            <a:avLst/>
          </a:prstGeom>
          <a:noFill/>
          <a:ln w="9525">
            <a:noFill/>
          </a:ln>
        </p:spPr>
        <p:txBody>
          <a:bodyPr wrap="square">
            <a:spAutoFit/>
          </a:bodyPr>
          <a:lstStyle/>
          <a:p>
            <a:pPr>
              <a:lnSpc>
                <a:spcPct val="120000"/>
              </a:lnSpc>
            </a:pPr>
            <a:r>
              <a:rPr sz="2400" dirty="0" err="1">
                <a:solidFill>
                  <a:srgbClr val="000000"/>
                </a:solidFill>
                <a:latin typeface="微软雅黑" panose="020B0503020204020204" charset="-122"/>
                <a:ea typeface="微软雅黑" panose="020B0503020204020204" charset="-122"/>
                <a:cs typeface="微软雅黑" panose="020B0503020204020204" charset="-122"/>
              </a:rPr>
              <a:t>三、写出下列词语的近、反义词</a:t>
            </a:r>
            <a:r>
              <a:rPr sz="2400" dirty="0">
                <a:solidFill>
                  <a:srgbClr val="000000"/>
                </a:solidFill>
                <a:latin typeface="微软雅黑" panose="020B0503020204020204" charset="-122"/>
                <a:ea typeface="微软雅黑" panose="020B0503020204020204" charset="-122"/>
                <a:cs typeface="微软雅黑" panose="020B0503020204020204" charset="-122"/>
              </a:rPr>
              <a:t>。</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　　</a:t>
            </a:r>
            <a:r>
              <a:rPr sz="2400" dirty="0" err="1">
                <a:solidFill>
                  <a:srgbClr val="000000"/>
                </a:solidFill>
                <a:latin typeface="微软雅黑" panose="020B0503020204020204" charset="-122"/>
                <a:ea typeface="微软雅黑" panose="020B0503020204020204" charset="-122"/>
                <a:cs typeface="微软雅黑" panose="020B0503020204020204" charset="-122"/>
              </a:rPr>
              <a:t>近义词：镇定</a:t>
            </a:r>
            <a:r>
              <a:rPr sz="2400" dirty="0">
                <a:solidFill>
                  <a:srgbClr val="000000"/>
                </a:solidFill>
                <a:latin typeface="微软雅黑" panose="020B0503020204020204" charset="-122"/>
                <a:ea typeface="微软雅黑" panose="020B0503020204020204" charset="-122"/>
                <a:cs typeface="微软雅黑" panose="020B0503020204020204" charset="-122"/>
              </a:rPr>
              <a:t>——(　　　　)　</a:t>
            </a:r>
            <a:r>
              <a:rPr sz="2400" dirty="0" err="1">
                <a:solidFill>
                  <a:srgbClr val="000000"/>
                </a:solidFill>
                <a:latin typeface="微软雅黑" panose="020B0503020204020204" charset="-122"/>
                <a:ea typeface="微软雅黑" panose="020B0503020204020204" charset="-122"/>
                <a:cs typeface="微软雅黑" panose="020B0503020204020204" charset="-122"/>
              </a:rPr>
              <a:t>浸没</a:t>
            </a:r>
            <a:r>
              <a:rPr sz="2400" dirty="0">
                <a:solidFill>
                  <a:srgbClr val="000000"/>
                </a:solidFill>
                <a:latin typeface="微软雅黑" panose="020B0503020204020204" charset="-122"/>
                <a:ea typeface="微软雅黑" panose="020B0503020204020204" charset="-122"/>
                <a:cs typeface="微软雅黑" panose="020B0503020204020204" charset="-122"/>
              </a:rPr>
              <a:t>——(　　　　)</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　　</a:t>
            </a:r>
            <a:r>
              <a:rPr sz="2400" dirty="0" err="1">
                <a:solidFill>
                  <a:srgbClr val="000000"/>
                </a:solidFill>
                <a:latin typeface="微软雅黑" panose="020B0503020204020204" charset="-122"/>
                <a:ea typeface="微软雅黑" panose="020B0503020204020204" charset="-122"/>
                <a:cs typeface="微软雅黑" panose="020B0503020204020204" charset="-122"/>
              </a:rPr>
              <a:t>反义词：惊慌失措</a:t>
            </a:r>
            <a:r>
              <a:rPr sz="2400" dirty="0">
                <a:solidFill>
                  <a:srgbClr val="000000"/>
                </a:solidFill>
                <a:latin typeface="微软雅黑" panose="020B0503020204020204" charset="-122"/>
                <a:ea typeface="微软雅黑" panose="020B0503020204020204" charset="-122"/>
                <a:cs typeface="微软雅黑" panose="020B0503020204020204" charset="-122"/>
              </a:rPr>
              <a:t>——(　　　　　)   </a:t>
            </a:r>
            <a:r>
              <a:rPr sz="2400" dirty="0" err="1">
                <a:solidFill>
                  <a:srgbClr val="000000"/>
                </a:solidFill>
                <a:latin typeface="微软雅黑" panose="020B0503020204020204" charset="-122"/>
                <a:ea typeface="微软雅黑" panose="020B0503020204020204" charset="-122"/>
                <a:cs typeface="微软雅黑" panose="020B0503020204020204" charset="-122"/>
                <a:sym typeface="+mn-ea"/>
              </a:rPr>
              <a:t>威严</a:t>
            </a:r>
            <a:r>
              <a:rPr sz="2400" dirty="0">
                <a:solidFill>
                  <a:srgbClr val="000000"/>
                </a:solidFill>
                <a:latin typeface="微软雅黑" panose="020B0503020204020204" charset="-122"/>
                <a:ea typeface="微软雅黑" panose="020B0503020204020204" charset="-122"/>
                <a:cs typeface="微软雅黑" panose="020B0503020204020204" charset="-122"/>
                <a:sym typeface="+mn-ea"/>
              </a:rPr>
              <a:t>——(　　　　)</a:t>
            </a:r>
            <a:endParaRPr sz="2400"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20000"/>
              </a:lnSpc>
            </a:pPr>
            <a:r>
              <a:rPr sz="2400" dirty="0" err="1">
                <a:solidFill>
                  <a:srgbClr val="000000"/>
                </a:solidFill>
                <a:latin typeface="微软雅黑" panose="020B0503020204020204" charset="-122"/>
                <a:ea typeface="微软雅黑" panose="020B0503020204020204" charset="-122"/>
                <a:cs typeface="微软雅黑" panose="020B0503020204020204" charset="-122"/>
              </a:rPr>
              <a:t>四、选词填空</a:t>
            </a:r>
            <a:r>
              <a:rPr sz="2400" dirty="0">
                <a:solidFill>
                  <a:srgbClr val="000000"/>
                </a:solidFill>
                <a:latin typeface="微软雅黑" panose="020B0503020204020204" charset="-122"/>
                <a:ea typeface="微软雅黑" panose="020B0503020204020204" charset="-122"/>
                <a:cs typeface="微软雅黑" panose="020B0503020204020204" charset="-122"/>
              </a:rPr>
              <a:t>。</a:t>
            </a:r>
          </a:p>
          <a:p>
            <a:pPr>
              <a:lnSpc>
                <a:spcPct val="120000"/>
              </a:lnSpc>
            </a:pPr>
            <a:r>
              <a:rPr lang="en-US" sz="2400" dirty="0" smtClean="0">
                <a:solidFill>
                  <a:srgbClr val="000000"/>
                </a:solidFill>
                <a:latin typeface="微软雅黑" panose="020B0503020204020204" charset="-122"/>
                <a:ea typeface="微软雅黑" panose="020B0503020204020204" charset="-122"/>
                <a:cs typeface="微软雅黑" panose="020B0503020204020204" charset="-122"/>
              </a:rPr>
              <a:t>                                      </a:t>
            </a:r>
            <a:r>
              <a:rPr sz="2400" dirty="0" err="1" smtClean="0">
                <a:solidFill>
                  <a:srgbClr val="000000"/>
                </a:solidFill>
                <a:latin typeface="微软雅黑" panose="020B0503020204020204" charset="-122"/>
                <a:ea typeface="微软雅黑" panose="020B0503020204020204" charset="-122"/>
                <a:cs typeface="微软雅黑" panose="020B0503020204020204" charset="-122"/>
              </a:rPr>
              <a:t>威严</a:t>
            </a:r>
            <a:r>
              <a:rPr sz="2400" dirty="0">
                <a:solidFill>
                  <a:srgbClr val="000000"/>
                </a:solidFill>
                <a:latin typeface="微软雅黑" panose="020B0503020204020204" charset="-122"/>
                <a:ea typeface="微软雅黑" panose="020B0503020204020204" charset="-122"/>
                <a:cs typeface="微软雅黑" panose="020B0503020204020204" charset="-122"/>
              </a:rPr>
              <a:t>　　</a:t>
            </a:r>
            <a:r>
              <a:rPr sz="2400" dirty="0" err="1">
                <a:solidFill>
                  <a:srgbClr val="000000"/>
                </a:solidFill>
                <a:latin typeface="微软雅黑" panose="020B0503020204020204" charset="-122"/>
                <a:ea typeface="微软雅黑" panose="020B0503020204020204" charset="-122"/>
                <a:cs typeface="微软雅黑" panose="020B0503020204020204" charset="-122"/>
              </a:rPr>
              <a:t>严肃</a:t>
            </a:r>
            <a:endParaRPr sz="2400"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　</a:t>
            </a:r>
            <a:r>
              <a:rPr lang="en-US" sz="2400" dirty="0" smtClean="0">
                <a:solidFill>
                  <a:srgbClr val="000000"/>
                </a:solidFill>
                <a:latin typeface="微软雅黑" panose="020B0503020204020204" charset="-122"/>
                <a:ea typeface="微软雅黑" panose="020B0503020204020204" charset="-122"/>
                <a:cs typeface="微软雅黑" panose="020B0503020204020204" charset="-122"/>
              </a:rPr>
              <a:t>   </a:t>
            </a:r>
            <a:r>
              <a:rPr sz="2400" dirty="0" smtClean="0">
                <a:solidFill>
                  <a:srgbClr val="000000"/>
                </a:solidFill>
                <a:latin typeface="微软雅黑" panose="020B0503020204020204" charset="-122"/>
                <a:ea typeface="微软雅黑" panose="020B0503020204020204" charset="-122"/>
                <a:cs typeface="微软雅黑" panose="020B0503020204020204" charset="-122"/>
              </a:rPr>
              <a:t>1</a:t>
            </a:r>
            <a:r>
              <a:rPr sz="2400" dirty="0">
                <a:solidFill>
                  <a:srgbClr val="000000"/>
                </a:solidFill>
                <a:latin typeface="微软雅黑" panose="020B0503020204020204" charset="-122"/>
                <a:ea typeface="微软雅黑" panose="020B0503020204020204" charset="-122"/>
                <a:cs typeface="微软雅黑" panose="020B0503020204020204" charset="-122"/>
              </a:rPr>
              <a:t>.就在这时，船长(　　　　)</a:t>
            </a:r>
            <a:r>
              <a:rPr sz="2400" dirty="0" err="1">
                <a:solidFill>
                  <a:srgbClr val="000000"/>
                </a:solidFill>
                <a:latin typeface="微软雅黑" panose="020B0503020204020204" charset="-122"/>
                <a:ea typeface="微软雅黑" panose="020B0503020204020204" charset="-122"/>
                <a:cs typeface="微软雅黑" panose="020B0503020204020204" charset="-122"/>
              </a:rPr>
              <a:t>的声音压倒了一切呼号和嘈杂</a:t>
            </a:r>
            <a:r>
              <a:rPr sz="2400" dirty="0">
                <a:solidFill>
                  <a:srgbClr val="000000"/>
                </a:solidFill>
                <a:latin typeface="微软雅黑" panose="020B0503020204020204" charset="-122"/>
                <a:ea typeface="微软雅黑" panose="020B0503020204020204" charset="-122"/>
                <a:cs typeface="微软雅黑" panose="020B0503020204020204" charset="-122"/>
              </a:rPr>
              <a:t>。</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　　2.李老师态度(　　　　)</a:t>
            </a:r>
            <a:r>
              <a:rPr sz="2400" dirty="0" err="1">
                <a:solidFill>
                  <a:srgbClr val="000000"/>
                </a:solidFill>
                <a:latin typeface="微软雅黑" panose="020B0503020204020204" charset="-122"/>
                <a:ea typeface="微软雅黑" panose="020B0503020204020204" charset="-122"/>
                <a:cs typeface="微软雅黑" panose="020B0503020204020204" charset="-122"/>
              </a:rPr>
              <a:t>地批评了小明</a:t>
            </a:r>
            <a:r>
              <a:rPr sz="2400" dirty="0">
                <a:solidFill>
                  <a:srgbClr val="000000"/>
                </a:solidFill>
                <a:latin typeface="微软雅黑" panose="020B0503020204020204" charset="-122"/>
                <a:ea typeface="微软雅黑" panose="020B0503020204020204" charset="-122"/>
                <a:cs typeface="微软雅黑" panose="020B0503020204020204" charset="-122"/>
              </a:rPr>
              <a:t>。</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　　</a:t>
            </a:r>
            <a:r>
              <a:rPr sz="2400" dirty="0" err="1">
                <a:solidFill>
                  <a:srgbClr val="000000"/>
                </a:solidFill>
                <a:latin typeface="微软雅黑" panose="020B0503020204020204" charset="-122"/>
                <a:ea typeface="微软雅黑" panose="020B0503020204020204" charset="-122"/>
                <a:cs typeface="微软雅黑" panose="020B0503020204020204" charset="-122"/>
              </a:rPr>
              <a:t>违背</a:t>
            </a:r>
            <a:r>
              <a:rPr sz="2400" dirty="0">
                <a:solidFill>
                  <a:srgbClr val="000000"/>
                </a:solidFill>
                <a:latin typeface="微软雅黑" panose="020B0503020204020204" charset="-122"/>
                <a:ea typeface="微软雅黑" panose="020B0503020204020204" charset="-122"/>
                <a:cs typeface="微软雅黑" panose="020B0503020204020204" charset="-122"/>
              </a:rPr>
              <a:t>　　</a:t>
            </a:r>
            <a:r>
              <a:rPr sz="2400" dirty="0" err="1">
                <a:solidFill>
                  <a:srgbClr val="000000"/>
                </a:solidFill>
                <a:latin typeface="微软雅黑" panose="020B0503020204020204" charset="-122"/>
                <a:ea typeface="微软雅黑" panose="020B0503020204020204" charset="-122"/>
                <a:cs typeface="微软雅黑" panose="020B0503020204020204" charset="-122"/>
              </a:rPr>
              <a:t>违抗</a:t>
            </a:r>
            <a:endParaRPr sz="2400"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　　3.没有一个人(　　　　)</a:t>
            </a:r>
            <a:r>
              <a:rPr sz="2400" dirty="0" err="1">
                <a:solidFill>
                  <a:srgbClr val="000000"/>
                </a:solidFill>
                <a:latin typeface="微软雅黑" panose="020B0503020204020204" charset="-122"/>
                <a:ea typeface="微软雅黑" panose="020B0503020204020204" charset="-122"/>
                <a:cs typeface="微软雅黑" panose="020B0503020204020204" charset="-122"/>
              </a:rPr>
              <a:t>他的意志，人们感到有一个伟大的灵魂出现在他们的上空</a:t>
            </a:r>
            <a:r>
              <a:rPr sz="2400" dirty="0">
                <a:solidFill>
                  <a:srgbClr val="000000"/>
                </a:solidFill>
                <a:latin typeface="微软雅黑" panose="020B0503020204020204" charset="-122"/>
                <a:ea typeface="微软雅黑" panose="020B0503020204020204" charset="-122"/>
                <a:cs typeface="微软雅黑" panose="020B0503020204020204" charset="-122"/>
              </a:rPr>
              <a:t>。</a:t>
            </a:r>
          </a:p>
          <a:p>
            <a:pPr>
              <a:lnSpc>
                <a:spcPct val="120000"/>
              </a:lnSpc>
            </a:pPr>
            <a:r>
              <a:rPr sz="2400" dirty="0">
                <a:solidFill>
                  <a:srgbClr val="000000"/>
                </a:solidFill>
                <a:latin typeface="微软雅黑" panose="020B0503020204020204" charset="-122"/>
                <a:ea typeface="微软雅黑" panose="020B0503020204020204" charset="-122"/>
                <a:cs typeface="微软雅黑" panose="020B0503020204020204" charset="-122"/>
              </a:rPr>
              <a:t>　　4.学生不能有(　　　　)</a:t>
            </a:r>
            <a:r>
              <a:rPr sz="2400" dirty="0" err="1">
                <a:solidFill>
                  <a:srgbClr val="000000"/>
                </a:solidFill>
                <a:latin typeface="微软雅黑" panose="020B0503020204020204" charset="-122"/>
                <a:ea typeface="微软雅黑" panose="020B0503020204020204" charset="-122"/>
                <a:cs typeface="微软雅黑" panose="020B0503020204020204" charset="-122"/>
              </a:rPr>
              <a:t>学生守则的行为</a:t>
            </a:r>
            <a:r>
              <a:rPr sz="2400" dirty="0">
                <a:solidFill>
                  <a:srgbClr val="000000"/>
                </a:solidFill>
                <a:latin typeface="微软雅黑" panose="020B0503020204020204" charset="-122"/>
                <a:ea typeface="微软雅黑" panose="020B0503020204020204" charset="-122"/>
                <a:cs typeface="微软雅黑" panose="020B0503020204020204" charset="-122"/>
              </a:rPr>
              <a:t>。</a:t>
            </a:r>
          </a:p>
        </p:txBody>
      </p:sp>
      <p:sp>
        <p:nvSpPr>
          <p:cNvPr id="2" name="流程图: 终止 1"/>
          <p:cNvSpPr/>
          <p:nvPr/>
        </p:nvSpPr>
        <p:spPr bwMode="auto">
          <a:xfrm>
            <a:off x="282919" y="96774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9" name="文本框 8"/>
          <p:cNvSpPr txBox="1"/>
          <p:nvPr/>
        </p:nvSpPr>
        <p:spPr>
          <a:xfrm>
            <a:off x="4517394" y="198945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镇静</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8148051" y="191960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淹没</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5189422" y="2449832"/>
            <a:ext cx="1415772"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镇定自若</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9330108" y="244983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和气</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4517394" y="368490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威严</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3636084" y="4145282"/>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严肃</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3636084" y="507682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违抗</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3636084" y="5850257"/>
            <a:ext cx="800219" cy="535531"/>
          </a:xfrm>
          <a:prstGeom prst="rect">
            <a:avLst/>
          </a:prstGeom>
          <a:noFill/>
        </p:spPr>
        <p:txBody>
          <a:bodyPr wrap="none" rtlCol="0">
            <a:spAutoFit/>
          </a:bodyPr>
          <a:lstStyle/>
          <a:p>
            <a:pPr algn="l">
              <a:lnSpc>
                <a:spcPct val="120000"/>
              </a:lnSpc>
            </a:pPr>
            <a:r>
              <a:rPr sz="2400">
                <a:solidFill>
                  <a:srgbClr val="FF0000"/>
                </a:solidFill>
                <a:latin typeface="微软雅黑" panose="020B0503020204020204" charset="-122"/>
                <a:ea typeface="微软雅黑" panose="020B0503020204020204" charset="-122"/>
                <a:cs typeface="微软雅黑" panose="020B0503020204020204" charset="-122"/>
                <a:sym typeface="+mn-ea"/>
              </a:rPr>
              <a:t>违背</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heckerboard(across)">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heckerboard(across)">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heckerboard(across)">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checkerboard(across)">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8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3927528" y="2105027"/>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8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2762525" y="2379345"/>
            <a:ext cx="6411008" cy="1518940"/>
          </a:xfrm>
          <a:prstGeom prst="bevel">
            <a:avLst>
              <a:gd name="adj" fmla="val 4566"/>
            </a:avLst>
          </a:prstGeom>
          <a:solidFill>
            <a:srgbClr val="92D050"/>
          </a:solidFill>
          <a:ln w="9525">
            <a:solidFill>
              <a:schemeClr val="accent1"/>
            </a:solidFill>
          </a:ln>
        </p:spPr>
        <p:txBody>
          <a:bodyPr wrap="square">
            <a:spAutoFit/>
          </a:bodyPr>
          <a:lstStyle/>
          <a:p>
            <a:r>
              <a:rPr lang="zh-CN" altLang="en-US" sz="2800" dirty="0"/>
              <a:t>弥漫  山脉  剖开 半裸  哭泣 汹涌 维持 酣睡  机械 可卑 岗位 主宰  调遣   鱼腹 窟窿 秩序 </a:t>
            </a: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复习导入</a:t>
            </a:r>
          </a:p>
        </p:txBody>
      </p:sp>
      <p:pic>
        <p:nvPicPr>
          <p:cNvPr id="4" name="图片 3" descr="64"/>
          <p:cNvPicPr>
            <a:picLocks noChangeAspect="1"/>
          </p:cNvPicPr>
          <p:nvPr/>
        </p:nvPicPr>
        <p:blipFill>
          <a:blip r:embed="rId2" cstate="print"/>
          <a:stretch>
            <a:fillRect/>
          </a:stretch>
        </p:blipFill>
        <p:spPr>
          <a:xfrm>
            <a:off x="813100" y="2914652"/>
            <a:ext cx="1949425" cy="2541905"/>
          </a:xfrm>
          <a:prstGeom prst="rect">
            <a:avLst/>
          </a:prstGeom>
        </p:spPr>
      </p:pic>
    </p:spTree>
  </p:cSld>
  <p:clrMapOvr>
    <a:masterClrMapping/>
  </p:clrMapOvr>
  <p:timing>
    <p:tnLst>
      <p:par>
        <p:cTn id="1" dur="indefinite" restart="never" nodeType="tmRoot"/>
      </p:par>
    </p:tnLst>
  </p:timing>
</p:sld>
</file>

<file path=ppt/slides/slide8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rot="20760000">
            <a:off x="1475052" y="2165350"/>
            <a:ext cx="3510514" cy="626428"/>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square">
            <a:spAutoFit/>
          </a:bodyPr>
          <a:lstStyle/>
          <a:p>
            <a:pPr>
              <a:lnSpc>
                <a:spcPct val="100000"/>
              </a:lnSpc>
            </a:pPr>
            <a:r>
              <a:rPr lang="zh-CN" sz="2800">
                <a:latin typeface="微软雅黑" panose="020B0503020204020204" charset="-122"/>
                <a:ea typeface="微软雅黑" panose="020B0503020204020204" charset="-122"/>
                <a:sym typeface="+mn-ea"/>
              </a:rPr>
              <a:t>课文的主要内容</a:t>
            </a:r>
            <a:endParaRPr lang="zh-CN" sz="2800">
              <a:solidFill>
                <a:schemeClr val="tx1"/>
              </a:solidFill>
              <a:latin typeface="微软雅黑" panose="020B0503020204020204" charset="-122"/>
              <a:ea typeface="微软雅黑" panose="020B0503020204020204" charset="-122"/>
            </a:endParaRPr>
          </a:p>
        </p:txBody>
      </p:sp>
      <p:sp>
        <p:nvSpPr>
          <p:cNvPr id="4" name="流程图: 终止 3"/>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5" name="文本框 4"/>
          <p:cNvSpPr txBox="1"/>
          <p:nvPr/>
        </p:nvSpPr>
        <p:spPr>
          <a:xfrm>
            <a:off x="3421377" y="2928620"/>
            <a:ext cx="6466817" cy="2424232"/>
          </a:xfrm>
          <a:prstGeom prst="snip2DiagRect">
            <a:avLst/>
          </a:prstGeom>
          <a:solidFill>
            <a:srgbClr val="92D050"/>
          </a:solidFill>
        </p:spPr>
        <p:txBody>
          <a:bodyPr wrap="square" rtlCol="0">
            <a:spAutoFit/>
          </a:bodyPr>
          <a:lstStyle/>
          <a:p>
            <a:pPr algn="l">
              <a:lnSpc>
                <a:spcPct val="150000"/>
              </a:lnSpc>
            </a:pPr>
            <a:r>
              <a:rPr lang="zh-CN" sz="2800" dirty="0">
                <a:latin typeface="微软雅黑" panose="020B0503020204020204" charset="-122"/>
                <a:ea typeface="微软雅黑" panose="020B0503020204020204" charset="-122"/>
                <a:sym typeface="+mn-ea"/>
              </a:rPr>
              <a:t>“诺曼底号”被</a:t>
            </a:r>
            <a:r>
              <a:rPr lang="zh-CN" sz="2800" dirty="0" smtClean="0">
                <a:latin typeface="微软雅黑" panose="020B0503020204020204" charset="-122"/>
                <a:ea typeface="微软雅黑" panose="020B0503020204020204" charset="-122"/>
                <a:sym typeface="+mn-ea"/>
              </a:rPr>
              <a:t>“玛丽</a:t>
            </a:r>
            <a:r>
              <a:rPr lang="zh-CN" altLang="en-US" sz="2800" dirty="0" smtClean="0">
                <a:latin typeface="微软雅黑" panose="020B0503020204020204" charset="-122"/>
                <a:ea typeface="微软雅黑" panose="020B0503020204020204" charset="-122"/>
                <a:sym typeface="+mn-ea"/>
              </a:rPr>
              <a:t>号</a:t>
            </a:r>
            <a:r>
              <a:rPr lang="zh-CN" sz="2800" dirty="0" smtClean="0">
                <a:latin typeface="微软雅黑" panose="020B0503020204020204" charset="-122"/>
                <a:ea typeface="微软雅黑" panose="020B0503020204020204" charset="-122"/>
                <a:sym typeface="+mn-ea"/>
              </a:rPr>
              <a:t>”</a:t>
            </a:r>
            <a:r>
              <a:rPr lang="zh-CN" sz="2800" dirty="0">
                <a:latin typeface="微软雅黑" panose="020B0503020204020204" charset="-122"/>
                <a:ea typeface="微软雅黑" panose="020B0503020204020204" charset="-122"/>
                <a:sym typeface="+mn-ea"/>
              </a:rPr>
              <a:t>撞坏了，船长在指挥船上的人有序撤离，唯独自己被海水淹没了。</a:t>
            </a:r>
          </a:p>
        </p:txBody>
      </p:sp>
      <p:pic>
        <p:nvPicPr>
          <p:cNvPr id="2" name="图片 1" descr="66"/>
          <p:cNvPicPr>
            <a:picLocks noChangeAspect="1"/>
          </p:cNvPicPr>
          <p:nvPr/>
        </p:nvPicPr>
        <p:blipFill>
          <a:blip r:embed="rId2" cstate="print"/>
          <a:stretch>
            <a:fillRect/>
          </a:stretch>
        </p:blipFill>
        <p:spPr>
          <a:xfrm>
            <a:off x="765818" y="3522345"/>
            <a:ext cx="2128476" cy="2292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5"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1532411" y="2078992"/>
            <a:ext cx="8181380" cy="1848245"/>
          </a:xfrm>
          <a:prstGeom prst="bevel">
            <a:avLst/>
          </a:prstGeom>
          <a:solidFill>
            <a:srgbClr val="00B0F0"/>
          </a:solidFill>
          <a:ln>
            <a:solidFill>
              <a:schemeClr val="accent1"/>
            </a:solidFill>
          </a:ln>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sym typeface="+mn-ea"/>
              </a:rPr>
              <a:t>“蝙”左窄右宽，注意右边的“扁”，“户”的下面是一横，两竖。</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79780" y="1082677"/>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
        <p:nvSpPr>
          <p:cNvPr id="5" name="文本框 4"/>
          <p:cNvSpPr txBox="1"/>
          <p:nvPr/>
        </p:nvSpPr>
        <p:spPr>
          <a:xfrm>
            <a:off x="461972" y="4559302"/>
            <a:ext cx="9917647" cy="1061293"/>
          </a:xfrm>
          <a:prstGeom prst="roundRect">
            <a:avLst/>
          </a:prstGeom>
          <a:noFill/>
          <a:ln>
            <a:solidFill>
              <a:schemeClr val="accent1"/>
            </a:solidFill>
          </a:ln>
        </p:spPr>
        <p:txBody>
          <a:bodyPr wrap="squar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“鹰”笔画较多，注意写的扁一些，注意笔画的穿插避让，“广”写宽大一些。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8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a:hlinkClick r:id="rId2" action="ppaction://hlinkfile"/>
          </p:cNvPr>
          <p:cNvSpPr txBox="1"/>
          <p:nvPr/>
        </p:nvSpPr>
        <p:spPr>
          <a:xfrm>
            <a:off x="4130417" y="2502236"/>
            <a:ext cx="3177476" cy="550962"/>
          </a:xfrm>
          <a:prstGeom prst="snip2DiagRect">
            <a:avLst/>
          </a:prstGeom>
          <a:solidFill>
            <a:srgbClr val="92D050"/>
          </a:solidFill>
        </p:spPr>
        <p:txBody>
          <a:bodyPr wrap="square" rtlCol="0">
            <a:spAutoFit/>
          </a:bodyPr>
          <a:lstStyle/>
          <a:p>
            <a:pPr algn="l"/>
            <a:r>
              <a:rPr lang="zh-CN" altLang="en-US" sz="2400" dirty="0" smtClean="0">
                <a:latin typeface="微软雅黑" panose="020B0503020204020204" charset="-122"/>
                <a:ea typeface="微软雅黑" panose="020B0503020204020204" charset="-122"/>
                <a:cs typeface="微软雅黑" panose="020B0503020204020204" charset="-122"/>
                <a:sym typeface="+mn-ea"/>
              </a:rPr>
              <a:t>点击观看</a:t>
            </a:r>
            <a:r>
              <a:rPr lang="en-US" alt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沉船</a:t>
            </a:r>
            <a:r>
              <a:rPr lang="en-US" altLang="zh-CN" sz="2400" dirty="0" smtClean="0">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8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919292" y="2959736"/>
            <a:ext cx="9812231" cy="2402193"/>
          </a:xfrm>
          <a:prstGeom prst="snip2DiagRect">
            <a:avLst/>
          </a:prstGeom>
          <a:noFill/>
          <a:ln w="38100">
            <a:solidFill>
              <a:srgbClr val="92D050"/>
            </a:solidFill>
          </a:ln>
        </p:spPr>
        <p:txBody>
          <a:bodyPr wrap="square">
            <a:spAutoFit/>
          </a:bodyPr>
          <a:lstStyle/>
          <a:p>
            <a:pPr>
              <a:lnSpc>
                <a:spcPct val="130000"/>
              </a:lnSpc>
            </a:pPr>
            <a:r>
              <a:rPr lang="en-US" sz="2400" dirty="0">
                <a:latin typeface="微软雅黑" panose="020B0503020204020204" charset="-122"/>
                <a:ea typeface="微软雅黑" panose="020B0503020204020204" charset="-122"/>
                <a:cs typeface="微软雅黑" panose="020B0503020204020204" charset="-122"/>
              </a:rPr>
              <a:t> </a:t>
            </a:r>
            <a:r>
              <a:rPr lang="en-US" sz="2400" dirty="0" smtClean="0">
                <a:latin typeface="微软雅黑" panose="020B0503020204020204" charset="-122"/>
                <a:ea typeface="微软雅黑" panose="020B0503020204020204" charset="-122"/>
                <a:cs typeface="微软雅黑" panose="020B0503020204020204" charset="-122"/>
              </a:rPr>
              <a:t>      </a:t>
            </a:r>
            <a:r>
              <a:rPr sz="2400" dirty="0" smtClean="0">
                <a:solidFill>
                  <a:schemeClr val="tx1"/>
                </a:solidFill>
                <a:latin typeface="微软雅黑" panose="020B0503020204020204" charset="-122"/>
                <a:ea typeface="微软雅黑" panose="020B0503020204020204" charset="-122"/>
                <a:cs typeface="微软雅黑" panose="020B0503020204020204" charset="-122"/>
              </a:rPr>
              <a:t>震荡可怕极了</a:t>
            </a:r>
            <a:r>
              <a:rPr sz="2400" dirty="0">
                <a:solidFill>
                  <a:schemeClr val="tx1"/>
                </a:solidFill>
                <a:latin typeface="微软雅黑" panose="020B0503020204020204" charset="-122"/>
                <a:ea typeface="微软雅黑" panose="020B0503020204020204" charset="-122"/>
                <a:cs typeface="微软雅黑" panose="020B0503020204020204" charset="-122"/>
              </a:rPr>
              <a:t>。一刹那间，男人、女人、小孩，所有的人都奔到甲板上，人们半裸着身子，奔跑着，尖叫着，哭泣着，惊恐万状，一片混乱。海水哗哗往里灌，汹涌湍急，</a:t>
            </a:r>
            <a:r>
              <a:rPr sz="2400" dirty="0" smtClean="0">
                <a:solidFill>
                  <a:schemeClr val="tx1"/>
                </a:solidFill>
                <a:latin typeface="微软雅黑" panose="020B0503020204020204" charset="-122"/>
                <a:ea typeface="微软雅黑" panose="020B0503020204020204" charset="-122"/>
                <a:cs typeface="微软雅黑" panose="020B0503020204020204" charset="-122"/>
              </a:rPr>
              <a:t>势不可</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当</a:t>
            </a:r>
            <a:r>
              <a:rPr sz="2400" dirty="0" smtClean="0">
                <a:solidFill>
                  <a:schemeClr val="tx1"/>
                </a:solidFill>
                <a:latin typeface="微软雅黑" panose="020B0503020204020204" charset="-122"/>
                <a:ea typeface="微软雅黑" panose="020B0503020204020204" charset="-122"/>
                <a:cs typeface="微软雅黑" panose="020B0503020204020204" charset="-122"/>
              </a:rPr>
              <a:t>。</a:t>
            </a:r>
            <a:r>
              <a:rPr sz="2400" dirty="0">
                <a:solidFill>
                  <a:schemeClr val="tx1"/>
                </a:solidFill>
                <a:latin typeface="微软雅黑" panose="020B0503020204020204" charset="-122"/>
                <a:ea typeface="微软雅黑" panose="020B0503020204020204" charset="-122"/>
                <a:cs typeface="微软雅黑" panose="020B0503020204020204" charset="-122"/>
              </a:rPr>
              <a:t>轮机火炉被海浪呛得嘶嘶地直喘粗气</a:t>
            </a:r>
            <a:r>
              <a:rPr sz="2400" dirty="0" smtClean="0">
                <a:solidFill>
                  <a:schemeClr val="tx1"/>
                </a:solidFill>
                <a:latin typeface="微软雅黑" panose="020B0503020204020204" charset="-122"/>
                <a:ea typeface="微软雅黑" panose="020B0503020204020204" charset="-122"/>
                <a:cs typeface="微软雅黑" panose="020B0503020204020204" charset="-122"/>
              </a:rPr>
              <a:t>。</a:t>
            </a:r>
            <a:endParaRPr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699836" y="2001522"/>
            <a:ext cx="8937897" cy="554377"/>
          </a:xfrm>
          <a:prstGeom prst="snip2DiagRect">
            <a:avLst/>
          </a:prstGeom>
          <a:solidFill>
            <a:srgbClr val="92D050"/>
          </a:solidFill>
        </p:spPr>
        <p:txBody>
          <a:bodyPr wrap="square" rtlCol="0">
            <a:spAutoFit/>
          </a:bodyPr>
          <a:lstStyle/>
          <a:p>
            <a:pPr algn="l"/>
            <a:r>
              <a:rPr sz="2400" dirty="0" err="1">
                <a:latin typeface="微软雅黑" panose="020B0503020204020204" charset="-122"/>
                <a:ea typeface="微软雅黑" panose="020B0503020204020204" charset="-122"/>
                <a:cs typeface="微软雅黑" panose="020B0503020204020204" charset="-122"/>
                <a:sym typeface="+mn-ea"/>
              </a:rPr>
              <a:t>那么“</a:t>
            </a:r>
            <a:r>
              <a:rPr sz="2400" dirty="0" err="1" smtClean="0">
                <a:latin typeface="微软雅黑" panose="020B0503020204020204" charset="-122"/>
                <a:ea typeface="微软雅黑" panose="020B0503020204020204" charset="-122"/>
                <a:cs typeface="微软雅黑" panose="020B0503020204020204" charset="-122"/>
                <a:sym typeface="+mn-ea"/>
              </a:rPr>
              <a:t>诺曼底号上</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的人们又是怎么表现的呢</a:t>
            </a:r>
            <a:r>
              <a:rPr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solidFill>
                  <a:srgbClr val="000000"/>
                </a:solidFill>
                <a:latin typeface="微软雅黑" panose="020B0503020204020204" charset="-122"/>
                <a:ea typeface="微软雅黑" panose="020B0503020204020204" charset="-122"/>
                <a:cs typeface="微软雅黑" panose="020B0503020204020204" charset="-122"/>
              </a:rPr>
              <a:t>新知讲解</a:t>
            </a:r>
          </a:p>
        </p:txBody>
      </p:sp>
      <p:sp>
        <p:nvSpPr>
          <p:cNvPr id="5" name="文本框 2">
            <a:hlinkClick r:id="rId2" action="ppaction://hlinkfile"/>
          </p:cNvPr>
          <p:cNvSpPr txBox="1"/>
          <p:nvPr/>
        </p:nvSpPr>
        <p:spPr>
          <a:xfrm>
            <a:off x="3383427" y="2502236"/>
            <a:ext cx="3177476" cy="550962"/>
          </a:xfrm>
          <a:prstGeom prst="snip2DiagRect">
            <a:avLst/>
          </a:prstGeom>
          <a:solidFill>
            <a:srgbClr val="92D050"/>
          </a:solidFill>
        </p:spPr>
        <p:txBody>
          <a:bodyPr wrap="square" rtlCol="0">
            <a:spAutoFit/>
          </a:bodyPr>
          <a:lstStyle/>
          <a:p>
            <a:pPr algn="l"/>
            <a:r>
              <a:rPr lang="zh-CN" altLang="en-US" sz="2400" dirty="0" smtClean="0">
                <a:latin typeface="微软雅黑" panose="020B0503020204020204" charset="-122"/>
                <a:ea typeface="微软雅黑" panose="020B0503020204020204" charset="-122"/>
                <a:cs typeface="微软雅黑" panose="020B0503020204020204" charset="-122"/>
                <a:sym typeface="+mn-ea"/>
              </a:rPr>
              <a:t>点击观看</a:t>
            </a:r>
            <a:r>
              <a:rPr lang="en-US" alt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沉船</a:t>
            </a:r>
            <a:r>
              <a:rPr lang="en-US" altLang="zh-CN" sz="2400" dirty="0" smtClean="0">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8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711463" y="1837057"/>
            <a:ext cx="8579791" cy="694595"/>
          </a:xfrm>
          <a:prstGeom prst="cube">
            <a:avLst>
              <a:gd name="adj" fmla="val 6755"/>
            </a:avLst>
          </a:prstGeom>
          <a:solidFill>
            <a:srgbClr val="00B050"/>
          </a:solidFill>
          <a:ln w="9525">
            <a:solidFill>
              <a:srgbClr val="92D050"/>
            </a:solidFill>
          </a:ln>
        </p:spPr>
        <p:txBody>
          <a:bodyPr wrap="square">
            <a:spAutoFit/>
          </a:bodyPr>
          <a:lstStyle/>
          <a:p>
            <a:pPr>
              <a:lnSpc>
                <a:spcPct val="150000"/>
              </a:lnSpc>
            </a:pPr>
            <a:r>
              <a:rPr lang="zh-CN" sz="2400">
                <a:latin typeface="微软雅黑" panose="020B0503020204020204" charset="-122"/>
                <a:ea typeface="微软雅黑" panose="020B0503020204020204" charset="-122"/>
                <a:cs typeface="微软雅黑" panose="020B0503020204020204" charset="-122"/>
                <a:sym typeface="+mn-ea"/>
              </a:rPr>
              <a:t>在英伦海峡上，没有任何一个海员能与他</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相提并论。</a:t>
            </a:r>
          </a:p>
        </p:txBody>
      </p:sp>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2" name="文本框 1"/>
          <p:cNvSpPr txBox="1"/>
          <p:nvPr/>
        </p:nvSpPr>
        <p:spPr>
          <a:xfrm>
            <a:off x="3397347" y="3001645"/>
            <a:ext cx="7612443" cy="715012"/>
          </a:xfrm>
          <a:prstGeom prst="wedgeRoundRectCallout">
            <a:avLst>
              <a:gd name="adj1" fmla="val 30534"/>
              <a:gd name="adj2" fmla="val -99014"/>
              <a:gd name="adj3" fmla="val 16667"/>
            </a:avLst>
          </a:prstGeom>
          <a:noFill/>
          <a:ln w="38100">
            <a:solidFill>
              <a:srgbClr val="00B050"/>
            </a:solidFill>
          </a:ln>
        </p:spPr>
        <p:txBody>
          <a:bodyPr wrap="square" rtlCol="0">
            <a:spAutoFit/>
          </a:bodyPr>
          <a:lstStyle/>
          <a:p>
            <a:pPr algn="l">
              <a:lnSpc>
                <a:spcPct val="150000"/>
              </a:lnSpc>
            </a:pPr>
            <a:r>
              <a:rPr lang="zh-CN" sz="2400">
                <a:latin typeface="微软雅黑" panose="020B0503020204020204" charset="-122"/>
                <a:ea typeface="微软雅黑" panose="020B0503020204020204" charset="-122"/>
                <a:cs typeface="微软雅黑" panose="020B0503020204020204" charset="-122"/>
                <a:sym typeface="+mn-ea"/>
              </a:rPr>
              <a:t>把不同的人或不同的事放在一起谈论或看待。</a:t>
            </a:r>
          </a:p>
        </p:txBody>
      </p:sp>
      <p:pic>
        <p:nvPicPr>
          <p:cNvPr id="3" name="图片 2"/>
          <p:cNvPicPr>
            <a:picLocks noChangeAspect="1"/>
          </p:cNvPicPr>
          <p:nvPr/>
        </p:nvPicPr>
        <p:blipFill>
          <a:blip r:embed="rId2" cstate="print"/>
          <a:srcRect l="4204" b="6707"/>
          <a:stretch>
            <a:fillRect/>
          </a:stretch>
        </p:blipFill>
        <p:spPr>
          <a:xfrm>
            <a:off x="445694" y="3001645"/>
            <a:ext cx="2951653" cy="2284730"/>
          </a:xfrm>
          <a:prstGeom prst="rect">
            <a:avLst/>
          </a:prstGeom>
        </p:spPr>
      </p:pic>
      <p:sp>
        <p:nvSpPr>
          <p:cNvPr id="5" name="文本框 4"/>
          <p:cNvSpPr txBox="1"/>
          <p:nvPr/>
        </p:nvSpPr>
        <p:spPr>
          <a:xfrm>
            <a:off x="3743051" y="4087497"/>
            <a:ext cx="6713305" cy="1200329"/>
          </a:xfrm>
          <a:prstGeom prst="rect">
            <a:avLst/>
          </a:prstGeom>
          <a:noFill/>
        </p:spPr>
        <p:txBody>
          <a:bodyPr wrap="square" rtlCol="0">
            <a:spAutoFit/>
          </a:bodyPr>
          <a:lstStyle/>
          <a:p>
            <a:pPr algn="l">
              <a:lnSpc>
                <a:spcPct val="150000"/>
              </a:lnSpc>
            </a:pP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为什么在英伦海峡上，没有任何一</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个</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海</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员</a:t>
            </a: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能与他相提并论？</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68957" y="5757547"/>
            <a:ext cx="9110186" cy="461665"/>
          </a:xfrm>
          <a:prstGeom prst="rect">
            <a:avLst/>
          </a:prstGeom>
          <a:noFill/>
        </p:spPr>
        <p:txBody>
          <a:bodyPr wrap="non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因为哈尔威船长的牺牲精神和指挥人员撤离的能力是无与伦比</a:t>
            </a:r>
            <a:r>
              <a:rPr lang="zh-CN" sz="2400" dirty="0" smtClean="0">
                <a:latin typeface="微软雅黑" panose="020B0503020204020204" charset="-122"/>
                <a:ea typeface="微软雅黑" panose="020B0503020204020204" charset="-122"/>
                <a:cs typeface="微软雅黑" panose="020B0503020204020204" charset="-122"/>
                <a:sym typeface="+mn-ea"/>
              </a:rPr>
              <a:t>的</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P spid="5" grpId="0"/>
      <p:bldP spid="6" grpId="0"/>
    </p:bldLst>
  </p:timing>
</p:sld>
</file>

<file path=ppt/slides/slide8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2" name="文本框 1"/>
          <p:cNvSpPr txBox="1"/>
          <p:nvPr/>
        </p:nvSpPr>
        <p:spPr>
          <a:xfrm>
            <a:off x="6149794" y="4714877"/>
            <a:ext cx="3390370" cy="613879"/>
          </a:xfrm>
          <a:prstGeom prst="bevel">
            <a:avLst/>
          </a:prstGeom>
          <a:noFill/>
          <a:ln w="38100">
            <a:solidFill>
              <a:srgbClr val="00B050"/>
            </a:solidFill>
          </a:ln>
          <a:extLst>
            <a:ext uri="{909E8E84-426E-40DD-AFC4-6F175D3DCCD1}">
              <a14:hiddenFill xmlns:a14="http://schemas.microsoft.com/office/drawing/2010/main">
                <a:solidFill>
                  <a:srgbClr val="00B0F0"/>
                </a:solidFill>
              </a14:hiddenFill>
            </a:ext>
          </a:extLst>
        </p:spPr>
        <p:txBody>
          <a:bodyPr wrap="square" rtlCol="0">
            <a:spAutoFit/>
          </a:bodyPr>
          <a:lstStyle/>
          <a:p>
            <a:pPr algn="l">
              <a:lnSpc>
                <a:spcPct val="100000"/>
              </a:lnSpc>
            </a:pPr>
            <a:r>
              <a:rPr lang="zh-CN" sz="2400">
                <a:latin typeface="微软雅黑" panose="020B0503020204020204" charset="-122"/>
                <a:ea typeface="微软雅黑" panose="020B0503020204020204" charset="-122"/>
                <a:cs typeface="微软雅黑" panose="020B0503020204020204" charset="-122"/>
                <a:sym typeface="+mn-ea"/>
              </a:rPr>
              <a:t> 3）悲壮的沉没</a:t>
            </a:r>
          </a:p>
        </p:txBody>
      </p:sp>
      <p:sp>
        <p:nvSpPr>
          <p:cNvPr id="3" name="文本框 2"/>
          <p:cNvSpPr txBox="1"/>
          <p:nvPr/>
        </p:nvSpPr>
        <p:spPr>
          <a:xfrm>
            <a:off x="1743244" y="2271396"/>
            <a:ext cx="2362245" cy="613470"/>
          </a:xfrm>
          <a:prstGeom prst="bevel">
            <a:avLst/>
          </a:prstGeom>
          <a:noFill/>
          <a:ln w="38100">
            <a:solidFill>
              <a:srgbClr val="00B050"/>
            </a:solidFill>
          </a:ln>
          <a:extLst>
            <a:ext uri="{909E8E84-426E-40DD-AFC4-6F175D3DCCD1}">
              <a14:hiddenFill xmlns:a14="http://schemas.microsoft.com/office/drawing/2010/main">
                <a:solidFill>
                  <a:srgbClr val="00B0F0"/>
                </a:solidFill>
              </a14:hiddenFill>
            </a:ext>
          </a:extLst>
        </p:spPr>
        <p:txBody>
          <a:bodyPr wrap="none" rtlCol="0">
            <a:spAutoFit/>
          </a:bodyPr>
          <a:lstStyle/>
          <a:p>
            <a:pPr algn="l">
              <a:lnSpc>
                <a:spcPct val="100000"/>
              </a:lnSpc>
            </a:pPr>
            <a:r>
              <a:rPr lang="zh-CN" sz="2400">
                <a:latin typeface="微软雅黑" panose="020B0503020204020204" charset="-122"/>
                <a:ea typeface="微软雅黑" panose="020B0503020204020204" charset="-122"/>
                <a:cs typeface="微软雅黑" panose="020B0503020204020204" charset="-122"/>
                <a:sym typeface="+mn-ea"/>
              </a:rPr>
              <a:t>1）庄严的指挥</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4422054" y="3314701"/>
            <a:ext cx="2964770" cy="613470"/>
          </a:xfrm>
          <a:prstGeom prst="bevel">
            <a:avLst/>
          </a:prstGeom>
          <a:noFill/>
          <a:ln w="38100">
            <a:solidFill>
              <a:srgbClr val="00B050"/>
            </a:solidFill>
          </a:ln>
          <a:extLst>
            <a:ext uri="{909E8E84-426E-40DD-AFC4-6F175D3DCCD1}">
              <a14:hiddenFill xmlns:a14="http://schemas.microsoft.com/office/drawing/2010/main">
                <a:solidFill>
                  <a:srgbClr val="00B0F0"/>
                </a:solidFill>
              </a14:hiddenFill>
            </a:ext>
          </a:extLst>
        </p:spPr>
        <p:txBody>
          <a:bodyPr wrap="none" rtlCol="0">
            <a:spAutoFit/>
          </a:bodyPr>
          <a:lstStyle/>
          <a:p>
            <a:pPr algn="l">
              <a:lnSpc>
                <a:spcPct val="100000"/>
              </a:lnSpc>
            </a:pPr>
            <a:r>
              <a:rPr lang="zh-CN" sz="2400">
                <a:latin typeface="微软雅黑" panose="020B0503020204020204" charset="-122"/>
                <a:ea typeface="微软雅黑" panose="020B0503020204020204" charset="-122"/>
                <a:cs typeface="微软雅黑" panose="020B0503020204020204" charset="-122"/>
                <a:sym typeface="+mn-ea"/>
              </a:rPr>
              <a:t>2）简短有力的对话</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2" cstate="print"/>
          <a:srcRect t="36586" r="565"/>
          <a:stretch>
            <a:fillRect/>
          </a:stretch>
        </p:blipFill>
        <p:spPr>
          <a:xfrm>
            <a:off x="662728" y="3846195"/>
            <a:ext cx="3940705" cy="2352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bldLvl="0" animBg="1"/>
      <p:bldP spid="3" grpId="0" bldLvl="0" animBg="1"/>
      <p:bldP spid="5" grpId="0" bldLvl="0" animBg="1"/>
    </p:bldLst>
  </p:timing>
</p:sld>
</file>

<file path=ppt/slides/slide8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873270" y="3496312"/>
            <a:ext cx="6695478" cy="2754809"/>
          </a:xfrm>
          <a:prstGeom prst="snip2DiagRect">
            <a:avLst/>
          </a:prstGeom>
          <a:noFill/>
          <a:ln w="38100">
            <a:solidFill>
              <a:schemeClr val="accent2">
                <a:lumMod val="60000"/>
                <a:lumOff val="40000"/>
              </a:schemeClr>
            </a:solidFill>
          </a:ln>
        </p:spPr>
        <p:txBody>
          <a:bodyPr wrap="square">
            <a:spAutoFit/>
          </a:bodyPr>
          <a:lstStyle/>
          <a:p>
            <a:pPr>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哈尔威</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船长站</a:t>
            </a:r>
            <a:r>
              <a:rPr lang="zh-CN" sz="2400" dirty="0">
                <a:solidFill>
                  <a:schemeClr val="tx1"/>
                </a:solidFill>
                <a:latin typeface="微软雅黑" panose="020B0503020204020204" charset="-122"/>
                <a:ea typeface="微软雅黑" panose="020B0503020204020204" charset="-122"/>
                <a:cs typeface="微软雅黑" panose="020B0503020204020204" charset="-122"/>
              </a:rPr>
              <a:t>在指挥台上，大声吼喝：“全体安静，注意听命令！把救生艇放下去。妇女先走</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其他乘客跟上，</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船员</a:t>
            </a:r>
            <a:r>
              <a:rPr lang="zh-CN" sz="2400" dirty="0">
                <a:solidFill>
                  <a:schemeClr val="tx1"/>
                </a:solidFill>
                <a:latin typeface="微软雅黑" panose="020B0503020204020204" charset="-122"/>
                <a:ea typeface="微软雅黑" panose="020B0503020204020204" charset="-122"/>
                <a:cs typeface="微软雅黑" panose="020B0503020204020204" charset="-122"/>
              </a:rPr>
              <a:t>断后。必须把六十</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人救</a:t>
            </a:r>
            <a:r>
              <a:rPr lang="zh-CN" sz="2400" dirty="0">
                <a:solidFill>
                  <a:schemeClr val="tx1"/>
                </a:solidFill>
                <a:latin typeface="微软雅黑" panose="020B0503020204020204" charset="-122"/>
                <a:ea typeface="微软雅黑" panose="020B0503020204020204" charset="-122"/>
                <a:cs typeface="微软雅黑" panose="020B0503020204020204" charset="-122"/>
              </a:rPr>
              <a:t>出去！”</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2" name="文本框 1"/>
          <p:cNvSpPr txBox="1"/>
          <p:nvPr/>
        </p:nvSpPr>
        <p:spPr>
          <a:xfrm>
            <a:off x="1295999" y="1946275"/>
            <a:ext cx="6715630" cy="1452956"/>
          </a:xfrm>
          <a:prstGeom prst="snip2DiagRect">
            <a:avLst/>
          </a:prstGeom>
          <a:solidFill>
            <a:schemeClr val="accent2">
              <a:lumMod val="60000"/>
              <a:lumOff val="40000"/>
            </a:schemeClr>
          </a:solidFill>
        </p:spPr>
        <p:txBody>
          <a:bodyPr wrap="square" rtlCol="0">
            <a:spAutoFit/>
          </a:bodyPr>
          <a:lstStyle/>
          <a:p>
            <a:pPr algn="l">
              <a:lnSpc>
                <a:spcPct val="150000"/>
              </a:lnSpc>
            </a:pPr>
            <a:r>
              <a:rPr lang="zh-CN" sz="2400">
                <a:latin typeface="微软雅黑" panose="020B0503020204020204" charset="-122"/>
                <a:ea typeface="微软雅黑" panose="020B0503020204020204" charset="-122"/>
                <a:cs typeface="微软雅黑" panose="020B0503020204020204" charset="-122"/>
                <a:sym typeface="+mn-ea"/>
              </a:rPr>
              <a:t>为什么雨果说在英伦海峡上，没有任何一个海员能与他相提并论。</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148048" y="3725545"/>
            <a:ext cx="3621356" cy="259461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8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3" name="文本框 2"/>
          <p:cNvSpPr txBox="1"/>
          <p:nvPr/>
        </p:nvSpPr>
        <p:spPr>
          <a:xfrm>
            <a:off x="1861836" y="2591436"/>
            <a:ext cx="7404021" cy="613470"/>
          </a:xfrm>
          <a:prstGeom prst="bevel">
            <a:avLst/>
          </a:prstGeom>
          <a:noFill/>
          <a:ln w="38100">
            <a:solidFill>
              <a:srgbClr val="00B050"/>
            </a:solidFill>
          </a:ln>
          <a:extLst>
            <a:ext uri="{909E8E84-426E-40DD-AFC4-6F175D3DCCD1}">
              <a14:hiddenFill xmlns:a14="http://schemas.microsoft.com/office/drawing/2010/main">
                <a:solidFill>
                  <a:srgbClr val="00B0F0"/>
                </a:solidFill>
              </a14:hiddenFill>
            </a:ext>
          </a:extLst>
        </p:spPr>
        <p:txBody>
          <a:bodyPr wrap="none" rtlCol="0">
            <a:spAutoFit/>
          </a:bodyPr>
          <a:lstStyle/>
          <a:p>
            <a:pPr algn="l">
              <a:lnSpc>
                <a:spcPct val="100000"/>
              </a:lnSpc>
            </a:pPr>
            <a:r>
              <a:rPr lang="zh-CN" sz="2400">
                <a:latin typeface="微软雅黑" panose="020B0503020204020204" charset="-122"/>
                <a:ea typeface="微软雅黑" panose="020B0503020204020204" charset="-122"/>
                <a:cs typeface="微软雅黑" panose="020B0503020204020204" charset="-122"/>
                <a:sym typeface="+mn-ea"/>
              </a:rPr>
              <a:t>在英伦海峡上，没有任何一个海员能与他相提并论。</a:t>
            </a:r>
          </a:p>
        </p:txBody>
      </p:sp>
      <p:pic>
        <p:nvPicPr>
          <p:cNvPr id="6" name="图片 5"/>
          <p:cNvPicPr>
            <a:picLocks noChangeAspect="1"/>
          </p:cNvPicPr>
          <p:nvPr/>
        </p:nvPicPr>
        <p:blipFill>
          <a:blip r:embed="rId2" cstate="print"/>
          <a:srcRect t="36586" r="565"/>
          <a:stretch>
            <a:fillRect/>
          </a:stretch>
        </p:blipFill>
        <p:spPr>
          <a:xfrm>
            <a:off x="813100" y="3733800"/>
            <a:ext cx="3940705" cy="2352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436199" y="2315845"/>
            <a:ext cx="6602463" cy="1988820"/>
            <a:chOff x="3200" y="3834"/>
            <a:chExt cx="8518" cy="3132"/>
          </a:xfrm>
        </p:grpSpPr>
        <p:pic>
          <p:nvPicPr>
            <p:cNvPr id="3" name="图片 2" descr="24"/>
            <p:cNvPicPr>
              <a:picLocks noChangeAspect="1"/>
            </p:cNvPicPr>
            <p:nvPr/>
          </p:nvPicPr>
          <p:blipFill>
            <a:blip r:embed="rId2" cstate="print"/>
            <a:stretch>
              <a:fillRect/>
            </a:stretch>
          </p:blipFill>
          <p:spPr>
            <a:xfrm>
              <a:off x="3498" y="3834"/>
              <a:ext cx="8220" cy="3132"/>
            </a:xfrm>
            <a:prstGeom prst="rect">
              <a:avLst/>
            </a:prstGeom>
          </p:spPr>
        </p:pic>
        <p:sp>
          <p:nvSpPr>
            <p:cNvPr id="100" name="文本框 99"/>
            <p:cNvSpPr txBox="1"/>
            <p:nvPr/>
          </p:nvSpPr>
          <p:spPr>
            <a:xfrm>
              <a:off x="3200" y="5183"/>
              <a:ext cx="6844" cy="822"/>
            </a:xfrm>
            <a:prstGeom prst="rect">
              <a:avLst/>
            </a:prstGeom>
            <a:noFill/>
            <a:ln w="9525">
              <a:noFill/>
            </a:ln>
          </p:spPr>
          <p:txBody>
            <a:bodyPr wrap="square">
              <a:spAutoFit/>
            </a:bodyPr>
            <a:lstStyle/>
            <a:p>
              <a:pPr indent="304800"/>
              <a:r>
                <a:rPr lang="zh-CN" sz="2800">
                  <a:latin typeface="微软雅黑" panose="020B0503020204020204" charset="-122"/>
                  <a:ea typeface="微软雅黑" panose="020B0503020204020204" charset="-122"/>
                </a:rPr>
                <a:t>这是一段怎样的对话？</a:t>
              </a:r>
              <a:endParaRPr lang="zh-CN" altLang="en-US" sz="2800">
                <a:latin typeface="微软雅黑" panose="020B0503020204020204" charset="-122"/>
                <a:ea typeface="微软雅黑" panose="020B0503020204020204" charset="-122"/>
              </a:endParaRPr>
            </a:p>
          </p:txBody>
        </p:sp>
      </p:grpSp>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2" name="文本框 1"/>
          <p:cNvSpPr txBox="1"/>
          <p:nvPr/>
        </p:nvSpPr>
        <p:spPr>
          <a:xfrm>
            <a:off x="5222753" y="4465322"/>
            <a:ext cx="5101058" cy="796469"/>
          </a:xfrm>
          <a:prstGeom prst="cloudCallout">
            <a:avLst>
              <a:gd name="adj1" fmla="val -35160"/>
              <a:gd name="adj2" fmla="val -115231"/>
            </a:avLst>
          </a:prstGeom>
          <a:noFill/>
          <a:ln w="38100">
            <a:solidFill>
              <a:srgbClr val="658D2F"/>
            </a:solidFill>
          </a:ln>
        </p:spPr>
        <p:txBody>
          <a:bodyPr wrap="square" rtlCol="0">
            <a:spAutoFit/>
          </a:bodyPr>
          <a:lstStyle/>
          <a:p>
            <a:pPr algn="l"/>
            <a:r>
              <a:rPr lang="zh-CN" sz="2800">
                <a:latin typeface="微软雅黑" panose="020B0503020204020204" charset="-122"/>
                <a:ea typeface="微软雅黑" panose="020B0503020204020204" charset="-122"/>
                <a:sym typeface="+mn-ea"/>
              </a:rPr>
              <a:t>简短有力的对话</a:t>
            </a:r>
            <a:endParaRPr lang="zh-CN" altLang="en-US" sz="280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3" cstate="print"/>
          <a:srcRect l="7946" t="24703" r="10555" b="10914"/>
          <a:stretch>
            <a:fillRect/>
          </a:stretch>
        </p:blipFill>
        <p:spPr>
          <a:xfrm>
            <a:off x="476700" y="3912870"/>
            <a:ext cx="4746053" cy="2303780"/>
          </a:xfrm>
          <a:prstGeom prst="rect">
            <a:avLst/>
          </a:prstGeom>
        </p:spPr>
      </p:pic>
      <p:sp>
        <p:nvSpPr>
          <p:cNvPr id="7" name="文本框 6"/>
          <p:cNvSpPr txBox="1"/>
          <p:nvPr/>
        </p:nvSpPr>
        <p:spPr>
          <a:xfrm>
            <a:off x="1953301" y="1878331"/>
            <a:ext cx="6776561" cy="613470"/>
          </a:xfrm>
          <a:prstGeom prst="bevel">
            <a:avLst/>
          </a:prstGeom>
          <a:noFill/>
          <a:ln w="38100">
            <a:solidFill>
              <a:srgbClr val="00B050"/>
            </a:solidFill>
          </a:ln>
          <a:extLst>
            <a:ext uri="{909E8E84-426E-40DD-AFC4-6F175D3DCCD1}">
              <a14:hiddenFill xmlns:a14="http://schemas.microsoft.com/office/drawing/2010/main">
                <a:solidFill>
                  <a:srgbClr val="00B0F0"/>
                </a:solidFill>
              </a14:hiddenFill>
            </a:ext>
          </a:extLst>
        </p:spPr>
        <p:txBody>
          <a:bodyPr wrap="none" rtlCol="0">
            <a:spAutoFit/>
          </a:bodyPr>
          <a:lstStyle/>
          <a:p>
            <a:pPr algn="l">
              <a:lnSpc>
                <a:spcPct val="100000"/>
              </a:lnSpc>
            </a:pPr>
            <a:r>
              <a:rPr lang="zh-CN" sz="2400">
                <a:latin typeface="微软雅黑" panose="020B0503020204020204" charset="-122"/>
                <a:ea typeface="微软雅黑" panose="020B0503020204020204" charset="-122"/>
                <a:cs typeface="微软雅黑" panose="020B0503020204020204" charset="-122"/>
                <a:sym typeface="+mn-ea"/>
              </a:rPr>
              <a:t>哪个男人胆敢抢在女人前面，你就开枪打死他。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Lst>
  </p:timing>
</p:sld>
</file>

<file path=ppt/slides/slide8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3" name="文本框 2"/>
          <p:cNvSpPr txBox="1"/>
          <p:nvPr/>
        </p:nvSpPr>
        <p:spPr>
          <a:xfrm>
            <a:off x="1861837" y="2591436"/>
            <a:ext cx="6776561" cy="613470"/>
          </a:xfrm>
          <a:prstGeom prst="bevel">
            <a:avLst/>
          </a:prstGeom>
          <a:noFill/>
          <a:ln w="38100">
            <a:solidFill>
              <a:srgbClr val="00B050"/>
            </a:solidFill>
          </a:ln>
          <a:extLst>
            <a:ext uri="{909E8E84-426E-40DD-AFC4-6F175D3DCCD1}">
              <a14:hiddenFill xmlns:a14="http://schemas.microsoft.com/office/drawing/2010/main">
                <a:solidFill>
                  <a:srgbClr val="00B0F0"/>
                </a:solidFill>
              </a14:hiddenFill>
            </a:ext>
          </a:extLst>
        </p:spPr>
        <p:txBody>
          <a:bodyPr wrap="none" rtlCol="0">
            <a:spAutoFit/>
          </a:bodyPr>
          <a:lstStyle/>
          <a:p>
            <a:pPr algn="l">
              <a:lnSpc>
                <a:spcPct val="100000"/>
              </a:lnSpc>
            </a:pPr>
            <a:r>
              <a:rPr lang="zh-CN" sz="2400">
                <a:latin typeface="微软雅黑" panose="020B0503020204020204" charset="-122"/>
                <a:ea typeface="微软雅黑" panose="020B0503020204020204" charset="-122"/>
                <a:cs typeface="微软雅黑" panose="020B0503020204020204" charset="-122"/>
                <a:sym typeface="+mn-ea"/>
              </a:rPr>
              <a:t>哪个男人胆敢抢在女人前面，你就开枪打死他。</a:t>
            </a:r>
          </a:p>
        </p:txBody>
      </p:sp>
      <p:pic>
        <p:nvPicPr>
          <p:cNvPr id="6" name="图片 5"/>
          <p:cNvPicPr>
            <a:picLocks noChangeAspect="1"/>
          </p:cNvPicPr>
          <p:nvPr/>
        </p:nvPicPr>
        <p:blipFill>
          <a:blip r:embed="rId2" cstate="print"/>
          <a:srcRect t="36586" r="565"/>
          <a:stretch>
            <a:fillRect/>
          </a:stretch>
        </p:blipFill>
        <p:spPr>
          <a:xfrm>
            <a:off x="813100" y="3733800"/>
            <a:ext cx="3940705" cy="2352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45211"/>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2" name="文本框 1"/>
          <p:cNvSpPr txBox="1"/>
          <p:nvPr/>
        </p:nvSpPr>
        <p:spPr>
          <a:xfrm>
            <a:off x="809225" y="1983742"/>
            <a:ext cx="9833934" cy="829945"/>
          </a:xfrm>
          <a:prstGeom prst="rect">
            <a:avLst/>
          </a:prstGeom>
          <a:noFill/>
        </p:spPr>
        <p:txBody>
          <a:bodyPr wrap="square" rtlCol="0">
            <a:spAutoFit/>
          </a:bodyPr>
          <a:lstStyle/>
          <a:p>
            <a:pPr algn="l"/>
            <a:r>
              <a:rPr lang="en-US" altLang="zh-CN" sz="2400" dirty="0">
                <a:latin typeface="微软雅黑" panose="020B0503020204020204" charset="-122"/>
                <a:ea typeface="微软雅黑" panose="020B0503020204020204" charset="-122"/>
                <a:sym typeface="+mn-ea"/>
              </a:rPr>
              <a:t>       </a:t>
            </a:r>
            <a:r>
              <a:rPr lang="zh-CN" sz="2400" dirty="0">
                <a:latin typeface="微软雅黑" panose="020B0503020204020204" charset="-122"/>
                <a:ea typeface="微软雅黑" panose="020B0503020204020204" charset="-122"/>
                <a:sym typeface="+mn-ea"/>
              </a:rPr>
              <a:t>大家立时不出声了。没有一个人违抗他的意志，人们感到有一个</a:t>
            </a:r>
            <a:r>
              <a:rPr lang="zh-CN" sz="2400" dirty="0">
                <a:solidFill>
                  <a:srgbClr val="C00000"/>
                </a:solidFill>
                <a:latin typeface="微软雅黑" panose="020B0503020204020204" charset="-122"/>
                <a:ea typeface="微软雅黑" panose="020B0503020204020204" charset="-122"/>
                <a:sym typeface="+mn-ea"/>
              </a:rPr>
              <a:t>伟大的灵魂</a:t>
            </a:r>
            <a:r>
              <a:rPr lang="zh-CN" sz="2400" dirty="0">
                <a:latin typeface="微软雅黑" panose="020B0503020204020204" charset="-122"/>
                <a:ea typeface="微软雅黑" panose="020B0503020204020204" charset="-122"/>
                <a:sym typeface="+mn-ea"/>
              </a:rPr>
              <a:t>出现在</a:t>
            </a:r>
            <a:r>
              <a:rPr lang="zh-CN" sz="2400" dirty="0" smtClean="0">
                <a:latin typeface="微软雅黑" panose="020B0503020204020204" charset="-122"/>
                <a:ea typeface="微软雅黑" panose="020B0503020204020204" charset="-122"/>
                <a:sym typeface="+mn-ea"/>
              </a:rPr>
              <a:t>他们</a:t>
            </a:r>
            <a:r>
              <a:rPr lang="zh-CN" altLang="en-US" sz="2400" dirty="0" smtClean="0">
                <a:latin typeface="微软雅黑" panose="020B0503020204020204" charset="-122"/>
                <a:ea typeface="微软雅黑" panose="020B0503020204020204" charset="-122"/>
                <a:sym typeface="+mn-ea"/>
              </a:rPr>
              <a:t>的</a:t>
            </a:r>
            <a:r>
              <a:rPr lang="zh-CN" sz="2400" dirty="0" smtClean="0">
                <a:latin typeface="微软雅黑" panose="020B0503020204020204" charset="-122"/>
                <a:ea typeface="微软雅黑" panose="020B0503020204020204" charset="-122"/>
                <a:sym typeface="+mn-ea"/>
              </a:rPr>
              <a:t>上空</a:t>
            </a:r>
            <a:r>
              <a:rPr lang="zh-CN" sz="2400" dirty="0">
                <a:latin typeface="微软雅黑" panose="020B0503020204020204" charset="-122"/>
                <a:ea typeface="微软雅黑" panose="020B0503020204020204" charset="-122"/>
                <a:sym typeface="+mn-ea"/>
              </a:rPr>
              <a:t>。</a:t>
            </a:r>
            <a:endParaRPr lang="zh-CN" altLang="en-US" sz="2400" dirty="0">
              <a:solidFill>
                <a:schemeClr val="tx1"/>
              </a:solidFill>
              <a:latin typeface="微软雅黑" panose="020B0503020204020204" charset="-122"/>
              <a:ea typeface="微软雅黑" panose="020B0503020204020204" charset="-122"/>
            </a:endParaRPr>
          </a:p>
        </p:txBody>
      </p:sp>
      <p:sp>
        <p:nvSpPr>
          <p:cNvPr id="3" name="文本框 2"/>
          <p:cNvSpPr txBox="1"/>
          <p:nvPr/>
        </p:nvSpPr>
        <p:spPr>
          <a:xfrm>
            <a:off x="809225" y="3804920"/>
            <a:ext cx="4801314" cy="461665"/>
          </a:xfrm>
          <a:prstGeom prst="rect">
            <a:avLst/>
          </a:prstGeom>
          <a:noFill/>
        </p:spPr>
        <p:txBody>
          <a:bodyPr wrap="none" rtlCol="0">
            <a:spAutoFit/>
          </a:bodyPr>
          <a:lstStyle/>
          <a:p>
            <a:r>
              <a:rPr lang="zh-CN" sz="2400" dirty="0">
                <a:solidFill>
                  <a:srgbClr val="C00000"/>
                </a:solidFill>
                <a:latin typeface="微软雅黑" panose="020B0503020204020204" charset="-122"/>
                <a:ea typeface="微软雅黑" panose="020B0503020204020204" charset="-122"/>
                <a:sym typeface="+mn-ea"/>
              </a:rPr>
              <a:t>为什么要称他</a:t>
            </a:r>
            <a:r>
              <a:rPr lang="zh-CN" sz="2400" dirty="0" smtClean="0">
                <a:solidFill>
                  <a:srgbClr val="C00000"/>
                </a:solidFill>
                <a:latin typeface="微软雅黑" panose="020B0503020204020204" charset="-122"/>
                <a:ea typeface="微软雅黑" panose="020B0503020204020204" charset="-122"/>
                <a:sym typeface="+mn-ea"/>
              </a:rPr>
              <a:t>是</a:t>
            </a:r>
            <a:r>
              <a:rPr lang="zh-CN" altLang="en-US" sz="2400" dirty="0" smtClean="0">
                <a:solidFill>
                  <a:srgbClr val="C00000"/>
                </a:solidFill>
                <a:latin typeface="微软雅黑" panose="020B0503020204020204" charset="-122"/>
                <a:ea typeface="微软雅黑" panose="020B0503020204020204" charset="-122"/>
                <a:sym typeface="+mn-ea"/>
              </a:rPr>
              <a:t>“</a:t>
            </a:r>
            <a:r>
              <a:rPr lang="zh-CN" sz="2400" dirty="0" smtClean="0">
                <a:solidFill>
                  <a:srgbClr val="C00000"/>
                </a:solidFill>
                <a:latin typeface="微软雅黑" panose="020B0503020204020204" charset="-122"/>
                <a:ea typeface="微软雅黑" panose="020B0503020204020204" charset="-122"/>
                <a:sym typeface="+mn-ea"/>
              </a:rPr>
              <a:t>伟大的灵魂</a:t>
            </a:r>
            <a:r>
              <a:rPr lang="zh-CN" altLang="en-US" sz="2400" dirty="0">
                <a:solidFill>
                  <a:srgbClr val="C00000"/>
                </a:solidFill>
                <a:latin typeface="微软雅黑" panose="020B0503020204020204" charset="-122"/>
                <a:ea typeface="微软雅黑" panose="020B0503020204020204" charset="-122"/>
                <a:sym typeface="+mn-ea"/>
              </a:rPr>
              <a:t>”</a:t>
            </a:r>
            <a:r>
              <a:rPr lang="zh-CN" sz="2400" dirty="0" smtClean="0">
                <a:solidFill>
                  <a:srgbClr val="C00000"/>
                </a:solidFill>
                <a:latin typeface="微软雅黑" panose="020B0503020204020204" charset="-122"/>
                <a:ea typeface="微软雅黑" panose="020B0503020204020204" charset="-122"/>
                <a:sym typeface="+mn-ea"/>
              </a:rPr>
              <a:t>？</a:t>
            </a:r>
            <a:endParaRPr lang="zh-CN" altLang="en-US" sz="2400" dirty="0">
              <a:solidFill>
                <a:srgbClr val="C00000"/>
              </a:solidFill>
              <a:latin typeface="微软雅黑" panose="020B0503020204020204" charset="-122"/>
              <a:ea typeface="微软雅黑" panose="020B0503020204020204" charset="-122"/>
              <a:sym typeface="+mn-ea"/>
            </a:endParaRPr>
          </a:p>
        </p:txBody>
      </p:sp>
      <p:sp>
        <p:nvSpPr>
          <p:cNvPr id="5" name="文本框 4"/>
          <p:cNvSpPr txBox="1"/>
          <p:nvPr/>
        </p:nvSpPr>
        <p:spPr>
          <a:xfrm>
            <a:off x="2321482" y="4638042"/>
            <a:ext cx="6635793" cy="920069"/>
          </a:xfrm>
          <a:prstGeom prst="wedgeRoundRectCallout">
            <a:avLst>
              <a:gd name="adj1" fmla="val -35971"/>
              <a:gd name="adj2" fmla="val -77720"/>
              <a:gd name="adj3" fmla="val 16667"/>
            </a:avLst>
          </a:prstGeom>
          <a:solidFill>
            <a:srgbClr val="FFC000"/>
          </a:solidFill>
        </p:spPr>
        <p:txBody>
          <a:bodyPr wrap="square" rtlCol="0">
            <a:spAutoFit/>
          </a:bodyPr>
          <a:lstStyle/>
          <a:p>
            <a:pPr algn="l"/>
            <a:r>
              <a:rPr lang="en-US" altLang="zh-CN" sz="2400">
                <a:latin typeface="微软雅黑" panose="020B0503020204020204" charset="-122"/>
                <a:ea typeface="微软雅黑" panose="020B0503020204020204" charset="-122"/>
                <a:sym typeface="+mn-ea"/>
              </a:rPr>
              <a:t>       </a:t>
            </a:r>
            <a:r>
              <a:rPr lang="zh-CN" sz="2400">
                <a:latin typeface="微软雅黑" panose="020B0503020204020204" charset="-122"/>
                <a:ea typeface="微软雅黑" panose="020B0503020204020204" charset="-122"/>
                <a:sym typeface="+mn-ea"/>
              </a:rPr>
              <a:t>因为他不放弃任何生命，作为强者对于弱者的保护，有强烈的责任心。</a:t>
            </a:r>
            <a:endParaRPr lang="zh-CN" altLang="en-US" sz="240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5672322" y="3152140"/>
            <a:ext cx="3462456" cy="702766"/>
          </a:xfrm>
          <a:prstGeom prst="cloudCallout">
            <a:avLst>
              <a:gd name="adj1" fmla="val -76988"/>
              <a:gd name="adj2" fmla="val -100226"/>
            </a:avLst>
          </a:prstGeom>
          <a:solidFill>
            <a:srgbClr val="FFC000"/>
          </a:solidFill>
        </p:spPr>
        <p:txBody>
          <a:bodyPr wrap="square" rtlCol="0">
            <a:spAutoFit/>
          </a:bodyPr>
          <a:lstStyle/>
          <a:p>
            <a:pPr algn="l"/>
            <a:r>
              <a:rPr lang="zh-CN" sz="2400">
                <a:latin typeface="微软雅黑" panose="020B0503020204020204" charset="-122"/>
                <a:ea typeface="微软雅黑" panose="020B0503020204020204" charset="-122"/>
                <a:sym typeface="+mn-ea"/>
              </a:rPr>
              <a:t>哈尔威船长</a:t>
            </a:r>
            <a:endParaRPr lang="zh-CN" altLang="en-US" sz="24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6"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802735" y="1414147"/>
            <a:ext cx="6959793" cy="1168539"/>
          </a:xfrm>
          <a:prstGeom prst="flowChartTerminator">
            <a:avLst/>
          </a:prstGeom>
          <a:solidFill>
            <a:schemeClr val="bg1"/>
          </a:solidFill>
          <a:ln w="38100">
            <a:solidFill>
              <a:schemeClr val="accent1"/>
            </a:solidFill>
          </a:ln>
        </p:spPr>
        <p:txBody>
          <a:bodyPr wrap="square" rtlCol="0">
            <a:spAutoFit/>
          </a:bodyPr>
          <a:lstStyle/>
          <a:p>
            <a:pPr algn="l"/>
            <a:r>
              <a:rPr lang="zh-CN" sz="2400">
                <a:latin typeface="微软雅黑" panose="020B0503020204020204" charset="-122"/>
                <a:ea typeface="微软雅黑" panose="020B0503020204020204" charset="-122"/>
                <a:sym typeface="+mn-ea"/>
              </a:rPr>
              <a:t>天窗：设在屋顶上用以通风和透光的窗子，常见于旧式建筑。</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371671" y="4384041"/>
            <a:ext cx="4590574" cy="649188"/>
          </a:xfrm>
          <a:prstGeom prst="flowChartTerminator">
            <a:avLst/>
          </a:prstGeom>
          <a:solidFill>
            <a:schemeClr val="bg1"/>
          </a:solidFill>
          <a:ln w="38100">
            <a:solidFill>
              <a:srgbClr val="00B0F0"/>
            </a:solidFill>
          </a:ln>
        </p:spPr>
        <p:txBody>
          <a:bodyPr wrap="none" rtlCol="0">
            <a:spAutoFit/>
          </a:bodyPr>
          <a:lstStyle/>
          <a:p>
            <a:pPr algn="l"/>
            <a:r>
              <a:rPr lang="zh-CN" sz="2400">
                <a:latin typeface="微软雅黑" panose="020B0503020204020204" charset="-122"/>
                <a:ea typeface="微软雅黑" panose="020B0503020204020204" charset="-122"/>
                <a:sym typeface="+mn-ea"/>
              </a:rPr>
              <a:t>霸气十足：很有气势，魄力。</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61100" y="2823847"/>
            <a:ext cx="7190003" cy="1210755"/>
          </a:xfrm>
          <a:prstGeom prst="flowChartTerminator">
            <a:avLst/>
          </a:prstGeom>
          <a:solidFill>
            <a:schemeClr val="bg1"/>
          </a:solidFill>
          <a:ln w="38100">
            <a:solidFill>
              <a:srgbClr val="00CC00"/>
            </a:solidFill>
          </a:ln>
        </p:spPr>
        <p:txBody>
          <a:bodyPr wrap="square" rtlCol="0">
            <a:spAutoFit/>
          </a:bodyPr>
          <a:lstStyle/>
          <a:p>
            <a:pPr algn="l"/>
            <a:r>
              <a:rPr lang="zh-CN" sz="2400" dirty="0">
                <a:latin typeface="微软雅黑" panose="020B0503020204020204" charset="-122"/>
                <a:ea typeface="微软雅黑" panose="020B0503020204020204" charset="-122"/>
                <a:sym typeface="+mn-ea"/>
              </a:rPr>
              <a:t>锐利：多用来形容器物尖利、有锋芒，也可形容人的目光敏锐，有</a:t>
            </a:r>
            <a:r>
              <a:rPr lang="zh-CN" sz="2400" dirty="0" smtClean="0">
                <a:latin typeface="微软雅黑" panose="020B0503020204020204" charset="-122"/>
                <a:ea typeface="微软雅黑" panose="020B0503020204020204" charset="-122"/>
                <a:sym typeface="+mn-ea"/>
              </a:rPr>
              <a:t>洞察力</a:t>
            </a:r>
            <a:r>
              <a:rPr lang="zh-CN" altLang="en-US" sz="2400" dirty="0" smtClean="0">
                <a:latin typeface="微软雅黑" panose="020B0503020204020204" charset="-122"/>
                <a:ea typeface="微软雅黑" panose="020B0503020204020204" charset="-122"/>
                <a:sym typeface="+mn-ea"/>
              </a:rPr>
              <a:t>。</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4558475" y="5384167"/>
            <a:ext cx="5907182" cy="652229"/>
          </a:xfrm>
          <a:prstGeom prst="flowChartTerminator">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algn="l"/>
            <a:r>
              <a:rPr lang="zh-CN" sz="2400">
                <a:latin typeface="微软雅黑" panose="020B0503020204020204" charset="-122"/>
                <a:ea typeface="微软雅黑" panose="020B0503020204020204" charset="-122"/>
                <a:sym typeface="+mn-ea"/>
              </a:rPr>
              <a:t>扫荡：荡平，彻底清除之意。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strips(downLeft)">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Lst>
  </p:timing>
</p:sld>
</file>

<file path=ppt/slides/slide8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新知讲解</a:t>
            </a:r>
          </a:p>
        </p:txBody>
      </p:sp>
      <p:sp>
        <p:nvSpPr>
          <p:cNvPr id="3" name="文本框 2"/>
          <p:cNvSpPr txBox="1"/>
          <p:nvPr/>
        </p:nvSpPr>
        <p:spPr>
          <a:xfrm>
            <a:off x="1861836" y="2591436"/>
            <a:ext cx="7404021" cy="613470"/>
          </a:xfrm>
          <a:prstGeom prst="bevel">
            <a:avLst/>
          </a:prstGeom>
          <a:noFill/>
          <a:ln w="38100">
            <a:solidFill>
              <a:srgbClr val="00B050"/>
            </a:solidFill>
          </a:ln>
          <a:extLst>
            <a:ext uri="{909E8E84-426E-40DD-AFC4-6F175D3DCCD1}">
              <a14:hiddenFill xmlns:a14="http://schemas.microsoft.com/office/drawing/2010/main">
                <a:solidFill>
                  <a:srgbClr val="00B0F0"/>
                </a:solidFill>
              </a14:hiddenFill>
            </a:ext>
          </a:extLst>
        </p:spPr>
        <p:txBody>
          <a:bodyPr wrap="none" rtlCol="0">
            <a:spAutoFit/>
          </a:bodyPr>
          <a:lstStyle/>
          <a:p>
            <a:pPr algn="l">
              <a:lnSpc>
                <a:spcPct val="100000"/>
              </a:lnSpc>
            </a:pPr>
            <a:r>
              <a:rPr lang="zh-CN" sz="2400">
                <a:latin typeface="微软雅黑" panose="020B0503020204020204" charset="-122"/>
                <a:ea typeface="微软雅黑" panose="020B0503020204020204" charset="-122"/>
                <a:cs typeface="微软雅黑" panose="020B0503020204020204" charset="-122"/>
                <a:sym typeface="+mn-ea"/>
              </a:rPr>
              <a:t>在英伦海峡上，没有任何一个海员能与他相提并论。</a:t>
            </a:r>
          </a:p>
        </p:txBody>
      </p:sp>
      <p:pic>
        <p:nvPicPr>
          <p:cNvPr id="6" name="图片 5"/>
          <p:cNvPicPr>
            <a:picLocks noChangeAspect="1"/>
          </p:cNvPicPr>
          <p:nvPr/>
        </p:nvPicPr>
        <p:blipFill>
          <a:blip r:embed="rId2" cstate="print"/>
          <a:srcRect t="36586" r="565"/>
          <a:stretch>
            <a:fillRect/>
          </a:stretch>
        </p:blipFill>
        <p:spPr>
          <a:xfrm>
            <a:off x="813100" y="3733800"/>
            <a:ext cx="3940705" cy="2352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45211"/>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rPr>
              <a:t>新知讲解</a:t>
            </a:r>
          </a:p>
        </p:txBody>
      </p:sp>
      <p:sp>
        <p:nvSpPr>
          <p:cNvPr id="100" name="文本框 99"/>
          <p:cNvSpPr txBox="1"/>
          <p:nvPr/>
        </p:nvSpPr>
        <p:spPr>
          <a:xfrm>
            <a:off x="3444629" y="2239011"/>
            <a:ext cx="6749735" cy="2550974"/>
          </a:xfrm>
          <a:prstGeom prst="bevel">
            <a:avLst>
              <a:gd name="adj" fmla="val 6304"/>
            </a:avLst>
          </a:prstGeom>
          <a:solidFill>
            <a:srgbClr val="FFD75B"/>
          </a:solidFill>
          <a:ln w="9525">
            <a:solidFill>
              <a:srgbClr val="658D2F"/>
            </a:solidFill>
          </a:ln>
        </p:spPr>
        <p:txBody>
          <a:bodyPr wrap="square">
            <a:spAutoFit/>
          </a:bodyPr>
          <a:lstStyle/>
          <a:p>
            <a:pPr indent="304800"/>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哈尔威船长一个手势也没有做，一句话也没有说，犹如铁铸，纹丝不动，随着轮船一起沉入了深渊。人们透过阴惨惨的薄雾，凝视着这尊黑色的雕像徐徐沉进大海。</a:t>
            </a:r>
            <a:endParaRPr lang="zh-CN" altLang="en-US" sz="280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rcRect l="60968" t="24701" r="9697" b="17759"/>
          <a:stretch>
            <a:fillRect/>
          </a:stretch>
        </p:blipFill>
        <p:spPr>
          <a:xfrm>
            <a:off x="546460" y="2319020"/>
            <a:ext cx="2685787" cy="3237230"/>
          </a:xfrm>
          <a:prstGeom prst="roundRect">
            <a:avLst/>
          </a:prstGeom>
        </p:spPr>
      </p:pic>
    </p:spTree>
  </p:cSld>
  <p:clrMapOvr>
    <a:masterClrMapping/>
  </p:clrMapOvr>
  <p:timing>
    <p:tnLst>
      <p:par>
        <p:cTn id="1" dur="indefinite" restart="never" nodeType="tmRoot"/>
      </p:par>
    </p:tnLst>
  </p:timing>
</p:sld>
</file>

<file path=ppt/slides/slide8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45211"/>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rPr>
              <a:t>新知讲解</a:t>
            </a:r>
          </a:p>
        </p:txBody>
      </p:sp>
      <p:sp>
        <p:nvSpPr>
          <p:cNvPr id="100" name="文本框 99"/>
          <p:cNvSpPr txBox="1"/>
          <p:nvPr/>
        </p:nvSpPr>
        <p:spPr>
          <a:xfrm>
            <a:off x="2436199" y="3567432"/>
            <a:ext cx="7486874" cy="1328023"/>
          </a:xfrm>
          <a:prstGeom prst="roundRect">
            <a:avLst/>
          </a:prstGeom>
          <a:noFill/>
          <a:ln w="57150">
            <a:solidFill>
              <a:srgbClr val="FFC000"/>
            </a:solidFill>
          </a:ln>
          <a:extLst>
            <a:ext uri="{909E8E84-426E-40DD-AFC4-6F175D3DCCD1}">
              <a14:hiddenFill xmlns:a14="http://schemas.microsoft.com/office/drawing/2010/main">
                <a:solidFill>
                  <a:srgbClr val="FFD75B"/>
                </a:solidFill>
              </a14:hiddenFill>
            </a:ext>
          </a:extLst>
        </p:spPr>
        <p:txBody>
          <a:bodyPr wrap="square">
            <a:spAutoFit/>
          </a:bodyPr>
          <a:lstStyle/>
          <a:p>
            <a:pPr>
              <a:lnSpc>
                <a:spcPct val="150000"/>
              </a:lnSpc>
            </a:pPr>
            <a:r>
              <a:rPr lang="en-US" altLang="zh-CN" sz="2400" dirty="0">
                <a:solidFill>
                  <a:schemeClr val="tx1"/>
                </a:solidFill>
                <a:latin typeface="微软雅黑" panose="020B0503020204020204" charset="-122"/>
                <a:ea typeface="微软雅黑" panose="020B0503020204020204" charset="-122"/>
              </a:rPr>
              <a:t>       </a:t>
            </a:r>
            <a:r>
              <a:rPr lang="zh-CN" sz="2400" dirty="0">
                <a:solidFill>
                  <a:schemeClr val="tx1"/>
                </a:solidFill>
                <a:latin typeface="微软雅黑" panose="020B0503020204020204" charset="-122"/>
                <a:ea typeface="微软雅黑" panose="020B0503020204020204" charset="-122"/>
              </a:rPr>
              <a:t>他一生都要求自己忠于职守，履行做人之道。面对死亡，</a:t>
            </a:r>
            <a:r>
              <a:rPr lang="zh-CN" sz="2400" dirty="0" smtClean="0">
                <a:solidFill>
                  <a:schemeClr val="tx1"/>
                </a:solidFill>
                <a:latin typeface="微软雅黑" panose="020B0503020204020204" charset="-122"/>
                <a:ea typeface="微软雅黑" panose="020B0503020204020204" charset="-122"/>
              </a:rPr>
              <a:t>他</a:t>
            </a:r>
            <a:r>
              <a:rPr lang="zh-CN" altLang="en-US" sz="2400" dirty="0" smtClean="0">
                <a:solidFill>
                  <a:schemeClr val="tx1"/>
                </a:solidFill>
                <a:latin typeface="微软雅黑" panose="020B0503020204020204" charset="-122"/>
                <a:ea typeface="微软雅黑" panose="020B0503020204020204" charset="-122"/>
              </a:rPr>
              <a:t>又践行了一次英雄的壮举。</a:t>
            </a:r>
            <a:endParaRPr lang="zh-CN" altLang="en-US" sz="24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1342507" y="2426971"/>
            <a:ext cx="7263527" cy="715089"/>
          </a:xfrm>
          <a:prstGeom prst="roundRect">
            <a:avLst/>
          </a:prstGeom>
          <a:solidFill>
            <a:srgbClr val="FFD75B"/>
          </a:solidFill>
        </p:spPr>
        <p:txBody>
          <a:bodyPr wrap="none" rtlCol="0">
            <a:spAutoFit/>
          </a:bodyPr>
          <a:lstStyle/>
          <a:p>
            <a:pPr algn="l">
              <a:lnSpc>
                <a:spcPct val="150000"/>
              </a:lnSpc>
            </a:pPr>
            <a:r>
              <a:rPr lang="zh-CN" sz="2400">
                <a:latin typeface="微软雅黑" panose="020B0503020204020204" charset="-122"/>
                <a:ea typeface="微软雅黑" panose="020B0503020204020204" charset="-122"/>
                <a:sym typeface="+mn-ea"/>
              </a:rPr>
              <a:t>在英伦海峡上，没有任何一个海员能与他相提并论。</a:t>
            </a:r>
            <a:endParaRPr lang="zh-CN" altLang="en-US" sz="24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Lst>
  </p:timing>
</p:sld>
</file>

<file path=ppt/slides/slide8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45211"/>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rPr>
              <a:t>新知讲解</a:t>
            </a:r>
          </a:p>
        </p:txBody>
      </p:sp>
      <p:sp>
        <p:nvSpPr>
          <p:cNvPr id="100" name="文本框 99"/>
          <p:cNvSpPr txBox="1"/>
          <p:nvPr/>
        </p:nvSpPr>
        <p:spPr>
          <a:xfrm>
            <a:off x="368182" y="3759835"/>
            <a:ext cx="9196011" cy="1736646"/>
          </a:xfrm>
          <a:prstGeom prst="roundRect">
            <a:avLst/>
          </a:prstGeom>
          <a:solidFill>
            <a:srgbClr val="92D050"/>
          </a:solidFill>
          <a:ln w="9525">
            <a:noFill/>
          </a:ln>
        </p:spPr>
        <p:txBody>
          <a:bodyPr wrap="square">
            <a:spAutoFit/>
          </a:bodyPr>
          <a:lstStyle/>
          <a:p>
            <a:pPr indent="304800"/>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   </a:t>
            </a:r>
            <a:r>
              <a:rPr lang="zh-CN" sz="2400" dirty="0">
                <a:solidFill>
                  <a:schemeClr val="tx1"/>
                </a:solidFill>
                <a:latin typeface="微软雅黑" panose="020B0503020204020204" charset="-122"/>
                <a:ea typeface="微软雅黑" panose="020B0503020204020204" charset="-122"/>
                <a:cs typeface="微软雅黑" panose="020B0503020204020204" charset="-122"/>
              </a:rPr>
              <a:t>此时此刻，轮船还在下沉，可是我们却只能</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眼睁睁</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地</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望</a:t>
            </a:r>
            <a:r>
              <a:rPr lang="zh-CN" sz="2400" dirty="0">
                <a:solidFill>
                  <a:schemeClr val="tx1"/>
                </a:solidFill>
                <a:latin typeface="微软雅黑" panose="020B0503020204020204" charset="-122"/>
                <a:ea typeface="微软雅黑" panose="020B0503020204020204" charset="-122"/>
                <a:cs typeface="微软雅黑" panose="020B0503020204020204" charset="-122"/>
              </a:rPr>
              <a:t>着哈尔威</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船长赴难</a:t>
            </a:r>
            <a:r>
              <a:rPr lang="zh-CN" sz="2400" dirty="0">
                <a:solidFill>
                  <a:schemeClr val="tx1"/>
                </a:solidFill>
                <a:latin typeface="微软雅黑" panose="020B0503020204020204" charset="-122"/>
                <a:ea typeface="微软雅黑" panose="020B0503020204020204" charset="-122"/>
                <a:cs typeface="微软雅黑" panose="020B0503020204020204" charset="-122"/>
              </a:rPr>
              <a:t>，我们的心在滴血。我仿佛听见获救的克莱芒在深情地呼喊着……，我们仿佛听见小艇上获救</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的人们</a:t>
            </a:r>
            <a:r>
              <a:rPr lang="zh-CN" sz="2400" dirty="0">
                <a:solidFill>
                  <a:schemeClr val="tx1"/>
                </a:solidFill>
                <a:latin typeface="微软雅黑" panose="020B0503020204020204" charset="-122"/>
                <a:ea typeface="微软雅黑" panose="020B0503020204020204" charset="-122"/>
                <a:cs typeface="微软雅黑" panose="020B0503020204020204" charset="-122"/>
              </a:rPr>
              <a:t>在深情地呼喊……，所有的人都在深情</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地</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饱含</a:t>
            </a:r>
            <a:r>
              <a:rPr lang="zh-CN" sz="2400" dirty="0">
                <a:solidFill>
                  <a:schemeClr val="tx1"/>
                </a:solidFill>
                <a:latin typeface="微软雅黑" panose="020B0503020204020204" charset="-122"/>
                <a:ea typeface="微软雅黑" panose="020B0503020204020204" charset="-122"/>
                <a:cs typeface="微软雅黑" panose="020B0503020204020204" charset="-122"/>
              </a:rPr>
              <a:t>着</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热泪</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地</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呼喊</a:t>
            </a:r>
            <a:r>
              <a:rPr lang="zh-CN" sz="2400"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326230" y="2001520"/>
            <a:ext cx="9147179" cy="1331992"/>
          </a:xfrm>
          <a:prstGeom prst="roundRect">
            <a:avLst/>
          </a:prstGeom>
          <a:noFill/>
          <a:ln w="38100">
            <a:solidFill>
              <a:srgbClr val="92D050"/>
            </a:solidFill>
            <a:prstDash val="dashDot"/>
          </a:ln>
          <a:extLst>
            <a:ext uri="{909E8E84-426E-40DD-AFC4-6F175D3DCCD1}">
              <a14:hiddenFill xmlns:a14="http://schemas.microsoft.com/office/drawing/2010/main">
                <a:solidFill>
                  <a:srgbClr val="92D050"/>
                </a:solidFill>
              </a14:hiddenFill>
            </a:ext>
          </a:extLst>
        </p:spPr>
        <p:txBody>
          <a:bodyPr wrap="squar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危难出英雄。危急时刻，是放弃责任，违背天良，只求独自活命呢？还是舍己救人、不辱使命、流芳千古？哈尔威船长已经用行动给我们做出了响亮的回答。</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bldLvl="0" animBg="1"/>
    </p:bldLst>
  </p:timing>
</p:sld>
</file>

<file path=ppt/slides/slide8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45211"/>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rPr>
              <a:t>新知讲解</a:t>
            </a:r>
          </a:p>
        </p:txBody>
      </p:sp>
      <p:sp>
        <p:nvSpPr>
          <p:cNvPr id="100" name="文本框 99"/>
          <p:cNvSpPr txBox="1"/>
          <p:nvPr/>
        </p:nvSpPr>
        <p:spPr>
          <a:xfrm>
            <a:off x="3146209" y="2235202"/>
            <a:ext cx="7325649" cy="2754809"/>
          </a:xfrm>
          <a:prstGeom prst="snip2DiagRect">
            <a:avLst/>
          </a:prstGeom>
          <a:noFill/>
          <a:ln w="38100">
            <a:solidFill>
              <a:srgbClr val="92D050"/>
            </a:solidFill>
            <a:prstDash val="lgDashDotDot"/>
          </a:ln>
        </p:spPr>
        <p:txBody>
          <a:bodyPr wrap="square">
            <a:spAutoFit/>
          </a:bodyPr>
          <a:lstStyle/>
          <a:p>
            <a:r>
              <a:rPr lang="en-US" altLang="zh-CN" sz="2400" dirty="0">
                <a:solidFill>
                  <a:schemeClr val="tx1"/>
                </a:solidFill>
                <a:latin typeface="微软雅黑" panose="020B0503020204020204" charset="-122"/>
                <a:ea typeface="微软雅黑" panose="020B0503020204020204" charset="-122"/>
              </a:rPr>
              <a:t>       </a:t>
            </a:r>
            <a:r>
              <a:rPr lang="zh-CN" sz="2400" dirty="0">
                <a:solidFill>
                  <a:schemeClr val="tx1"/>
                </a:solidFill>
                <a:latin typeface="微软雅黑" panose="020B0503020204020204" charset="-122"/>
                <a:ea typeface="微软雅黑" panose="020B0503020204020204" charset="-122"/>
              </a:rPr>
              <a:t>但是任我们怎样的呼唤，哈尔威船长却徐徐沉入大海，离我们而去。但他留给了我们镇定自若、绅士风度、忠于职守、舍己救人并不惜以身殉职的伟大精神，他又</a:t>
            </a:r>
            <a:r>
              <a:rPr lang="zh-CN" sz="2400" dirty="0" smtClean="0">
                <a:solidFill>
                  <a:schemeClr val="tx1"/>
                </a:solidFill>
                <a:latin typeface="微软雅黑" panose="020B0503020204020204" charset="-122"/>
                <a:ea typeface="微软雅黑" panose="020B0503020204020204" charset="-122"/>
              </a:rPr>
              <a:t>永远</a:t>
            </a:r>
            <a:r>
              <a:rPr lang="zh-CN" altLang="en-US" sz="2400" dirty="0" smtClean="0">
                <a:solidFill>
                  <a:schemeClr val="tx1"/>
                </a:solidFill>
                <a:latin typeface="微软雅黑" panose="020B0503020204020204" charset="-122"/>
                <a:ea typeface="微软雅黑" panose="020B0503020204020204" charset="-122"/>
              </a:rPr>
              <a:t>地</a:t>
            </a:r>
            <a:r>
              <a:rPr lang="zh-CN" sz="2400" dirty="0" smtClean="0">
                <a:solidFill>
                  <a:schemeClr val="tx1"/>
                </a:solidFill>
                <a:latin typeface="微软雅黑" panose="020B0503020204020204" charset="-122"/>
                <a:ea typeface="微软雅黑" panose="020B0503020204020204" charset="-122"/>
              </a:rPr>
              <a:t>活</a:t>
            </a:r>
            <a:r>
              <a:rPr lang="zh-CN" sz="2400" dirty="0">
                <a:solidFill>
                  <a:schemeClr val="tx1"/>
                </a:solidFill>
                <a:latin typeface="微软雅黑" panose="020B0503020204020204" charset="-122"/>
                <a:ea typeface="微软雅黑" panose="020B0503020204020204" charset="-122"/>
              </a:rPr>
              <a:t>在我们心中。让我们再次饱含着深深的感情，读读这句话，共同缅怀这位伟大的船长。</a:t>
            </a:r>
            <a:endParaRPr lang="zh-CN" altLang="en-US" sz="2400" dirty="0">
              <a:solidFill>
                <a:schemeClr val="tx1"/>
              </a:solidFill>
              <a:latin typeface="微软雅黑" panose="020B0503020204020204" charset="-122"/>
              <a:ea typeface="微软雅黑" panose="020B0503020204020204" charset="-122"/>
            </a:endParaRPr>
          </a:p>
        </p:txBody>
      </p:sp>
      <p:pic>
        <p:nvPicPr>
          <p:cNvPr id="2" name="图片 1" descr="117"/>
          <p:cNvPicPr>
            <a:picLocks noChangeAspect="1"/>
          </p:cNvPicPr>
          <p:nvPr/>
        </p:nvPicPr>
        <p:blipFill>
          <a:blip r:embed="rId2" cstate="print"/>
          <a:stretch>
            <a:fillRect/>
          </a:stretch>
        </p:blipFill>
        <p:spPr>
          <a:xfrm>
            <a:off x="-188353" y="2355850"/>
            <a:ext cx="3824437" cy="3718560"/>
          </a:xfrm>
          <a:prstGeom prst="rect">
            <a:avLst/>
          </a:prstGeom>
        </p:spPr>
      </p:pic>
    </p:spTree>
  </p:cSld>
  <p:clrMapOvr>
    <a:masterClrMapping/>
  </p:clrMapOvr>
  <p:timing>
    <p:tnLst>
      <p:par>
        <p:cTn id="1" dur="indefinite" restart="never" nodeType="tmRoot"/>
      </p:par>
    </p:tnLst>
  </p:timing>
</p:sld>
</file>

<file path=ppt/slides/slide8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281368" y="1045211"/>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rPr>
              <a:t>新知讲解</a:t>
            </a:r>
          </a:p>
        </p:txBody>
      </p:sp>
      <p:sp>
        <p:nvSpPr>
          <p:cNvPr id="100" name="文本框 99"/>
          <p:cNvSpPr txBox="1"/>
          <p:nvPr/>
        </p:nvSpPr>
        <p:spPr>
          <a:xfrm>
            <a:off x="3203567" y="2426335"/>
            <a:ext cx="7165199" cy="2226993"/>
          </a:xfrm>
          <a:prstGeom prst="round2DiagRect">
            <a:avLst/>
          </a:prstGeom>
          <a:noFill/>
          <a:ln w="38100">
            <a:solidFill>
              <a:srgbClr val="CC00CC"/>
            </a:solidFill>
            <a:prstDash val="lgDashDotDot"/>
          </a:ln>
        </p:spPr>
        <p:txBody>
          <a:bodyPr wrap="square">
            <a:spAutoFit/>
          </a:bodyPr>
          <a:lstStyle/>
          <a:p>
            <a:pPr>
              <a:lnSpc>
                <a:spcPct val="130000"/>
              </a:lnSpc>
            </a:pPr>
            <a:r>
              <a:rPr lang="en-US" altLang="zh-CN" sz="2400" dirty="0">
                <a:solidFill>
                  <a:schemeClr val="tx1"/>
                </a:solidFill>
                <a:latin typeface="微软雅黑" panose="020B0503020204020204" charset="-122"/>
                <a:ea typeface="微软雅黑" panose="020B0503020204020204" charset="-122"/>
              </a:rPr>
              <a:t>       </a:t>
            </a:r>
            <a:r>
              <a:rPr lang="zh-CN" sz="2400" dirty="0">
                <a:solidFill>
                  <a:schemeClr val="tx1"/>
                </a:solidFill>
                <a:latin typeface="微软雅黑" panose="020B0503020204020204" charset="-122"/>
                <a:ea typeface="微软雅黑" panose="020B0503020204020204" charset="-122"/>
              </a:rPr>
              <a:t>此时此刻，我想同学们的心里和老师一样，久久不能平静。哈尔威船长的英雄壮举，让</a:t>
            </a:r>
            <a:r>
              <a:rPr lang="zh-CN" sz="2400" dirty="0" smtClean="0">
                <a:solidFill>
                  <a:schemeClr val="tx1"/>
                </a:solidFill>
                <a:latin typeface="微软雅黑" panose="020B0503020204020204" charset="-122"/>
                <a:ea typeface="微软雅黑" panose="020B0503020204020204" charset="-122"/>
              </a:rPr>
              <a:t>你</a:t>
            </a:r>
            <a:r>
              <a:rPr lang="zh-CN" altLang="en-US" sz="2400" dirty="0" smtClean="0">
                <a:solidFill>
                  <a:schemeClr val="tx1"/>
                </a:solidFill>
                <a:latin typeface="微软雅黑" panose="020B0503020204020204" charset="-122"/>
                <a:ea typeface="微软雅黑" panose="020B0503020204020204" charset="-122"/>
              </a:rPr>
              <a:t>对</a:t>
            </a:r>
            <a:r>
              <a:rPr lang="zh-CN" sz="2400" dirty="0" smtClean="0">
                <a:solidFill>
                  <a:schemeClr val="tx1"/>
                </a:solidFill>
                <a:latin typeface="微软雅黑" panose="020B0503020204020204" charset="-122"/>
                <a:ea typeface="微软雅黑" panose="020B0503020204020204" charset="-122"/>
              </a:rPr>
              <a:t>生命</a:t>
            </a:r>
            <a:r>
              <a:rPr lang="zh-CN" sz="2400" dirty="0">
                <a:solidFill>
                  <a:schemeClr val="tx1"/>
                </a:solidFill>
                <a:latin typeface="微软雅黑" panose="020B0503020204020204" charset="-122"/>
                <a:ea typeface="微软雅黑" panose="020B0503020204020204" charset="-122"/>
              </a:rPr>
              <a:t>有了怎样的体会？大家一定有许多话想说，那就请拿起笔，把你心中最想说的话写下来。</a:t>
            </a:r>
            <a:endParaRPr lang="zh-CN" altLang="en-US" sz="2400" dirty="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rcRect l="60968" t="24701" r="9697" b="17759"/>
          <a:stretch>
            <a:fillRect/>
          </a:stretch>
        </p:blipFill>
        <p:spPr>
          <a:xfrm flipH="1">
            <a:off x="455770" y="2329815"/>
            <a:ext cx="2627654" cy="3237230"/>
          </a:xfrm>
          <a:prstGeom prst="roundRect">
            <a:avLst/>
          </a:prstGeom>
        </p:spPr>
      </p:pic>
    </p:spTree>
  </p:cSld>
  <p:clrMapOvr>
    <a:masterClrMapping/>
  </p:clrMapOvr>
  <p:timing>
    <p:tnLst>
      <p:par>
        <p:cTn id="1" dur="indefinite" restart="never" nodeType="tmRoot"/>
      </p:par>
    </p:tnLst>
  </p:timing>
</p:sld>
</file>

<file path=ppt/slides/slide8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7542" y="1224915"/>
            <a:ext cx="2099797"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课堂小结</a:t>
            </a:r>
          </a:p>
        </p:txBody>
      </p:sp>
      <p:sp>
        <p:nvSpPr>
          <p:cNvPr id="3" name="文本框 2"/>
          <p:cNvSpPr txBox="1"/>
          <p:nvPr/>
        </p:nvSpPr>
        <p:spPr>
          <a:xfrm>
            <a:off x="2687338" y="3154045"/>
            <a:ext cx="8193007" cy="1532334"/>
          </a:xfrm>
          <a:prstGeom prst="roundRect">
            <a:avLst/>
          </a:prstGeom>
          <a:noFill/>
          <a:ln w="38100">
            <a:solidFill>
              <a:srgbClr val="FFC000"/>
            </a:solidFill>
          </a:ln>
        </p:spPr>
        <p:txBody>
          <a:bodyPr wrap="square" rtlCol="0">
            <a:spAutoFit/>
          </a:bodyPr>
          <a:lstStyle/>
          <a:p>
            <a:pPr algn="l">
              <a:lnSpc>
                <a:spcPct val="150000"/>
              </a:lnSpc>
            </a:pPr>
            <a:r>
              <a:rPr lang="en-US" sz="2800">
                <a:latin typeface="微软雅黑" panose="020B0503020204020204" charset="-122"/>
                <a:ea typeface="微软雅黑" panose="020B0503020204020204" charset="-122"/>
                <a:sym typeface="+mn-ea"/>
              </a:rPr>
              <a:t>       </a:t>
            </a:r>
            <a:r>
              <a:rPr sz="2800">
                <a:latin typeface="微软雅黑" panose="020B0503020204020204" charset="-122"/>
                <a:ea typeface="微软雅黑" panose="020B0503020204020204" charset="-122"/>
                <a:sym typeface="+mn-ea"/>
              </a:rPr>
              <a:t>哈尔威船长，我爱您，您将永远活在我们心中。</a:t>
            </a:r>
          </a:p>
        </p:txBody>
      </p:sp>
      <p:pic>
        <p:nvPicPr>
          <p:cNvPr id="4" name="图片 3" descr="54"/>
          <p:cNvPicPr>
            <a:picLocks noChangeAspect="1"/>
          </p:cNvPicPr>
          <p:nvPr/>
        </p:nvPicPr>
        <p:blipFill>
          <a:blip r:embed="rId2" cstate="print"/>
          <a:stretch>
            <a:fillRect/>
          </a:stretch>
        </p:blipFill>
        <p:spPr>
          <a:xfrm>
            <a:off x="587541" y="3154047"/>
            <a:ext cx="2269548" cy="21151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083521" y="1946277"/>
            <a:ext cx="7755065" cy="2966111"/>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nSpc>
                <a:spcPct val="150000"/>
              </a:lnSpc>
            </a:pP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a:latin typeface="微软雅黑" panose="020B0503020204020204" charset="-122"/>
                <a:ea typeface="微软雅黑" panose="020B0503020204020204" charset="-122"/>
                <a:cs typeface="微软雅黑" panose="020B0503020204020204" charset="-122"/>
              </a:rPr>
              <a:t>“</a:t>
            </a:r>
            <a:r>
              <a:rPr sz="2800" dirty="0" err="1" smtClean="0">
                <a:latin typeface="微软雅黑" panose="020B0503020204020204" charset="-122"/>
                <a:ea typeface="微软雅黑" panose="020B0503020204020204" charset="-122"/>
                <a:cs typeface="微软雅黑" panose="020B0503020204020204" charset="-122"/>
              </a:rPr>
              <a:t>诺曼底号</a:t>
            </a:r>
            <a:r>
              <a:rPr lang="zh-CN" altLang="en-US" sz="2800" dirty="0">
                <a:latin typeface="微软雅黑" panose="020B0503020204020204" charset="-122"/>
                <a:ea typeface="微软雅黑" panose="020B0503020204020204" charset="-122"/>
                <a:cs typeface="微软雅黑" panose="020B0503020204020204" charset="-122"/>
              </a:rPr>
              <a:t>”</a:t>
            </a:r>
            <a:r>
              <a:rPr sz="2800" dirty="0" err="1" smtClean="0">
                <a:latin typeface="微软雅黑" panose="020B0503020204020204" charset="-122"/>
                <a:ea typeface="微软雅黑" panose="020B0503020204020204" charset="-122"/>
                <a:cs typeface="微软雅黑" panose="020B0503020204020204" charset="-122"/>
              </a:rPr>
              <a:t>遇难记</a:t>
            </a:r>
            <a:endParaRPr sz="2800" dirty="0">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a:latin typeface="微软雅黑" panose="020B0503020204020204" charset="-122"/>
                <a:ea typeface="微软雅黑" panose="020B0503020204020204" charset="-122"/>
                <a:cs typeface="微软雅黑" panose="020B0503020204020204" charset="-122"/>
              </a:rPr>
              <a:t>惊恐万状</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井然有序</a:t>
            </a:r>
            <a:endParaRPr sz="2800" dirty="0">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船长</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忠于职守</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镇定自若</a:t>
            </a:r>
            <a:r>
              <a:rPr sz="2800" dirty="0">
                <a:latin typeface="微软雅黑" panose="020B0503020204020204" charset="-122"/>
                <a:ea typeface="微软雅黑" panose="020B0503020204020204" charset="-122"/>
                <a:cs typeface="微软雅黑" panose="020B0503020204020204" charset="-122"/>
              </a:rPr>
              <a:t>　　　　　　　　</a:t>
            </a:r>
          </a:p>
          <a:p>
            <a:pPr algn="l">
              <a:lnSpc>
                <a:spcPct val="150000"/>
              </a:lnSpc>
            </a:pP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绅士风度</a:t>
            </a:r>
            <a:r>
              <a:rPr sz="2800" dirty="0">
                <a:latin typeface="微软雅黑" panose="020B0503020204020204" charset="-122"/>
                <a:ea typeface="微软雅黑" panose="020B0503020204020204" charset="-122"/>
                <a:cs typeface="微软雅黑" panose="020B0503020204020204" charset="-122"/>
              </a:rPr>
              <a:t>  </a:t>
            </a:r>
            <a:r>
              <a:rPr sz="2800" dirty="0" err="1">
                <a:latin typeface="微软雅黑" panose="020B0503020204020204" charset="-122"/>
                <a:ea typeface="微软雅黑" panose="020B0503020204020204" charset="-122"/>
                <a:cs typeface="微软雅黑" panose="020B0503020204020204" charset="-122"/>
              </a:rPr>
              <a:t>舍己为人</a:t>
            </a:r>
            <a:endParaRPr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
        <p:nvSpPr>
          <p:cNvPr id="2" name="左大括号 1"/>
          <p:cNvSpPr/>
          <p:nvPr/>
        </p:nvSpPr>
        <p:spPr>
          <a:xfrm>
            <a:off x="3990313" y="3761107"/>
            <a:ext cx="263540" cy="791845"/>
          </a:xfrm>
          <a:prstGeom prst="leftBrace">
            <a:avLst/>
          </a:prstGeom>
          <a:noFill/>
          <a:ln w="381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8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70458" y="2180590"/>
            <a:ext cx="9876566" cy="2862322"/>
          </a:xfrm>
          <a:prstGeom prst="rect">
            <a:avLst/>
          </a:prstGeom>
          <a:noFill/>
          <a:ln w="9525">
            <a:noFill/>
          </a:ln>
        </p:spPr>
        <p:txBody>
          <a:bodyPr wrap="square">
            <a:spAutoFit/>
          </a:bodyPr>
          <a:lstStyle/>
          <a:p>
            <a:pPr>
              <a:lnSpc>
                <a:spcPct val="150000"/>
              </a:lnSpc>
            </a:pPr>
            <a:r>
              <a:rPr sz="2400" dirty="0" err="1">
                <a:latin typeface="微软雅黑" panose="020B0503020204020204" charset="-122"/>
                <a:ea typeface="微软雅黑" panose="020B0503020204020204" charset="-122"/>
                <a:cs typeface="微软雅黑" panose="020B0503020204020204" charset="-122"/>
              </a:rPr>
              <a:t>一、看拼音写汉字</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面对突如其来的灾难，即将葬身</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yú</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fù</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的危险，诺曼底号上的人们jīnɡ</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huānɡ</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shī</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cuò</a:t>
            </a:r>
            <a:r>
              <a:rPr sz="2400" dirty="0">
                <a:latin typeface="微软雅黑" panose="020B0503020204020204" charset="-122"/>
                <a:ea typeface="微软雅黑" panose="020B0503020204020204" charset="-122"/>
                <a:cs typeface="微软雅黑" panose="020B0503020204020204" charset="-122"/>
              </a:rPr>
              <a:t> （                ），</a:t>
            </a:r>
            <a:r>
              <a:rPr sz="2400" dirty="0" err="1" smtClean="0">
                <a:latin typeface="微软雅黑" panose="020B0503020204020204" charset="-122"/>
                <a:ea typeface="微软雅黑" panose="020B0503020204020204" charset="-122"/>
                <a:cs typeface="微软雅黑" panose="020B0503020204020204" charset="-122"/>
              </a:rPr>
              <a:t>只有哈尔威船长</a:t>
            </a:r>
            <a:r>
              <a:rPr lang="zh-CN" altLang="en-US" sz="2400" dirty="0" smtClean="0">
                <a:latin typeface="微软雅黑" panose="020B0503020204020204" charset="-122"/>
                <a:ea typeface="微软雅黑" panose="020B0503020204020204" charset="-122"/>
                <a:cs typeface="微软雅黑" panose="020B0503020204020204" charset="-122"/>
              </a:rPr>
              <a:t>穿梭</a:t>
            </a:r>
            <a:r>
              <a:rPr sz="2400" dirty="0" err="1" smtClean="0">
                <a:latin typeface="微软雅黑" panose="020B0503020204020204" charset="-122"/>
                <a:ea typeface="微软雅黑" panose="020B0503020204020204" charset="-122"/>
                <a:cs typeface="微软雅黑" panose="020B0503020204020204" charset="-122"/>
              </a:rPr>
              <a:t>在人群中</a:t>
            </a:r>
            <a:r>
              <a:rPr sz="2400" dirty="0" err="1">
                <a:latin typeface="微软雅黑" panose="020B0503020204020204" charset="-122"/>
                <a:ea typeface="微软雅黑" panose="020B0503020204020204" charset="-122"/>
                <a:cs typeface="微软雅黑" panose="020B0503020204020204" charset="-122"/>
              </a:rPr>
              <a:t>，指挥船员们坚守ɡǎnɡ</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wèi</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指挥人们有zhì</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xù</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地安全撤离</a:t>
            </a:r>
            <a:r>
              <a:rPr sz="2400" dirty="0">
                <a:latin typeface="微软雅黑" panose="020B0503020204020204" charset="-122"/>
                <a:ea typeface="微软雅黑" panose="020B0503020204020204" charset="-122"/>
                <a:cs typeface="微软雅黑" panose="020B0503020204020204" charset="-122"/>
              </a:rPr>
              <a:t>。                                                                                                                      </a:t>
            </a:r>
            <a:r>
              <a:rPr sz="2400" dirty="0">
                <a:solidFill>
                  <a:srgbClr val="C00000"/>
                </a:solidFill>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522430" y="895351"/>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7" name="文本框 6"/>
          <p:cNvSpPr txBox="1"/>
          <p:nvPr/>
        </p:nvSpPr>
        <p:spPr>
          <a:xfrm>
            <a:off x="7379908" y="2872742"/>
            <a:ext cx="891591"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鱼 腹</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7379908" y="3468371"/>
            <a:ext cx="1598515"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惊慌 失措 </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9887822" y="3928747"/>
            <a:ext cx="891591"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岗位</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5053473" y="4523106"/>
            <a:ext cx="982961"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秩序</a:t>
            </a:r>
            <a:r>
              <a:rPr sz="2400" dirty="0">
                <a:solidFill>
                  <a:srgbClr val="FF0000"/>
                </a:solidFill>
                <a:latin typeface="微软雅黑" panose="020B0503020204020204" charset="-122"/>
                <a:ea typeface="微软雅黑" panose="020B0503020204020204" charset="-122"/>
                <a:cs typeface="微软雅黑" panose="020B0503020204020204" charset="-122"/>
                <a:sym typeface="+mn-ea"/>
              </a:rPr>
              <a:t>  </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trips(down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8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35617" y="1764665"/>
            <a:ext cx="10545493" cy="2862322"/>
          </a:xfrm>
          <a:prstGeom prst="rect">
            <a:avLst/>
          </a:prstGeom>
          <a:noFill/>
          <a:ln w="9525">
            <a:noFill/>
          </a:ln>
        </p:spPr>
        <p:txBody>
          <a:bodyPr wrap="square">
            <a:spAutoFit/>
          </a:bodyPr>
          <a:lstStyle/>
          <a:p>
            <a:pPr>
              <a:lnSpc>
                <a:spcPct val="150000"/>
              </a:lnSpc>
            </a:pPr>
            <a:r>
              <a:rPr sz="2400" dirty="0" err="1">
                <a:latin typeface="微软雅黑" panose="020B0503020204020204" charset="-122"/>
                <a:ea typeface="微软雅黑" panose="020B0503020204020204" charset="-122"/>
                <a:cs typeface="微软雅黑" panose="020B0503020204020204" charset="-122"/>
              </a:rPr>
              <a:t>二、填空</a:t>
            </a:r>
            <a:r>
              <a:rPr sz="2400" dirty="0">
                <a:latin typeface="微软雅黑" panose="020B0503020204020204" charset="-122"/>
                <a:ea typeface="微软雅黑" panose="020B0503020204020204" charset="-122"/>
                <a:cs typeface="微软雅黑" panose="020B0503020204020204" charset="-122"/>
              </a:rPr>
              <a:t>。（4分）</a:t>
            </a:r>
          </a:p>
          <a:p>
            <a:pPr>
              <a:lnSpc>
                <a:spcPct val="150000"/>
              </a:lnSpc>
            </a:pPr>
            <a:r>
              <a:rPr sz="2400" dirty="0">
                <a:latin typeface="微软雅黑" panose="020B0503020204020204" charset="-122"/>
                <a:ea typeface="微软雅黑" panose="020B0503020204020204" charset="-122"/>
                <a:cs typeface="微软雅黑" panose="020B0503020204020204" charset="-122"/>
              </a:rPr>
              <a:t>1.雨果是 （     ）</a:t>
            </a:r>
            <a:r>
              <a:rPr sz="2400" dirty="0" err="1">
                <a:latin typeface="微软雅黑" panose="020B0503020204020204" charset="-122"/>
                <a:ea typeface="微软雅黑" panose="020B0503020204020204" charset="-122"/>
                <a:cs typeface="微软雅黑" panose="020B0503020204020204" charset="-122"/>
              </a:rPr>
              <a:t>国浪漫主义文学的重要代表，主要作品有长篇小说</a:t>
            </a:r>
            <a:r>
              <a:rPr sz="2400" dirty="0">
                <a:latin typeface="微软雅黑" panose="020B0503020204020204" charset="-122"/>
                <a:ea typeface="微软雅黑" panose="020B0503020204020204" charset="-122"/>
                <a:cs typeface="微软雅黑" panose="020B0503020204020204" charset="-122"/>
              </a:rPr>
              <a:t>《                </a:t>
            </a:r>
            <a:r>
              <a:rPr sz="2400" dirty="0" smtClean="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九三年》等</a:t>
            </a:r>
            <a:r>
              <a:rPr sz="2400" dirty="0">
                <a:latin typeface="微软雅黑" panose="020B0503020204020204" charset="-122"/>
                <a:ea typeface="微软雅黑" panose="020B0503020204020204" charset="-122"/>
                <a:cs typeface="微软雅黑" panose="020B0503020204020204" charset="-122"/>
              </a:rPr>
              <a:t>。</a:t>
            </a:r>
          </a:p>
          <a:p>
            <a:pPr>
              <a:lnSpc>
                <a:spcPct val="150000"/>
              </a:lnSpc>
            </a:pPr>
            <a:r>
              <a:rPr sz="2400" dirty="0">
                <a:latin typeface="微软雅黑" panose="020B0503020204020204" charset="-122"/>
                <a:ea typeface="微软雅黑" panose="020B0503020204020204" charset="-122"/>
                <a:cs typeface="微软雅黑" panose="020B0503020204020204" charset="-122"/>
              </a:rPr>
              <a:t>2.《“</a:t>
            </a:r>
            <a:r>
              <a:rPr sz="2400" dirty="0" smtClean="0">
                <a:latin typeface="微软雅黑" panose="020B0503020204020204" charset="-122"/>
                <a:ea typeface="微软雅黑" panose="020B0503020204020204" charset="-122"/>
                <a:cs typeface="微软雅黑" panose="020B0503020204020204" charset="-122"/>
              </a:rPr>
              <a:t>诺曼底号</a:t>
            </a:r>
            <a:r>
              <a:rPr lang="zh-CN" altLang="en-US" sz="2400" dirty="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遇难记</a:t>
            </a:r>
            <a:r>
              <a:rPr sz="2400" dirty="0" err="1">
                <a:latin typeface="微软雅黑" panose="020B0503020204020204" charset="-122"/>
                <a:ea typeface="微软雅黑" panose="020B0503020204020204" charset="-122"/>
                <a:cs typeface="微软雅黑" panose="020B0503020204020204" charset="-122"/>
              </a:rPr>
              <a:t>》体裁是</a:t>
            </a:r>
            <a:r>
              <a:rPr sz="2400" dirty="0">
                <a:latin typeface="微软雅黑" panose="020B0503020204020204" charset="-122"/>
                <a:ea typeface="微软雅黑" panose="020B0503020204020204" charset="-122"/>
                <a:cs typeface="微软雅黑" panose="020B0503020204020204" charset="-122"/>
              </a:rPr>
              <a:t> </a:t>
            </a:r>
            <a:r>
              <a:rPr sz="2400" u="sng" dirty="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它按照“雾海夜航</a:t>
            </a:r>
            <a:r>
              <a:rPr sz="2400" dirty="0">
                <a:latin typeface="微软雅黑" panose="020B0503020204020204" charset="-122"/>
                <a:ea typeface="微软雅黑" panose="020B0503020204020204" charset="-122"/>
                <a:cs typeface="微软雅黑" panose="020B0503020204020204" charset="-122"/>
              </a:rPr>
              <a:t> →</a:t>
            </a:r>
            <a:r>
              <a:rPr sz="2400" u="sng" dirty="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盛赞船长”这一海难发生过程安排情节，主人公是</a:t>
            </a:r>
            <a:r>
              <a:rPr sz="2400" u="sng" dirty="0">
                <a:latin typeface="微软雅黑" panose="020B0503020204020204" charset="-122"/>
                <a:ea typeface="微软雅黑" panose="020B0503020204020204" charset="-122"/>
                <a:cs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a:t>
            </a:r>
            <a:endParaRPr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2452477" y="2446657"/>
            <a:ext cx="492443" cy="461665"/>
          </a:xfrm>
          <a:prstGeom prst="rect">
            <a:avLst/>
          </a:prstGeom>
          <a:noFill/>
        </p:spPr>
        <p:txBody>
          <a:bodyPr wrap="none" rtlCol="0">
            <a:spAutoFit/>
          </a:bodyPr>
          <a:lstStyle/>
          <a:p>
            <a:pPr algn="l"/>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法</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479703" y="2990852"/>
            <a:ext cx="172354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巴黎圣母院</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275557" y="2990852"/>
            <a:ext cx="1415772" cy="461665"/>
          </a:xfrm>
          <a:prstGeom prst="rect">
            <a:avLst/>
          </a:prstGeom>
          <a:noFill/>
        </p:spPr>
        <p:txBody>
          <a:bodyPr wrap="none" rtlCol="0">
            <a:spAutoFit/>
          </a:bodyPr>
          <a:lstStyle/>
          <a:p>
            <a:pPr algn="l"/>
            <a:r>
              <a:rPr sz="2400" dirty="0" err="1">
                <a:solidFill>
                  <a:srgbClr val="FF0000"/>
                </a:solidFill>
                <a:latin typeface="微软雅黑" panose="020B0503020204020204" charset="-122"/>
                <a:ea typeface="微软雅黑" panose="020B0503020204020204" charset="-122"/>
                <a:cs typeface="微软雅黑" panose="020B0503020204020204" charset="-122"/>
                <a:sym typeface="+mn-ea"/>
              </a:rPr>
              <a:t>悲惨世界</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150569" y="3569337"/>
            <a:ext cx="80021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小说</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979751" y="4118612"/>
            <a:ext cx="2954655"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海难发生</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sz="2400">
                <a:solidFill>
                  <a:srgbClr val="FF0000"/>
                </a:solidFill>
                <a:latin typeface="微软雅黑" panose="020B0503020204020204" charset="-122"/>
                <a:ea typeface="微软雅黑" panose="020B0503020204020204" charset="-122"/>
                <a:cs typeface="微软雅黑" panose="020B0503020204020204" charset="-122"/>
                <a:sym typeface="+mn-ea"/>
              </a:rPr>
              <a:t>舍己救人</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3047768" y="4652012"/>
            <a:ext cx="1723549" cy="461665"/>
          </a:xfrm>
          <a:prstGeom prst="rect">
            <a:avLst/>
          </a:prstGeom>
          <a:noFill/>
        </p:spPr>
        <p:txBody>
          <a:bodyPr wrap="none" rtlCol="0">
            <a:spAutoFit/>
          </a:bodyPr>
          <a:lstStyle/>
          <a:p>
            <a:pPr algn="l"/>
            <a:r>
              <a:rPr sz="2400">
                <a:solidFill>
                  <a:srgbClr val="FF0000"/>
                </a:solidFill>
                <a:latin typeface="微软雅黑" panose="020B0503020204020204" charset="-122"/>
                <a:ea typeface="微软雅黑" panose="020B0503020204020204" charset="-122"/>
                <a:cs typeface="微软雅黑" panose="020B0503020204020204" charset="-122"/>
                <a:sym typeface="+mn-ea"/>
              </a:rPr>
              <a:t>哈尔威船长</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9"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880" y="380746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802735" y="1414146"/>
            <a:ext cx="3658817" cy="649188"/>
          </a:xfrm>
          <a:prstGeom prst="flowChartTerminator">
            <a:avLst/>
          </a:prstGeom>
          <a:solidFill>
            <a:schemeClr val="bg1"/>
          </a:solidFill>
          <a:ln w="38100">
            <a:solidFill>
              <a:schemeClr val="accent1"/>
            </a:solidFill>
          </a:ln>
        </p:spPr>
        <p:txBody>
          <a:bodyPr wrap="non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照例：照样;遵照常例。</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11570" y="2674622"/>
            <a:ext cx="9939351" cy="1211027"/>
          </a:xfrm>
          <a:prstGeom prst="flowChartTerminator">
            <a:avLst/>
          </a:prstGeom>
          <a:solidFill>
            <a:schemeClr val="bg1"/>
          </a:solidFill>
          <a:ln w="38100">
            <a:solidFill>
              <a:srgbClr val="00CC00"/>
            </a:solidFill>
          </a:ln>
        </p:spPr>
        <p:txBody>
          <a:bodyPr wrap="square" rtlCol="0">
            <a:spAutoFit/>
          </a:bodyPr>
          <a:lstStyle/>
          <a:p>
            <a:pPr algn="l"/>
            <a:r>
              <a:rPr lang="zh-CN" sz="2400">
                <a:latin typeface="微软雅黑" panose="020B0503020204020204" charset="-122"/>
                <a:ea typeface="微软雅黑" panose="020B0503020204020204" charset="-122"/>
                <a:sym typeface="+mn-ea"/>
              </a:rPr>
              <a:t>倘若：用在偏正复句的偏句中，表示假设关系，相当于如果、假使。多用于书面语。</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987213" y="4496437"/>
            <a:ext cx="6365276" cy="1168539"/>
          </a:xfrm>
          <a:prstGeom prst="flowChartTerminator">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algn="l"/>
            <a:r>
              <a:rPr lang="zh-CN" sz="2400">
                <a:latin typeface="微软雅黑" panose="020B0503020204020204" charset="-122"/>
                <a:ea typeface="微软雅黑" panose="020B0503020204020204" charset="-122"/>
                <a:sym typeface="+mn-ea"/>
              </a:rPr>
              <a:t>和谐：在事态发展中的一种相对均衡、统一、协调的状态。</a:t>
            </a:r>
            <a:endParaRPr lang="zh-CN" altLang="en-US" sz="240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5" grpId="0" bldLvl="0" animBg="1"/>
      <p:bldP spid="6" grpId="0" bldLvl="0" animBg="1"/>
    </p:bldLst>
  </p:timing>
</p:sld>
</file>

<file path=ppt/slides/slide8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p:cNvSpPr/>
          <p:nvPr/>
        </p:nvSpPr>
        <p:spPr>
          <a:xfrm>
            <a:off x="1141752" y="1609092"/>
            <a:ext cx="9198336" cy="1753235"/>
          </a:xfrm>
          <a:prstGeom prst="rect">
            <a:avLst/>
          </a:prstGeom>
        </p:spPr>
        <p:txBody>
          <a:bodyPr wrap="square">
            <a:spAutoFit/>
          </a:bodyPr>
          <a:lstStyle/>
          <a:p>
            <a:pPr>
              <a:lnSpc>
                <a:spcPct val="150000"/>
              </a:lnSpc>
            </a:pPr>
            <a:r>
              <a:rPr sz="2400" dirty="0" err="1">
                <a:latin typeface="微软雅黑" panose="020B0503020204020204" charset="-122"/>
                <a:ea typeface="微软雅黑" panose="020B0503020204020204" charset="-122"/>
                <a:cs typeface="微软雅黑" panose="020B0503020204020204" charset="-122"/>
                <a:sym typeface="+mn-ea"/>
              </a:rPr>
              <a:t>三、哈尔威船长说</a:t>
            </a:r>
            <a:r>
              <a:rPr sz="2400" dirty="0">
                <a:latin typeface="微软雅黑" panose="020B0503020204020204" charset="-122"/>
                <a:ea typeface="微软雅黑" panose="020B0503020204020204" charset="-122"/>
                <a:cs typeface="微软雅黑" panose="020B0503020204020204" charset="-122"/>
                <a:sym typeface="+mn-ea"/>
              </a:rPr>
              <a:t>：“</a:t>
            </a:r>
            <a:r>
              <a:rPr sz="2400" dirty="0" err="1">
                <a:latin typeface="微软雅黑" panose="020B0503020204020204" charset="-122"/>
                <a:ea typeface="微软雅黑" panose="020B0503020204020204" charset="-122"/>
                <a:cs typeface="微软雅黑" panose="020B0503020204020204" charset="-122"/>
                <a:sym typeface="+mn-ea"/>
              </a:rPr>
              <a:t>必须把六十人救出去</a:t>
            </a:r>
            <a:r>
              <a:rPr sz="2400" dirty="0">
                <a:latin typeface="微软雅黑" panose="020B0503020204020204" charset="-122"/>
                <a:ea typeface="微软雅黑" panose="020B0503020204020204" charset="-122"/>
                <a:cs typeface="微软雅黑" panose="020B0503020204020204" charset="-122"/>
                <a:sym typeface="+mn-ea"/>
              </a:rPr>
              <a:t>。”</a:t>
            </a:r>
            <a:r>
              <a:rPr sz="2400" dirty="0" err="1">
                <a:latin typeface="微软雅黑" panose="020B0503020204020204" charset="-122"/>
                <a:ea typeface="微软雅黑" panose="020B0503020204020204" charset="-122"/>
                <a:cs typeface="微软雅黑" panose="020B0503020204020204" charset="-122"/>
                <a:sym typeface="+mn-ea"/>
              </a:rPr>
              <a:t>文章指出</a:t>
            </a:r>
            <a:r>
              <a:rPr sz="2400" dirty="0">
                <a:latin typeface="微软雅黑" panose="020B0503020204020204" charset="-122"/>
                <a:ea typeface="微软雅黑" panose="020B0503020204020204" charset="-122"/>
                <a:cs typeface="微软雅黑" panose="020B0503020204020204" charset="-122"/>
                <a:sym typeface="+mn-ea"/>
              </a:rPr>
              <a:t>：“</a:t>
            </a:r>
            <a:r>
              <a:rPr sz="2400" dirty="0" err="1">
                <a:latin typeface="微软雅黑" panose="020B0503020204020204" charset="-122"/>
                <a:ea typeface="微软雅黑" panose="020B0503020204020204" charset="-122"/>
                <a:cs typeface="微软雅黑" panose="020B0503020204020204" charset="-122"/>
                <a:sym typeface="+mn-ea"/>
              </a:rPr>
              <a:t>实际上一共有六十一人，但是他把自己给忘了</a:t>
            </a:r>
            <a:r>
              <a:rPr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船长真的把自己忘了吗</a:t>
            </a:r>
            <a:r>
              <a:rPr sz="2400" dirty="0">
                <a:latin typeface="微软雅黑" panose="020B0503020204020204" charset="-122"/>
                <a:ea typeface="微软雅黑" panose="020B0503020204020204" charset="-122"/>
                <a:cs typeface="微软雅黑" panose="020B0503020204020204" charset="-122"/>
                <a:sym typeface="+mn-ea"/>
              </a:rPr>
              <a:t>？</a:t>
            </a:r>
          </a:p>
        </p:txBody>
      </p:sp>
      <p:sp>
        <p:nvSpPr>
          <p:cNvPr id="100" name="文本框 99"/>
          <p:cNvSpPr txBox="1"/>
          <p:nvPr/>
        </p:nvSpPr>
        <p:spPr>
          <a:xfrm>
            <a:off x="1008430" y="3739515"/>
            <a:ext cx="9625427" cy="1198880"/>
          </a:xfrm>
          <a:prstGeom prst="rect">
            <a:avLst/>
          </a:prstGeom>
          <a:noFill/>
          <a:ln w="9525">
            <a:noFill/>
          </a:ln>
        </p:spPr>
        <p:txBody>
          <a:bodyPr wrap="square">
            <a:spAutoFit/>
          </a:bodyPr>
          <a:lstStyle/>
          <a:p>
            <a:pPr>
              <a:lnSpc>
                <a:spcPct val="150000"/>
              </a:lnSpc>
            </a:pPr>
            <a:r>
              <a:rPr lang="zh-CN" sz="2400">
                <a:solidFill>
                  <a:srgbClr val="FF0000"/>
                </a:solidFill>
                <a:latin typeface="微软雅黑" panose="020B0503020204020204" charset="-122"/>
                <a:ea typeface="微软雅黑" panose="020B0503020204020204" charset="-122"/>
                <a:cs typeface="微软雅黑" panose="020B0503020204020204" charset="-122"/>
              </a:rPr>
              <a:t>没有忘记，这是船长舍己救人。如果把自己算进去，根本就没有时间了，只有营救60个人的时间，多一个都没有。</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heckerboard(across)">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0" grpId="0"/>
    </p:bldLst>
  </p:timing>
</p:sld>
</file>

<file path=ppt/slides/slide8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8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017406" y="1306602"/>
            <a:ext cx="3300904" cy="923330"/>
          </a:xfrm>
          <a:prstGeom prst="rect">
            <a:avLst/>
          </a:prstGeom>
        </p:spPr>
        <p:txBody>
          <a:bodyPr wrap="none">
            <a:spAutoFit/>
          </a:bodyPr>
          <a:lstStyle/>
          <a:p>
            <a:pPr algn="l"/>
            <a:r>
              <a:rPr lang="en-US" sz="5400" dirty="0">
                <a:latin typeface="黑体" panose="02010609060101010101" charset="-122"/>
                <a:ea typeface="黑体" panose="02010609060101010101" charset="-122"/>
                <a:cs typeface="黑体" panose="02010609060101010101" charset="-122"/>
              </a:rPr>
              <a:t>24.</a:t>
            </a:r>
            <a:r>
              <a:rPr lang="zh-CN" altLang="en-US" sz="5400" dirty="0">
                <a:latin typeface="黑体" panose="02010609060101010101" charset="-122"/>
                <a:ea typeface="黑体" panose="02010609060101010101" charset="-122"/>
                <a:cs typeface="黑体" panose="02010609060101010101" charset="-122"/>
              </a:rPr>
              <a:t>黄继光</a:t>
            </a:r>
          </a:p>
        </p:txBody>
      </p:sp>
      <p:pic>
        <p:nvPicPr>
          <p:cNvPr id="5" name="图片 4"/>
          <p:cNvPicPr>
            <a:picLocks noChangeAspect="1"/>
          </p:cNvPicPr>
          <p:nvPr/>
        </p:nvPicPr>
        <p:blipFill>
          <a:blip r:embed="rId2" cstate="print"/>
          <a:stretch>
            <a:fillRect/>
          </a:stretch>
        </p:blipFill>
        <p:spPr>
          <a:xfrm>
            <a:off x="3812811" y="2934337"/>
            <a:ext cx="3494236" cy="3490595"/>
          </a:xfrm>
          <a:prstGeom prst="rect">
            <a:avLst/>
          </a:prstGeom>
        </p:spPr>
      </p:pic>
    </p:spTree>
  </p:cSld>
  <p:clrMapOvr>
    <a:masterClrMapping/>
  </p:clrMapOvr>
  <p:timing>
    <p:tnLst>
      <p:par>
        <p:cTn id="1" dur="indefinite" restart="never" nodeType="tmRoot"/>
      </p:par>
    </p:tnLst>
  </p:timing>
</p:sld>
</file>

<file path=ppt/slides/slide8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753416" y="1763395"/>
            <a:ext cx="5601010" cy="3970318"/>
          </a:xfrm>
          <a:prstGeom prst="rect">
            <a:avLst/>
          </a:prstGeom>
          <a:noFill/>
          <a:ln w="9525">
            <a:noFill/>
          </a:ln>
        </p:spPr>
        <p:txBody>
          <a:bodyPr wrap="square">
            <a:spAutoFit/>
          </a:bodyPr>
          <a:lstStyle/>
          <a:p>
            <a:pPr>
              <a:lnSpc>
                <a:spcPct val="150000"/>
              </a:lnSpc>
            </a:pPr>
            <a:r>
              <a:rPr lang="en-US" altLang="zh-CN" sz="2400"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同学们，这是一</a:t>
            </a:r>
            <a:r>
              <a:rPr lang="zh-CN" sz="2400" dirty="0" smtClean="0">
                <a:latin typeface="微软雅黑" panose="020B0503020204020204" charset="-122"/>
                <a:ea typeface="微软雅黑" panose="020B0503020204020204" charset="-122"/>
                <a:cs typeface="微软雅黑" panose="020B0503020204020204" charset="-122"/>
              </a:rPr>
              <a:t>座</a:t>
            </a:r>
            <a:r>
              <a:rPr lang="zh-CN" altLang="en-US" sz="2400" dirty="0" smtClean="0">
                <a:latin typeface="微软雅黑" panose="020B0503020204020204" charset="-122"/>
                <a:ea typeface="微软雅黑" panose="020B0503020204020204" charset="-122"/>
                <a:cs typeface="微软雅黑" panose="020B0503020204020204" charset="-122"/>
              </a:rPr>
              <a:t>纪</a:t>
            </a:r>
            <a:r>
              <a:rPr lang="zh-CN" sz="2400" dirty="0" smtClean="0">
                <a:latin typeface="微软雅黑" panose="020B0503020204020204" charset="-122"/>
                <a:ea typeface="微软雅黑" panose="020B0503020204020204" charset="-122"/>
                <a:cs typeface="微软雅黑" panose="020B0503020204020204" charset="-122"/>
              </a:rPr>
              <a:t>念</a:t>
            </a:r>
            <a:r>
              <a:rPr lang="zh-CN" sz="2400" dirty="0">
                <a:latin typeface="微软雅黑" panose="020B0503020204020204" charset="-122"/>
                <a:ea typeface="微软雅黑" panose="020B0503020204020204" charset="-122"/>
                <a:cs typeface="微软雅黑" panose="020B0503020204020204" charset="-122"/>
              </a:rPr>
              <a:t>伟大的抗美援朝战争而高高耸立的丰碑，这座丰碑，是由千万个为祖国、为朝鲜、为和平而壮烈牺牲的烈士的英灵筑就的。在这些英灵中，就有这样一位年轻而伟大的战士，让我们一起，深情地呼唤他的名字——黄继光。</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3" name="图片 2"/>
          <p:cNvPicPr>
            <a:picLocks noChangeAspect="1"/>
          </p:cNvPicPr>
          <p:nvPr/>
        </p:nvPicPr>
        <p:blipFill>
          <a:blip r:embed="rId2" cstate="print"/>
          <a:stretch>
            <a:fillRect/>
          </a:stretch>
        </p:blipFill>
        <p:spPr>
          <a:xfrm>
            <a:off x="6914063" y="2068195"/>
            <a:ext cx="3189614" cy="3914140"/>
          </a:xfrm>
          <a:prstGeom prst="rect">
            <a:avLst/>
          </a:prstGeom>
        </p:spPr>
      </p:pic>
    </p:spTree>
  </p:cSld>
  <p:clrMapOvr>
    <a:masterClrMapping/>
  </p:clrMapOvr>
  <p:timing>
    <p:tnLst>
      <p:par>
        <p:cTn id="1" dur="indefinite" restart="never" nodeType="tmRoot"/>
      </p:par>
    </p:tnLst>
  </p:timing>
</p:sld>
</file>

<file path=ppt/slides/slide8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697608" y="2158365"/>
            <a:ext cx="9766499" cy="2677656"/>
          </a:xfrm>
          <a:prstGeom prst="rect">
            <a:avLst/>
          </a:prstGeom>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zh-CN" sz="2400" dirty="0">
                <a:latin typeface="微软雅黑" panose="020B0503020204020204" charset="-122"/>
                <a:ea typeface="微软雅黑" panose="020B0503020204020204" charset="-122"/>
                <a:cs typeface="微软雅黑" panose="020B0503020204020204" charset="-122"/>
              </a:rPr>
              <a:t>1950年，美</a:t>
            </a:r>
            <a:r>
              <a:rPr lang="zh-CN" altLang="zh-CN" sz="2400" dirty="0" smtClean="0">
                <a:latin typeface="微软雅黑" panose="020B0503020204020204" charset="-122"/>
                <a:ea typeface="微软雅黑" panose="020B0503020204020204" charset="-122"/>
                <a:cs typeface="微软雅黑" panose="020B0503020204020204" charset="-122"/>
              </a:rPr>
              <a:t>帝</a:t>
            </a:r>
            <a:r>
              <a:rPr lang="zh-CN" altLang="en-US" sz="2400" dirty="0" smtClean="0">
                <a:latin typeface="微软雅黑" panose="020B0503020204020204" charset="-122"/>
                <a:ea typeface="微软雅黑" panose="020B0503020204020204" charset="-122"/>
                <a:cs typeface="微软雅黑" panose="020B0503020204020204" charset="-122"/>
              </a:rPr>
              <a:t>国</a:t>
            </a:r>
            <a:r>
              <a:rPr lang="zh-CN" altLang="zh-CN" sz="2400" dirty="0" smtClean="0">
                <a:latin typeface="微软雅黑" panose="020B0503020204020204" charset="-122"/>
                <a:ea typeface="微软雅黑" panose="020B0503020204020204" charset="-122"/>
                <a:cs typeface="微软雅黑" panose="020B0503020204020204" charset="-122"/>
              </a:rPr>
              <a:t>主义</a:t>
            </a:r>
            <a:r>
              <a:rPr lang="zh-CN" altLang="zh-CN" sz="2400" dirty="0">
                <a:latin typeface="微软雅黑" panose="020B0503020204020204" charset="-122"/>
                <a:ea typeface="微软雅黑" panose="020B0503020204020204" charset="-122"/>
                <a:cs typeface="微软雅黑" panose="020B0503020204020204" charset="-122"/>
              </a:rPr>
              <a:t>发动了侵略朝鲜的战争，又把战火引到我国边境，新生的人民共和国面临着严峻的考验，毛主席发出了“抗美援朝，保家卫国”的号召，中国人民志愿军跨过鸭绿江，与朝鲜人民并肩作战。</a:t>
            </a:r>
          </a:p>
          <a:p>
            <a:r>
              <a:rPr lang="zh-CN" altLang="zh-CN" sz="2400" dirty="0">
                <a:latin typeface="微软雅黑" panose="020B0503020204020204" charset="-122"/>
                <a:ea typeface="微软雅黑" panose="020B0503020204020204" charset="-122"/>
                <a:cs typeface="微软雅黑" panose="020B0503020204020204" charset="-122"/>
              </a:rPr>
              <a:t>       1952年10月，上甘岭战役打响了，美军以6万多重兵向上甘岭地区发动猖狂进攻，企图攻占该地区西侧高地，仅仅3.7万平方公里的阵地，投掷了几千枚重磅炸弹，山头被削平1米多，在那场残酷的战役中，为夺下敌人的597.9高地，黄继光献出了宝贵的生命，那年他才22岁。</a:t>
            </a: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背景简介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1273892" y="3037205"/>
            <a:ext cx="6943884" cy="781526"/>
          </a:xfrm>
          <a:prstGeom prst="bevel">
            <a:avLst>
              <a:gd name="adj" fmla="val 2996"/>
            </a:avLst>
          </a:prstGeom>
          <a:solidFill>
            <a:srgbClr val="92D050"/>
          </a:solidFill>
          <a:ln>
            <a:solidFill>
              <a:schemeClr val="accent1"/>
            </a:solidFill>
          </a:ln>
        </p:spPr>
        <p:txBody>
          <a:bodyPr wrap="square">
            <a:spAutoFit/>
          </a:bodyPr>
          <a:lstStyle/>
          <a:p>
            <a:pPr>
              <a:lnSpc>
                <a:spcPct val="150000"/>
              </a:lnSpc>
            </a:pPr>
            <a:r>
              <a:rPr altLang="zh-CN" sz="2800" dirty="0" err="1" smtClean="0">
                <a:latin typeface="微软雅黑" panose="020B0503020204020204" charset="-122"/>
                <a:ea typeface="微软雅黑" panose="020B0503020204020204" charset="-122"/>
                <a:cs typeface="微软雅黑" panose="020B0503020204020204" charset="-122"/>
              </a:rPr>
              <a:t>战役</a:t>
            </a:r>
            <a:r>
              <a:rPr lang="en-US" altLang="zh-CN" sz="2800" dirty="0" smtClean="0">
                <a:latin typeface="微软雅黑" panose="020B0503020204020204" charset="-122"/>
                <a:ea typeface="微软雅黑" panose="020B0503020204020204" charset="-122"/>
                <a:cs typeface="微软雅黑" panose="020B0503020204020204" charset="-122"/>
              </a:rPr>
              <a:t>  </a:t>
            </a:r>
            <a:r>
              <a:rPr altLang="zh-CN" sz="2800" dirty="0" err="1" smtClean="0">
                <a:latin typeface="微软雅黑" panose="020B0503020204020204" charset="-122"/>
                <a:ea typeface="微软雅黑" panose="020B0503020204020204" charset="-122"/>
                <a:cs typeface="微软雅黑" panose="020B0503020204020204" charset="-122"/>
              </a:rPr>
              <a:t>屡次</a:t>
            </a:r>
            <a:r>
              <a:rPr lang="en-US" altLang="zh-CN" sz="2800" dirty="0" smtClean="0">
                <a:latin typeface="微软雅黑" panose="020B0503020204020204" charset="-122"/>
                <a:ea typeface="微软雅黑" panose="020B0503020204020204" charset="-122"/>
                <a:cs typeface="微软雅黑" panose="020B0503020204020204" charset="-122"/>
              </a:rPr>
              <a:t>  </a:t>
            </a:r>
            <a:r>
              <a:rPr altLang="zh-CN" sz="2800" dirty="0" err="1" smtClean="0">
                <a:latin typeface="微软雅黑" panose="020B0503020204020204" charset="-122"/>
                <a:ea typeface="微软雅黑" panose="020B0503020204020204" charset="-122"/>
                <a:cs typeface="微软雅黑" panose="020B0503020204020204" charset="-122"/>
              </a:rPr>
              <a:t>摧毁</a:t>
            </a:r>
            <a:r>
              <a:rPr lang="en-US" altLang="zh-CN" sz="2800" dirty="0" smtClean="0">
                <a:latin typeface="微软雅黑" panose="020B0503020204020204" charset="-122"/>
                <a:ea typeface="微软雅黑" panose="020B0503020204020204" charset="-122"/>
                <a:cs typeface="微软雅黑" panose="020B0503020204020204" charset="-122"/>
              </a:rPr>
              <a:t>  </a:t>
            </a:r>
            <a:r>
              <a:rPr altLang="zh-CN" sz="2800" dirty="0" err="1" smtClean="0">
                <a:latin typeface="微软雅黑" panose="020B0503020204020204" charset="-122"/>
                <a:ea typeface="微软雅黑" panose="020B0503020204020204" charset="-122"/>
                <a:cs typeface="微软雅黑" panose="020B0503020204020204" charset="-122"/>
              </a:rPr>
              <a:t>胸膛</a:t>
            </a:r>
            <a:r>
              <a:rPr lang="en-US" altLang="zh-CN" sz="2800" dirty="0">
                <a:latin typeface="微软雅黑" panose="020B0503020204020204" charset="-122"/>
                <a:ea typeface="微软雅黑" panose="020B0503020204020204" charset="-122"/>
                <a:cs typeface="微软雅黑" panose="020B0503020204020204" charset="-122"/>
              </a:rPr>
              <a:t> </a:t>
            </a:r>
            <a:r>
              <a:rPr lang="en-US" altLang="zh-CN" sz="2800" dirty="0" smtClean="0">
                <a:latin typeface="微软雅黑" panose="020B0503020204020204" charset="-122"/>
                <a:ea typeface="微软雅黑" panose="020B0503020204020204" charset="-122"/>
                <a:cs typeface="微软雅黑" panose="020B0503020204020204" charset="-122"/>
              </a:rPr>
              <a:t> </a:t>
            </a:r>
            <a:r>
              <a:rPr lang="zh-CN" altLang="en-US" sz="2800" dirty="0" smtClean="0">
                <a:latin typeface="微软雅黑" panose="020B0503020204020204" charset="-122"/>
                <a:ea typeface="微软雅黑" panose="020B0503020204020204" charset="-122"/>
                <a:cs typeface="微软雅黑" panose="020B0503020204020204" charset="-122"/>
              </a:rPr>
              <a:t>冰雹  晕倒</a:t>
            </a:r>
            <a:endParaRPr altLang="zh-CN"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8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3501988" y="2727962"/>
            <a:ext cx="7162099" cy="2370803"/>
          </a:xfrm>
          <a:prstGeom prst="bevel">
            <a:avLst>
              <a:gd name="adj" fmla="val 7319"/>
            </a:avLst>
          </a:prstGeom>
          <a:solidFill>
            <a:schemeClr val="accent2"/>
          </a:solidFill>
          <a:ln>
            <a:solidFill>
              <a:schemeClr val="accent1"/>
            </a:solidFill>
          </a:ln>
        </p:spPr>
        <p:txBody>
          <a:bodyPr wrap="square">
            <a:spAutoFit/>
          </a:bodyPr>
          <a:lstStyle/>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sym typeface="+mn-ea"/>
              </a:rPr>
              <a:t>1</a:t>
            </a:r>
            <a:r>
              <a:rPr lang="zh-CN" altLang="zh-CN" sz="2800" dirty="0" smtClean="0">
                <a:latin typeface="微软雅黑" panose="020B0503020204020204" charset="-122"/>
                <a:ea typeface="微软雅黑" panose="020B0503020204020204" charset="-122"/>
                <a:cs typeface="微软雅黑" panose="020B0503020204020204" charset="-122"/>
                <a:sym typeface="+mn-ea"/>
              </a:rPr>
              <a:t>.</a:t>
            </a:r>
            <a:r>
              <a:rPr lang="zh-CN" altLang="en-US" sz="2800" dirty="0" smtClean="0">
                <a:latin typeface="微软雅黑" panose="020B0503020204020204" charset="-122"/>
                <a:ea typeface="微软雅黑" panose="020B0503020204020204" charset="-122"/>
                <a:cs typeface="微软雅黑" panose="020B0503020204020204" charset="-122"/>
                <a:sym typeface="+mn-ea"/>
              </a:rPr>
              <a:t>第</a:t>
            </a:r>
            <a:r>
              <a:rPr lang="zh-CN" altLang="zh-CN" sz="2800" dirty="0" smtClean="0">
                <a:latin typeface="微软雅黑" panose="020B0503020204020204" charset="-122"/>
                <a:ea typeface="微软雅黑" panose="020B0503020204020204" charset="-122"/>
                <a:cs typeface="微软雅黑" panose="020B0503020204020204" charset="-122"/>
                <a:sym typeface="+mn-ea"/>
              </a:rPr>
              <a:t>1</a:t>
            </a:r>
            <a:r>
              <a:rPr lang="zh-CN" altLang="zh-CN" sz="2800" dirty="0">
                <a:latin typeface="微软雅黑" panose="020B0503020204020204" charset="-122"/>
                <a:ea typeface="微软雅黑" panose="020B0503020204020204" charset="-122"/>
                <a:cs typeface="微软雅黑" panose="020B0503020204020204" charset="-122"/>
                <a:sym typeface="+mn-ea"/>
              </a:rPr>
              <a:t>和2自然段主要写了什么？</a:t>
            </a:r>
          </a:p>
          <a:p>
            <a:pPr>
              <a:lnSpc>
                <a:spcPct val="150000"/>
              </a:lnSpc>
            </a:pPr>
            <a:r>
              <a:rPr lang="zh-CN" altLang="zh-CN" sz="2800" dirty="0">
                <a:latin typeface="微软雅黑" panose="020B0503020204020204" charset="-122"/>
                <a:ea typeface="微软雅黑" panose="020B0503020204020204" charset="-122"/>
                <a:cs typeface="微软雅黑" panose="020B0503020204020204" charset="-122"/>
                <a:sym typeface="+mn-ea"/>
              </a:rPr>
              <a:t>2.结合课文中的时间词，谈一谈完成这项任务的难易程度怎么样？。</a:t>
            </a:r>
          </a:p>
        </p:txBody>
      </p:sp>
      <p:sp>
        <p:nvSpPr>
          <p:cNvPr id="2" name="文本框 1"/>
          <p:cNvSpPr txBox="1"/>
          <p:nvPr/>
        </p:nvSpPr>
        <p:spPr>
          <a:xfrm>
            <a:off x="679781" y="1082676"/>
            <a:ext cx="2262572" cy="644664"/>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a:latin typeface="微软雅黑" panose="020B0503020204020204" charset="-122"/>
                <a:ea typeface="微软雅黑" panose="020B0503020204020204" charset="-122"/>
              </a:rPr>
              <a:t>质疑探究</a:t>
            </a:r>
          </a:p>
        </p:txBody>
      </p:sp>
      <p:pic>
        <p:nvPicPr>
          <p:cNvPr id="3" name="图片 2"/>
          <p:cNvPicPr>
            <a:picLocks noChangeAspect="1"/>
          </p:cNvPicPr>
          <p:nvPr/>
        </p:nvPicPr>
        <p:blipFill>
          <a:blip r:embed="rId2" cstate="print"/>
          <a:stretch>
            <a:fillRect/>
          </a:stretch>
        </p:blipFill>
        <p:spPr>
          <a:xfrm>
            <a:off x="470498" y="2447290"/>
            <a:ext cx="2773375" cy="33388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8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37" y="3966845"/>
            <a:ext cx="2200563" cy="22288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2271099" y="3232152"/>
            <a:ext cx="8332529" cy="1829193"/>
          </a:xfrm>
          <a:prstGeom prst="snip2DiagRect">
            <a:avLst/>
          </a:prstGeom>
          <a:noFill/>
          <a:ln w="38100">
            <a:solidFill>
              <a:schemeClr val="accent2">
                <a:lumMod val="60000"/>
                <a:lumOff val="40000"/>
              </a:schemeClr>
            </a:solidFill>
            <a:prstDash val="lgDashDotDot"/>
          </a:ln>
        </p:spPr>
        <p:txBody>
          <a:bodyPr wrap="square">
            <a:spAutoFit/>
          </a:bodyPr>
          <a:lstStyle/>
          <a:p>
            <a:pPr>
              <a:lnSpc>
                <a:spcPct val="130000"/>
              </a:lnSpc>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对敌人的恨，为了整个战斗的胜利，不惜代价。</a:t>
            </a:r>
          </a:p>
          <a:p>
            <a:pPr>
              <a:lnSpc>
                <a:spcPct val="130000"/>
              </a:lnSpc>
            </a:pPr>
            <a:r>
              <a:rPr sz="2400">
                <a:latin typeface="微软雅黑" panose="020B0503020204020204" charset="-122"/>
                <a:ea typeface="微软雅黑" panose="020B0503020204020204" charset="-122"/>
                <a:cs typeface="微软雅黑" panose="020B0503020204020204" charset="-122"/>
              </a:rPr>
              <a:t>       对朝鲜人民的热爱，对革命事业的忠诚，高度的责任感。</a:t>
            </a:r>
          </a:p>
        </p:txBody>
      </p:sp>
      <p:sp>
        <p:nvSpPr>
          <p:cNvPr id="3" name="文本框 2"/>
          <p:cNvSpPr txBox="1"/>
          <p:nvPr/>
        </p:nvSpPr>
        <p:spPr>
          <a:xfrm>
            <a:off x="2088171" y="2130426"/>
            <a:ext cx="7023021" cy="550962"/>
          </a:xfrm>
          <a:prstGeom prst="snip2DiagRect">
            <a:avLst/>
          </a:prstGeom>
          <a:solidFill>
            <a:schemeClr val="accent2"/>
          </a:solidFill>
        </p:spPr>
        <p:txBody>
          <a:bodyPr wrap="non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想象一下黄继光的愤怒来自什么？坚定来自什么？</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heckerboard(across)">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00" grpId="0" bldLvl="0" animBg="1"/>
    </p:bldLst>
  </p:timing>
</p:sld>
</file>

<file path=ppt/slides/slide8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5" name="文本框 4"/>
          <p:cNvSpPr txBox="1"/>
          <p:nvPr/>
        </p:nvSpPr>
        <p:spPr>
          <a:xfrm>
            <a:off x="2952429" y="1820547"/>
            <a:ext cx="6104837" cy="552787"/>
          </a:xfrm>
          <a:prstGeom prst="snip2DiagRect">
            <a:avLst/>
          </a:prstGeom>
          <a:solidFill>
            <a:srgbClr val="92D050"/>
          </a:solidFill>
          <a:ln>
            <a:solidFill>
              <a:schemeClr val="accent2">
                <a:lumMod val="75000"/>
              </a:schemeClr>
            </a:solidFill>
          </a:ln>
        </p:spPr>
        <p:txBody>
          <a:bodyPr wrap="square" rtlCol="0">
            <a:spAutoFit/>
          </a:bodyPr>
          <a:lstStyle/>
          <a:p>
            <a:pPr algn="l"/>
            <a:r>
              <a:rPr lang="en-US" sz="2400">
                <a:solidFill>
                  <a:srgbClr val="00B050"/>
                </a:solidFill>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让祖国人民听我们胜利的消息吧！</a:t>
            </a:r>
          </a:p>
        </p:txBody>
      </p:sp>
      <p:sp>
        <p:nvSpPr>
          <p:cNvPr id="6" name="文本框 5"/>
          <p:cNvSpPr txBox="1"/>
          <p:nvPr/>
        </p:nvSpPr>
        <p:spPr>
          <a:xfrm>
            <a:off x="1585118" y="3118485"/>
            <a:ext cx="5624632" cy="624423"/>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从黄继光的话中，你听出了什么？</a:t>
            </a:r>
          </a:p>
        </p:txBody>
      </p:sp>
      <p:sp>
        <p:nvSpPr>
          <p:cNvPr id="2" name="文本框 1"/>
          <p:cNvSpPr txBox="1"/>
          <p:nvPr/>
        </p:nvSpPr>
        <p:spPr>
          <a:xfrm>
            <a:off x="3426802" y="4718050"/>
            <a:ext cx="6207152" cy="626518"/>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square" rtlCol="0">
            <a:spAutoFit/>
          </a:bodyPr>
          <a:lstStyle/>
          <a:p>
            <a:pPr algn="l"/>
            <a:r>
              <a:rPr lang="zh-CN" sz="2800" dirty="0">
                <a:latin typeface="微软雅黑" panose="020B0503020204020204" charset="-122"/>
                <a:ea typeface="微软雅黑" panose="020B0503020204020204" charset="-122"/>
                <a:cs typeface="微软雅黑" panose="020B0503020204020204" charset="-122"/>
                <a:sym typeface="+mn-ea"/>
              </a:rPr>
              <a:t>必胜的决心、自我牺牲的</a:t>
            </a:r>
            <a:r>
              <a:rPr lang="zh-CN" sz="2800" dirty="0" smtClean="0">
                <a:latin typeface="微软雅黑" panose="020B0503020204020204" charset="-122"/>
                <a:ea typeface="微软雅黑" panose="020B0503020204020204" charset="-122"/>
                <a:cs typeface="微软雅黑" panose="020B0503020204020204" charset="-122"/>
                <a:sym typeface="+mn-ea"/>
              </a:rPr>
              <a:t>精神</a:t>
            </a:r>
            <a:r>
              <a:rPr lang="zh-CN" altLang="en-US" sz="2800" dirty="0" smtClean="0">
                <a:latin typeface="微软雅黑" panose="020B0503020204020204" charset="-122"/>
                <a:ea typeface="微软雅黑" panose="020B0503020204020204" charset="-122"/>
                <a:cs typeface="微软雅黑" panose="020B0503020204020204" charset="-122"/>
                <a:sym typeface="+mn-ea"/>
              </a:rPr>
              <a:t>。</a:t>
            </a:r>
            <a:endParaRPr lang="zh-CN" sz="2800" dirty="0">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2" cstate="print"/>
          <a:stretch>
            <a:fillRect/>
          </a:stretch>
        </p:blipFill>
        <p:spPr>
          <a:xfrm>
            <a:off x="687531" y="3990342"/>
            <a:ext cx="2278075" cy="20821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2" grpId="0" bldLvl="0" animBg="1"/>
    </p:bldLst>
  </p:timing>
</p:sld>
</file>

<file path=ppt/slides/slide8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学习提示</a:t>
            </a:r>
          </a:p>
        </p:txBody>
      </p:sp>
      <p:sp>
        <p:nvSpPr>
          <p:cNvPr id="100" name="文本框 99"/>
          <p:cNvSpPr txBox="1"/>
          <p:nvPr/>
        </p:nvSpPr>
        <p:spPr>
          <a:xfrm>
            <a:off x="3767853" y="2762252"/>
            <a:ext cx="6650521" cy="1660407"/>
          </a:xfrm>
          <a:prstGeom prst="snip2DiagRect">
            <a:avLst/>
          </a:prstGeom>
          <a:noFill/>
          <a:ln w="38100">
            <a:solidFill>
              <a:srgbClr val="79A939"/>
            </a:solidFill>
          </a:ln>
          <a:extLst>
            <a:ext uri="{909E8E84-426E-40DD-AFC4-6F175D3DCCD1}">
              <a14:hiddenFill xmlns:a14="http://schemas.microsoft.com/office/drawing/2010/main">
                <a:solidFill>
                  <a:schemeClr val="accent2"/>
                </a:solidFill>
              </a14:hiddenFill>
            </a:ext>
          </a:extLst>
        </p:spPr>
        <p:txBody>
          <a:bodyPr wrap="square">
            <a:spAutoFit/>
          </a:bodyPr>
          <a:lstStyle/>
          <a:p>
            <a:pPr>
              <a:lnSpc>
                <a:spcPct val="150000"/>
              </a:lnSpc>
            </a:pPr>
            <a:r>
              <a:rPr lang="zh-CN" sz="2800" dirty="0">
                <a:solidFill>
                  <a:schemeClr val="dk1"/>
                </a:solidFill>
                <a:latin typeface="微软雅黑" panose="020B0503020204020204" charset="-122"/>
                <a:ea typeface="微软雅黑" panose="020B0503020204020204" charset="-122"/>
                <a:cs typeface="微软雅黑" panose="020B0503020204020204" charset="-122"/>
              </a:rPr>
              <a:t>1.黄继光处境如何艰难？</a:t>
            </a:r>
          </a:p>
          <a:p>
            <a:pPr>
              <a:lnSpc>
                <a:spcPct val="150000"/>
              </a:lnSpc>
            </a:pPr>
            <a:r>
              <a:rPr lang="zh-CN" sz="2800" dirty="0">
                <a:solidFill>
                  <a:schemeClr val="dk1"/>
                </a:solidFill>
                <a:latin typeface="微软雅黑" panose="020B0503020204020204" charset="-122"/>
                <a:ea typeface="微软雅黑" panose="020B0503020204020204" charset="-122"/>
                <a:cs typeface="微软雅黑" panose="020B0503020204020204" charset="-122"/>
              </a:rPr>
              <a:t>2.找出黄继光在战斗中的表现。</a:t>
            </a:r>
          </a:p>
        </p:txBody>
      </p:sp>
      <p:pic>
        <p:nvPicPr>
          <p:cNvPr id="6" name="图片 5"/>
          <p:cNvPicPr>
            <a:picLocks noChangeAspect="1"/>
          </p:cNvPicPr>
          <p:nvPr/>
        </p:nvPicPr>
        <p:blipFill>
          <a:blip r:embed="rId2" cstate="print"/>
          <a:stretch>
            <a:fillRect/>
          </a:stretch>
        </p:blipFill>
        <p:spPr>
          <a:xfrm>
            <a:off x="703808" y="2507616"/>
            <a:ext cx="2505185" cy="308165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5" name="文本框 4"/>
          <p:cNvSpPr txBox="1"/>
          <p:nvPr/>
        </p:nvSpPr>
        <p:spPr>
          <a:xfrm>
            <a:off x="3043118" y="1936116"/>
            <a:ext cx="6424173" cy="624423"/>
          </a:xfrm>
          <a:prstGeom prst="snip2DiagRect">
            <a:avLst/>
          </a:prstGeom>
          <a:solidFill>
            <a:srgbClr val="92D050"/>
          </a:solidFill>
          <a:ln>
            <a:solidFill>
              <a:schemeClr val="accent2">
                <a:lumMod val="75000"/>
              </a:schemeClr>
            </a:solidFill>
          </a:ln>
        </p:spPr>
        <p:txBody>
          <a:bodyPr wrap="none" rtlCol="0">
            <a:spAutoFit/>
          </a:bodyPr>
          <a:lstStyle/>
          <a:p>
            <a:pPr algn="l"/>
            <a:r>
              <a:rPr lang="en-US" sz="2800">
                <a:solidFill>
                  <a:srgbClr val="00B050"/>
                </a:solidFill>
                <a:latin typeface="微软雅黑" panose="020B0503020204020204" charset="-122"/>
                <a:ea typeface="微软雅黑" panose="020B0503020204020204" charset="-122"/>
                <a:cs typeface="微软雅黑" panose="020B0503020204020204" charset="-122"/>
                <a:sym typeface="+mn-ea"/>
              </a:rPr>
              <a:t> </a:t>
            </a:r>
            <a:r>
              <a:rPr lang="zh-CN" sz="2800">
                <a:latin typeface="微软雅黑" panose="020B0503020204020204" charset="-122"/>
                <a:ea typeface="微软雅黑" panose="020B0503020204020204" charset="-122"/>
                <a:cs typeface="微软雅黑" panose="020B0503020204020204" charset="-122"/>
                <a:sym typeface="+mn-ea"/>
              </a:rPr>
              <a:t>第一段（1~3自然段）：天窗的由来。</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174306" y="3211831"/>
            <a:ext cx="7767533" cy="624423"/>
          </a:xfrm>
          <a:prstGeom prst="snip2DiagRect">
            <a:avLst/>
          </a:prstGeom>
          <a:solidFill>
            <a:srgbClr val="92D050"/>
          </a:solidFill>
          <a:ln>
            <a:solidFill>
              <a:schemeClr val="accent2">
                <a:lumMod val="75000"/>
              </a:schemeClr>
            </a:solidFill>
          </a:ln>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第二段（4~7自然段）：天窗带给我们的慰藉。</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06162" y="4706621"/>
            <a:ext cx="7960136" cy="624423"/>
          </a:xfrm>
          <a:prstGeom prst="snip2DiagRect">
            <a:avLst/>
          </a:prstGeom>
          <a:solidFill>
            <a:srgbClr val="92D050"/>
          </a:solidFill>
          <a:ln>
            <a:solidFill>
              <a:schemeClr val="accent2">
                <a:lumMod val="75000"/>
              </a:schemeClr>
            </a:solidFill>
          </a:ln>
        </p:spPr>
        <p:txBody>
          <a:bodyPr wrap="none" rtlCol="0">
            <a:spAutoFit/>
          </a:bodyPr>
          <a:lstStyle/>
          <a:p>
            <a:pPr indent="304800" algn="l"/>
            <a:r>
              <a:rPr lang="zh-CN" sz="2800">
                <a:latin typeface="微软雅黑" panose="020B0503020204020204" charset="-122"/>
                <a:ea typeface="微软雅黑" panose="020B0503020204020204" charset="-122"/>
                <a:cs typeface="微软雅黑" panose="020B0503020204020204" charset="-122"/>
                <a:sym typeface="+mn-ea"/>
              </a:rPr>
              <a:t>第三部分（8自然段）：感谢发明天窗的人们。</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8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4" name="文本框 3"/>
          <p:cNvSpPr txBox="1"/>
          <p:nvPr/>
        </p:nvSpPr>
        <p:spPr>
          <a:xfrm>
            <a:off x="981302" y="2042160"/>
            <a:ext cx="8838681" cy="3584691"/>
          </a:xfrm>
          <a:prstGeom prst="bevel">
            <a:avLst>
              <a:gd name="adj" fmla="val 8631"/>
            </a:avLst>
          </a:prstGeom>
          <a:noFill/>
          <a:ln>
            <a:solidFill>
              <a:srgbClr val="FFC000"/>
            </a:solidFill>
          </a:ln>
        </p:spPr>
        <p:txBody>
          <a:bodyPr wrap="square" rtlCol="0">
            <a:spAutoFit/>
          </a:bodyPr>
          <a:lstStyle/>
          <a:p>
            <a:pPr algn="l">
              <a:lnSpc>
                <a:spcPct val="130000"/>
              </a:lnSpc>
            </a:pPr>
            <a:r>
              <a:rPr lang="zh-CN" alt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（1）慢表现出难。　　</a:t>
            </a:r>
          </a:p>
          <a:p>
            <a:pPr algn="l">
              <a:lnSpc>
                <a:spcPct val="130000"/>
              </a:lnSpc>
            </a:pPr>
            <a:r>
              <a:rPr lang="zh-CN" alt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（2）慢、有力，数字和省略号说明每前进一步都需要惊人的毅力。</a:t>
            </a:r>
          </a:p>
          <a:p>
            <a:pPr algn="l">
              <a:lnSpc>
                <a:spcPct val="130000"/>
              </a:lnSpc>
            </a:pPr>
            <a:r>
              <a:rPr lang="zh-CN" alt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（3）这位年轻的战士在身负重伤的情况下，站起来了，在暴风雨一样的子弹中站起来了，作者怎样表现他的惊讶与赞叹？</a:t>
            </a:r>
          </a:p>
        </p:txBody>
      </p:sp>
      <p:sp>
        <p:nvSpPr>
          <p:cNvPr id="2" name="文本框 1"/>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Tree>
  </p:cSld>
  <p:clrMapOvr>
    <a:masterClrMapping/>
  </p:clrMapOvr>
  <p:timing>
    <p:tnLst>
      <p:par>
        <p:cTn id="1" dur="indefinite" restart="never" nodeType="tmRoot"/>
      </p:par>
    </p:tnLst>
  </p:timing>
</p:sld>
</file>

<file path=ppt/slides/slide8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4" name="文本框 3"/>
          <p:cNvSpPr txBox="1"/>
          <p:nvPr/>
        </p:nvSpPr>
        <p:spPr>
          <a:xfrm>
            <a:off x="1383588" y="2228850"/>
            <a:ext cx="8838681" cy="2777133"/>
          </a:xfrm>
          <a:prstGeom prst="bevel">
            <a:avLst>
              <a:gd name="adj" fmla="val 8631"/>
            </a:avLst>
          </a:prstGeom>
          <a:noFill/>
          <a:ln>
            <a:solidFill>
              <a:srgbClr val="FFC000"/>
            </a:solidFill>
          </a:ln>
        </p:spPr>
        <p:txBody>
          <a:bodyPr wrap="square" rtlCol="0">
            <a:spAutoFit/>
          </a:bodyPr>
          <a:lstStyle/>
          <a:p>
            <a:pPr algn="l">
              <a:lnSpc>
                <a:spcPct val="150000"/>
              </a:lnSpc>
            </a:pPr>
            <a:r>
              <a:rPr lang="zh-CN" alt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（4）晕倒了</a:t>
            </a:r>
          </a:p>
          <a:p>
            <a:pPr algn="l">
              <a:lnSpc>
                <a:spcPct val="150000"/>
              </a:lnSpc>
            </a:pPr>
            <a:r>
              <a:rPr lang="zh-CN" alt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（5）又站起来了。　　</a:t>
            </a:r>
          </a:p>
          <a:p>
            <a:pPr algn="l">
              <a:lnSpc>
                <a:spcPct val="150000"/>
              </a:lnSpc>
            </a:pPr>
            <a:r>
              <a:rPr lang="zh-CN" altLang="zh-CN" sz="2400" dirty="0">
                <a:solidFill>
                  <a:schemeClr val="tx1"/>
                </a:solidFill>
                <a:latin typeface="微软雅黑" panose="020B0503020204020204" charset="-122"/>
                <a:ea typeface="微软雅黑" panose="020B0503020204020204" charset="-122"/>
                <a:cs typeface="微软雅黑" panose="020B0503020204020204" charset="-122"/>
                <a:sym typeface="+mn-ea"/>
              </a:rPr>
              <a:t>（6）“张开、猛扑、堵住”，抓住描写动作的词，体会堵枪的壮举，用尽全身力量，身负重伤，尽全力扑远一些。</a:t>
            </a:r>
          </a:p>
        </p:txBody>
      </p:sp>
      <p:sp>
        <p:nvSpPr>
          <p:cNvPr id="2" name="文本框 1"/>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spTree>
  </p:cSld>
  <p:clrMapOvr>
    <a:masterClrMapping/>
  </p:clrMapOvr>
  <p:timing>
    <p:tnLst>
      <p:par>
        <p:cTn id="1" dur="indefinite" restart="never" nodeType="tmRoot"/>
      </p:par>
    </p:tnLst>
  </p:timing>
</p:sld>
</file>

<file path=ppt/slides/slide8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327100" y="1019175"/>
            <a:ext cx="2192036"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pic>
        <p:nvPicPr>
          <p:cNvPr id="3" name="图片 2" descr="62"/>
          <p:cNvPicPr>
            <a:picLocks noChangeAspect="1"/>
          </p:cNvPicPr>
          <p:nvPr/>
        </p:nvPicPr>
        <p:blipFill>
          <a:blip r:embed="rId2" cstate="print"/>
          <a:stretch>
            <a:fillRect/>
          </a:stretch>
        </p:blipFill>
        <p:spPr>
          <a:xfrm flipH="1">
            <a:off x="633272" y="3221355"/>
            <a:ext cx="1987405" cy="2432050"/>
          </a:xfrm>
          <a:prstGeom prst="rect">
            <a:avLst/>
          </a:prstGeom>
        </p:spPr>
      </p:pic>
      <p:sp>
        <p:nvSpPr>
          <p:cNvPr id="6" name="文本框 5"/>
          <p:cNvSpPr txBox="1"/>
          <p:nvPr/>
        </p:nvSpPr>
        <p:spPr>
          <a:xfrm>
            <a:off x="3065596" y="4543427"/>
            <a:ext cx="5909507" cy="510255"/>
          </a:xfrm>
          <a:prstGeom prst="wedgeRoundRectCallout">
            <a:avLst>
              <a:gd name="adj1" fmla="val -27911"/>
              <a:gd name="adj2" fmla="val -122456"/>
              <a:gd name="adj3" fmla="val 16667"/>
            </a:avLst>
          </a:prstGeom>
          <a:noFill/>
          <a:ln w="38100">
            <a:solidFill>
              <a:srgbClr val="FFC000"/>
            </a:solidFill>
          </a:ln>
        </p:spPr>
        <p:txBody>
          <a:bodyPr wrap="square">
            <a:spAutoFit/>
          </a:bodyPr>
          <a:lstStyle/>
          <a:p>
            <a:r>
              <a:rPr lang="zh-CN" sz="2400">
                <a:solidFill>
                  <a:schemeClr val="tx1"/>
                </a:solidFill>
                <a:latin typeface="微软雅黑" panose="020B0503020204020204" charset="-122"/>
                <a:ea typeface="微软雅黑" panose="020B0503020204020204" charset="-122"/>
              </a:rPr>
              <a:t>武器没了，时间到了，情况严峻。</a:t>
            </a:r>
          </a:p>
        </p:txBody>
      </p:sp>
      <p:sp>
        <p:nvSpPr>
          <p:cNvPr id="7" name="文本框 6"/>
          <p:cNvSpPr txBox="1"/>
          <p:nvPr/>
        </p:nvSpPr>
        <p:spPr>
          <a:xfrm>
            <a:off x="2519138" y="2190116"/>
            <a:ext cx="7280692" cy="1595021"/>
          </a:xfrm>
          <a:prstGeom prst="bevel">
            <a:avLst/>
          </a:prstGeom>
          <a:solidFill>
            <a:srgbClr val="FFC000"/>
          </a:solidFill>
          <a:ln>
            <a:solidFill>
              <a:srgbClr val="79A939"/>
            </a:solidFill>
          </a:ln>
        </p:spPr>
        <p:txBody>
          <a:bodyPr wrap="square" rtlCol="0">
            <a:spAutoFit/>
          </a:bodyPr>
          <a:lstStyle/>
          <a:p>
            <a:pPr algn="l">
              <a:lnSpc>
                <a:spcPct val="150000"/>
              </a:lnSpc>
            </a:pPr>
            <a:r>
              <a:rPr lang="zh-CN" sz="2400">
                <a:latin typeface="微软雅黑" panose="020B0503020204020204" charset="-122"/>
                <a:ea typeface="微软雅黑" panose="020B0503020204020204" charset="-122"/>
                <a:sym typeface="+mn-ea"/>
              </a:rPr>
              <a:t>同学们，要摧毁敌人的火力点，除了用胸膛堵枪口外，还有没有别的办法？</a:t>
            </a:r>
            <a:endParaRPr lang="zh-CN" altLang="en-US" sz="24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8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640734" y="2187576"/>
            <a:ext cx="6921813" cy="2553891"/>
          </a:xfrm>
          <a:prstGeom prst="wedgeRoundRectCallout">
            <a:avLst>
              <a:gd name="adj1" fmla="val -57021"/>
              <a:gd name="adj2" fmla="val -12745"/>
              <a:gd name="adj3" fmla="val 16667"/>
            </a:avLst>
          </a:prstGeom>
          <a:noFill/>
          <a:ln w="38100">
            <a:solidFill>
              <a:srgbClr val="FFC000"/>
            </a:solidFill>
          </a:ln>
          <a:extLst>
            <a:ext uri="{909E8E84-426E-40DD-AFC4-6F175D3DCCD1}">
              <a14:hiddenFill xmlns:a14="http://schemas.microsoft.com/office/drawing/2010/main">
                <a:solidFill>
                  <a:srgbClr val="92D050"/>
                </a:solidFill>
              </a14:hiddenFill>
            </a:ext>
          </a:extLst>
        </p:spPr>
        <p:txBody>
          <a:bodyPr wrap="square">
            <a:spAutoFit/>
          </a:bodyPr>
          <a:lstStyle/>
          <a:p>
            <a:pPr>
              <a:lnSpc>
                <a:spcPct val="150000"/>
              </a:lnSpc>
            </a:pPr>
            <a:r>
              <a:rPr lang="en-US" altLang="zh-CN" sz="2400">
                <a:solidFill>
                  <a:schemeClr val="tx1"/>
                </a:solidFill>
                <a:latin typeface="微软雅黑" panose="020B0503020204020204" charset="-122"/>
                <a:ea typeface="微软雅黑" panose="020B0503020204020204" charset="-122"/>
              </a:rPr>
              <a:t>       </a:t>
            </a:r>
            <a:r>
              <a:rPr lang="zh-CN" sz="2400">
                <a:solidFill>
                  <a:schemeClr val="tx1"/>
                </a:solidFill>
                <a:latin typeface="微软雅黑" panose="020B0503020204020204" charset="-122"/>
                <a:ea typeface="微软雅黑" panose="020B0503020204020204" charset="-122"/>
              </a:rPr>
              <a:t>同学们，假如你就是黄继光的战友，亲眼目睹了这惊天动地的一幕，你会怎么想？把你内心的感受用语言表达出来，以“黄继光啊，你是我的好战友——”开头说几句话　　</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5" name="图片 4" descr="123"/>
          <p:cNvPicPr>
            <a:picLocks noChangeAspect="1"/>
          </p:cNvPicPr>
          <p:nvPr/>
        </p:nvPicPr>
        <p:blipFill>
          <a:blip r:embed="rId2" cstate="print"/>
          <a:stretch>
            <a:fillRect/>
          </a:stretch>
        </p:blipFill>
        <p:spPr>
          <a:xfrm>
            <a:off x="945645" y="2187575"/>
            <a:ext cx="2325357" cy="190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8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811549" y="1921510"/>
            <a:ext cx="9999810" cy="3820620"/>
          </a:xfrm>
          <a:prstGeom prst="round2DiagRect">
            <a:avLst/>
          </a:prstGeom>
          <a:noFill/>
          <a:ln w="38100">
            <a:solidFill>
              <a:srgbClr val="92D050"/>
            </a:solidFill>
            <a:prstDash val="lgDashDotDot"/>
          </a:ln>
        </p:spPr>
        <p:txBody>
          <a:bodyPr wrap="square">
            <a:spAutoFit/>
          </a:bodyPr>
          <a:lstStyle/>
          <a:p>
            <a:pPr>
              <a:lnSpc>
                <a:spcPct val="13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黄继光用生命铺就了一条胜利之路，战友们冲上阵地后发现，黄继光敦实的身躯仍然压在敌人的射击孔上，他的手仍然牢牢地抓着周围的麻袋，腿已被打断，身后是一道十多米长的血印，卫生员整理遗体时，用热毛巾捂他的手臂，捂到第三天，那高高举起的手臂才放下来。课文学完了，老师相信你们也被深深地震撼了，黄继光没有照过一次相，这尊塑像是根据连长的回忆塑成的。此时此刻，面对英雄的塑像，你想说点什么吗？</a:t>
            </a:r>
          </a:p>
        </p:txBody>
      </p:sp>
      <p:sp>
        <p:nvSpPr>
          <p:cNvPr id="4" name="文本框 3"/>
          <p:cNvSpPr txBox="1"/>
          <p:nvPr/>
        </p:nvSpPr>
        <p:spPr>
          <a:xfrm>
            <a:off x="715435" y="1111250"/>
            <a:ext cx="2192036"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拓展训练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8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4700322" y="2422525"/>
            <a:ext cx="5707976" cy="2553891"/>
          </a:xfrm>
          <a:prstGeom prst="round2DiagRect">
            <a:avLst/>
          </a:prstGeom>
          <a:noFill/>
          <a:ln w="38100">
            <a:solidFill>
              <a:srgbClr val="92D050"/>
            </a:solidFill>
            <a:prstDash val="lgDashDotDot"/>
          </a:ln>
        </p:spPr>
        <p:txBody>
          <a:bodyPr wrap="square">
            <a:spAutoFit/>
          </a:bodyPr>
          <a:lstStyle/>
          <a:p>
            <a:pPr>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同学们，这就是黄继光纪念馆，让我们全体起立，怀着对烈士无比崇敬的心情，倾诉内心的独白：黄继光，你永远活在我们心中。</a:t>
            </a:r>
          </a:p>
        </p:txBody>
      </p:sp>
      <p:sp>
        <p:nvSpPr>
          <p:cNvPr id="4" name="文本框 3"/>
          <p:cNvSpPr txBox="1"/>
          <p:nvPr/>
        </p:nvSpPr>
        <p:spPr>
          <a:xfrm>
            <a:off x="715435" y="1111250"/>
            <a:ext cx="2192036" cy="578444"/>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课堂小结</a:t>
            </a:r>
          </a:p>
        </p:txBody>
      </p:sp>
      <p:pic>
        <p:nvPicPr>
          <p:cNvPr id="2" name="图片 1"/>
          <p:cNvPicPr>
            <a:picLocks noChangeAspect="1"/>
          </p:cNvPicPr>
          <p:nvPr/>
        </p:nvPicPr>
        <p:blipFill>
          <a:blip r:embed="rId2" cstate="print"/>
          <a:stretch>
            <a:fillRect/>
          </a:stretch>
        </p:blipFill>
        <p:spPr>
          <a:xfrm>
            <a:off x="461198" y="2329817"/>
            <a:ext cx="3755451" cy="3362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8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21628" y="2708277"/>
            <a:ext cx="9517685" cy="2249741"/>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lang="en-US" sz="2800" dirty="0">
                <a:solidFill>
                  <a:srgbClr val="C00000"/>
                </a:solidFill>
                <a:latin typeface="微软雅黑" panose="020B0503020204020204" charset="-122"/>
                <a:ea typeface="微软雅黑" panose="020B0503020204020204" charset="-122"/>
                <a:cs typeface="微软雅黑" panose="020B0503020204020204" charset="-122"/>
              </a:rPr>
              <a:t>                             </a:t>
            </a:r>
            <a:r>
              <a:rPr lang="en-US" sz="2800" dirty="0" smtClean="0">
                <a:solidFill>
                  <a:srgbClr val="C00000"/>
                </a:solidFill>
                <a:latin typeface="微软雅黑" panose="020B0503020204020204" charset="-122"/>
                <a:ea typeface="微软雅黑" panose="020B0503020204020204" charset="-122"/>
                <a:cs typeface="微软雅黑" panose="020B0503020204020204" charset="-122"/>
              </a:rPr>
              <a:t>24</a:t>
            </a:r>
            <a:r>
              <a:rPr lang="zh-CN" altLang="en-US" sz="2800" dirty="0" smtClean="0">
                <a:solidFill>
                  <a:srgbClr val="C00000"/>
                </a:solidFill>
                <a:latin typeface="微软雅黑" panose="020B0503020204020204" charset="-122"/>
                <a:ea typeface="微软雅黑" panose="020B0503020204020204" charset="-122"/>
                <a:cs typeface="微软雅黑" panose="020B0503020204020204" charset="-122"/>
              </a:rPr>
              <a:t>、</a:t>
            </a:r>
            <a:r>
              <a:rPr lang="en-US" sz="2800" dirty="0" smtClean="0">
                <a:solidFill>
                  <a:srgbClr val="C00000"/>
                </a:solidFill>
                <a:latin typeface="微软雅黑" panose="020B0503020204020204" charset="-122"/>
                <a:ea typeface="微软雅黑" panose="020B0503020204020204" charset="-122"/>
                <a:cs typeface="微软雅黑" panose="020B0503020204020204" charset="-122"/>
              </a:rPr>
              <a:t> </a:t>
            </a:r>
            <a:r>
              <a:rPr sz="2800" dirty="0" err="1">
                <a:solidFill>
                  <a:srgbClr val="C00000"/>
                </a:solidFill>
                <a:latin typeface="微软雅黑" panose="020B0503020204020204" charset="-122"/>
                <a:ea typeface="微软雅黑" panose="020B0503020204020204" charset="-122"/>
                <a:cs typeface="微软雅黑" panose="020B0503020204020204" charset="-122"/>
              </a:rPr>
              <a:t>黄继光</a:t>
            </a:r>
            <a:endParaRPr sz="2800" dirty="0">
              <a:solidFill>
                <a:srgbClr val="C00000"/>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a:solidFill>
                  <a:schemeClr val="tx1"/>
                </a:solidFill>
                <a:latin typeface="微软雅黑" panose="020B0503020204020204" charset="-122"/>
                <a:ea typeface="微软雅黑" panose="020B0503020204020204" charset="-122"/>
                <a:cs typeface="微软雅黑" panose="020B0503020204020204" charset="-122"/>
              </a:rPr>
              <a:t>神态描写：愤怒</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a:solidFill>
                  <a:schemeClr val="tx1"/>
                </a:solidFill>
                <a:latin typeface="微软雅黑" panose="020B0503020204020204" charset="-122"/>
                <a:ea typeface="微软雅黑" panose="020B0503020204020204" charset="-122"/>
                <a:cs typeface="微软雅黑" panose="020B0503020204020204" charset="-122"/>
              </a:rPr>
              <a:t>坚定</a:t>
            </a:r>
            <a:r>
              <a:rPr sz="2800" dirty="0">
                <a:solidFill>
                  <a:schemeClr val="tx1"/>
                </a:solidFill>
                <a:latin typeface="微软雅黑" panose="020B0503020204020204" charset="-122"/>
                <a:ea typeface="微软雅黑" panose="020B0503020204020204" charset="-122"/>
                <a:cs typeface="微软雅黑" panose="020B0503020204020204" charset="-122"/>
              </a:rPr>
              <a:t>          </a:t>
            </a:r>
            <a:r>
              <a:rPr sz="2800" dirty="0" err="1" smtClean="0">
                <a:solidFill>
                  <a:schemeClr val="tx1"/>
                </a:solidFill>
                <a:latin typeface="微软雅黑" panose="020B0503020204020204" charset="-122"/>
                <a:ea typeface="微软雅黑" panose="020B0503020204020204" charset="-122"/>
                <a:cs typeface="微软雅黑" panose="020B0503020204020204" charset="-122"/>
              </a:rPr>
              <a:t>自我牺牲的精神</a:t>
            </a:r>
            <a:endParaRPr lang="en-US" sz="2800" dirty="0" smtClean="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800" dirty="0" err="1" smtClean="0">
                <a:solidFill>
                  <a:schemeClr val="tx1"/>
                </a:solidFill>
                <a:latin typeface="微软雅黑" panose="020B0503020204020204" charset="-122"/>
                <a:ea typeface="微软雅黑" panose="020B0503020204020204" charset="-122"/>
                <a:cs typeface="微软雅黑" panose="020B0503020204020204" charset="-122"/>
              </a:rPr>
              <a:t>动作描写</a:t>
            </a:r>
            <a:r>
              <a:rPr sz="2800" dirty="0" err="1">
                <a:solidFill>
                  <a:schemeClr val="tx1"/>
                </a:solidFill>
                <a:latin typeface="微软雅黑" panose="020B0503020204020204" charset="-122"/>
                <a:ea typeface="微软雅黑" panose="020B0503020204020204" charset="-122"/>
                <a:cs typeface="微软雅黑" panose="020B0503020204020204" charset="-122"/>
              </a:rPr>
              <a:t>：张开、猛扑、堵住</a:t>
            </a:r>
            <a:endParaRPr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8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43368" y="1951992"/>
            <a:ext cx="10681139" cy="3969385"/>
          </a:xfrm>
          <a:prstGeom prst="rect">
            <a:avLst/>
          </a:prstGeom>
          <a:noFill/>
          <a:ln w="9525">
            <a:noFill/>
          </a:ln>
        </p:spPr>
        <p:txBody>
          <a:bodyPr wrap="square">
            <a:spAutoFit/>
          </a:bodyPr>
          <a:lstStyle/>
          <a:p>
            <a:pPr>
              <a:lnSpc>
                <a:spcPct val="150000"/>
              </a:lnSpc>
            </a:pPr>
            <a:r>
              <a:rPr sz="2400" dirty="0" err="1">
                <a:latin typeface="微软雅黑" panose="020B0503020204020204" charset="-122"/>
                <a:ea typeface="微软雅黑" panose="020B0503020204020204" charset="-122"/>
              </a:rPr>
              <a:t>一、给下列字选择正确的读音，用</a:t>
            </a:r>
            <a:r>
              <a:rPr sz="2400" dirty="0">
                <a:latin typeface="微软雅黑" panose="020B0503020204020204" charset="-122"/>
                <a:ea typeface="微软雅黑" panose="020B0503020204020204" charset="-122"/>
              </a:rPr>
              <a:t>“√”</a:t>
            </a:r>
            <a:r>
              <a:rPr sz="2400" dirty="0" err="1">
                <a:latin typeface="微软雅黑" panose="020B0503020204020204" charset="-122"/>
                <a:ea typeface="微软雅黑" panose="020B0503020204020204" charset="-122"/>
              </a:rPr>
              <a:t>标出</a:t>
            </a:r>
            <a:r>
              <a:rPr sz="2400" dirty="0">
                <a:latin typeface="微软雅黑" panose="020B0503020204020204" charset="-122"/>
                <a:ea typeface="微软雅黑" panose="020B0503020204020204" charset="-122"/>
              </a:rPr>
              <a:t>。</a:t>
            </a:r>
          </a:p>
          <a:p>
            <a:pPr>
              <a:lnSpc>
                <a:spcPct val="150000"/>
              </a:lnSpc>
            </a:pPr>
            <a:r>
              <a:rPr sz="2400" dirty="0">
                <a:latin typeface="微软雅黑" panose="020B0503020204020204" charset="-122"/>
                <a:ea typeface="微软雅黑" panose="020B0503020204020204" charset="-122"/>
              </a:rPr>
              <a:t> 役(</a:t>
            </a:r>
            <a:r>
              <a:rPr sz="2400" dirty="0" err="1">
                <a:latin typeface="微软雅黑" panose="020B0503020204020204" charset="-122"/>
                <a:ea typeface="微软雅黑" panose="020B0503020204020204" charset="-122"/>
              </a:rPr>
              <a:t>yì</a:t>
            </a:r>
            <a:r>
              <a:rPr sz="2400" dirty="0">
                <a:latin typeface="微软雅黑" panose="020B0503020204020204" charset="-122"/>
                <a:ea typeface="微软雅黑" panose="020B0503020204020204" charset="-122"/>
              </a:rPr>
              <a:t> </a:t>
            </a:r>
            <a:r>
              <a:rPr sz="2400" dirty="0" err="1">
                <a:latin typeface="微软雅黑" panose="020B0503020204020204" charset="-122"/>
                <a:ea typeface="微软雅黑" panose="020B0503020204020204" charset="-122"/>
              </a:rPr>
              <a:t>mò</a:t>
            </a:r>
            <a:r>
              <a:rPr sz="2400" dirty="0">
                <a:latin typeface="微软雅黑" panose="020B0503020204020204" charset="-122"/>
                <a:ea typeface="微软雅黑" panose="020B0503020204020204" charset="-122"/>
              </a:rPr>
              <a:t>)   屡(</a:t>
            </a:r>
            <a:r>
              <a:rPr sz="2400" dirty="0" err="1">
                <a:latin typeface="微软雅黑" panose="020B0503020204020204" charset="-122"/>
                <a:ea typeface="微软雅黑" panose="020B0503020204020204" charset="-122"/>
              </a:rPr>
              <a:t>lǔ</a:t>
            </a:r>
            <a:r>
              <a:rPr sz="2400" dirty="0">
                <a:latin typeface="微软雅黑" panose="020B0503020204020204" charset="-122"/>
                <a:ea typeface="微软雅黑" panose="020B0503020204020204" charset="-122"/>
              </a:rPr>
              <a:t> </a:t>
            </a:r>
            <a:r>
              <a:rPr sz="2400" dirty="0" err="1">
                <a:latin typeface="微软雅黑" panose="020B0503020204020204" charset="-122"/>
                <a:ea typeface="微软雅黑" panose="020B0503020204020204" charset="-122"/>
              </a:rPr>
              <a:t>lǚ</a:t>
            </a:r>
            <a:r>
              <a:rPr sz="2400" dirty="0">
                <a:latin typeface="微软雅黑" panose="020B0503020204020204" charset="-122"/>
                <a:ea typeface="微软雅黑" panose="020B0503020204020204" charset="-122"/>
              </a:rPr>
              <a:t>)   摧(</a:t>
            </a:r>
            <a:r>
              <a:rPr sz="2400" dirty="0" err="1">
                <a:latin typeface="微软雅黑" panose="020B0503020204020204" charset="-122"/>
                <a:ea typeface="微软雅黑" panose="020B0503020204020204" charset="-122"/>
              </a:rPr>
              <a:t>cuī</a:t>
            </a:r>
            <a:r>
              <a:rPr sz="2400" dirty="0">
                <a:latin typeface="微软雅黑" panose="020B0503020204020204" charset="-122"/>
                <a:ea typeface="微软雅黑" panose="020B0503020204020204" charset="-122"/>
              </a:rPr>
              <a:t> </a:t>
            </a:r>
            <a:r>
              <a:rPr sz="2400" dirty="0" err="1">
                <a:latin typeface="微软雅黑" panose="020B0503020204020204" charset="-122"/>
                <a:ea typeface="微软雅黑" panose="020B0503020204020204" charset="-122"/>
              </a:rPr>
              <a:t>chuī</a:t>
            </a:r>
            <a:r>
              <a:rPr sz="2400" dirty="0">
                <a:latin typeface="微软雅黑" panose="020B0503020204020204" charset="-122"/>
                <a:ea typeface="微软雅黑" panose="020B0503020204020204" charset="-122"/>
              </a:rPr>
              <a:t>)    膛(</a:t>
            </a:r>
            <a:r>
              <a:rPr sz="2400" dirty="0" err="1">
                <a:latin typeface="微软雅黑" panose="020B0503020204020204" charset="-122"/>
                <a:ea typeface="微软雅黑" panose="020B0503020204020204" charset="-122"/>
              </a:rPr>
              <a:t>fánɡ</a:t>
            </a:r>
            <a:r>
              <a:rPr sz="2400" dirty="0">
                <a:latin typeface="微软雅黑" panose="020B0503020204020204" charset="-122"/>
                <a:ea typeface="微软雅黑" panose="020B0503020204020204" charset="-122"/>
              </a:rPr>
              <a:t> </a:t>
            </a:r>
            <a:r>
              <a:rPr sz="2400" dirty="0" err="1">
                <a:latin typeface="微软雅黑" panose="020B0503020204020204" charset="-122"/>
                <a:ea typeface="微软雅黑" panose="020B0503020204020204" charset="-122"/>
              </a:rPr>
              <a:t>tánɡ</a:t>
            </a:r>
            <a:r>
              <a:rPr sz="2400" dirty="0">
                <a:latin typeface="微软雅黑" panose="020B0503020204020204" charset="-122"/>
                <a:ea typeface="微软雅黑" panose="020B0503020204020204" charset="-122"/>
              </a:rPr>
              <a:t>) </a:t>
            </a:r>
          </a:p>
          <a:p>
            <a:pPr>
              <a:lnSpc>
                <a:spcPct val="150000"/>
              </a:lnSpc>
            </a:pPr>
            <a:r>
              <a:rPr sz="2400" dirty="0" err="1">
                <a:latin typeface="微软雅黑" panose="020B0503020204020204" charset="-122"/>
                <a:ea typeface="微软雅黑" panose="020B0503020204020204" charset="-122"/>
              </a:rPr>
              <a:t>二、仿照例句，写句子</a:t>
            </a:r>
            <a:r>
              <a:rPr sz="2400" dirty="0">
                <a:latin typeface="微软雅黑" panose="020B0503020204020204" charset="-122"/>
                <a:ea typeface="微软雅黑" panose="020B0503020204020204" charset="-122"/>
              </a:rPr>
              <a:t>。</a:t>
            </a:r>
          </a:p>
          <a:p>
            <a:pPr>
              <a:lnSpc>
                <a:spcPct val="150000"/>
              </a:lnSpc>
            </a:pPr>
            <a:r>
              <a:rPr sz="2400" dirty="0">
                <a:latin typeface="微软雅黑" panose="020B0503020204020204" charset="-122"/>
                <a:ea typeface="微软雅黑" panose="020B0503020204020204" charset="-122"/>
              </a:rPr>
              <a:t>1.战士们屡次突击，都被</a:t>
            </a:r>
            <a:r>
              <a:rPr sz="2400" dirty="0">
                <a:solidFill>
                  <a:srgbClr val="FF0000"/>
                </a:solidFill>
                <a:latin typeface="微软雅黑" panose="020B0503020204020204" charset="-122"/>
                <a:ea typeface="微软雅黑" panose="020B0503020204020204" charset="-122"/>
              </a:rPr>
              <a:t>比雨点还密的枪弹</a:t>
            </a:r>
            <a:r>
              <a:rPr sz="2400" dirty="0">
                <a:latin typeface="微软雅黑" panose="020B0503020204020204" charset="-122"/>
                <a:ea typeface="微软雅黑" panose="020B0503020204020204" charset="-122"/>
              </a:rPr>
              <a:t>压了回来。</a:t>
            </a:r>
          </a:p>
          <a:p>
            <a:pPr>
              <a:lnSpc>
                <a:spcPct val="150000"/>
              </a:lnSpc>
            </a:pPr>
            <a:r>
              <a:rPr sz="2400" dirty="0">
                <a:latin typeface="微软雅黑" panose="020B0503020204020204" charset="-122"/>
                <a:ea typeface="微软雅黑" panose="020B0503020204020204" charset="-122"/>
              </a:rPr>
              <a:t>                                                       </a:t>
            </a:r>
          </a:p>
          <a:p>
            <a:pPr>
              <a:lnSpc>
                <a:spcPct val="150000"/>
              </a:lnSpc>
            </a:pPr>
            <a:r>
              <a:rPr sz="2400" dirty="0">
                <a:latin typeface="微软雅黑" panose="020B0503020204020204" charset="-122"/>
                <a:ea typeface="微软雅黑" panose="020B0503020204020204" charset="-122"/>
              </a:rPr>
              <a:t>2.火力点里的敌人把机枪对准黄继光，子弹</a:t>
            </a:r>
            <a:r>
              <a:rPr sz="2400" dirty="0">
                <a:solidFill>
                  <a:srgbClr val="FF0000"/>
                </a:solidFill>
                <a:latin typeface="微软雅黑" panose="020B0503020204020204" charset="-122"/>
                <a:ea typeface="微软雅黑" panose="020B0503020204020204" charset="-122"/>
              </a:rPr>
              <a:t>像冰雹一样</a:t>
            </a:r>
            <a:r>
              <a:rPr sz="2400" dirty="0">
                <a:latin typeface="微软雅黑" panose="020B0503020204020204" charset="-122"/>
                <a:ea typeface="微软雅黑" panose="020B0503020204020204" charset="-122"/>
              </a:rPr>
              <a:t>射过来。</a:t>
            </a:r>
          </a:p>
          <a:p>
            <a:pPr>
              <a:lnSpc>
                <a:spcPct val="150000"/>
              </a:lnSpc>
            </a:pPr>
            <a:r>
              <a:rPr sz="2400" dirty="0">
                <a:latin typeface="微软雅黑" panose="020B0503020204020204" charset="-122"/>
                <a:ea typeface="微软雅黑" panose="020B0503020204020204" charset="-122"/>
              </a:rPr>
              <a:t>                                                  </a:t>
            </a:r>
            <a:r>
              <a:rPr sz="2400" dirty="0">
                <a:latin typeface="微软雅黑" panose="020B0503020204020204" charset="-122"/>
                <a:ea typeface="微软雅黑" panose="020B0503020204020204" charset="-122"/>
                <a:cs typeface="微软雅黑" panose="020B0503020204020204" charset="-122"/>
              </a:rPr>
              <a:t>                                                                           </a:t>
            </a:r>
          </a:p>
        </p:txBody>
      </p:sp>
      <p:sp>
        <p:nvSpPr>
          <p:cNvPr id="3" name="文本框 2"/>
          <p:cNvSpPr txBox="1"/>
          <p:nvPr/>
        </p:nvSpPr>
        <p:spPr>
          <a:xfrm>
            <a:off x="56428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12" name="文本框 11"/>
          <p:cNvSpPr txBox="1"/>
          <p:nvPr/>
        </p:nvSpPr>
        <p:spPr>
          <a:xfrm>
            <a:off x="1034010" y="2715897"/>
            <a:ext cx="492443" cy="461665"/>
          </a:xfrm>
          <a:prstGeom prst="rect">
            <a:avLst/>
          </a:prstGeom>
          <a:noFill/>
        </p:spPr>
        <p:txBody>
          <a:bodyPr wrap="non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 </a:t>
            </a:r>
            <a:r>
              <a:rPr sz="2400" b="1">
                <a:solidFill>
                  <a:srgbClr val="C0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3465557" y="2715897"/>
            <a:ext cx="401072" cy="461665"/>
          </a:xfrm>
          <a:prstGeom prst="rect">
            <a:avLst/>
          </a:prstGeom>
          <a:noFill/>
        </p:spPr>
        <p:txBody>
          <a:bodyPr wrap="none" rtlCol="0">
            <a:spAutoFit/>
          </a:bodyPr>
          <a:lstStyle/>
          <a:p>
            <a:pPr algn="l"/>
            <a:r>
              <a:rPr sz="2400" b="1">
                <a:solidFill>
                  <a:srgbClr val="C0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4918131" y="2715897"/>
            <a:ext cx="401072" cy="461665"/>
          </a:xfrm>
          <a:prstGeom prst="rect">
            <a:avLst/>
          </a:prstGeom>
          <a:noFill/>
        </p:spPr>
        <p:txBody>
          <a:bodyPr wrap="none" rtlCol="0">
            <a:spAutoFit/>
          </a:bodyPr>
          <a:lstStyle/>
          <a:p>
            <a:pPr algn="l"/>
            <a:r>
              <a:rPr sz="2400" b="1">
                <a:solidFill>
                  <a:srgbClr val="C0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8343381" y="2861947"/>
            <a:ext cx="401072" cy="461665"/>
          </a:xfrm>
          <a:prstGeom prst="rect">
            <a:avLst/>
          </a:prstGeom>
          <a:noFill/>
        </p:spPr>
        <p:txBody>
          <a:bodyPr wrap="none" rtlCol="0">
            <a:spAutoFit/>
          </a:bodyPr>
          <a:lstStyle/>
          <a:p>
            <a:pPr algn="l"/>
            <a:r>
              <a:rPr sz="2400" b="1">
                <a:solidFill>
                  <a:srgbClr val="C00000"/>
                </a:solidFill>
                <a:latin typeface="微软雅黑" panose="020B0503020204020204" charset="-122"/>
                <a:ea typeface="微软雅黑" panose="020B0503020204020204" charset="-122"/>
                <a:cs typeface="Arial" panose="020B0604020202020204" pitchFamily="34" charset="0"/>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47206" y="4335147"/>
            <a:ext cx="3877985"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sym typeface="+mn-ea"/>
              </a:rPr>
              <a:t>天空中下起了豆大的雨点。</a:t>
            </a:r>
            <a:endParaRPr lang="zh-CN" altLang="en-US" sz="2400">
              <a:solidFill>
                <a:srgbClr val="C00000"/>
              </a:solidFill>
              <a:latin typeface="微软雅黑" panose="020B0503020204020204" charset="-122"/>
              <a:ea typeface="微软雅黑" panose="020B0503020204020204" charset="-122"/>
            </a:endParaRPr>
          </a:p>
        </p:txBody>
      </p:sp>
      <p:sp>
        <p:nvSpPr>
          <p:cNvPr id="4" name="文本框 3"/>
          <p:cNvSpPr txBox="1"/>
          <p:nvPr/>
        </p:nvSpPr>
        <p:spPr>
          <a:xfrm>
            <a:off x="847205" y="5446397"/>
            <a:ext cx="9846337" cy="829945"/>
          </a:xfrm>
          <a:prstGeom prst="rect">
            <a:avLst/>
          </a:prstGeom>
          <a:noFill/>
        </p:spPr>
        <p:txBody>
          <a:bodyPr wrap="square" rtlCol="0">
            <a:spAutoFit/>
          </a:bodyPr>
          <a:lstStyle/>
          <a:p>
            <a:pPr algn="l"/>
            <a:r>
              <a:rPr sz="2400">
                <a:solidFill>
                  <a:srgbClr val="C00000"/>
                </a:solidFill>
                <a:latin typeface="微软雅黑" panose="020B0503020204020204" charset="-122"/>
                <a:ea typeface="微软雅黑" panose="020B0503020204020204" charset="-122"/>
                <a:sym typeface="+mn-ea"/>
              </a:rPr>
              <a:t>皎洁的明月高挂在淡蓝色的天空中，月光像流水一样泻下来，大地一片银白色。</a:t>
            </a:r>
            <a:r>
              <a:rPr sz="2400">
                <a:latin typeface="微软雅黑" panose="020B0503020204020204" charset="-122"/>
                <a:ea typeface="微软雅黑" panose="020B0503020204020204" charset="-122"/>
                <a:sym typeface="+mn-ea"/>
              </a:rPr>
              <a:t>  </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heckerboard(across)">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heckerboard(across)">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strips(down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trips(downLeft)">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 grpId="0"/>
      <p:bldP spid="4" grpId="0"/>
    </p:bldLst>
  </p:timing>
</p:sld>
</file>

<file path=ppt/slides/slide8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2" name="矩形 11"/>
          <p:cNvSpPr/>
          <p:nvPr/>
        </p:nvSpPr>
        <p:spPr>
          <a:xfrm>
            <a:off x="506153" y="1896112"/>
            <a:ext cx="9509160" cy="2676525"/>
          </a:xfrm>
          <a:prstGeom prst="rect">
            <a:avLst/>
          </a:prstGeom>
        </p:spPr>
        <p:txBody>
          <a:bodyPr wrap="square">
            <a:spAutoFit/>
          </a:bodyPr>
          <a:lstStyle/>
          <a:p>
            <a:pPr>
              <a:lnSpc>
                <a:spcPct val="15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三、填空。</a:t>
            </a:r>
          </a:p>
          <a:p>
            <a:pPr>
              <a:lnSpc>
                <a:spcPct val="150000"/>
              </a:lnSpc>
            </a:pPr>
            <a:r>
              <a:rPr lang="zh-CN" altLang="en-US" sz="2800" dirty="0">
                <a:solidFill>
                  <a:schemeClr val="tx1"/>
                </a:solidFill>
                <a:latin typeface="微软雅黑" panose="020B0503020204020204" charset="-122"/>
                <a:ea typeface="微软雅黑" panose="020B0503020204020204" charset="-122"/>
                <a:cs typeface="微软雅黑" panose="020B0503020204020204" charset="-122"/>
              </a:rPr>
              <a:t>   本文描写了战争英雄（          ）的故事，读了本文，我们明白了（        ）是一个（                                                     ）的人。</a:t>
            </a:r>
            <a:r>
              <a:rPr lang="zh-CN" altLang="en-US" sz="2800" dirty="0">
                <a:solidFill>
                  <a:srgbClr val="C00000"/>
                </a:solidFill>
                <a:latin typeface="微软雅黑" panose="020B0503020204020204" charset="-122"/>
                <a:ea typeface="微软雅黑" panose="020B0503020204020204" charset="-122"/>
                <a:cs typeface="微软雅黑" panose="020B0503020204020204" charset="-122"/>
              </a:rPr>
              <a:t>    </a:t>
            </a:r>
          </a:p>
        </p:txBody>
      </p:sp>
      <p:sp>
        <p:nvSpPr>
          <p:cNvPr id="5" name="文本框 4"/>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4254628" y="3313430"/>
            <a:ext cx="1261884" cy="523220"/>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黄继光</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261508" y="2704465"/>
            <a:ext cx="1261884" cy="523220"/>
          </a:xfrm>
          <a:prstGeom prst="rect">
            <a:avLst/>
          </a:prstGeom>
          <a:noFill/>
        </p:spPr>
        <p:txBody>
          <a:bodyPr wrap="none" rtlCol="0">
            <a:spAutoFit/>
          </a:bodyPr>
          <a:lstStyle/>
          <a:p>
            <a:pPr algn="l"/>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黄继光</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13856" y="3835401"/>
            <a:ext cx="5570756" cy="738664"/>
          </a:xfrm>
          <a:prstGeom prst="rect">
            <a:avLst/>
          </a:prstGeom>
          <a:noFill/>
        </p:spPr>
        <p:txBody>
          <a:bodyPr wrap="none" rtlCol="0">
            <a:spAutoFit/>
          </a:bodyPr>
          <a:lstStyle/>
          <a:p>
            <a:pPr algn="l">
              <a:lnSpc>
                <a:spcPct val="150000"/>
              </a:lnSpc>
            </a:pPr>
            <a:r>
              <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rPr>
              <a:t>视死如归、为战争的胜利牺牲自我</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Left)">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Lst>
  </p:timing>
</p:sld>
</file>

<file path=ppt/slides/slide8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265092" y="2310767"/>
            <a:ext cx="10460230" cy="2676525"/>
          </a:xfrm>
          <a:prstGeom prst="rect">
            <a:avLst/>
          </a:prstGeom>
          <a:noFill/>
          <a:ln w="9525">
            <a:noFill/>
          </a:ln>
        </p:spPr>
        <p:txBody>
          <a:bodyPr wrap="square">
            <a:spAutoFit/>
          </a:bodyPr>
          <a:lstStyle/>
          <a:p>
            <a:pPr>
              <a:lnSpc>
                <a:spcPct val="150000"/>
              </a:lnSpc>
            </a:pPr>
            <a:r>
              <a:rPr lang="zh-CN" sz="2800" dirty="0">
                <a:solidFill>
                  <a:schemeClr val="dk1"/>
                </a:solidFill>
                <a:latin typeface="微软雅黑" panose="020B0503020204020204" charset="-122"/>
                <a:ea typeface="微软雅黑" panose="020B0503020204020204" charset="-122"/>
                <a:cs typeface="微软雅黑" panose="020B0503020204020204" charset="-122"/>
              </a:rPr>
              <a:t>《天窗》首先交代了（                                         ），接着写了当（                 ）时或（                        ）时，这小小的天窗是孩子们在地洞似的屋里的（               ），想到应该（                                 ）。</a:t>
            </a:r>
          </a:p>
        </p:txBody>
      </p:sp>
      <p:sp>
        <p:nvSpPr>
          <p:cNvPr id="2" name="文本框 1"/>
          <p:cNvSpPr txBox="1"/>
          <p:nvPr/>
        </p:nvSpPr>
        <p:spPr>
          <a:xfrm>
            <a:off x="4435231" y="2497455"/>
            <a:ext cx="4852610" cy="523220"/>
          </a:xfrm>
          <a:prstGeom prst="rect">
            <a:avLst/>
          </a:prstGeom>
          <a:noFill/>
        </p:spPr>
        <p:txBody>
          <a:bodyPr wrap="none" rtlCol="0">
            <a:spAutoFit/>
          </a:bodyPr>
          <a:lstStyle/>
          <a:p>
            <a:pPr algn="l"/>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天窗的由来或为什么有了天窗</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762524" y="3168015"/>
            <a:ext cx="2339102" cy="523220"/>
          </a:xfrm>
          <a:prstGeom prst="rect">
            <a:avLst/>
          </a:prstGeom>
          <a:noFill/>
        </p:spPr>
        <p:txBody>
          <a:bodyPr wrap="none" rtlCol="0">
            <a:spAutoFit/>
          </a:bodyPr>
          <a:lstStyle/>
          <a:p>
            <a:pPr algn="l"/>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夏天阵雨来了</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6507899" y="3168015"/>
            <a:ext cx="3775393" cy="523220"/>
          </a:xfrm>
          <a:prstGeom prst="rect">
            <a:avLst/>
          </a:prstGeom>
          <a:noFill/>
        </p:spPr>
        <p:txBody>
          <a:bodyPr wrap="none" rtlCol="0">
            <a:spAutoFit/>
          </a:bodyPr>
          <a:lstStyle/>
          <a:p>
            <a:pPr algn="l"/>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晚上被逼上床“休息”</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576689" y="4465320"/>
            <a:ext cx="1980029" cy="523220"/>
          </a:xfrm>
          <a:prstGeom prst="rect">
            <a:avLst/>
          </a:prstGeom>
          <a:noFill/>
        </p:spPr>
        <p:txBody>
          <a:bodyPr wrap="none" rtlCol="0">
            <a:spAutoFit/>
          </a:bodyPr>
          <a:lstStyle/>
          <a:p>
            <a:pPr algn="l"/>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唯一的慰藉</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5737431" y="4465320"/>
            <a:ext cx="3775393" cy="523220"/>
          </a:xfrm>
          <a:prstGeom prst="rect">
            <a:avLst/>
          </a:prstGeom>
          <a:noFill/>
        </p:spPr>
        <p:txBody>
          <a:bodyPr wrap="none" rtlCol="0">
            <a:spAutoFit/>
          </a:bodyPr>
          <a:lstStyle/>
          <a:p>
            <a:pPr algn="l"/>
            <a:r>
              <a:rPr lang="zh-CN" sz="2800" dirty="0">
                <a:solidFill>
                  <a:srgbClr val="C00000"/>
                </a:solidFill>
                <a:latin typeface="微软雅黑" panose="020B0503020204020204" charset="-122"/>
                <a:ea typeface="微软雅黑" panose="020B0503020204020204" charset="-122"/>
                <a:cs typeface="微软雅黑" panose="020B0503020204020204" charset="-122"/>
                <a:sym typeface="+mn-ea"/>
              </a:rPr>
              <a:t>感谢发明天窗的大人们</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down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down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trips(downLef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3" grpId="0"/>
      <p:bldP spid="5" grpId="0"/>
      <p:bldP spid="6" grpId="0"/>
      <p:bldP spid="7" grpId="0"/>
    </p:bldLst>
  </p:timing>
</p:sld>
</file>

<file path=ppt/slides/slide8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87282" y="2151788"/>
            <a:ext cx="3647152" cy="2585323"/>
          </a:xfrm>
          <a:prstGeom prst="rect">
            <a:avLst/>
          </a:prstGeom>
        </p:spPr>
        <p:txBody>
          <a:bodyPr wrap="none">
            <a:spAutoFit/>
          </a:bodyPr>
          <a:lstStyle/>
          <a:p>
            <a:pPr algn="l">
              <a:lnSpc>
                <a:spcPct val="150000"/>
              </a:lnSpc>
            </a:pPr>
            <a:r>
              <a:rPr lang="zh-CN" sz="5400" dirty="0">
                <a:solidFill>
                  <a:schemeClr val="tx1"/>
                </a:solidFill>
                <a:latin typeface="黑体" panose="02010609060101010101" charset="-122"/>
                <a:ea typeface="黑体" panose="02010609060101010101" charset="-122"/>
                <a:cs typeface="黑体" panose="02010609060101010101" charset="-122"/>
              </a:rPr>
              <a:t>口语交际：</a:t>
            </a:r>
          </a:p>
          <a:p>
            <a:pPr algn="l">
              <a:lnSpc>
                <a:spcPct val="150000"/>
              </a:lnSpc>
            </a:pPr>
            <a:r>
              <a:rPr lang="zh-CN" sz="5400" dirty="0">
                <a:solidFill>
                  <a:srgbClr val="FF0000"/>
                </a:solidFill>
                <a:latin typeface="黑体" panose="02010609060101010101" charset="-122"/>
                <a:ea typeface="黑体" panose="02010609060101010101" charset="-122"/>
                <a:cs typeface="黑体" panose="02010609060101010101" charset="-122"/>
              </a:rPr>
              <a:t>自我介绍</a:t>
            </a:r>
          </a:p>
        </p:txBody>
      </p:sp>
      <p:pic>
        <p:nvPicPr>
          <p:cNvPr id="4" name="图片 3" descr="图片19"/>
          <p:cNvPicPr>
            <a:picLocks noChangeAspect="1"/>
          </p:cNvPicPr>
          <p:nvPr/>
        </p:nvPicPr>
        <p:blipFill>
          <a:blip r:embed="rId2" cstate="print"/>
          <a:stretch>
            <a:fillRect/>
          </a:stretch>
        </p:blipFill>
        <p:spPr>
          <a:xfrm>
            <a:off x="7191554" y="1843405"/>
            <a:ext cx="3418275" cy="3171825"/>
          </a:xfrm>
          <a:prstGeom prst="rect">
            <a:avLst/>
          </a:prstGeom>
        </p:spPr>
      </p:pic>
    </p:spTree>
  </p:cSld>
  <p:clrMapOvr>
    <a:masterClrMapping/>
  </p:clrMapOvr>
  <p:timing>
    <p:tnLst>
      <p:par>
        <p:cTn id="1" dur="indefinite" restart="never" nodeType="tmRoot"/>
      </p:par>
    </p:tnLst>
  </p:timing>
</p:sld>
</file>

<file path=ppt/slides/slide8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981691" y="2644142"/>
            <a:ext cx="5108809" cy="2485787"/>
          </a:xfrm>
          <a:prstGeom prst="wedgeRoundRectCallout">
            <a:avLst>
              <a:gd name="adj1" fmla="val -59118"/>
              <a:gd name="adj2" fmla="val -21900"/>
              <a:gd name="adj3" fmla="val 16667"/>
            </a:avLst>
          </a:prstGeom>
          <a:solidFill>
            <a:srgbClr val="92D050"/>
          </a:solidFill>
          <a:ln w="9525">
            <a:solidFill>
              <a:schemeClr val="accent1"/>
            </a:solidFill>
          </a:ln>
        </p:spPr>
        <p:txBody>
          <a:bodyPr wrap="square">
            <a:spAutoFit/>
          </a:bodyPr>
          <a:lstStyle/>
          <a:p>
            <a:r>
              <a:rPr lang="en-US" altLang="zh-CN" sz="2800">
                <a:latin typeface="微软雅黑" panose="020B0503020204020204" charset="-122"/>
                <a:ea typeface="微软雅黑" panose="020B0503020204020204" charset="-122"/>
              </a:rPr>
              <a:t>       </a:t>
            </a:r>
            <a:r>
              <a:rPr sz="2800">
                <a:latin typeface="微软雅黑" panose="020B0503020204020204" charset="-122"/>
                <a:ea typeface="微软雅黑" panose="020B0503020204020204" charset="-122"/>
              </a:rPr>
              <a:t>我叫王陆雨，今年8岁了，我的名字是爸爸妈妈给起的的，因为爸爸姓王，妈妈姓陆，我出生的那天下雨，所以就起名叫王陆雨。</a:t>
            </a:r>
          </a:p>
        </p:txBody>
      </p:sp>
      <p:sp>
        <p:nvSpPr>
          <p:cNvPr id="9" name="文本框 7"/>
          <p:cNvSpPr txBox="1"/>
          <p:nvPr/>
        </p:nvSpPr>
        <p:spPr>
          <a:xfrm>
            <a:off x="570487" y="1062990"/>
            <a:ext cx="2303654" cy="578444"/>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新课导入</a:t>
            </a:r>
          </a:p>
        </p:txBody>
      </p:sp>
      <p:pic>
        <p:nvPicPr>
          <p:cNvPr id="3" name="图片 2" descr="44"/>
          <p:cNvPicPr>
            <a:picLocks noChangeAspect="1"/>
          </p:cNvPicPr>
          <p:nvPr/>
        </p:nvPicPr>
        <p:blipFill>
          <a:blip r:embed="rId2" cstate="print"/>
          <a:stretch>
            <a:fillRect/>
          </a:stretch>
        </p:blipFill>
        <p:spPr>
          <a:xfrm flipH="1">
            <a:off x="1202210" y="2469996"/>
            <a:ext cx="3011338" cy="2903220"/>
          </a:xfrm>
          <a:prstGeom prst="rect">
            <a:avLst/>
          </a:prstGeom>
        </p:spPr>
      </p:pic>
    </p:spTree>
  </p:cSld>
  <p:clrMapOvr>
    <a:masterClrMapping/>
  </p:clrMapOvr>
  <p:timing>
    <p:tnLst>
      <p:par>
        <p:cTn id="1" dur="indefinite" restart="never" nodeType="tmRoot"/>
      </p:par>
    </p:tnLst>
  </p:timing>
</p:sld>
</file>

<file path=ppt/slides/slide8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4874724" y="4759325"/>
            <a:ext cx="5175469" cy="578444"/>
          </a:xfrm>
          <a:prstGeom prst="roundRect">
            <a:avLst/>
          </a:prstGeom>
          <a:noFill/>
          <a:ln>
            <a:solidFill>
              <a:srgbClr val="00CC00"/>
            </a:solidFill>
          </a:ln>
        </p:spPr>
        <p:txBody>
          <a:bodyPr wrap="square" rtlCol="0">
            <a:spAutoFit/>
          </a:bodyPr>
          <a:lstStyle/>
          <a:p>
            <a:r>
              <a:rPr sz="2800" dirty="0">
                <a:latin typeface="微软雅黑" panose="020B0503020204020204" charset="-122"/>
                <a:ea typeface="微软雅黑" panose="020B0503020204020204" charset="-122"/>
                <a:cs typeface="微软雅黑" panose="020B0503020204020204" charset="-122"/>
              </a:rPr>
              <a:t>为什么给起这个名字？</a:t>
            </a:r>
          </a:p>
        </p:txBody>
      </p:sp>
      <p:sp>
        <p:nvSpPr>
          <p:cNvPr id="9" name="文本框 7"/>
          <p:cNvSpPr txBox="1"/>
          <p:nvPr/>
        </p:nvSpPr>
        <p:spPr>
          <a:xfrm>
            <a:off x="570487" y="1062990"/>
            <a:ext cx="2303654" cy="578390"/>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2" name="文本框 1"/>
          <p:cNvSpPr txBox="1"/>
          <p:nvPr/>
        </p:nvSpPr>
        <p:spPr>
          <a:xfrm>
            <a:off x="1679683" y="2208530"/>
            <a:ext cx="6245134" cy="578486"/>
          </a:xfrm>
          <a:prstGeom prst="roundRect">
            <a:avLst/>
          </a:prstGeom>
          <a:noFill/>
          <a:ln>
            <a:solidFill>
              <a:srgbClr val="CC00CC"/>
            </a:solidFill>
          </a:ln>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自己叫什么名字？今年几岁？</a:t>
            </a:r>
          </a:p>
        </p:txBody>
      </p:sp>
      <p:sp>
        <p:nvSpPr>
          <p:cNvPr id="4" name="文本框 3"/>
          <p:cNvSpPr txBox="1"/>
          <p:nvPr/>
        </p:nvSpPr>
        <p:spPr>
          <a:xfrm>
            <a:off x="3815136" y="3483610"/>
            <a:ext cx="4883249" cy="578486"/>
          </a:xfrm>
          <a:prstGeom prst="roundRect">
            <a:avLst/>
          </a:prstGeom>
          <a:noFill/>
          <a:ln>
            <a:solidFill>
              <a:srgbClr val="00B0F0"/>
            </a:solidFill>
          </a:ln>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自己的名字谁给起的？</a:t>
            </a:r>
          </a:p>
        </p:txBody>
      </p:sp>
      <p:pic>
        <p:nvPicPr>
          <p:cNvPr id="3" name="图片 2" descr="69"/>
          <p:cNvPicPr>
            <a:picLocks noChangeAspect="1"/>
          </p:cNvPicPr>
          <p:nvPr/>
        </p:nvPicPr>
        <p:blipFill>
          <a:blip r:embed="rId2" cstate="print"/>
          <a:stretch>
            <a:fillRect/>
          </a:stretch>
        </p:blipFill>
        <p:spPr>
          <a:xfrm>
            <a:off x="897589" y="2917827"/>
            <a:ext cx="2455576"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P spid="2" grpId="0" bldLvl="0" animBg="1"/>
      <p:bldP spid="4" grpId="0" bldLvl="0" animBg="1"/>
    </p:bldLst>
  </p:timing>
</p:sld>
</file>

<file path=ppt/slides/slide8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交流平台</a:t>
            </a:r>
          </a:p>
        </p:txBody>
      </p:sp>
      <p:sp>
        <p:nvSpPr>
          <p:cNvPr id="2" name="文本框 1"/>
          <p:cNvSpPr txBox="1"/>
          <p:nvPr/>
        </p:nvSpPr>
        <p:spPr>
          <a:xfrm>
            <a:off x="2036239" y="1992632"/>
            <a:ext cx="8671256" cy="991731"/>
          </a:xfrm>
          <a:prstGeom prst="snip2DiagRect">
            <a:avLst/>
          </a:prstGeom>
          <a:solidFill>
            <a:schemeClr val="accent2"/>
          </a:solidFill>
          <a:ln w="38100">
            <a:solidFill>
              <a:srgbClr val="92D050"/>
            </a:solidFill>
          </a:ln>
        </p:spPr>
        <p:txBody>
          <a:bodyPr wrap="square" rtlCol="0">
            <a:spAutoFit/>
          </a:bodyPr>
          <a:lstStyle/>
          <a:p>
            <a:r>
              <a:rPr lang="en-US" sz="2400" dirty="0">
                <a:latin typeface="微软雅黑" panose="020B0503020204020204" charset="-122"/>
                <a:ea typeface="微软雅黑" panose="020B0503020204020204" charset="-122"/>
                <a:cs typeface="微软雅黑" panose="020B0503020204020204" charset="-122"/>
                <a:sym typeface="+mn-ea"/>
              </a:rPr>
              <a:t>      </a:t>
            </a:r>
            <a:r>
              <a:rPr altLang="zh-CN" sz="2400" dirty="0" err="1">
                <a:latin typeface="微软雅黑" panose="020B0503020204020204" charset="-122"/>
                <a:ea typeface="微软雅黑" panose="020B0503020204020204" charset="-122"/>
                <a:cs typeface="微软雅黑" panose="020B0503020204020204" charset="-122"/>
                <a:sym typeface="+mn-ea"/>
              </a:rPr>
              <a:t>和别人初次见面，</a:t>
            </a:r>
            <a:r>
              <a:rPr altLang="zh-CN" sz="2400" dirty="0" err="1" smtClean="0">
                <a:latin typeface="微软雅黑" panose="020B0503020204020204" charset="-122"/>
                <a:ea typeface="微软雅黑" panose="020B0503020204020204" charset="-122"/>
                <a:cs typeface="微软雅黑" panose="020B0503020204020204" charset="-122"/>
                <a:sym typeface="+mn-ea"/>
              </a:rPr>
              <a:t>我们常常需要向别人</a:t>
            </a:r>
            <a:r>
              <a:rPr lang="zh-CN" altLang="en-US" sz="2400" dirty="0" smtClean="0">
                <a:latin typeface="微软雅黑" panose="020B0503020204020204" charset="-122"/>
                <a:ea typeface="微软雅黑" panose="020B0503020204020204" charset="-122"/>
                <a:cs typeface="微软雅黑" panose="020B0503020204020204" charset="-122"/>
                <a:sym typeface="+mn-ea"/>
              </a:rPr>
              <a:t>作</a:t>
            </a:r>
            <a:r>
              <a:rPr altLang="zh-CN" sz="2400" dirty="0" err="1" smtClean="0">
                <a:latin typeface="微软雅黑" panose="020B0503020204020204" charset="-122"/>
                <a:ea typeface="微软雅黑" panose="020B0503020204020204" charset="-122"/>
                <a:cs typeface="微软雅黑" panose="020B0503020204020204" charset="-122"/>
                <a:sym typeface="+mn-ea"/>
              </a:rPr>
              <a:t>自我介绍</a:t>
            </a:r>
            <a:r>
              <a:rPr altLang="zh-CN" sz="2400" dirty="0" err="1">
                <a:latin typeface="微软雅黑" panose="020B0503020204020204" charset="-122"/>
                <a:ea typeface="微软雅黑" panose="020B0503020204020204" charset="-122"/>
                <a:cs typeface="微软雅黑" panose="020B0503020204020204" charset="-122"/>
                <a:sym typeface="+mn-ea"/>
              </a:rPr>
              <a:t>。面对不同的情况，自我介绍应该也有所不同</a:t>
            </a:r>
            <a:r>
              <a:rPr altLang="zh-CN" sz="2400" dirty="0">
                <a:latin typeface="微软雅黑" panose="020B0503020204020204" charset="-122"/>
                <a:ea typeface="微软雅黑" panose="020B0503020204020204" charset="-122"/>
                <a:cs typeface="微软雅黑" panose="020B0503020204020204" charset="-122"/>
                <a:sym typeface="+mn-ea"/>
              </a:rPr>
              <a:t>。</a:t>
            </a:r>
          </a:p>
        </p:txBody>
      </p:sp>
      <p:pic>
        <p:nvPicPr>
          <p:cNvPr id="7" name="图片 6" descr="65"/>
          <p:cNvPicPr>
            <a:picLocks noChangeAspect="1"/>
          </p:cNvPicPr>
          <p:nvPr/>
        </p:nvPicPr>
        <p:blipFill>
          <a:blip r:embed="rId2" cstate="print"/>
          <a:stretch>
            <a:fillRect/>
          </a:stretch>
        </p:blipFill>
        <p:spPr>
          <a:xfrm flipH="1">
            <a:off x="651101" y="2738120"/>
            <a:ext cx="1522334" cy="2103120"/>
          </a:xfrm>
          <a:prstGeom prst="rect">
            <a:avLst/>
          </a:prstGeom>
        </p:spPr>
      </p:pic>
      <p:sp>
        <p:nvSpPr>
          <p:cNvPr id="100" name="文本框 99"/>
          <p:cNvSpPr txBox="1"/>
          <p:nvPr/>
        </p:nvSpPr>
        <p:spPr>
          <a:xfrm>
            <a:off x="2036238" y="3429001"/>
            <a:ext cx="8638701" cy="2308324"/>
          </a:xfrm>
          <a:prstGeom prst="rect">
            <a:avLst/>
          </a:prstGeom>
          <a:noFill/>
          <a:ln w="9525">
            <a:noFill/>
          </a:ln>
        </p:spPr>
        <p:txBody>
          <a:bodyPr wrap="square">
            <a:spAutoFit/>
          </a:bodyPr>
          <a:lstStyle/>
          <a:p>
            <a:pPr indent="304800"/>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zh-CN" sz="2400">
                <a:solidFill>
                  <a:schemeClr val="tx1"/>
                </a:solidFill>
                <a:latin typeface="微软雅黑" panose="020B0503020204020204" charset="-122"/>
                <a:ea typeface="微软雅黑" panose="020B0503020204020204" charset="-122"/>
                <a:cs typeface="微软雅黑" panose="020B0503020204020204" charset="-122"/>
              </a:rPr>
              <a:t>想让别人认识你吗？那介绍自己的时候可一定要大大方方、声音响亮有礼貌；说话要完整通顺，可以跟别的小朋友说得不一样；听的时候更要虚心认真。这样你才会给人留下深刻的印象。今天，我们将评出自我介绍的大大方方奖、声音响亮奖、完整通顺奖、与众不同奖和善于倾听奖，（奖励标志分别为□△○☆◇）看谁得到的奖最多。</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00" grpId="0"/>
    </p:bldLst>
  </p:timing>
</p:sld>
</file>

<file path=ppt/slides/slide8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832" y="2872740"/>
            <a:ext cx="2954754" cy="306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512353" y="1062355"/>
            <a:ext cx="2210640" cy="682944"/>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合作交流</a:t>
            </a:r>
          </a:p>
        </p:txBody>
      </p:sp>
      <p:sp>
        <p:nvSpPr>
          <p:cNvPr id="3" name="棱台 2"/>
          <p:cNvSpPr/>
          <p:nvPr/>
        </p:nvSpPr>
        <p:spPr>
          <a:xfrm>
            <a:off x="3210543" y="2655572"/>
            <a:ext cx="7244262" cy="2378025"/>
          </a:xfrm>
          <a:prstGeom prst="bevel">
            <a:avLst>
              <a:gd name="adj" fmla="val 7627"/>
            </a:avLst>
          </a:prstGeom>
          <a:solidFill>
            <a:srgbClr val="92D050"/>
          </a:solidFill>
          <a:ln>
            <a:solidFill>
              <a:schemeClr val="accent1"/>
            </a:solidFill>
          </a:ln>
        </p:spPr>
        <p:txBody>
          <a:bodyPr wrap="square">
            <a:spAutoFit/>
          </a:bodyPr>
          <a:lstStyle/>
          <a:p>
            <a:pPr>
              <a:lnSpc>
                <a:spcPct val="150000"/>
              </a:lnSpc>
            </a:pPr>
            <a:r>
              <a:rPr lang="en-US" sz="2800" dirty="0">
                <a:solidFill>
                  <a:schemeClr val="tx1"/>
                </a:solidFill>
                <a:latin typeface="微软雅黑" panose="020B0503020204020204" charset="-122"/>
                <a:ea typeface="微软雅黑" panose="020B0503020204020204" charset="-122"/>
                <a:cs typeface="微软雅黑" panose="020B0503020204020204" charset="-122"/>
              </a:rPr>
              <a:t>       </a:t>
            </a:r>
            <a:r>
              <a:rPr altLang="zh-CN" sz="2800" dirty="0">
                <a:solidFill>
                  <a:schemeClr val="tx1"/>
                </a:solidFill>
                <a:latin typeface="微软雅黑" panose="020B0503020204020204" charset="-122"/>
                <a:ea typeface="微软雅黑" panose="020B0503020204020204" charset="-122"/>
                <a:cs typeface="微软雅黑" panose="020B0503020204020204" charset="-122"/>
              </a:rPr>
              <a:t>为了把自己的情况介绍清楚，吸引人，小朋友可以先和自己的好朋友说说，互相提问，进行补充。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8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2154831" y="2064386"/>
            <a:ext cx="8201534" cy="2962513"/>
          </a:xfrm>
          <a:prstGeom prst="roundRect">
            <a:avLst/>
          </a:prstGeom>
          <a:noFill/>
          <a:ln>
            <a:solidFill>
              <a:schemeClr val="accent1"/>
            </a:solidFill>
          </a:ln>
        </p:spPr>
        <p:txBody>
          <a:bodyPr wrap="square" rtlCol="0">
            <a:spAutoFit/>
          </a:bodyPr>
          <a:lstStyle/>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（1）刚刚转学到另一所学校，</a:t>
            </a:r>
            <a:r>
              <a:rPr altLang="zh-CN" sz="2400" dirty="0" smtClean="0">
                <a:latin typeface="微软雅黑" panose="020B0503020204020204" charset="-122"/>
                <a:ea typeface="微软雅黑" panose="020B0503020204020204" charset="-122"/>
                <a:cs typeface="微软雅黑" panose="020B0503020204020204" charset="-122"/>
                <a:sym typeface="+mn-ea"/>
              </a:rPr>
              <a:t>老师让你向全班同学</a:t>
            </a:r>
            <a:r>
              <a:rPr lang="zh-CN" altLang="en-US" sz="2400" dirty="0">
                <a:latin typeface="微软雅黑" panose="020B0503020204020204" charset="-122"/>
                <a:ea typeface="微软雅黑" panose="020B0503020204020204" charset="-122"/>
                <a:cs typeface="微软雅黑" panose="020B0503020204020204" charset="-122"/>
                <a:sym typeface="+mn-ea"/>
              </a:rPr>
              <a:t>作</a:t>
            </a:r>
            <a:r>
              <a:rPr altLang="zh-CN" sz="2400" dirty="0" err="1" smtClean="0">
                <a:latin typeface="微软雅黑" panose="020B0503020204020204" charset="-122"/>
                <a:ea typeface="微软雅黑" panose="020B0503020204020204" charset="-122"/>
                <a:cs typeface="微软雅黑" panose="020B0503020204020204" charset="-122"/>
                <a:sym typeface="+mn-ea"/>
              </a:rPr>
              <a:t>自我介绍</a:t>
            </a:r>
            <a:r>
              <a:rPr altLang="zh-CN" sz="2400" dirty="0">
                <a:latin typeface="微软雅黑" panose="020B0503020204020204" charset="-122"/>
                <a:ea typeface="微软雅黑" panose="020B0503020204020204" charset="-122"/>
                <a:cs typeface="微软雅黑" panose="020B0503020204020204" charset="-122"/>
                <a:sym typeface="+mn-ea"/>
              </a:rPr>
              <a:t>。</a:t>
            </a:r>
          </a:p>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（2）应聘校报记者，</a:t>
            </a:r>
            <a:r>
              <a:rPr altLang="zh-CN" sz="2400" dirty="0" smtClean="0">
                <a:latin typeface="微软雅黑" panose="020B0503020204020204" charset="-122"/>
                <a:ea typeface="微软雅黑" panose="020B0503020204020204" charset="-122"/>
                <a:cs typeface="微软雅黑" panose="020B0503020204020204" charset="-122"/>
                <a:sym typeface="+mn-ea"/>
              </a:rPr>
              <a:t>负责人让你</a:t>
            </a:r>
            <a:r>
              <a:rPr lang="zh-CN" altLang="en-US" sz="2400" dirty="0" smtClean="0">
                <a:latin typeface="微软雅黑" panose="020B0503020204020204" charset="-122"/>
                <a:ea typeface="微软雅黑" panose="020B0503020204020204" charset="-122"/>
                <a:cs typeface="微软雅黑" panose="020B0503020204020204" charset="-122"/>
                <a:sym typeface="+mn-ea"/>
              </a:rPr>
              <a:t>介绍</a:t>
            </a:r>
            <a:r>
              <a:rPr altLang="zh-CN" sz="2400" dirty="0" err="1" smtClean="0">
                <a:latin typeface="微软雅黑" panose="020B0503020204020204" charset="-122"/>
                <a:ea typeface="微软雅黑" panose="020B0503020204020204" charset="-122"/>
                <a:cs typeface="微软雅黑" panose="020B0503020204020204" charset="-122"/>
                <a:sym typeface="+mn-ea"/>
              </a:rPr>
              <a:t>一下自己</a:t>
            </a:r>
            <a:r>
              <a:rPr altLang="zh-CN" sz="2400" dirty="0">
                <a:latin typeface="微软雅黑" panose="020B0503020204020204" charset="-122"/>
                <a:ea typeface="微软雅黑" panose="020B0503020204020204" charset="-122"/>
                <a:cs typeface="微软雅黑" panose="020B0503020204020204" charset="-122"/>
                <a:sym typeface="+mn-ea"/>
              </a:rPr>
              <a:t>。</a:t>
            </a:r>
          </a:p>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（3）报名参加电视台“我是小歌手”节目，导演请你作自我介绍。</a:t>
            </a:r>
          </a:p>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（4）去家门口的车站接一位不认识的客人，</a:t>
            </a:r>
            <a:r>
              <a:rPr altLang="zh-CN" sz="2400" dirty="0" smtClean="0">
                <a:latin typeface="微软雅黑" panose="020B0503020204020204" charset="-122"/>
                <a:ea typeface="微软雅黑" panose="020B0503020204020204" charset="-122"/>
                <a:cs typeface="微软雅黑" panose="020B0503020204020204" charset="-122"/>
                <a:sym typeface="+mn-ea"/>
              </a:rPr>
              <a:t>你需要先</a:t>
            </a:r>
            <a:r>
              <a:rPr lang="zh-CN" altLang="en-US" sz="2400" dirty="0" smtClean="0">
                <a:latin typeface="微软雅黑" panose="020B0503020204020204" charset="-122"/>
                <a:ea typeface="微软雅黑" panose="020B0503020204020204" charset="-122"/>
                <a:cs typeface="微软雅黑" panose="020B0503020204020204" charset="-122"/>
                <a:sym typeface="+mn-ea"/>
              </a:rPr>
              <a:t>在</a:t>
            </a:r>
            <a:r>
              <a:rPr altLang="zh-CN" sz="2400" dirty="0" err="1" smtClean="0">
                <a:latin typeface="微软雅黑" panose="020B0503020204020204" charset="-122"/>
                <a:ea typeface="微软雅黑" panose="020B0503020204020204" charset="-122"/>
                <a:cs typeface="微软雅黑" panose="020B0503020204020204" charset="-122"/>
                <a:sym typeface="+mn-ea"/>
              </a:rPr>
              <a:t>电话里介绍自己</a:t>
            </a:r>
            <a:r>
              <a:rPr altLang="zh-CN" sz="2400" dirty="0" err="1">
                <a:latin typeface="微软雅黑" panose="020B0503020204020204" charset="-122"/>
                <a:ea typeface="微软雅黑" panose="020B0503020204020204" charset="-122"/>
                <a:cs typeface="微软雅黑" panose="020B0503020204020204" charset="-122"/>
                <a:sym typeface="+mn-ea"/>
              </a:rPr>
              <a:t>，接站时让他能够认出你</a:t>
            </a:r>
            <a:r>
              <a:rPr altLang="zh-CN" sz="2400" dirty="0">
                <a:latin typeface="微软雅黑" panose="020B0503020204020204" charset="-122"/>
                <a:ea typeface="微软雅黑" panose="020B0503020204020204" charset="-122"/>
                <a:cs typeface="微软雅黑" panose="020B0503020204020204" charset="-122"/>
                <a:sym typeface="+mn-ea"/>
              </a:rPr>
              <a:t>。</a:t>
            </a:r>
          </a:p>
        </p:txBody>
      </p:sp>
      <p:sp>
        <p:nvSpPr>
          <p:cNvPr id="3" name="文本框 2"/>
          <p:cNvSpPr txBox="1"/>
          <p:nvPr/>
        </p:nvSpPr>
        <p:spPr>
          <a:xfrm>
            <a:off x="651101" y="1082675"/>
            <a:ext cx="2114524" cy="578444"/>
          </a:xfrm>
          <a:prstGeom prst="roundRect">
            <a:avLst/>
          </a:prstGeom>
          <a:solidFill>
            <a:srgbClr val="BDD0E6"/>
          </a:solidFill>
        </p:spPr>
        <p:txBody>
          <a:bodyPr wrap="square" rtlCol="0">
            <a:spAutoFit/>
          </a:bodyPr>
          <a:lstStyle/>
          <a:p>
            <a:r>
              <a:rPr lang="zh-CN" altLang="en-US" sz="2800">
                <a:latin typeface="微软雅黑" panose="020B0503020204020204" charset="-122"/>
                <a:ea typeface="微软雅黑" panose="020B0503020204020204" charset="-122"/>
              </a:rPr>
              <a:t>创设情境</a:t>
            </a:r>
          </a:p>
        </p:txBody>
      </p:sp>
      <p:pic>
        <p:nvPicPr>
          <p:cNvPr id="2" name="图片 1" descr="51"/>
          <p:cNvPicPr>
            <a:picLocks noChangeAspect="1"/>
          </p:cNvPicPr>
          <p:nvPr/>
        </p:nvPicPr>
        <p:blipFill>
          <a:blip r:embed="rId2" cstate="print"/>
          <a:stretch>
            <a:fillRect/>
          </a:stretch>
        </p:blipFill>
        <p:spPr>
          <a:xfrm>
            <a:off x="167426" y="2301242"/>
            <a:ext cx="1906018" cy="38538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06162" y="1140460"/>
            <a:ext cx="2197463"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latin typeface="微软雅黑" panose="020B0503020204020204" charset="-122"/>
                <a:ea typeface="微软雅黑" panose="020B0503020204020204" charset="-122"/>
                <a:cs typeface="微软雅黑" panose="020B0503020204020204" charset="-122"/>
              </a:rPr>
              <a:t>初试身手</a:t>
            </a:r>
          </a:p>
        </p:txBody>
      </p:sp>
      <p:sp>
        <p:nvSpPr>
          <p:cNvPr id="8" name="文本框 7"/>
          <p:cNvSpPr txBox="1"/>
          <p:nvPr/>
        </p:nvSpPr>
        <p:spPr>
          <a:xfrm>
            <a:off x="1192908" y="2412365"/>
            <a:ext cx="8968127" cy="628846"/>
          </a:xfrm>
          <a:prstGeom prst="snip2DiagRect">
            <a:avLst/>
          </a:prstGeom>
          <a:noFill/>
          <a:ln>
            <a:solidFill>
              <a:srgbClr val="409B50"/>
            </a:solidFill>
          </a:ln>
        </p:spPr>
        <p:txBody>
          <a:bodyPr wrap="square" rtlCol="0">
            <a:spAutoFit/>
          </a:bodyPr>
          <a:lstStyle/>
          <a:p>
            <a:r>
              <a:rPr lang="zh-CN" sz="2800">
                <a:latin typeface="微软雅黑" panose="020B0503020204020204" charset="-122"/>
                <a:ea typeface="微软雅黑" panose="020B0503020204020204" charset="-122"/>
                <a:sym typeface="+mn-ea"/>
              </a:rPr>
              <a:t>面对不同的情况，自我介绍也应该有所不同。</a:t>
            </a:r>
          </a:p>
        </p:txBody>
      </p:sp>
      <p:sp>
        <p:nvSpPr>
          <p:cNvPr id="3" name="文本框 2"/>
          <p:cNvSpPr txBox="1"/>
          <p:nvPr/>
        </p:nvSpPr>
        <p:spPr>
          <a:xfrm>
            <a:off x="1192908" y="3691257"/>
            <a:ext cx="8495304" cy="1383665"/>
          </a:xfrm>
          <a:prstGeom prst="rect">
            <a:avLst/>
          </a:prstGeom>
          <a:noFill/>
        </p:spPr>
        <p:txBody>
          <a:bodyPr wrap="square" rtlCol="0">
            <a:spAutoFit/>
          </a:bodyPr>
          <a:lstStyle/>
          <a:p>
            <a:pPr algn="l">
              <a:lnSpc>
                <a:spcPct val="150000"/>
              </a:lnSpc>
            </a:pPr>
            <a:r>
              <a:rPr lang="zh-CN" sz="2800">
                <a:solidFill>
                  <a:srgbClr val="C00000"/>
                </a:solidFill>
                <a:latin typeface="微软雅黑" panose="020B0503020204020204" charset="-122"/>
                <a:ea typeface="微软雅黑" panose="020B0503020204020204" charset="-122"/>
                <a:sym typeface="+mn-ea"/>
              </a:rPr>
              <a:t>温馨提示：</a:t>
            </a:r>
          </a:p>
          <a:p>
            <a:pPr algn="l">
              <a:lnSpc>
                <a:spcPct val="150000"/>
              </a:lnSpc>
            </a:pPr>
            <a:r>
              <a:rPr lang="zh-CN" sz="2800">
                <a:latin typeface="微软雅黑" panose="020B0503020204020204" charset="-122"/>
                <a:ea typeface="微软雅黑" panose="020B0503020204020204" charset="-122"/>
                <a:sym typeface="+mn-ea"/>
              </a:rPr>
              <a:t>      对象和目的不同，介绍的内容有所不同。</a:t>
            </a:r>
            <a:endParaRPr lang="zh-CN" altLang="en-US" sz="280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 grpId="0"/>
    </p:bldLst>
  </p:timing>
</p:sld>
</file>

<file path=ppt/slides/slide8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75711"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初试身手</a:t>
            </a:r>
          </a:p>
        </p:txBody>
      </p:sp>
      <p:sp>
        <p:nvSpPr>
          <p:cNvPr id="2" name="文本框 1"/>
          <p:cNvSpPr txBox="1"/>
          <p:nvPr/>
        </p:nvSpPr>
        <p:spPr>
          <a:xfrm>
            <a:off x="823178" y="2472691"/>
            <a:ext cx="9788977" cy="2754809"/>
          </a:xfrm>
          <a:prstGeom prst="snip2Diag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明确：要向谁介绍自己？（全班同学）</a:t>
            </a:r>
          </a:p>
          <a:p>
            <a:pPr algn="l">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介绍自己的目的是什么？（加入新班级，希望和大家友好相处）</a:t>
            </a:r>
          </a:p>
          <a:p>
            <a:pPr algn="l">
              <a:lnSpc>
                <a:spcPct val="150000"/>
              </a:lnSpc>
            </a:pPr>
            <a:r>
              <a:rPr lang="zh-CN" sz="2400" dirty="0">
                <a:latin typeface="微软雅黑" panose="020B0503020204020204" charset="-122"/>
                <a:ea typeface="微软雅黑" panose="020B0503020204020204" charset="-122"/>
                <a:cs typeface="微软雅黑" panose="020B0503020204020204" charset="-122"/>
                <a:sym typeface="+mn-ea"/>
              </a:rPr>
              <a:t>介绍时需要注意些什么？（要把自己的姓名、年龄，兴趣、爱好说清楚。）</a:t>
            </a:r>
          </a:p>
        </p:txBody>
      </p:sp>
      <p:sp>
        <p:nvSpPr>
          <p:cNvPr id="5" name="文本框 4"/>
          <p:cNvSpPr txBox="1"/>
          <p:nvPr/>
        </p:nvSpPr>
        <p:spPr>
          <a:xfrm>
            <a:off x="3475635" y="1548130"/>
            <a:ext cx="6102511" cy="1068190"/>
          </a:xfrm>
          <a:prstGeom prst="cube">
            <a:avLst>
              <a:gd name="adj" fmla="val 10743"/>
            </a:avLst>
          </a:prstGeom>
          <a:solidFill>
            <a:srgbClr val="FFC000"/>
          </a:solidFill>
          <a:ln>
            <a:solidFill>
              <a:schemeClr val="accent1"/>
            </a:solidFill>
          </a:ln>
        </p:spPr>
        <p:txBody>
          <a:bodyPr wrap="square" rtlCol="0">
            <a:spAutoFit/>
          </a:bodyPr>
          <a:lstStyle/>
          <a:p>
            <a:pPr algn="l"/>
            <a:r>
              <a:rPr lang="zh-CN" sz="2800" dirty="0">
                <a:latin typeface="微软雅黑" panose="020B0503020204020204" charset="-122"/>
                <a:ea typeface="微软雅黑" panose="020B0503020204020204" charset="-122"/>
                <a:cs typeface="微软雅黑" panose="020B0503020204020204" charset="-122"/>
                <a:sym typeface="+mn-ea"/>
              </a:rPr>
              <a:t>刚刚转学到另一所学校，老师让你向全班同学作自我介绍。</a:t>
            </a:r>
            <a:endParaRPr lang="zh-CN" altLang="en-US" sz="2800"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strips(down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strips(downLeft)">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strips(downLeft)">
                                      <p:cBhvr>
                                        <p:cTn id="2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268966" y="101727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初试身手</a:t>
            </a:r>
          </a:p>
        </p:txBody>
      </p:sp>
      <p:sp>
        <p:nvSpPr>
          <p:cNvPr id="6" name="文本框 5"/>
          <p:cNvSpPr txBox="1"/>
          <p:nvPr/>
        </p:nvSpPr>
        <p:spPr>
          <a:xfrm>
            <a:off x="328652" y="1932942"/>
            <a:ext cx="10505187" cy="3515439"/>
          </a:xfrm>
          <a:prstGeom prst="cube">
            <a:avLst>
              <a:gd name="adj" fmla="val 3291"/>
            </a:avLst>
          </a:prstGeom>
          <a:solidFill>
            <a:srgbClr val="FFC000"/>
          </a:solidFill>
          <a:ln>
            <a:solidFill>
              <a:srgbClr val="409B50"/>
            </a:solidFill>
          </a:ln>
        </p:spPr>
        <p:txBody>
          <a:bodyPr wrap="square" rtlCol="0">
            <a:spAutoFit/>
          </a:bodyPr>
          <a:lstStyle/>
          <a:p>
            <a:pPr algn="l">
              <a:lnSpc>
                <a:spcPct val="15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例文：</a:t>
            </a:r>
            <a:r>
              <a:rPr lang="zh-CN" altLang="en-US" sz="2400" dirty="0">
                <a:latin typeface="微软雅黑" panose="020B0503020204020204" charset="-122"/>
                <a:ea typeface="微软雅黑" panose="020B0503020204020204" charset="-122"/>
                <a:cs typeface="微软雅黑" panose="020B0503020204020204" charset="-122"/>
                <a:sym typeface="+mn-ea"/>
              </a:rPr>
              <a:t>大家好，我叫xxx，之前在xx市开发区xx小学四年级学习。我的爱好</a:t>
            </a:r>
            <a:r>
              <a:rPr lang="zh-CN" altLang="en-US" sz="2400" dirty="0" smtClean="0">
                <a:latin typeface="微软雅黑" panose="020B0503020204020204" charset="-122"/>
                <a:ea typeface="微软雅黑" panose="020B0503020204020204" charset="-122"/>
                <a:cs typeface="微软雅黑" panose="020B0503020204020204" charset="-122"/>
                <a:sym typeface="+mn-ea"/>
              </a:rPr>
              <a:t>就是看书</a:t>
            </a:r>
            <a:r>
              <a:rPr lang="zh-CN" altLang="en-US" sz="2400" dirty="0">
                <a:latin typeface="微软雅黑" panose="020B0503020204020204" charset="-122"/>
                <a:ea typeface="微软雅黑" panose="020B0503020204020204" charset="-122"/>
                <a:cs typeface="微软雅黑" panose="020B0503020204020204" charset="-122"/>
                <a:sym typeface="+mn-ea"/>
              </a:rPr>
              <a:t>。说起看书，我还有一段小故事呢！那天，我看见我的一个同学买了一本《苦儿流浪记》，这本书我已经向往了许久，可是爸爸始终没有答应我的要求。我的自尊心很强，从小到大几乎没有央求过别人，这次，我</a:t>
            </a:r>
            <a:r>
              <a:rPr lang="zh-CN" altLang="en-US" sz="2400" dirty="0" smtClean="0">
                <a:latin typeface="微软雅黑" panose="020B0503020204020204" charset="-122"/>
                <a:ea typeface="微软雅黑" panose="020B0503020204020204" charset="-122"/>
                <a:cs typeface="微软雅黑" panose="020B0503020204020204" charset="-122"/>
                <a:sym typeface="+mn-ea"/>
              </a:rPr>
              <a:t>硬着头皮向</a:t>
            </a:r>
            <a:r>
              <a:rPr lang="zh-CN" altLang="en-US" sz="2400" dirty="0">
                <a:latin typeface="微软雅黑" panose="020B0503020204020204" charset="-122"/>
                <a:ea typeface="微软雅黑" panose="020B0503020204020204" charset="-122"/>
                <a:cs typeface="微软雅黑" panose="020B0503020204020204" charset="-122"/>
                <a:sym typeface="+mn-ea"/>
              </a:rPr>
              <a:t>他去借。谁知，他说可以是可以，可得拿动物图书</a:t>
            </a:r>
            <a:r>
              <a:rPr lang="zh-CN" altLang="en-US" sz="2400" dirty="0" smtClean="0">
                <a:latin typeface="微软雅黑" panose="020B0503020204020204" charset="-122"/>
                <a:ea typeface="微软雅黑" panose="020B0503020204020204" charset="-122"/>
                <a:cs typeface="微软雅黑" panose="020B0503020204020204" charset="-122"/>
                <a:sym typeface="+mn-ea"/>
              </a:rPr>
              <a:t>跟他交换</a:t>
            </a:r>
            <a:r>
              <a:rPr lang="zh-CN" altLang="en-US" sz="2400" dirty="0">
                <a:latin typeface="微软雅黑" panose="020B0503020204020204" charset="-122"/>
                <a:ea typeface="微软雅黑" panose="020B0503020204020204" charset="-122"/>
                <a:cs typeface="微软雅黑" panose="020B0503020204020204" charset="-122"/>
                <a:sym typeface="+mn-ea"/>
              </a:rPr>
              <a:t>，我只好把书给他</a:t>
            </a:r>
            <a:r>
              <a:rPr lang="zh-CN" altLang="en-US" sz="2400" dirty="0" smtClean="0">
                <a:latin typeface="微软雅黑" panose="020B0503020204020204" charset="-122"/>
                <a:ea typeface="微软雅黑" panose="020B0503020204020204" charset="-122"/>
                <a:cs typeface="微软雅黑" panose="020B0503020204020204" charset="-122"/>
                <a:sym typeface="+mn-ea"/>
              </a:rPr>
              <a:t>，跟他换了</a:t>
            </a:r>
            <a:r>
              <a:rPr lang="zh-CN" altLang="en-US" sz="2400" dirty="0">
                <a:latin typeface="微软雅黑" panose="020B0503020204020204" charset="-122"/>
                <a:ea typeface="微软雅黑" panose="020B0503020204020204" charset="-122"/>
                <a:cs typeface="微软雅黑" panose="020B0503020204020204" charset="-122"/>
                <a:sym typeface="+mn-ea"/>
              </a:rPr>
              <a:t>那本《苦儿流浪记》。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317799" y="967107"/>
            <a:ext cx="242767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latin typeface="微软雅黑" panose="020B0503020204020204" charset="-122"/>
                <a:ea typeface="微软雅黑" panose="020B0503020204020204" charset="-122"/>
                <a:cs typeface="微软雅黑" panose="020B0503020204020204" charset="-122"/>
              </a:rPr>
              <a:t>初试身手</a:t>
            </a:r>
          </a:p>
        </p:txBody>
      </p:sp>
      <p:sp>
        <p:nvSpPr>
          <p:cNvPr id="6" name="文本框 5"/>
          <p:cNvSpPr txBox="1"/>
          <p:nvPr/>
        </p:nvSpPr>
        <p:spPr>
          <a:xfrm>
            <a:off x="967349" y="1769110"/>
            <a:ext cx="9407619" cy="4343944"/>
          </a:xfrm>
          <a:prstGeom prst="round2DiagRect">
            <a:avLst/>
          </a:prstGeom>
          <a:noFill/>
          <a:ln w="38100">
            <a:solidFill>
              <a:srgbClr val="00B0F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30000"/>
              </a:lnSpc>
            </a:pP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我的缺点就是爱掉“金豆豆”。咳，你可别笑，这也是我的爱好哩！养的宠物死了，哭！受同学欺负，哭！考试不好，哭！看书看到感人处，鼻子一酸，又落下两排“大珍珠”。不过，我丝毫不觉得难为情，古人云：“当笑则笑，当哭则哭，无须掩饰。”</a:t>
            </a:r>
          </a:p>
          <a:p>
            <a:pPr algn="l">
              <a:lnSpc>
                <a:spcPct val="130000"/>
              </a:lnSpc>
            </a:pPr>
            <a:r>
              <a:rPr sz="2400">
                <a:latin typeface="微软雅黑" panose="020B0503020204020204" charset="-122"/>
                <a:ea typeface="微软雅黑" panose="020B0503020204020204" charset="-122"/>
                <a:cs typeface="微软雅黑" panose="020B0503020204020204" charset="-122"/>
                <a:sym typeface="+mn-ea"/>
              </a:rPr>
              <a:t>　　要说我不爱的，就数运动了。体育成绩自然不好了。三年级时，垒球扔个四五米顶天了，成绩还没过70分。不过，这个缺点，以后我要改。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2" name="文本框 1"/>
          <p:cNvSpPr txBox="1"/>
          <p:nvPr/>
        </p:nvSpPr>
        <p:spPr>
          <a:xfrm>
            <a:off x="2762525" y="2693670"/>
            <a:ext cx="7717084" cy="1736646"/>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发明这“天窗”的大人们，是应得感谢的。因为活泼会想的孩子们会知道怎样从“无”中看出“有”，从“虚”中看出“实”，比</a:t>
            </a:r>
            <a:r>
              <a:rPr lang="zh-CN" altLang="en-US" sz="2400" dirty="0" smtClean="0">
                <a:latin typeface="微软雅黑" panose="020B0503020204020204" charset="-122"/>
                <a:ea typeface="微软雅黑" panose="020B0503020204020204" charset="-122"/>
                <a:cs typeface="微软雅黑" panose="020B0503020204020204" charset="-122"/>
              </a:rPr>
              <a:t>任何他</a:t>
            </a:r>
            <a:r>
              <a:rPr lang="zh-CN" altLang="en-US" sz="2400" dirty="0">
                <a:latin typeface="微软雅黑" panose="020B0503020204020204" charset="-122"/>
                <a:ea typeface="微软雅黑" panose="020B0503020204020204" charset="-122"/>
                <a:cs typeface="微软雅黑" panose="020B0503020204020204" charset="-122"/>
              </a:rPr>
              <a:t>看到</a:t>
            </a:r>
            <a:r>
              <a:rPr lang="zh-CN" altLang="en-US" sz="2400" dirty="0" smtClean="0">
                <a:latin typeface="微软雅黑" panose="020B0503020204020204" charset="-122"/>
                <a:ea typeface="微软雅黑" panose="020B0503020204020204" charset="-122"/>
                <a:cs typeface="微软雅黑" panose="020B0503020204020204" charset="-122"/>
              </a:rPr>
              <a:t>的都更</a:t>
            </a:r>
            <a:r>
              <a:rPr lang="zh-CN" altLang="en-US" sz="2400" dirty="0">
                <a:latin typeface="微软雅黑" panose="020B0503020204020204" charset="-122"/>
                <a:ea typeface="微软雅黑" panose="020B0503020204020204" charset="-122"/>
                <a:cs typeface="微软雅黑" panose="020B0503020204020204" charset="-122"/>
              </a:rPr>
              <a:t>真切，更阔达，更复杂，更确实！</a:t>
            </a:r>
          </a:p>
        </p:txBody>
      </p:sp>
      <p:pic>
        <p:nvPicPr>
          <p:cNvPr id="3" name="图片 2" descr="51"/>
          <p:cNvPicPr>
            <a:picLocks noChangeAspect="1"/>
          </p:cNvPicPr>
          <p:nvPr/>
        </p:nvPicPr>
        <p:blipFill>
          <a:blip r:embed="rId2" cstate="print"/>
          <a:stretch>
            <a:fillRect/>
          </a:stretch>
        </p:blipFill>
        <p:spPr>
          <a:xfrm>
            <a:off x="406163" y="3321052"/>
            <a:ext cx="2656333" cy="2670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178084"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拓展延伸</a:t>
            </a:r>
          </a:p>
        </p:txBody>
      </p:sp>
      <p:sp>
        <p:nvSpPr>
          <p:cNvPr id="6" name="文本框 5"/>
          <p:cNvSpPr txBox="1"/>
          <p:nvPr/>
        </p:nvSpPr>
        <p:spPr>
          <a:xfrm>
            <a:off x="1658755" y="2420622"/>
            <a:ext cx="8660405" cy="2542103"/>
          </a:xfrm>
          <a:prstGeom prst="flowChartMultidocument">
            <a:avLst/>
          </a:prstGeom>
          <a:solidFill>
            <a:srgbClr val="BDD0E6"/>
          </a:solidFill>
          <a:ln>
            <a:solidFill>
              <a:srgbClr val="409B50"/>
            </a:solidFill>
          </a:ln>
        </p:spPr>
        <p:txBody>
          <a:bodyPr wrap="square" rtlCol="0">
            <a:spAutoFit/>
          </a:bodyPr>
          <a:lstStyle/>
          <a:p>
            <a:pPr algn="l">
              <a:lnSpc>
                <a:spcPct val="150000"/>
              </a:lnSpc>
            </a:pPr>
            <a:r>
              <a:rPr sz="2800">
                <a:latin typeface="微软雅黑" panose="020B0503020204020204" charset="-122"/>
                <a:ea typeface="微软雅黑" panose="020B0503020204020204" charset="-122"/>
                <a:cs typeface="微软雅黑" panose="020B0503020204020204" charset="-122"/>
                <a:sym typeface="+mn-ea"/>
              </a:rPr>
              <a:t>1.想想，还可以向别人介绍自己的哪些情况？</a:t>
            </a:r>
          </a:p>
          <a:p>
            <a:pPr algn="l">
              <a:lnSpc>
                <a:spcPct val="150000"/>
              </a:lnSpc>
            </a:pPr>
            <a:r>
              <a:rPr sz="2800">
                <a:latin typeface="微软雅黑" panose="020B0503020204020204" charset="-122"/>
                <a:ea typeface="微软雅黑" panose="020B0503020204020204" charset="-122"/>
                <a:cs typeface="微软雅黑" panose="020B0503020204020204" charset="-122"/>
                <a:sym typeface="+mn-ea"/>
              </a:rPr>
              <a:t>2.动手做张小名片或建个小档案。</a:t>
            </a:r>
          </a:p>
          <a:p>
            <a:pPr algn="l">
              <a:lnSpc>
                <a:spcPct val="150000"/>
              </a:lnSpc>
            </a:pPr>
            <a:endParaRPr sz="28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8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73891" y="1556794"/>
            <a:ext cx="5032147" cy="2585323"/>
          </a:xfrm>
          <a:prstGeom prst="rect">
            <a:avLst/>
          </a:prstGeom>
        </p:spPr>
        <p:txBody>
          <a:bodyPr wrap="none">
            <a:spAutoFit/>
          </a:bodyPr>
          <a:lstStyle/>
          <a:p>
            <a:pPr algn="l">
              <a:lnSpc>
                <a:spcPct val="150000"/>
              </a:lnSpc>
            </a:pPr>
            <a:r>
              <a:rPr lang="zh-CN" sz="5400" dirty="0">
                <a:solidFill>
                  <a:schemeClr val="tx1"/>
                </a:solidFill>
                <a:latin typeface="黑体" panose="02010609060101010101" charset="-122"/>
                <a:ea typeface="黑体" panose="02010609060101010101" charset="-122"/>
                <a:cs typeface="黑体" panose="02010609060101010101" charset="-122"/>
              </a:rPr>
              <a:t>习作：</a:t>
            </a:r>
          </a:p>
          <a:p>
            <a:pPr>
              <a:lnSpc>
                <a:spcPct val="150000"/>
              </a:lnSpc>
            </a:pPr>
            <a:r>
              <a:rPr lang="zh-CN" sz="5400" dirty="0">
                <a:solidFill>
                  <a:srgbClr val="FF0000"/>
                </a:solidFill>
                <a:latin typeface="黑体" panose="02010609060101010101" charset="-122"/>
                <a:ea typeface="黑体" panose="02010609060101010101" charset="-122"/>
                <a:cs typeface="黑体" panose="02010609060101010101" charset="-122"/>
              </a:rPr>
              <a:t>我</a:t>
            </a:r>
            <a:r>
              <a:rPr lang="zh-CN" sz="5400" dirty="0" smtClean="0">
                <a:solidFill>
                  <a:srgbClr val="FF0000"/>
                </a:solidFill>
                <a:latin typeface="黑体" panose="02010609060101010101" charset="-122"/>
                <a:ea typeface="黑体" panose="02010609060101010101" charset="-122"/>
                <a:cs typeface="黑体" panose="02010609060101010101" charset="-122"/>
              </a:rPr>
              <a:t>的</a:t>
            </a:r>
            <a:r>
              <a:rPr lang="zh-CN" altLang="en-US" sz="5400" dirty="0" smtClean="0">
                <a:solidFill>
                  <a:srgbClr val="FF0000"/>
                </a:solidFill>
                <a:latin typeface="黑体" panose="02010609060101010101" charset="-122"/>
                <a:ea typeface="黑体" panose="02010609060101010101" charset="-122"/>
                <a:cs typeface="黑体" panose="02010609060101010101" charset="-122"/>
              </a:rPr>
              <a:t>“</a:t>
            </a:r>
            <a:r>
              <a:rPr lang="zh-CN" sz="5400" dirty="0" smtClean="0">
                <a:solidFill>
                  <a:srgbClr val="FF0000"/>
                </a:solidFill>
                <a:latin typeface="黑体" panose="02010609060101010101" charset="-122"/>
                <a:ea typeface="黑体" panose="02010609060101010101" charset="-122"/>
                <a:cs typeface="黑体" panose="02010609060101010101" charset="-122"/>
              </a:rPr>
              <a:t>自</a:t>
            </a:r>
            <a:r>
              <a:rPr lang="zh-CN" sz="5400" dirty="0">
                <a:solidFill>
                  <a:srgbClr val="FF0000"/>
                </a:solidFill>
                <a:latin typeface="黑体" panose="02010609060101010101" charset="-122"/>
                <a:ea typeface="黑体" panose="02010609060101010101" charset="-122"/>
                <a:cs typeface="黑体" panose="02010609060101010101" charset="-122"/>
              </a:rPr>
              <a:t>画</a:t>
            </a:r>
            <a:r>
              <a:rPr lang="zh-CN" sz="5400" dirty="0" smtClean="0">
                <a:solidFill>
                  <a:srgbClr val="FF0000"/>
                </a:solidFill>
                <a:latin typeface="黑体" panose="02010609060101010101" charset="-122"/>
                <a:ea typeface="黑体" panose="02010609060101010101" charset="-122"/>
                <a:cs typeface="黑体" panose="02010609060101010101" charset="-122"/>
              </a:rPr>
              <a:t>像</a:t>
            </a:r>
            <a:r>
              <a:rPr lang="zh-CN" altLang="en-US" sz="5400" dirty="0" smtClean="0">
                <a:solidFill>
                  <a:srgbClr val="FF0000"/>
                </a:solidFill>
                <a:latin typeface="黑体" panose="02010609060101010101" charset="-122"/>
                <a:ea typeface="黑体" panose="02010609060101010101" charset="-122"/>
                <a:cs typeface="黑体" panose="02010609060101010101" charset="-122"/>
              </a:rPr>
              <a:t>”</a:t>
            </a:r>
            <a:endParaRPr lang="zh-CN" sz="5400" dirty="0">
              <a:solidFill>
                <a:srgbClr val="FF0000"/>
              </a:solidFill>
              <a:latin typeface="黑体" panose="02010609060101010101" charset="-122"/>
              <a:ea typeface="黑体" panose="02010609060101010101" charset="-122"/>
              <a:cs typeface="黑体" panose="02010609060101010101" charset="-122"/>
            </a:endParaRP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8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9" name="文本框 7"/>
          <p:cNvSpPr txBox="1"/>
          <p:nvPr/>
        </p:nvSpPr>
        <p:spPr>
          <a:xfrm>
            <a:off x="570712" y="1063035"/>
            <a:ext cx="2461124" cy="521970"/>
          </a:xfrm>
          <a:prstGeom prst="rect">
            <a:avLst/>
          </a:prstGeom>
          <a:no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例文引路</a:t>
            </a:r>
          </a:p>
        </p:txBody>
      </p:sp>
      <p:sp>
        <p:nvSpPr>
          <p:cNvPr id="4" name="文本框 3"/>
          <p:cNvSpPr txBox="1"/>
          <p:nvPr/>
        </p:nvSpPr>
        <p:spPr>
          <a:xfrm>
            <a:off x="3734136" y="2002791"/>
            <a:ext cx="6799731" cy="2973122"/>
          </a:xfrm>
          <a:prstGeom prst="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30000"/>
              </a:lnSpc>
            </a:pPr>
            <a:r>
              <a:rPr lang="en-US" sz="2400" dirty="0">
                <a:latin typeface="微软雅黑" panose="020B0503020204020204" charset="-122"/>
                <a:ea typeface="微软雅黑" panose="020B0503020204020204" charset="-122"/>
                <a:cs typeface="微软雅黑" panose="020B0503020204020204" charset="-122"/>
                <a:sym typeface="+mn-ea"/>
              </a:rPr>
              <a:t>                     </a:t>
            </a:r>
            <a:r>
              <a:rPr sz="2400" dirty="0">
                <a:latin typeface="微软雅黑" panose="020B0503020204020204" charset="-122"/>
                <a:ea typeface="微软雅黑" panose="020B0503020204020204" charset="-122"/>
                <a:cs typeface="微软雅黑" panose="020B0503020204020204" charset="-122"/>
                <a:sym typeface="+mn-ea"/>
              </a:rPr>
              <a:t>我的自画像 </a:t>
            </a:r>
          </a:p>
          <a:p>
            <a:pPr algn="l">
              <a:lnSpc>
                <a:spcPct val="130000"/>
              </a:lnSpc>
            </a:pPr>
            <a:r>
              <a:rPr sz="2400" dirty="0">
                <a:latin typeface="微软雅黑" panose="020B0503020204020204" charset="-122"/>
                <a:ea typeface="微软雅黑" panose="020B0503020204020204" charset="-122"/>
                <a:cs typeface="微软雅黑" panose="020B0503020204020204" charset="-122"/>
                <a:sym typeface="+mn-ea"/>
              </a:rPr>
              <a:t>       我的名字叫小刚，是一个活泼开朗的小男孩。浓浓的眉毛，大大的眼睛，嘴边总是有一圈红红的印痕，那是因为我天天用舌头舔嘴片。</a:t>
            </a:r>
            <a:r>
              <a:rPr sz="2400" dirty="0" smtClean="0">
                <a:latin typeface="微软雅黑" panose="020B0503020204020204" charset="-122"/>
                <a:ea typeface="微软雅黑" panose="020B0503020204020204" charset="-122"/>
                <a:cs typeface="微软雅黑" panose="020B0503020204020204" charset="-122"/>
                <a:sym typeface="+mn-ea"/>
              </a:rPr>
              <a:t>额头前留着刘海</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总喜欢把刘海往旁边捋一捋</a:t>
            </a:r>
            <a:r>
              <a:rPr sz="2400" dirty="0" err="1">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每当这时</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我就觉得自己很帅气</a:t>
            </a:r>
            <a:r>
              <a:rPr sz="2400" dirty="0">
                <a:latin typeface="微软雅黑" panose="020B0503020204020204" charset="-122"/>
                <a:ea typeface="微软雅黑" panose="020B0503020204020204" charset="-122"/>
                <a:cs typeface="微软雅黑" panose="020B0503020204020204" charset="-122"/>
                <a:sym typeface="+mn-ea"/>
              </a:rPr>
              <a:t>。 </a:t>
            </a:r>
          </a:p>
        </p:txBody>
      </p:sp>
      <p:pic>
        <p:nvPicPr>
          <p:cNvPr id="3" name="图片 2" descr="69"/>
          <p:cNvPicPr>
            <a:picLocks noChangeAspect="1"/>
          </p:cNvPicPr>
          <p:nvPr/>
        </p:nvPicPr>
        <p:blipFill>
          <a:blip r:embed="rId2" cstate="print"/>
          <a:stretch>
            <a:fillRect/>
          </a:stretch>
        </p:blipFill>
        <p:spPr>
          <a:xfrm>
            <a:off x="1071215" y="2369186"/>
            <a:ext cx="2455576"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9" name="文本框 7"/>
          <p:cNvSpPr txBox="1"/>
          <p:nvPr/>
        </p:nvSpPr>
        <p:spPr>
          <a:xfrm>
            <a:off x="570712" y="1063035"/>
            <a:ext cx="2461124" cy="521970"/>
          </a:xfrm>
          <a:prstGeom prst="rect">
            <a:avLst/>
          </a:prstGeom>
          <a:no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例文引路</a:t>
            </a:r>
          </a:p>
        </p:txBody>
      </p:sp>
      <p:sp>
        <p:nvSpPr>
          <p:cNvPr id="4" name="文本框 3"/>
          <p:cNvSpPr txBox="1"/>
          <p:nvPr/>
        </p:nvSpPr>
        <p:spPr>
          <a:xfrm>
            <a:off x="570489" y="1975486"/>
            <a:ext cx="7294645" cy="3453253"/>
          </a:xfrm>
          <a:prstGeom prst="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30000"/>
              </a:lnSpc>
            </a:pPr>
            <a:r>
              <a:rPr lang="en-US" sz="2400" dirty="0">
                <a:latin typeface="微软雅黑" panose="020B0503020204020204" charset="-122"/>
                <a:ea typeface="微软雅黑" panose="020B0503020204020204" charset="-122"/>
                <a:cs typeface="微软雅黑" panose="020B0503020204020204" charset="-122"/>
                <a:sym typeface="+mn-ea"/>
              </a:rPr>
              <a:t>       </a:t>
            </a:r>
            <a:r>
              <a:rPr sz="2400" dirty="0" err="1">
                <a:latin typeface="微软雅黑" panose="020B0503020204020204" charset="-122"/>
                <a:ea typeface="微软雅黑" panose="020B0503020204020204" charset="-122"/>
                <a:cs typeface="微软雅黑" panose="020B0503020204020204" charset="-122"/>
                <a:sym typeface="+mn-ea"/>
              </a:rPr>
              <a:t>我非常喜欢下军棋，一天不下军棋就觉得手痒痒。这不，晚上刚吃过饭，我又和爸爸杀起了军棋，</a:t>
            </a:r>
            <a:r>
              <a:rPr sz="2400" dirty="0" err="1" smtClean="0">
                <a:latin typeface="微软雅黑" panose="020B0503020204020204" charset="-122"/>
                <a:ea typeface="微软雅黑" panose="020B0503020204020204" charset="-122"/>
                <a:cs typeface="微软雅黑" panose="020B0503020204020204" charset="-122"/>
                <a:sym typeface="+mn-ea"/>
              </a:rPr>
              <a:t>我爸爸用一个工兵去排雷</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smtClean="0">
                <a:latin typeface="微软雅黑" panose="020B0503020204020204" charset="-122"/>
                <a:ea typeface="微软雅黑" panose="020B0503020204020204" charset="-122"/>
                <a:cs typeface="微软雅黑" panose="020B0503020204020204" charset="-122"/>
                <a:sym typeface="+mn-ea"/>
              </a:rPr>
              <a:t>我让连长把工兵给吃了</a:t>
            </a:r>
            <a:r>
              <a:rPr sz="2400" dirty="0">
                <a:latin typeface="微软雅黑" panose="020B0503020204020204" charset="-122"/>
                <a:ea typeface="微软雅黑" panose="020B0503020204020204" charset="-122"/>
                <a:cs typeface="微软雅黑" panose="020B0503020204020204" charset="-122"/>
                <a:sym typeface="+mn-ea"/>
              </a:rPr>
              <a:t>。我用炸弹去炸我爸爸的司令，结果呢，让我爸爸派出排长，和炸弹同归于尽了。我和爸爸之间的“战斗”非常激烈，最后，我剩下了军长一个，团长两个，排长一个，工兵一个。</a:t>
            </a:r>
          </a:p>
        </p:txBody>
      </p:sp>
      <p:pic>
        <p:nvPicPr>
          <p:cNvPr id="3" name="图片 2" descr="69"/>
          <p:cNvPicPr>
            <a:picLocks noChangeAspect="1"/>
          </p:cNvPicPr>
          <p:nvPr/>
        </p:nvPicPr>
        <p:blipFill>
          <a:blip r:embed="rId2" cstate="print"/>
          <a:stretch>
            <a:fillRect/>
          </a:stretch>
        </p:blipFill>
        <p:spPr>
          <a:xfrm flipH="1">
            <a:off x="8062788" y="2451737"/>
            <a:ext cx="2297452"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9" name="文本框 7"/>
          <p:cNvSpPr txBox="1"/>
          <p:nvPr/>
        </p:nvSpPr>
        <p:spPr>
          <a:xfrm>
            <a:off x="570712" y="1063035"/>
            <a:ext cx="2461124" cy="521970"/>
          </a:xfrm>
          <a:prstGeom prst="rect">
            <a:avLst/>
          </a:prstGeom>
          <a:no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例文引路</a:t>
            </a:r>
          </a:p>
        </p:txBody>
      </p:sp>
      <p:sp>
        <p:nvSpPr>
          <p:cNvPr id="4" name="文本框 3"/>
          <p:cNvSpPr txBox="1"/>
          <p:nvPr/>
        </p:nvSpPr>
        <p:spPr>
          <a:xfrm>
            <a:off x="494527" y="1717676"/>
            <a:ext cx="6730358" cy="3933384"/>
          </a:xfrm>
          <a:prstGeom prst="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30000"/>
              </a:lnSpc>
            </a:pPr>
            <a:r>
              <a:rPr lang="en-US" sz="2400" dirty="0" smtClean="0">
                <a:latin typeface="微软雅黑" panose="020B0503020204020204" charset="-122"/>
                <a:ea typeface="微软雅黑" panose="020B0503020204020204" charset="-122"/>
                <a:cs typeface="微软雅黑" panose="020B0503020204020204" charset="-122"/>
                <a:sym typeface="+mn-ea"/>
              </a:rPr>
              <a:t>      </a:t>
            </a:r>
            <a:r>
              <a:rPr sz="2400" dirty="0" err="1" smtClean="0">
                <a:latin typeface="微软雅黑" panose="020B0503020204020204" charset="-122"/>
                <a:ea typeface="微软雅黑" panose="020B0503020204020204" charset="-122"/>
                <a:cs typeface="微软雅黑" panose="020B0503020204020204" charset="-122"/>
                <a:sym typeface="+mn-ea"/>
              </a:rPr>
              <a:t>我爸爸只剩下一个师长了</a:t>
            </a:r>
            <a:r>
              <a:rPr sz="2400" dirty="0" err="1">
                <a:latin typeface="微软雅黑" panose="020B0503020204020204" charset="-122"/>
                <a:ea typeface="微软雅黑" panose="020B0503020204020204" charset="-122"/>
                <a:cs typeface="微软雅黑" panose="020B0503020204020204" charset="-122"/>
                <a:sym typeface="+mn-ea"/>
              </a:rPr>
              <a:t>，而且，他的师长必死无疑，因为我的团长和军长已经包围了他的师长，</a:t>
            </a:r>
            <a:r>
              <a:rPr sz="2400" dirty="0" err="1" smtClean="0">
                <a:latin typeface="微软雅黑" panose="020B0503020204020204" charset="-122"/>
                <a:ea typeface="微软雅黑" panose="020B0503020204020204" charset="-122"/>
                <a:cs typeface="微软雅黑" panose="020B0503020204020204" charset="-122"/>
                <a:sym typeface="+mn-ea"/>
              </a:rPr>
              <a:t>而且都在快跑道上</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只要他的师长吃了我的团长</a:t>
            </a:r>
            <a:r>
              <a:rPr sz="2400" dirty="0" err="1">
                <a:latin typeface="微软雅黑" panose="020B0503020204020204" charset="-122"/>
                <a:ea typeface="微软雅黑" panose="020B0503020204020204" charset="-122"/>
                <a:cs typeface="微软雅黑" panose="020B0503020204020204" charset="-122"/>
                <a:sym typeface="+mn-ea"/>
              </a:rPr>
              <a:t>，我就能让军长一下子跳到师长那儿，把师长给吃了。爸爸又成了我的手下败将。</a:t>
            </a:r>
            <a:r>
              <a:rPr sz="2400" dirty="0" err="1" smtClean="0">
                <a:latin typeface="微软雅黑" panose="020B0503020204020204" charset="-122"/>
                <a:ea typeface="微软雅黑" panose="020B0503020204020204" charset="-122"/>
                <a:cs typeface="微软雅黑" panose="020B0503020204020204" charset="-122"/>
                <a:sym typeface="+mn-ea"/>
              </a:rPr>
              <a:t>怎么样</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我的棋艺不错吧</a:t>
            </a:r>
            <a:r>
              <a:rPr sz="2400" dirty="0">
                <a:latin typeface="微软雅黑" panose="020B0503020204020204" charset="-122"/>
                <a:ea typeface="微软雅黑" panose="020B0503020204020204" charset="-122"/>
                <a:cs typeface="微软雅黑" panose="020B0503020204020204" charset="-122"/>
                <a:sym typeface="+mn-ea"/>
              </a:rPr>
              <a:t>？ </a:t>
            </a:r>
          </a:p>
          <a:p>
            <a:pPr algn="l">
              <a:lnSpc>
                <a:spcPct val="130000"/>
              </a:lnSpc>
            </a:pPr>
            <a:r>
              <a:rPr sz="2400" dirty="0">
                <a:latin typeface="微软雅黑" panose="020B0503020204020204" charset="-122"/>
                <a:ea typeface="微软雅黑" panose="020B0503020204020204" charset="-122"/>
                <a:cs typeface="微软雅黑" panose="020B0503020204020204" charset="-122"/>
                <a:sym typeface="+mn-ea"/>
              </a:rPr>
              <a:t>       </a:t>
            </a:r>
            <a:r>
              <a:rPr sz="2400" dirty="0" err="1">
                <a:latin typeface="微软雅黑" panose="020B0503020204020204" charset="-122"/>
                <a:ea typeface="微软雅黑" panose="020B0503020204020204" charset="-122"/>
                <a:cs typeface="微软雅黑" panose="020B0503020204020204" charset="-122"/>
                <a:sym typeface="+mn-ea"/>
              </a:rPr>
              <a:t>这就是我，</a:t>
            </a:r>
            <a:r>
              <a:rPr sz="2400" dirty="0" err="1" smtClean="0">
                <a:latin typeface="微软雅黑" panose="020B0503020204020204" charset="-122"/>
                <a:ea typeface="微软雅黑" panose="020B0503020204020204" charset="-122"/>
                <a:cs typeface="微软雅黑" panose="020B0503020204020204" charset="-122"/>
                <a:sym typeface="+mn-ea"/>
              </a:rPr>
              <a:t>一个聪明而又帅气的我</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你愿意和我交朋友吗</a:t>
            </a:r>
            <a:r>
              <a:rPr sz="2400" dirty="0">
                <a:latin typeface="微软雅黑" panose="020B0503020204020204" charset="-122"/>
                <a:ea typeface="微软雅黑" panose="020B0503020204020204" charset="-122"/>
                <a:cs typeface="微软雅黑" panose="020B0503020204020204" charset="-122"/>
                <a:sym typeface="+mn-ea"/>
              </a:rPr>
              <a:t>？</a:t>
            </a:r>
          </a:p>
        </p:txBody>
      </p:sp>
      <p:pic>
        <p:nvPicPr>
          <p:cNvPr id="3" name="图片 2" descr="69"/>
          <p:cNvPicPr>
            <a:picLocks noChangeAspect="1"/>
          </p:cNvPicPr>
          <p:nvPr/>
        </p:nvPicPr>
        <p:blipFill>
          <a:blip r:embed="rId2" cstate="print"/>
          <a:stretch>
            <a:fillRect/>
          </a:stretch>
        </p:blipFill>
        <p:spPr>
          <a:xfrm flipH="1">
            <a:off x="7821727" y="2352676"/>
            <a:ext cx="2297452"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100" name="文本框 99"/>
          <p:cNvSpPr txBox="1"/>
          <p:nvPr/>
        </p:nvSpPr>
        <p:spPr>
          <a:xfrm>
            <a:off x="1016181" y="2943227"/>
            <a:ext cx="9619226" cy="2427719"/>
          </a:xfrm>
          <a:prstGeom prst="snip2DiagRect">
            <a:avLst/>
          </a:prstGeom>
          <a:noFill/>
          <a:ln w="9525">
            <a:solidFill>
              <a:schemeClr val="accent1"/>
            </a:solidFill>
          </a:ln>
        </p:spPr>
        <p:txBody>
          <a:bodyPr wrap="square">
            <a:spAutoFit/>
          </a:bodyPr>
          <a:lstStyle/>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你的外貌有什么特点？</a:t>
            </a:r>
          </a:p>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你的主要性格特点是什么？</a:t>
            </a:r>
          </a:p>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你最大的爱好和特长是什么？</a:t>
            </a:r>
          </a:p>
          <a:p>
            <a:pPr>
              <a:lnSpc>
                <a:spcPct val="13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你</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还</a:t>
            </a:r>
            <a:r>
              <a:rPr lang="zh-CN" altLang="en-US" sz="2400" dirty="0" smtClean="0">
                <a:solidFill>
                  <a:schemeClr val="tx1"/>
                </a:solidFill>
                <a:latin typeface="微软雅黑" panose="020B0503020204020204" charset="-122"/>
                <a:ea typeface="微软雅黑" panose="020B0503020204020204" charset="-122"/>
                <a:cs typeface="微软雅黑" panose="020B0503020204020204" charset="-122"/>
              </a:rPr>
              <a:t>想</a:t>
            </a:r>
            <a:r>
              <a:rPr lang="zh-CN" sz="2400" dirty="0" smtClean="0">
                <a:solidFill>
                  <a:schemeClr val="tx1"/>
                </a:solidFill>
                <a:latin typeface="微软雅黑" panose="020B0503020204020204" charset="-122"/>
                <a:ea typeface="微软雅黑" panose="020B0503020204020204" charset="-122"/>
                <a:cs typeface="微软雅黑" panose="020B0503020204020204" charset="-122"/>
              </a:rPr>
              <a:t>介绍</a:t>
            </a:r>
            <a:r>
              <a:rPr lang="zh-CN" sz="2400" dirty="0">
                <a:solidFill>
                  <a:schemeClr val="tx1"/>
                </a:solidFill>
                <a:latin typeface="微软雅黑" panose="020B0503020204020204" charset="-122"/>
                <a:ea typeface="微软雅黑" panose="020B0503020204020204" charset="-122"/>
                <a:cs typeface="微软雅黑" panose="020B0503020204020204" charset="-122"/>
              </a:rPr>
              <a:t>自己的哪些情况？可以用什么实力来说明？</a:t>
            </a:r>
          </a:p>
        </p:txBody>
      </p:sp>
      <p:pic>
        <p:nvPicPr>
          <p:cNvPr id="7" name="图片 6" descr="33"/>
          <p:cNvPicPr>
            <a:picLocks noChangeAspect="1"/>
          </p:cNvPicPr>
          <p:nvPr/>
        </p:nvPicPr>
        <p:blipFill>
          <a:blip r:embed="rId2" cstate="print"/>
          <a:stretch>
            <a:fillRect/>
          </a:stretch>
        </p:blipFill>
        <p:spPr>
          <a:xfrm flipH="1">
            <a:off x="8756519" y="1879602"/>
            <a:ext cx="2281950" cy="2266315"/>
          </a:xfrm>
          <a:prstGeom prst="rect">
            <a:avLst/>
          </a:prstGeom>
        </p:spPr>
      </p:pic>
      <p:grpSp>
        <p:nvGrpSpPr>
          <p:cNvPr id="5" name="组合 4"/>
          <p:cNvGrpSpPr/>
          <p:nvPr/>
        </p:nvGrpSpPr>
        <p:grpSpPr>
          <a:xfrm>
            <a:off x="3022964" y="1452880"/>
            <a:ext cx="4594905" cy="1063625"/>
            <a:chOff x="3476" y="2960"/>
            <a:chExt cx="5928" cy="1675"/>
          </a:xfrm>
        </p:grpSpPr>
        <p:pic>
          <p:nvPicPr>
            <p:cNvPr id="4" name="图片 3" descr="39"/>
            <p:cNvPicPr>
              <a:picLocks noChangeAspect="1"/>
            </p:cNvPicPr>
            <p:nvPr/>
          </p:nvPicPr>
          <p:blipFill>
            <a:blip r:embed="rId3" cstate="print"/>
            <a:stretch>
              <a:fillRect/>
            </a:stretch>
          </p:blipFill>
          <p:spPr>
            <a:xfrm>
              <a:off x="3476" y="2960"/>
              <a:ext cx="5928" cy="1675"/>
            </a:xfrm>
            <a:prstGeom prst="rect">
              <a:avLst/>
            </a:prstGeom>
          </p:spPr>
        </p:pic>
        <p:sp>
          <p:nvSpPr>
            <p:cNvPr id="2" name="文本框 1"/>
            <p:cNvSpPr txBox="1"/>
            <p:nvPr/>
          </p:nvSpPr>
          <p:spPr>
            <a:xfrm>
              <a:off x="4406" y="3386"/>
              <a:ext cx="3481" cy="824"/>
            </a:xfrm>
            <a:prstGeom prst="rect">
              <a:avLst/>
            </a:prstGeom>
            <a:noFill/>
          </p:spPr>
          <p:txBody>
            <a:bodyPr wrap="none" rtlCol="0">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写之前想一想：</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par>
    </p:tnLst>
  </p:timing>
</p:sld>
</file>

<file path=ppt/slides/slide8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684429" y="1227455"/>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6" name="文本框 5"/>
          <p:cNvSpPr txBox="1"/>
          <p:nvPr/>
        </p:nvSpPr>
        <p:spPr>
          <a:xfrm>
            <a:off x="1506831" y="3226437"/>
            <a:ext cx="7768243" cy="1829193"/>
          </a:xfrm>
          <a:prstGeom prst="snip2DiagRect">
            <a:avLst/>
          </a:prstGeom>
          <a:solidFill>
            <a:srgbClr val="FFC000"/>
          </a:solidFill>
        </p:spPr>
        <p:txBody>
          <a:bodyPr wrap="square" rtlCol="0">
            <a:spAutoFit/>
          </a:bodyPr>
          <a:lstStyle/>
          <a:p>
            <a:pPr algn="l">
              <a:lnSpc>
                <a:spcPct val="130000"/>
              </a:lnSpc>
            </a:pPr>
            <a:r>
              <a:rPr lang="en-US" sz="2400" dirty="0">
                <a:latin typeface="微软雅黑" panose="020B0503020204020204" charset="-122"/>
                <a:ea typeface="微软雅黑" panose="020B0503020204020204" charset="-122"/>
                <a:cs typeface="微软雅黑" panose="020B0503020204020204" charset="-122"/>
                <a:sym typeface="+mn-ea"/>
              </a:rPr>
              <a:t>      </a:t>
            </a:r>
            <a:r>
              <a:rPr altLang="zh-CN" sz="2400" dirty="0">
                <a:latin typeface="微软雅黑" panose="020B0503020204020204" charset="-122"/>
                <a:ea typeface="微软雅黑" panose="020B0503020204020204" charset="-122"/>
                <a:cs typeface="微软雅黑" panose="020B0503020204020204" charset="-122"/>
                <a:sym typeface="+mn-ea"/>
              </a:rPr>
              <a:t>介绍一个人必须包括人物的年龄、性别、长相、性格、兴趣等多方面。还必须抓住以上各方面的特点——与别人不同的地方。介绍时必须按一定的顺序。</a:t>
            </a:r>
          </a:p>
        </p:txBody>
      </p:sp>
      <p:sp>
        <p:nvSpPr>
          <p:cNvPr id="3" name="文本框 2"/>
          <p:cNvSpPr txBox="1"/>
          <p:nvPr/>
        </p:nvSpPr>
        <p:spPr>
          <a:xfrm>
            <a:off x="5812617" y="2022477"/>
            <a:ext cx="2998486" cy="706381"/>
          </a:xfrm>
          <a:prstGeom prst="cloudCallout">
            <a:avLst>
              <a:gd name="adj1" fmla="val -38703"/>
              <a:gd name="adj2" fmla="val 90462"/>
            </a:avLst>
          </a:prstGeom>
          <a:noFill/>
          <a:ln>
            <a:solidFill>
              <a:srgbClr val="FFC000"/>
            </a:solidFill>
          </a:ln>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习作要点：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3" grpId="0" bldLvl="0" animBg="1"/>
    </p:bldLst>
  </p:timing>
</p:sld>
</file>

<file path=ppt/slides/slide8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84430" y="1198880"/>
            <a:ext cx="2299003" cy="682962"/>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a:off x="1691310" y="2531747"/>
            <a:ext cx="8470500" cy="2553891"/>
          </a:xfrm>
          <a:prstGeom prst="round2DiagRect">
            <a:avLst/>
          </a:prstGeom>
          <a:noFill/>
          <a:ln w="38100">
            <a:solidFill>
              <a:schemeClr val="accent1"/>
            </a:solidFill>
            <a:prstDash val="lgDashDotDot"/>
          </a:ln>
        </p:spPr>
        <p:txBody>
          <a:bodyPr wrap="square" rtlCol="0">
            <a:spAutoFit/>
          </a:bodyPr>
          <a:lstStyle/>
          <a:p>
            <a:pPr algn="l">
              <a:lnSpc>
                <a:spcPct val="150000"/>
              </a:lnSpc>
            </a:pP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外貌描写：</a:t>
            </a:r>
            <a:r>
              <a:rPr lang="zh-CN" sz="2400">
                <a:latin typeface="微软雅黑" panose="020B0503020204020204" charset="-122"/>
                <a:ea typeface="微软雅黑" panose="020B0503020204020204" charset="-122"/>
                <a:cs typeface="微软雅黑" panose="020B0503020204020204" charset="-122"/>
                <a:sym typeface="+mn-ea"/>
              </a:rPr>
              <a:t>红扑扑的小脸 脸蛋黑里透红 </a:t>
            </a:r>
          </a:p>
          <a:p>
            <a:pPr algn="l">
              <a:lnSpc>
                <a:spcPct val="150000"/>
              </a:lnSpc>
            </a:pPr>
            <a:r>
              <a:rPr lang="zh-CN" sz="2400">
                <a:latin typeface="微软雅黑" panose="020B0503020204020204" charset="-122"/>
                <a:ea typeface="微软雅黑" panose="020B0503020204020204" charset="-122"/>
                <a:cs typeface="微软雅黑" panose="020B0503020204020204" charset="-122"/>
                <a:sym typeface="+mn-ea"/>
              </a:rPr>
              <a:t>水灵灵的大眼睛 黑葡萄似的大眼睛   </a:t>
            </a:r>
          </a:p>
          <a:p>
            <a:pPr algn="l">
              <a:lnSpc>
                <a:spcPct val="150000"/>
              </a:lnSpc>
            </a:pPr>
            <a:r>
              <a:rPr lang="zh-CN" sz="2400">
                <a:latin typeface="微软雅黑" panose="020B0503020204020204" charset="-122"/>
                <a:ea typeface="微软雅黑" panose="020B0503020204020204" charset="-122"/>
                <a:cs typeface="微软雅黑" panose="020B0503020204020204" charset="-122"/>
                <a:sym typeface="+mn-ea"/>
              </a:rPr>
              <a:t>小而有神的眼睛 能说会道的嘴巴 樱桃似的小嘴</a:t>
            </a:r>
          </a:p>
          <a:p>
            <a:pPr algn="l">
              <a:lnSpc>
                <a:spcPct val="150000"/>
              </a:lnSpc>
            </a:pP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性格描写：</a:t>
            </a:r>
            <a:r>
              <a:rPr lang="zh-CN" sz="2400">
                <a:latin typeface="微软雅黑" panose="020B0503020204020204" charset="-122"/>
                <a:ea typeface="微软雅黑" panose="020B0503020204020204" charset="-122"/>
                <a:cs typeface="微软雅黑" panose="020B0503020204020204" charset="-122"/>
                <a:sym typeface="+mn-ea"/>
              </a:rPr>
              <a:t>活泼 内向 爱说爱笑 泼辣 腼腆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925492" y="1786255"/>
            <a:ext cx="9838585" cy="4343794"/>
          </a:xfrm>
          <a:prstGeom prst="roundRect">
            <a:avLst/>
          </a:prstGeom>
          <a:noFill/>
          <a:ln>
            <a:solidFill>
              <a:schemeClr val="accent1"/>
            </a:solidFill>
          </a:ln>
        </p:spPr>
        <p:txBody>
          <a:bodyPr wrap="square" rtlCol="0">
            <a:spAutoFit/>
          </a:bodyPr>
          <a:lstStyle/>
          <a:p>
            <a:pPr algn="l">
              <a:lnSpc>
                <a:spcPct val="130000"/>
              </a:lnSpc>
            </a:pPr>
            <a:r>
              <a:rPr lang="en-US" sz="2400" dirty="0">
                <a:latin typeface="微软雅黑" panose="020B0503020204020204" charset="-122"/>
                <a:ea typeface="微软雅黑" panose="020B0503020204020204" charset="-122"/>
                <a:cs typeface="微软雅黑" panose="020B0503020204020204" charset="-122"/>
                <a:sym typeface="+mn-ea"/>
              </a:rPr>
              <a:t>                              </a:t>
            </a:r>
            <a:r>
              <a:rPr altLang="zh-CN" sz="2400" dirty="0">
                <a:latin typeface="微软雅黑" panose="020B0503020204020204" charset="-122"/>
                <a:ea typeface="微软雅黑" panose="020B0503020204020204" charset="-122"/>
                <a:cs typeface="微软雅黑" panose="020B0503020204020204" charset="-122"/>
                <a:sym typeface="+mn-ea"/>
              </a:rPr>
              <a:t>我的自画像</a:t>
            </a:r>
          </a:p>
          <a:p>
            <a:pPr algn="l">
              <a:lnSpc>
                <a:spcPct val="130000"/>
              </a:lnSpc>
            </a:pPr>
            <a:r>
              <a:rPr altLang="zh-CN" sz="2400" dirty="0">
                <a:latin typeface="微软雅黑" panose="020B0503020204020204" charset="-122"/>
                <a:ea typeface="微软雅黑" panose="020B0503020204020204" charset="-122"/>
                <a:cs typeface="微软雅黑" panose="020B0503020204020204" charset="-122"/>
                <a:sym typeface="+mn-ea"/>
              </a:rPr>
              <a:t>       我，叫姚宜泽，是一个开朗、活泼、阳光的男孩子。在圆圆的、红扑扑的脸上，有一双水灵灵的大眼睛。一个微微上翘，线条优美的小鼻子，显露出我的机灵。当我笑时，红润的唇间露出两排洁白的牙齿，很是迷人。</a:t>
            </a:r>
          </a:p>
          <a:p>
            <a:pPr algn="l">
              <a:lnSpc>
                <a:spcPct val="130000"/>
              </a:lnSpc>
            </a:pPr>
            <a:r>
              <a:rPr altLang="zh-CN" sz="2400" dirty="0">
                <a:latin typeface="微软雅黑" panose="020B0503020204020204" charset="-122"/>
                <a:ea typeface="微软雅黑" panose="020B0503020204020204" charset="-122"/>
                <a:cs typeface="微软雅黑" panose="020B0503020204020204" charset="-122"/>
                <a:sym typeface="+mn-ea"/>
              </a:rPr>
              <a:t>       </a:t>
            </a:r>
            <a:r>
              <a:rPr altLang="zh-CN" sz="2400" dirty="0" err="1">
                <a:latin typeface="微软雅黑" panose="020B0503020204020204" charset="-122"/>
                <a:ea typeface="微软雅黑" panose="020B0503020204020204" charset="-122"/>
                <a:cs typeface="微软雅黑" panose="020B0503020204020204" charset="-122"/>
                <a:sym typeface="+mn-ea"/>
              </a:rPr>
              <a:t>我有很多的兴趣爱好。比如表演方面。有一次，我用巴乌吹了一首《</a:t>
            </a:r>
            <a:r>
              <a:rPr altLang="zh-CN" sz="2400" dirty="0" err="1" smtClean="0">
                <a:latin typeface="微软雅黑" panose="020B0503020204020204" charset="-122"/>
                <a:ea typeface="微软雅黑" panose="020B0503020204020204" charset="-122"/>
                <a:cs typeface="微软雅黑" panose="020B0503020204020204" charset="-122"/>
                <a:sym typeface="+mn-ea"/>
              </a:rPr>
              <a:t>欢乐</a:t>
            </a:r>
            <a:r>
              <a:rPr lang="zh-CN" altLang="en-US" sz="2400" dirty="0" smtClean="0">
                <a:latin typeface="微软雅黑" panose="020B0503020204020204" charset="-122"/>
                <a:ea typeface="微软雅黑" panose="020B0503020204020204" charset="-122"/>
                <a:cs typeface="微软雅黑" panose="020B0503020204020204" charset="-122"/>
                <a:sym typeface="+mn-ea"/>
              </a:rPr>
              <a:t>的</a:t>
            </a:r>
            <a:r>
              <a:rPr altLang="zh-CN" sz="2400" dirty="0" err="1" smtClean="0">
                <a:latin typeface="微软雅黑" panose="020B0503020204020204" charset="-122"/>
                <a:ea typeface="微软雅黑" panose="020B0503020204020204" charset="-122"/>
                <a:cs typeface="微软雅黑" panose="020B0503020204020204" charset="-122"/>
                <a:sym typeface="+mn-ea"/>
              </a:rPr>
              <a:t>泼水节</a:t>
            </a:r>
            <a:r>
              <a:rPr altLang="zh-CN" sz="2400" dirty="0">
                <a:latin typeface="微软雅黑" panose="020B0503020204020204" charset="-122"/>
                <a:ea typeface="微软雅黑" panose="020B0503020204020204" charset="-122"/>
                <a:cs typeface="微软雅黑" panose="020B0503020204020204" charset="-122"/>
                <a:sym typeface="+mn-ea"/>
              </a:rPr>
              <a:t>》。这首曲子难度超大，但我却吹出了优美的旋律，使在场的每个人都陶醉了。</a:t>
            </a:r>
          </a:p>
        </p:txBody>
      </p:sp>
      <p:sp>
        <p:nvSpPr>
          <p:cNvPr id="2" name="文本框 1"/>
          <p:cNvSpPr txBox="1"/>
          <p:nvPr/>
        </p:nvSpPr>
        <p:spPr>
          <a:xfrm>
            <a:off x="492975" y="1019810"/>
            <a:ext cx="2210640" cy="682944"/>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例文展示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92" y="3599180"/>
            <a:ext cx="3837614" cy="222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2224592" y="148653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a:latin typeface="微软雅黑" panose="020B0503020204020204" charset="-122"/>
                <a:ea typeface="微软雅黑" panose="020B0503020204020204" charset="-122"/>
              </a:rPr>
              <a:t>词语解释</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816782" y="2468246"/>
            <a:ext cx="5715714" cy="735747"/>
          </a:xfrm>
          <a:prstGeom prst="flowChartTerminator">
            <a:avLst/>
          </a:prstGeom>
          <a:solidFill>
            <a:schemeClr val="bg1"/>
          </a:solidFill>
          <a:ln w="38100">
            <a:solidFill>
              <a:schemeClr val="accent1"/>
            </a:solidFill>
          </a:ln>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新市：地名，在今湖南攸县北。</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985372" y="3807460"/>
            <a:ext cx="2565321" cy="735747"/>
          </a:xfrm>
          <a:prstGeom prst="flowChartTerminator">
            <a:avLst/>
          </a:prstGeom>
          <a:solidFill>
            <a:schemeClr val="bg1"/>
          </a:solidFill>
          <a:ln w="38100">
            <a:solidFill>
              <a:srgbClr val="00B0F0"/>
            </a:solidFill>
          </a:ln>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疏疏：稀疏。</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302589" y="5153026"/>
            <a:ext cx="1777722" cy="735747"/>
          </a:xfrm>
          <a:prstGeom prst="flowChartTerminator">
            <a:avLst/>
          </a:prstGeom>
          <a:solidFill>
            <a:schemeClr val="bg1"/>
          </a:solidFill>
          <a:ln w="38100">
            <a:solidFill>
              <a:srgbClr val="00CC00"/>
            </a:solidFill>
          </a:ln>
        </p:spPr>
        <p:txBody>
          <a:bodyPr wrap="non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阴：树荫</a:t>
            </a:r>
            <a:endParaRPr lang="zh-CN" altLang="en-US" sz="28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trips(downLeft)">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100" name="文本框 99"/>
          <p:cNvSpPr txBox="1"/>
          <p:nvPr/>
        </p:nvSpPr>
        <p:spPr>
          <a:xfrm>
            <a:off x="406163" y="1820546"/>
            <a:ext cx="10588900" cy="3970318"/>
          </a:xfrm>
          <a:prstGeom prst="rect">
            <a:avLst/>
          </a:prstGeom>
          <a:noFill/>
          <a:ln w="9525">
            <a:noFill/>
          </a:ln>
        </p:spPr>
        <p:txBody>
          <a:bodyPr wrap="square">
            <a:spAutoFit/>
          </a:bodyPr>
          <a:lstStyle/>
          <a:p>
            <a:pPr>
              <a:lnSpc>
                <a:spcPct val="150000"/>
              </a:lnSpc>
            </a:pPr>
            <a:r>
              <a:rPr lang="zh-CN" sz="2800" dirty="0">
                <a:latin typeface="微软雅黑" panose="020B0503020204020204" charset="-122"/>
                <a:ea typeface="微软雅黑" panose="020B0503020204020204" charset="-122"/>
                <a:cs typeface="微软雅黑" panose="020B0503020204020204" charset="-122"/>
              </a:rPr>
              <a:t>一、读拼音，写汉字。</a:t>
            </a:r>
            <a:endParaRPr lang="en-US" sz="2800" dirty="0">
              <a:latin typeface="微软雅黑" panose="020B0503020204020204" charset="-122"/>
              <a:ea typeface="微软雅黑" panose="020B0503020204020204" charset="-122"/>
              <a:cs typeface="微软雅黑" panose="020B0503020204020204" charset="-122"/>
            </a:endParaRPr>
          </a:p>
          <a:p>
            <a:pPr>
              <a:lnSpc>
                <a:spcPct val="150000"/>
              </a:lnSpc>
            </a:pPr>
            <a:r>
              <a:rPr lang="en-US" sz="2800" dirty="0">
                <a:latin typeface="微软雅黑" panose="020B0503020204020204" charset="-122"/>
                <a:ea typeface="微软雅黑" panose="020B0503020204020204" charset="-122"/>
                <a:cs typeface="微软雅黑" panose="020B0503020204020204" charset="-122"/>
              </a:rPr>
              <a:t>  </a:t>
            </a:r>
            <a:r>
              <a:rPr lang="en-US" sz="2800" dirty="0" err="1">
                <a:latin typeface="方正姚体" panose="02010601030101010101" charset="-122"/>
                <a:ea typeface="方正姚体" panose="02010601030101010101" charset="-122"/>
                <a:cs typeface="微软雅黑" panose="020B0503020204020204" charset="-122"/>
              </a:rPr>
              <a:t>hǎi</a:t>
            </a:r>
            <a:r>
              <a:rPr lang="en-US" sz="2800" dirty="0">
                <a:latin typeface="方正姚体" panose="02010601030101010101" charset="-122"/>
                <a:ea typeface="方正姚体" panose="02010601030101010101" charset="-122"/>
                <a:cs typeface="微软雅黑" panose="020B0503020204020204" charset="-122"/>
              </a:rPr>
              <a:t> </a:t>
            </a:r>
            <a:r>
              <a:rPr lang="en-US" sz="2800" dirty="0" err="1">
                <a:latin typeface="方正姚体" panose="02010601030101010101" charset="-122"/>
                <a:ea typeface="方正姚体" panose="02010601030101010101" charset="-122"/>
                <a:cs typeface="微软雅黑" panose="020B0503020204020204" charset="-122"/>
              </a:rPr>
              <a:t>tān</a:t>
            </a:r>
            <a:r>
              <a:rPr lang="en-US" sz="2800" dirty="0">
                <a:latin typeface="方正姚体" panose="02010601030101010101" charset="-122"/>
                <a:ea typeface="方正姚体" panose="02010601030101010101" charset="-122"/>
                <a:cs typeface="微软雅黑" panose="020B0503020204020204" charset="-122"/>
              </a:rPr>
              <a:t>          </a:t>
            </a:r>
            <a:r>
              <a:rPr lang="en-US" sz="2800" dirty="0" err="1">
                <a:latin typeface="方正姚体" panose="02010601030101010101" charset="-122"/>
                <a:ea typeface="方正姚体" panose="02010601030101010101" charset="-122"/>
                <a:cs typeface="微软雅黑" panose="020B0503020204020204" charset="-122"/>
              </a:rPr>
              <a:t>bō</a:t>
            </a:r>
            <a:r>
              <a:rPr lang="en-US" sz="2800" dirty="0">
                <a:latin typeface="方正姚体" panose="02010601030101010101" charset="-122"/>
                <a:ea typeface="方正姚体" panose="02010601030101010101" charset="-122"/>
                <a:cs typeface="微软雅黑" panose="020B0503020204020204" charset="-122"/>
              </a:rPr>
              <a:t> li        </a:t>
            </a:r>
            <a:r>
              <a:rPr lang="en-US" sz="2800" dirty="0" err="1">
                <a:latin typeface="方正姚体" panose="02010601030101010101" charset="-122"/>
                <a:ea typeface="方正姚体" panose="02010601030101010101" charset="-122"/>
                <a:cs typeface="微软雅黑" panose="020B0503020204020204" charset="-122"/>
              </a:rPr>
              <a:t>lǎo</a:t>
            </a:r>
            <a:r>
              <a:rPr lang="en-US" sz="2800" dirty="0">
                <a:latin typeface="方正姚体" panose="02010601030101010101" charset="-122"/>
                <a:ea typeface="方正姚体" panose="02010601030101010101" charset="-122"/>
                <a:cs typeface="微软雅黑" panose="020B0503020204020204" charset="-122"/>
              </a:rPr>
              <a:t> </a:t>
            </a:r>
            <a:r>
              <a:rPr lang="en-US" sz="2800" dirty="0" err="1">
                <a:latin typeface="方正姚体" panose="02010601030101010101" charset="-122"/>
                <a:ea typeface="方正姚体" panose="02010601030101010101" charset="-122"/>
                <a:cs typeface="微软雅黑" panose="020B0503020204020204" charset="-122"/>
              </a:rPr>
              <a:t>yīnɡ</a:t>
            </a:r>
            <a:r>
              <a:rPr lang="en-US" sz="2800" dirty="0">
                <a:latin typeface="方正姚体" panose="02010601030101010101" charset="-122"/>
                <a:ea typeface="方正姚体" panose="02010601030101010101" charset="-122"/>
                <a:cs typeface="微软雅黑" panose="020B0503020204020204" charset="-122"/>
              </a:rPr>
              <a:t>       </a:t>
            </a:r>
            <a:r>
              <a:rPr lang="en-US" sz="2800" dirty="0" err="1">
                <a:latin typeface="方正姚体" panose="02010601030101010101" charset="-122"/>
                <a:ea typeface="方正姚体" panose="02010601030101010101" charset="-122"/>
                <a:cs typeface="微软雅黑" panose="020B0503020204020204" charset="-122"/>
              </a:rPr>
              <a:t>zhànɡ</a:t>
            </a:r>
            <a:r>
              <a:rPr lang="en-US" sz="2800" dirty="0">
                <a:latin typeface="方正姚体" panose="02010601030101010101" charset="-122"/>
                <a:ea typeface="方正姚体" panose="02010601030101010101" charset="-122"/>
                <a:cs typeface="微软雅黑" panose="020B0503020204020204" charset="-122"/>
              </a:rPr>
              <a:t> </a:t>
            </a:r>
            <a:r>
              <a:rPr lang="en-US" sz="2800" dirty="0" err="1">
                <a:latin typeface="方正姚体" panose="02010601030101010101" charset="-122"/>
                <a:ea typeface="方正姚体" panose="02010601030101010101" charset="-122"/>
                <a:cs typeface="微软雅黑" panose="020B0503020204020204" charset="-122"/>
              </a:rPr>
              <a:t>zi</a:t>
            </a:r>
            <a:r>
              <a:rPr lang="en-US" sz="2800" dirty="0">
                <a:latin typeface="方正姚体" panose="02010601030101010101" charset="-122"/>
                <a:ea typeface="方正姚体" panose="02010601030101010101" charset="-122"/>
                <a:cs typeface="微软雅黑" panose="020B0503020204020204" charset="-122"/>
              </a:rPr>
              <a:t>      </a:t>
            </a:r>
            <a:r>
              <a:rPr lang="en-US" sz="2800" dirty="0" err="1">
                <a:latin typeface="方正姚体" panose="02010601030101010101" charset="-122"/>
                <a:ea typeface="方正姚体" panose="02010601030101010101" charset="-122"/>
                <a:cs typeface="微软雅黑" panose="020B0503020204020204" charset="-122"/>
              </a:rPr>
              <a:t>yè</a:t>
            </a:r>
            <a:r>
              <a:rPr lang="en-US" sz="2800" dirty="0">
                <a:latin typeface="方正姚体" panose="02010601030101010101" charset="-122"/>
                <a:ea typeface="方正姚体" panose="02010601030101010101" charset="-122"/>
                <a:cs typeface="微软雅黑" panose="020B0503020204020204" charset="-122"/>
              </a:rPr>
              <a:t> </a:t>
            </a:r>
            <a:r>
              <a:rPr lang="en-US" sz="2800" dirty="0" err="1">
                <a:latin typeface="方正姚体" panose="02010601030101010101" charset="-122"/>
                <a:ea typeface="方正姚体" panose="02010601030101010101" charset="-122"/>
                <a:cs typeface="微软雅黑" panose="020B0503020204020204" charset="-122"/>
              </a:rPr>
              <a:t>yīnɡ</a:t>
            </a:r>
            <a:r>
              <a:rPr lang="en-US" sz="2800" dirty="0">
                <a:latin typeface="方正姚体" panose="02010601030101010101" charset="-122"/>
                <a:ea typeface="方正姚体" panose="02010601030101010101" charset="-122"/>
                <a:cs typeface="微软雅黑" panose="020B0503020204020204" charset="-122"/>
              </a:rPr>
              <a:t> </a:t>
            </a:r>
            <a:endParaRPr lang="zh-CN" sz="2800" dirty="0">
              <a:solidFill>
                <a:srgbClr val="000000"/>
              </a:solidFill>
              <a:latin typeface="方正姚体" panose="02010601030101010101" charset="-122"/>
              <a:ea typeface="方正姚体" panose="02010601030101010101" charset="-122"/>
              <a:cs typeface="微软雅黑" panose="020B0503020204020204" charset="-122"/>
            </a:endParaRPr>
          </a:p>
          <a:p>
            <a:pPr>
              <a:lnSpc>
                <a:spcPct val="150000"/>
              </a:lnSpc>
            </a:pPr>
            <a:r>
              <a:rPr lang="zh-CN" sz="2800" dirty="0">
                <a:solidFill>
                  <a:srgbClr val="000000"/>
                </a:solidFill>
                <a:latin typeface="微软雅黑" panose="020B0503020204020204" charset="-122"/>
                <a:ea typeface="微软雅黑" panose="020B0503020204020204" charset="-122"/>
                <a:cs typeface="微软雅黑" panose="020B0503020204020204" charset="-122"/>
              </a:rPr>
              <a:t>（</a:t>
            </a: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dirty="0">
                <a:solidFill>
                  <a:srgbClr val="000000"/>
                </a:solidFill>
                <a:latin typeface="微软雅黑" panose="020B0503020204020204" charset="-122"/>
                <a:ea typeface="微软雅黑" panose="020B0503020204020204" charset="-122"/>
                <a:cs typeface="微软雅黑" panose="020B0503020204020204" charset="-122"/>
              </a:rPr>
              <a:t>）</a:t>
            </a: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dirty="0">
                <a:solidFill>
                  <a:srgbClr val="000000"/>
                </a:solidFill>
                <a:latin typeface="微软雅黑" panose="020B0503020204020204" charset="-122"/>
                <a:ea typeface="微软雅黑" panose="020B0503020204020204" charset="-122"/>
                <a:cs typeface="微软雅黑" panose="020B0503020204020204" charset="-122"/>
              </a:rPr>
              <a:t>（</a:t>
            </a: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dirty="0">
                <a:solidFill>
                  <a:srgbClr val="000000"/>
                </a:solidFill>
                <a:latin typeface="微软雅黑" panose="020B0503020204020204" charset="-122"/>
                <a:ea typeface="微软雅黑" panose="020B0503020204020204" charset="-122"/>
                <a:cs typeface="微软雅黑" panose="020B0503020204020204" charset="-122"/>
              </a:rPr>
              <a:t>）  （ </a:t>
            </a: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dirty="0">
                <a:solidFill>
                  <a:srgbClr val="000000"/>
                </a:solidFill>
                <a:latin typeface="微软雅黑" panose="020B0503020204020204" charset="-122"/>
                <a:ea typeface="微软雅黑" panose="020B0503020204020204" charset="-122"/>
                <a:cs typeface="微软雅黑" panose="020B0503020204020204" charset="-122"/>
              </a:rPr>
              <a:t>）</a:t>
            </a: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dirty="0">
                <a:solidFill>
                  <a:srgbClr val="000000"/>
                </a:solidFill>
                <a:latin typeface="微软雅黑" panose="020B0503020204020204" charset="-122"/>
                <a:ea typeface="微软雅黑" panose="020B0503020204020204" charset="-122"/>
                <a:cs typeface="微软雅黑" panose="020B0503020204020204" charset="-122"/>
              </a:rPr>
              <a:t>（</a:t>
            </a: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dirty="0">
                <a:solidFill>
                  <a:srgbClr val="000000"/>
                </a:solidFill>
                <a:latin typeface="微软雅黑" panose="020B0503020204020204" charset="-122"/>
                <a:ea typeface="微软雅黑" panose="020B0503020204020204" charset="-122"/>
                <a:cs typeface="微软雅黑" panose="020B0503020204020204" charset="-122"/>
              </a:rPr>
              <a:t>）</a:t>
            </a: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dirty="0">
                <a:solidFill>
                  <a:srgbClr val="000000"/>
                </a:solidFill>
                <a:latin typeface="微软雅黑" panose="020B0503020204020204" charset="-122"/>
                <a:ea typeface="微软雅黑" panose="020B0503020204020204" charset="-122"/>
                <a:cs typeface="微软雅黑" panose="020B0503020204020204" charset="-122"/>
              </a:rPr>
              <a:t>（    </a:t>
            </a: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sz="2800" dirty="0">
                <a:solidFill>
                  <a:srgbClr val="000000"/>
                </a:solidFill>
                <a:latin typeface="微软雅黑" panose="020B0503020204020204" charset="-122"/>
                <a:ea typeface="微软雅黑" panose="020B0503020204020204" charset="-122"/>
                <a:cs typeface="微软雅黑" panose="020B0503020204020204" charset="-122"/>
              </a:rPr>
              <a:t>）</a:t>
            </a:r>
          </a:p>
          <a:p>
            <a:pPr>
              <a:lnSpc>
                <a:spcPct val="150000"/>
              </a:lnSpc>
            </a:pPr>
            <a:r>
              <a:rPr lang="zh-CN" sz="2800" dirty="0">
                <a:solidFill>
                  <a:srgbClr val="000000"/>
                </a:solidFill>
                <a:latin typeface="微软雅黑" panose="020B0503020204020204" charset="-122"/>
                <a:ea typeface="微软雅黑" panose="020B0503020204020204" charset="-122"/>
                <a:cs typeface="微软雅黑" panose="020B0503020204020204" charset="-122"/>
              </a:rPr>
              <a:t>二、形近字组词</a:t>
            </a:r>
            <a:r>
              <a:rPr lang="en-US" sz="2800" dirty="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800" dirty="0" smtClean="0">
                <a:solidFill>
                  <a:srgbClr val="000000"/>
                </a:solidFill>
                <a:latin typeface="微软雅黑" panose="020B0503020204020204" charset="-122"/>
                <a:ea typeface="微软雅黑" panose="020B0503020204020204" charset="-122"/>
                <a:cs typeface="微软雅黑" panose="020B0503020204020204" charset="-122"/>
              </a:rPr>
              <a:t>。</a:t>
            </a:r>
            <a:endParaRPr lang="en-US" sz="2800"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sz="2800" dirty="0">
                <a:solidFill>
                  <a:srgbClr val="000000"/>
                </a:solidFill>
                <a:latin typeface="微软雅黑" panose="020B0503020204020204" charset="-122"/>
                <a:ea typeface="微软雅黑" panose="020B0503020204020204" charset="-122"/>
                <a:cs typeface="微软雅黑" panose="020B0503020204020204" charset="-122"/>
              </a:rPr>
              <a:t>藉（      ）玻（      ）璃（      ）烁（      ）</a:t>
            </a:r>
          </a:p>
          <a:p>
            <a:pPr>
              <a:lnSpc>
                <a:spcPct val="150000"/>
              </a:lnSpc>
            </a:pPr>
            <a:r>
              <a:rPr sz="2800" dirty="0">
                <a:solidFill>
                  <a:srgbClr val="000000"/>
                </a:solidFill>
                <a:latin typeface="微软雅黑" panose="020B0503020204020204" charset="-122"/>
                <a:ea typeface="微软雅黑" panose="020B0503020204020204" charset="-122"/>
                <a:cs typeface="微软雅黑" panose="020B0503020204020204" charset="-122"/>
              </a:rPr>
              <a:t>籍（      ）波（      ）篱（      ）砾（      </a:t>
            </a:r>
            <a:r>
              <a:rPr lang="zh-CN" sz="2800" dirty="0">
                <a:solidFill>
                  <a:srgbClr val="000000"/>
                </a:solidFill>
                <a:latin typeface="微软雅黑" panose="020B0503020204020204" charset="-122"/>
                <a:ea typeface="微软雅黑" panose="020B0503020204020204" charset="-122"/>
                <a:cs typeface="微软雅黑" panose="020B0503020204020204" charset="-122"/>
              </a:rPr>
              <a:t>）</a:t>
            </a:r>
            <a:r>
              <a:rPr sz="2800" dirty="0">
                <a:solidFill>
                  <a:srgbClr val="C00000"/>
                </a:solidFill>
                <a:latin typeface="微软雅黑" panose="020B0503020204020204" charset="-122"/>
                <a:ea typeface="微软雅黑" panose="020B0503020204020204" charset="-122"/>
                <a:cs typeface="微软雅黑" panose="020B0503020204020204" charset="-122"/>
              </a:rPr>
              <a:t>     </a:t>
            </a:r>
          </a:p>
        </p:txBody>
      </p:sp>
      <p:sp>
        <p:nvSpPr>
          <p:cNvPr id="2" name="文本框 1"/>
          <p:cNvSpPr txBox="1"/>
          <p:nvPr/>
        </p:nvSpPr>
        <p:spPr>
          <a:xfrm>
            <a:off x="791397" y="3335020"/>
            <a:ext cx="1114408"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海 滩 </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978782" y="333502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玻璃</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828216" y="333502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老鹰</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924913" y="3335020"/>
            <a:ext cx="1008609"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帐 子</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899141" y="3335020"/>
            <a:ext cx="1008609"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夜 莺</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249491" y="454723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慰藉</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1249491" y="526796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学籍</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9"/>
          <p:cNvSpPr txBox="1"/>
          <p:nvPr/>
        </p:nvSpPr>
        <p:spPr>
          <a:xfrm>
            <a:off x="3294255" y="454723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玻璃</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3294255" y="526796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水波</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5425058" y="454723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玻璃</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5425058" y="526796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篱笆</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7418663" y="4547235"/>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闪烁</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7418663" y="5267960"/>
            <a:ext cx="902811" cy="523220"/>
          </a:xfrm>
          <a:prstGeom prst="rect">
            <a:avLst/>
          </a:prstGeom>
          <a:noFill/>
        </p:spPr>
        <p:txBody>
          <a:bodyPr wrap="none" rtlCol="0">
            <a:spAutoFit/>
          </a:bodyPr>
          <a:lstStyle/>
          <a:p>
            <a:pPr algn="l"/>
            <a:r>
              <a:rPr sz="2800">
                <a:solidFill>
                  <a:srgbClr val="C00000"/>
                </a:solidFill>
                <a:latin typeface="微软雅黑" panose="020B0503020204020204" charset="-122"/>
                <a:ea typeface="微软雅黑" panose="020B0503020204020204" charset="-122"/>
                <a:cs typeface="微软雅黑" panose="020B0503020204020204" charset="-122"/>
                <a:sym typeface="+mn-ea"/>
              </a:rPr>
              <a:t>砾石</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checkerboard(across)">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checkerboard(across)">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checkerboard(across)">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checkerboard(across)">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checkerboard(across)">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checkerboard(across)">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checkerboard(across)">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checkerboard(across)">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checkerboard(across)">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p:bldP spid="3" grpId="0"/>
      <p:bldP spid="5" grpId="0"/>
      <p:bldP spid="6" grpId="0"/>
      <p:bldP spid="7" grpId="0"/>
      <p:bldP spid="8" grpId="0"/>
      <p:bldP spid="9" grpId="0"/>
      <p:bldP spid="10" grpId="0"/>
      <p:bldP spid="11" grpId="0"/>
      <p:bldP spid="12" grpId="0"/>
      <p:bldP spid="13" grpId="0"/>
      <p:bldP spid="14" grpId="0"/>
      <p:bldP spid="15" grpId="0"/>
    </p:bldLst>
  </p:timing>
</p:sld>
</file>

<file path=ppt/slides/slide9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684429" y="1198880"/>
            <a:ext cx="2210640" cy="682944"/>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例文展示</a:t>
            </a:r>
          </a:p>
        </p:txBody>
      </p:sp>
      <p:sp>
        <p:nvSpPr>
          <p:cNvPr id="5" name="文本框 4"/>
          <p:cNvSpPr txBox="1"/>
          <p:nvPr/>
        </p:nvSpPr>
        <p:spPr>
          <a:xfrm>
            <a:off x="778220" y="2125345"/>
            <a:ext cx="9340184" cy="3416320"/>
          </a:xfrm>
          <a:prstGeom prst="rect">
            <a:avLst/>
          </a:prstGeom>
          <a:noFill/>
        </p:spPr>
        <p:txBody>
          <a:bodyPr wrap="square" rtlCol="0">
            <a:spAutoFit/>
          </a:bodyPr>
          <a:lstStyle/>
          <a:p>
            <a:pPr algn="l">
              <a:lnSpc>
                <a:spcPct val="100000"/>
              </a:lnSpc>
            </a:pPr>
            <a:r>
              <a:rPr lang="en-US" sz="2400" dirty="0">
                <a:latin typeface="微软雅黑" panose="020B0503020204020204" charset="-122"/>
                <a:ea typeface="微软雅黑" panose="020B0503020204020204" charset="-122"/>
                <a:cs typeface="微软雅黑" panose="020B0503020204020204" charset="-122"/>
                <a:sym typeface="+mn-ea"/>
              </a:rPr>
              <a:t>       </a:t>
            </a:r>
            <a:r>
              <a:rPr altLang="zh-CN" sz="2400" dirty="0" err="1">
                <a:latin typeface="微软雅黑" panose="020B0503020204020204" charset="-122"/>
                <a:ea typeface="微软雅黑" panose="020B0503020204020204" charset="-122"/>
                <a:cs typeface="微软雅黑" panose="020B0503020204020204" charset="-122"/>
                <a:sym typeface="+mn-ea"/>
              </a:rPr>
              <a:t>我还是一个坚强、勇敢的男子汉。记得我去学游泳时，我遇到了几个高难度动作，</a:t>
            </a:r>
            <a:r>
              <a:rPr altLang="zh-CN" sz="2400" dirty="0" err="1" smtClean="0">
                <a:latin typeface="微软雅黑" panose="020B0503020204020204" charset="-122"/>
                <a:ea typeface="微软雅黑" panose="020B0503020204020204" charset="-122"/>
                <a:cs typeface="微软雅黑" panose="020B0503020204020204" charset="-122"/>
                <a:sym typeface="+mn-ea"/>
              </a:rPr>
              <a:t>但我都完成</a:t>
            </a:r>
            <a:r>
              <a:rPr lang="zh-CN" altLang="en-US" sz="2400" dirty="0" smtClean="0">
                <a:latin typeface="微软雅黑" panose="020B0503020204020204" charset="-122"/>
                <a:ea typeface="微软雅黑" panose="020B0503020204020204" charset="-122"/>
                <a:cs typeface="微软雅黑" panose="020B0503020204020204" charset="-122"/>
                <a:sym typeface="+mn-ea"/>
              </a:rPr>
              <a:t>得</a:t>
            </a:r>
            <a:r>
              <a:rPr altLang="zh-CN" sz="2400" dirty="0" err="1" smtClean="0">
                <a:latin typeface="微软雅黑" panose="020B0503020204020204" charset="-122"/>
                <a:ea typeface="微软雅黑" panose="020B0503020204020204" charset="-122"/>
                <a:cs typeface="微软雅黑" panose="020B0503020204020204" charset="-122"/>
                <a:sym typeface="+mn-ea"/>
              </a:rPr>
              <a:t>非常漂亮</a:t>
            </a:r>
            <a:r>
              <a:rPr altLang="zh-CN" sz="2400" dirty="0" err="1">
                <a:latin typeface="微软雅黑" panose="020B0503020204020204" charset="-122"/>
                <a:ea typeface="微软雅黑" panose="020B0503020204020204" charset="-122"/>
                <a:cs typeface="微软雅黑" panose="020B0503020204020204" charset="-122"/>
                <a:sym typeface="+mn-ea"/>
              </a:rPr>
              <a:t>，教练还夸我聪明。但到了很多人都做不了的动作时，我也退缩了、害怕了，经过教练的指导，</a:t>
            </a:r>
            <a:r>
              <a:rPr altLang="zh-CN" sz="2400" dirty="0" err="1" smtClean="0">
                <a:latin typeface="微软雅黑" panose="020B0503020204020204" charset="-122"/>
                <a:ea typeface="微软雅黑" panose="020B0503020204020204" charset="-122"/>
                <a:cs typeface="微软雅黑" panose="020B0503020204020204" charset="-122"/>
                <a:sym typeface="+mn-ea"/>
              </a:rPr>
              <a:t>再加上我一次一次</a:t>
            </a:r>
            <a:r>
              <a:rPr lang="zh-CN" altLang="en-US" sz="2400" dirty="0" smtClean="0">
                <a:latin typeface="微软雅黑" panose="020B0503020204020204" charset="-122"/>
                <a:ea typeface="微软雅黑" panose="020B0503020204020204" charset="-122"/>
                <a:cs typeface="微软雅黑" panose="020B0503020204020204" charset="-122"/>
                <a:sym typeface="+mn-ea"/>
              </a:rPr>
              <a:t>地</a:t>
            </a:r>
            <a:r>
              <a:rPr altLang="zh-CN" sz="2400" dirty="0" err="1" smtClean="0">
                <a:latin typeface="微软雅黑" panose="020B0503020204020204" charset="-122"/>
                <a:ea typeface="微软雅黑" panose="020B0503020204020204" charset="-122"/>
                <a:cs typeface="微软雅黑" panose="020B0503020204020204" charset="-122"/>
                <a:sym typeface="+mn-ea"/>
              </a:rPr>
              <a:t>努力</a:t>
            </a:r>
            <a:r>
              <a:rPr altLang="zh-CN" sz="2400" dirty="0" err="1">
                <a:latin typeface="微软雅黑" panose="020B0503020204020204" charset="-122"/>
                <a:ea typeface="微软雅黑" panose="020B0503020204020204" charset="-122"/>
                <a:cs typeface="微软雅黑" panose="020B0503020204020204" charset="-122"/>
                <a:sym typeface="+mn-ea"/>
              </a:rPr>
              <a:t>，终于做出了谁都做不了的动作。同时我也明白了一个道理：世上无难事，只怕有心人</a:t>
            </a:r>
            <a:r>
              <a:rPr altLang="zh-CN" sz="2400" dirty="0">
                <a:latin typeface="微软雅黑" panose="020B0503020204020204" charset="-122"/>
                <a:ea typeface="微软雅黑" panose="020B0503020204020204" charset="-122"/>
                <a:cs typeface="微软雅黑" panose="020B0503020204020204" charset="-122"/>
                <a:sym typeface="+mn-ea"/>
              </a:rPr>
              <a:t>。</a:t>
            </a:r>
          </a:p>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       </a:t>
            </a:r>
            <a:r>
              <a:rPr altLang="zh-CN" sz="2400" dirty="0" err="1">
                <a:latin typeface="微软雅黑" panose="020B0503020204020204" charset="-122"/>
                <a:ea typeface="微软雅黑" panose="020B0503020204020204" charset="-122"/>
                <a:cs typeface="微软雅黑" panose="020B0503020204020204" charset="-122"/>
                <a:sym typeface="+mn-ea"/>
              </a:rPr>
              <a:t>我还喜欢助人为乐。帮小区里的爷爷奶奶扔垃圾，</a:t>
            </a:r>
            <a:r>
              <a:rPr altLang="zh-CN" sz="2400" dirty="0" err="1" smtClean="0">
                <a:latin typeface="微软雅黑" panose="020B0503020204020204" charset="-122"/>
                <a:ea typeface="微软雅黑" panose="020B0503020204020204" charset="-122"/>
                <a:cs typeface="微软雅黑" panose="020B0503020204020204" charset="-122"/>
                <a:sym typeface="+mn-ea"/>
              </a:rPr>
              <a:t>有时候还</a:t>
            </a:r>
            <a:r>
              <a:rPr lang="zh-CN" altLang="en-US" sz="2400" dirty="0" smtClean="0">
                <a:latin typeface="微软雅黑" panose="020B0503020204020204" charset="-122"/>
                <a:ea typeface="微软雅黑" panose="020B0503020204020204" charset="-122"/>
                <a:cs typeface="微软雅黑" panose="020B0503020204020204" charset="-122"/>
                <a:sym typeface="+mn-ea"/>
              </a:rPr>
              <a:t>陪</a:t>
            </a:r>
            <a:r>
              <a:rPr altLang="zh-CN" sz="2400" dirty="0" smtClean="0">
                <a:latin typeface="微软雅黑" panose="020B0503020204020204" charset="-122"/>
                <a:ea typeface="微软雅黑" panose="020B0503020204020204" charset="-122"/>
                <a:cs typeface="微软雅黑" panose="020B0503020204020204" charset="-122"/>
                <a:sym typeface="+mn-ea"/>
              </a:rPr>
              <a:t>他们聊天</a:t>
            </a:r>
            <a:r>
              <a:rPr altLang="zh-CN" sz="2400" dirty="0">
                <a:latin typeface="微软雅黑" panose="020B0503020204020204" charset="-122"/>
                <a:ea typeface="微软雅黑" panose="020B0503020204020204" charset="-122"/>
                <a:cs typeface="微软雅黑" panose="020B0503020204020204" charset="-122"/>
                <a:sym typeface="+mn-ea"/>
              </a:rPr>
              <a:t>。特别是冬天下雪时，我要早早起来和大人们一起，把小区里的雪打扫干净，生怕老人小孩摔倒。大人们都夸我懂事，有时候还帮我堆雪人玩呢。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782096" y="3472817"/>
            <a:ext cx="9596747" cy="2560533"/>
          </a:xfrm>
          <a:prstGeom prst="roundRect">
            <a:avLst/>
          </a:prstGeom>
          <a:noFill/>
          <a:ln w="28575">
            <a:solidFill>
              <a:schemeClr val="accent2">
                <a:lumMod val="75000"/>
              </a:schemeClr>
            </a:solidFill>
            <a:prstDash val="lgDashDotDot"/>
          </a:ln>
          <a:extLst>
            <a:ext uri="{909E8E84-426E-40DD-AFC4-6F175D3DCCD1}">
              <a14:hiddenFill xmlns:a14="http://schemas.microsoft.com/office/drawing/2010/main">
                <a:solidFill>
                  <a:srgbClr val="FFC000"/>
                </a:solidFill>
              </a14:hiddenFill>
            </a:ext>
          </a:extLst>
        </p:spPr>
        <p:txBody>
          <a:bodyPr wrap="square">
            <a:spAutoFit/>
          </a:bodyPr>
          <a:lstStyle/>
          <a:p>
            <a:pPr algn="l">
              <a:lnSpc>
                <a:spcPct val="150000"/>
              </a:lnSpc>
            </a:pPr>
            <a:r>
              <a:rPr sz="2400" dirty="0" err="1">
                <a:solidFill>
                  <a:srgbClr val="FF0000"/>
                </a:solidFill>
                <a:latin typeface="微软雅黑" panose="020B0503020204020204" charset="-122"/>
                <a:ea typeface="微软雅黑" panose="020B0503020204020204" charset="-122"/>
                <a:cs typeface="微软雅黑" panose="020B0503020204020204" charset="-122"/>
              </a:rPr>
              <a:t>点评</a:t>
            </a:r>
            <a:r>
              <a:rPr sz="2400" dirty="0">
                <a:solidFill>
                  <a:srgbClr val="FF0000"/>
                </a:solidFill>
                <a:latin typeface="微软雅黑" panose="020B0503020204020204" charset="-122"/>
                <a:ea typeface="微软雅黑" panose="020B0503020204020204" charset="-122"/>
                <a:cs typeface="微软雅黑" panose="020B0503020204020204" charset="-122"/>
              </a:rPr>
              <a:t>：</a:t>
            </a:r>
            <a:endParaRPr sz="2400"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sz="2400" dirty="0">
                <a:solidFill>
                  <a:schemeClr val="tx1"/>
                </a:solidFill>
                <a:latin typeface="微软雅黑" panose="020B0503020204020204" charset="-122"/>
                <a:ea typeface="微软雅黑" panose="020B0503020204020204" charset="-122"/>
                <a:cs typeface="微软雅黑" panose="020B0503020204020204" charset="-122"/>
              </a:rPr>
              <a:t>    </a:t>
            </a:r>
            <a:r>
              <a:rPr sz="2400" dirty="0" err="1">
                <a:solidFill>
                  <a:schemeClr val="tx1"/>
                </a:solidFill>
                <a:latin typeface="微软雅黑" panose="020B0503020204020204" charset="-122"/>
                <a:ea typeface="微软雅黑" panose="020B0503020204020204" charset="-122"/>
                <a:cs typeface="微软雅黑" panose="020B0503020204020204" charset="-122"/>
              </a:rPr>
              <a:t>这位同学的自画像抓住自己的外貌、兴趣爱好、性格品质（坚强、勇敢、助人为乐</a:t>
            </a:r>
            <a:r>
              <a:rPr sz="2400"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en-US" sz="2400" smtClean="0">
                <a:solidFill>
                  <a:schemeClr val="tx1"/>
                </a:solidFill>
                <a:latin typeface="微软雅黑" panose="020B0503020204020204" charset="-122"/>
                <a:ea typeface="微软雅黑" panose="020B0503020204020204" charset="-122"/>
                <a:cs typeface="微软雅黑" panose="020B0503020204020204" charset="-122"/>
              </a:rPr>
              <a:t>、</a:t>
            </a:r>
            <a:r>
              <a:rPr sz="2400" smtClean="0">
                <a:solidFill>
                  <a:schemeClr val="tx1"/>
                </a:solidFill>
                <a:latin typeface="微软雅黑" panose="020B0503020204020204" charset="-122"/>
                <a:ea typeface="微软雅黑" panose="020B0503020204020204" charset="-122"/>
                <a:cs typeface="微软雅黑" panose="020B0503020204020204" charset="-122"/>
              </a:rPr>
              <a:t>学习成绩等特点写</a:t>
            </a:r>
            <a:r>
              <a:rPr sz="2400" dirty="0" err="1">
                <a:solidFill>
                  <a:schemeClr val="tx1"/>
                </a:solidFill>
                <a:latin typeface="微软雅黑" panose="020B0503020204020204" charset="-122"/>
                <a:ea typeface="微软雅黑" panose="020B0503020204020204" charset="-122"/>
                <a:cs typeface="微软雅黑" panose="020B0503020204020204" charset="-122"/>
              </a:rPr>
              <a:t>。每段采用总-分的构段方式</a:t>
            </a:r>
            <a:r>
              <a:rPr sz="2400" dirty="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571263" y="99504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例文展示</a:t>
            </a:r>
          </a:p>
        </p:txBody>
      </p:sp>
      <p:sp>
        <p:nvSpPr>
          <p:cNvPr id="2" name="文本框 1"/>
          <p:cNvSpPr txBox="1"/>
          <p:nvPr/>
        </p:nvSpPr>
        <p:spPr>
          <a:xfrm>
            <a:off x="1051063" y="2132967"/>
            <a:ext cx="9356461" cy="991731"/>
          </a:xfrm>
          <a:prstGeom prst="snip2DiagRect">
            <a:avLst/>
          </a:prstGeom>
          <a:solidFill>
            <a:schemeClr val="accent2"/>
          </a:solidFill>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 </a:t>
            </a:r>
            <a:r>
              <a:rPr sz="2400" dirty="0" err="1" smtClean="0">
                <a:latin typeface="微软雅黑" panose="020B0503020204020204" charset="-122"/>
                <a:ea typeface="微软雅黑" panose="020B0503020204020204" charset="-122"/>
                <a:cs typeface="微软雅黑" panose="020B0503020204020204" charset="-122"/>
                <a:sym typeface="+mn-ea"/>
              </a:rPr>
              <a:t>在学习方面我还是一个中等生</a:t>
            </a:r>
            <a:r>
              <a:rPr sz="2400" dirty="0" err="1">
                <a:latin typeface="微软雅黑" panose="020B0503020204020204" charset="-122"/>
                <a:ea typeface="微软雅黑" panose="020B0503020204020204" charset="-122"/>
                <a:cs typeface="微软雅黑" panose="020B0503020204020204" charset="-122"/>
                <a:sym typeface="+mn-ea"/>
              </a:rPr>
              <a:t>。但是我不会放弃，我会更加努力，我坚信，我会在各个方面更上一层楼的</a:t>
            </a:r>
            <a:r>
              <a:rPr sz="2400" dirty="0">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9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9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49359" y="1765707"/>
            <a:ext cx="4801314" cy="1754326"/>
          </a:xfrm>
          <a:prstGeom prst="rect">
            <a:avLst/>
          </a:prstGeom>
        </p:spPr>
        <p:txBody>
          <a:bodyPr wrap="none">
            <a:spAutoFit/>
          </a:bodyPr>
          <a:lstStyle/>
          <a:p>
            <a:pPr algn="l">
              <a:lnSpc>
                <a:spcPct val="150000"/>
              </a:lnSpc>
            </a:pPr>
            <a:r>
              <a:rPr lang="zh-CN" sz="7200">
                <a:solidFill>
                  <a:srgbClr val="FF0000"/>
                </a:solidFill>
                <a:latin typeface="黑体" panose="02010609060101010101" charset="-122"/>
                <a:ea typeface="黑体" panose="02010609060101010101" charset="-122"/>
                <a:cs typeface="黑体" panose="02010609060101010101" charset="-122"/>
              </a:rPr>
              <a:t>语文</a:t>
            </a:r>
            <a:r>
              <a:rPr lang="zh-CN" sz="7200" smtClean="0">
                <a:solidFill>
                  <a:srgbClr val="FF0000"/>
                </a:solidFill>
                <a:latin typeface="黑体" panose="02010609060101010101" charset="-122"/>
                <a:ea typeface="黑体" panose="02010609060101010101" charset="-122"/>
                <a:cs typeface="黑体" panose="02010609060101010101" charset="-122"/>
              </a:rPr>
              <a:t>园地</a:t>
            </a:r>
            <a:r>
              <a:rPr lang="zh-CN" altLang="en-US" sz="7200" smtClean="0">
                <a:solidFill>
                  <a:srgbClr val="FF0000"/>
                </a:solidFill>
                <a:latin typeface="黑体" panose="02010609060101010101" charset="-122"/>
                <a:ea typeface="黑体" panose="02010609060101010101" charset="-122"/>
                <a:cs typeface="黑体" panose="02010609060101010101" charset="-122"/>
              </a:rPr>
              <a:t>七</a:t>
            </a:r>
            <a:endParaRPr lang="zh-CN" sz="7200" dirty="0">
              <a:solidFill>
                <a:srgbClr val="FF0000"/>
              </a:solidFill>
              <a:latin typeface="黑体" panose="02010609060101010101" charset="-122"/>
              <a:ea typeface="黑体" panose="02010609060101010101" charset="-122"/>
              <a:cs typeface="黑体" panose="02010609060101010101" charset="-122"/>
            </a:endParaRP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9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658610" y="1683263"/>
            <a:ext cx="9405006" cy="1529715"/>
          </a:xfrm>
          <a:prstGeom prst="rect">
            <a:avLst/>
          </a:prstGeom>
          <a:noFill/>
        </p:spPr>
        <p:txBody>
          <a:bodyPr wrap="square" rtlCol="0">
            <a:spAutoFit/>
          </a:bodyPr>
          <a:lstStyle/>
          <a:p>
            <a:pPr marL="342900" indent="-342900" algn="l">
              <a:lnSpc>
                <a:spcPct val="130000"/>
              </a:lnSpc>
              <a:buFont typeface="微软雅黑" panose="020B0503020204020204" charset="-122"/>
              <a:buChar char="◇"/>
            </a:pPr>
            <a:r>
              <a:rPr sz="2400" dirty="0" err="1" smtClean="0">
                <a:latin typeface="微软雅黑" panose="020B0503020204020204" charset="-122"/>
                <a:ea typeface="微软雅黑" panose="020B0503020204020204" charset="-122"/>
                <a:cs typeface="微软雅黑" panose="020B0503020204020204" charset="-122"/>
                <a:sym typeface="+mn-ea"/>
              </a:rPr>
              <a:t>哈尔</a:t>
            </a:r>
            <a:r>
              <a:rPr lang="zh-CN" sz="2400" dirty="0">
                <a:latin typeface="微软雅黑" panose="020B0503020204020204" charset="-122"/>
                <a:ea typeface="微软雅黑" panose="020B0503020204020204" charset="-122"/>
                <a:cs typeface="微软雅黑" panose="020B0503020204020204" charset="-122"/>
                <a:sym typeface="+mn-ea"/>
              </a:rPr>
              <a:t>威</a:t>
            </a:r>
            <a:r>
              <a:rPr sz="2400" dirty="0">
                <a:latin typeface="微软雅黑" panose="020B0503020204020204" charset="-122"/>
                <a:ea typeface="微软雅黑" panose="020B0503020204020204" charset="-122"/>
                <a:cs typeface="微软雅黑" panose="020B0503020204020204" charset="-122"/>
                <a:sym typeface="+mn-ea"/>
              </a:rPr>
              <a:t>船长站在指挥台上，大声吼喝:“</a:t>
            </a:r>
            <a:r>
              <a:rPr sz="2400" dirty="0" err="1" smtClean="0">
                <a:latin typeface="微软雅黑" panose="020B0503020204020204" charset="-122"/>
                <a:ea typeface="微软雅黑" panose="020B0503020204020204" charset="-122"/>
                <a:cs typeface="微软雅黑" panose="020B0503020204020204" charset="-122"/>
                <a:sym typeface="+mn-ea"/>
              </a:rPr>
              <a:t>全体安静</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err="1" smtClean="0">
                <a:latin typeface="微软雅黑" panose="020B0503020204020204" charset="-122"/>
                <a:ea typeface="微软雅黑" panose="020B0503020204020204" charset="-122"/>
                <a:cs typeface="微软雅黑" panose="020B0503020204020204" charset="-122"/>
                <a:sym typeface="+mn-ea"/>
              </a:rPr>
              <a:t>注意听命令</a:t>
            </a:r>
            <a:r>
              <a:rPr sz="2400" dirty="0" err="1">
                <a:latin typeface="微软雅黑" panose="020B0503020204020204" charset="-122"/>
                <a:ea typeface="微软雅黑" panose="020B0503020204020204" charset="-122"/>
                <a:cs typeface="微软雅黑" panose="020B0503020204020204" charset="-122"/>
                <a:sym typeface="+mn-ea"/>
              </a:rPr>
              <a:t>!把救生艇放下去。妇女先走，</a:t>
            </a:r>
            <a:r>
              <a:rPr sz="2400" dirty="0" err="1" smtClean="0">
                <a:latin typeface="微软雅黑" panose="020B0503020204020204" charset="-122"/>
                <a:ea typeface="微软雅黑" panose="020B0503020204020204" charset="-122"/>
                <a:cs typeface="微软雅黑" panose="020B0503020204020204" charset="-122"/>
                <a:sym typeface="+mn-ea"/>
              </a:rPr>
              <a:t>其他乘客跟上</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sz="2400" dirty="0" smtClean="0">
                <a:latin typeface="微软雅黑" panose="020B0503020204020204" charset="-122"/>
                <a:ea typeface="微软雅黑" panose="020B0503020204020204" charset="-122"/>
                <a:cs typeface="微软雅黑" panose="020B0503020204020204" charset="-122"/>
                <a:sym typeface="+mn-ea"/>
              </a:rPr>
              <a:t>船</a:t>
            </a:r>
            <a:r>
              <a:rPr lang="zh-CN" sz="2400" dirty="0">
                <a:latin typeface="微软雅黑" panose="020B0503020204020204" charset="-122"/>
                <a:ea typeface="微软雅黑" panose="020B0503020204020204" charset="-122"/>
                <a:cs typeface="微软雅黑" panose="020B0503020204020204" charset="-122"/>
                <a:sym typeface="+mn-ea"/>
              </a:rPr>
              <a:t>员断</a:t>
            </a:r>
            <a:r>
              <a:rPr sz="2400" dirty="0">
                <a:latin typeface="微软雅黑" panose="020B0503020204020204" charset="-122"/>
                <a:ea typeface="微软雅黑" panose="020B0503020204020204" charset="-122"/>
                <a:cs typeface="微软雅黑" panose="020B0503020204020204" charset="-122"/>
                <a:sym typeface="+mn-ea"/>
              </a:rPr>
              <a:t>后。必须把六十人</a:t>
            </a:r>
            <a:r>
              <a:rPr lang="zh-CN" sz="2400" dirty="0">
                <a:latin typeface="微软雅黑" panose="020B0503020204020204" charset="-122"/>
                <a:ea typeface="微软雅黑" panose="020B0503020204020204" charset="-122"/>
                <a:cs typeface="微软雅黑" panose="020B0503020204020204" charset="-122"/>
                <a:sym typeface="+mn-ea"/>
              </a:rPr>
              <a:t>救</a:t>
            </a:r>
            <a:r>
              <a:rPr sz="2400" dirty="0">
                <a:latin typeface="微软雅黑" panose="020B0503020204020204" charset="-122"/>
                <a:ea typeface="微软雅黑" panose="020B0503020204020204" charset="-122"/>
                <a:cs typeface="微软雅黑" panose="020B0503020204020204" charset="-122"/>
                <a:sym typeface="+mn-ea"/>
              </a:rPr>
              <a:t>出去!”</a:t>
            </a:r>
            <a:endParaRPr sz="2400" dirty="0">
              <a:latin typeface="微软雅黑" panose="020B0503020204020204" charset="-122"/>
              <a:ea typeface="微软雅黑" panose="020B0503020204020204" charset="-122"/>
              <a:cs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3" name="文本框 2"/>
          <p:cNvSpPr txBox="1"/>
          <p:nvPr/>
        </p:nvSpPr>
        <p:spPr>
          <a:xfrm>
            <a:off x="658610" y="4032588"/>
            <a:ext cx="9405006" cy="1052596"/>
          </a:xfrm>
          <a:prstGeom prst="rect">
            <a:avLst/>
          </a:prstGeom>
          <a:noFill/>
        </p:spPr>
        <p:txBody>
          <a:bodyPr wrap="square" rtlCol="0">
            <a:spAutoFit/>
          </a:bodyPr>
          <a:lstStyle/>
          <a:p>
            <a:pPr marL="342900" indent="-342900" algn="l">
              <a:lnSpc>
                <a:spcPct val="130000"/>
              </a:lnSpc>
              <a:buFont typeface="微软雅黑" panose="020B0503020204020204" charset="-122"/>
              <a:buChar char="◇"/>
            </a:pPr>
            <a:r>
              <a:rPr lang="zh-CN" altLang="en-US" sz="2400" dirty="0" smtClean="0">
                <a:latin typeface="微软雅黑" panose="020B0503020204020204" charset="-122"/>
                <a:ea typeface="微软雅黑" panose="020B0503020204020204" charset="-122"/>
                <a:cs typeface="微软雅黑" panose="020B0503020204020204" charset="-122"/>
              </a:rPr>
              <a:t>他张开双臂，向喷射着火舌的火力点猛扑上去，用自己的胸膛堵住了敌人的枪口。</a:t>
            </a: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2" name="图片 1" descr="68"/>
          <p:cNvPicPr>
            <a:picLocks noChangeAspect="1"/>
          </p:cNvPicPr>
          <p:nvPr/>
        </p:nvPicPr>
        <p:blipFill>
          <a:blip r:embed="rId2" cstate="print"/>
          <a:stretch>
            <a:fillRect/>
          </a:stretch>
        </p:blipFill>
        <p:spPr>
          <a:xfrm>
            <a:off x="9365023" y="4515576"/>
            <a:ext cx="1586752" cy="1793744"/>
          </a:xfrm>
          <a:prstGeom prst="rect">
            <a:avLst/>
          </a:prstGeom>
        </p:spPr>
      </p:pic>
      <p:sp>
        <p:nvSpPr>
          <p:cNvPr id="4" name="TextBox 3"/>
          <p:cNvSpPr txBox="1"/>
          <p:nvPr/>
        </p:nvSpPr>
        <p:spPr>
          <a:xfrm>
            <a:off x="1801275" y="3327377"/>
            <a:ext cx="6943884" cy="461665"/>
          </a:xfrm>
          <a:prstGeom prst="rect">
            <a:avLst/>
          </a:prstGeom>
          <a:noFill/>
        </p:spPr>
        <p:txBody>
          <a:bodyPr wrap="square" rtlCol="0">
            <a:spAutoFit/>
          </a:bodyPr>
          <a:lstStyle/>
          <a:p>
            <a:r>
              <a:rPr lang="zh-CN" altLang="en-US" sz="2400" dirty="0" smtClean="0">
                <a:latin typeface="微软雅黑" panose="020B0503020204020204" charset="-122"/>
                <a:ea typeface="微软雅黑" panose="020B0503020204020204" charset="-122"/>
              </a:rPr>
              <a:t>从语言描写可以看出人物的一些特点。</a:t>
            </a:r>
            <a:endParaRPr lang="zh-CN" altLang="en-US" sz="2400" dirty="0">
              <a:latin typeface="微软雅黑" panose="020B0503020204020204" charset="-122"/>
              <a:ea typeface="微软雅黑" panose="020B0503020204020204" charset="-122"/>
            </a:endParaRPr>
          </a:p>
        </p:txBody>
      </p:sp>
      <p:sp>
        <p:nvSpPr>
          <p:cNvPr id="5" name="TextBox 4"/>
          <p:cNvSpPr txBox="1"/>
          <p:nvPr/>
        </p:nvSpPr>
        <p:spPr>
          <a:xfrm>
            <a:off x="1801276" y="5301210"/>
            <a:ext cx="7734959" cy="461665"/>
          </a:xfrm>
          <a:prstGeom prst="rect">
            <a:avLst/>
          </a:prstGeom>
          <a:noFill/>
        </p:spPr>
        <p:txBody>
          <a:bodyPr wrap="square" rtlCol="0">
            <a:spAutoFit/>
          </a:bodyPr>
          <a:lstStyle/>
          <a:p>
            <a:r>
              <a:rPr lang="zh-CN" altLang="en-US" sz="2400" dirty="0" smtClean="0">
                <a:latin typeface="微软雅黑" panose="020B0503020204020204" charset="-122"/>
                <a:ea typeface="微软雅黑" panose="020B0503020204020204" charset="-122"/>
              </a:rPr>
              <a:t>我发现从人物的动作可以感受到人物的品质。</a:t>
            </a: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bldLvl="0"/>
    </p:bldLst>
  </p:timing>
</p:sld>
</file>

<file path=ppt/slides/slide9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2391243" y="2694305"/>
            <a:ext cx="7206281" cy="771346"/>
          </a:xfrm>
          <a:prstGeom prst="snip2DiagRect">
            <a:avLst/>
          </a:prstGeom>
          <a:noFill/>
          <a:ln w="38100">
            <a:solidFill>
              <a:srgbClr val="FFC000"/>
            </a:solidFill>
          </a:ln>
        </p:spPr>
        <p:txBody>
          <a:bodyPr wrap="square" rtlCol="0">
            <a:spAutoFit/>
          </a:bodyPr>
          <a:lstStyle/>
          <a:p>
            <a:pPr algn="l">
              <a:lnSpc>
                <a:spcPct val="150000"/>
              </a:lnSpc>
            </a:pPr>
            <a:r>
              <a:rPr lang="zh-CN" sz="2400">
                <a:latin typeface="微软雅黑" panose="020B0503020204020204" charset="-122"/>
                <a:ea typeface="微软雅黑" panose="020B0503020204020204" charset="-122"/>
                <a:cs typeface="微软雅黑" panose="020B0503020204020204" charset="-122"/>
                <a:sym typeface="+mn-ea"/>
              </a:rPr>
              <a:t>第一个语段从人物的语言表现人物的品质。</a:t>
            </a:r>
            <a:r>
              <a:rPr lang="en-US" sz="2400" dirty="0">
                <a:latin typeface="微软雅黑" panose="020B0503020204020204" charset="-122"/>
                <a:ea typeface="微软雅黑" panose="020B0503020204020204" charset="-122"/>
                <a:cs typeface="微软雅黑" panose="020B0503020204020204" charset="-122"/>
              </a:rPr>
              <a:t>       </a:t>
            </a:r>
            <a:endParaRPr sz="2400" dirty="0">
              <a:latin typeface="微软雅黑" panose="020B0503020204020204" charset="-122"/>
              <a:ea typeface="微软雅黑" panose="020B0503020204020204" charset="-122"/>
              <a:cs typeface="微软雅黑" panose="020B0503020204020204" charset="-122"/>
            </a:endParaRP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3" name="文本框 2"/>
          <p:cNvSpPr txBox="1"/>
          <p:nvPr/>
        </p:nvSpPr>
        <p:spPr>
          <a:xfrm>
            <a:off x="994479" y="4325622"/>
            <a:ext cx="7017152" cy="991731"/>
          </a:xfrm>
          <a:prstGeom prst="snip2DiagRect">
            <a:avLst/>
          </a:prstGeom>
          <a:solidFill>
            <a:srgbClr val="FFC000"/>
          </a:solidFill>
        </p:spPr>
        <p:txBody>
          <a:bodyPr wrap="square" rtlCol="0">
            <a:spAutoFit/>
          </a:bodyPr>
          <a:lstStyle/>
          <a:p>
            <a:pPr algn="l">
              <a:lnSpc>
                <a:spcPct val="100000"/>
              </a:lnSpc>
            </a:pPr>
            <a:r>
              <a:rPr lang="zh-CN" sz="2400">
                <a:latin typeface="微软雅黑" panose="020B0503020204020204" charset="-122"/>
                <a:ea typeface="微软雅黑" panose="020B0503020204020204" charset="-122"/>
                <a:cs typeface="微软雅黑" panose="020B0503020204020204" charset="-122"/>
                <a:sym typeface="+mn-ea"/>
              </a:rPr>
              <a:t>第二个语段，是从人物的动作描写看出人物的一些特点。</a:t>
            </a: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2" name="图片 1" descr="54"/>
          <p:cNvPicPr>
            <a:picLocks noChangeAspect="1"/>
          </p:cNvPicPr>
          <p:nvPr/>
        </p:nvPicPr>
        <p:blipFill>
          <a:blip r:embed="rId2" cstate="print"/>
          <a:stretch>
            <a:fillRect/>
          </a:stretch>
        </p:blipFill>
        <p:spPr>
          <a:xfrm>
            <a:off x="8648778" y="4493895"/>
            <a:ext cx="1897491" cy="17678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 grpId="0" bldLvl="0" animBg="1"/>
    </p:bldLst>
  </p:timing>
</p:sld>
</file>

<file path=ppt/slides/slide9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交流平台</a:t>
            </a:r>
          </a:p>
        </p:txBody>
      </p:sp>
      <p:sp>
        <p:nvSpPr>
          <p:cNvPr id="100" name="文本框 99"/>
          <p:cNvSpPr txBox="1"/>
          <p:nvPr/>
        </p:nvSpPr>
        <p:spPr>
          <a:xfrm>
            <a:off x="376709" y="2204865"/>
            <a:ext cx="10408297" cy="3709809"/>
          </a:xfrm>
          <a:prstGeom prst="snip2DiagRect">
            <a:avLst/>
          </a:prstGeom>
          <a:noFill/>
          <a:ln w="9525">
            <a:solidFill>
              <a:schemeClr val="accent1"/>
            </a:solidFill>
          </a:ln>
        </p:spPr>
        <p:txBody>
          <a:bodyPr wrap="square">
            <a:spAutoFit/>
          </a:bodyPr>
          <a:lstStyle/>
          <a:p>
            <a:pPr>
              <a:lnSpc>
                <a:spcPct val="100000"/>
              </a:lnSpc>
            </a:pPr>
            <a:r>
              <a:rPr lang="zh-CN" sz="2800" dirty="0">
                <a:solidFill>
                  <a:srgbClr val="FF0000"/>
                </a:solidFill>
                <a:latin typeface="微软雅黑" panose="020B0503020204020204" charset="-122"/>
                <a:ea typeface="微软雅黑" panose="020B0503020204020204" charset="-122"/>
                <a:cs typeface="微软雅黑" panose="020B0503020204020204" charset="-122"/>
              </a:rPr>
              <a:t>语言描写：</a:t>
            </a:r>
            <a:endParaRPr lang="zh-CN" sz="2800"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00000"/>
              </a:lnSpc>
            </a:pPr>
            <a:r>
              <a:rPr lang="en-US" altLang="zh-CN" sz="2800" dirty="0" smtClean="0">
                <a:solidFill>
                  <a:schemeClr val="tx1"/>
                </a:solidFill>
                <a:latin typeface="微软雅黑" panose="020B0503020204020204" charset="-122"/>
                <a:ea typeface="微软雅黑" panose="020B0503020204020204" charset="-122"/>
                <a:cs typeface="微软雅黑" panose="020B0503020204020204" charset="-122"/>
              </a:rPr>
              <a:t>     </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中午</a:t>
            </a:r>
            <a:r>
              <a:rPr lang="zh-CN" sz="2800" dirty="0">
                <a:solidFill>
                  <a:schemeClr val="tx1"/>
                </a:solidFill>
                <a:latin typeface="微软雅黑" panose="020B0503020204020204" charset="-122"/>
                <a:ea typeface="微软雅黑" panose="020B0503020204020204" charset="-122"/>
                <a:cs typeface="微软雅黑" panose="020B0503020204020204" charset="-122"/>
              </a:rPr>
              <a:t>吃完饭，妈妈叫我洗碗，我不肯洗，妈妈用婉转的语气说：“我的小洗碗机，快去洗碗吧！”我就高高兴兴去洗碗了。我一边洗一边说：“妈妈，那你是小天鹅洗衣机啦！”因为妈妈常常给我们洗衣服。爸爸不甘落后地说：“我是电饭锅，因为我天天给你们烧饭。”我笑着说：“哈，我们都是家用电器了！”</a:t>
            </a:r>
          </a:p>
        </p:txBody>
      </p:sp>
      <p:pic>
        <p:nvPicPr>
          <p:cNvPr id="7" name="图片 6" descr="33"/>
          <p:cNvPicPr>
            <a:picLocks noChangeAspect="1"/>
          </p:cNvPicPr>
          <p:nvPr/>
        </p:nvPicPr>
        <p:blipFill>
          <a:blip r:embed="rId2" cstate="print"/>
          <a:stretch>
            <a:fillRect/>
          </a:stretch>
        </p:blipFill>
        <p:spPr>
          <a:xfrm flipH="1">
            <a:off x="8879763" y="938530"/>
            <a:ext cx="2281950" cy="2266315"/>
          </a:xfrm>
          <a:prstGeom prst="rect">
            <a:avLst/>
          </a:prstGeom>
        </p:spPr>
      </p:pic>
    </p:spTree>
  </p:cSld>
  <p:clrMapOvr>
    <a:masterClrMapping/>
  </p:clrMapOvr>
  <p:timing>
    <p:tnLst>
      <p:par>
        <p:cTn id="1" dur="indefinite" restart="never" nodeType="tmRoot"/>
      </p:par>
    </p:tnLst>
  </p:timing>
</p:sld>
</file>

<file path=ppt/slides/slide9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389109" y="1082040"/>
            <a:ext cx="2210640" cy="682944"/>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交流平台</a:t>
            </a:r>
          </a:p>
        </p:txBody>
      </p:sp>
      <p:sp>
        <p:nvSpPr>
          <p:cNvPr id="4" name="文本框 3"/>
          <p:cNvSpPr txBox="1"/>
          <p:nvPr/>
        </p:nvSpPr>
        <p:spPr>
          <a:xfrm>
            <a:off x="1562640" y="2092327"/>
            <a:ext cx="8889064" cy="2754809"/>
          </a:xfrm>
          <a:prstGeom prst="snip2DiagRect">
            <a:avLst/>
          </a:prstGeom>
          <a:noFill/>
          <a:ln w="38100">
            <a:solidFill>
              <a:srgbClr val="FFC000"/>
            </a:solidFill>
          </a:ln>
        </p:spPr>
        <p:txBody>
          <a:bodyPr wrap="square" rtlCol="0">
            <a:spAutoFit/>
          </a:bodyPr>
          <a:lstStyle/>
          <a:p>
            <a:pPr algn="l"/>
            <a:r>
              <a:rPr alt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动作描写：</a:t>
            </a:r>
            <a:endParaRPr altLang="zh-CN" sz="2400" dirty="0">
              <a:latin typeface="微软雅黑" panose="020B0503020204020204" charset="-122"/>
              <a:ea typeface="微软雅黑" panose="020B0503020204020204" charset="-122"/>
              <a:cs typeface="微软雅黑" panose="020B0503020204020204" charset="-122"/>
              <a:sym typeface="+mn-ea"/>
            </a:endParaRPr>
          </a:p>
          <a:p>
            <a:pPr algn="l"/>
            <a:r>
              <a:rPr lang="en-US" altLang="zh-CN" sz="2400" dirty="0" smtClean="0">
                <a:latin typeface="微软雅黑" panose="020B0503020204020204" charset="-122"/>
                <a:ea typeface="微软雅黑" panose="020B0503020204020204" charset="-122"/>
                <a:cs typeface="微软雅黑" panose="020B0503020204020204" charset="-122"/>
                <a:sym typeface="+mn-ea"/>
              </a:rPr>
              <a:t>      </a:t>
            </a:r>
            <a:r>
              <a:rPr altLang="zh-CN" sz="2400" dirty="0" err="1" smtClean="0">
                <a:latin typeface="微软雅黑" panose="020B0503020204020204" charset="-122"/>
                <a:ea typeface="微软雅黑" panose="020B0503020204020204" charset="-122"/>
                <a:cs typeface="微软雅黑" panose="020B0503020204020204" charset="-122"/>
                <a:sym typeface="+mn-ea"/>
              </a:rPr>
              <a:t>她上课很严肃</a:t>
            </a:r>
            <a:r>
              <a:rPr altLang="zh-CN" sz="2400" dirty="0" err="1">
                <a:latin typeface="微软雅黑" panose="020B0503020204020204" charset="-122"/>
                <a:ea typeface="微软雅黑" panose="020B0503020204020204" charset="-122"/>
                <a:cs typeface="微软雅黑" panose="020B0503020204020204" charset="-122"/>
                <a:sym typeface="+mn-ea"/>
              </a:rPr>
              <a:t>，一定要全班四十二双眼睛齐刷刷地盯着她，谁要是做小动作，就会被她的秘密武器</a:t>
            </a:r>
            <a:r>
              <a:rPr altLang="zh-CN" sz="2400" dirty="0">
                <a:latin typeface="微软雅黑" panose="020B0503020204020204" charset="-122"/>
                <a:ea typeface="微软雅黑" panose="020B0503020204020204" charset="-122"/>
                <a:cs typeface="微软雅黑" panose="020B0503020204020204" charset="-122"/>
                <a:sym typeface="+mn-ea"/>
              </a:rPr>
              <a:t>--“粉笔头”袭击，如果两个同学在交头接耳，她就会使出绝世神功--“穿心眼”，好像要把人的心看透，有了这两样“法宝”，应该没有人不服气了吧。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78248" y="1078230"/>
            <a:ext cx="2616802" cy="682944"/>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识字加油站</a:t>
            </a:r>
          </a:p>
        </p:txBody>
      </p:sp>
      <p:sp>
        <p:nvSpPr>
          <p:cNvPr id="4" name="文本框 3"/>
          <p:cNvSpPr txBox="1"/>
          <p:nvPr/>
        </p:nvSpPr>
        <p:spPr>
          <a:xfrm>
            <a:off x="1026258" y="2472692"/>
            <a:ext cx="9109198" cy="1908215"/>
          </a:xfrm>
          <a:prstGeom prst="rect">
            <a:avLst/>
          </a:prstGeom>
          <a:noFill/>
        </p:spPr>
        <p:txBody>
          <a:bodyPr wrap="square" rtlCol="0" anchor="t">
            <a:spAutoFit/>
          </a:bodyPr>
          <a:lstStyle/>
          <a:p>
            <a:r>
              <a:rPr lang="zh-CN" altLang="en-US" sz="2400" dirty="0" smtClean="0">
                <a:latin typeface="微软雅黑" panose="020B0503020204020204" charset="-122"/>
                <a:ea typeface="微软雅黑" panose="020B0503020204020204" charset="-122"/>
              </a:rPr>
              <a:t>    </a:t>
            </a:r>
            <a:r>
              <a:rPr lang="zh-CN" altLang="en-US" sz="2400" dirty="0" smtClean="0">
                <a:latin typeface="汉语拼音" pitchFamily="34" charset="0"/>
                <a:ea typeface="微软雅黑" panose="020B0503020204020204" charset="-122"/>
                <a:cs typeface="汉语拼音" pitchFamily="34" charset="0"/>
              </a:rPr>
              <a:t>ǎ</a:t>
            </a:r>
            <a:r>
              <a:rPr lang="en-US" altLang="zh-CN" sz="2400" dirty="0" err="1">
                <a:latin typeface="汉语拼音" pitchFamily="34" charset="0"/>
                <a:ea typeface="微软雅黑" panose="020B0503020204020204" charset="-122"/>
                <a:cs typeface="汉语拼音" pitchFamily="34" charset="0"/>
              </a:rPr>
              <a:t>i</a:t>
            </a:r>
            <a:r>
              <a:rPr lang="en-US" altLang="zh-CN" sz="2400" dirty="0">
                <a:latin typeface="汉语拼音" pitchFamily="34" charset="0"/>
                <a:ea typeface="微软雅黑" panose="020B0503020204020204" charset="-122"/>
                <a:cs typeface="汉语拼音" pitchFamily="34" charset="0"/>
              </a:rPr>
              <a:t>    </a:t>
            </a:r>
            <a:r>
              <a:rPr lang="en-US" altLang="zh-CN" sz="2400" dirty="0" smtClean="0">
                <a:latin typeface="汉语拼音" pitchFamily="34" charset="0"/>
                <a:ea typeface="微软雅黑" panose="020B0503020204020204" charset="-122"/>
                <a:cs typeface="汉语拼音" pitchFamily="34" charset="0"/>
              </a:rPr>
              <a:t>   </a:t>
            </a:r>
            <a:r>
              <a:rPr lang="en-US" altLang="zh-CN" sz="2400" dirty="0" err="1" smtClean="0">
                <a:latin typeface="汉语拼音" pitchFamily="34" charset="0"/>
                <a:ea typeface="微软雅黑" panose="020B0503020204020204" charset="-122"/>
                <a:cs typeface="汉语拼音" pitchFamily="34" charset="0"/>
              </a:rPr>
              <a:t>kāng</a:t>
            </a:r>
            <a:r>
              <a:rPr lang="en-US" altLang="zh-CN" sz="2400" dirty="0" smtClean="0">
                <a:latin typeface="汉语拼音" pitchFamily="34" charset="0"/>
                <a:ea typeface="微软雅黑" panose="020B0503020204020204" charset="-122"/>
                <a:cs typeface="汉语拼音" pitchFamily="34" charset="0"/>
              </a:rPr>
              <a:t> </a:t>
            </a:r>
            <a:r>
              <a:rPr lang="en-US" altLang="zh-CN" sz="2400" dirty="0" err="1" smtClean="0">
                <a:latin typeface="汉语拼音" pitchFamily="34" charset="0"/>
                <a:ea typeface="微软雅黑" panose="020B0503020204020204" charset="-122"/>
                <a:cs typeface="汉语拼音" pitchFamily="34" charset="0"/>
              </a:rPr>
              <a:t>kǎi</a:t>
            </a:r>
            <a:r>
              <a:rPr lang="en-US" altLang="zh-CN" sz="2400" dirty="0" smtClean="0">
                <a:latin typeface="汉语拼音" pitchFamily="34" charset="0"/>
                <a:ea typeface="微软雅黑" panose="020B0503020204020204" charset="-122"/>
                <a:cs typeface="汉语拼音" pitchFamily="34" charset="0"/>
              </a:rPr>
              <a:t>     </a:t>
            </a:r>
            <a:r>
              <a:rPr lang="en-US" altLang="zh-CN" sz="2400" dirty="0" err="1" smtClean="0">
                <a:latin typeface="汉语拼音" pitchFamily="34" charset="0"/>
                <a:ea typeface="微软雅黑" panose="020B0503020204020204" charset="-122"/>
                <a:cs typeface="汉语拼音" pitchFamily="34" charset="0"/>
              </a:rPr>
              <a:t>xián</a:t>
            </a:r>
            <a:r>
              <a:rPr lang="en-US" altLang="zh-CN" sz="2400" dirty="0" smtClean="0">
                <a:latin typeface="汉语拼音" pitchFamily="34" charset="0"/>
                <a:ea typeface="微软雅黑" panose="020B0503020204020204" charset="-122"/>
                <a:cs typeface="汉语拼音" pitchFamily="34" charset="0"/>
              </a:rPr>
              <a:t>               </a:t>
            </a:r>
            <a:r>
              <a:rPr lang="en-US" altLang="zh-CN" sz="2400" dirty="0" err="1" smtClean="0">
                <a:latin typeface="汉语拼音" pitchFamily="34" charset="0"/>
                <a:ea typeface="微软雅黑" panose="020B0503020204020204" charset="-122"/>
                <a:cs typeface="汉语拼音" pitchFamily="34" charset="0"/>
              </a:rPr>
              <a:t>qī</a:t>
            </a:r>
            <a:endParaRPr lang="en-US" altLang="zh-CN" sz="2400" dirty="0" smtClean="0">
              <a:latin typeface="汉语拼音" pitchFamily="34" charset="0"/>
              <a:ea typeface="微软雅黑" panose="020B0503020204020204" charset="-122"/>
              <a:cs typeface="汉语拼音" pitchFamily="34" charset="0"/>
            </a:endParaRPr>
          </a:p>
          <a:p>
            <a:r>
              <a:rPr lang="zh-CN" altLang="en-US" sz="2800" dirty="0" smtClean="0">
                <a:latin typeface="微软雅黑" panose="020B0503020204020204" charset="-122"/>
                <a:ea typeface="微软雅黑" panose="020B0503020204020204" charset="-122"/>
              </a:rPr>
              <a:t>和蔼        </a:t>
            </a:r>
            <a:r>
              <a:rPr lang="zh-CN" altLang="en-US" sz="2800" dirty="0">
                <a:latin typeface="微软雅黑" panose="020B0503020204020204" charset="-122"/>
                <a:ea typeface="微软雅黑" panose="020B0503020204020204" charset="-122"/>
              </a:rPr>
              <a:t>慷慨       贤慧       悲戚 </a:t>
            </a:r>
          </a:p>
          <a:p>
            <a:r>
              <a:rPr lang="en-US" altLang="zh-CN" sz="2400" dirty="0" smtClean="0">
                <a:latin typeface="汉语拼音" pitchFamily="34" charset="0"/>
                <a:ea typeface="微软雅黑" panose="020B0503020204020204" charset="-122"/>
                <a:cs typeface="汉语拼音" pitchFamily="34" charset="0"/>
              </a:rPr>
              <a:t>            </a:t>
            </a:r>
            <a:r>
              <a:rPr lang="en-US" altLang="zh-CN" sz="2400" dirty="0" err="1" smtClean="0">
                <a:latin typeface="汉语拼音" pitchFamily="34" charset="0"/>
                <a:ea typeface="微软雅黑" panose="020B0503020204020204" charset="-122"/>
                <a:cs typeface="汉语拼音" pitchFamily="34" charset="0"/>
              </a:rPr>
              <a:t>jù</a:t>
            </a:r>
            <a:r>
              <a:rPr lang="en-US" altLang="zh-CN" sz="2400" dirty="0" smtClean="0">
                <a:latin typeface="汉语拼音" pitchFamily="34" charset="0"/>
                <a:ea typeface="微软雅黑" panose="020B0503020204020204" charset="-122"/>
                <a:cs typeface="汉语拼音" pitchFamily="34" charset="0"/>
              </a:rPr>
              <a:t>     </a:t>
            </a:r>
            <a:r>
              <a:rPr lang="en-US" altLang="zh-CN" sz="2400" dirty="0" err="1" smtClean="0">
                <a:latin typeface="汉语拼音" pitchFamily="34" charset="0"/>
                <a:ea typeface="微软雅黑" panose="020B0503020204020204" charset="-122"/>
                <a:cs typeface="汉语拼音" pitchFamily="34" charset="0"/>
              </a:rPr>
              <a:t>bīn</a:t>
            </a:r>
            <a:r>
              <a:rPr lang="en-US" altLang="zh-CN" sz="2400" dirty="0" smtClean="0">
                <a:latin typeface="汉语拼音" pitchFamily="34" charset="0"/>
                <a:ea typeface="微软雅黑" panose="020B0503020204020204" charset="-122"/>
                <a:cs typeface="汉语拼音" pitchFamily="34" charset="0"/>
              </a:rPr>
              <a:t>                 </a:t>
            </a:r>
            <a:r>
              <a:rPr lang="en-US" altLang="zh-CN" sz="2400" dirty="0" err="1" smtClean="0">
                <a:latin typeface="汉语拼音" pitchFamily="34" charset="0"/>
                <a:ea typeface="微软雅黑" panose="020B0503020204020204" charset="-122"/>
                <a:cs typeface="汉语拼音" pitchFamily="34" charset="0"/>
              </a:rPr>
              <a:t>zào</a:t>
            </a:r>
            <a:r>
              <a:rPr lang="en-US" altLang="zh-CN" sz="2400" dirty="0" smtClean="0">
                <a:latin typeface="汉语拼音" pitchFamily="34" charset="0"/>
                <a:ea typeface="微软雅黑" panose="020B0503020204020204" charset="-122"/>
                <a:cs typeface="汉语拼音" pitchFamily="34" charset="0"/>
              </a:rPr>
              <a:t>                      </a:t>
            </a:r>
            <a:r>
              <a:rPr lang="en-US" altLang="zh-CN" sz="2400" dirty="0" err="1">
                <a:latin typeface="汉语拼音" pitchFamily="34" charset="0"/>
                <a:ea typeface="微软雅黑" panose="020B0503020204020204" charset="-122"/>
                <a:cs typeface="汉语拼音" pitchFamily="34" charset="0"/>
              </a:rPr>
              <a:t>fén</a:t>
            </a:r>
            <a:endParaRPr lang="en-US" altLang="zh-CN" sz="2400" dirty="0">
              <a:latin typeface="汉语拼音" pitchFamily="34" charset="0"/>
              <a:ea typeface="微软雅黑" panose="020B0503020204020204" charset="-122"/>
              <a:cs typeface="汉语拼音" pitchFamily="34" charset="0"/>
            </a:endParaRPr>
          </a:p>
          <a:p>
            <a:pPr>
              <a:lnSpc>
                <a:spcPct val="150000"/>
              </a:lnSpc>
            </a:pPr>
            <a:r>
              <a:rPr lang="zh-CN" altLang="en-US" sz="2800" dirty="0">
                <a:latin typeface="微软雅黑" panose="020B0503020204020204" charset="-122"/>
                <a:ea typeface="微软雅黑" panose="020B0503020204020204" charset="-122"/>
              </a:rPr>
              <a:t>临危不惧    彬彬有礼   焦躁不安   心急如焚</a:t>
            </a:r>
          </a:p>
        </p:txBody>
      </p:sp>
    </p:spTree>
  </p:cSld>
  <p:clrMapOvr>
    <a:masterClrMapping/>
  </p:clrMapOvr>
  <p:timing>
    <p:tnLst>
      <p:par>
        <p:cTn id="1" dur="indefinite" restart="never" nodeType="tmRoot"/>
      </p:par>
    </p:tnLst>
  </p:timing>
</p:sld>
</file>

<file path=ppt/slides/slide9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307021" y="1916834"/>
            <a:ext cx="10510001" cy="4053417"/>
          </a:xfrm>
          <a:prstGeom prst="roundRect">
            <a:avLst>
              <a:gd name="adj" fmla="val 0"/>
            </a:avLst>
          </a:prstGeom>
          <a:noFill/>
          <a:ln>
            <a:solidFill>
              <a:schemeClr val="accent1"/>
            </a:solidFill>
          </a:ln>
        </p:spPr>
        <p:txBody>
          <a:bodyPr wrap="square" rtlCol="0">
            <a:spAutoFit/>
          </a:bodyPr>
          <a:lstStyle/>
          <a:p>
            <a:pPr algn="l">
              <a:lnSpc>
                <a:spcPct val="130000"/>
              </a:lnSpc>
            </a:pPr>
            <a:r>
              <a:rPr altLang="zh-CN" sz="2200" dirty="0" err="1">
                <a:solidFill>
                  <a:srgbClr val="FF0000"/>
                </a:solidFill>
                <a:latin typeface="微软雅黑" panose="020B0503020204020204" charset="-122"/>
                <a:ea typeface="微软雅黑" panose="020B0503020204020204" charset="-122"/>
                <a:cs typeface="微软雅黑" panose="020B0503020204020204" charset="-122"/>
                <a:sym typeface="+mn-ea"/>
              </a:rPr>
              <a:t>和蔼：</a:t>
            </a:r>
            <a:r>
              <a:rPr altLang="zh-CN" sz="2200" dirty="0" err="1">
                <a:latin typeface="微软雅黑" panose="020B0503020204020204" charset="-122"/>
                <a:ea typeface="微软雅黑" panose="020B0503020204020204" charset="-122"/>
                <a:cs typeface="微软雅黑" panose="020B0503020204020204" charset="-122"/>
                <a:sym typeface="+mn-ea"/>
              </a:rPr>
              <a:t>性情温和,</a:t>
            </a:r>
            <a:r>
              <a:rPr altLang="zh-CN" sz="2200" dirty="0" err="1" smtClean="0">
                <a:latin typeface="微软雅黑" panose="020B0503020204020204" charset="-122"/>
                <a:ea typeface="微软雅黑" panose="020B0503020204020204" charset="-122"/>
                <a:cs typeface="微软雅黑" panose="020B0503020204020204" charset="-122"/>
                <a:sym typeface="+mn-ea"/>
              </a:rPr>
              <a:t>态度可亲</a:t>
            </a:r>
            <a:r>
              <a:rPr lang="zh-CN" altLang="en-US" sz="2200" dirty="0" smtClean="0">
                <a:latin typeface="微软雅黑" panose="020B0503020204020204" charset="-122"/>
                <a:ea typeface="微软雅黑" panose="020B0503020204020204" charset="-122"/>
                <a:cs typeface="微软雅黑" panose="020B0503020204020204" charset="-122"/>
                <a:sym typeface="+mn-ea"/>
              </a:rPr>
              <a:t>。</a:t>
            </a:r>
            <a:endParaRPr altLang="zh-CN" sz="2200" dirty="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altLang="zh-CN" sz="2200" dirty="0" err="1">
                <a:solidFill>
                  <a:srgbClr val="FF0000"/>
                </a:solidFill>
                <a:latin typeface="微软雅黑" panose="020B0503020204020204" charset="-122"/>
                <a:ea typeface="微软雅黑" panose="020B0503020204020204" charset="-122"/>
                <a:cs typeface="微软雅黑" panose="020B0503020204020204" charset="-122"/>
                <a:sym typeface="+mn-ea"/>
              </a:rPr>
              <a:t>慷慨：</a:t>
            </a:r>
            <a:r>
              <a:rPr altLang="zh-CN" sz="2200" dirty="0" err="1">
                <a:latin typeface="微软雅黑" panose="020B0503020204020204" charset="-122"/>
                <a:ea typeface="微软雅黑" panose="020B0503020204020204" charset="-122"/>
                <a:cs typeface="微软雅黑" panose="020B0503020204020204" charset="-122"/>
                <a:sym typeface="+mn-ea"/>
              </a:rPr>
              <a:t>充满正气,</a:t>
            </a:r>
            <a:r>
              <a:rPr altLang="zh-CN" sz="2200" dirty="0" err="1" smtClean="0">
                <a:latin typeface="微软雅黑" panose="020B0503020204020204" charset="-122"/>
                <a:ea typeface="微软雅黑" panose="020B0503020204020204" charset="-122"/>
                <a:cs typeface="微软雅黑" panose="020B0503020204020204" charset="-122"/>
                <a:sym typeface="+mn-ea"/>
              </a:rPr>
              <a:t>情绪激昂</a:t>
            </a:r>
            <a:r>
              <a:rPr lang="zh-CN" altLang="en-US" sz="2200" dirty="0" smtClean="0">
                <a:latin typeface="微软雅黑" panose="020B0503020204020204" charset="-122"/>
                <a:ea typeface="微软雅黑" panose="020B0503020204020204" charset="-122"/>
                <a:cs typeface="微软雅黑" panose="020B0503020204020204" charset="-122"/>
                <a:sym typeface="+mn-ea"/>
              </a:rPr>
              <a:t>；</a:t>
            </a:r>
            <a:r>
              <a:rPr altLang="zh-CN" sz="2200" dirty="0" err="1" smtClean="0">
                <a:latin typeface="微软雅黑" panose="020B0503020204020204" charset="-122"/>
                <a:ea typeface="微软雅黑" panose="020B0503020204020204" charset="-122"/>
                <a:cs typeface="微软雅黑" panose="020B0503020204020204" charset="-122"/>
                <a:sym typeface="+mn-ea"/>
              </a:rPr>
              <a:t>大方</a:t>
            </a:r>
            <a:r>
              <a:rPr altLang="zh-CN" sz="2200" dirty="0" err="1">
                <a:latin typeface="微软雅黑" panose="020B0503020204020204" charset="-122"/>
                <a:ea typeface="微软雅黑" panose="020B0503020204020204" charset="-122"/>
                <a:cs typeface="微软雅黑" panose="020B0503020204020204" charset="-122"/>
                <a:sym typeface="+mn-ea"/>
              </a:rPr>
              <a:t>、不吝啬</a:t>
            </a:r>
            <a:r>
              <a:rPr altLang="zh-CN" sz="2200" dirty="0">
                <a:latin typeface="微软雅黑" panose="020B0503020204020204" charset="-122"/>
                <a:ea typeface="微软雅黑" panose="020B0503020204020204" charset="-122"/>
                <a:cs typeface="微软雅黑" panose="020B0503020204020204" charset="-122"/>
                <a:sym typeface="+mn-ea"/>
              </a:rPr>
              <a:t>。</a:t>
            </a:r>
          </a:p>
          <a:p>
            <a:pPr>
              <a:lnSpc>
                <a:spcPct val="130000"/>
              </a:lnSpc>
            </a:pPr>
            <a:r>
              <a:rPr lang="zh-CN" altLang="en-US" sz="2200" dirty="0">
                <a:solidFill>
                  <a:srgbClr val="FF0000"/>
                </a:solidFill>
                <a:latin typeface="微软雅黑" panose="020B0503020204020204" charset="-122"/>
                <a:ea typeface="微软雅黑" panose="020B0503020204020204" charset="-122"/>
                <a:cs typeface="微软雅黑" panose="020B0503020204020204" charset="-122"/>
                <a:sym typeface="+mn-ea"/>
              </a:rPr>
              <a:t>贤惠：</a:t>
            </a:r>
            <a:r>
              <a:rPr lang="zh-CN" altLang="en-US" sz="2200" dirty="0">
                <a:latin typeface="微软雅黑" panose="020B0503020204020204" charset="-122"/>
                <a:ea typeface="微软雅黑" panose="020B0503020204020204" charset="-122"/>
                <a:cs typeface="微软雅黑" panose="020B0503020204020204" charset="-122"/>
                <a:sym typeface="+mn-ea"/>
              </a:rPr>
              <a:t>指妇女甘愿为家庭付出，有德行，态度和气，心灵手巧。善良温柔而通情达理</a:t>
            </a:r>
            <a:r>
              <a:rPr lang="zh-CN" altLang="en-US" sz="2200" dirty="0" smtClean="0">
                <a:latin typeface="微软雅黑" panose="020B0503020204020204" charset="-122"/>
                <a:ea typeface="微软雅黑" panose="020B0503020204020204" charset="-122"/>
                <a:cs typeface="微软雅黑" panose="020B0503020204020204" charset="-122"/>
                <a:sym typeface="+mn-ea"/>
              </a:rPr>
              <a:t>。</a:t>
            </a:r>
            <a:endParaRPr lang="zh-CN" altLang="en-US" sz="2200" dirty="0">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2200" dirty="0">
                <a:solidFill>
                  <a:srgbClr val="FF0000"/>
                </a:solidFill>
                <a:latin typeface="微软雅黑" panose="020B0503020204020204" charset="-122"/>
                <a:ea typeface="微软雅黑" panose="020B0503020204020204" charset="-122"/>
                <a:cs typeface="微软雅黑" panose="020B0503020204020204" charset="-122"/>
                <a:sym typeface="+mn-ea"/>
              </a:rPr>
              <a:t>悲戚：</a:t>
            </a:r>
            <a:r>
              <a:rPr lang="zh-CN" altLang="en-US" sz="2200" dirty="0">
                <a:latin typeface="微软雅黑" panose="020B0503020204020204" charset="-122"/>
                <a:ea typeface="微软雅黑" panose="020B0503020204020204" charset="-122"/>
                <a:cs typeface="微软雅黑" panose="020B0503020204020204" charset="-122"/>
                <a:sym typeface="+mn-ea"/>
              </a:rPr>
              <a:t>悲痛哀伤（着重于哀，多是个人情感上的）。</a:t>
            </a:r>
          </a:p>
          <a:p>
            <a:pPr algn="l">
              <a:lnSpc>
                <a:spcPct val="130000"/>
              </a:lnSpc>
            </a:pPr>
            <a:r>
              <a:rPr altLang="zh-CN" sz="2200" dirty="0" err="1" smtClean="0">
                <a:solidFill>
                  <a:srgbClr val="FF0000"/>
                </a:solidFill>
                <a:latin typeface="微软雅黑" panose="020B0503020204020204" charset="-122"/>
                <a:ea typeface="微软雅黑" panose="020B0503020204020204" charset="-122"/>
                <a:cs typeface="微软雅黑" panose="020B0503020204020204" charset="-122"/>
                <a:sym typeface="+mn-ea"/>
              </a:rPr>
              <a:t>临危不惧</a:t>
            </a:r>
            <a:r>
              <a:rPr altLang="zh-CN" sz="2200"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altLang="zh-CN" sz="2200" dirty="0">
                <a:latin typeface="微软雅黑" panose="020B0503020204020204" charset="-122"/>
                <a:ea typeface="微软雅黑" panose="020B0503020204020204" charset="-122"/>
                <a:cs typeface="微软雅黑" panose="020B0503020204020204" charset="-122"/>
                <a:sym typeface="+mn-ea"/>
              </a:rPr>
              <a:t> 临:碰到，面临;惧:害怕。遇到危难，一点也不害怕。</a:t>
            </a:r>
          </a:p>
          <a:p>
            <a:pPr>
              <a:lnSpc>
                <a:spcPct val="130000"/>
              </a:lnSpc>
            </a:pPr>
            <a:r>
              <a:rPr lang="zh-CN" altLang="en-US" sz="2200" dirty="0">
                <a:solidFill>
                  <a:srgbClr val="FF0000"/>
                </a:solidFill>
                <a:latin typeface="微软雅黑" panose="020B0503020204020204" charset="-122"/>
                <a:ea typeface="微软雅黑" panose="020B0503020204020204" charset="-122"/>
                <a:cs typeface="微软雅黑" panose="020B0503020204020204" charset="-122"/>
                <a:sym typeface="+mn-ea"/>
              </a:rPr>
              <a:t>彬彬有礼：</a:t>
            </a:r>
            <a:r>
              <a:rPr lang="zh-CN" altLang="en-US" sz="2200" dirty="0">
                <a:latin typeface="微软雅黑" panose="020B0503020204020204" charset="-122"/>
                <a:ea typeface="微软雅黑" panose="020B0503020204020204" charset="-122"/>
                <a:cs typeface="微软雅黑" panose="020B0503020204020204" charset="-122"/>
                <a:sym typeface="+mn-ea"/>
              </a:rPr>
              <a:t>表示个人修养和作风的道德用语，形容文雅有礼貌的样子。</a:t>
            </a:r>
          </a:p>
          <a:p>
            <a:pPr algn="l">
              <a:lnSpc>
                <a:spcPct val="130000"/>
              </a:lnSpc>
            </a:pPr>
            <a:r>
              <a:rPr altLang="zh-CN" sz="2200" dirty="0" err="1" smtClean="0">
                <a:solidFill>
                  <a:srgbClr val="FF0000"/>
                </a:solidFill>
                <a:latin typeface="微软雅黑" panose="020B0503020204020204" charset="-122"/>
                <a:ea typeface="微软雅黑" panose="020B0503020204020204" charset="-122"/>
                <a:cs typeface="微软雅黑" panose="020B0503020204020204" charset="-122"/>
                <a:sym typeface="+mn-ea"/>
              </a:rPr>
              <a:t>焦躁不安</a:t>
            </a:r>
            <a:r>
              <a:rPr altLang="zh-CN" sz="2200" dirty="0" err="1">
                <a:solidFill>
                  <a:srgbClr val="FF0000"/>
                </a:solidFill>
                <a:latin typeface="微软雅黑" panose="020B0503020204020204" charset="-122"/>
                <a:ea typeface="微软雅黑" panose="020B0503020204020204" charset="-122"/>
                <a:cs typeface="微软雅黑" panose="020B0503020204020204" charset="-122"/>
                <a:sym typeface="+mn-ea"/>
              </a:rPr>
              <a:t>：</a:t>
            </a:r>
            <a:r>
              <a:rPr altLang="zh-CN" sz="2200" dirty="0" err="1">
                <a:latin typeface="微软雅黑" panose="020B0503020204020204" charset="-122"/>
                <a:ea typeface="微软雅黑" panose="020B0503020204020204" charset="-122"/>
                <a:cs typeface="微软雅黑" panose="020B0503020204020204" charset="-122"/>
                <a:sym typeface="+mn-ea"/>
              </a:rPr>
              <a:t>着急,烦躁,坐立不安的样子</a:t>
            </a:r>
            <a:r>
              <a:rPr altLang="zh-CN" sz="2200" dirty="0">
                <a:latin typeface="微软雅黑" panose="020B0503020204020204" charset="-122"/>
                <a:ea typeface="微软雅黑" panose="020B0503020204020204" charset="-122"/>
                <a:cs typeface="微软雅黑" panose="020B0503020204020204" charset="-122"/>
                <a:sym typeface="+mn-ea"/>
              </a:rPr>
              <a:t> </a:t>
            </a:r>
            <a:r>
              <a:rPr lang="zh-CN" altLang="en-US" sz="2200" dirty="0" smtClean="0">
                <a:latin typeface="微软雅黑" panose="020B0503020204020204" charset="-122"/>
                <a:ea typeface="微软雅黑" panose="020B0503020204020204" charset="-122"/>
                <a:cs typeface="微软雅黑" panose="020B0503020204020204" charset="-122"/>
                <a:sym typeface="+mn-ea"/>
              </a:rPr>
              <a:t>。</a:t>
            </a:r>
            <a:endParaRPr altLang="zh-CN" sz="2200" dirty="0">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altLang="zh-CN" sz="2200" dirty="0">
                <a:solidFill>
                  <a:srgbClr val="FF0000"/>
                </a:solidFill>
                <a:latin typeface="微软雅黑" panose="020B0503020204020204" charset="-122"/>
                <a:ea typeface="微软雅黑" panose="020B0503020204020204" charset="-122"/>
                <a:cs typeface="微软雅黑" panose="020B0503020204020204" charset="-122"/>
                <a:sym typeface="+mn-ea"/>
              </a:rPr>
              <a:t>心急如焚：</a:t>
            </a:r>
            <a:r>
              <a:rPr altLang="zh-CN" sz="2200" dirty="0">
                <a:latin typeface="微软雅黑" panose="020B0503020204020204" charset="-122"/>
                <a:ea typeface="微软雅黑" panose="020B0503020204020204" charset="-122"/>
                <a:cs typeface="微软雅黑" panose="020B0503020204020204" charset="-122"/>
                <a:sym typeface="+mn-ea"/>
              </a:rPr>
              <a:t>心里急得像火烧一样。形容非常着急。</a:t>
            </a:r>
          </a:p>
        </p:txBody>
      </p:sp>
      <p:sp>
        <p:nvSpPr>
          <p:cNvPr id="2" name="文本框 1"/>
          <p:cNvSpPr txBox="1"/>
          <p:nvPr/>
        </p:nvSpPr>
        <p:spPr>
          <a:xfrm>
            <a:off x="419339" y="1029336"/>
            <a:ext cx="2964055" cy="680085"/>
          </a:xfrm>
          <a:prstGeom prst="plaque">
            <a:avLst/>
          </a:prstGeom>
          <a:solidFill>
            <a:srgbClr val="92D050"/>
          </a:solidFill>
        </p:spPr>
        <p:txBody>
          <a:bodyPr wrap="square" rtlCol="0">
            <a:spAutoFit/>
          </a:bodyPr>
          <a:lstStyle/>
          <a:p>
            <a:pPr>
              <a:lnSpc>
                <a:spcPct val="100000"/>
              </a:lnSpc>
            </a:pPr>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识字加油站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100" name="文本框 99"/>
          <p:cNvSpPr txBox="1"/>
          <p:nvPr/>
        </p:nvSpPr>
        <p:spPr>
          <a:xfrm>
            <a:off x="741014" y="1820547"/>
            <a:ext cx="10588900" cy="3416320"/>
          </a:xfrm>
          <a:prstGeom prst="rect">
            <a:avLst/>
          </a:prstGeom>
          <a:noFill/>
          <a:ln w="9525">
            <a:noFill/>
          </a:ln>
        </p:spPr>
        <p:txBody>
          <a:bodyPr wrap="square">
            <a:spAutoFit/>
          </a:bodyPr>
          <a:lstStyle/>
          <a:p>
            <a:pPr>
              <a:lnSpc>
                <a:spcPct val="150000"/>
              </a:lnSpc>
            </a:pPr>
            <a:r>
              <a:rPr sz="2400" dirty="0" err="1">
                <a:latin typeface="微软雅黑" panose="020B0503020204020204" charset="-122"/>
                <a:ea typeface="微软雅黑" panose="020B0503020204020204" charset="-122"/>
                <a:cs typeface="微软雅黑" panose="020B0503020204020204" charset="-122"/>
              </a:rPr>
              <a:t>三、</a:t>
            </a:r>
            <a:r>
              <a:rPr sz="2400" dirty="0" err="1" smtClean="0">
                <a:latin typeface="微软雅黑" panose="020B0503020204020204" charset="-122"/>
                <a:ea typeface="微软雅黑" panose="020B0503020204020204" charset="-122"/>
                <a:cs typeface="微软雅黑" panose="020B0503020204020204" charset="-122"/>
              </a:rPr>
              <a:t>写出下列词语的近义词</a:t>
            </a:r>
            <a:r>
              <a:rPr lang="zh-CN" altLang="en-US" sz="2400" dirty="0" smtClean="0">
                <a:latin typeface="微软雅黑" panose="020B0503020204020204" charset="-122"/>
                <a:ea typeface="微软雅黑" panose="020B0503020204020204" charset="-122"/>
                <a:cs typeface="微软雅黑" panose="020B0503020204020204" charset="-122"/>
              </a:rPr>
              <a:t>。</a:t>
            </a:r>
            <a:endParaRPr sz="2400" dirty="0">
              <a:latin typeface="微软雅黑" panose="020B0503020204020204" charset="-122"/>
              <a:ea typeface="微软雅黑" panose="020B0503020204020204" charset="-122"/>
              <a:cs typeface="微软雅黑" panose="020B0503020204020204" charset="-122"/>
            </a:endParaRPr>
          </a:p>
          <a:p>
            <a:pPr>
              <a:lnSpc>
                <a:spcPct val="150000"/>
              </a:lnSpc>
            </a:pPr>
            <a:r>
              <a:rPr sz="2400" dirty="0" err="1">
                <a:latin typeface="微软雅黑" panose="020B0503020204020204" charset="-122"/>
                <a:ea typeface="微软雅黑" panose="020B0503020204020204" charset="-122"/>
                <a:cs typeface="微软雅黑" panose="020B0503020204020204" charset="-122"/>
              </a:rPr>
              <a:t>锐利</a:t>
            </a:r>
            <a:r>
              <a:rPr sz="2400" dirty="0">
                <a:latin typeface="微软雅黑" panose="020B0503020204020204" charset="-122"/>
                <a:ea typeface="微软雅黑" panose="020B0503020204020204" charset="-122"/>
                <a:cs typeface="微软雅黑" panose="020B0503020204020204" charset="-122"/>
              </a:rPr>
              <a:t>________     </a:t>
            </a:r>
            <a:r>
              <a:rPr sz="2400" dirty="0" err="1">
                <a:latin typeface="微软雅黑" panose="020B0503020204020204" charset="-122"/>
                <a:ea typeface="微软雅黑" panose="020B0503020204020204" charset="-122"/>
                <a:cs typeface="微软雅黑" panose="020B0503020204020204" charset="-122"/>
              </a:rPr>
              <a:t>扫荡</a:t>
            </a:r>
            <a:r>
              <a:rPr sz="2400" dirty="0">
                <a:latin typeface="微软雅黑" panose="020B0503020204020204" charset="-122"/>
                <a:ea typeface="微软雅黑" panose="020B0503020204020204" charset="-122"/>
                <a:cs typeface="微软雅黑" panose="020B0503020204020204" charset="-122"/>
              </a:rPr>
              <a:t>________</a:t>
            </a:r>
          </a:p>
          <a:p>
            <a:pPr>
              <a:lnSpc>
                <a:spcPct val="150000"/>
              </a:lnSpc>
            </a:pPr>
            <a:r>
              <a:rPr sz="2400" dirty="0" err="1">
                <a:latin typeface="微软雅黑" panose="020B0503020204020204" charset="-122"/>
                <a:ea typeface="微软雅黑" panose="020B0503020204020204" charset="-122"/>
                <a:cs typeface="微软雅黑" panose="020B0503020204020204" charset="-122"/>
              </a:rPr>
              <a:t>闪烁</a:t>
            </a:r>
            <a:r>
              <a:rPr sz="2400" dirty="0">
                <a:latin typeface="微软雅黑" panose="020B0503020204020204" charset="-122"/>
                <a:ea typeface="微软雅黑" panose="020B0503020204020204" charset="-122"/>
                <a:cs typeface="微软雅黑" panose="020B0503020204020204" charset="-122"/>
              </a:rPr>
              <a:t>________    </a:t>
            </a:r>
            <a:r>
              <a:rPr sz="2400" dirty="0" err="1">
                <a:latin typeface="微软雅黑" panose="020B0503020204020204" charset="-122"/>
                <a:ea typeface="微软雅黑" panose="020B0503020204020204" charset="-122"/>
                <a:cs typeface="微软雅黑" panose="020B0503020204020204" charset="-122"/>
              </a:rPr>
              <a:t>霸气十足</a:t>
            </a:r>
            <a:r>
              <a:rPr sz="2400" dirty="0">
                <a:latin typeface="微软雅黑" panose="020B0503020204020204" charset="-122"/>
                <a:ea typeface="微软雅黑" panose="020B0503020204020204" charset="-122"/>
                <a:cs typeface="微软雅黑" panose="020B0503020204020204" charset="-122"/>
              </a:rPr>
              <a:t>________</a:t>
            </a:r>
          </a:p>
          <a:p>
            <a:pPr>
              <a:lnSpc>
                <a:spcPct val="150000"/>
              </a:lnSpc>
            </a:pPr>
            <a:r>
              <a:rPr sz="2400" dirty="0">
                <a:latin typeface="微软雅黑" panose="020B0503020204020204" charset="-122"/>
                <a:ea typeface="微软雅黑" panose="020B0503020204020204" charset="-122"/>
                <a:cs typeface="微软雅黑" panose="020B0503020204020204" charset="-122"/>
              </a:rPr>
              <a:t>四、《</a:t>
            </a:r>
            <a:r>
              <a:rPr sz="2400" dirty="0" err="1">
                <a:latin typeface="微软雅黑" panose="020B0503020204020204" charset="-122"/>
                <a:ea typeface="微软雅黑" panose="020B0503020204020204" charset="-122"/>
                <a:cs typeface="微软雅黑" panose="020B0503020204020204" charset="-122"/>
              </a:rPr>
              <a:t>天窗》首先交代了</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接着写了当</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时或</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时，这小小的天窗是孩子们在地洞似的屋里的</a:t>
            </a:r>
            <a:r>
              <a:rPr sz="2400" dirty="0">
                <a:latin typeface="微软雅黑" panose="020B0503020204020204" charset="-122"/>
                <a:ea typeface="微软雅黑" panose="020B0503020204020204" charset="-122"/>
                <a:cs typeface="微软雅黑" panose="020B0503020204020204" charset="-122"/>
              </a:rPr>
              <a:t>（                      ），</a:t>
            </a:r>
            <a:r>
              <a:rPr sz="2400" dirty="0" err="1">
                <a:latin typeface="微软雅黑" panose="020B0503020204020204" charset="-122"/>
                <a:ea typeface="微软雅黑" panose="020B0503020204020204" charset="-122"/>
                <a:cs typeface="微软雅黑" panose="020B0503020204020204" charset="-122"/>
              </a:rPr>
              <a:t>想到应该</a:t>
            </a:r>
            <a:r>
              <a:rPr sz="2400" dirty="0">
                <a:latin typeface="微软雅黑" panose="020B0503020204020204" charset="-122"/>
                <a:ea typeface="微软雅黑" panose="020B0503020204020204" charset="-122"/>
                <a:cs typeface="微软雅黑" panose="020B0503020204020204" charset="-122"/>
              </a:rPr>
              <a:t>（                                  ）。</a:t>
            </a:r>
            <a:r>
              <a:rPr sz="2400" dirty="0">
                <a:solidFill>
                  <a:srgbClr val="C00000"/>
                </a:solidFill>
                <a:latin typeface="微软雅黑" panose="020B0503020204020204" charset="-122"/>
                <a:ea typeface="微软雅黑" panose="020B0503020204020204" charset="-122"/>
                <a:cs typeface="微软雅黑" panose="020B0503020204020204" charset="-122"/>
              </a:rPr>
              <a:t>   </a:t>
            </a:r>
          </a:p>
        </p:txBody>
      </p:sp>
      <p:sp>
        <p:nvSpPr>
          <p:cNvPr id="16" name="文本框 15"/>
          <p:cNvSpPr txBox="1"/>
          <p:nvPr/>
        </p:nvSpPr>
        <p:spPr>
          <a:xfrm>
            <a:off x="1795176" y="2415542"/>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锋利</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4894101" y="2322831"/>
            <a:ext cx="800219" cy="646331"/>
          </a:xfrm>
          <a:prstGeom prst="rect">
            <a:avLst/>
          </a:prstGeom>
          <a:noFill/>
        </p:spPr>
        <p:txBody>
          <a:bodyPr wrap="none" rtlCol="0">
            <a:spAutoFit/>
          </a:bodyPr>
          <a:lstStyle/>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涤荡</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1795176" y="3060067"/>
            <a:ext cx="800219"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闪动</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5055327" y="2875280"/>
            <a:ext cx="1959500" cy="645160"/>
          </a:xfrm>
          <a:prstGeom prst="rect">
            <a:avLst/>
          </a:prstGeom>
          <a:noFill/>
        </p:spPr>
        <p:txBody>
          <a:bodyPr wrap="square" rtlCol="0">
            <a:spAutoFit/>
          </a:bodyPr>
          <a:lstStyle/>
          <a:p>
            <a:pPr algn="l">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sym typeface="+mn-ea"/>
              </a:rPr>
              <a:t>自高自大</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5262283" y="3575051"/>
            <a:ext cx="427713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天窗的由来或为什么有了天窗 </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3002812" y="4173857"/>
            <a:ext cx="2122697"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 夏天阵雨来了</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6598588" y="4173857"/>
            <a:ext cx="3353803" cy="461665"/>
          </a:xfrm>
          <a:prstGeom prst="rect">
            <a:avLst/>
          </a:prstGeom>
          <a:noFill/>
        </p:spPr>
        <p:txBody>
          <a:bodyPr wrap="none" rtlCol="0">
            <a:spAutoFit/>
          </a:bodyPr>
          <a:lstStyle/>
          <a:p>
            <a:pPr algn="l"/>
            <a:r>
              <a:rPr sz="2400">
                <a:solidFill>
                  <a:srgbClr val="C00000"/>
                </a:solidFill>
                <a:latin typeface="微软雅黑" panose="020B0503020204020204" charset="-122"/>
                <a:ea typeface="微软雅黑" panose="020B0503020204020204" charset="-122"/>
                <a:cs typeface="微软雅黑" panose="020B0503020204020204" charset="-122"/>
                <a:sym typeface="+mn-ea"/>
              </a:rPr>
              <a:t> 晚上被逼上床“休息”</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8568941" y="4613235"/>
            <a:ext cx="1723549" cy="646331"/>
          </a:xfrm>
          <a:prstGeom prst="rect">
            <a:avLst/>
          </a:prstGeom>
          <a:noFill/>
        </p:spPr>
        <p:txBody>
          <a:bodyPr wrap="none" rtlCol="0">
            <a:spAutoFit/>
          </a:bodyPr>
          <a:lstStyle/>
          <a:p>
            <a:pPr algn="l">
              <a:lnSpc>
                <a:spcPct val="150000"/>
              </a:lnSpc>
            </a:pPr>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唯一的慰藉</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3431452" y="5180776"/>
            <a:ext cx="3536546" cy="646331"/>
          </a:xfrm>
          <a:prstGeom prst="rect">
            <a:avLst/>
          </a:prstGeom>
          <a:noFill/>
        </p:spPr>
        <p:txBody>
          <a:bodyPr wrap="none" rtlCol="0">
            <a:spAutoFit/>
          </a:bodyPr>
          <a:lstStyle/>
          <a:p>
            <a:pPr algn="l">
              <a:lnSpc>
                <a:spcPct val="150000"/>
              </a:lnSpc>
            </a:pPr>
            <a:r>
              <a:rPr sz="2400" dirty="0" err="1">
                <a:solidFill>
                  <a:srgbClr val="C00000"/>
                </a:solidFill>
                <a:latin typeface="微软雅黑" panose="020B0503020204020204" charset="-122"/>
                <a:ea typeface="微软雅黑" panose="020B0503020204020204" charset="-122"/>
                <a:cs typeface="微软雅黑" panose="020B0503020204020204" charset="-122"/>
                <a:sym typeface="+mn-ea"/>
              </a:rPr>
              <a:t>感谢发明天窗的大人们</a:t>
            </a: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   </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linds(horizontal)">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linds(horizont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blinds(horizontal)">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blinds(horizontal)">
                                      <p:cBhvr>
                                        <p:cTn id="5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 grpId="0"/>
      <p:bldP spid="17" grpId="0"/>
      <p:bldP spid="18" grpId="0"/>
      <p:bldP spid="19" grpId="0"/>
      <p:bldP spid="20" grpId="0"/>
      <p:bldP spid="21" grpId="0"/>
      <p:bldP spid="22" grpId="0"/>
      <p:bldP spid="23" grpId="0"/>
      <p:bldP spid="24" grpId="0"/>
    </p:bldLst>
  </p:timing>
</p:sld>
</file>

<file path=ppt/slides/slide9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文本框 1"/>
          <p:cNvSpPr txBox="1"/>
          <p:nvPr/>
        </p:nvSpPr>
        <p:spPr>
          <a:xfrm>
            <a:off x="507703" y="1053466"/>
            <a:ext cx="2801280" cy="680085"/>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识字加油站</a:t>
            </a:r>
          </a:p>
        </p:txBody>
      </p:sp>
      <p:sp>
        <p:nvSpPr>
          <p:cNvPr id="8" name="文本框 7"/>
          <p:cNvSpPr txBox="1"/>
          <p:nvPr/>
        </p:nvSpPr>
        <p:spPr>
          <a:xfrm>
            <a:off x="1447148" y="2670812"/>
            <a:ext cx="5831220" cy="460375"/>
          </a:xfrm>
          <a:prstGeom prst="rect">
            <a:avLst/>
          </a:prstGeom>
          <a:noFill/>
        </p:spPr>
        <p:txBody>
          <a:bodyPr wrap="square" rtlCol="0">
            <a:spAutoFit/>
          </a:bodyPr>
          <a:lstStyle/>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这些词语都是描写什么的词语？</a:t>
            </a:r>
            <a:endParaRPr lang="zh-CN" alt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2895845" y="4070985"/>
            <a:ext cx="7241936" cy="702766"/>
          </a:xfrm>
          <a:prstGeom prst="cloudCallout">
            <a:avLst>
              <a:gd name="adj1" fmla="val -31346"/>
              <a:gd name="adj2" fmla="val -96294"/>
            </a:avLst>
          </a:prstGeom>
          <a:solidFill>
            <a:srgbClr val="00B0F0"/>
          </a:solidFill>
        </p:spPr>
        <p:txBody>
          <a:bodyPr wrap="square" rtlCol="0">
            <a:spAutoFit/>
          </a:bodyPr>
          <a:lstStyle/>
          <a:p>
            <a:pPr algn="l">
              <a:lnSpc>
                <a:spcPct val="100000"/>
              </a:lnSpc>
            </a:pPr>
            <a:r>
              <a:rPr altLang="zh-CN" sz="2400" dirty="0" err="1">
                <a:latin typeface="微软雅黑" panose="020B0503020204020204" charset="-122"/>
                <a:ea typeface="微软雅黑" panose="020B0503020204020204" charset="-122"/>
                <a:cs typeface="微软雅黑" panose="020B0503020204020204" charset="-122"/>
                <a:sym typeface="+mn-ea"/>
              </a:rPr>
              <a:t>描写人物品质、</a:t>
            </a:r>
            <a:r>
              <a:rPr altLang="zh-CN" sz="2400" dirty="0" err="1" smtClean="0">
                <a:latin typeface="微软雅黑" panose="020B0503020204020204" charset="-122"/>
                <a:ea typeface="微软雅黑" panose="020B0503020204020204" charset="-122"/>
                <a:cs typeface="微软雅黑" panose="020B0503020204020204" charset="-122"/>
                <a:sym typeface="+mn-ea"/>
              </a:rPr>
              <a:t>心情的词语</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altLang="zh-CN" sz="2400" dirty="0">
              <a:latin typeface="微软雅黑" panose="020B0503020204020204" charset="-122"/>
              <a:ea typeface="微软雅黑" panose="020B0503020204020204" charset="-122"/>
              <a:cs typeface="微软雅黑" panose="020B0503020204020204" charset="-122"/>
              <a:sym typeface="+mn-ea"/>
            </a:endParaRPr>
          </a:p>
        </p:txBody>
      </p:sp>
      <p:pic>
        <p:nvPicPr>
          <p:cNvPr id="4" name="图片 3" descr="66"/>
          <p:cNvPicPr>
            <a:picLocks noChangeAspect="1"/>
          </p:cNvPicPr>
          <p:nvPr/>
        </p:nvPicPr>
        <p:blipFill>
          <a:blip r:embed="rId2" cstate="print"/>
          <a:stretch>
            <a:fillRect/>
          </a:stretch>
        </p:blipFill>
        <p:spPr>
          <a:xfrm>
            <a:off x="308498" y="3131185"/>
            <a:ext cx="2128476" cy="2292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trips(down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9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3457806" y="2453640"/>
            <a:ext cx="4607307" cy="1134270"/>
          </a:xfrm>
          <a:prstGeom prst="roundRect">
            <a:avLst/>
          </a:prstGeom>
          <a:noFill/>
          <a:ln>
            <a:noFill/>
          </a:ln>
        </p:spPr>
        <p:txBody>
          <a:bodyPr wrap="square" rtlCol="0">
            <a:spAutoFit/>
          </a:bodyPr>
          <a:lstStyle/>
          <a:p>
            <a:pPr algn="l">
              <a:lnSpc>
                <a:spcPct val="100000"/>
              </a:lnSpc>
            </a:pPr>
            <a:r>
              <a:rPr lang="en-US" altLang="zh-CN" sz="6000" dirty="0">
                <a:latin typeface="微软雅黑" panose="020B0503020204020204" charset="-122"/>
                <a:ea typeface="微软雅黑" panose="020B0503020204020204" charset="-122"/>
                <a:cs typeface="微软雅黑" panose="020B0503020204020204" charset="-122"/>
                <a:sym typeface="+mn-ea"/>
              </a:rPr>
              <a:t> </a:t>
            </a:r>
            <a:r>
              <a:rPr lang="zh-CN" altLang="en-US" sz="6000" dirty="0">
                <a:latin typeface="微软雅黑" panose="020B0503020204020204" charset="-122"/>
                <a:ea typeface="微软雅黑" panose="020B0503020204020204" charset="-122"/>
                <a:cs typeface="微软雅黑" panose="020B0503020204020204" charset="-122"/>
                <a:sym typeface="+mn-ea"/>
              </a:rPr>
              <a:t>第二课时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72454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2762525" y="3238500"/>
            <a:ext cx="7131869" cy="1328590"/>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囊萤夜读        悬梁刺股          </a:t>
            </a:r>
            <a:r>
              <a:rPr lang="zh-CN" altLang="en-US" sz="2400" dirty="0" smtClean="0">
                <a:latin typeface="微软雅黑" panose="020B0503020204020204" charset="-122"/>
                <a:ea typeface="微软雅黑" panose="020B0503020204020204" charset="-122"/>
                <a:cs typeface="微软雅黑" panose="020B0503020204020204" charset="-122"/>
              </a:rPr>
              <a:t>凿壁偷光</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铁杵成针        程门立雪          手不释卷</a:t>
            </a:r>
          </a:p>
        </p:txBody>
      </p:sp>
      <p:pic>
        <p:nvPicPr>
          <p:cNvPr id="3" name="图片 2" descr="69"/>
          <p:cNvPicPr>
            <a:picLocks noChangeAspect="1"/>
          </p:cNvPicPr>
          <p:nvPr/>
        </p:nvPicPr>
        <p:blipFill>
          <a:blip r:embed="rId2" cstate="print"/>
          <a:stretch>
            <a:fillRect/>
          </a:stretch>
        </p:blipFill>
        <p:spPr>
          <a:xfrm>
            <a:off x="213934" y="2248535"/>
            <a:ext cx="2455576"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72454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332527" y="2108201"/>
            <a:ext cx="10495886" cy="3507343"/>
          </a:xfrm>
          <a:prstGeom prst="roundRect">
            <a:avLst/>
          </a:prstGeom>
          <a:noFill/>
          <a:ln w="38100">
            <a:no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00000"/>
              </a:lnSpc>
            </a:pP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悬梁刺股</a:t>
            </a:r>
            <a:endParaRPr lang="zh-CN" altLang="en-US" sz="2000" dirty="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dirty="0" smtClean="0">
                <a:latin typeface="微软雅黑" panose="020B0503020204020204" charset="-122"/>
                <a:ea typeface="微软雅黑" panose="020B0503020204020204" charset="-122"/>
                <a:cs typeface="微软雅黑" panose="020B0503020204020204" charset="-122"/>
              </a:rPr>
              <a:t>      古时候</a:t>
            </a:r>
            <a:r>
              <a:rPr lang="zh-CN" altLang="en-US" sz="2000" dirty="0">
                <a:latin typeface="微软雅黑" panose="020B0503020204020204" charset="-122"/>
                <a:ea typeface="微软雅黑" panose="020B0503020204020204" charset="-122"/>
                <a:cs typeface="微软雅黑" panose="020B0503020204020204" charset="-122"/>
              </a:rPr>
              <a:t>，有一个叫孙敬的年轻人，孜孜不倦勤奋好学，闭门从早读到晚也很少休息，有时候到了三更半夜的时候很容易打盹(瞌睡)，为了不因此而影响学习，孙敬想出一个办法，他找来一根绳子，一头绑在自己的头发上，另一头绑在房子的房梁上，这样读书疲劳打瞌睡的时候只要头一低，绳子牵住头发扯痛头皮，他就会因疼痛而清醒起来再继续读书，后来他终于成为了赫赫有名的政治家。</a:t>
            </a:r>
          </a:p>
          <a:p>
            <a:pPr>
              <a:lnSpc>
                <a:spcPct val="100000"/>
              </a:lnSpc>
            </a:pPr>
            <a:r>
              <a:rPr lang="zh-CN" altLang="en-US" sz="2000" dirty="0" smtClean="0">
                <a:latin typeface="微软雅黑" panose="020B0503020204020204" charset="-122"/>
                <a:ea typeface="微软雅黑" panose="020B0503020204020204" charset="-122"/>
                <a:cs typeface="微软雅黑" panose="020B0503020204020204" charset="-122"/>
              </a:rPr>
              <a:t>       战国</a:t>
            </a:r>
            <a:r>
              <a:rPr lang="zh-CN" altLang="en-US" sz="2000" dirty="0">
                <a:latin typeface="微软雅黑" panose="020B0503020204020204" charset="-122"/>
                <a:ea typeface="微软雅黑" panose="020B0503020204020204" charset="-122"/>
                <a:cs typeface="微软雅黑" panose="020B0503020204020204" charset="-122"/>
              </a:rPr>
              <a:t>时期的苏秦是一个有名的政治家，但是他在年轻的时候学问并不多，到了好多地方都没有人关注，即使有雄心壮志也得不到重用，于是他下定决心发奋图强努力读书。由于他经常读书读到深夜，疲倦到想要打盹的时候就用事先准备好的锥子往大腿上刺一下，这样突然的痛感使他猛然清醒起来，振作精神继续读书。</a:t>
            </a:r>
          </a:p>
        </p:txBody>
      </p:sp>
      <p:pic>
        <p:nvPicPr>
          <p:cNvPr id="5" name="图片 4"/>
          <p:cNvPicPr>
            <a:picLocks noChangeAspect="1"/>
          </p:cNvPicPr>
          <p:nvPr/>
        </p:nvPicPr>
        <p:blipFill>
          <a:blip r:embed="rId2" cstate="print"/>
          <a:stretch>
            <a:fillRect/>
          </a:stretch>
        </p:blipFill>
        <p:spPr>
          <a:xfrm>
            <a:off x="7126444" y="1140460"/>
            <a:ext cx="3005911" cy="1373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72454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406162" y="2077720"/>
            <a:ext cx="6555956" cy="3371136"/>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00000"/>
              </a:lnSpc>
            </a:pP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程门立雪</a:t>
            </a:r>
          </a:p>
          <a:p>
            <a:pPr>
              <a:lnSpc>
                <a:spcPct val="100000"/>
              </a:lnSpc>
            </a:pPr>
            <a:r>
              <a:rPr lang="zh-CN" altLang="en-US" sz="2400" dirty="0" smtClean="0">
                <a:latin typeface="微软雅黑" panose="020B0503020204020204" charset="-122"/>
                <a:ea typeface="微软雅黑" panose="020B0503020204020204" charset="-122"/>
                <a:cs typeface="微软雅黑" panose="020B0503020204020204" charset="-122"/>
              </a:rPr>
              <a:t>     进士</a:t>
            </a:r>
            <a:r>
              <a:rPr lang="zh-CN" altLang="en-US" sz="2400" dirty="0">
                <a:latin typeface="微软雅黑" panose="020B0503020204020204" charset="-122"/>
                <a:ea typeface="微软雅黑" panose="020B0503020204020204" charset="-122"/>
                <a:cs typeface="微软雅黑" panose="020B0503020204020204" charset="-122"/>
              </a:rPr>
              <a:t>杨时，为了丰富自已的学问，和他的朋友游酢一块儿到程家去拜见程颐，但是正遇上程老先生闭目养神，坐着睡觉。这时候，外面开始下雪。这两人求师心切，便恭恭敬敬侍立一旁，不言不动，如此等了大半天。老师睡醒后，看见了外面的两个雪人——杨时和游酢，对此，程老先生感动不已。</a:t>
            </a:r>
          </a:p>
        </p:txBody>
      </p:sp>
      <p:pic>
        <p:nvPicPr>
          <p:cNvPr id="5" name="图片 4"/>
          <p:cNvPicPr>
            <a:picLocks noChangeAspect="1"/>
          </p:cNvPicPr>
          <p:nvPr/>
        </p:nvPicPr>
        <p:blipFill>
          <a:blip r:embed="rId2" cstate="print"/>
          <a:stretch>
            <a:fillRect/>
          </a:stretch>
        </p:blipFill>
        <p:spPr>
          <a:xfrm>
            <a:off x="7310147" y="1820547"/>
            <a:ext cx="3244648" cy="3895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72454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2763300" y="1230632"/>
            <a:ext cx="8282921" cy="4597003"/>
          </a:xfrm>
          <a:prstGeom prst="roundRect">
            <a:avLst/>
          </a:prstGeom>
          <a:noFill/>
          <a:ln w="38100">
            <a:no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00000"/>
              </a:lnSpc>
            </a:pPr>
            <a:r>
              <a:rPr lang="en-US" altLang="zh-CN" sz="2400" dirty="0">
                <a:latin typeface="微软雅黑" panose="020B0503020204020204" charset="-122"/>
                <a:ea typeface="微软雅黑" panose="020B0503020204020204" charset="-122"/>
                <a:cs typeface="微软雅黑" panose="020B0503020204020204" charset="-122"/>
              </a:rPr>
              <a:t>                          </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手不释卷</a:t>
            </a:r>
            <a:endParaRPr lang="zh-CN" altLang="en-US" sz="2400" dirty="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400" dirty="0">
                <a:latin typeface="微软雅黑" panose="020B0503020204020204" charset="-122"/>
                <a:ea typeface="微软雅黑" panose="020B0503020204020204" charset="-122"/>
                <a:cs typeface="微软雅黑" panose="020B0503020204020204" charset="-122"/>
              </a:rPr>
              <a:t>       三国时，吕蒙是吴国的大将。</a:t>
            </a:r>
          </a:p>
          <a:p>
            <a:pPr>
              <a:lnSpc>
                <a:spcPct val="100000"/>
              </a:lnSpc>
            </a:pPr>
            <a:r>
              <a:rPr lang="zh-CN" altLang="en-US" sz="2400" dirty="0">
                <a:latin typeface="微软雅黑" panose="020B0503020204020204" charset="-122"/>
                <a:ea typeface="微软雅黑" panose="020B0503020204020204" charset="-122"/>
                <a:cs typeface="微软雅黑" panose="020B0503020204020204" charset="-122"/>
              </a:rPr>
              <a:t>      一次，他点兵3万，用船80余只袭击荆州。水手一律身着白衣，大批精兵埋伏在船舱里。黑夜，船到当阳江边，烽火台的汉兵厉声盘问。吴军诈称是商船，要求靠岸避风，汉兵信以为真。约至二更，船上吴军突然袭击，占据了烽火台。随后，吕蒙带兵长驱直入，轻取荆州。</a:t>
            </a:r>
          </a:p>
          <a:p>
            <a:r>
              <a:rPr lang="zh-CN" altLang="en-US" sz="2400" dirty="0">
                <a:latin typeface="微软雅黑" panose="020B0503020204020204" charset="-122"/>
                <a:ea typeface="微软雅黑" panose="020B0503020204020204" charset="-122"/>
                <a:cs typeface="微软雅黑" panose="020B0503020204020204" charset="-122"/>
              </a:rPr>
              <a:t>吕蒙作战勇猛，平时却不肯读书。孙权劝道：你读点历史和兵法，用兵更高明。孙权道</a:t>
            </a:r>
            <a:r>
              <a:rPr lang="zh-CN" altLang="en-US" sz="2400" dirty="0" smtClean="0">
                <a:latin typeface="微软雅黑" panose="020B0503020204020204" charset="-122"/>
                <a:ea typeface="微软雅黑" panose="020B0503020204020204" charset="-122"/>
                <a:cs typeface="微软雅黑" panose="020B0503020204020204" charset="-122"/>
              </a:rPr>
              <a:t>：“汉</a:t>
            </a:r>
            <a:r>
              <a:rPr lang="zh-CN" altLang="en-US" sz="2400" dirty="0">
                <a:latin typeface="微软雅黑" panose="020B0503020204020204" charset="-122"/>
                <a:ea typeface="微软雅黑" panose="020B0503020204020204" charset="-122"/>
                <a:cs typeface="微软雅黑" panose="020B0503020204020204" charset="-122"/>
              </a:rPr>
              <a:t>先武帝从前行伍出身，却‘手不释卷’ ”。从此，吕蒙勤勉自学，受益匪浅。</a:t>
            </a:r>
          </a:p>
        </p:txBody>
      </p:sp>
      <p:pic>
        <p:nvPicPr>
          <p:cNvPr id="5" name="图片 4"/>
          <p:cNvPicPr>
            <a:picLocks noChangeAspect="1"/>
          </p:cNvPicPr>
          <p:nvPr/>
        </p:nvPicPr>
        <p:blipFill>
          <a:blip r:embed="rId2" cstate="print"/>
          <a:srcRect t="9769"/>
          <a:stretch>
            <a:fillRect/>
          </a:stretch>
        </p:blipFill>
        <p:spPr>
          <a:xfrm>
            <a:off x="300746" y="2655572"/>
            <a:ext cx="2646256" cy="31261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72454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2669511" y="4126232"/>
            <a:ext cx="7131869" cy="816999"/>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en-US" altLang="zh-CN" sz="2800">
                <a:latin typeface="微软雅黑" panose="020B0503020204020204" charset="-122"/>
                <a:ea typeface="微软雅黑" panose="020B0503020204020204" charset="-122"/>
                <a:cs typeface="微软雅黑" panose="020B0503020204020204" charset="-122"/>
              </a:rPr>
              <a:t>闻鸡起舞    韦编三绝     孟母三迁 </a:t>
            </a:r>
            <a:endParaRPr lang="zh-CN" altLang="en-US" sz="2800">
              <a:latin typeface="微软雅黑" panose="020B0503020204020204" charset="-122"/>
              <a:ea typeface="微软雅黑" panose="020B0503020204020204" charset="-122"/>
              <a:cs typeface="微软雅黑" panose="020B0503020204020204" charset="-122"/>
            </a:endParaRPr>
          </a:p>
        </p:txBody>
      </p:sp>
      <p:pic>
        <p:nvPicPr>
          <p:cNvPr id="3" name="图片 2" descr="69"/>
          <p:cNvPicPr>
            <a:picLocks noChangeAspect="1"/>
          </p:cNvPicPr>
          <p:nvPr/>
        </p:nvPicPr>
        <p:blipFill>
          <a:blip r:embed="rId2" cstate="print"/>
          <a:stretch>
            <a:fillRect/>
          </a:stretch>
        </p:blipFill>
        <p:spPr>
          <a:xfrm>
            <a:off x="213934" y="2248535"/>
            <a:ext cx="2455576" cy="2974975"/>
          </a:xfrm>
          <a:prstGeom prst="rect">
            <a:avLst/>
          </a:prstGeom>
        </p:spPr>
      </p:pic>
      <p:sp>
        <p:nvSpPr>
          <p:cNvPr id="5" name="文本框 4"/>
          <p:cNvSpPr txBox="1"/>
          <p:nvPr/>
        </p:nvSpPr>
        <p:spPr>
          <a:xfrm>
            <a:off x="3399672" y="2110742"/>
            <a:ext cx="6401708" cy="1383665"/>
          </a:xfrm>
          <a:prstGeom prst="rect">
            <a:avLst/>
          </a:prstGeom>
          <a:noFill/>
        </p:spPr>
        <p:txBody>
          <a:bodyPr wrap="square" rtlCol="0">
            <a:spAutoFit/>
          </a:bodyPr>
          <a:lstStyle/>
          <a:p>
            <a:pPr algn="l">
              <a:lnSpc>
                <a:spcPct val="15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altLang="en-US" sz="2800">
                <a:latin typeface="微软雅黑" panose="020B0503020204020204" charset="-122"/>
                <a:ea typeface="微软雅黑" panose="020B0503020204020204" charset="-122"/>
                <a:cs typeface="微软雅黑" panose="020B0503020204020204" charset="-122"/>
                <a:sym typeface="+mn-ea"/>
              </a:rPr>
              <a:t>你还知道哪些与古人读书求学的故事有关的成语？</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9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72454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1288113" y="4435748"/>
            <a:ext cx="8160223" cy="715089"/>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gn="ct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蝴蝶飞舞   小</a:t>
            </a:r>
            <a:r>
              <a:rPr lang="zh-CN" altLang="en-US" sz="2400" dirty="0" smtClean="0">
                <a:latin typeface="微软雅黑" panose="020B0503020204020204" charset="-122"/>
                <a:ea typeface="微软雅黑" panose="020B0503020204020204" charset="-122"/>
                <a:cs typeface="微软雅黑" panose="020B0503020204020204" charset="-122"/>
              </a:rPr>
              <a:t>男孩打</a:t>
            </a:r>
            <a:r>
              <a:rPr lang="zh-CN" altLang="en-US" sz="2400" dirty="0">
                <a:latin typeface="微软雅黑" panose="020B0503020204020204" charset="-122"/>
                <a:ea typeface="微软雅黑" panose="020B0503020204020204" charset="-122"/>
                <a:cs typeface="微软雅黑" panose="020B0503020204020204" charset="-122"/>
              </a:rPr>
              <a:t>羽毛球  妈妈下班回到家</a:t>
            </a:r>
          </a:p>
        </p:txBody>
      </p:sp>
      <p:sp>
        <p:nvSpPr>
          <p:cNvPr id="5" name="文本框 4"/>
          <p:cNvSpPr txBox="1"/>
          <p:nvPr/>
        </p:nvSpPr>
        <p:spPr>
          <a:xfrm>
            <a:off x="2259422" y="2101217"/>
            <a:ext cx="8186857" cy="461665"/>
          </a:xfrm>
          <a:prstGeom prst="rect">
            <a:avLst/>
          </a:prstGeom>
          <a:noFill/>
        </p:spPr>
        <p:txBody>
          <a:bodyPr wrap="none" rtlCol="0">
            <a:spAutoFit/>
          </a:bodyPr>
          <a:lstStyle/>
          <a:p>
            <a:pPr algn="r"/>
            <a:r>
              <a:rPr lang="zh-CN" altLang="en-US" sz="2400" dirty="0">
                <a:latin typeface="微软雅黑" panose="020B0503020204020204" charset="-122"/>
                <a:ea typeface="微软雅黑" panose="020B0503020204020204" charset="-122"/>
                <a:cs typeface="微软雅黑" panose="020B0503020204020204" charset="-122"/>
                <a:sym typeface="+mn-ea"/>
              </a:rPr>
              <a:t>他</a:t>
            </a:r>
            <a:r>
              <a:rPr lang="zh-CN" altLang="en-US" sz="2400" dirty="0" smtClean="0">
                <a:latin typeface="微软雅黑" panose="020B0503020204020204" charset="-122"/>
                <a:ea typeface="微软雅黑" panose="020B0503020204020204" charset="-122"/>
                <a:cs typeface="微软雅黑" panose="020B0503020204020204" charset="-122"/>
                <a:sym typeface="+mn-ea"/>
              </a:rPr>
              <a:t>勇敢地</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抓</a:t>
            </a:r>
            <a:r>
              <a:rPr lang="zh-CN" altLang="en-US" sz="2400" dirty="0" smtClean="0">
                <a:latin typeface="微软雅黑" panose="020B0503020204020204" charset="-122"/>
                <a:ea typeface="微软雅黑" panose="020B0503020204020204" charset="-122"/>
                <a:cs typeface="微软雅黑" panose="020B0503020204020204" charset="-122"/>
                <a:sym typeface="+mn-ea"/>
              </a:rPr>
              <a:t>住</a:t>
            </a:r>
            <a:r>
              <a:rPr lang="zh-CN" altLang="en-US" sz="2400" dirty="0">
                <a:latin typeface="微软雅黑" panose="020B0503020204020204" charset="-122"/>
                <a:ea typeface="微软雅黑" panose="020B0503020204020204" charset="-122"/>
                <a:cs typeface="微软雅黑" panose="020B0503020204020204" charset="-122"/>
                <a:sym typeface="+mn-ea"/>
              </a:rPr>
              <a:t>窗框，两只脚有力地</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蹬</a:t>
            </a:r>
            <a:r>
              <a:rPr lang="zh-CN" altLang="en-US" sz="2400" dirty="0">
                <a:latin typeface="微软雅黑" panose="020B0503020204020204" charset="-122"/>
                <a:ea typeface="微软雅黑" panose="020B0503020204020204" charset="-122"/>
                <a:cs typeface="微软雅黑" panose="020B0503020204020204" charset="-122"/>
                <a:sym typeface="+mn-ea"/>
              </a:rPr>
              <a:t>着车厢，</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攀</a:t>
            </a:r>
            <a:r>
              <a:rPr lang="zh-CN" altLang="en-US" sz="2400" dirty="0">
                <a:latin typeface="微软雅黑" panose="020B0503020204020204" charset="-122"/>
                <a:ea typeface="微软雅黑" panose="020B0503020204020204" charset="-122"/>
                <a:cs typeface="微软雅黑" panose="020B0503020204020204" charset="-122"/>
                <a:sym typeface="+mn-ea"/>
              </a:rPr>
              <a:t>上了窗口。</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68102" y="2689870"/>
            <a:ext cx="9407619" cy="1569660"/>
          </a:xfrm>
          <a:prstGeom prst="rect">
            <a:avLst/>
          </a:prstGeom>
          <a:noFill/>
        </p:spPr>
        <p:txBody>
          <a:bodyPr wrap="square" rtlCol="0">
            <a:spAutoFit/>
          </a:bodyPr>
          <a:lstStyle/>
          <a:p>
            <a:r>
              <a:rPr lang="zh-CN" altLang="en-US" sz="2400" dirty="0" smtClean="0">
                <a:latin typeface="微软雅黑" panose="020B0503020204020204" charset="-122"/>
                <a:ea typeface="微软雅黑" panose="020B0503020204020204" charset="-122"/>
                <a:cs typeface="微软雅黑" panose="020B0503020204020204" charset="-122"/>
              </a:rPr>
              <a:t>罗盛教听到孩子们的哭喊声，知道有孩子落水了，就急忙向河边</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跑</a:t>
            </a:r>
            <a:r>
              <a:rPr lang="zh-CN" altLang="en-US" sz="2400" dirty="0" smtClean="0">
                <a:latin typeface="微软雅黑" panose="020B0503020204020204" charset="-122"/>
                <a:ea typeface="微软雅黑" panose="020B0503020204020204" charset="-122"/>
                <a:cs typeface="微软雅黑" panose="020B0503020204020204" charset="-122"/>
              </a:rPr>
              <a:t>过去。他一边飞</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奔</a:t>
            </a:r>
            <a:r>
              <a:rPr lang="zh-CN" altLang="en-US" sz="2400" dirty="0" smtClean="0">
                <a:latin typeface="微软雅黑" panose="020B0503020204020204" charset="-122"/>
                <a:ea typeface="微软雅黑" panose="020B0503020204020204" charset="-122"/>
                <a:cs typeface="微软雅黑" panose="020B0503020204020204" charset="-122"/>
              </a:rPr>
              <a:t>，一遍</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脱</a:t>
            </a:r>
            <a:r>
              <a:rPr lang="zh-CN" altLang="en-US" sz="2400" dirty="0" smtClean="0">
                <a:latin typeface="微软雅黑" panose="020B0503020204020204" charset="-122"/>
                <a:ea typeface="微软雅黑" panose="020B0503020204020204" charset="-122"/>
                <a:cs typeface="微软雅黑" panose="020B0503020204020204" charset="-122"/>
              </a:rPr>
              <a:t>棉衣。冰窟窿里泛着水花，罗盛教猛地</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跳</a:t>
            </a:r>
            <a:r>
              <a:rPr lang="zh-CN" altLang="en-US" sz="2400" dirty="0" smtClean="0">
                <a:latin typeface="微软雅黑" panose="020B0503020204020204" charset="-122"/>
                <a:ea typeface="微软雅黑" panose="020B0503020204020204" charset="-122"/>
                <a:cs typeface="微软雅黑" panose="020B0503020204020204" charset="-122"/>
              </a:rPr>
              <a:t>了下去。他在水里</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摸</a:t>
            </a:r>
            <a:r>
              <a:rPr lang="zh-CN" altLang="en-US" sz="2400" dirty="0" smtClean="0">
                <a:latin typeface="微软雅黑" panose="020B0503020204020204" charset="-122"/>
                <a:ea typeface="微软雅黑" panose="020B0503020204020204" charset="-122"/>
                <a:cs typeface="微软雅黑" panose="020B0503020204020204" charset="-122"/>
              </a:rPr>
              <a:t>了好一阵，也没摸到。他</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钻</a:t>
            </a:r>
            <a:r>
              <a:rPr lang="zh-CN" altLang="en-US" sz="2400" dirty="0" smtClean="0">
                <a:latin typeface="微软雅黑" panose="020B0503020204020204" charset="-122"/>
                <a:ea typeface="微软雅黑" panose="020B0503020204020204" charset="-122"/>
                <a:cs typeface="微软雅黑" panose="020B0503020204020204" charset="-122"/>
              </a:rPr>
              <a:t>出水面吸了口气，立刻又</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钻</a:t>
            </a:r>
            <a:r>
              <a:rPr lang="zh-CN" altLang="en-US" sz="2400" dirty="0" smtClean="0">
                <a:latin typeface="微软雅黑" panose="020B0503020204020204" charset="-122"/>
                <a:ea typeface="微软雅黑" panose="020B0503020204020204" charset="-122"/>
                <a:cs typeface="微软雅黑" panose="020B0503020204020204" charset="-122"/>
              </a:rPr>
              <a:t>了下去。</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033955" y="5298442"/>
            <a:ext cx="8502280" cy="829945"/>
          </a:xfrm>
          <a:prstGeom prst="rect">
            <a:avLst/>
          </a:prstGeom>
          <a:noFill/>
          <a:ln w="9525">
            <a:noFill/>
          </a:ln>
        </p:spPr>
        <p:txBody>
          <a:bodyPr wrap="square">
            <a:spAutoFit/>
          </a:bodyPr>
          <a:lstStyle/>
          <a:p>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这两个</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片段红色的</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词语都是表示动作的词语，而且是连续的动作词语。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heckerboard(across)">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P spid="100" grpId="0"/>
    </p:bldLst>
  </p:timing>
</p:sld>
</file>

<file path=ppt/slides/slide9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72454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词句段运用</a:t>
            </a:r>
          </a:p>
        </p:txBody>
      </p:sp>
      <p:sp>
        <p:nvSpPr>
          <p:cNvPr id="2" name="文本框 1"/>
          <p:cNvSpPr txBox="1"/>
          <p:nvPr/>
        </p:nvSpPr>
        <p:spPr>
          <a:xfrm>
            <a:off x="2925300" y="2125980"/>
            <a:ext cx="7131869" cy="3166824"/>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en-US" altLang="zh-CN" sz="2400">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我把羽毛球往空中一抛，然后用力一打，只见羽毛球在空中迅速地划了一个弧，直奔小明跟前。小明也不甘示弱，用球拍猛地一回打，球箭一般地回到了我的身边。我举起球拍猛地一反击，球再一次地来到了小明的身边。</a:t>
            </a:r>
          </a:p>
        </p:txBody>
      </p:sp>
      <p:pic>
        <p:nvPicPr>
          <p:cNvPr id="3" name="图片 2" descr="69"/>
          <p:cNvPicPr>
            <a:picLocks noChangeAspect="1"/>
          </p:cNvPicPr>
          <p:nvPr/>
        </p:nvPicPr>
        <p:blipFill>
          <a:blip r:embed="rId2" cstate="print"/>
          <a:stretch>
            <a:fillRect/>
          </a:stretch>
        </p:blipFill>
        <p:spPr>
          <a:xfrm>
            <a:off x="213934" y="2248535"/>
            <a:ext cx="2455576" cy="2974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502860"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日积月累</a:t>
            </a:r>
          </a:p>
        </p:txBody>
      </p:sp>
      <p:sp>
        <p:nvSpPr>
          <p:cNvPr id="2" name="文本框 1"/>
          <p:cNvSpPr txBox="1"/>
          <p:nvPr/>
        </p:nvSpPr>
        <p:spPr>
          <a:xfrm>
            <a:off x="2669511" y="5468622"/>
            <a:ext cx="7131869" cy="715089"/>
          </a:xfrm>
          <a:prstGeom prst="roundRect">
            <a:avLst/>
          </a:prstGeom>
          <a:noFill/>
          <a:ln w="38100">
            <a:solidFill>
              <a:srgbClr val="00B0F0"/>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2400" dirty="0">
                <a:latin typeface="微软雅黑" panose="020B0503020204020204" charset="-122"/>
                <a:ea typeface="微软雅黑" panose="020B0503020204020204" charset="-122"/>
                <a:cs typeface="微软雅黑" panose="020B0503020204020204" charset="-122"/>
              </a:rPr>
              <a:t>这些都是告诉我们要自立自强的</a:t>
            </a:r>
            <a:r>
              <a:rPr lang="zh-CN" altLang="en-US" sz="2400" dirty="0" smtClean="0">
                <a:latin typeface="微软雅黑" panose="020B0503020204020204" charset="-122"/>
                <a:ea typeface="微软雅黑" panose="020B0503020204020204" charset="-122"/>
                <a:cs typeface="微软雅黑" panose="020B0503020204020204" charset="-122"/>
              </a:rPr>
              <a:t>名言。</a:t>
            </a:r>
            <a:endParaRPr lang="zh-CN" altLang="en-US" sz="2400" dirty="0">
              <a:latin typeface="微软雅黑" panose="020B0503020204020204" charset="-122"/>
              <a:ea typeface="微软雅黑" panose="020B0503020204020204" charset="-122"/>
              <a:cs typeface="微软雅黑" panose="020B0503020204020204" charset="-122"/>
            </a:endParaRPr>
          </a:p>
        </p:txBody>
      </p:sp>
      <p:pic>
        <p:nvPicPr>
          <p:cNvPr id="3" name="图片 2" descr="69"/>
          <p:cNvPicPr>
            <a:picLocks noChangeAspect="1"/>
          </p:cNvPicPr>
          <p:nvPr/>
        </p:nvPicPr>
        <p:blipFill>
          <a:blip r:embed="rId2" cstate="print"/>
          <a:stretch>
            <a:fillRect/>
          </a:stretch>
        </p:blipFill>
        <p:spPr>
          <a:xfrm>
            <a:off x="213934" y="2248535"/>
            <a:ext cx="2455576" cy="2974975"/>
          </a:xfrm>
          <a:prstGeom prst="rect">
            <a:avLst/>
          </a:prstGeom>
        </p:spPr>
      </p:pic>
      <p:sp>
        <p:nvSpPr>
          <p:cNvPr id="5" name="文本框 4"/>
          <p:cNvSpPr txBox="1"/>
          <p:nvPr/>
        </p:nvSpPr>
        <p:spPr>
          <a:xfrm>
            <a:off x="2416821" y="2115821"/>
            <a:ext cx="5828563" cy="550962"/>
          </a:xfrm>
          <a:prstGeom prst="snip2DiagRect">
            <a:avLst/>
          </a:prstGeom>
          <a:solidFill>
            <a:srgbClr val="00B0F0"/>
          </a:solidFill>
        </p:spPr>
        <p:txBody>
          <a:bodyPr wrap="non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天行健，君子以自强不息。——《周易》</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189614" y="3011806"/>
            <a:ext cx="5517810" cy="550962"/>
          </a:xfrm>
          <a:prstGeom prst="snip2DiagRect">
            <a:avLst/>
          </a:prstGeom>
          <a:solidFill>
            <a:srgbClr val="00B0F0"/>
          </a:solidFill>
        </p:spPr>
        <p:txBody>
          <a:bodyPr wrap="non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胜人者有力，自胜者强。——《老子》</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561575" y="3798571"/>
            <a:ext cx="4629474" cy="550962"/>
          </a:xfrm>
          <a:prstGeom prst="snip2DiagRect">
            <a:avLst/>
          </a:prstGeom>
          <a:solidFill>
            <a:srgbClr val="00B0F0"/>
          </a:solidFill>
        </p:spPr>
        <p:txBody>
          <a:bodyPr wrap="non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不怨天，不尤人。——《论语》</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360820" y="4584701"/>
            <a:ext cx="5207057" cy="550962"/>
          </a:xfrm>
          <a:prstGeom prst="snip2DiagRect">
            <a:avLst/>
          </a:prstGeom>
          <a:solidFill>
            <a:srgbClr val="00B0F0"/>
          </a:solidFill>
        </p:spPr>
        <p:txBody>
          <a:bodyPr wrap="none" rtlCol="0">
            <a:spAutoFit/>
          </a:bodyPr>
          <a:lstStyle/>
          <a:p>
            <a:pPr algn="l"/>
            <a:r>
              <a:rPr lang="zh-CN" altLang="en-US" sz="2400">
                <a:latin typeface="微软雅黑" panose="020B0503020204020204" charset="-122"/>
                <a:ea typeface="微软雅黑" panose="020B0503020204020204" charset="-122"/>
                <a:cs typeface="微软雅黑" panose="020B0503020204020204" charset="-122"/>
                <a:sym typeface="+mn-ea"/>
              </a:rPr>
              <a:t>生于忧患而死于安乐。——《孟子》</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checkerboard(across)">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P spid="5" grpId="0" bldLvl="0" animBg="1"/>
      <p:bldP spid="6" grpId="0" bldLvl="0" animBg="1"/>
      <p:bldP spid="7" grpId="0" bldLvl="0" animBg="1"/>
      <p:bldP spid="8"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958630" y="979807"/>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2371864" y="2675255"/>
            <a:ext cx="6417985" cy="3067050"/>
          </a:xfrm>
          <a:prstGeom prst="rect">
            <a:avLst/>
          </a:prstGeom>
        </p:spPr>
      </p:pic>
    </p:spTree>
  </p:cSld>
  <p:clrMapOvr>
    <a:masterClrMapping/>
  </p:clrMapOvr>
  <p:timing>
    <p:tnLst>
      <p:par>
        <p:cTn id="1" dur="indefinite" restart="never" nodeType="tmRoot"/>
      </p:par>
    </p:tnLst>
  </p:timing>
</p:sld>
</file>

<file path=ppt/slides/slide9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72454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日积月累</a:t>
            </a:r>
          </a:p>
        </p:txBody>
      </p:sp>
      <p:sp>
        <p:nvSpPr>
          <p:cNvPr id="2" name="文本框 1"/>
          <p:cNvSpPr txBox="1"/>
          <p:nvPr/>
        </p:nvSpPr>
        <p:spPr>
          <a:xfrm>
            <a:off x="3130707" y="1820547"/>
            <a:ext cx="7131869" cy="1940957"/>
          </a:xfrm>
          <a:prstGeom prst="roundRect">
            <a:avLst/>
          </a:prstGeom>
          <a:noFill/>
          <a:ln w="38100">
            <a:solidFill>
              <a:schemeClr val="accent2">
                <a:lumMod val="75000"/>
              </a:schemeClr>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“天行健，君子以自强不息”</a:t>
            </a:r>
            <a:r>
              <a:rPr lang="zh-CN" altLang="en-US" sz="2400" dirty="0">
                <a:latin typeface="微软雅黑" panose="020B0503020204020204" charset="-122"/>
                <a:ea typeface="微软雅黑" panose="020B0503020204020204" charset="-122"/>
                <a:cs typeface="微软雅黑" panose="020B0503020204020204" charset="-122"/>
              </a:rPr>
              <a:t>，语出周文王姬昌《周易》。意思是宇宙不停运转，人应效法天地，永远</a:t>
            </a:r>
            <a:r>
              <a:rPr lang="zh-CN" altLang="en-US" sz="2400" dirty="0" smtClean="0">
                <a:latin typeface="微软雅黑" panose="020B0503020204020204" charset="-122"/>
                <a:ea typeface="微软雅黑" panose="020B0503020204020204" charset="-122"/>
                <a:cs typeface="微软雅黑" panose="020B0503020204020204" charset="-122"/>
              </a:rPr>
              <a:t>不断地前进</a:t>
            </a:r>
            <a:r>
              <a:rPr lang="zh-CN" altLang="en-US" sz="2400" dirty="0">
                <a:latin typeface="微软雅黑" panose="020B0503020204020204" charset="-122"/>
                <a:ea typeface="微软雅黑" panose="020B0503020204020204" charset="-122"/>
                <a:cs typeface="微软雅黑" panose="020B0503020204020204" charset="-122"/>
              </a:rPr>
              <a:t>。</a:t>
            </a:r>
          </a:p>
        </p:txBody>
      </p:sp>
      <p:pic>
        <p:nvPicPr>
          <p:cNvPr id="3" name="图片 2" descr="69"/>
          <p:cNvPicPr>
            <a:picLocks noChangeAspect="1"/>
          </p:cNvPicPr>
          <p:nvPr/>
        </p:nvPicPr>
        <p:blipFill>
          <a:blip r:embed="rId2" cstate="print"/>
          <a:stretch>
            <a:fillRect/>
          </a:stretch>
        </p:blipFill>
        <p:spPr>
          <a:xfrm>
            <a:off x="804575" y="2284844"/>
            <a:ext cx="1716889" cy="2080260"/>
          </a:xfrm>
          <a:prstGeom prst="rect">
            <a:avLst/>
          </a:prstGeom>
        </p:spPr>
      </p:pic>
      <p:sp>
        <p:nvSpPr>
          <p:cNvPr id="5" name="文本框 4"/>
          <p:cNvSpPr txBox="1"/>
          <p:nvPr/>
        </p:nvSpPr>
        <p:spPr>
          <a:xfrm>
            <a:off x="406162" y="4391025"/>
            <a:ext cx="10424575" cy="1742148"/>
          </a:xfrm>
          <a:prstGeom prst="roundRect">
            <a:avLst/>
          </a:prstGeom>
          <a:noFill/>
          <a:ln w="38100">
            <a:solidFill>
              <a:srgbClr val="00B0F0"/>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0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“胜人者有力，自胜者强”</a:t>
            </a:r>
            <a:r>
              <a:rPr lang="zh-CN" altLang="en-US" sz="2400">
                <a:latin typeface="微软雅黑" panose="020B0503020204020204" charset="-122"/>
                <a:ea typeface="微软雅黑" panose="020B0503020204020204" charset="-122"/>
                <a:cs typeface="微软雅黑" panose="020B0503020204020204" charset="-122"/>
              </a:rPr>
              <a:t>意思是说“胜人者”，凭借的是自我个体的蛮力；“自胜者”，凭借的是坚强的意志。能够战胜自我的人，是具有天地之志的人。天地之志是收获大道、战胜一切的力量源泉。只有“自胜者”，才是真正的强者。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9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72454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日积月累</a:t>
            </a:r>
          </a:p>
        </p:txBody>
      </p:sp>
      <p:sp>
        <p:nvSpPr>
          <p:cNvPr id="2" name="文本框 1"/>
          <p:cNvSpPr txBox="1"/>
          <p:nvPr/>
        </p:nvSpPr>
        <p:spPr>
          <a:xfrm>
            <a:off x="2894294" y="1820546"/>
            <a:ext cx="7368281" cy="1940957"/>
          </a:xfrm>
          <a:prstGeom prst="roundRect">
            <a:avLst/>
          </a:prstGeom>
          <a:noFill/>
          <a:ln w="38100">
            <a:solidFill>
              <a:srgbClr val="00CC00"/>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“不怨天，不尤人”</a:t>
            </a:r>
            <a:r>
              <a:rPr lang="zh-CN" altLang="en-US" sz="2400" dirty="0">
                <a:latin typeface="微软雅黑" panose="020B0503020204020204" charset="-122"/>
                <a:ea typeface="微软雅黑" panose="020B0503020204020204" charset="-122"/>
                <a:cs typeface="微软雅黑" panose="020B0503020204020204" charset="-122"/>
              </a:rPr>
              <a:t>不埋怨上天给的</a:t>
            </a:r>
            <a:r>
              <a:rPr lang="zh-CN" altLang="en-US" sz="2400" dirty="0" smtClean="0">
                <a:latin typeface="微软雅黑" panose="020B0503020204020204" charset="-122"/>
                <a:ea typeface="微软雅黑" panose="020B0503020204020204" charset="-122"/>
                <a:cs typeface="微软雅黑" panose="020B0503020204020204" charset="-122"/>
              </a:rPr>
              <a:t>命运，不要</a:t>
            </a:r>
            <a:r>
              <a:rPr lang="zh-CN" altLang="en-US" sz="2400" dirty="0">
                <a:latin typeface="微软雅黑" panose="020B0503020204020204" charset="-122"/>
                <a:ea typeface="微软雅黑" panose="020B0503020204020204" charset="-122"/>
                <a:cs typeface="微软雅黑" panose="020B0503020204020204" charset="-122"/>
              </a:rPr>
              <a:t>遇到挫折就怨恨</a:t>
            </a:r>
            <a:r>
              <a:rPr lang="zh-CN" altLang="en-US" sz="2400" dirty="0" smtClean="0">
                <a:latin typeface="微软雅黑" panose="020B0503020204020204" charset="-122"/>
                <a:ea typeface="微软雅黑" panose="020B0503020204020204" charset="-122"/>
                <a:cs typeface="微软雅黑" panose="020B0503020204020204" charset="-122"/>
              </a:rPr>
              <a:t>别人，通过</a:t>
            </a:r>
            <a:r>
              <a:rPr lang="zh-CN" altLang="en-US" sz="2400" dirty="0">
                <a:latin typeface="微软雅黑" panose="020B0503020204020204" charset="-122"/>
                <a:ea typeface="微软雅黑" panose="020B0503020204020204" charset="-122"/>
                <a:cs typeface="微软雅黑" panose="020B0503020204020204" charset="-122"/>
              </a:rPr>
              <a:t>学习平常的</a:t>
            </a:r>
            <a:r>
              <a:rPr lang="zh-CN" altLang="en-US" sz="2400" dirty="0" smtClean="0">
                <a:latin typeface="微软雅黑" panose="020B0503020204020204" charset="-122"/>
                <a:ea typeface="微软雅黑" panose="020B0503020204020204" charset="-122"/>
                <a:cs typeface="微软雅黑" panose="020B0503020204020204" charset="-122"/>
              </a:rPr>
              <a:t>知识，理解</a:t>
            </a:r>
            <a:r>
              <a:rPr lang="zh-CN" altLang="en-US" sz="2400" dirty="0">
                <a:latin typeface="微软雅黑" panose="020B0503020204020204" charset="-122"/>
                <a:ea typeface="微软雅黑" panose="020B0503020204020204" charset="-122"/>
                <a:cs typeface="微软雅黑" panose="020B0503020204020204" charset="-122"/>
              </a:rPr>
              <a:t>其中的</a:t>
            </a:r>
            <a:r>
              <a:rPr lang="zh-CN" altLang="en-US" sz="2400" dirty="0" smtClean="0">
                <a:latin typeface="微软雅黑" panose="020B0503020204020204" charset="-122"/>
                <a:ea typeface="微软雅黑" panose="020B0503020204020204" charset="-122"/>
                <a:cs typeface="微软雅黑" panose="020B0503020204020204" charset="-122"/>
              </a:rPr>
              <a:t>哲理，获得</a:t>
            </a:r>
            <a:r>
              <a:rPr lang="zh-CN" altLang="en-US" sz="2400" dirty="0">
                <a:latin typeface="微软雅黑" panose="020B0503020204020204" charset="-122"/>
                <a:ea typeface="微软雅黑" panose="020B0503020204020204" charset="-122"/>
                <a:cs typeface="微软雅黑" panose="020B0503020204020204" charset="-122"/>
              </a:rPr>
              <a:t>人生的真谛 。 </a:t>
            </a:r>
          </a:p>
        </p:txBody>
      </p:sp>
      <p:sp>
        <p:nvSpPr>
          <p:cNvPr id="5" name="文本框 4"/>
          <p:cNvSpPr txBox="1"/>
          <p:nvPr/>
        </p:nvSpPr>
        <p:spPr>
          <a:xfrm>
            <a:off x="1421570" y="4538982"/>
            <a:ext cx="8319351" cy="1328023"/>
          </a:xfrm>
          <a:prstGeom prst="roundRect">
            <a:avLst/>
          </a:prstGeom>
          <a:noFill/>
          <a:ln w="38100">
            <a:solidFill>
              <a:srgbClr val="00B0F0"/>
            </a:solidFill>
          </a:ln>
          <a:extLst>
            <a:ext uri="{909E8E84-426E-40DD-AFC4-6F175D3DCCD1}">
              <a14:hiddenFill xmlns:a14="http://schemas.microsoft.com/office/drawing/2010/main">
                <a:solidFill>
                  <a:srgbClr val="92D050"/>
                </a:solidFill>
              </a14:hiddenFill>
            </a:ext>
          </a:extLst>
        </p:spPr>
        <p:txBody>
          <a:bodyPr wrap="square" rtlCol="0" anchor="t">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“生于忧患而死于</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安乐</a:t>
            </a:r>
            <a:r>
              <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dirty="0" smtClean="0">
                <a:latin typeface="微软雅黑" panose="020B0503020204020204" charset="-122"/>
                <a:ea typeface="微软雅黑" panose="020B0503020204020204" charset="-122"/>
                <a:cs typeface="微软雅黑" panose="020B0503020204020204" charset="-122"/>
              </a:rPr>
              <a:t>忧愁</a:t>
            </a:r>
            <a:r>
              <a:rPr lang="zh-CN" altLang="en-US" sz="2400" dirty="0">
                <a:latin typeface="微软雅黑" panose="020B0503020204020204" charset="-122"/>
                <a:ea typeface="微软雅黑" panose="020B0503020204020204" charset="-122"/>
                <a:cs typeface="微软雅黑" panose="020B0503020204020204" charset="-122"/>
              </a:rPr>
              <a:t>患害可以使人生存，而安逸享乐使人萎靡死亡。</a:t>
            </a:r>
          </a:p>
        </p:txBody>
      </p:sp>
      <p:pic>
        <p:nvPicPr>
          <p:cNvPr id="6" name="图片 5" descr="115"/>
          <p:cNvPicPr>
            <a:picLocks noChangeAspect="1"/>
          </p:cNvPicPr>
          <p:nvPr/>
        </p:nvPicPr>
        <p:blipFill>
          <a:blip r:embed="rId2" cstate="print"/>
          <a:stretch>
            <a:fillRect/>
          </a:stretch>
        </p:blipFill>
        <p:spPr>
          <a:xfrm>
            <a:off x="572814" y="2701927"/>
            <a:ext cx="2321481" cy="1718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9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9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538077" y="1549174"/>
            <a:ext cx="6623929" cy="769441"/>
          </a:xfrm>
          <a:prstGeom prst="rect">
            <a:avLst/>
          </a:prstGeom>
        </p:spPr>
        <p:txBody>
          <a:bodyPr wrap="none">
            <a:spAutoFit/>
          </a:bodyPr>
          <a:lstStyle/>
          <a:p>
            <a:r>
              <a:rPr lang="en-US" sz="4400" dirty="0">
                <a:latin typeface="微软雅黑" panose="020B0503020204020204" charset="-122"/>
                <a:ea typeface="微软雅黑" panose="020B0503020204020204" charset="-122"/>
                <a:cs typeface="微软雅黑" panose="020B0503020204020204" charset="-122"/>
              </a:rPr>
              <a:t>25.</a:t>
            </a:r>
            <a:r>
              <a:rPr sz="4400" dirty="0" smtClean="0">
                <a:latin typeface="微软雅黑" panose="020B0503020204020204" charset="-122"/>
                <a:ea typeface="微软雅黑" panose="020B0503020204020204" charset="-122"/>
                <a:cs typeface="微软雅黑" panose="020B0503020204020204" charset="-122"/>
              </a:rPr>
              <a:t>宝葫芦的秘密</a:t>
            </a:r>
            <a:r>
              <a:rPr lang="zh-CN" altLang="en-US" sz="4400" dirty="0">
                <a:latin typeface="微软雅黑" panose="020B0503020204020204" charset="-122"/>
                <a:ea typeface="微软雅黑" panose="020B0503020204020204" charset="-122"/>
                <a:cs typeface="微软雅黑" panose="020B0503020204020204" charset="-122"/>
              </a:rPr>
              <a:t>（节选）</a:t>
            </a:r>
            <a:endParaRPr sz="4400"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267516" y="3260725"/>
            <a:ext cx="3305883"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endParaRPr lang="zh-CN" altLang="en-US" sz="4000" b="1" dirty="0">
              <a:solidFill>
                <a:srgbClr val="FF0000"/>
              </a:solidFill>
              <a:latin typeface="隶书" panose="02010509060101010101" pitchFamily="49" charset="-122"/>
              <a:ea typeface="隶书" panose="02010509060101010101" pitchFamily="49" charset="-122"/>
            </a:endParaRPr>
          </a:p>
        </p:txBody>
      </p:sp>
      <p:pic>
        <p:nvPicPr>
          <p:cNvPr id="5" name="图片 4"/>
          <p:cNvPicPr>
            <a:picLocks noChangeAspect="1"/>
          </p:cNvPicPr>
          <p:nvPr/>
        </p:nvPicPr>
        <p:blipFill>
          <a:blip r:embed="rId2" cstate="print"/>
          <a:srcRect r="-452" b="4949"/>
          <a:stretch>
            <a:fillRect/>
          </a:stretch>
        </p:blipFill>
        <p:spPr>
          <a:xfrm>
            <a:off x="2125377" y="2736850"/>
            <a:ext cx="3039241" cy="3144520"/>
          </a:xfrm>
          <a:prstGeom prst="rect">
            <a:avLst/>
          </a:prstGeom>
        </p:spPr>
      </p:pic>
    </p:spTree>
  </p:cSld>
  <p:clrMapOvr>
    <a:masterClrMapping/>
  </p:clrMapOvr>
  <p:timing>
    <p:tnLst>
      <p:par>
        <p:cTn id="1" dur="indefinite" restart="never" nodeType="tmRoot"/>
      </p:par>
    </p:tnLst>
  </p:timing>
</p:sld>
</file>

<file path=ppt/slides/slide9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348708" y="2091057"/>
            <a:ext cx="4584829" cy="2972821"/>
          </a:xfrm>
          <a:prstGeom prst="wedgeRoundRectCallout">
            <a:avLst>
              <a:gd name="adj1" fmla="val 58330"/>
              <a:gd name="adj2" fmla="val 21007"/>
              <a:gd name="adj3" fmla="val 16667"/>
            </a:avLst>
          </a:prstGeom>
          <a:noFill/>
          <a:ln w="9525">
            <a:noFill/>
          </a:ln>
        </p:spPr>
        <p:txBody>
          <a:bodyPr wrap="square">
            <a:spAutoFit/>
          </a:bodyPr>
          <a:lstStyle/>
          <a:p>
            <a:pPr>
              <a:lnSpc>
                <a:spcPct val="150000"/>
              </a:lnSpc>
            </a:pPr>
            <a:r>
              <a:rPr lang="zh-CN" sz="2800">
                <a:solidFill>
                  <a:schemeClr val="tx1"/>
                </a:solidFill>
                <a:latin typeface="微软雅黑" panose="020B0503020204020204" charset="-122"/>
                <a:ea typeface="微软雅黑" panose="020B0503020204020204" charset="-122"/>
              </a:rPr>
              <a:t>看，这是什么？对，一个葫芦，它可不是一个普通的葫芦，它可是有故事的宝葫芦。</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课文导入</a:t>
            </a:r>
          </a:p>
        </p:txBody>
      </p:sp>
      <p:pic>
        <p:nvPicPr>
          <p:cNvPr id="2" name="图片 1"/>
          <p:cNvPicPr>
            <a:picLocks noChangeAspect="1"/>
          </p:cNvPicPr>
          <p:nvPr/>
        </p:nvPicPr>
        <p:blipFill>
          <a:blip r:embed="rId2" cstate="print"/>
          <a:srcRect t="4697"/>
          <a:stretch>
            <a:fillRect/>
          </a:stretch>
        </p:blipFill>
        <p:spPr>
          <a:xfrm rot="17340000">
            <a:off x="6253201" y="2779405"/>
            <a:ext cx="3143250" cy="243774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909797" y="1265556"/>
            <a:ext cx="7676003" cy="4154984"/>
          </a:xfrm>
          <a:prstGeom prst="rect">
            <a:avLst/>
          </a:prstGeom>
          <a:noFill/>
          <a:ln w="9525">
            <a:noFill/>
          </a:ln>
        </p:spPr>
        <p:txBody>
          <a:bodyPr wrap="square">
            <a:spAutoFit/>
          </a:bodyPr>
          <a:lstStyle/>
          <a:p>
            <a:r>
              <a:rPr lang="zh-CN" sz="2400">
                <a:solidFill>
                  <a:srgbClr val="C00000"/>
                </a:solidFill>
                <a:latin typeface="微软雅黑" panose="020B0503020204020204" charset="-122"/>
                <a:ea typeface="微软雅黑" panose="020B0503020204020204" charset="-122"/>
                <a:cs typeface="微软雅黑" panose="020B0503020204020204" charset="-122"/>
              </a:rPr>
              <a:t>张天翼</a:t>
            </a:r>
            <a:r>
              <a:rPr lang="zh-CN" sz="2400">
                <a:solidFill>
                  <a:schemeClr val="tx1"/>
                </a:solidFill>
                <a:latin typeface="微软雅黑" panose="020B0503020204020204" charset="-122"/>
                <a:ea typeface="微软雅黑" panose="020B0503020204020204" charset="-122"/>
                <a:cs typeface="微软雅黑" panose="020B0503020204020204" charset="-122"/>
              </a:rPr>
              <a:t>(1906~1985)，中国当代作家。学名张元定，字汉弟，号一之，笔名张天净、铁池翰等。祖籍湖南省湘乡县东山乡双泉村，出生于南京，在杭州读完小学和初中，1925年秋到北京，次年考入北京大学。1929年正式开始职业写作生涯，1931年加入左联，抗战爆发后，一直在长沙等地从事抗日救亡工作和文艺活动。解放后历任中央文学讲习所副主任、中国文联委员、中国作协书记处书记、《人民文学》主编等职。</a:t>
            </a:r>
            <a:r>
              <a:rPr lang="zh-CN" sz="2400">
                <a:solidFill>
                  <a:srgbClr val="C00000"/>
                </a:solidFill>
                <a:latin typeface="微软雅黑" panose="020B0503020204020204" charset="-122"/>
                <a:ea typeface="微软雅黑" panose="020B0503020204020204" charset="-122"/>
                <a:cs typeface="微软雅黑" panose="020B0503020204020204" charset="-122"/>
              </a:rPr>
              <a:t>代表作有童话《大林与小林》《宝葫芦的秘密》《秃秃大王》，小说《华威先生》《鬼土日记》等。他的童话在儿童文学史上占有重要位置。</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514679" y="2453005"/>
            <a:ext cx="2395118" cy="3267710"/>
          </a:xfrm>
          <a:prstGeom prst="rect">
            <a:avLst/>
          </a:prstGeom>
        </p:spPr>
      </p:pic>
      <p:sp>
        <p:nvSpPr>
          <p:cNvPr id="5" name="文本框 1"/>
          <p:cNvSpPr txBox="1"/>
          <p:nvPr/>
        </p:nvSpPr>
        <p:spPr>
          <a:xfrm>
            <a:off x="514679" y="1017905"/>
            <a:ext cx="2271874" cy="626366"/>
          </a:xfrm>
          <a:prstGeom prst="snip2DiagRect">
            <a:avLst/>
          </a:prstGeom>
          <a:solidFill>
            <a:srgbClr val="00B0F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作者简介</a:t>
            </a:r>
          </a:p>
        </p:txBody>
      </p:sp>
    </p:spTree>
  </p:cSld>
  <p:clrMapOvr>
    <a:masterClrMapping/>
  </p:clrMapOvr>
  <p:timing>
    <p:tnLst>
      <p:par>
        <p:cTn id="1" dur="indefinite" restart="never" nodeType="tmRoot"/>
      </p:par>
    </p:tnLst>
  </p:timing>
</p:sld>
</file>

<file path=ppt/slides/slide9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1048738" y="1936751"/>
            <a:ext cx="9629302" cy="1384995"/>
          </a:xfrm>
          <a:prstGeom prst="rect">
            <a:avLst/>
          </a:prstGeom>
        </p:spPr>
        <p:txBody>
          <a:bodyPr wrap="square">
            <a:spAutoFit/>
          </a:bodyPr>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妖怪 规矩 乖巧  撵上 脚丫 拽住 冲着 又瘦又长 烫着 溜开  幸福 舔手 向日葵 罢了 </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1"/>
          <p:cNvSpPr txBox="1"/>
          <p:nvPr/>
        </p:nvSpPr>
        <p:spPr>
          <a:xfrm>
            <a:off x="1048736" y="1090930"/>
            <a:ext cx="2271874" cy="626366"/>
          </a:xfrm>
          <a:prstGeom prst="snip2DiagRect">
            <a:avLst/>
          </a:prstGeom>
          <a:solidFill>
            <a:schemeClr val="tx2">
              <a:lumMod val="60000"/>
              <a:lumOff val="40000"/>
            </a:schemeClr>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100" name="文本框 99"/>
          <p:cNvSpPr txBox="1"/>
          <p:nvPr/>
        </p:nvSpPr>
        <p:spPr>
          <a:xfrm>
            <a:off x="970384" y="3899616"/>
            <a:ext cx="9444824" cy="715089"/>
          </a:xfrm>
          <a:prstGeom prst="wedgeRoundRectCallout">
            <a:avLst>
              <a:gd name="adj1" fmla="val -27759"/>
              <a:gd name="adj2" fmla="val -70299"/>
              <a:gd name="adj3" fmla="val 16667"/>
            </a:avLst>
          </a:prstGeom>
          <a:solidFill>
            <a:srgbClr val="FFC000"/>
          </a:solidFill>
          <a:ln w="9525">
            <a:noFill/>
          </a:ln>
        </p:spPr>
        <p:txBody>
          <a:bodyPr wrap="square">
            <a:spAutoFit/>
          </a:bodyPr>
          <a:lstStyle/>
          <a:p>
            <a:pPr>
              <a:lnSpc>
                <a:spcPct val="150000"/>
              </a:lnSpc>
            </a:pPr>
            <a:r>
              <a:rPr lang="zh-CN" sz="2400" dirty="0">
                <a:solidFill>
                  <a:schemeClr val="tx1"/>
                </a:solidFill>
                <a:latin typeface="微软雅黑" panose="020B0503020204020204" charset="-122"/>
                <a:ea typeface="微软雅黑" panose="020B0503020204020204" charset="-122"/>
                <a:cs typeface="微软雅黑" panose="020B0503020204020204" charset="-122"/>
              </a:rPr>
              <a:t>注意读准：</a:t>
            </a:r>
            <a:r>
              <a:rPr lang="zh-CN"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翘舌音“拽 瘦 绍”，前鼻音“撵 舔”，后鼻音“烫”。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strips(downLeft)">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bldLvl="0" animBg="1"/>
    </p:bldLst>
  </p:timing>
</p:sld>
</file>

<file path=ppt/slides/slide9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107" y="4372736"/>
            <a:ext cx="2727062" cy="1930031"/>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909215" y="1443355"/>
            <a:ext cx="2125376" cy="645016"/>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
        <p:nvSpPr>
          <p:cNvPr id="4" name="文本框 3"/>
          <p:cNvSpPr txBox="1"/>
          <p:nvPr/>
        </p:nvSpPr>
        <p:spPr>
          <a:xfrm>
            <a:off x="3501213" y="3792855"/>
            <a:ext cx="543739" cy="523220"/>
          </a:xfrm>
          <a:prstGeom prst="rect">
            <a:avLst/>
          </a:prstGeom>
          <a:noFill/>
        </p:spPr>
        <p:txBody>
          <a:bodyPr wrap="none" rtlCol="0">
            <a:spAutoFit/>
          </a:bodyPr>
          <a:lstStyle/>
          <a:p>
            <a:r>
              <a:rPr lang="zh-CN" altLang="zh-CN" sz="2800" dirty="0">
                <a:latin typeface="微软雅黑" panose="020B0503020204020204" charset="-122"/>
                <a:ea typeface="微软雅黑" panose="020B0503020204020204" charset="-122"/>
                <a:cs typeface="微软雅黑" panose="020B0503020204020204" charset="-122"/>
                <a:sym typeface="+mn-ea"/>
              </a:rPr>
              <a:t>冲</a:t>
            </a:r>
          </a:p>
        </p:txBody>
      </p:sp>
      <p:sp>
        <p:nvSpPr>
          <p:cNvPr id="5" name="文本框 4"/>
          <p:cNvSpPr txBox="1"/>
          <p:nvPr/>
        </p:nvSpPr>
        <p:spPr>
          <a:xfrm>
            <a:off x="4373996" y="2803525"/>
            <a:ext cx="2460930" cy="523220"/>
          </a:xfrm>
          <a:prstGeom prst="rect">
            <a:avLst/>
          </a:prstGeom>
          <a:noFill/>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chòng（冲着</a:t>
            </a:r>
            <a:r>
              <a:rPr lang="en-US" altLang="zh-CN" sz="2800" dirty="0">
                <a:latin typeface="微软雅黑" panose="020B0503020204020204" charset="-122"/>
                <a:ea typeface="微软雅黑" panose="020B0503020204020204" charset="-122"/>
                <a:cs typeface="微软雅黑" panose="020B0503020204020204" charset="-122"/>
                <a:sym typeface="+mn-ea"/>
              </a:rPr>
              <a:t>)</a:t>
            </a:r>
          </a:p>
        </p:txBody>
      </p:sp>
      <p:sp>
        <p:nvSpPr>
          <p:cNvPr id="6" name="文本框 5"/>
          <p:cNvSpPr txBox="1"/>
          <p:nvPr/>
        </p:nvSpPr>
        <p:spPr>
          <a:xfrm>
            <a:off x="4373997" y="4646930"/>
            <a:ext cx="2699778" cy="523220"/>
          </a:xfrm>
          <a:prstGeom prst="rect">
            <a:avLst/>
          </a:prstGeom>
          <a:noFill/>
        </p:spPr>
        <p:txBody>
          <a:bodyPr wrap="none" rtlCol="0">
            <a:spAutoFit/>
          </a:bodyPr>
          <a:lstStyle/>
          <a:p>
            <a:pPr algn="l"/>
            <a:r>
              <a:rPr lang="en-US" altLang="zh-CN" sz="2800" dirty="0">
                <a:latin typeface="微软雅黑" panose="020B0503020204020204" charset="-122"/>
                <a:ea typeface="微软雅黑" panose="020B0503020204020204" charset="-122"/>
                <a:cs typeface="微软雅黑" panose="020B0503020204020204" charset="-122"/>
                <a:sym typeface="+mn-ea"/>
              </a:rPr>
              <a:t>c</a:t>
            </a:r>
            <a:r>
              <a:rPr lang="zh-CN" altLang="zh-CN" sz="2800" dirty="0">
                <a:latin typeface="微软雅黑" panose="020B0503020204020204" charset="-122"/>
                <a:ea typeface="微软雅黑" panose="020B0503020204020204" charset="-122"/>
                <a:cs typeface="微软雅黑" panose="020B0503020204020204" charset="-122"/>
                <a:sym typeface="+mn-ea"/>
              </a:rPr>
              <a:t>hōng（冲动）</a:t>
            </a:r>
          </a:p>
        </p:txBody>
      </p:sp>
      <p:sp>
        <p:nvSpPr>
          <p:cNvPr id="11" name="左大括号 10"/>
          <p:cNvSpPr/>
          <p:nvPr/>
        </p:nvSpPr>
        <p:spPr>
          <a:xfrm>
            <a:off x="4283309" y="3054350"/>
            <a:ext cx="92239" cy="1944370"/>
          </a:xfrm>
          <a:prstGeom prst="leftBrace">
            <a:avLst/>
          </a:prstGeom>
          <a:solidFill>
            <a:schemeClr val="accent1"/>
          </a:solidFill>
          <a:ln w="9525" cap="flat" cmpd="sng" algn="ctr">
            <a:solidFill>
              <a:srgbClr val="00B0F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1" grpId="0" bldLvl="0" animBg="1"/>
    </p:bldLst>
  </p:timing>
</p:sld>
</file>

<file path=ppt/slides/slide9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59646" y="1934845"/>
            <a:ext cx="8324003" cy="1198880"/>
          </a:xfrm>
          <a:prstGeom prst="rect">
            <a:avLst/>
          </a:prstGeom>
          <a:noFill/>
          <a:ln w="9525">
            <a:noFill/>
          </a:ln>
        </p:spPr>
        <p:txBody>
          <a:bodyPr wrap="square">
            <a:spAutoFit/>
          </a:bodyPr>
          <a:lstStyle/>
          <a:p>
            <a:pPr>
              <a:lnSpc>
                <a:spcPct val="100000"/>
              </a:lnSpc>
            </a:pPr>
            <a:r>
              <a:rPr sz="2400">
                <a:solidFill>
                  <a:schemeClr val="tx1"/>
                </a:solidFill>
                <a:latin typeface="微软雅黑" panose="020B0503020204020204" charset="-122"/>
                <a:ea typeface="微软雅黑" panose="020B0503020204020204" charset="-122"/>
                <a:cs typeface="微软雅黑" panose="020B0503020204020204" charset="-122"/>
              </a:rPr>
              <a:t>“舔”左右结构，注意右边的部分，注意笔画的穿插避让，上面的“天”的撇注意不要写太长，下面是“小”多一点点。</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2" name="文本框 1"/>
          <p:cNvSpPr txBox="1"/>
          <p:nvPr/>
        </p:nvSpPr>
        <p:spPr>
          <a:xfrm>
            <a:off x="2911348" y="4591687"/>
            <a:ext cx="7908539" cy="829945"/>
          </a:xfrm>
          <a:prstGeom prst="rect">
            <a:avLst/>
          </a:prstGeom>
          <a:noFill/>
        </p:spPr>
        <p:txBody>
          <a:bodyPr wrap="square" rtlCol="0">
            <a:spAutoFit/>
          </a:bodyPr>
          <a:lstStyle/>
          <a:p>
            <a:pPr algn="l">
              <a:lnSpc>
                <a:spcPct val="100000"/>
              </a:lnSpc>
            </a:pPr>
            <a:r>
              <a:rPr sz="2400">
                <a:latin typeface="微软雅黑" panose="020B0503020204020204" charset="-122"/>
                <a:ea typeface="微软雅黑" panose="020B0503020204020204" charset="-122"/>
                <a:cs typeface="微软雅黑" panose="020B0503020204020204" charset="-122"/>
                <a:sym typeface="+mn-ea"/>
              </a:rPr>
              <a:t>“瘦”半包围结构，注意病字框里面的部分，笔顺依次是是：撇 竖 横折 横 横 横 竖 横撇 捺。</a:t>
            </a:r>
          </a:p>
        </p:txBody>
      </p:sp>
      <p:graphicFrame>
        <p:nvGraphicFramePr>
          <p:cNvPr id="13" name="表格 12"/>
          <p:cNvGraphicFramePr/>
          <p:nvPr/>
        </p:nvGraphicFramePr>
        <p:xfrm>
          <a:off x="8872013" y="177419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14" name="文本框 13"/>
          <p:cNvSpPr txBox="1"/>
          <p:nvPr/>
        </p:nvSpPr>
        <p:spPr>
          <a:xfrm>
            <a:off x="8872013" y="177419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添</a:t>
            </a:r>
          </a:p>
        </p:txBody>
      </p:sp>
      <p:graphicFrame>
        <p:nvGraphicFramePr>
          <p:cNvPr id="4" name="表格 3"/>
          <p:cNvGraphicFramePr/>
          <p:nvPr/>
        </p:nvGraphicFramePr>
        <p:xfrm>
          <a:off x="1200660" y="4681855"/>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5" name="文本框 4"/>
          <p:cNvSpPr txBox="1"/>
          <p:nvPr/>
        </p:nvSpPr>
        <p:spPr>
          <a:xfrm>
            <a:off x="1200660" y="4681855"/>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瘦</a:t>
            </a:r>
          </a:p>
        </p:txBody>
      </p:sp>
      <p:sp>
        <p:nvSpPr>
          <p:cNvPr id="6" name="文本框 5"/>
          <p:cNvSpPr txBox="1"/>
          <p:nvPr/>
        </p:nvSpPr>
        <p:spPr>
          <a:xfrm>
            <a:off x="693731" y="3263267"/>
            <a:ext cx="5740531" cy="829945"/>
          </a:xfrm>
          <a:prstGeom prst="rect">
            <a:avLst/>
          </a:prstGeom>
          <a:noFill/>
          <a:ln w="9525">
            <a:noFill/>
          </a:ln>
        </p:spPr>
        <p:txBody>
          <a:bodyPr wrap="square">
            <a:spAutoFit/>
          </a:bodyPr>
          <a:lstStyle/>
          <a:p>
            <a:pPr>
              <a:lnSpc>
                <a:spcPct val="100000"/>
              </a:lnSpc>
            </a:pPr>
            <a:r>
              <a:rPr sz="2400" dirty="0">
                <a:solidFill>
                  <a:schemeClr val="tx1"/>
                </a:solidFill>
                <a:latin typeface="微软雅黑" panose="020B0503020204020204" charset="-122"/>
                <a:ea typeface="微软雅黑" panose="020B0503020204020204" charset="-122"/>
                <a:cs typeface="微软雅黑" panose="020B0503020204020204" charset="-122"/>
              </a:rPr>
              <a:t>“</a:t>
            </a:r>
            <a:r>
              <a:rPr sz="2400" dirty="0" err="1">
                <a:solidFill>
                  <a:schemeClr val="tx1"/>
                </a:solidFill>
                <a:latin typeface="微软雅黑" panose="020B0503020204020204" charset="-122"/>
                <a:ea typeface="微软雅黑" panose="020B0503020204020204" charset="-122"/>
                <a:cs typeface="微软雅黑" panose="020B0503020204020204" charset="-122"/>
              </a:rPr>
              <a:t>葵”上窄下宽，注意第四笔是横撇，第六、</a:t>
            </a:r>
            <a:r>
              <a:rPr sz="2400" dirty="0" err="1" smtClean="0">
                <a:solidFill>
                  <a:schemeClr val="tx1"/>
                </a:solidFill>
                <a:latin typeface="微软雅黑" panose="020B0503020204020204" charset="-122"/>
                <a:ea typeface="微软雅黑" panose="020B0503020204020204" charset="-122"/>
                <a:cs typeface="微软雅黑" panose="020B0503020204020204" charset="-122"/>
              </a:rPr>
              <a:t>七笔都是撇</a:t>
            </a:r>
            <a:r>
              <a:rPr sz="2400" dirty="0">
                <a:solidFill>
                  <a:schemeClr val="tx1"/>
                </a:solidFill>
                <a:latin typeface="微软雅黑" panose="020B0503020204020204" charset="-122"/>
                <a:ea typeface="微软雅黑" panose="020B0503020204020204" charset="-122"/>
                <a:cs typeface="微软雅黑" panose="020B0503020204020204" charset="-122"/>
              </a:rPr>
              <a:t>。</a:t>
            </a:r>
          </a:p>
        </p:txBody>
      </p:sp>
      <p:graphicFrame>
        <p:nvGraphicFramePr>
          <p:cNvPr id="7" name="表格 6"/>
          <p:cNvGraphicFramePr/>
          <p:nvPr/>
        </p:nvGraphicFramePr>
        <p:xfrm>
          <a:off x="6434264" y="2984500"/>
          <a:ext cx="1371960" cy="1108710"/>
        </p:xfrm>
        <a:graphic>
          <a:graphicData uri="http://schemas.openxmlformats.org/drawingml/2006/table">
            <a:tbl>
              <a:tblPr firstRow="1" bandRow="1">
                <a:tableStyleId>{D7AC3CCA-C797-4891-BE02-D94E43425B78}</a:tableStyleId>
              </a:tblPr>
              <a:tblGrid>
                <a:gridCol w="685981"/>
                <a:gridCol w="685981"/>
              </a:tblGrid>
              <a:tr h="554355">
                <a:tc>
                  <a:txBody>
                    <a:bodyPr/>
                    <a:lstStyle/>
                    <a:p>
                      <a:pPr>
                        <a:buNone/>
                      </a:pPr>
                      <a:endParaRPr lang="zh-CN" altLang="en-US"/>
                    </a:p>
                  </a:txBody>
                  <a:tcPr marL="111617" marR="111617">
                    <a:solidFill>
                      <a:schemeClr val="bg1"/>
                    </a:solidFill>
                  </a:tcPr>
                </a:tc>
                <a:tc>
                  <a:txBody>
                    <a:bodyPr/>
                    <a:lstStyle/>
                    <a:p>
                      <a:pPr>
                        <a:buNone/>
                      </a:pPr>
                      <a:endParaRPr lang="zh-CN" altLang="en-US"/>
                    </a:p>
                  </a:txBody>
                  <a:tcPr marL="111617" marR="111617">
                    <a:noFill/>
                  </a:tcPr>
                </a:tc>
              </a:tr>
              <a:tr h="554355">
                <a:tc>
                  <a:txBody>
                    <a:bodyPr/>
                    <a:lstStyle/>
                    <a:p>
                      <a:pPr>
                        <a:buNone/>
                      </a:pPr>
                      <a:endParaRPr lang="zh-CN" altLang="en-US"/>
                    </a:p>
                  </a:txBody>
                  <a:tcPr marL="111617" marR="111617">
                    <a:noFill/>
                  </a:tcPr>
                </a:tc>
                <a:tc>
                  <a:txBody>
                    <a:bodyPr/>
                    <a:lstStyle/>
                    <a:p>
                      <a:pPr>
                        <a:buNone/>
                      </a:pPr>
                      <a:endParaRPr lang="zh-CN" altLang="en-US"/>
                    </a:p>
                  </a:txBody>
                  <a:tcPr marL="111617" marR="111617">
                    <a:noFill/>
                  </a:tcPr>
                </a:tc>
              </a:tr>
            </a:tbl>
          </a:graphicData>
        </a:graphic>
      </p:graphicFrame>
      <p:sp>
        <p:nvSpPr>
          <p:cNvPr id="8" name="文本框 7"/>
          <p:cNvSpPr txBox="1"/>
          <p:nvPr/>
        </p:nvSpPr>
        <p:spPr>
          <a:xfrm>
            <a:off x="6434263" y="2984500"/>
            <a:ext cx="701483" cy="1198880"/>
          </a:xfrm>
          <a:prstGeom prst="rect">
            <a:avLst/>
          </a:prstGeom>
          <a:noFill/>
        </p:spPr>
        <p:txBody>
          <a:bodyPr wrap="square" rtlCol="0">
            <a:spAutoFit/>
          </a:bodyPr>
          <a:lstStyle/>
          <a:p>
            <a:r>
              <a:rPr lang="zh-CN" altLang="en-US" sz="7200">
                <a:solidFill>
                  <a:srgbClr val="FF0000"/>
                </a:solidFill>
                <a:latin typeface="楷体" panose="02010609060101010101" charset="-122"/>
                <a:ea typeface="楷体" panose="02010609060101010101" charset="-122"/>
              </a:rPr>
              <a:t>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blinds(horizontal)">
                                      <p:cBhvr>
                                        <p:cTn id="17" dur="5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ppt_y</p:attrName>
                                        </p:attrNameLst>
                                      </p:cBhvr>
                                      <p:tavLst>
                                        <p:tav tm="0">
                                          <p:val>
                                            <p:strVal val="#ppt_y+#ppt_h*1.125000"/>
                                          </p:val>
                                        </p:tav>
                                        <p:tav tm="100000">
                                          <p:val>
                                            <p:strVal val="#ppt_y"/>
                                          </p:val>
                                        </p:tav>
                                      </p:tavLst>
                                    </p:anim>
                                    <p:animEffect transition="in" filter="wipe(up)">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p:tgtEl>
                                          <p:spTgt spid="4"/>
                                        </p:tgtEl>
                                        <p:attrNameLst>
                                          <p:attrName>ppt_y</p:attrName>
                                        </p:attrNameLst>
                                      </p:cBhvr>
                                      <p:tavLst>
                                        <p:tav tm="0">
                                          <p:val>
                                            <p:strVal val="#ppt_y+#ppt_h*1.125000"/>
                                          </p:val>
                                        </p:tav>
                                        <p:tav tm="100000">
                                          <p:val>
                                            <p:strVal val="#ppt_y"/>
                                          </p:val>
                                        </p:tav>
                                      </p:tavLst>
                                    </p:anim>
                                    <p:animEffect transition="in" filter="wipe(up)">
                                      <p:cBhvr>
                                        <p:cTn id="38" dur="500"/>
                                        <p:tgtEl>
                                          <p:spTgt spid="4"/>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p:tgtEl>
                                          <p:spTgt spid="5"/>
                                        </p:tgtEl>
                                        <p:attrNameLst>
                                          <p:attrName>ppt_y</p:attrName>
                                        </p:attrNameLst>
                                      </p:cBhvr>
                                      <p:tavLst>
                                        <p:tav tm="0">
                                          <p:val>
                                            <p:strVal val="#ppt_y+#ppt_h*1.125000"/>
                                          </p:val>
                                        </p:tav>
                                        <p:tav tm="100000">
                                          <p:val>
                                            <p:strVal val="#ppt_y"/>
                                          </p:val>
                                        </p:tav>
                                      </p:tavLst>
                                    </p:anim>
                                    <p:animEffect transition="in" filter="wipe(up)">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14" grpId="0"/>
      <p:bldP spid="5" grpId="0"/>
      <p:bldP spid="6" grpId="0"/>
      <p:bldP spid="8" grpId="0"/>
    </p:bldLst>
  </p:timing>
</p:sld>
</file>

<file path=ppt/slides/slide9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棱台 1"/>
          <p:cNvSpPr/>
          <p:nvPr/>
        </p:nvSpPr>
        <p:spPr bwMode="auto">
          <a:xfrm>
            <a:off x="693732" y="1957707"/>
            <a:ext cx="10467982" cy="4403725"/>
          </a:xfrm>
          <a:prstGeom prst="bevel">
            <a:avLst>
              <a:gd name="adj" fmla="val 5643"/>
            </a:avLst>
          </a:prstGeom>
          <a:noFill/>
          <a:ln>
            <a:solidFill>
              <a:schemeClr val="accent1"/>
            </a:solidFill>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介绍：</a:t>
            </a:r>
            <a:r>
              <a:rPr sz="2400" dirty="0">
                <a:latin typeface="微软雅黑" panose="020B0503020204020204" charset="-122"/>
                <a:ea typeface="微软雅黑" panose="020B0503020204020204" charset="-122"/>
                <a:cs typeface="微软雅黑" panose="020B0503020204020204" charset="-122"/>
              </a:rPr>
              <a:t>沟通使双方相识或发生联系；引入;推荐；使了解。</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妖怪：</a:t>
            </a:r>
            <a:r>
              <a:rPr sz="2400" dirty="0">
                <a:latin typeface="微软雅黑" panose="020B0503020204020204" charset="-122"/>
                <a:ea typeface="微软雅黑" panose="020B0503020204020204" charset="-122"/>
                <a:cs typeface="微软雅黑" panose="020B0503020204020204" charset="-122"/>
              </a:rPr>
              <a:t>除人类和神以外存在于天地中的超自然生命，即由于认知限制，人们暂时难以以科学解释的现象或事物。</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规矩：</a:t>
            </a:r>
            <a:r>
              <a:rPr sz="2400" dirty="0">
                <a:latin typeface="微软雅黑" panose="020B0503020204020204" charset="-122"/>
                <a:ea typeface="微软雅黑" panose="020B0503020204020204" charset="-122"/>
                <a:cs typeface="微软雅黑" panose="020B0503020204020204" charset="-122"/>
              </a:rPr>
              <a:t>一定的标准、法则或习惯</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劈面：</a:t>
            </a:r>
            <a:r>
              <a:rPr sz="2400" dirty="0">
                <a:latin typeface="微软雅黑" panose="020B0503020204020204" charset="-122"/>
                <a:ea typeface="微软雅黑" panose="020B0503020204020204" charset="-122"/>
                <a:cs typeface="微软雅黑" panose="020B0503020204020204" charset="-122"/>
              </a:rPr>
              <a:t>迎面，正对着脸。</a:t>
            </a:r>
            <a:endParaRPr sz="2400" dirty="0">
              <a:solidFill>
                <a:srgbClr val="C00000"/>
              </a:solidFill>
              <a:latin typeface="微软雅黑" panose="020B0503020204020204" charset="-122"/>
              <a:ea typeface="微软雅黑" panose="020B0503020204020204" charset="-122"/>
              <a:cs typeface="微软雅黑" panose="020B0503020204020204" charset="-122"/>
            </a:endParaRP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可怜巴巴：</a:t>
            </a:r>
            <a:r>
              <a:rPr sz="2400" dirty="0">
                <a:latin typeface="微软雅黑" panose="020B0503020204020204" charset="-122"/>
                <a:ea typeface="微软雅黑" panose="020B0503020204020204" charset="-122"/>
                <a:cs typeface="微软雅黑" panose="020B0503020204020204" charset="-122"/>
              </a:rPr>
              <a:t>非常令人可怜的样子。</a:t>
            </a:r>
          </a:p>
          <a:p>
            <a:pPr>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rPr>
              <a:t>声明：</a:t>
            </a:r>
            <a:r>
              <a:rPr sz="2400" dirty="0">
                <a:latin typeface="微软雅黑" panose="020B0503020204020204" charset="-122"/>
                <a:ea typeface="微软雅黑" panose="020B0503020204020204" charset="-122"/>
                <a:cs typeface="微软雅黑" panose="020B0503020204020204" charset="-122"/>
              </a:rPr>
              <a:t>指公开表态或说明。</a:t>
            </a:r>
          </a:p>
        </p:txBody>
      </p:sp>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4" name="文本框 3"/>
          <p:cNvSpPr txBox="1"/>
          <p:nvPr/>
        </p:nvSpPr>
        <p:spPr>
          <a:xfrm>
            <a:off x="4947586" y="2318385"/>
            <a:ext cx="5742856" cy="2412980"/>
          </a:xfrm>
          <a:prstGeom prst="bevel">
            <a:avLst/>
          </a:prstGeom>
          <a:noFill/>
          <a:ln>
            <a:solidFill>
              <a:srgbClr val="FFC000"/>
            </a:solidFill>
          </a:ln>
        </p:spPr>
        <p:txBody>
          <a:bodyPr wrap="square" rtlCol="0">
            <a:spAutoFit/>
          </a:bodyPr>
          <a:lstStyle/>
          <a:p>
            <a:pPr algn="l"/>
            <a:r>
              <a:rPr lang="en-US"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zh-CN" sz="2800" dirty="0">
                <a:solidFill>
                  <a:schemeClr val="tx1"/>
                </a:solidFill>
                <a:latin typeface="微软雅黑" panose="020B0503020204020204" charset="-122"/>
                <a:ea typeface="微软雅黑" panose="020B0503020204020204" charset="-122"/>
                <a:cs typeface="微软雅黑" panose="020B0503020204020204" charset="-122"/>
                <a:sym typeface="+mn-ea"/>
              </a:rPr>
              <a:t>通过上节课的学习，我们知道了天窗是怎么来的。请你用自己的话说说人们为什么发明了天窗?</a:t>
            </a:r>
          </a:p>
        </p:txBody>
      </p:sp>
      <p:sp>
        <p:nvSpPr>
          <p:cNvPr id="2" name="文本框 1"/>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7" name="图片 6"/>
          <p:cNvPicPr>
            <a:picLocks noChangeAspect="1"/>
          </p:cNvPicPr>
          <p:nvPr/>
        </p:nvPicPr>
        <p:blipFill>
          <a:blip r:embed="rId2" cstate="print"/>
          <a:stretch>
            <a:fillRect/>
          </a:stretch>
        </p:blipFill>
        <p:spPr>
          <a:xfrm>
            <a:off x="715435" y="2318385"/>
            <a:ext cx="4232150" cy="3352800"/>
          </a:xfrm>
          <a:prstGeom prst="rect">
            <a:avLst/>
          </a:prstGeom>
        </p:spPr>
      </p:pic>
    </p:spTree>
  </p:cSld>
  <p:clrMapOvr>
    <a:masterClrMapping/>
  </p:clrMapOvr>
  <p:timing>
    <p:tnLst>
      <p:par>
        <p:cTn id="1" dur="indefinite" restart="never" nodeType="tmRoot"/>
      </p:par>
    </p:tnLst>
  </p:timing>
</p:sld>
</file>

<file path=ppt/slides/slide9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086" y="4273550"/>
            <a:ext cx="2280400"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脉络梳理</a:t>
            </a:r>
          </a:p>
        </p:txBody>
      </p:sp>
      <p:sp>
        <p:nvSpPr>
          <p:cNvPr id="3" name="文本框 2"/>
          <p:cNvSpPr txBox="1"/>
          <p:nvPr/>
        </p:nvSpPr>
        <p:spPr>
          <a:xfrm>
            <a:off x="2491233" y="1949450"/>
            <a:ext cx="8063563" cy="4097000"/>
          </a:xfrm>
          <a:prstGeom prst="snip2DiagRect">
            <a:avLst/>
          </a:prstGeom>
          <a:solidFill>
            <a:schemeClr val="bg1"/>
          </a:solidFill>
          <a:ln w="38100">
            <a:solidFill>
              <a:schemeClr val="accent1"/>
            </a:solidFill>
          </a:ln>
        </p:spPr>
        <p:txBody>
          <a:bodyPr wrap="square" rtlCol="0">
            <a:spAutoFit/>
          </a:bodyPr>
          <a:lstStyle/>
          <a:p>
            <a:pPr algn="l">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第一部分（1-4自然段）：</a:t>
            </a:r>
            <a:r>
              <a:rPr sz="2400" dirty="0">
                <a:solidFill>
                  <a:schemeClr val="tx1"/>
                </a:solidFill>
                <a:latin typeface="微软雅黑" panose="020B0503020204020204" charset="-122"/>
                <a:ea typeface="微软雅黑" panose="020B0503020204020204" charset="-122"/>
                <a:cs typeface="微软雅黑" panose="020B0503020204020204" charset="-122"/>
                <a:sym typeface="+mn-ea"/>
              </a:rPr>
              <a:t>讲宝葫芦的主人王葆的自我介绍。</a:t>
            </a:r>
          </a:p>
          <a:p>
            <a:pPr algn="l">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第二部分（5-18自然段</a:t>
            </a:r>
            <a:r>
              <a:rPr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sz="2400"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奶奶从小给我讲了许多宝葫芦的故事</a:t>
            </a:r>
            <a:r>
              <a:rPr sz="2400" dirty="0">
                <a:solidFill>
                  <a:schemeClr val="tx1"/>
                </a:solidFill>
                <a:latin typeface="微软雅黑" panose="020B0503020204020204" charset="-122"/>
                <a:ea typeface="微软雅黑" panose="020B0503020204020204" charset="-122"/>
                <a:cs typeface="微软雅黑" panose="020B0503020204020204" charset="-122"/>
                <a:sym typeface="+mn-ea"/>
              </a:rPr>
              <a:t>。</a:t>
            </a:r>
          </a:p>
          <a:p>
            <a:pPr algn="l">
              <a:lnSpc>
                <a:spcPct val="150000"/>
              </a:lnSpc>
            </a:pP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第三部分（19-21自然段</a:t>
            </a:r>
            <a:r>
              <a:rPr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smtClean="0">
                <a:solidFill>
                  <a:srgbClr val="C00000"/>
                </a:solidFill>
                <a:latin typeface="微软雅黑" panose="020B0503020204020204" charset="-122"/>
                <a:ea typeface="微软雅黑" panose="020B0503020204020204" charset="-122"/>
                <a:cs typeface="微软雅黑" panose="020B0503020204020204" charset="-122"/>
                <a:sym typeface="+mn-ea"/>
              </a:rPr>
              <a:t>：</a:t>
            </a:r>
            <a:r>
              <a:rPr sz="2400" dirty="0" err="1" smtClean="0">
                <a:solidFill>
                  <a:schemeClr val="tx1"/>
                </a:solidFill>
                <a:latin typeface="微软雅黑" panose="020B0503020204020204" charset="-122"/>
                <a:ea typeface="微软雅黑" panose="020B0503020204020204" charset="-122"/>
                <a:cs typeface="微软雅黑" panose="020B0503020204020204" charset="-122"/>
                <a:sym typeface="+mn-ea"/>
              </a:rPr>
              <a:t>我非常想得到一个宝葫芦的原因</a:t>
            </a:r>
            <a:r>
              <a:rPr sz="2400" dirty="0">
                <a:solidFill>
                  <a:schemeClr val="tx1"/>
                </a:solidFill>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59" y="4213225"/>
            <a:ext cx="3327586" cy="193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整体感知</a:t>
            </a:r>
          </a:p>
        </p:txBody>
      </p:sp>
      <p:sp>
        <p:nvSpPr>
          <p:cNvPr id="3" name="文本框 2"/>
          <p:cNvSpPr txBox="1"/>
          <p:nvPr/>
        </p:nvSpPr>
        <p:spPr>
          <a:xfrm>
            <a:off x="2261758" y="2204866"/>
            <a:ext cx="6107938" cy="781069"/>
          </a:xfrm>
          <a:prstGeom prst="snip2DiagRect">
            <a:avLst/>
          </a:prstGeom>
          <a:solidFill>
            <a:schemeClr val="bg1"/>
          </a:solidFill>
          <a:ln w="38100">
            <a:solidFill>
              <a:srgbClr val="00B050"/>
            </a:solidFill>
          </a:ln>
        </p:spPr>
        <p:txBody>
          <a:bodyPr wrap="square" rtlCol="0">
            <a:spAutoFit/>
          </a:bodyPr>
          <a:lstStyle/>
          <a:p>
            <a:pPr algn="l">
              <a:lnSpc>
                <a:spcPct val="130000"/>
              </a:lnSpc>
            </a:pPr>
            <a:r>
              <a:rPr sz="2800" dirty="0">
                <a:latin typeface="微软雅黑" panose="020B0503020204020204" charset="-122"/>
                <a:ea typeface="微软雅黑" panose="020B0503020204020204" charset="-122"/>
                <a:cs typeface="微软雅黑" panose="020B0503020204020204" charset="-122"/>
                <a:sym typeface="+mn-ea"/>
              </a:rPr>
              <a:t>　这篇文章主要讲了什么？</a:t>
            </a:r>
          </a:p>
        </p:txBody>
      </p:sp>
      <p:sp>
        <p:nvSpPr>
          <p:cNvPr id="4" name="文本框 3"/>
          <p:cNvSpPr txBox="1"/>
          <p:nvPr/>
        </p:nvSpPr>
        <p:spPr>
          <a:xfrm>
            <a:off x="2816783" y="3378200"/>
            <a:ext cx="8080615" cy="1532334"/>
          </a:xfrm>
          <a:prstGeom prst="wedgeRoundRectCallout">
            <a:avLst>
              <a:gd name="adj1" fmla="val -40348"/>
              <a:gd name="adj2" fmla="val -63003"/>
              <a:gd name="adj3" fmla="val 16667"/>
            </a:avLst>
          </a:prstGeom>
          <a:noFill/>
          <a:ln>
            <a:solidFill>
              <a:srgbClr val="00B050"/>
            </a:solidFill>
          </a:ln>
        </p:spPr>
        <p:txBody>
          <a:bodyPr wrap="square" rtlCol="0">
            <a:spAutoFit/>
          </a:bodyPr>
          <a:lstStyle/>
          <a:p>
            <a:pPr algn="l"/>
            <a:r>
              <a:rPr sz="2800" dirty="0">
                <a:latin typeface="微软雅黑" panose="020B0503020204020204" charset="-122"/>
                <a:ea typeface="微软雅黑" panose="020B0503020204020204" charset="-122"/>
                <a:cs typeface="微软雅黑" panose="020B0503020204020204" charset="-122"/>
                <a:sym typeface="+mn-ea"/>
              </a:rPr>
              <a:t>本文主要讲了宝葫芦的主人王葆在得到宝葫芦之前，经常听奶奶讲许多关于宝葫芦的故事，非常希望自己也有这么一个宝葫芦。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9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t="6767" r="8139"/>
          <a:stretch>
            <a:fillRect/>
          </a:stretch>
        </p:blipFill>
        <p:spPr bwMode="auto">
          <a:xfrm>
            <a:off x="-29455" y="4299585"/>
            <a:ext cx="2134678" cy="180213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105224" y="5202557"/>
            <a:ext cx="8393763" cy="1008293"/>
          </a:xfrm>
          <a:prstGeom prst="snip2DiagRect">
            <a:avLst/>
          </a:prstGeom>
          <a:solidFill>
            <a:schemeClr val="bg1"/>
          </a:solidFill>
          <a:ln w="38100">
            <a:solidFill>
              <a:srgbClr val="00B050"/>
            </a:solidFill>
          </a:ln>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因为他和宝葫芦有故事，是传说中的那种宝葫芦和王葆发生过一些故事。</a:t>
            </a:r>
          </a:p>
        </p:txBody>
      </p:sp>
      <p:sp>
        <p:nvSpPr>
          <p:cNvPr id="6" name="文本框 5"/>
          <p:cNvSpPr txBox="1"/>
          <p:nvPr/>
        </p:nvSpPr>
        <p:spPr>
          <a:xfrm>
            <a:off x="460422" y="2106297"/>
            <a:ext cx="8806126" cy="460375"/>
          </a:xfrm>
          <a:prstGeom prst="rect">
            <a:avLst/>
          </a:prstGeom>
          <a:noFill/>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“我姓王，叫王葆。”</a:t>
            </a: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为什么不说“我叫王葆”？</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22302" y="2924946"/>
            <a:ext cx="6009842" cy="509707"/>
          </a:xfrm>
          <a:prstGeom prst="wedgeRoundRectCallout">
            <a:avLst>
              <a:gd name="adj1" fmla="val 22766"/>
              <a:gd name="adj2" fmla="val -90714"/>
              <a:gd name="adj3" fmla="val 16667"/>
            </a:avLst>
          </a:prstGeom>
          <a:solidFill>
            <a:schemeClr val="accent2"/>
          </a:solidFill>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这样说，比较正式，有仪式感。</a:t>
            </a:r>
            <a:endParaRPr lang="zh-CN" altLang="en-US"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501406" y="3733800"/>
            <a:ext cx="9205313" cy="1198880"/>
          </a:xfrm>
          <a:prstGeom prst="rect">
            <a:avLst/>
          </a:prstGeom>
          <a:noFill/>
        </p:spPr>
        <p:txBody>
          <a:bodyPr wrap="square" rtlCol="0">
            <a:spAutoFit/>
          </a:bodyPr>
          <a:lstStyle/>
          <a:p>
            <a:pPr algn="l"/>
            <a:r>
              <a:rPr sz="2400" dirty="0">
                <a:latin typeface="微软雅黑" panose="020B0503020204020204" charset="-122"/>
                <a:ea typeface="微软雅黑" panose="020B0503020204020204" charset="-122"/>
                <a:cs typeface="微软雅黑" panose="020B0503020204020204" charset="-122"/>
                <a:sym typeface="+mn-ea"/>
              </a:rPr>
              <a:t>“可是我要声明，我不是什么神仙，也不是什么妖怪，我和你们一样，是一个平平常常的普通人。”</a:t>
            </a:r>
            <a:r>
              <a:rPr sz="2400" dirty="0">
                <a:solidFill>
                  <a:srgbClr val="C00000"/>
                </a:solidFill>
                <a:latin typeface="微软雅黑" panose="020B0503020204020204" charset="-122"/>
                <a:ea typeface="微软雅黑" panose="020B0503020204020204" charset="-122"/>
                <a:cs typeface="微软雅黑" panose="020B0503020204020204" charset="-122"/>
                <a:sym typeface="+mn-ea"/>
              </a:rPr>
              <a:t>为什么说王葆说“我不是什么神仙，也不是什么妖怪”？</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heckerboard(across)">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trips(downLeft)">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p:bldP spid="4" grpId="0" bldLvl="0" animBg="1"/>
      <p:bldP spid="5" grpId="0"/>
    </p:bldLst>
  </p:timing>
</p:sld>
</file>

<file path=ppt/slides/slide9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t="6767" r="8139"/>
          <a:stretch>
            <a:fillRect/>
          </a:stretch>
        </p:blipFill>
        <p:spPr bwMode="auto">
          <a:xfrm>
            <a:off x="779030" y="5229201"/>
            <a:ext cx="1326193" cy="872515"/>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smtClean="0">
                <a:latin typeface="微软雅黑" panose="020B0503020204020204" charset="-122"/>
                <a:ea typeface="微软雅黑" panose="020B0503020204020204" charset="-122"/>
                <a:cs typeface="微软雅黑" panose="020B0503020204020204" charset="-122"/>
              </a:rPr>
              <a:t>课题练习</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21166" y="1728820"/>
            <a:ext cx="9906143" cy="3416320"/>
          </a:xfrm>
          <a:prstGeom prst="rect">
            <a:avLst/>
          </a:prstGeom>
          <a:noFill/>
        </p:spPr>
        <p:txBody>
          <a:bodyPr wrap="square" rtlCol="0">
            <a:spAutoFit/>
          </a:bodyPr>
          <a:lstStyle/>
          <a:p>
            <a:r>
              <a:rPr lang="zh-CN" altLang="zh-CN" sz="2400" b="1" dirty="0"/>
              <a:t>一、读拼音，写汉字。</a:t>
            </a:r>
            <a:endParaRPr lang="zh-CN" altLang="zh-CN" sz="2400" dirty="0"/>
          </a:p>
          <a:p>
            <a:r>
              <a:rPr lang="en-US" altLang="zh-CN" sz="2400" dirty="0"/>
              <a:t>    </a:t>
            </a:r>
            <a:r>
              <a:rPr lang="zh-CN" altLang="zh-CN" sz="2400" dirty="0"/>
              <a:t>有一位叫阿</a:t>
            </a:r>
            <a:r>
              <a:rPr lang="en-US" altLang="zh-CN" sz="2400" dirty="0" err="1"/>
              <a:t>fú</a:t>
            </a:r>
            <a:r>
              <a:rPr lang="zh-CN" altLang="zh-CN" sz="2400" dirty="0" smtClean="0"/>
              <a:t>（</a:t>
            </a:r>
            <a:r>
              <a:rPr lang="en-US" altLang="zh-CN" sz="2400" dirty="0" smtClean="0"/>
              <a:t>     </a:t>
            </a:r>
            <a:r>
              <a:rPr lang="zh-CN" altLang="zh-CN" sz="2400" dirty="0" smtClean="0"/>
              <a:t>）</a:t>
            </a:r>
            <a:r>
              <a:rPr lang="zh-CN" altLang="zh-CN" sz="2400" dirty="0"/>
              <a:t>的小</a:t>
            </a:r>
            <a:r>
              <a:rPr lang="en-US" altLang="zh-CN" sz="2400" dirty="0" smtClean="0"/>
              <a:t>y</a:t>
            </a:r>
            <a:r>
              <a:rPr lang="zh-CN" altLang="zh-CN" sz="2400" dirty="0" smtClean="0"/>
              <a:t>ā（</a:t>
            </a:r>
            <a:r>
              <a:rPr lang="en-US" altLang="zh-CN" sz="2400" dirty="0" smtClean="0"/>
              <a:t>    </a:t>
            </a:r>
            <a:r>
              <a:rPr lang="zh-CN" altLang="zh-CN" sz="2400" dirty="0" smtClean="0"/>
              <a:t>）</a:t>
            </a:r>
            <a:r>
              <a:rPr lang="zh-CN" altLang="zh-CN" sz="2400" dirty="0"/>
              <a:t>头种了一棵向日</a:t>
            </a:r>
            <a:r>
              <a:rPr lang="en-US" altLang="zh-CN" sz="2400" dirty="0"/>
              <a:t> </a:t>
            </a:r>
            <a:r>
              <a:rPr lang="en-US" altLang="zh-CN" sz="2400" dirty="0" err="1"/>
              <a:t>kuí</a:t>
            </a:r>
            <a:r>
              <a:rPr lang="zh-CN" altLang="zh-CN" sz="2400" dirty="0" smtClean="0"/>
              <a:t>（</a:t>
            </a:r>
            <a:r>
              <a:rPr lang="en-US" altLang="zh-CN" sz="2400" dirty="0" smtClean="0"/>
              <a:t>    </a:t>
            </a:r>
            <a:r>
              <a:rPr lang="zh-CN" altLang="zh-CN" sz="2400" dirty="0" smtClean="0"/>
              <a:t>），</a:t>
            </a:r>
            <a:r>
              <a:rPr lang="zh-CN" altLang="zh-CN" sz="2400" dirty="0"/>
              <a:t>但是它长得又</a:t>
            </a:r>
            <a:r>
              <a:rPr lang="en-US" altLang="zh-CN" sz="2400" dirty="0" err="1"/>
              <a:t>shòu</a:t>
            </a:r>
            <a:r>
              <a:rPr lang="zh-CN" altLang="zh-CN" sz="2400" dirty="0" smtClean="0"/>
              <a:t>（</a:t>
            </a:r>
            <a:r>
              <a:rPr lang="en-US" altLang="zh-CN" sz="2400" dirty="0" smtClean="0"/>
              <a:t>   </a:t>
            </a:r>
            <a:r>
              <a:rPr lang="zh-CN" altLang="zh-CN" sz="2400" dirty="0" smtClean="0"/>
              <a:t>）</a:t>
            </a:r>
            <a:r>
              <a:rPr lang="zh-CN" altLang="zh-CN" sz="2400" dirty="0"/>
              <a:t>又小，她多么想要一个宝葫芦能帮助她把向日</a:t>
            </a:r>
            <a:r>
              <a:rPr lang="en-US" altLang="zh-CN" sz="2400" dirty="0"/>
              <a:t> </a:t>
            </a:r>
            <a:r>
              <a:rPr lang="en-US" altLang="zh-CN" sz="2400" dirty="0" err="1"/>
              <a:t>kuí</a:t>
            </a:r>
            <a:r>
              <a:rPr lang="en-US" altLang="zh-CN" sz="2400" dirty="0"/>
              <a:t> </a:t>
            </a:r>
            <a:r>
              <a:rPr lang="zh-CN" altLang="zh-CN" sz="2400" dirty="0" smtClean="0"/>
              <a:t>（</a:t>
            </a:r>
            <a:r>
              <a:rPr lang="en-US" altLang="zh-CN" sz="2400" dirty="0" smtClean="0"/>
              <a:t>   </a:t>
            </a:r>
            <a:r>
              <a:rPr lang="zh-CN" altLang="zh-CN" sz="2400" dirty="0" smtClean="0"/>
              <a:t>）</a:t>
            </a:r>
            <a:r>
              <a:rPr lang="zh-CN" altLang="zh-CN" sz="2400" dirty="0"/>
              <a:t>养得棒棒的</a:t>
            </a:r>
            <a:r>
              <a:rPr lang="zh-CN" altLang="zh-CN" sz="2400" dirty="0" smtClean="0"/>
              <a:t>。</a:t>
            </a:r>
            <a:endParaRPr lang="en-US" altLang="zh-CN" sz="2400" dirty="0" smtClean="0"/>
          </a:p>
          <a:p>
            <a:endParaRPr lang="en-US" altLang="zh-CN" sz="2400" dirty="0"/>
          </a:p>
          <a:p>
            <a:endParaRPr lang="zh-CN" altLang="zh-CN" sz="2400" dirty="0"/>
          </a:p>
          <a:p>
            <a:r>
              <a:rPr lang="zh-CN" altLang="zh-CN" sz="2400" b="1" dirty="0"/>
              <a:t>二、写出下列词语的近义词。</a:t>
            </a:r>
            <a:endParaRPr lang="zh-CN" altLang="zh-CN" sz="2400" dirty="0"/>
          </a:p>
          <a:p>
            <a:r>
              <a:rPr lang="zh-CN" altLang="zh-CN" sz="2400" dirty="0" smtClean="0"/>
              <a:t>规矩</a:t>
            </a:r>
            <a:r>
              <a:rPr lang="zh-CN" altLang="zh-CN" sz="2400" dirty="0"/>
              <a:t>（</a:t>
            </a:r>
            <a:r>
              <a:rPr lang="en-US" altLang="zh-CN" sz="2400" dirty="0"/>
              <a:t> </a:t>
            </a:r>
            <a:r>
              <a:rPr lang="en-US" altLang="zh-CN" sz="2400" dirty="0" smtClean="0"/>
              <a:t> </a:t>
            </a:r>
            <a:r>
              <a:rPr lang="en-US" altLang="zh-CN" sz="2400" dirty="0"/>
              <a:t>  </a:t>
            </a:r>
            <a:r>
              <a:rPr lang="en-US" altLang="zh-CN" sz="2400" dirty="0" smtClean="0"/>
              <a:t>    </a:t>
            </a:r>
            <a:r>
              <a:rPr lang="zh-CN" altLang="zh-CN" sz="2400" dirty="0" smtClean="0"/>
              <a:t>） </a:t>
            </a:r>
            <a:r>
              <a:rPr lang="zh-CN" altLang="zh-CN" sz="2400" dirty="0"/>
              <a:t>普通</a:t>
            </a:r>
            <a:r>
              <a:rPr lang="zh-CN" altLang="zh-CN" sz="2400" dirty="0" smtClean="0"/>
              <a:t>（</a:t>
            </a:r>
            <a:r>
              <a:rPr lang="en-US" altLang="zh-CN" sz="2400" dirty="0" smtClean="0"/>
              <a:t>   </a:t>
            </a:r>
            <a:r>
              <a:rPr lang="en-US" altLang="zh-CN" sz="2400" dirty="0"/>
              <a:t>  </a:t>
            </a:r>
            <a:r>
              <a:rPr lang="en-US" altLang="zh-CN" sz="2400" dirty="0" smtClean="0"/>
              <a:t>    </a:t>
            </a:r>
            <a:r>
              <a:rPr lang="zh-CN" altLang="zh-CN" sz="2400" dirty="0" smtClean="0"/>
              <a:t>） </a:t>
            </a:r>
            <a:r>
              <a:rPr lang="zh-CN" altLang="zh-CN" sz="2400" dirty="0"/>
              <a:t>劈面（</a:t>
            </a:r>
            <a:r>
              <a:rPr lang="en-US" altLang="zh-CN" sz="2400" dirty="0"/>
              <a:t> </a:t>
            </a:r>
            <a:r>
              <a:rPr lang="en-US" altLang="zh-CN" sz="2400" dirty="0" smtClean="0"/>
              <a:t>  </a:t>
            </a:r>
            <a:r>
              <a:rPr lang="en-US" altLang="zh-CN" sz="2400" dirty="0"/>
              <a:t> </a:t>
            </a:r>
            <a:r>
              <a:rPr lang="en-US" altLang="zh-CN" sz="2400" dirty="0" smtClean="0"/>
              <a:t>    </a:t>
            </a:r>
            <a:r>
              <a:rPr lang="en-US" altLang="zh-CN" sz="2400" dirty="0"/>
              <a:t> </a:t>
            </a:r>
            <a:r>
              <a:rPr lang="zh-CN" altLang="zh-CN" sz="2400" dirty="0"/>
              <a:t>） </a:t>
            </a:r>
            <a:endParaRPr lang="en-US" altLang="zh-CN" sz="2400" dirty="0" smtClean="0"/>
          </a:p>
          <a:p>
            <a:r>
              <a:rPr lang="zh-CN" altLang="zh-CN" sz="2400" dirty="0" smtClean="0"/>
              <a:t>省心（</a:t>
            </a:r>
            <a:r>
              <a:rPr lang="en-US" altLang="zh-CN" sz="2400" dirty="0" smtClean="0"/>
              <a:t> </a:t>
            </a:r>
            <a:r>
              <a:rPr lang="en-US" altLang="zh-CN" sz="2400" dirty="0"/>
              <a:t>   </a:t>
            </a:r>
            <a:r>
              <a:rPr lang="en-US" altLang="zh-CN" sz="2400" dirty="0" smtClean="0"/>
              <a:t>    </a:t>
            </a:r>
            <a:r>
              <a:rPr lang="zh-CN" altLang="zh-CN" sz="2400" dirty="0" smtClean="0"/>
              <a:t>） </a:t>
            </a:r>
            <a:r>
              <a:rPr lang="en-US" altLang="zh-CN" sz="2400" dirty="0" smtClean="0"/>
              <a:t> </a:t>
            </a:r>
            <a:r>
              <a:rPr lang="zh-CN" altLang="zh-CN" sz="2400" dirty="0" smtClean="0"/>
              <a:t>幻想</a:t>
            </a:r>
            <a:r>
              <a:rPr lang="zh-CN" altLang="zh-CN" sz="2400" dirty="0"/>
              <a:t>（</a:t>
            </a:r>
            <a:r>
              <a:rPr lang="en-US" altLang="zh-CN" sz="2400" dirty="0"/>
              <a:t>  </a:t>
            </a:r>
            <a:r>
              <a:rPr lang="en-US" altLang="zh-CN" sz="2400" dirty="0" smtClean="0"/>
              <a:t>        </a:t>
            </a:r>
            <a:r>
              <a:rPr lang="zh-CN" altLang="en-US" sz="2400" dirty="0" smtClean="0"/>
              <a:t>）</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5"/>
          <p:cNvSpPr txBox="1"/>
          <p:nvPr/>
        </p:nvSpPr>
        <p:spPr>
          <a:xfrm>
            <a:off x="3295527" y="2060850"/>
            <a:ext cx="785700" cy="461665"/>
          </a:xfrm>
          <a:prstGeom prst="rect">
            <a:avLst/>
          </a:prstGeom>
          <a:noFill/>
        </p:spPr>
        <p:txBody>
          <a:bodyPr wrap="squar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福</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5"/>
          <p:cNvSpPr txBox="1"/>
          <p:nvPr/>
        </p:nvSpPr>
        <p:spPr>
          <a:xfrm>
            <a:off x="5492959" y="2103241"/>
            <a:ext cx="785700" cy="461665"/>
          </a:xfrm>
          <a:prstGeom prst="rect">
            <a:avLst/>
          </a:prstGeom>
          <a:noFill/>
        </p:spPr>
        <p:txBody>
          <a:bodyPr wrap="squar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丫</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5"/>
          <p:cNvSpPr txBox="1"/>
          <p:nvPr/>
        </p:nvSpPr>
        <p:spPr>
          <a:xfrm>
            <a:off x="779030" y="2463281"/>
            <a:ext cx="785700" cy="461665"/>
          </a:xfrm>
          <a:prstGeom prst="rect">
            <a:avLst/>
          </a:prstGeom>
          <a:noFill/>
        </p:spPr>
        <p:txBody>
          <a:bodyPr wrap="squar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葵</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5"/>
          <p:cNvSpPr txBox="1"/>
          <p:nvPr/>
        </p:nvSpPr>
        <p:spPr>
          <a:xfrm>
            <a:off x="5141370" y="2463281"/>
            <a:ext cx="785700" cy="461665"/>
          </a:xfrm>
          <a:prstGeom prst="rect">
            <a:avLst/>
          </a:prstGeom>
          <a:noFill/>
        </p:spPr>
        <p:txBody>
          <a:bodyPr wrap="squar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瘦</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0" name="文本框 5"/>
          <p:cNvSpPr txBox="1"/>
          <p:nvPr/>
        </p:nvSpPr>
        <p:spPr>
          <a:xfrm>
            <a:off x="4707259" y="2833110"/>
            <a:ext cx="785700" cy="461665"/>
          </a:xfrm>
          <a:prstGeom prst="rect">
            <a:avLst/>
          </a:prstGeom>
          <a:noFill/>
        </p:spPr>
        <p:txBody>
          <a:bodyPr wrap="square" rtlCol="0">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葵</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5"/>
          <p:cNvSpPr txBox="1"/>
          <p:nvPr/>
        </p:nvSpPr>
        <p:spPr>
          <a:xfrm>
            <a:off x="1449685" y="4254189"/>
            <a:ext cx="1393234" cy="830997"/>
          </a:xfrm>
          <a:prstGeom prst="rect">
            <a:avLst/>
          </a:prstGeom>
          <a:noFill/>
        </p:spPr>
        <p:txBody>
          <a:bodyPr wrap="square" rtlCol="0">
            <a:spAutoFit/>
          </a:bodyPr>
          <a:lstStyle/>
          <a:p>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准则</a:t>
            </a:r>
          </a:p>
          <a:p>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矩形 2"/>
          <p:cNvSpPr/>
          <p:nvPr/>
        </p:nvSpPr>
        <p:spPr>
          <a:xfrm>
            <a:off x="3822911" y="4623521"/>
            <a:ext cx="1203273" cy="461665"/>
          </a:xfrm>
          <a:prstGeom prst="rect">
            <a:avLst/>
          </a:prstGeom>
        </p:spPr>
        <p:txBody>
          <a:bodyPr wrap="square">
            <a:spAutoFit/>
          </a:bodyPr>
          <a:lstStyle/>
          <a:p>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空想</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3812988" y="4263481"/>
            <a:ext cx="800219" cy="461665"/>
          </a:xfrm>
          <a:prstGeom prst="rect">
            <a:avLst/>
          </a:prstGeom>
        </p:spPr>
        <p:txBody>
          <a:bodyPr wrap="none">
            <a:spAutoFit/>
          </a:bodyPr>
          <a:lstStyle/>
          <a:p>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通俗</a:t>
            </a:r>
          </a:p>
        </p:txBody>
      </p:sp>
      <p:sp>
        <p:nvSpPr>
          <p:cNvPr id="12" name="矩形 11"/>
          <p:cNvSpPr/>
          <p:nvPr/>
        </p:nvSpPr>
        <p:spPr>
          <a:xfrm>
            <a:off x="6098316" y="4263481"/>
            <a:ext cx="800219" cy="461665"/>
          </a:xfrm>
          <a:prstGeom prst="rect">
            <a:avLst/>
          </a:prstGeom>
        </p:spPr>
        <p:txBody>
          <a:bodyPr wrap="none">
            <a:spAutoFit/>
          </a:bodyPr>
          <a:lstStyle/>
          <a:p>
            <a:pPr lvl="0"/>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迎面</a:t>
            </a:r>
          </a:p>
        </p:txBody>
      </p:sp>
      <p:sp>
        <p:nvSpPr>
          <p:cNvPr id="13" name="矩形 12"/>
          <p:cNvSpPr/>
          <p:nvPr/>
        </p:nvSpPr>
        <p:spPr>
          <a:xfrm>
            <a:off x="1527658" y="4653138"/>
            <a:ext cx="800219" cy="461665"/>
          </a:xfrm>
          <a:prstGeom prst="rect">
            <a:avLst/>
          </a:prstGeom>
        </p:spPr>
        <p:txBody>
          <a:bodyPr wrap="none">
            <a:spAutoFit/>
          </a:bodyPr>
          <a:lstStyle/>
          <a:p>
            <a:pPr lvl="0"/>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放心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3" grpId="0"/>
      <p:bldP spid="4" grpId="0"/>
      <p:bldP spid="12" grpId="0"/>
      <p:bldP spid="13" grpId="0"/>
    </p:bldLst>
  </p:timing>
</p:sld>
</file>

<file path=ppt/slides/slide9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smtClean="0">
                <a:latin typeface="微软雅黑" panose="020B0503020204020204" charset="-122"/>
                <a:ea typeface="微软雅黑" panose="020B0503020204020204" charset="-122"/>
                <a:cs typeface="微软雅黑" panose="020B0503020204020204" charset="-122"/>
              </a:rPr>
              <a:t>课堂练习</a:t>
            </a:r>
            <a:endParaRPr lang="zh-CN" sz="2800" dirty="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79260" y="1772816"/>
            <a:ext cx="9935946" cy="3785652"/>
          </a:xfrm>
          <a:prstGeom prst="rect">
            <a:avLst/>
          </a:prstGeom>
          <a:noFill/>
        </p:spPr>
        <p:txBody>
          <a:bodyPr wrap="square" rtlCol="0">
            <a:spAutoFit/>
          </a:bodyPr>
          <a:lstStyle/>
          <a:p>
            <a:r>
              <a:rPr lang="zh-CN" altLang="zh-CN" sz="2400" b="1" dirty="0"/>
              <a:t>三、连一连，把词语和相应的意思连一连。</a:t>
            </a:r>
            <a:endParaRPr lang="zh-CN" altLang="zh-CN" sz="2400" dirty="0"/>
          </a:p>
          <a:p>
            <a:r>
              <a:rPr lang="zh-CN" altLang="zh-CN" sz="2400" dirty="0"/>
              <a:t>规矩</a:t>
            </a:r>
            <a:r>
              <a:rPr lang="en-US" altLang="zh-CN" sz="2400" dirty="0"/>
              <a:t>       </a:t>
            </a:r>
            <a:r>
              <a:rPr lang="zh-CN" altLang="zh-CN" sz="2400" dirty="0"/>
              <a:t>沟通使双方相识或发生联系；引入</a:t>
            </a:r>
            <a:r>
              <a:rPr lang="en-US" altLang="zh-CN" sz="2400" dirty="0"/>
              <a:t>;</a:t>
            </a:r>
            <a:r>
              <a:rPr lang="zh-CN" altLang="zh-CN" sz="2400" dirty="0"/>
              <a:t>推荐；使了解。</a:t>
            </a:r>
          </a:p>
          <a:p>
            <a:r>
              <a:rPr lang="zh-CN" altLang="zh-CN" sz="2400" dirty="0"/>
              <a:t>介绍</a:t>
            </a:r>
            <a:r>
              <a:rPr lang="en-US" altLang="zh-CN" sz="2400" dirty="0"/>
              <a:t>       </a:t>
            </a:r>
            <a:r>
              <a:rPr lang="zh-CN" altLang="zh-CN" sz="2400" dirty="0"/>
              <a:t>除人类和神以外存在于天地中的超自然生命，即</a:t>
            </a:r>
            <a:r>
              <a:rPr lang="zh-CN" altLang="zh-CN" sz="2400" dirty="0" smtClean="0"/>
              <a:t>由</a:t>
            </a:r>
            <a:endParaRPr lang="en-US" altLang="zh-CN" sz="2400" dirty="0" smtClean="0"/>
          </a:p>
          <a:p>
            <a:r>
              <a:rPr lang="en-US" altLang="zh-CN" sz="2400" dirty="0"/>
              <a:t> </a:t>
            </a:r>
            <a:r>
              <a:rPr lang="en-US" altLang="zh-CN" sz="2400" dirty="0" smtClean="0"/>
              <a:t>               </a:t>
            </a:r>
            <a:r>
              <a:rPr lang="zh-CN" altLang="zh-CN" sz="2400" dirty="0" smtClean="0"/>
              <a:t>于</a:t>
            </a:r>
            <a:r>
              <a:rPr lang="zh-CN" altLang="zh-CN" sz="2400" dirty="0"/>
              <a:t>认知限制，人们暂时以科学解释的现象或事物。</a:t>
            </a:r>
          </a:p>
          <a:p>
            <a:r>
              <a:rPr lang="zh-CN" altLang="zh-CN" sz="2400" dirty="0"/>
              <a:t>妖怪</a:t>
            </a:r>
            <a:r>
              <a:rPr lang="en-US" altLang="zh-CN" sz="2400" dirty="0"/>
              <a:t>      </a:t>
            </a:r>
            <a:r>
              <a:rPr lang="zh-CN" altLang="zh-CN" sz="2400" dirty="0"/>
              <a:t>一定的标准、法则或习惯</a:t>
            </a:r>
            <a:r>
              <a:rPr lang="zh-CN" altLang="zh-CN" sz="2400" dirty="0" smtClean="0"/>
              <a:t>。</a:t>
            </a:r>
            <a:endParaRPr lang="en-US" altLang="zh-CN" sz="2400" dirty="0" smtClean="0"/>
          </a:p>
          <a:p>
            <a:endParaRPr lang="en-US" altLang="zh-CN" sz="2400" dirty="0"/>
          </a:p>
          <a:p>
            <a:endParaRPr lang="zh-CN" altLang="zh-CN" sz="2400" dirty="0"/>
          </a:p>
          <a:p>
            <a:r>
              <a:rPr lang="zh-CN" altLang="zh-CN" sz="2400" dirty="0"/>
              <a:t>四、《宝葫芦的秘密》作者是</a:t>
            </a:r>
            <a:r>
              <a:rPr lang="zh-CN" altLang="zh-CN" sz="2400" dirty="0" smtClean="0"/>
              <a:t>（</a:t>
            </a:r>
            <a:r>
              <a:rPr lang="en-US" altLang="zh-CN" sz="2400" dirty="0" smtClean="0"/>
              <a:t>                </a:t>
            </a:r>
            <a:r>
              <a:rPr lang="zh-CN" altLang="zh-CN" sz="2400" dirty="0" smtClean="0"/>
              <a:t>），</a:t>
            </a:r>
            <a:r>
              <a:rPr lang="zh-CN" altLang="zh-CN" sz="2400" dirty="0"/>
              <a:t>主要讲了宝葫芦的主人</a:t>
            </a:r>
            <a:r>
              <a:rPr lang="zh-CN" altLang="zh-CN" sz="2400" dirty="0" smtClean="0"/>
              <a:t>（</a:t>
            </a:r>
            <a:r>
              <a:rPr lang="en-US" altLang="zh-CN" sz="2400" dirty="0" smtClean="0"/>
              <a:t>        </a:t>
            </a:r>
            <a:r>
              <a:rPr lang="zh-CN" altLang="zh-CN" sz="2400" dirty="0" smtClean="0"/>
              <a:t>）</a:t>
            </a:r>
            <a:r>
              <a:rPr lang="zh-CN" altLang="zh-CN" sz="2400" dirty="0"/>
              <a:t>在得到</a:t>
            </a:r>
            <a:r>
              <a:rPr lang="zh-CN" altLang="zh-CN" sz="2400" dirty="0" smtClean="0"/>
              <a:t>（</a:t>
            </a:r>
            <a:r>
              <a:rPr lang="en-US" altLang="zh-CN" sz="2400" dirty="0" smtClean="0"/>
              <a:t>             </a:t>
            </a:r>
            <a:r>
              <a:rPr lang="zh-CN" altLang="zh-CN" sz="2400" dirty="0" smtClean="0"/>
              <a:t>）之前</a:t>
            </a:r>
            <a:r>
              <a:rPr lang="zh-CN" altLang="zh-CN" sz="2400" dirty="0"/>
              <a:t>，经常听</a:t>
            </a:r>
            <a:r>
              <a:rPr lang="zh-CN" altLang="zh-CN" sz="2400" dirty="0" smtClean="0"/>
              <a:t>（</a:t>
            </a:r>
            <a:r>
              <a:rPr lang="en-US" altLang="zh-CN" sz="2400" dirty="0" smtClean="0"/>
              <a:t>        </a:t>
            </a:r>
            <a:r>
              <a:rPr lang="zh-CN" altLang="zh-CN" sz="2400" dirty="0" smtClean="0"/>
              <a:t>）</a:t>
            </a:r>
            <a:r>
              <a:rPr lang="zh-CN" altLang="zh-CN" sz="2400" dirty="0"/>
              <a:t>讲许多关于</a:t>
            </a:r>
            <a:r>
              <a:rPr lang="zh-CN" altLang="zh-CN" sz="2400" dirty="0" smtClean="0"/>
              <a:t>（</a:t>
            </a:r>
            <a:r>
              <a:rPr lang="en-US" altLang="zh-CN" sz="2400" dirty="0" smtClean="0"/>
              <a:t>              </a:t>
            </a:r>
            <a:r>
              <a:rPr lang="zh-CN" altLang="zh-CN" sz="2400" dirty="0" smtClean="0"/>
              <a:t>）的故事</a:t>
            </a:r>
            <a:r>
              <a:rPr lang="zh-CN" altLang="zh-CN" sz="2400" dirty="0"/>
              <a:t>，非常希望</a:t>
            </a:r>
            <a:r>
              <a:rPr lang="zh-CN" altLang="zh-CN" sz="2400" dirty="0" smtClean="0"/>
              <a:t>（</a:t>
            </a:r>
            <a:r>
              <a:rPr lang="en-US" altLang="zh-CN" sz="2400" dirty="0" smtClean="0"/>
              <a:t>        </a:t>
            </a:r>
            <a:r>
              <a:rPr lang="zh-CN" altLang="zh-CN" sz="2400" dirty="0" smtClean="0"/>
              <a:t>）</a:t>
            </a:r>
            <a:r>
              <a:rPr lang="zh-CN" altLang="zh-CN" sz="2400" dirty="0"/>
              <a:t>也有这么一个</a:t>
            </a:r>
            <a:r>
              <a:rPr lang="zh-CN" altLang="zh-CN" sz="2400" dirty="0" smtClean="0"/>
              <a:t>（</a:t>
            </a:r>
            <a:r>
              <a:rPr lang="en-US" altLang="zh-CN" sz="2400" dirty="0" smtClean="0"/>
              <a:t>             </a:t>
            </a:r>
            <a:r>
              <a:rPr lang="zh-CN" altLang="zh-CN" sz="2400" dirty="0" smtClean="0"/>
              <a:t> </a:t>
            </a:r>
            <a:r>
              <a:rPr lang="zh-CN" altLang="zh-CN" sz="2400" dirty="0"/>
              <a:t>）</a:t>
            </a:r>
            <a:r>
              <a:rPr lang="zh-CN" altLang="zh-CN" sz="2400" dirty="0" smtClean="0"/>
              <a:t>。</a:t>
            </a:r>
            <a:endParaRPr lang="zh-CN" altLang="en-US" sz="2400" dirty="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cxnSp>
        <p:nvCxnSpPr>
          <p:cNvPr id="4" name="直接连接符 3"/>
          <p:cNvCxnSpPr/>
          <p:nvPr/>
        </p:nvCxnSpPr>
        <p:spPr bwMode="auto">
          <a:xfrm>
            <a:off x="1361787" y="2348880"/>
            <a:ext cx="527384" cy="1080120"/>
          </a:xfrm>
          <a:prstGeom prst="line">
            <a:avLst/>
          </a:prstGeom>
          <a:solidFill>
            <a:schemeClr val="accent1"/>
          </a:solidFill>
          <a:ln w="9525" cap="flat" cmpd="sng" algn="ctr">
            <a:solidFill>
              <a:srgbClr val="FF0000"/>
            </a:solidFill>
            <a:prstDash val="solid"/>
            <a:round/>
            <a:headEnd type="none" w="med" len="med"/>
            <a:tailEnd type="none" w="med" len="med"/>
          </a:ln>
        </p:spPr>
      </p:cxnSp>
      <p:cxnSp>
        <p:nvCxnSpPr>
          <p:cNvPr id="7" name="直接连接符 6"/>
          <p:cNvCxnSpPr/>
          <p:nvPr/>
        </p:nvCxnSpPr>
        <p:spPr bwMode="auto">
          <a:xfrm flipV="1">
            <a:off x="1284124" y="2420888"/>
            <a:ext cx="780842" cy="433772"/>
          </a:xfrm>
          <a:prstGeom prst="line">
            <a:avLst/>
          </a:prstGeom>
          <a:solidFill>
            <a:schemeClr val="accent1"/>
          </a:solidFill>
          <a:ln w="9525" cap="flat" cmpd="sng" algn="ctr">
            <a:solidFill>
              <a:srgbClr val="FF0000"/>
            </a:solidFill>
            <a:prstDash val="solid"/>
            <a:round/>
            <a:headEnd type="none" w="med" len="med"/>
            <a:tailEnd type="none" w="med" len="med"/>
          </a:ln>
        </p:spPr>
      </p:cxnSp>
      <p:cxnSp>
        <p:nvCxnSpPr>
          <p:cNvPr id="9" name="直接连接符 8"/>
          <p:cNvCxnSpPr/>
          <p:nvPr/>
        </p:nvCxnSpPr>
        <p:spPr bwMode="auto">
          <a:xfrm flipV="1">
            <a:off x="1248180" y="3007060"/>
            <a:ext cx="780842" cy="433772"/>
          </a:xfrm>
          <a:prstGeom prst="line">
            <a:avLst/>
          </a:prstGeom>
          <a:solidFill>
            <a:schemeClr val="accent1"/>
          </a:solidFill>
          <a:ln w="9525" cap="flat" cmpd="sng" algn="ctr">
            <a:solidFill>
              <a:srgbClr val="FF0000"/>
            </a:solidFill>
            <a:prstDash val="solid"/>
            <a:round/>
            <a:headEnd type="none" w="med" len="med"/>
            <a:tailEnd type="none" w="med" len="med"/>
          </a:ln>
        </p:spPr>
      </p:cxnSp>
      <p:sp>
        <p:nvSpPr>
          <p:cNvPr id="8" name="矩形 7"/>
          <p:cNvSpPr/>
          <p:nvPr/>
        </p:nvSpPr>
        <p:spPr>
          <a:xfrm>
            <a:off x="5874784" y="4365106"/>
            <a:ext cx="1199367" cy="461665"/>
          </a:xfrm>
          <a:prstGeom prst="rect">
            <a:avLst/>
          </a:prstGeom>
        </p:spPr>
        <p:txBody>
          <a:bodyPr wrap="none">
            <a:spAutoFit/>
          </a:bodyPr>
          <a:lstStyle/>
          <a:p>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张天翼 </a:t>
            </a:r>
            <a:endParaRPr lang="zh-CN" altLang="en-US" dirty="0"/>
          </a:p>
        </p:txBody>
      </p:sp>
      <p:sp>
        <p:nvSpPr>
          <p:cNvPr id="11" name="矩形 10"/>
          <p:cNvSpPr/>
          <p:nvPr/>
        </p:nvSpPr>
        <p:spPr>
          <a:xfrm>
            <a:off x="2240761" y="4695529"/>
            <a:ext cx="800219" cy="461665"/>
          </a:xfrm>
          <a:prstGeom prst="rect">
            <a:avLst/>
          </a:prstGeom>
        </p:spPr>
        <p:txBody>
          <a:bodyPr wrap="none">
            <a:spAutoFit/>
          </a:bodyPr>
          <a:lstStyle/>
          <a:p>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王葆</a:t>
            </a:r>
            <a:endParaRPr lang="zh-CN" altLang="en-US" dirty="0"/>
          </a:p>
        </p:txBody>
      </p:sp>
      <p:sp>
        <p:nvSpPr>
          <p:cNvPr id="12" name="矩形 11"/>
          <p:cNvSpPr/>
          <p:nvPr/>
        </p:nvSpPr>
        <p:spPr>
          <a:xfrm>
            <a:off x="4820017" y="4720595"/>
            <a:ext cx="1199367" cy="461665"/>
          </a:xfrm>
          <a:prstGeom prst="rect">
            <a:avLst/>
          </a:prstGeom>
        </p:spPr>
        <p:txBody>
          <a:bodyPr wrap="none">
            <a:spAutoFit/>
          </a:bodyPr>
          <a:lstStyle/>
          <a:p>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宝葫芦 </a:t>
            </a:r>
            <a:endParaRPr lang="zh-CN" altLang="en-US" dirty="0"/>
          </a:p>
        </p:txBody>
      </p:sp>
      <p:sp>
        <p:nvSpPr>
          <p:cNvPr id="13" name="矩形 12"/>
          <p:cNvSpPr/>
          <p:nvPr/>
        </p:nvSpPr>
        <p:spPr>
          <a:xfrm>
            <a:off x="8833057" y="4725146"/>
            <a:ext cx="982961" cy="461665"/>
          </a:xfrm>
          <a:prstGeom prst="rect">
            <a:avLst/>
          </a:prstGeom>
        </p:spPr>
        <p:txBody>
          <a:bodyPr wrap="none">
            <a:spAutoFit/>
          </a:bodyPr>
          <a:lstStyle/>
          <a:p>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 奶奶 </a:t>
            </a:r>
            <a:endParaRPr lang="zh-CN" altLang="en-US" dirty="0"/>
          </a:p>
        </p:txBody>
      </p:sp>
      <p:sp>
        <p:nvSpPr>
          <p:cNvPr id="14" name="矩形 13"/>
          <p:cNvSpPr/>
          <p:nvPr/>
        </p:nvSpPr>
        <p:spPr>
          <a:xfrm>
            <a:off x="2798379" y="5085186"/>
            <a:ext cx="1199367" cy="461665"/>
          </a:xfrm>
          <a:prstGeom prst="rect">
            <a:avLst/>
          </a:prstGeom>
        </p:spPr>
        <p:txBody>
          <a:bodyPr wrap="none">
            <a:spAutoFit/>
          </a:bodyPr>
          <a:lstStyle/>
          <a:p>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宝葫芦 </a:t>
            </a:r>
            <a:endParaRPr lang="zh-CN" altLang="en-US" dirty="0"/>
          </a:p>
        </p:txBody>
      </p:sp>
      <p:sp>
        <p:nvSpPr>
          <p:cNvPr id="15" name="矩形 14"/>
          <p:cNvSpPr/>
          <p:nvPr/>
        </p:nvSpPr>
        <p:spPr>
          <a:xfrm>
            <a:off x="7602494" y="5013178"/>
            <a:ext cx="800219" cy="461665"/>
          </a:xfrm>
          <a:prstGeom prst="rect">
            <a:avLst/>
          </a:prstGeom>
        </p:spPr>
        <p:txBody>
          <a:bodyPr wrap="none">
            <a:spAutoFit/>
          </a:bodyPr>
          <a:lstStyle/>
          <a:p>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自己</a:t>
            </a:r>
            <a:endParaRPr lang="zh-CN" altLang="en-US" dirty="0"/>
          </a:p>
        </p:txBody>
      </p:sp>
      <p:sp>
        <p:nvSpPr>
          <p:cNvPr id="16" name="矩形 15"/>
          <p:cNvSpPr/>
          <p:nvPr/>
        </p:nvSpPr>
        <p:spPr>
          <a:xfrm>
            <a:off x="1564517" y="5415609"/>
            <a:ext cx="1107996" cy="461665"/>
          </a:xfrm>
          <a:prstGeom prst="rect">
            <a:avLst/>
          </a:prstGeom>
        </p:spPr>
        <p:txBody>
          <a:bodyPr wrap="none">
            <a:spAutoFit/>
          </a:bodyPr>
          <a:lstStyle/>
          <a:p>
            <a:pPr lvl="0"/>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宝葫芦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15" grpId="0"/>
      <p:bldP spid="16" grpId="0"/>
    </p:bldLst>
  </p:timing>
</p:sld>
</file>

<file path=ppt/slides/slide9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文本框 2"/>
          <p:cNvSpPr txBox="1"/>
          <p:nvPr/>
        </p:nvSpPr>
        <p:spPr>
          <a:xfrm>
            <a:off x="2168009" y="1304292"/>
            <a:ext cx="5525823" cy="2445385"/>
          </a:xfrm>
          <a:prstGeom prst="rect">
            <a:avLst/>
          </a:prstGeom>
          <a:noFill/>
        </p:spPr>
        <p:txBody>
          <a:bodyPr wrap="square" rtlCol="0">
            <a:spAutoFit/>
          </a:bodyPr>
          <a:lstStyle/>
          <a:p>
            <a:pPr algn="ctr">
              <a:lnSpc>
                <a:spcPct val="150000"/>
              </a:lnSpc>
            </a:pPr>
            <a:r>
              <a:rPr lang="zh-CN" altLang="en-US" sz="5400" b="1" dirty="0" smtClean="0">
                <a:solidFill>
                  <a:schemeClr val="tx1"/>
                </a:solidFill>
                <a:latin typeface="微软雅黑" panose="020B0503020204020204" charset="-122"/>
                <a:ea typeface="微软雅黑" panose="020B0503020204020204" charset="-122"/>
              </a:rPr>
              <a:t>第二课时</a:t>
            </a:r>
          </a:p>
          <a:p>
            <a:pPr algn="ctr">
              <a:lnSpc>
                <a:spcPct val="150000"/>
              </a:lnSpc>
            </a:pPr>
            <a:endParaRPr lang="zh-CN" altLang="en-US" sz="4800" b="1" dirty="0" smtClean="0">
              <a:solidFill>
                <a:srgbClr val="C0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1990507" y="2879727"/>
            <a:ext cx="6758262" cy="3227705"/>
          </a:xfrm>
          <a:prstGeom prst="rect">
            <a:avLst/>
          </a:prstGeom>
        </p:spPr>
      </p:pic>
    </p:spTree>
  </p:cSld>
  <p:clrMapOvr>
    <a:masterClrMapping/>
  </p:clrMapOvr>
  <p:timing>
    <p:tnLst>
      <p:par>
        <p:cTn id="1" dur="indefinite" restart="never" nodeType="tmRoot"/>
      </p:par>
    </p:tnLst>
  </p:timing>
</p:sld>
</file>

<file path=ppt/slides/slide9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68173" y="2075180"/>
            <a:ext cx="10305206" cy="1736646"/>
          </a:xfrm>
          <a:prstGeom prst="roundRect">
            <a:avLst/>
          </a:prstGeom>
          <a:noFill/>
          <a:ln w="38100">
            <a:solidFill>
              <a:srgbClr val="00B0F0"/>
            </a:solidFill>
          </a:ln>
        </p:spPr>
        <p:txBody>
          <a:bodyPr wrap="square">
            <a:spAutoFit/>
          </a:bodyPr>
          <a:lstStyle/>
          <a:p>
            <a:pPr>
              <a:lnSpc>
                <a:spcPct val="100000"/>
              </a:lnSpc>
            </a:pPr>
            <a:r>
              <a:rPr sz="2400" dirty="0" err="1" smtClean="0">
                <a:latin typeface="微软雅黑" panose="020B0503020204020204" charset="-122"/>
                <a:ea typeface="微软雅黑" panose="020B0503020204020204" charset="-122"/>
                <a:cs typeface="微软雅黑" panose="020B0503020204020204" charset="-122"/>
              </a:rPr>
              <a:t>奶奶每次讲的都不一样</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上次讲的是张三劈面撞见了一位神仙</a:t>
            </a:r>
            <a:r>
              <a:rPr sz="2400" dirty="0">
                <a:latin typeface="微软雅黑" panose="020B0503020204020204" charset="-122"/>
                <a:ea typeface="微软雅黑" panose="020B0503020204020204" charset="-122"/>
                <a:cs typeface="微软雅黑" panose="020B0503020204020204" charset="-122"/>
              </a:rPr>
              <a:t>，</a:t>
            </a:r>
            <a:r>
              <a:rPr sz="2400" dirty="0" smtClean="0">
                <a:latin typeface="微软雅黑" panose="020B0503020204020204" charset="-122"/>
                <a:ea typeface="微软雅黑" panose="020B0503020204020204" charset="-122"/>
                <a:cs typeface="微软雅黑" panose="020B0503020204020204" charset="-122"/>
              </a:rPr>
              <a:t>得了一个宝葫芦</a:t>
            </a:r>
            <a:r>
              <a:rPr sz="2400" dirty="0">
                <a:latin typeface="微软雅黑" panose="020B0503020204020204" charset="-122"/>
                <a:ea typeface="微软雅黑" panose="020B0503020204020204" charset="-122"/>
                <a:cs typeface="微软雅黑" panose="020B0503020204020204" charset="-122"/>
              </a:rPr>
              <a:t>。下次讲的是李四出去远足旅行，一游游到了龙宫，得到了一个宝葫芦。王五呢，</a:t>
            </a:r>
            <a:r>
              <a:rPr sz="2400" dirty="0" smtClean="0">
                <a:latin typeface="微软雅黑" panose="020B0503020204020204" charset="-122"/>
                <a:ea typeface="微软雅黑" panose="020B0503020204020204" charset="-122"/>
                <a:cs typeface="微软雅黑" panose="020B0503020204020204" charset="-122"/>
              </a:rPr>
              <a:t>他因为是</a:t>
            </a:r>
            <a:r>
              <a:rPr lang="zh-CN" altLang="en-US" sz="2400" dirty="0" smtClean="0">
                <a:latin typeface="微软雅黑" panose="020B0503020204020204" charset="-122"/>
                <a:ea typeface="微软雅黑" panose="020B0503020204020204" charset="-122"/>
                <a:cs typeface="微软雅黑" panose="020B0503020204020204" charset="-122"/>
              </a:rPr>
              <a:t>一</a:t>
            </a:r>
            <a:r>
              <a:rPr sz="2400" dirty="0" err="1" smtClean="0">
                <a:latin typeface="微软雅黑" panose="020B0503020204020204" charset="-122"/>
                <a:ea typeface="微软雅黑" panose="020B0503020204020204" charset="-122"/>
                <a:cs typeface="微软雅黑" panose="020B0503020204020204" charset="-122"/>
              </a:rPr>
              <a:t>个好孩子</a:t>
            </a:r>
            <a:r>
              <a:rPr sz="2400" dirty="0" err="1">
                <a:latin typeface="微软雅黑" panose="020B0503020204020204" charset="-122"/>
                <a:ea typeface="微软雅黑" panose="020B0503020204020204" charset="-122"/>
                <a:cs typeface="微软雅黑" panose="020B0503020204020204" charset="-122"/>
              </a:rPr>
              <a:t>，肯让奶奶给他换衣服，</a:t>
            </a:r>
            <a:r>
              <a:rPr sz="2400" dirty="0" err="1" smtClean="0">
                <a:latin typeface="微软雅黑" panose="020B0503020204020204" charset="-122"/>
                <a:ea typeface="微软雅黑" panose="020B0503020204020204" charset="-122"/>
                <a:cs typeface="微软雅黑" panose="020B0503020204020204" charset="-122"/>
              </a:rPr>
              <a:t>所以得</a:t>
            </a:r>
            <a:r>
              <a:rPr lang="zh-CN" altLang="en-US" sz="2400" dirty="0" smtClean="0">
                <a:latin typeface="微软雅黑" panose="020B0503020204020204" charset="-122"/>
                <a:ea typeface="微软雅黑" panose="020B0503020204020204" charset="-122"/>
                <a:cs typeface="微软雅黑" panose="020B0503020204020204" charset="-122"/>
              </a:rPr>
              <a:t>到</a:t>
            </a:r>
            <a:r>
              <a:rPr sz="2400" dirty="0" err="1" smtClean="0">
                <a:latin typeface="微软雅黑" panose="020B0503020204020204" charset="-122"/>
                <a:ea typeface="微软雅黑" panose="020B0503020204020204" charset="-122"/>
                <a:cs typeface="微软雅黑" panose="020B0503020204020204" charset="-122"/>
              </a:rPr>
              <a:t>了一个宝葫芦</a:t>
            </a:r>
            <a:r>
              <a:rPr sz="2400" dirty="0" err="1">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至于赵六得</a:t>
            </a:r>
            <a:r>
              <a:rPr lang="zh-CN" altLang="en-US" sz="2400" dirty="0" smtClean="0">
                <a:latin typeface="微软雅黑" panose="020B0503020204020204" charset="-122"/>
                <a:ea typeface="微软雅黑" panose="020B0503020204020204" charset="-122"/>
                <a:cs typeface="微软雅黑" panose="020B0503020204020204" charset="-122"/>
              </a:rPr>
              <a:t>的</a:t>
            </a:r>
            <a:r>
              <a:rPr sz="2400" dirty="0" err="1" smtClean="0">
                <a:latin typeface="微软雅黑" panose="020B0503020204020204" charset="-122"/>
                <a:ea typeface="微软雅黑" panose="020B0503020204020204" charset="-122"/>
                <a:cs typeface="微软雅黑" panose="020B0503020204020204" charset="-122"/>
              </a:rPr>
              <a:t>一个宝葫芦</a:t>
            </a:r>
            <a:r>
              <a:rPr sz="2400" dirty="0">
                <a:latin typeface="微软雅黑" panose="020B0503020204020204" charset="-122"/>
                <a:ea typeface="微软雅黑" panose="020B0503020204020204" charset="-122"/>
                <a:cs typeface="微软雅黑" panose="020B0503020204020204" charset="-122"/>
              </a:rPr>
              <a:t>——</a:t>
            </a:r>
            <a:r>
              <a:rPr sz="2400" dirty="0" err="1">
                <a:latin typeface="微软雅黑" panose="020B0503020204020204" charset="-122"/>
                <a:ea typeface="微软雅黑" panose="020B0503020204020204" charset="-122"/>
                <a:cs typeface="微软雅黑" panose="020B0503020204020204" charset="-122"/>
              </a:rPr>
              <a:t>那是掘地掘出来的</a:t>
            </a:r>
            <a:r>
              <a:rPr sz="2400" dirty="0">
                <a:latin typeface="微软雅黑" panose="020B0503020204020204" charset="-122"/>
                <a:ea typeface="微软雅黑" panose="020B0503020204020204" charset="-122"/>
                <a:cs typeface="微软雅黑" panose="020B0503020204020204" charset="-122"/>
              </a:rPr>
              <a:t>。 </a:t>
            </a:r>
          </a:p>
        </p:txBody>
      </p:sp>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4" name="文本框 3"/>
          <p:cNvSpPr txBox="1"/>
          <p:nvPr/>
        </p:nvSpPr>
        <p:spPr>
          <a:xfrm>
            <a:off x="3043118" y="4757420"/>
            <a:ext cx="7730261" cy="1332458"/>
          </a:xfrm>
          <a:prstGeom prst="roundRect">
            <a:avLst/>
          </a:prstGeom>
          <a:noFill/>
          <a:ln w="38100">
            <a:solidFill>
              <a:srgbClr val="00B050"/>
            </a:solidFill>
          </a:ln>
        </p:spPr>
        <p:txBody>
          <a:bodyPr wrap="square" rtlCol="0">
            <a:spAutoFit/>
          </a:bodyPr>
          <a:lstStyle/>
          <a:p>
            <a:pPr algn="l">
              <a:lnSpc>
                <a:spcPct val="100000"/>
              </a:lnSpc>
            </a:pPr>
            <a:r>
              <a:rPr sz="2400">
                <a:latin typeface="微软雅黑" panose="020B0503020204020204" charset="-122"/>
                <a:ea typeface="微软雅黑" panose="020B0503020204020204" charset="-122"/>
                <a:cs typeface="微软雅黑" panose="020B0503020204020204" charset="-122"/>
                <a:sym typeface="+mn-ea"/>
              </a:rPr>
              <a:t> 张三想：“我要吃水蜜桃。”立刻就有一盘水蜜桃。李四希望有一条大花狗，马上就冒出那么一条——冲着他摇尾巴，舔他的手。</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bldLvl="0" animBg="1"/>
    </p:bldLst>
  </p:timing>
</p:sld>
</file>

<file path=ppt/slides/slide9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467109" y="3415667"/>
            <a:ext cx="7099314" cy="1840409"/>
          </a:xfrm>
          <a:prstGeom prst="bevel">
            <a:avLst/>
          </a:prstGeom>
          <a:solidFill>
            <a:srgbClr val="FB9455"/>
          </a:solidFill>
          <a:ln w="9525">
            <a:solidFill>
              <a:srgbClr val="00B0F0"/>
            </a:solidFill>
          </a:ln>
        </p:spPr>
        <p:txBody>
          <a:bodyPr wrap="square">
            <a:spAutoFit/>
          </a:bodyPr>
          <a:lstStyle/>
          <a:p>
            <a:pPr>
              <a:lnSpc>
                <a:spcPct val="150000"/>
              </a:lnSpc>
            </a:pPr>
            <a:r>
              <a:rPr lang="en-US" altLang="zh-CN" sz="2800">
                <a:latin typeface="微软雅黑" panose="020B0503020204020204" charset="-122"/>
                <a:ea typeface="微软雅黑" panose="020B0503020204020204" charset="-122"/>
              </a:rPr>
              <a:t>      </a:t>
            </a:r>
            <a:r>
              <a:rPr sz="2800">
                <a:latin typeface="微软雅黑" panose="020B0503020204020204" charset="-122"/>
                <a:ea typeface="微软雅黑" panose="020B0503020204020204" charset="-122"/>
              </a:rPr>
              <a:t>“我要是有了一个宝葫芦，我该怎么办？我该要些什么？”</a:t>
            </a:r>
          </a:p>
        </p:txBody>
      </p:sp>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196687" y="2122170"/>
            <a:ext cx="6288901" cy="523220"/>
          </a:xfrm>
          <a:prstGeom prst="rect">
            <a:avLst/>
          </a:prstGeom>
          <a:noFill/>
        </p:spPr>
        <p:txBody>
          <a:bodyPr wrap="none" rtlCol="0">
            <a:spAutoFit/>
          </a:bodyPr>
          <a:lstStyle/>
          <a:p>
            <a:pPr algn="l"/>
            <a:r>
              <a:rPr sz="2800">
                <a:latin typeface="微软雅黑" panose="020B0503020204020204" charset="-122"/>
                <a:ea typeface="微软雅黑" panose="020B0503020204020204" charset="-122"/>
                <a:sym typeface="+mn-ea"/>
              </a:rPr>
              <a:t>是啊，王葆，要宝葫芦最想做什么呢？</a:t>
            </a:r>
            <a:endParaRPr lang="zh-CN" altLang="en-US" sz="280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cstate="print"/>
          <a:stretch>
            <a:fillRect/>
          </a:stretch>
        </p:blipFill>
        <p:spPr>
          <a:xfrm>
            <a:off x="259666" y="3240407"/>
            <a:ext cx="2964830" cy="28886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243098" y="5346700"/>
            <a:ext cx="6200952" cy="577940"/>
          </a:xfrm>
          <a:prstGeom prst="wedgeRoundRectCallout">
            <a:avLst>
              <a:gd name="adj1" fmla="val -36412"/>
              <a:gd name="adj2" fmla="val -94303"/>
              <a:gd name="adj3" fmla="val 16667"/>
            </a:avLst>
          </a:prstGeom>
          <a:noFill/>
          <a:ln w="9525">
            <a:solidFill>
              <a:srgbClr val="00B0F0"/>
            </a:solidFill>
          </a:ln>
        </p:spPr>
        <p:txBody>
          <a:bodyPr wrap="square">
            <a:spAutoFit/>
          </a:bodyPr>
          <a:lstStyle/>
          <a:p>
            <a:pPr>
              <a:lnSpc>
                <a:spcPct val="100000"/>
              </a:lnSpc>
            </a:pPr>
            <a:r>
              <a:rPr lang="zh-CN" sz="2800">
                <a:latin typeface="微软雅黑" panose="020B0503020204020204" charset="-122"/>
                <a:ea typeface="微软雅黑" panose="020B0503020204020204" charset="-122"/>
                <a:cs typeface="微软雅黑" panose="020B0503020204020204" charset="-122"/>
                <a:sym typeface="+mn-ea"/>
              </a:rPr>
              <a:t>数学不好，不爱动脑筋的孩子</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1072765" y="2397127"/>
            <a:ext cx="9016184" cy="1080135"/>
          </a:xfrm>
          <a:prstGeom prst="plaque">
            <a:avLst/>
          </a:prstGeom>
          <a:solidFill>
            <a:srgbClr val="00B0F0"/>
          </a:solidFill>
          <a:ln>
            <a:solidFill>
              <a:schemeClr val="accent1"/>
            </a:solidFill>
          </a:ln>
        </p:spPr>
        <p:txBody>
          <a:bodyPr wrap="square" rtlCol="0">
            <a:spAutoFit/>
          </a:bodyPr>
          <a:lstStyle/>
          <a:p>
            <a:pPr algn="l"/>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sz="2400" dirty="0">
                <a:latin typeface="微软雅黑" panose="020B0503020204020204" charset="-122"/>
                <a:ea typeface="微软雅黑" panose="020B0503020204020204" charset="-122"/>
                <a:cs typeface="微软雅黑" panose="020B0503020204020204" charset="-122"/>
                <a:sym typeface="+mn-ea"/>
              </a:rPr>
              <a:t>“我有几次对着一道算术题发愣，不知道怎么列式子，就有‘8’字想到了宝葫芦——假如我有这么一</a:t>
            </a:r>
            <a:r>
              <a:rPr lang="zh-CN" sz="2400" dirty="0" smtClean="0">
                <a:latin typeface="微软雅黑" panose="020B0503020204020204" charset="-122"/>
                <a:ea typeface="微软雅黑" panose="020B0503020204020204" charset="-122"/>
                <a:cs typeface="微软雅黑" panose="020B0503020204020204" charset="-122"/>
                <a:sym typeface="+mn-ea"/>
              </a:rPr>
              <a:t>个</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r>
              <a:rPr lang="zh-CN" sz="2400" dirty="0" smtClean="0">
                <a:latin typeface="微软雅黑" panose="020B0503020204020204" charset="-122"/>
                <a:ea typeface="微软雅黑" panose="020B0503020204020204" charset="-122"/>
                <a:cs typeface="微软雅黑" panose="020B0503020204020204" charset="-122"/>
                <a:sym typeface="+mn-ea"/>
              </a:rPr>
              <a:t>那</a:t>
            </a:r>
            <a:r>
              <a:rPr lang="zh-CN" sz="2400" dirty="0">
                <a:latin typeface="微软雅黑" panose="020B0503020204020204" charset="-122"/>
                <a:ea typeface="微软雅黑" panose="020B0503020204020204" charset="-122"/>
                <a:cs typeface="微软雅黑" panose="020B0503020204020204" charset="-122"/>
                <a:sym typeface="+mn-ea"/>
              </a:rPr>
              <a:t>可就省心了</a:t>
            </a:r>
            <a:r>
              <a:rPr lang="zh-CN" sz="2400" dirty="0" smtClean="0">
                <a:latin typeface="微软雅黑" panose="020B0503020204020204" charset="-122"/>
                <a:ea typeface="微软雅黑" panose="020B0503020204020204" charset="-122"/>
                <a:cs typeface="微软雅黑" panose="020B0503020204020204" charset="-122"/>
                <a:sym typeface="+mn-ea"/>
              </a:rPr>
              <a:t>。”</a:t>
            </a:r>
            <a:endParaRPr lang="zh-CN" sz="2400" dirty="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72765" y="4382772"/>
            <a:ext cx="5724644"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从这段可以看出，王葆是个怎样的孩子？</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5" grpId="0"/>
    </p:bldLst>
  </p:timing>
</p:sld>
</file>

<file path=ppt/slides/slide9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622132" y="4850130"/>
            <a:ext cx="6200952" cy="582998"/>
          </a:xfrm>
          <a:prstGeom prst="wedgeRoundRectCallout">
            <a:avLst>
              <a:gd name="adj1" fmla="val -37250"/>
              <a:gd name="adj2" fmla="val -108305"/>
              <a:gd name="adj3" fmla="val 16667"/>
            </a:avLst>
          </a:prstGeom>
          <a:noFill/>
          <a:ln w="38100">
            <a:solidFill>
              <a:srgbClr val="FF9797"/>
            </a:solidFill>
          </a:ln>
        </p:spPr>
        <p:txBody>
          <a:bodyPr wrap="square">
            <a:spAutoFit/>
          </a:bodyPr>
          <a:lstStyle/>
          <a:p>
            <a:pPr algn="l"/>
            <a:r>
              <a:rPr lang="zh-CN" sz="2800">
                <a:latin typeface="微软雅黑" panose="020B0503020204020204" charset="-122"/>
                <a:ea typeface="微软雅黑" panose="020B0503020204020204" charset="-122"/>
                <a:cs typeface="微软雅黑" panose="020B0503020204020204" charset="-122"/>
                <a:sym typeface="+mn-ea"/>
              </a:rPr>
              <a:t>好胜心很强，凡事比别人要好。</a:t>
            </a:r>
          </a:p>
        </p:txBody>
      </p:sp>
      <p:sp>
        <p:nvSpPr>
          <p:cNvPr id="2" name="流程图: 终止 1"/>
          <p:cNvSpPr/>
          <p:nvPr/>
        </p:nvSpPr>
        <p:spPr bwMode="auto">
          <a:xfrm>
            <a:off x="460422" y="1124585"/>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1862611" y="2160270"/>
            <a:ext cx="7633372" cy="1138654"/>
          </a:xfrm>
          <a:prstGeom prst="snip2DiagRect">
            <a:avLst/>
          </a:prstGeom>
          <a:solidFill>
            <a:srgbClr val="FF9797"/>
          </a:solidFill>
        </p:spPr>
        <p:txBody>
          <a:bodyPr wrap="square" rtlCol="0">
            <a:spAutoFit/>
          </a:bodyPr>
          <a:lstStyle/>
          <a:p>
            <a:pPr algn="l"/>
            <a:r>
              <a:rPr lang="zh-CN" sz="2800" dirty="0">
                <a:latin typeface="微软雅黑" panose="020B0503020204020204" charset="-122"/>
                <a:ea typeface="微软雅黑" panose="020B0503020204020204" charset="-122"/>
                <a:cs typeface="微软雅黑" panose="020B0503020204020204" charset="-122"/>
                <a:sym typeface="+mn-ea"/>
              </a:rPr>
              <a:t>“那，我得要一棵最好最好的向日葵，长</a:t>
            </a:r>
            <a:r>
              <a:rPr lang="zh-CN" sz="2800" dirty="0" smtClean="0">
                <a:latin typeface="微软雅黑" panose="020B0503020204020204" charset="-122"/>
                <a:ea typeface="微软雅黑" panose="020B0503020204020204" charset="-122"/>
                <a:cs typeface="微软雅黑" panose="020B0503020204020204" charset="-122"/>
                <a:sym typeface="+mn-ea"/>
              </a:rPr>
              <a:t>得</a:t>
            </a:r>
            <a:r>
              <a:rPr lang="zh-CN" altLang="en-US" sz="2800" dirty="0">
                <a:latin typeface="微软雅黑" panose="020B0503020204020204" charset="-122"/>
                <a:ea typeface="微软雅黑" panose="020B0503020204020204" charset="-122"/>
                <a:cs typeface="微软雅黑" panose="020B0503020204020204" charset="-122"/>
                <a:sym typeface="+mn-ea"/>
              </a:rPr>
              <a:t>不能</a:t>
            </a:r>
            <a:r>
              <a:rPr lang="zh-CN" sz="2800" dirty="0" smtClean="0">
                <a:latin typeface="微软雅黑" panose="020B0503020204020204" charset="-122"/>
                <a:ea typeface="微软雅黑" panose="020B0503020204020204" charset="-122"/>
                <a:cs typeface="微软雅黑" panose="020B0503020204020204" charset="-122"/>
                <a:sym typeface="+mn-ea"/>
              </a:rPr>
              <a:t>再棒的</a:t>
            </a:r>
            <a:r>
              <a:rPr lang="zh-CN" sz="2800" dirty="0">
                <a:latin typeface="微软雅黑" panose="020B0503020204020204" charset="-122"/>
                <a:ea typeface="微软雅黑" panose="020B0503020204020204" charset="-122"/>
                <a:cs typeface="微软雅黑" panose="020B0503020204020204" charset="-122"/>
                <a:sym typeface="+mn-ea"/>
              </a:rPr>
              <a:t>向日葵。”</a:t>
            </a:r>
          </a:p>
        </p:txBody>
      </p:sp>
      <p:sp>
        <p:nvSpPr>
          <p:cNvPr id="5" name="文本框 4"/>
          <p:cNvSpPr txBox="1"/>
          <p:nvPr/>
        </p:nvSpPr>
        <p:spPr>
          <a:xfrm>
            <a:off x="987502" y="3614420"/>
            <a:ext cx="6647974" cy="523220"/>
          </a:xfrm>
          <a:prstGeom prst="rect">
            <a:avLst/>
          </a:prstGeom>
          <a:noFill/>
        </p:spPr>
        <p:txBody>
          <a:bodyPr wrap="none" rtlCol="0">
            <a:spAutoFit/>
          </a:bodyPr>
          <a:lstStyle/>
          <a:p>
            <a:pPr algn="l"/>
            <a:r>
              <a:rPr lang="zh-CN" sz="2800">
                <a:solidFill>
                  <a:srgbClr val="C00000"/>
                </a:solidFill>
                <a:latin typeface="微软雅黑" panose="020B0503020204020204" charset="-122"/>
                <a:ea typeface="微软雅黑" panose="020B0503020204020204" charset="-122"/>
                <a:cs typeface="微软雅黑" panose="020B0503020204020204" charset="-122"/>
                <a:sym typeface="+mn-ea"/>
              </a:rPr>
              <a:t>从这儿可以看出，王葆是个怎样的孩子？</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strips(downLeft)">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100" name="文本框 99"/>
          <p:cNvSpPr txBox="1"/>
          <p:nvPr/>
        </p:nvSpPr>
        <p:spPr>
          <a:xfrm>
            <a:off x="2908246" y="2355851"/>
            <a:ext cx="7622520" cy="2114431"/>
          </a:xfrm>
          <a:prstGeom prst="bevel">
            <a:avLst>
              <a:gd name="adj" fmla="val 7138"/>
            </a:avLst>
          </a:prstGeom>
          <a:solidFill>
            <a:srgbClr val="92D050"/>
          </a:solidFill>
          <a:ln w="9525">
            <a:solidFill>
              <a:srgbClr val="FFC000"/>
            </a:solidFill>
          </a:ln>
        </p:spPr>
        <p:txBody>
          <a:bodyPr wrap="square">
            <a:spAutoFit/>
          </a:bodyPr>
          <a:lstStyle/>
          <a:p>
            <a:pPr indent="304800"/>
            <a:r>
              <a:rPr lang="zh-CN" sz="2800" dirty="0">
                <a:solidFill>
                  <a:schemeClr val="tx1"/>
                </a:solidFill>
                <a:latin typeface="微软雅黑" panose="020B0503020204020204" charset="-122"/>
                <a:ea typeface="微软雅黑" panose="020B0503020204020204" charset="-122"/>
                <a:cs typeface="微软雅黑" panose="020B0503020204020204" charset="-122"/>
              </a:rPr>
              <a:t>发明</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这天窗的</a:t>
            </a:r>
            <a:r>
              <a:rPr lang="zh-CN" sz="2800" dirty="0">
                <a:solidFill>
                  <a:schemeClr val="tx1"/>
                </a:solidFill>
                <a:latin typeface="微软雅黑" panose="020B0503020204020204" charset="-122"/>
                <a:ea typeface="微软雅黑" panose="020B0503020204020204" charset="-122"/>
                <a:cs typeface="微软雅黑" panose="020B0503020204020204" charset="-122"/>
              </a:rPr>
              <a:t>大人们，是</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应</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得</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感谢</a:t>
            </a:r>
            <a:r>
              <a:rPr lang="zh-CN" sz="2800" dirty="0">
                <a:solidFill>
                  <a:schemeClr val="tx1"/>
                </a:solidFill>
                <a:latin typeface="微软雅黑" panose="020B0503020204020204" charset="-122"/>
                <a:ea typeface="微软雅黑" panose="020B0503020204020204" charset="-122"/>
                <a:cs typeface="微软雅黑" panose="020B0503020204020204" charset="-122"/>
              </a:rPr>
              <a:t>的。因为活泼会想的</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孩子们知道</a:t>
            </a:r>
            <a:r>
              <a:rPr lang="zh-CN" sz="2800" dirty="0">
                <a:solidFill>
                  <a:schemeClr val="tx1"/>
                </a:solidFill>
                <a:latin typeface="微软雅黑" panose="020B0503020204020204" charset="-122"/>
                <a:ea typeface="微软雅黑" panose="020B0503020204020204" charset="-122"/>
                <a:cs typeface="微软雅黑" panose="020B0503020204020204" charset="-122"/>
              </a:rPr>
              <a:t>怎样从“无”中看出“有”，从“虚”中看出“实”，比任何他看到</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的</a:t>
            </a:r>
            <a:r>
              <a:rPr lang="zh-CN" altLang="en-US" sz="2800" dirty="0" smtClean="0">
                <a:solidFill>
                  <a:schemeClr val="tx1"/>
                </a:solidFill>
                <a:latin typeface="微软雅黑" panose="020B0503020204020204" charset="-122"/>
                <a:ea typeface="微软雅黑" panose="020B0503020204020204" charset="-122"/>
                <a:cs typeface="微软雅黑" panose="020B0503020204020204" charset="-122"/>
              </a:rPr>
              <a:t>都</a:t>
            </a:r>
            <a:r>
              <a:rPr lang="zh-CN" sz="2800" dirty="0" smtClean="0">
                <a:solidFill>
                  <a:schemeClr val="tx1"/>
                </a:solidFill>
                <a:latin typeface="微软雅黑" panose="020B0503020204020204" charset="-122"/>
                <a:ea typeface="微软雅黑" panose="020B0503020204020204" charset="-122"/>
                <a:cs typeface="微软雅黑" panose="020B0503020204020204" charset="-122"/>
              </a:rPr>
              <a:t>更</a:t>
            </a:r>
            <a:r>
              <a:rPr lang="zh-CN" sz="2800" dirty="0">
                <a:solidFill>
                  <a:schemeClr val="tx1"/>
                </a:solidFill>
                <a:latin typeface="微软雅黑" panose="020B0503020204020204" charset="-122"/>
                <a:ea typeface="微软雅黑" panose="020B0503020204020204" charset="-122"/>
                <a:cs typeface="微软雅黑" panose="020B0503020204020204" charset="-122"/>
              </a:rPr>
              <a:t>真切，更阔达，更复杂，更确实！</a:t>
            </a:r>
            <a:endParaRPr lang="zh-CN" altLang="en-US" sz="28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3" name="图片 2" descr="62"/>
          <p:cNvPicPr>
            <a:picLocks noChangeAspect="1"/>
          </p:cNvPicPr>
          <p:nvPr/>
        </p:nvPicPr>
        <p:blipFill>
          <a:blip r:embed="rId2" cstate="print"/>
          <a:stretch>
            <a:fillRect/>
          </a:stretch>
        </p:blipFill>
        <p:spPr>
          <a:xfrm flipH="1">
            <a:off x="472048" y="2848610"/>
            <a:ext cx="1987405" cy="2432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9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r>
              <a:rPr lang="zh-CN" altLang="en-US" sz="2800">
                <a:latin typeface="微软雅黑" panose="020B0503020204020204" charset="-122"/>
                <a:ea typeface="微软雅黑" panose="020B0503020204020204" charset="-122"/>
                <a:cs typeface="微软雅黑" panose="020B0503020204020204" charset="-122"/>
              </a:rPr>
              <a:t>板书设计</a:t>
            </a:r>
          </a:p>
        </p:txBody>
      </p:sp>
      <p:sp>
        <p:nvSpPr>
          <p:cNvPr id="5" name="文本框 4"/>
          <p:cNvSpPr txBox="1"/>
          <p:nvPr/>
        </p:nvSpPr>
        <p:spPr>
          <a:xfrm>
            <a:off x="4438332" y="2275840"/>
            <a:ext cx="6495497" cy="2306955"/>
          </a:xfrm>
          <a:prstGeom prst="rect">
            <a:avLst/>
          </a:prstGeom>
          <a:noFill/>
        </p:spPr>
        <p:txBody>
          <a:bodyPr wrap="square" rtlCol="0" anchor="t">
            <a:spAutoFit/>
          </a:bodyPr>
          <a:lstStyle/>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宝葫芦使人们：幸福极了 过上了好日子 要什么有什么</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王葆：数学不好，不爱动脑筋的孩子</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好胜心很强，凡事比别人要好</a:t>
            </a:r>
          </a:p>
        </p:txBody>
      </p:sp>
      <p:sp>
        <p:nvSpPr>
          <p:cNvPr id="6" name="文本框 5"/>
          <p:cNvSpPr txBox="1"/>
          <p:nvPr/>
        </p:nvSpPr>
        <p:spPr>
          <a:xfrm>
            <a:off x="892937" y="3106421"/>
            <a:ext cx="2558714" cy="646331"/>
          </a:xfrm>
          <a:prstGeom prst="rect">
            <a:avLst/>
          </a:prstGeom>
          <a:noFill/>
        </p:spPr>
        <p:txBody>
          <a:bodyPr wrap="none" rtlCol="0">
            <a:spAutoFit/>
          </a:bodyPr>
          <a:lstStyle/>
          <a:p>
            <a:pPr algn="l">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25.</a:t>
            </a:r>
            <a:r>
              <a:rPr lang="zh-CN" altLang="en-US" sz="2400">
                <a:latin typeface="微软雅黑" panose="020B0503020204020204" charset="-122"/>
                <a:ea typeface="微软雅黑" panose="020B0503020204020204" charset="-122"/>
                <a:cs typeface="微软雅黑" panose="020B0503020204020204" charset="-122"/>
                <a:sym typeface="+mn-ea"/>
              </a:rPr>
              <a:t> 宝葫芦的秘密</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左大括号 6"/>
          <p:cNvSpPr/>
          <p:nvPr/>
        </p:nvSpPr>
        <p:spPr>
          <a:xfrm>
            <a:off x="3885671" y="2495552"/>
            <a:ext cx="552660" cy="2087245"/>
          </a:xfrm>
          <a:prstGeom prst="leftBrace">
            <a:avLst/>
          </a:prstGeom>
          <a:noFill/>
          <a:ln w="57150" cap="flat" cmpd="sng" algn="ctr">
            <a:solidFill>
              <a:srgbClr val="FF9797"/>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9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92937" y="1082677"/>
            <a:ext cx="1777722" cy="680085"/>
          </a:xfrm>
          <a:prstGeom prst="plaque">
            <a:avLst/>
          </a:prstGeom>
          <a:solidFill>
            <a:srgbClr val="FFC000"/>
          </a:solidFill>
        </p:spPr>
        <p:txBody>
          <a:bodyPr wrap="none" rtlCol="0">
            <a:spAutoFit/>
          </a:bodyPr>
          <a:lstStyle/>
          <a:p>
            <a:r>
              <a:rPr lang="zh-CN" altLang="en-US" sz="2800" dirty="0" smtClean="0">
                <a:latin typeface="微软雅黑" panose="020B0503020204020204" charset="-122"/>
                <a:ea typeface="微软雅黑" panose="020B0503020204020204" charset="-122"/>
                <a:cs typeface="微软雅黑" panose="020B0503020204020204" charset="-122"/>
              </a:rPr>
              <a:t>课堂练习</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70713" y="2132856"/>
            <a:ext cx="10020289" cy="3046988"/>
          </a:xfrm>
          <a:prstGeom prst="rect">
            <a:avLst/>
          </a:prstGeom>
          <a:noFill/>
        </p:spPr>
        <p:txBody>
          <a:bodyPr wrap="square" rtlCol="0" anchor="t">
            <a:spAutoFit/>
          </a:bodyPr>
          <a:lstStyle/>
          <a:p>
            <a:r>
              <a:rPr lang="zh-CN" altLang="zh-CN" sz="2400" b="1" dirty="0"/>
              <a:t>一、在括号里填上合适的词语。</a:t>
            </a:r>
            <a:endParaRPr lang="zh-CN" altLang="zh-CN" sz="2400" dirty="0"/>
          </a:p>
          <a:p>
            <a:r>
              <a:rPr lang="zh-CN" altLang="zh-CN" sz="2400" dirty="0"/>
              <a:t>一</a:t>
            </a:r>
            <a:r>
              <a:rPr lang="zh-CN" altLang="zh-CN" sz="2400" dirty="0" smtClean="0"/>
              <a:t>（</a:t>
            </a:r>
            <a:r>
              <a:rPr lang="en-US" altLang="zh-CN" sz="2400" dirty="0" smtClean="0"/>
              <a:t>      </a:t>
            </a:r>
            <a:r>
              <a:rPr lang="zh-CN" altLang="zh-CN" sz="2400" dirty="0" smtClean="0"/>
              <a:t>）</a:t>
            </a:r>
            <a:r>
              <a:rPr lang="zh-CN" altLang="zh-CN" sz="2400" dirty="0"/>
              <a:t>小脑袋</a:t>
            </a:r>
            <a:r>
              <a:rPr lang="en-US" altLang="zh-CN" sz="2400" dirty="0"/>
              <a:t>   </a:t>
            </a:r>
            <a:r>
              <a:rPr lang="zh-CN" altLang="zh-CN" sz="2400" dirty="0"/>
              <a:t>一</a:t>
            </a:r>
            <a:r>
              <a:rPr lang="zh-CN" altLang="zh-CN" sz="2400" dirty="0" smtClean="0"/>
              <a:t>（</a:t>
            </a:r>
            <a:r>
              <a:rPr lang="en-US" altLang="zh-CN" sz="2400" dirty="0" smtClean="0"/>
              <a:t>         </a:t>
            </a:r>
            <a:r>
              <a:rPr lang="zh-CN" altLang="zh-CN" sz="2400" dirty="0" smtClean="0"/>
              <a:t>）</a:t>
            </a:r>
            <a:r>
              <a:rPr lang="zh-CN" altLang="zh-CN" sz="2400" dirty="0"/>
              <a:t>向日葵</a:t>
            </a:r>
            <a:r>
              <a:rPr lang="en-US" altLang="zh-CN" sz="2400" dirty="0"/>
              <a:t>  </a:t>
            </a:r>
            <a:r>
              <a:rPr lang="zh-CN" altLang="zh-CN" sz="2400" dirty="0"/>
              <a:t>一</a:t>
            </a:r>
            <a:r>
              <a:rPr lang="zh-CN" altLang="zh-CN" sz="2400" dirty="0" smtClean="0"/>
              <a:t>（</a:t>
            </a:r>
            <a:r>
              <a:rPr lang="en-US" altLang="zh-CN" sz="2400" dirty="0" smtClean="0"/>
              <a:t>       </a:t>
            </a:r>
            <a:r>
              <a:rPr lang="zh-CN" altLang="zh-CN" sz="2400" dirty="0" smtClean="0"/>
              <a:t>）</a:t>
            </a:r>
            <a:r>
              <a:rPr lang="zh-CN" altLang="zh-CN" sz="2400" dirty="0"/>
              <a:t>葫芦</a:t>
            </a:r>
          </a:p>
          <a:p>
            <a:r>
              <a:rPr lang="zh-CN" altLang="zh-CN" sz="2400" dirty="0"/>
              <a:t>一</a:t>
            </a:r>
            <a:r>
              <a:rPr lang="zh-CN" altLang="zh-CN" sz="2400" dirty="0" smtClean="0"/>
              <a:t>（</a:t>
            </a:r>
            <a:r>
              <a:rPr lang="en-US" altLang="zh-CN" sz="2400" dirty="0" smtClean="0"/>
              <a:t>      </a:t>
            </a:r>
            <a:r>
              <a:rPr lang="zh-CN" altLang="zh-CN" sz="2400" dirty="0" smtClean="0"/>
              <a:t>）</a:t>
            </a:r>
            <a:r>
              <a:rPr lang="zh-CN" altLang="zh-CN" sz="2400" dirty="0"/>
              <a:t>算术题</a:t>
            </a:r>
            <a:r>
              <a:rPr lang="en-US" altLang="zh-CN" sz="2400" dirty="0"/>
              <a:t>   </a:t>
            </a:r>
            <a:r>
              <a:rPr lang="zh-CN" altLang="zh-CN" sz="2400" dirty="0"/>
              <a:t>一</a:t>
            </a:r>
            <a:r>
              <a:rPr lang="zh-CN" altLang="zh-CN" sz="2400" dirty="0" smtClean="0"/>
              <a:t>（</a:t>
            </a:r>
            <a:r>
              <a:rPr lang="en-US" altLang="zh-CN" sz="2400" dirty="0" smtClean="0"/>
              <a:t>          </a:t>
            </a:r>
            <a:r>
              <a:rPr lang="zh-CN" altLang="zh-CN" sz="2400" dirty="0" smtClean="0"/>
              <a:t>）</a:t>
            </a:r>
            <a:r>
              <a:rPr lang="zh-CN" altLang="zh-CN" sz="2400" dirty="0"/>
              <a:t>事情</a:t>
            </a:r>
            <a:r>
              <a:rPr lang="en-US" altLang="zh-CN" sz="2400" dirty="0"/>
              <a:t>    </a:t>
            </a:r>
            <a:r>
              <a:rPr lang="en-US" altLang="zh-CN" sz="2400" dirty="0" smtClean="0"/>
              <a:t> </a:t>
            </a:r>
            <a:r>
              <a:rPr lang="zh-CN" altLang="zh-CN" sz="2400" dirty="0" smtClean="0"/>
              <a:t>一（</a:t>
            </a:r>
            <a:r>
              <a:rPr lang="en-US" altLang="zh-CN" sz="2400" dirty="0" smtClean="0"/>
              <a:t>       </a:t>
            </a:r>
            <a:r>
              <a:rPr lang="zh-CN" altLang="zh-CN" sz="2400" dirty="0" smtClean="0"/>
              <a:t>）普通人</a:t>
            </a:r>
            <a:endParaRPr lang="en-US" altLang="zh-CN" sz="2400" dirty="0" smtClean="0"/>
          </a:p>
          <a:p>
            <a:endParaRPr lang="en-US" altLang="zh-CN" sz="2400" dirty="0"/>
          </a:p>
          <a:p>
            <a:endParaRPr lang="zh-CN" altLang="zh-CN" sz="2400" dirty="0"/>
          </a:p>
          <a:p>
            <a:r>
              <a:rPr lang="zh-CN" altLang="zh-CN" sz="2400" dirty="0"/>
              <a:t>二、给下列生字选择正确的读音。</a:t>
            </a:r>
          </a:p>
          <a:p>
            <a:r>
              <a:rPr lang="zh-CN" altLang="zh-CN" sz="2400" dirty="0"/>
              <a:t>妖</a:t>
            </a:r>
            <a:r>
              <a:rPr lang="en-US" altLang="zh-CN" sz="2400" dirty="0"/>
              <a:t>(y</a:t>
            </a:r>
            <a:r>
              <a:rPr lang="zh-CN" altLang="zh-CN" sz="2400" dirty="0"/>
              <a:t>ā</a:t>
            </a:r>
            <a:r>
              <a:rPr lang="en-US" altLang="zh-CN" sz="2400" dirty="0"/>
              <a:t>o  i</a:t>
            </a:r>
            <a:r>
              <a:rPr lang="zh-CN" altLang="zh-CN" sz="2400" dirty="0"/>
              <a:t>ā</a:t>
            </a:r>
            <a:r>
              <a:rPr lang="en-US" altLang="zh-CN" sz="2400" dirty="0"/>
              <a:t>o )</a:t>
            </a:r>
            <a:r>
              <a:rPr lang="zh-CN" altLang="zh-CN" sz="2400" dirty="0"/>
              <a:t>怪</a:t>
            </a:r>
            <a:r>
              <a:rPr lang="en-US" altLang="zh-CN" sz="2400" dirty="0"/>
              <a:t>       </a:t>
            </a:r>
            <a:r>
              <a:rPr lang="zh-CN" altLang="zh-CN" sz="2400" dirty="0"/>
              <a:t>乖乖</a:t>
            </a:r>
            <a:r>
              <a:rPr lang="en-US" altLang="zh-CN" sz="2400" dirty="0"/>
              <a:t>(</a:t>
            </a:r>
            <a:r>
              <a:rPr lang="en-US" altLang="zh-CN" sz="2400" dirty="0" err="1"/>
              <a:t>ch</a:t>
            </a:r>
            <a:r>
              <a:rPr lang="zh-CN" altLang="zh-CN" sz="2400" dirty="0"/>
              <a:t>é</a:t>
            </a:r>
            <a:r>
              <a:rPr lang="en-US" altLang="zh-CN" sz="2400" dirty="0" err="1"/>
              <a:t>ng</a:t>
            </a:r>
            <a:r>
              <a:rPr lang="en-US" altLang="zh-CN" sz="2400" dirty="0"/>
              <a:t>  </a:t>
            </a:r>
            <a:r>
              <a:rPr lang="zh-CN" altLang="zh-CN" sz="2400" dirty="0"/>
              <a:t>ɡ</a:t>
            </a:r>
            <a:r>
              <a:rPr lang="en-US" altLang="zh-CN" sz="2400" dirty="0"/>
              <a:t>u</a:t>
            </a:r>
            <a:r>
              <a:rPr lang="zh-CN" altLang="zh-CN" sz="2400" dirty="0"/>
              <a:t>ā</a:t>
            </a:r>
            <a:r>
              <a:rPr lang="en-US" altLang="zh-CN" sz="2400" dirty="0"/>
              <a:t>i)   </a:t>
            </a:r>
            <a:r>
              <a:rPr lang="zh-CN" altLang="zh-CN" sz="2400" dirty="0"/>
              <a:t>拽</a:t>
            </a:r>
            <a:r>
              <a:rPr lang="en-US" altLang="zh-CN" sz="2400" dirty="0"/>
              <a:t>(</a:t>
            </a:r>
            <a:r>
              <a:rPr lang="en-US" altLang="zh-CN" sz="2400" dirty="0" err="1"/>
              <a:t>zhu</a:t>
            </a:r>
            <a:r>
              <a:rPr lang="zh-CN" altLang="zh-CN" sz="2400" dirty="0"/>
              <a:t>à</a:t>
            </a:r>
            <a:r>
              <a:rPr lang="en-US" altLang="zh-CN" sz="2400" dirty="0"/>
              <a:t>i </a:t>
            </a:r>
            <a:r>
              <a:rPr lang="en-US" altLang="zh-CN" sz="2400" dirty="0" err="1"/>
              <a:t>zu</a:t>
            </a:r>
            <a:r>
              <a:rPr lang="zh-CN" altLang="zh-CN" sz="2400" dirty="0"/>
              <a:t>à</a:t>
            </a:r>
            <a:r>
              <a:rPr lang="en-US" altLang="zh-CN" sz="2400" dirty="0"/>
              <a:t>i)</a:t>
            </a:r>
            <a:r>
              <a:rPr lang="zh-CN" altLang="zh-CN" sz="2400" dirty="0"/>
              <a:t>下来</a:t>
            </a:r>
            <a:r>
              <a:rPr lang="en-US" altLang="zh-CN" sz="2400" dirty="0"/>
              <a:t> </a:t>
            </a:r>
            <a:endParaRPr lang="zh-CN" altLang="zh-CN" sz="2400" dirty="0"/>
          </a:p>
          <a:p>
            <a:r>
              <a:rPr lang="zh-CN" altLang="zh-CN" sz="2400" dirty="0"/>
              <a:t>冲</a:t>
            </a:r>
            <a:r>
              <a:rPr lang="en-US" altLang="zh-CN" sz="2400" dirty="0"/>
              <a:t>(</a:t>
            </a:r>
            <a:r>
              <a:rPr lang="en-US" altLang="zh-CN" sz="2400" dirty="0" err="1"/>
              <a:t>ch</a:t>
            </a:r>
            <a:r>
              <a:rPr lang="zh-CN" altLang="zh-CN" sz="2400" dirty="0"/>
              <a:t>ō</a:t>
            </a:r>
            <a:r>
              <a:rPr lang="en-US" altLang="zh-CN" sz="2400" dirty="0"/>
              <a:t>n</a:t>
            </a:r>
            <a:r>
              <a:rPr lang="zh-CN" altLang="zh-CN" sz="2400" dirty="0"/>
              <a:t>ɡ</a:t>
            </a:r>
            <a:r>
              <a:rPr lang="en-US" altLang="zh-CN" sz="2400" dirty="0"/>
              <a:t>  </a:t>
            </a:r>
            <a:r>
              <a:rPr lang="en-US" altLang="zh-CN" sz="2400" dirty="0" err="1"/>
              <a:t>ch</a:t>
            </a:r>
            <a:r>
              <a:rPr lang="zh-CN" altLang="zh-CN" sz="2400" dirty="0"/>
              <a:t>ò</a:t>
            </a:r>
            <a:r>
              <a:rPr lang="en-US" altLang="zh-CN" sz="2400" dirty="0"/>
              <a:t>n</a:t>
            </a:r>
            <a:r>
              <a:rPr lang="zh-CN" altLang="zh-CN" sz="2400" dirty="0"/>
              <a:t>ɡ</a:t>
            </a:r>
            <a:r>
              <a:rPr lang="en-US" altLang="zh-CN" sz="2400" dirty="0"/>
              <a:t> )</a:t>
            </a:r>
            <a:r>
              <a:rPr lang="zh-CN" altLang="zh-CN" sz="2400" dirty="0"/>
              <a:t>着</a:t>
            </a:r>
            <a:r>
              <a:rPr lang="en-US" altLang="zh-CN" sz="2400" dirty="0"/>
              <a:t>   </a:t>
            </a:r>
            <a:r>
              <a:rPr lang="zh-CN" altLang="zh-CN" sz="2400" dirty="0"/>
              <a:t>瘦</a:t>
            </a:r>
            <a:r>
              <a:rPr lang="en-US" altLang="zh-CN" sz="2400" dirty="0"/>
              <a:t>(</a:t>
            </a:r>
            <a:r>
              <a:rPr lang="en-US" altLang="zh-CN" sz="2400" dirty="0" err="1"/>
              <a:t>sh</a:t>
            </a:r>
            <a:r>
              <a:rPr lang="zh-CN" altLang="zh-CN" sz="2400" dirty="0"/>
              <a:t>ò</a:t>
            </a:r>
            <a:r>
              <a:rPr lang="en-US" altLang="zh-CN" sz="2400" dirty="0"/>
              <a:t>u  </a:t>
            </a:r>
            <a:r>
              <a:rPr lang="en-US" altLang="zh-CN" sz="2400" dirty="0" err="1"/>
              <a:t>sh</a:t>
            </a:r>
            <a:r>
              <a:rPr lang="zh-CN" altLang="zh-CN" sz="2400" dirty="0"/>
              <a:t>ò</a:t>
            </a:r>
            <a:r>
              <a:rPr lang="en-US" altLang="zh-CN" sz="2400" dirty="0"/>
              <a:t>u)</a:t>
            </a:r>
            <a:r>
              <a:rPr lang="zh-CN" altLang="zh-CN" sz="2400" dirty="0"/>
              <a:t>小</a:t>
            </a:r>
            <a:r>
              <a:rPr lang="en-US" altLang="zh-CN" sz="2400" dirty="0"/>
              <a:t>     </a:t>
            </a:r>
            <a:r>
              <a:rPr lang="zh-CN" altLang="zh-CN" sz="2400" dirty="0"/>
              <a:t>规距</a:t>
            </a:r>
            <a:r>
              <a:rPr lang="en-US" altLang="zh-CN" sz="2400" dirty="0"/>
              <a:t>(j</a:t>
            </a:r>
            <a:r>
              <a:rPr lang="zh-CN" altLang="zh-CN" sz="2400" dirty="0"/>
              <a:t>ǜ</a:t>
            </a:r>
            <a:r>
              <a:rPr lang="en-US" altLang="zh-CN" sz="2400" dirty="0"/>
              <a:t>  j</a:t>
            </a:r>
            <a:r>
              <a:rPr lang="zh-CN" altLang="zh-CN" sz="2400" dirty="0"/>
              <a:t>ù</a:t>
            </a:r>
            <a:r>
              <a:rPr lang="en-US" altLang="zh-CN" sz="2400" dirty="0"/>
              <a:t>) </a:t>
            </a:r>
            <a:endParaRPr lang="zh-CN" altLang="zh-CN" sz="2400" dirty="0"/>
          </a:p>
        </p:txBody>
      </p:sp>
      <p:sp>
        <p:nvSpPr>
          <p:cNvPr id="6" name="矩形 5"/>
          <p:cNvSpPr/>
          <p:nvPr/>
        </p:nvSpPr>
        <p:spPr>
          <a:xfrm>
            <a:off x="1376531" y="2453989"/>
            <a:ext cx="7368627" cy="830997"/>
          </a:xfrm>
          <a:prstGeom prst="rect">
            <a:avLst/>
          </a:prstGeom>
        </p:spPr>
        <p:txBody>
          <a:bodyPr wrap="squar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个                         棵                        个</a:t>
            </a:r>
            <a:endParaRPr lang="en-US" altLang="zh-CN" sz="2400" dirty="0" smtClean="0">
              <a:solidFill>
                <a:srgbClr val="FF0000"/>
              </a:solidFill>
              <a:latin typeface="微软雅黑" panose="020B0503020204020204" charset="-122"/>
              <a:ea typeface="微软雅黑" panose="020B0503020204020204" charset="-122"/>
              <a:cs typeface="微软雅黑" panose="020B0503020204020204" charset="-122"/>
            </a:endParaRPr>
          </a:p>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道                         件                        个</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1135907" y="4479505"/>
            <a:ext cx="401072" cy="461665"/>
          </a:xfrm>
          <a:prstGeom prst="rect">
            <a:avLst/>
          </a:prstGeom>
        </p:spPr>
        <p:txBody>
          <a:bodyPr wrap="non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nvSpPr>
        <p:spPr>
          <a:xfrm>
            <a:off x="5580857" y="4401072"/>
            <a:ext cx="401072" cy="461665"/>
          </a:xfrm>
          <a:prstGeom prst="rect">
            <a:avLst/>
          </a:prstGeom>
        </p:spPr>
        <p:txBody>
          <a:bodyPr wrap="non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nvSpPr>
        <p:spPr>
          <a:xfrm>
            <a:off x="7200819" y="4437114"/>
            <a:ext cx="401072" cy="461665"/>
          </a:xfrm>
          <a:prstGeom prst="rect">
            <a:avLst/>
          </a:prstGeom>
        </p:spPr>
        <p:txBody>
          <a:bodyPr wrap="non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nvSpPr>
        <p:spPr>
          <a:xfrm>
            <a:off x="2519449" y="4820346"/>
            <a:ext cx="401072" cy="461665"/>
          </a:xfrm>
          <a:prstGeom prst="rect">
            <a:avLst/>
          </a:prstGeom>
        </p:spPr>
        <p:txBody>
          <a:bodyPr wrap="non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nvSpPr>
        <p:spPr>
          <a:xfrm>
            <a:off x="4588847" y="4820346"/>
            <a:ext cx="401072" cy="461665"/>
          </a:xfrm>
          <a:prstGeom prst="rect">
            <a:avLst/>
          </a:prstGeom>
        </p:spPr>
        <p:txBody>
          <a:bodyPr wrap="non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7778288" y="4803401"/>
            <a:ext cx="401072" cy="461665"/>
          </a:xfrm>
          <a:prstGeom prst="rect">
            <a:avLst/>
          </a:prstGeom>
        </p:spPr>
        <p:txBody>
          <a:bodyPr wrap="non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9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892937" y="1082677"/>
            <a:ext cx="1777722" cy="680085"/>
          </a:xfrm>
          <a:prstGeom prst="plaque">
            <a:avLst/>
          </a:prstGeom>
          <a:solidFill>
            <a:srgbClr val="FFC000"/>
          </a:solidFill>
        </p:spPr>
        <p:txBody>
          <a:bodyPr wrap="none" rtlCol="0">
            <a:spAutoFit/>
          </a:bodyPr>
          <a:lstStyle/>
          <a:p>
            <a:r>
              <a:rPr lang="zh-CN" altLang="en-US" sz="2800" dirty="0" smtClean="0">
                <a:latin typeface="微软雅黑" panose="020B0503020204020204" charset="-122"/>
                <a:ea typeface="微软雅黑" panose="020B0503020204020204" charset="-122"/>
                <a:cs typeface="微软雅黑" panose="020B0503020204020204" charset="-122"/>
              </a:rPr>
              <a:t>课堂练习</a:t>
            </a:r>
            <a:endParaRPr lang="zh-CN" altLang="en-US"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94919" y="1764965"/>
            <a:ext cx="10401241" cy="3785652"/>
          </a:xfrm>
          <a:prstGeom prst="rect">
            <a:avLst/>
          </a:prstGeom>
          <a:noFill/>
        </p:spPr>
        <p:txBody>
          <a:bodyPr wrap="square" rtlCol="0" anchor="t">
            <a:spAutoFit/>
          </a:bodyPr>
          <a:lstStyle/>
          <a:p>
            <a:r>
              <a:rPr lang="zh-CN" altLang="zh-CN" sz="2400" b="1" dirty="0"/>
              <a:t>三、填空。</a:t>
            </a:r>
            <a:endParaRPr lang="zh-CN" altLang="zh-CN" sz="2400" dirty="0"/>
          </a:p>
          <a:p>
            <a:r>
              <a:rPr lang="zh-CN" altLang="zh-CN" sz="2400" dirty="0"/>
              <a:t>《宝葫芦的秘密》是著名作家</a:t>
            </a:r>
            <a:r>
              <a:rPr lang="en-US" altLang="zh-CN" sz="2400" u="sng" dirty="0"/>
              <a:t>        </a:t>
            </a:r>
            <a:r>
              <a:rPr lang="en-US" altLang="zh-CN" sz="2400" u="sng" dirty="0" smtClean="0"/>
              <a:t>         </a:t>
            </a:r>
            <a:r>
              <a:rPr lang="zh-CN" altLang="zh-CN" sz="2400" dirty="0"/>
              <a:t>写的一篇童话，介绍了</a:t>
            </a:r>
            <a:r>
              <a:rPr lang="en-US" altLang="zh-CN" sz="2400" u="sng" dirty="0"/>
              <a:t>      </a:t>
            </a:r>
            <a:r>
              <a:rPr lang="en-US" altLang="zh-CN" sz="2400" dirty="0"/>
              <a:t> </a:t>
            </a:r>
            <a:r>
              <a:rPr lang="zh-CN" altLang="zh-CN" sz="2400" dirty="0"/>
              <a:t>小时候听</a:t>
            </a:r>
            <a:r>
              <a:rPr lang="en-US" altLang="zh-CN" sz="2400" u="sng" dirty="0"/>
              <a:t>  </a:t>
            </a:r>
            <a:r>
              <a:rPr lang="en-US" altLang="zh-CN" sz="2400" u="sng" dirty="0" smtClean="0"/>
              <a:t>          </a:t>
            </a:r>
            <a:r>
              <a:rPr lang="zh-CN" altLang="zh-CN" sz="2400" dirty="0"/>
              <a:t>讲《</a:t>
            </a:r>
            <a:r>
              <a:rPr lang="en-US" altLang="zh-CN" sz="2400" dirty="0"/>
              <a:t>  </a:t>
            </a:r>
            <a:r>
              <a:rPr lang="en-US" altLang="zh-CN" sz="2400" dirty="0" smtClean="0"/>
              <a:t>            </a:t>
            </a:r>
            <a:r>
              <a:rPr lang="zh-CN" altLang="zh-CN" sz="2400" dirty="0" smtClean="0"/>
              <a:t>》</a:t>
            </a:r>
            <a:r>
              <a:rPr lang="zh-CN" altLang="zh-CN" sz="2400" dirty="0"/>
              <a:t>的事情，因为得到宝葫芦的人都得到了好处，想要什么有什么，所以</a:t>
            </a:r>
            <a:r>
              <a:rPr lang="en-US" altLang="zh-CN" sz="2400" u="sng" dirty="0"/>
              <a:t>     </a:t>
            </a:r>
            <a:r>
              <a:rPr lang="en-US" altLang="zh-CN" sz="2400" u="sng" dirty="0" smtClean="0"/>
              <a:t>     </a:t>
            </a:r>
            <a:r>
              <a:rPr lang="zh-CN" altLang="zh-CN" sz="2400" dirty="0"/>
              <a:t>想要</a:t>
            </a:r>
            <a:r>
              <a:rPr lang="zh-CN" altLang="zh-CN" sz="2400" dirty="0" smtClean="0"/>
              <a:t>一</a:t>
            </a:r>
            <a:r>
              <a:rPr lang="zh-CN" altLang="en-US" sz="2400" dirty="0" smtClean="0"/>
              <a:t>个</a:t>
            </a:r>
            <a:r>
              <a:rPr lang="zh-CN" altLang="zh-CN" sz="2400" dirty="0" smtClean="0"/>
              <a:t>宝</a:t>
            </a:r>
            <a:r>
              <a:rPr lang="zh-CN" altLang="zh-CN" sz="2400" dirty="0"/>
              <a:t>葫芦。</a:t>
            </a:r>
          </a:p>
          <a:p>
            <a:r>
              <a:rPr lang="zh-CN" altLang="zh-CN" sz="2400" dirty="0"/>
              <a:t>四、阅读短文，回答问题。</a:t>
            </a:r>
          </a:p>
          <a:p>
            <a:r>
              <a:rPr lang="zh-CN" altLang="zh-CN" sz="2400" dirty="0"/>
              <a:t>我有几次对着一道算术题发愣，不知道怎么列式子，</a:t>
            </a:r>
            <a:r>
              <a:rPr lang="zh-CN" altLang="zh-CN" sz="2400" dirty="0" smtClean="0"/>
              <a:t>就</a:t>
            </a:r>
            <a:r>
              <a:rPr lang="zh-CN" altLang="en-US" sz="2400" dirty="0"/>
              <a:t>由</a:t>
            </a:r>
            <a:r>
              <a:rPr lang="zh-CN" altLang="zh-CN" sz="2400" dirty="0" smtClean="0"/>
              <a:t>‘</a:t>
            </a:r>
            <a:r>
              <a:rPr lang="en-US" altLang="zh-CN" sz="2400" dirty="0"/>
              <a:t>8</a:t>
            </a:r>
            <a:r>
              <a:rPr lang="zh-CN" altLang="zh-CN" sz="2400" dirty="0"/>
              <a:t>’字想到了宝葫芦——假如我有这么一</a:t>
            </a:r>
            <a:r>
              <a:rPr lang="zh-CN" altLang="zh-CN" sz="2400" dirty="0" smtClean="0"/>
              <a:t>个</a:t>
            </a:r>
            <a:r>
              <a:rPr lang="zh-CN" altLang="en-US" sz="2400" dirty="0" smtClean="0"/>
              <a:t>，</a:t>
            </a:r>
            <a:r>
              <a:rPr lang="zh-CN" altLang="zh-CN" sz="2400" dirty="0" smtClean="0"/>
              <a:t>那</a:t>
            </a:r>
            <a:r>
              <a:rPr lang="zh-CN" altLang="zh-CN" sz="2400" dirty="0"/>
              <a:t>可就省心了。</a:t>
            </a:r>
          </a:p>
          <a:p>
            <a:r>
              <a:rPr lang="en-US" altLang="zh-CN" sz="2400" dirty="0"/>
              <a:t>1.</a:t>
            </a:r>
            <a:r>
              <a:rPr lang="zh-CN" altLang="zh-CN" sz="2400" dirty="0"/>
              <a:t>王葆得到幻想着如果自己得到宝葫芦首先要</a:t>
            </a:r>
            <a:r>
              <a:rPr lang="zh-CN" altLang="zh-CN" sz="2400" dirty="0" smtClean="0"/>
              <a:t>（</a:t>
            </a:r>
            <a:r>
              <a:rPr lang="en-US" altLang="zh-CN" sz="2400" dirty="0" smtClean="0"/>
              <a:t>                         </a:t>
            </a:r>
            <a:r>
              <a:rPr lang="zh-CN" altLang="zh-CN" sz="2400" dirty="0"/>
              <a:t>）。</a:t>
            </a:r>
          </a:p>
          <a:p>
            <a:r>
              <a:rPr lang="en-US" altLang="zh-CN" sz="2400" dirty="0"/>
              <a:t>2.</a:t>
            </a:r>
            <a:r>
              <a:rPr lang="zh-CN" altLang="zh-CN" sz="2400" dirty="0"/>
              <a:t>找反义词</a:t>
            </a:r>
          </a:p>
          <a:p>
            <a:r>
              <a:rPr lang="zh-CN" altLang="zh-CN" sz="2400" dirty="0"/>
              <a:t>发愣——</a:t>
            </a:r>
            <a:r>
              <a:rPr lang="zh-CN" altLang="zh-CN" sz="2400" dirty="0" smtClean="0"/>
              <a:t>（</a:t>
            </a:r>
            <a:r>
              <a:rPr lang="en-US" altLang="zh-CN" sz="2400" dirty="0" smtClean="0"/>
              <a:t>        </a:t>
            </a:r>
            <a:r>
              <a:rPr lang="zh-CN" altLang="zh-CN" sz="2400" dirty="0" smtClean="0"/>
              <a:t>）</a:t>
            </a:r>
            <a:r>
              <a:rPr lang="en-US" altLang="zh-CN" sz="2400" dirty="0" smtClean="0"/>
              <a:t>   </a:t>
            </a:r>
            <a:r>
              <a:rPr lang="zh-CN" altLang="zh-CN" sz="2400" dirty="0"/>
              <a:t>省心——</a:t>
            </a:r>
            <a:r>
              <a:rPr lang="zh-CN" altLang="zh-CN" sz="2400" dirty="0" smtClean="0"/>
              <a:t>（</a:t>
            </a:r>
            <a:r>
              <a:rPr lang="en-US" altLang="zh-CN" sz="2400" dirty="0" smtClean="0"/>
              <a:t>       </a:t>
            </a:r>
            <a:r>
              <a:rPr lang="zh-CN" altLang="zh-CN" sz="2400" dirty="0" smtClean="0"/>
              <a:t>）</a:t>
            </a:r>
            <a:endParaRPr lang="zh-CN" altLang="zh-CN" sz="2400" dirty="0"/>
          </a:p>
        </p:txBody>
      </p:sp>
      <p:sp>
        <p:nvSpPr>
          <p:cNvPr id="6" name="矩形 5"/>
          <p:cNvSpPr/>
          <p:nvPr/>
        </p:nvSpPr>
        <p:spPr>
          <a:xfrm>
            <a:off x="5346529" y="2031233"/>
            <a:ext cx="1107996" cy="461665"/>
          </a:xfrm>
          <a:prstGeom prst="rect">
            <a:avLst/>
          </a:prstGeom>
        </p:spPr>
        <p:txBody>
          <a:bodyPr wrap="none">
            <a:spAutoFit/>
          </a:bodyPr>
          <a:lstStyle/>
          <a:p>
            <a:pPr lvl="0"/>
            <a:r>
              <a:rPr lang="zh-CN" altLang="en-US" sz="2400" dirty="0">
                <a:solidFill>
                  <a:srgbClr val="FF0000"/>
                </a:solidFill>
                <a:latin typeface="微软雅黑" panose="020B0503020204020204" charset="-122"/>
                <a:ea typeface="微软雅黑" panose="020B0503020204020204" charset="-122"/>
                <a:cs typeface="微软雅黑" panose="020B0503020204020204" charset="-122"/>
              </a:rPr>
              <a:t>张天翼</a:t>
            </a:r>
          </a:p>
        </p:txBody>
      </p:sp>
      <p:sp>
        <p:nvSpPr>
          <p:cNvPr id="7" name="矩形 6"/>
          <p:cNvSpPr/>
          <p:nvPr/>
        </p:nvSpPr>
        <p:spPr>
          <a:xfrm>
            <a:off x="2006434" y="2420890"/>
            <a:ext cx="800219" cy="461665"/>
          </a:xfrm>
          <a:prstGeom prst="rect">
            <a:avLst/>
          </a:prstGeom>
        </p:spPr>
        <p:txBody>
          <a:bodyPr wrap="non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奶奶</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nvSpPr>
        <p:spPr>
          <a:xfrm>
            <a:off x="3754453" y="2463281"/>
            <a:ext cx="1107996" cy="461665"/>
          </a:xfrm>
          <a:prstGeom prst="rect">
            <a:avLst/>
          </a:prstGeom>
        </p:spPr>
        <p:txBody>
          <a:bodyPr wrap="non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宝葫芦</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nvSpPr>
        <p:spPr>
          <a:xfrm>
            <a:off x="6479270" y="2823321"/>
            <a:ext cx="800219" cy="461665"/>
          </a:xfrm>
          <a:prstGeom prst="rect">
            <a:avLst/>
          </a:prstGeom>
        </p:spPr>
        <p:txBody>
          <a:bodyPr wrap="none">
            <a:spAutoFit/>
          </a:bodyPr>
          <a:lstStyle/>
          <a:p>
            <a:pPr lvl="0"/>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rPr>
              <a:t>自己</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nvSpPr>
        <p:spPr>
          <a:xfrm>
            <a:off x="8129520" y="4355812"/>
            <a:ext cx="1800493" cy="369332"/>
          </a:xfrm>
          <a:prstGeom prst="rect">
            <a:avLst/>
          </a:prstGeom>
        </p:spPr>
        <p:txBody>
          <a:bodyPr wrap="none">
            <a:spAutoFit/>
          </a:bodyPr>
          <a:lstStyle/>
          <a:p>
            <a:pPr lvl="0"/>
            <a:r>
              <a:rPr lang="zh-CN" altLang="en-US" dirty="0" smtClean="0">
                <a:solidFill>
                  <a:srgbClr val="FF0000"/>
                </a:solidFill>
                <a:latin typeface="微软雅黑" panose="020B0503020204020204" charset="-122"/>
                <a:ea typeface="微软雅黑" panose="020B0503020204020204" charset="-122"/>
                <a:cs typeface="微软雅黑" panose="020B0503020204020204" charset="-122"/>
              </a:rPr>
              <a:t>帮自己做算术题</a:t>
            </a:r>
            <a:endParaRPr lang="zh-CN" altLang="en-US"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nvSpPr>
        <p:spPr>
          <a:xfrm>
            <a:off x="2207770" y="5085184"/>
            <a:ext cx="646331" cy="369332"/>
          </a:xfrm>
          <a:prstGeom prst="rect">
            <a:avLst/>
          </a:prstGeom>
        </p:spPr>
        <p:txBody>
          <a:bodyPr wrap="none">
            <a:spAutoFit/>
          </a:bodyPr>
          <a:lstStyle/>
          <a:p>
            <a:pPr lvl="0"/>
            <a:r>
              <a:rPr lang="zh-CN" altLang="en-US" dirty="0">
                <a:solidFill>
                  <a:srgbClr val="FF0000"/>
                </a:solidFill>
                <a:latin typeface="微软雅黑" panose="020B0503020204020204" charset="-122"/>
                <a:ea typeface="微软雅黑" panose="020B0503020204020204" charset="-122"/>
                <a:cs typeface="微软雅黑" panose="020B0503020204020204" charset="-122"/>
              </a:rPr>
              <a:t>警觉</a:t>
            </a:r>
          </a:p>
        </p:txBody>
      </p:sp>
      <p:sp>
        <p:nvSpPr>
          <p:cNvPr id="12" name="矩形 11"/>
          <p:cNvSpPr/>
          <p:nvPr/>
        </p:nvSpPr>
        <p:spPr>
          <a:xfrm>
            <a:off x="5233823" y="5085184"/>
            <a:ext cx="646331" cy="369332"/>
          </a:xfrm>
          <a:prstGeom prst="rect">
            <a:avLst/>
          </a:prstGeom>
        </p:spPr>
        <p:txBody>
          <a:bodyPr wrap="none">
            <a:spAutoFit/>
          </a:bodyPr>
          <a:lstStyle/>
          <a:p>
            <a:pPr lvl="0"/>
            <a:r>
              <a:rPr lang="zh-CN" altLang="en-US" dirty="0" smtClean="0">
                <a:solidFill>
                  <a:srgbClr val="FF0000"/>
                </a:solidFill>
                <a:latin typeface="微软雅黑" panose="020B0503020204020204" charset="-122"/>
                <a:ea typeface="微软雅黑" panose="020B0503020204020204" charset="-122"/>
                <a:cs typeface="微软雅黑" panose="020B0503020204020204" charset="-122"/>
              </a:rPr>
              <a:t>费心</a:t>
            </a:r>
            <a:endParaRPr lang="zh-CN" altLang="en-US"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9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9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039205" y="1210717"/>
            <a:ext cx="4711546" cy="923330"/>
          </a:xfrm>
          <a:prstGeom prst="rect">
            <a:avLst/>
          </a:prstGeom>
        </p:spPr>
        <p:txBody>
          <a:bodyPr wrap="none">
            <a:spAutoFit/>
          </a:bodyPr>
          <a:lstStyle/>
          <a:p>
            <a:pPr algn="l"/>
            <a:r>
              <a:rPr lang="en-US" sz="5400" b="1" dirty="0">
                <a:latin typeface="黑体" panose="02010609060101010101" charset="-122"/>
                <a:ea typeface="黑体" panose="02010609060101010101" charset="-122"/>
                <a:cs typeface="黑体" panose="02010609060101010101" charset="-122"/>
              </a:rPr>
              <a:t>26.</a:t>
            </a:r>
            <a:r>
              <a:rPr lang="zh-CN" altLang="en-US" sz="5400" b="1" dirty="0">
                <a:latin typeface="黑体" panose="02010609060101010101" charset="-122"/>
                <a:ea typeface="黑体" panose="02010609060101010101" charset="-122"/>
                <a:cs typeface="黑体" panose="02010609060101010101" charset="-122"/>
              </a:rPr>
              <a:t>巨人的花园</a:t>
            </a:r>
          </a:p>
        </p:txBody>
      </p:sp>
      <p:sp>
        <p:nvSpPr>
          <p:cNvPr id="3" name="文本框 2"/>
          <p:cNvSpPr txBox="1"/>
          <p:nvPr/>
        </p:nvSpPr>
        <p:spPr>
          <a:xfrm>
            <a:off x="5454276" y="2132853"/>
            <a:ext cx="3887202" cy="706755"/>
          </a:xfrm>
          <a:prstGeom prst="rect">
            <a:avLst/>
          </a:prstGeom>
          <a:noFill/>
        </p:spPr>
        <p:txBody>
          <a:bodyPr wrap="square" rtlCol="0">
            <a:spAutoFit/>
          </a:bodyPr>
          <a:lstStyle/>
          <a:p>
            <a:r>
              <a:rPr lang="zh-CN" altLang="en-US" sz="4000" b="1" dirty="0" smtClean="0">
                <a:solidFill>
                  <a:srgbClr val="FF0000"/>
                </a:solidFill>
                <a:latin typeface="隶书" panose="02010509060101010101" pitchFamily="49" charset="-122"/>
                <a:ea typeface="隶书" panose="02010509060101010101" pitchFamily="49" charset="-122"/>
              </a:rPr>
              <a:t>第一课时</a:t>
            </a:r>
          </a:p>
        </p:txBody>
      </p:sp>
      <p:pic>
        <p:nvPicPr>
          <p:cNvPr id="5" name="图片 4"/>
          <p:cNvPicPr>
            <a:picLocks noChangeAspect="1"/>
          </p:cNvPicPr>
          <p:nvPr/>
        </p:nvPicPr>
        <p:blipFill>
          <a:blip r:embed="rId2" cstate="print"/>
          <a:srcRect l="5802" t="32002" r="10039" b="8851"/>
          <a:stretch>
            <a:fillRect/>
          </a:stretch>
        </p:blipFill>
        <p:spPr>
          <a:xfrm>
            <a:off x="1232439" y="2962912"/>
            <a:ext cx="6619516" cy="3345815"/>
          </a:xfrm>
          <a:prstGeom prst="rect">
            <a:avLst/>
          </a:prstGeom>
        </p:spPr>
      </p:pic>
    </p:spTree>
  </p:cSld>
  <p:clrMapOvr>
    <a:masterClrMapping/>
  </p:clrMapOvr>
  <p:timing>
    <p:tnLst>
      <p:par>
        <p:cTn id="1" dur="indefinite" restart="never" nodeType="tmRoot"/>
      </p:par>
    </p:tnLst>
  </p:timing>
</p:sld>
</file>

<file path=ppt/slides/slide9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4631336" y="1258571"/>
            <a:ext cx="6230406" cy="3539430"/>
          </a:xfrm>
          <a:prstGeom prst="rect">
            <a:avLst/>
          </a:prstGeom>
          <a:noFill/>
          <a:ln w="9525">
            <a:noFill/>
          </a:ln>
        </p:spPr>
        <p:txBody>
          <a:bodyPr wrap="square">
            <a:spAutoFit/>
          </a:bodyPr>
          <a:lstStyle/>
          <a:p>
            <a:r>
              <a:rPr lang="zh-CN" sz="2800">
                <a:solidFill>
                  <a:srgbClr val="FF0000"/>
                </a:solidFill>
                <a:latin typeface="微软雅黑" panose="020B0503020204020204" charset="-122"/>
                <a:ea typeface="微软雅黑" panose="020B0503020204020204" charset="-122"/>
              </a:rPr>
              <a:t>奥斯卡·王尔德</a:t>
            </a:r>
            <a:r>
              <a:rPr lang="zh-CN" sz="2800">
                <a:latin typeface="微软雅黑" panose="020B0503020204020204" charset="-122"/>
                <a:ea typeface="微软雅黑" panose="020B0503020204020204" charset="-122"/>
              </a:rPr>
              <a:t>(Oscar Wilde，1854年10月16日-1900年11月30日)，出生于爱尔兰都柏林，19世纪英国(准确来讲是爱尔兰，但是当时由英国统治)最伟大的作家与艺术家之一，以其剧作、诗歌、童话和小说闻名，唯美主义代表人物，19世纪80年代美学运动的主力和90年代颓废派运动的先驱。”</a:t>
            </a:r>
          </a:p>
        </p:txBody>
      </p:sp>
      <p:sp>
        <p:nvSpPr>
          <p:cNvPr id="2" name="文本框 1"/>
          <p:cNvSpPr txBox="1"/>
          <p:nvPr/>
        </p:nvSpPr>
        <p:spPr>
          <a:xfrm>
            <a:off x="461197" y="1004570"/>
            <a:ext cx="2476505" cy="721008"/>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走近作者</a:t>
            </a:r>
          </a:p>
        </p:txBody>
      </p:sp>
      <p:pic>
        <p:nvPicPr>
          <p:cNvPr id="4" name="图片 3"/>
          <p:cNvPicPr>
            <a:picLocks noChangeAspect="1"/>
          </p:cNvPicPr>
          <p:nvPr/>
        </p:nvPicPr>
        <p:blipFill>
          <a:blip r:embed="rId2" cstate="print"/>
          <a:srcRect l="64910" t="17997" r="4898" b="24667"/>
          <a:stretch>
            <a:fillRect/>
          </a:stretch>
        </p:blipFill>
        <p:spPr>
          <a:xfrm>
            <a:off x="1189033" y="2273935"/>
            <a:ext cx="2900495" cy="3384550"/>
          </a:xfrm>
          <a:prstGeom prst="rect">
            <a:avLst/>
          </a:prstGeom>
        </p:spPr>
      </p:pic>
    </p:spTree>
  </p:cSld>
  <p:clrMapOvr>
    <a:masterClrMapping/>
  </p:clrMapOvr>
  <p:timing>
    <p:tnLst>
      <p:par>
        <p:cTn id="1" dur="indefinite" restart="never" nodeType="tmRoot"/>
      </p:par>
    </p:tnLst>
  </p:timing>
</p:sld>
</file>

<file path=ppt/slides/slide9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1185994" y="2586040"/>
            <a:ext cx="9338730" cy="1652885"/>
          </a:xfrm>
          <a:prstGeom prst="bevel">
            <a:avLst>
              <a:gd name="adj" fmla="val 8442"/>
            </a:avLst>
          </a:prstGeom>
          <a:solidFill>
            <a:srgbClr val="00B0F0"/>
          </a:solidFill>
          <a:ln>
            <a:solidFill>
              <a:schemeClr val="accent1"/>
            </a:solidFill>
          </a:ln>
        </p:spPr>
        <p:txBody>
          <a:bodyPr wrap="square">
            <a:spAutoFit/>
          </a:bodyPr>
          <a:lstStyle/>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硕果  允许 砌墙 覆盖  呼啸 一缕 搂住 脸颊</a:t>
            </a:r>
          </a:p>
          <a:p>
            <a:pPr>
              <a:lnSpc>
                <a:spcPct val="150000"/>
              </a:lnSpc>
            </a:pPr>
            <a:r>
              <a:rPr lang="zh-CN" altLang="en-US" sz="2800" dirty="0">
                <a:latin typeface="微软雅黑" panose="020B0503020204020204" charset="-122"/>
                <a:ea typeface="微软雅黑" panose="020B0503020204020204" charset="-122"/>
                <a:cs typeface="微软雅黑" panose="020B0503020204020204" charset="-122"/>
              </a:rPr>
              <a:t> 告示牌  禁止  惩罚  踪迹  呼啸  自私  拆除</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61196" y="1004572"/>
            <a:ext cx="2650132" cy="721019"/>
          </a:xfrm>
          <a:prstGeom prst="cube">
            <a:avLst>
              <a:gd name="adj" fmla="val 19064"/>
            </a:avLst>
          </a:prstGeom>
          <a:solidFill>
            <a:schemeClr val="accent2"/>
          </a:solidFill>
          <a:ln>
            <a:solidFill>
              <a:schemeClr val="accent1"/>
            </a:solidFill>
          </a:ln>
        </p:spPr>
        <p:txBody>
          <a:bodyPr wrap="square" rtlCol="0">
            <a:spAutoFit/>
          </a:bodyPr>
          <a:lstStyle/>
          <a:p>
            <a:r>
              <a:rPr lang="zh-CN" altLang="en-US" sz="3200">
                <a:latin typeface="微软雅黑" panose="020B0503020204020204" charset="-122"/>
                <a:ea typeface="微软雅黑" panose="020B0503020204020204" charset="-122"/>
              </a:rPr>
              <a:t>字词乐园</a:t>
            </a:r>
          </a:p>
        </p:txBody>
      </p:sp>
      <p:sp>
        <p:nvSpPr>
          <p:cNvPr id="3" name="文本框 2"/>
          <p:cNvSpPr txBox="1"/>
          <p:nvPr/>
        </p:nvSpPr>
        <p:spPr>
          <a:xfrm>
            <a:off x="8361985" y="1304927"/>
            <a:ext cx="1920895" cy="796469"/>
          </a:xfrm>
          <a:prstGeom prst="cloudCallout">
            <a:avLst/>
          </a:prstGeom>
          <a:noFill/>
          <a:ln>
            <a:solidFill>
              <a:schemeClr val="accent1"/>
            </a:solidFill>
          </a:ln>
        </p:spPr>
        <p:txBody>
          <a:bodyPr wrap="none" rtlCol="0">
            <a:spAutoFit/>
          </a:bodyPr>
          <a:lstStyle/>
          <a:p>
            <a:pPr algn="l"/>
            <a:r>
              <a:rPr lang="zh-CN" altLang="zh-CN" sz="2800" dirty="0">
                <a:latin typeface="微软雅黑" panose="020B0503020204020204" charset="-122"/>
                <a:ea typeface="微软雅黑" panose="020B0503020204020204" charset="-122"/>
                <a:cs typeface="微软雅黑" panose="020B0503020204020204" charset="-122"/>
                <a:sym typeface="+mn-ea"/>
              </a:rPr>
              <a:t>会认字</a:t>
            </a:r>
            <a:endParaRPr lang="zh-CN" altLang="zh-CN" sz="28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16134" y="4888867"/>
            <a:ext cx="4046133" cy="919401"/>
          </a:xfrm>
          <a:prstGeom prst="roundRect">
            <a:avLst/>
          </a:prstGeom>
          <a:noFill/>
          <a:ln>
            <a:solidFill>
              <a:schemeClr val="accent1"/>
            </a:solidFill>
          </a:ln>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读准字音：</a:t>
            </a:r>
          </a:p>
          <a:p>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注意读</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准翘舌音</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“拆 </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rPr>
              <a:t>等</a:t>
            </a:r>
            <a:r>
              <a:rPr lang="zh-CN" altLang="en-US" sz="24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24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 grpId="0" bldLvl="0" animBg="1"/>
    </p:bldLst>
  </p:timing>
</p:sld>
</file>

<file path=ppt/slides/slide9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93732" y="1140460"/>
            <a:ext cx="2385816" cy="682944"/>
          </a:xfrm>
          <a:prstGeom prst="plaque">
            <a:avLst/>
          </a:prstGeom>
          <a:solidFill>
            <a:schemeClr val="accent2"/>
          </a:solidFill>
        </p:spPr>
        <p:txBody>
          <a:bodyPr wrap="square" rtlCol="0">
            <a:spAutoFit/>
          </a:bodyPr>
          <a:lstStyle/>
          <a:p>
            <a:r>
              <a:rPr lang="zh-CN" sz="2800">
                <a:latin typeface="微软雅黑" panose="020B0503020204020204" charset="-122"/>
                <a:ea typeface="微软雅黑" panose="020B0503020204020204" charset="-122"/>
                <a:cs typeface="微软雅黑" panose="020B0503020204020204" charset="-122"/>
                <a:sym typeface="+mn-ea"/>
              </a:rPr>
              <a:t>书写指导</a:t>
            </a:r>
            <a:endParaRPr lang="zh-CN" altLang="en-US" sz="2800">
              <a:latin typeface="微软雅黑" panose="020B0503020204020204" charset="-122"/>
              <a:ea typeface="微软雅黑" panose="020B0503020204020204" charset="-122"/>
            </a:endParaRPr>
          </a:p>
        </p:txBody>
      </p:sp>
      <p:sp>
        <p:nvSpPr>
          <p:cNvPr id="7" name="文本框 6"/>
          <p:cNvSpPr txBox="1"/>
          <p:nvPr/>
        </p:nvSpPr>
        <p:spPr>
          <a:xfrm>
            <a:off x="1200659" y="2420889"/>
            <a:ext cx="7526405" cy="1256193"/>
          </a:xfrm>
          <a:prstGeom prst="snip2DiagRect">
            <a:avLst/>
          </a:prstGeom>
          <a:solidFill>
            <a:srgbClr val="FFC000"/>
          </a:solidFill>
          <a:ln w="9525">
            <a:noFill/>
          </a:ln>
        </p:spPr>
        <p:txBody>
          <a:bodyPr wrap="square">
            <a:spAutoFit/>
          </a:bodyPr>
          <a:lstStyle/>
          <a:p>
            <a:pPr>
              <a:lnSpc>
                <a:spcPct val="130000"/>
              </a:lnSpc>
            </a:pPr>
            <a:r>
              <a:rPr lang="zh-CN" altLang="en-US" sz="2400" dirty="0">
                <a:latin typeface="微软雅黑" panose="020B0503020204020204" charset="-122"/>
                <a:ea typeface="微软雅黑" panose="020B0503020204020204" charset="-122"/>
                <a:cs typeface="微软雅黑" panose="020B0503020204020204" charset="-122"/>
              </a:rPr>
              <a:t>“ 砌 啸  拆”都是左窄右宽</a:t>
            </a:r>
            <a:r>
              <a:rPr lang="zh-CN" altLang="en-US" sz="2400" dirty="0" smtClean="0">
                <a:latin typeface="微软雅黑" panose="020B0503020204020204" charset="-122"/>
                <a:ea typeface="微软雅黑" panose="020B0503020204020204" charset="-122"/>
                <a:cs typeface="微软雅黑" panose="020B0503020204020204" charset="-122"/>
              </a:rPr>
              <a:t>，</a:t>
            </a:r>
            <a:endParaRPr lang="en-US" altLang="zh-CN" sz="2400" dirty="0" smtClean="0">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400" dirty="0" smtClean="0">
                <a:latin typeface="微软雅黑" panose="020B0503020204020204" charset="-122"/>
                <a:ea typeface="微软雅黑" panose="020B0503020204020204" charset="-122"/>
                <a:cs typeface="微软雅黑" panose="020B0503020204020204" charset="-122"/>
              </a:rPr>
              <a:t>“ </a:t>
            </a:r>
            <a:r>
              <a:rPr lang="zh-CN" altLang="en-US" sz="2400" dirty="0">
                <a:latin typeface="微软雅黑" panose="020B0503020204020204" charset="-122"/>
                <a:ea typeface="微软雅黑" panose="020B0503020204020204" charset="-122"/>
                <a:cs typeface="微软雅黑" panose="020B0503020204020204" charset="-122"/>
              </a:rPr>
              <a:t>允 禁 ”都是上下结构的字。</a:t>
            </a:r>
            <a:endParaRPr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9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棱台 1"/>
          <p:cNvSpPr/>
          <p:nvPr/>
        </p:nvSpPr>
        <p:spPr bwMode="auto">
          <a:xfrm>
            <a:off x="592192" y="1678307"/>
            <a:ext cx="9830834" cy="4585335"/>
          </a:xfrm>
          <a:prstGeom prst="bevel">
            <a:avLst>
              <a:gd name="adj" fmla="val 5643"/>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pPr>
              <a:lnSpc>
                <a:spcPct val="120000"/>
              </a:lnSpc>
            </a:pPr>
            <a:r>
              <a:rPr sz="2400" dirty="0">
                <a:solidFill>
                  <a:srgbClr val="FF0000"/>
                </a:solidFill>
                <a:latin typeface="微软雅黑" panose="020B0503020204020204" charset="-122"/>
                <a:ea typeface="微软雅黑" panose="020B0503020204020204" charset="-122"/>
                <a:cs typeface="微软雅黑" panose="020B0503020204020204" charset="-122"/>
              </a:rPr>
              <a:t>洋溢：</a:t>
            </a:r>
            <a:r>
              <a:rPr sz="2400" dirty="0">
                <a:latin typeface="微软雅黑" panose="020B0503020204020204" charset="-122"/>
                <a:ea typeface="微软雅黑" panose="020B0503020204020204" charset="-122"/>
                <a:cs typeface="微软雅黑" panose="020B0503020204020204" charset="-122"/>
              </a:rPr>
              <a:t>充满;广泛传播。充分流露、显示。</a:t>
            </a:r>
          </a:p>
          <a:p>
            <a:pPr>
              <a:lnSpc>
                <a:spcPct val="120000"/>
              </a:lnSpc>
            </a:pPr>
            <a:r>
              <a:rPr sz="2400" dirty="0">
                <a:solidFill>
                  <a:srgbClr val="FF0000"/>
                </a:solidFill>
                <a:latin typeface="微软雅黑" panose="020B0503020204020204" charset="-122"/>
                <a:ea typeface="微软雅黑" panose="020B0503020204020204" charset="-122"/>
                <a:cs typeface="微软雅黑" panose="020B0503020204020204" charset="-122"/>
              </a:rPr>
              <a:t>呼啸：</a:t>
            </a:r>
            <a:r>
              <a:rPr sz="2400" dirty="0">
                <a:latin typeface="微软雅黑" panose="020B0503020204020204" charset="-122"/>
                <a:ea typeface="微软雅黑" panose="020B0503020204020204" charset="-122"/>
                <a:cs typeface="微软雅黑" panose="020B0503020204020204" charset="-122"/>
              </a:rPr>
              <a:t>发出高而长的声音。</a:t>
            </a:r>
          </a:p>
          <a:p>
            <a:pPr>
              <a:lnSpc>
                <a:spcPct val="120000"/>
              </a:lnSpc>
            </a:pPr>
            <a:r>
              <a:rPr sz="2400" dirty="0">
                <a:solidFill>
                  <a:srgbClr val="FF0000"/>
                </a:solidFill>
                <a:latin typeface="微软雅黑" panose="020B0503020204020204" charset="-122"/>
                <a:ea typeface="微软雅黑" panose="020B0503020204020204" charset="-122"/>
                <a:cs typeface="微软雅黑" panose="020B0503020204020204" charset="-122"/>
              </a:rPr>
              <a:t>瑟瑟发抖：</a:t>
            </a:r>
            <a:r>
              <a:rPr sz="2400" dirty="0">
                <a:latin typeface="微软雅黑" panose="020B0503020204020204" charset="-122"/>
                <a:ea typeface="微软雅黑" panose="020B0503020204020204" charset="-122"/>
                <a:cs typeface="微软雅黑" panose="020B0503020204020204" charset="-122"/>
              </a:rPr>
              <a:t>指因寒冷或害怕而不停地哆嗦 。</a:t>
            </a:r>
          </a:p>
          <a:p>
            <a:pPr>
              <a:lnSpc>
                <a:spcPct val="120000"/>
              </a:lnSpc>
            </a:pPr>
            <a:r>
              <a:rPr sz="2400" dirty="0">
                <a:solidFill>
                  <a:srgbClr val="FF0000"/>
                </a:solidFill>
                <a:latin typeface="微软雅黑" panose="020B0503020204020204" charset="-122"/>
                <a:ea typeface="微软雅黑" panose="020B0503020204020204" charset="-122"/>
                <a:cs typeface="微软雅黑" panose="020B0503020204020204" charset="-122"/>
              </a:rPr>
              <a:t>任性：</a:t>
            </a:r>
            <a:r>
              <a:rPr sz="2400" dirty="0">
                <a:latin typeface="微软雅黑" panose="020B0503020204020204" charset="-122"/>
                <a:ea typeface="微软雅黑" panose="020B0503020204020204" charset="-122"/>
                <a:cs typeface="微软雅黑" panose="020B0503020204020204" charset="-122"/>
              </a:rPr>
              <a:t>指听凭秉性行事，率真不做作或者恣意放纵，以求满足自己的欲望或达到自己某种不正当的目标或执拗使性，无所顾忌，必须按自己的愿望或想法行事。</a:t>
            </a:r>
          </a:p>
          <a:p>
            <a:pPr>
              <a:lnSpc>
                <a:spcPct val="120000"/>
              </a:lnSpc>
            </a:pPr>
            <a:r>
              <a:rPr sz="2400" dirty="0">
                <a:solidFill>
                  <a:srgbClr val="FF0000"/>
                </a:solidFill>
                <a:latin typeface="微软雅黑" panose="020B0503020204020204" charset="-122"/>
                <a:ea typeface="微软雅黑" panose="020B0503020204020204" charset="-122"/>
                <a:cs typeface="微软雅黑" panose="020B0503020204020204" charset="-122"/>
              </a:rPr>
              <a:t>冷酷：</a:t>
            </a:r>
            <a:r>
              <a:rPr sz="2400" dirty="0">
                <a:latin typeface="微软雅黑" panose="020B0503020204020204" charset="-122"/>
                <a:ea typeface="微软雅黑" panose="020B0503020204020204" charset="-122"/>
                <a:cs typeface="微软雅黑" panose="020B0503020204020204" charset="-122"/>
              </a:rPr>
              <a:t>意即冷淡苛刻,残酷无情,毫无同情心。</a:t>
            </a:r>
          </a:p>
          <a:p>
            <a:pPr>
              <a:lnSpc>
                <a:spcPct val="120000"/>
              </a:lnSpc>
            </a:pPr>
            <a:r>
              <a:rPr sz="2400" dirty="0" err="1">
                <a:solidFill>
                  <a:srgbClr val="FF0000"/>
                </a:solidFill>
                <a:latin typeface="微软雅黑" panose="020B0503020204020204" charset="-122"/>
                <a:ea typeface="微软雅黑" panose="020B0503020204020204" charset="-122"/>
                <a:cs typeface="微软雅黑" panose="020B0503020204020204" charset="-122"/>
              </a:rPr>
              <a:t>提醒：</a:t>
            </a:r>
            <a:r>
              <a:rPr sz="2400" dirty="0" err="1" smtClean="0">
                <a:latin typeface="微软雅黑" panose="020B0503020204020204" charset="-122"/>
                <a:ea typeface="微软雅黑" panose="020B0503020204020204" charset="-122"/>
                <a:cs typeface="微软雅黑" panose="020B0503020204020204" charset="-122"/>
              </a:rPr>
              <a:t>是唤起忘掉的事或很难再想起的事</a:t>
            </a:r>
            <a:r>
              <a:rPr sz="2400" dirty="0" err="1">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有时是通过告诫的方法引起的</a:t>
            </a:r>
            <a:r>
              <a:rPr lang="zh-CN" altLang="en-US" sz="2400" dirty="0" smtClean="0">
                <a:latin typeface="微软雅黑" panose="020B0503020204020204" charset="-122"/>
                <a:ea typeface="微软雅黑" panose="020B0503020204020204" charset="-122"/>
                <a:cs typeface="微软雅黑" panose="020B0503020204020204" charset="-122"/>
              </a:rPr>
              <a:t>；</a:t>
            </a:r>
            <a:r>
              <a:rPr sz="2400" dirty="0" err="1" smtClean="0">
                <a:latin typeface="微软雅黑" panose="020B0503020204020204" charset="-122"/>
                <a:ea typeface="微软雅黑" panose="020B0503020204020204" charset="-122"/>
                <a:cs typeface="微软雅黑" panose="020B0503020204020204" charset="-122"/>
              </a:rPr>
              <a:t>从旁指点</a:t>
            </a:r>
            <a:r>
              <a:rPr sz="2400" dirty="0" err="1">
                <a:latin typeface="微软雅黑" panose="020B0503020204020204" charset="-122"/>
                <a:ea typeface="微软雅黑" panose="020B0503020204020204" charset="-122"/>
                <a:cs typeface="微软雅黑" panose="020B0503020204020204" charset="-122"/>
              </a:rPr>
              <a:t>，引起注意</a:t>
            </a:r>
            <a:r>
              <a:rPr sz="2400" dirty="0">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501502" y="995045"/>
            <a:ext cx="2385816" cy="682944"/>
          </a:xfrm>
          <a:prstGeom prst="plaque">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字词乐园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3492" t="5641" r="10927"/>
          <a:stretch>
            <a:fillRect/>
          </a:stretch>
        </p:blipFill>
        <p:spPr bwMode="auto">
          <a:xfrm>
            <a:off x="241837" y="4109085"/>
            <a:ext cx="2900495" cy="2103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5" name="文本框 4"/>
          <p:cNvSpPr txBox="1"/>
          <p:nvPr/>
        </p:nvSpPr>
        <p:spPr>
          <a:xfrm>
            <a:off x="1498305" y="1882140"/>
            <a:ext cx="9092921" cy="4085228"/>
          </a:xfrm>
          <a:prstGeom prst="snip2DiagRect">
            <a:avLst/>
          </a:prstGeom>
          <a:solidFill>
            <a:schemeClr val="bg1"/>
          </a:solidFill>
          <a:ln w="38100">
            <a:solidFill>
              <a:srgbClr val="00CC00"/>
            </a:solidFill>
          </a:ln>
        </p:spPr>
        <p:txBody>
          <a:bodyPr wrap="square" rtlCol="0">
            <a:spAutoFit/>
          </a:bodyPr>
          <a:lstStyle/>
          <a:p>
            <a:pPr algn="l">
              <a:lnSpc>
                <a:spcPct val="150000"/>
              </a:lnSpc>
            </a:pPr>
            <a:r>
              <a:rPr sz="2400" dirty="0">
                <a:latin typeface="微软雅黑" panose="020B0503020204020204" charset="-122"/>
                <a:ea typeface="微软雅黑" panose="020B0503020204020204" charset="-122"/>
                <a:sym typeface="+mn-ea"/>
              </a:rPr>
              <a:t>第一部分（1、2自然段）：</a:t>
            </a:r>
            <a:r>
              <a:rPr sz="2400" dirty="0" err="1">
                <a:latin typeface="微软雅黑" panose="020B0503020204020204" charset="-122"/>
                <a:ea typeface="微软雅黑" panose="020B0503020204020204" charset="-122"/>
                <a:sym typeface="+mn-ea"/>
              </a:rPr>
              <a:t>巨人回来前巨人花园漂亮而快乐</a:t>
            </a:r>
            <a:r>
              <a:rPr sz="2400" dirty="0">
                <a:latin typeface="微软雅黑" panose="020B0503020204020204" charset="-122"/>
                <a:ea typeface="微软雅黑" panose="020B0503020204020204" charset="-122"/>
                <a:sym typeface="+mn-ea"/>
              </a:rPr>
              <a:t>。</a:t>
            </a:r>
          </a:p>
          <a:p>
            <a:pPr algn="l">
              <a:lnSpc>
                <a:spcPct val="150000"/>
              </a:lnSpc>
            </a:pPr>
            <a:r>
              <a:rPr sz="2400" dirty="0">
                <a:latin typeface="微软雅黑" panose="020B0503020204020204" charset="-122"/>
                <a:ea typeface="微软雅黑" panose="020B0503020204020204" charset="-122"/>
                <a:sym typeface="+mn-ea"/>
              </a:rPr>
              <a:t>第二部分（3-9自然段）：</a:t>
            </a:r>
            <a:r>
              <a:rPr sz="2400" dirty="0" err="1" smtClean="0">
                <a:latin typeface="微软雅黑" panose="020B0503020204020204" charset="-122"/>
                <a:ea typeface="微软雅黑" panose="020B0503020204020204" charset="-122"/>
                <a:sym typeface="+mn-ea"/>
              </a:rPr>
              <a:t>巨人回来后驱赶孩童</a:t>
            </a:r>
            <a:r>
              <a:rPr lang="zh-CN" altLang="en-US" sz="2400" dirty="0" smtClean="0">
                <a:latin typeface="微软雅黑" panose="020B0503020204020204" charset="-122"/>
                <a:ea typeface="微软雅黑" panose="020B0503020204020204" charset="-122"/>
                <a:sym typeface="+mn-ea"/>
              </a:rPr>
              <a:t>，</a:t>
            </a:r>
            <a:r>
              <a:rPr sz="2400" dirty="0" err="1" smtClean="0">
                <a:latin typeface="微软雅黑" panose="020B0503020204020204" charset="-122"/>
                <a:ea typeface="微软雅黑" panose="020B0503020204020204" charset="-122"/>
                <a:sym typeface="+mn-ea"/>
              </a:rPr>
              <a:t>花园充满凄凉</a:t>
            </a:r>
            <a:r>
              <a:rPr lang="zh-CN" sz="2400" dirty="0">
                <a:latin typeface="微软雅黑" panose="020B0503020204020204" charset="-122"/>
                <a:ea typeface="微软雅黑" panose="020B0503020204020204" charset="-122"/>
                <a:sym typeface="+mn-ea"/>
              </a:rPr>
              <a:t>，</a:t>
            </a:r>
            <a:r>
              <a:rPr sz="2400" dirty="0" err="1">
                <a:latin typeface="微软雅黑" panose="020B0503020204020204" charset="-122"/>
                <a:ea typeface="微软雅黑" panose="020B0503020204020204" charset="-122"/>
                <a:sym typeface="+mn-ea"/>
              </a:rPr>
              <a:t>没有了生机</a:t>
            </a:r>
            <a:r>
              <a:rPr sz="2400" dirty="0">
                <a:latin typeface="微软雅黑" panose="020B0503020204020204" charset="-122"/>
                <a:ea typeface="微软雅黑" panose="020B0503020204020204" charset="-122"/>
                <a:sym typeface="+mn-ea"/>
              </a:rPr>
              <a:t>。</a:t>
            </a:r>
          </a:p>
          <a:p>
            <a:pPr algn="l">
              <a:lnSpc>
                <a:spcPct val="150000"/>
              </a:lnSpc>
            </a:pPr>
            <a:r>
              <a:rPr sz="2400" dirty="0">
                <a:latin typeface="微软雅黑" panose="020B0503020204020204" charset="-122"/>
                <a:ea typeface="微软雅黑" panose="020B0503020204020204" charset="-122"/>
                <a:sym typeface="+mn-ea"/>
              </a:rPr>
              <a:t>第三部分（10-15自然段）：</a:t>
            </a:r>
            <a:r>
              <a:rPr sz="2400" dirty="0" err="1">
                <a:latin typeface="微软雅黑" panose="020B0503020204020204" charset="-122"/>
                <a:ea typeface="微软雅黑" panose="020B0503020204020204" charset="-122"/>
                <a:sym typeface="+mn-ea"/>
              </a:rPr>
              <a:t>发现原因后，巨人欢迎孩子，花园又充满快乐</a:t>
            </a:r>
            <a:r>
              <a:rPr sz="2400" dirty="0">
                <a:latin typeface="微软雅黑" panose="020B0503020204020204" charset="-122"/>
                <a:ea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heckerboard(across)">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across)">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3995739" y="2964180"/>
            <a:ext cx="5743631" cy="1532334"/>
          </a:xfrm>
          <a:prstGeom prst="wedgeRoundRectCallout">
            <a:avLst>
              <a:gd name="adj1" fmla="val -57678"/>
              <a:gd name="adj2" fmla="val -25044"/>
              <a:gd name="adj3" fmla="val 16667"/>
            </a:avLst>
          </a:prstGeom>
          <a:solidFill>
            <a:srgbClr val="92D050"/>
          </a:solidFill>
          <a:ln w="9525">
            <a:noFill/>
          </a:ln>
        </p:spPr>
        <p:txBody>
          <a:bodyPr wrap="square">
            <a:spAutoFit/>
          </a:bodyPr>
          <a:lstStyle/>
          <a:p>
            <a:r>
              <a:rPr lang="zh-CN" sz="2800">
                <a:solidFill>
                  <a:schemeClr val="tx1"/>
                </a:solidFill>
                <a:latin typeface="微软雅黑" panose="020B0503020204020204" charset="-122"/>
                <a:ea typeface="微软雅黑" panose="020B0503020204020204" charset="-122"/>
              </a:rPr>
              <a:t>在什么样的情况下，小小的天窗成了孩子们“唯一的慰藉”？找出相关句子体会体会，再有感情地读读。</a:t>
            </a: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5" name="图片 4" descr="123"/>
          <p:cNvPicPr>
            <a:picLocks noChangeAspect="1"/>
          </p:cNvPicPr>
          <p:nvPr/>
        </p:nvPicPr>
        <p:blipFill>
          <a:blip r:embed="rId2" cstate="print"/>
          <a:stretch>
            <a:fillRect/>
          </a:stretch>
        </p:blipFill>
        <p:spPr>
          <a:xfrm>
            <a:off x="945645" y="2187575"/>
            <a:ext cx="2325357" cy="190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Lst>
  </p:timing>
</p:sld>
</file>

<file path=ppt/slides/slide9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十边形 5"/>
          <p:cNvSpPr/>
          <p:nvPr/>
        </p:nvSpPr>
        <p:spPr>
          <a:xfrm>
            <a:off x="153475" y="1082042"/>
            <a:ext cx="2816782" cy="844567"/>
          </a:xfrm>
          <a:prstGeom prst="decagon">
            <a:avLst/>
          </a:prstGeom>
          <a:solidFill>
            <a:srgbClr val="FFC000"/>
          </a:solidFill>
          <a:ln>
            <a:solidFill>
              <a:srgbClr val="00B050"/>
            </a:solidFill>
          </a:ln>
        </p:spPr>
        <p:txBody>
          <a:bodyPr wrap="square">
            <a:spAutoFit/>
          </a:bodyPr>
          <a:lstStyle/>
          <a:p>
            <a:r>
              <a:rPr lang="zh-CN" altLang="zh-CN" sz="2800" b="1" dirty="0">
                <a:effectLst>
                  <a:outerShdw blurRad="38100" dist="38100" dir="2700000" algn="tl">
                    <a:srgbClr val="000000">
                      <a:alpha val="43137"/>
                    </a:srgbClr>
                  </a:outerShdw>
                </a:effectLst>
                <a:latin typeface="+mn-ea"/>
                <a:ea typeface="+mn-ea"/>
              </a:rPr>
              <a:t>初读感知</a:t>
            </a:r>
          </a:p>
        </p:txBody>
      </p:sp>
      <p:sp>
        <p:nvSpPr>
          <p:cNvPr id="8" name="文本框 7"/>
          <p:cNvSpPr txBox="1"/>
          <p:nvPr/>
        </p:nvSpPr>
        <p:spPr>
          <a:xfrm>
            <a:off x="4504993" y="2461260"/>
            <a:ext cx="5879277" cy="2754809"/>
          </a:xfrm>
          <a:prstGeom prst="snip2DiagRect">
            <a:avLst/>
          </a:prstGeom>
          <a:solidFill>
            <a:schemeClr val="accent2"/>
          </a:solidFill>
        </p:spPr>
        <p:txBody>
          <a:bodyPr wrap="square" rtlCol="0">
            <a:spAutoFit/>
          </a:bodyPr>
          <a:lstStyle/>
          <a:p>
            <a:pPr algn="l">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altLang="zh-CN" sz="2400" dirty="0">
                <a:latin typeface="微软雅黑" panose="020B0503020204020204" charset="-122"/>
                <a:ea typeface="微软雅黑" panose="020B0503020204020204" charset="-122"/>
                <a:cs typeface="微软雅黑" panose="020B0503020204020204" charset="-122"/>
                <a:sym typeface="+mn-ea"/>
              </a:rPr>
              <a:t>本文讲的是巨人回来前巨人花园漂亮而快乐。巨人回来后驱赶孩童，花园充满冬天般的寒冷。当弄清原因后，巨人欢迎孩子，花园又充满快乐。</a:t>
            </a:r>
          </a:p>
        </p:txBody>
      </p:sp>
      <p:sp>
        <p:nvSpPr>
          <p:cNvPr id="11" name="文本框 10"/>
          <p:cNvSpPr txBox="1"/>
          <p:nvPr/>
        </p:nvSpPr>
        <p:spPr>
          <a:xfrm>
            <a:off x="3365566" y="1465581"/>
            <a:ext cx="3033236" cy="646331"/>
          </a:xfrm>
          <a:prstGeom prst="flowChartDisplay">
            <a:avLst/>
          </a:prstGeom>
          <a:noFill/>
          <a:ln w="38100">
            <a:solidFill>
              <a:srgbClr val="C0504D"/>
            </a:solidFill>
          </a:ln>
        </p:spPr>
        <p:txBody>
          <a:bodyPr wrap="none" rtlCol="0">
            <a:spAutoFit/>
          </a:bodyPr>
          <a:lstStyle/>
          <a:p>
            <a:pPr algn="l">
              <a:lnSpc>
                <a:spcPct val="150000"/>
              </a:lnSpc>
            </a:pPr>
            <a:r>
              <a:rPr lang="zh-CN" altLang="zh-CN" sz="2400" dirty="0">
                <a:latin typeface="微软雅黑" panose="020B0503020204020204" charset="-122"/>
                <a:ea typeface="微软雅黑" panose="020B0503020204020204" charset="-122"/>
                <a:cs typeface="微软雅黑" panose="020B0503020204020204" charset="-122"/>
              </a:rPr>
              <a:t>课文主要内容</a:t>
            </a:r>
          </a:p>
        </p:txBody>
      </p:sp>
      <p:pic>
        <p:nvPicPr>
          <p:cNvPr id="2" name="图片 1"/>
          <p:cNvPicPr>
            <a:picLocks noChangeAspect="1"/>
          </p:cNvPicPr>
          <p:nvPr/>
        </p:nvPicPr>
        <p:blipFill>
          <a:blip r:embed="rId2" cstate="print"/>
          <a:stretch>
            <a:fillRect/>
          </a:stretch>
        </p:blipFill>
        <p:spPr>
          <a:xfrm>
            <a:off x="392985" y="2582545"/>
            <a:ext cx="3783356" cy="3293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Lst>
  </p:timing>
</p:sld>
</file>

<file path=ppt/slides/slide9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2504452" y="2708922"/>
            <a:ext cx="9481660" cy="1015663"/>
          </a:xfrm>
          <a:prstGeom prst="rect">
            <a:avLst/>
          </a:prstGeom>
          <a:noFill/>
        </p:spPr>
        <p:txBody>
          <a:bodyPr wrap="square" rtlCol="0">
            <a:spAutoFit/>
          </a:bodyPr>
          <a:lstStyle/>
          <a:p>
            <a:r>
              <a:rPr lang="zh-CN" altLang="en-US" sz="6000" b="1" dirty="0">
                <a:latin typeface="+mn-ea"/>
                <a:ea typeface="+mn-ea"/>
              </a:rPr>
              <a:t>第二课时</a:t>
            </a:r>
          </a:p>
        </p:txBody>
      </p:sp>
    </p:spTree>
  </p:cSld>
  <p:clrMapOvr>
    <a:masterClrMapping/>
  </p:clrMapOvr>
  <p:timing>
    <p:tnLst>
      <p:par>
        <p:cTn id="1" dur="indefinite" restart="never" nodeType="tmRoot"/>
      </p:par>
    </p:tnLst>
  </p:timing>
</p:sld>
</file>

<file path=ppt/slides/slide9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srcRect l="53595" b="59190"/>
          <a:stretch>
            <a:fillRect/>
          </a:stretch>
        </p:blipFill>
        <p:spPr>
          <a:xfrm>
            <a:off x="182928" y="2359025"/>
            <a:ext cx="3184189" cy="3649980"/>
          </a:xfrm>
          <a:prstGeom prst="rect">
            <a:avLst/>
          </a:prstGeom>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初读感知</a:t>
            </a:r>
          </a:p>
        </p:txBody>
      </p:sp>
      <p:sp>
        <p:nvSpPr>
          <p:cNvPr id="100" name="文本框 99"/>
          <p:cNvSpPr txBox="1"/>
          <p:nvPr/>
        </p:nvSpPr>
        <p:spPr>
          <a:xfrm>
            <a:off x="2998936" y="1852932"/>
            <a:ext cx="7801573" cy="1829193"/>
          </a:xfrm>
          <a:prstGeom prst="snip2DiagRect">
            <a:avLst/>
          </a:prstGeom>
          <a:noFill/>
          <a:ln w="38100">
            <a:solidFill>
              <a:srgbClr val="FFC000"/>
            </a:solidFill>
          </a:ln>
        </p:spPr>
        <p:txBody>
          <a:bodyPr wrap="square">
            <a:spAutoFit/>
          </a:bodyPr>
          <a:lstStyle/>
          <a:p>
            <a:pPr>
              <a:lnSpc>
                <a:spcPct val="130000"/>
              </a:lnSpc>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园里长满了柔嫩的青草，草丛中到处露出星星似的美丽花朵。还有十二棵桃树，春天开出淡红色和珍珠色的鲜花，秋天结出丰硕的果子。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strips(downLeft)">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1807577" y="2371725"/>
            <a:ext cx="8685208" cy="2699266"/>
          </a:xfrm>
          <a:prstGeom prst="bevel">
            <a:avLst/>
          </a:prstGeom>
          <a:solidFill>
            <a:srgbClr val="FFC000"/>
          </a:solidFill>
          <a:ln w="38100">
            <a:solidFill>
              <a:srgbClr val="92D050"/>
            </a:solidFill>
          </a:ln>
        </p:spPr>
        <p:txBody>
          <a:bodyPr wrap="square">
            <a:spAutoFit/>
          </a:bodyPr>
          <a:lstStyle/>
          <a:p>
            <a:pPr>
              <a:lnSpc>
                <a:spcPct val="150000"/>
              </a:lnSpc>
            </a:pPr>
            <a:r>
              <a:rPr lang="en-US" sz="2800" dirty="0">
                <a:solidFill>
                  <a:srgbClr val="C00000"/>
                </a:solidFill>
                <a:latin typeface="微软雅黑" panose="020B0503020204020204" charset="-122"/>
                <a:ea typeface="微软雅黑" panose="020B0503020204020204" charset="-122"/>
                <a:cs typeface="微软雅黑" panose="020B0503020204020204" charset="-122"/>
              </a:rPr>
              <a:t>       </a:t>
            </a:r>
            <a:r>
              <a:rPr lang="zh-CN" altLang="en-US" sz="2800" dirty="0">
                <a:solidFill>
                  <a:srgbClr val="C00000"/>
                </a:solidFill>
                <a:latin typeface="微软雅黑" panose="020B0503020204020204" charset="-122"/>
                <a:ea typeface="微软雅黑" panose="020B0503020204020204" charset="-122"/>
                <a:cs typeface="微软雅黑" panose="020B0503020204020204" charset="-122"/>
              </a:rPr>
              <a:t>你们在这儿</a:t>
            </a:r>
            <a:r>
              <a:rPr lang="zh-CN" altLang="en-US" sz="2800" dirty="0" smtClean="0">
                <a:solidFill>
                  <a:srgbClr val="C00000"/>
                </a:solidFill>
                <a:latin typeface="微软雅黑" panose="020B0503020204020204" charset="-122"/>
                <a:ea typeface="微软雅黑" panose="020B0503020204020204" charset="-122"/>
                <a:cs typeface="微软雅黑" panose="020B0503020204020204" charset="-122"/>
              </a:rPr>
              <a:t>干什么？</a:t>
            </a:r>
            <a:endParaRPr lang="zh-CN" altLang="en-US" sz="2800" dirty="0">
              <a:solidFill>
                <a:srgbClr val="C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800" dirty="0">
                <a:solidFill>
                  <a:srgbClr val="C00000"/>
                </a:solidFill>
                <a:latin typeface="微软雅黑" panose="020B0503020204020204" charset="-122"/>
                <a:ea typeface="微软雅黑" panose="020B0503020204020204" charset="-122"/>
                <a:cs typeface="微软雅黑" panose="020B0503020204020204" charset="-122"/>
              </a:rPr>
              <a:t>       </a:t>
            </a:r>
            <a:r>
              <a:rPr sz="2800" dirty="0" err="1" smtClean="0">
                <a:latin typeface="微软雅黑" panose="020B0503020204020204" charset="-122"/>
                <a:ea typeface="微软雅黑" panose="020B0503020204020204" charset="-122"/>
                <a:cs typeface="微软雅黑" panose="020B0503020204020204" charset="-122"/>
              </a:rPr>
              <a:t>我自己的花园就是我自己的花园</a:t>
            </a:r>
            <a:r>
              <a:rPr lang="zh-CN" altLang="en-US" sz="2800" dirty="0" smtClean="0">
                <a:latin typeface="微软雅黑" panose="020B0503020204020204" charset="-122"/>
                <a:ea typeface="微软雅黑" panose="020B0503020204020204" charset="-122"/>
                <a:cs typeface="微软雅黑" panose="020B0503020204020204" charset="-122"/>
              </a:rPr>
              <a:t>。</a:t>
            </a:r>
            <a:r>
              <a:rPr sz="2800" dirty="0" err="1" smtClean="0">
                <a:latin typeface="微软雅黑" panose="020B0503020204020204" charset="-122"/>
                <a:ea typeface="微软雅黑" panose="020B0503020204020204" charset="-122"/>
                <a:cs typeface="微软雅黑" panose="020B0503020204020204" charset="-122"/>
              </a:rPr>
              <a:t>除了我自己以外</a:t>
            </a:r>
            <a:r>
              <a:rPr sz="2800" dirty="0" err="1">
                <a:latin typeface="微软雅黑" panose="020B0503020204020204" charset="-122"/>
                <a:ea typeface="微软雅黑" panose="020B0503020204020204" charset="-122"/>
                <a:cs typeface="微软雅黑" panose="020B0503020204020204" charset="-122"/>
              </a:rPr>
              <a:t>，我不允许任何人在里面玩</a:t>
            </a:r>
            <a:r>
              <a:rPr sz="2800" dirty="0">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nvSpPr>
        <p:spPr>
          <a:xfrm>
            <a:off x="4684819" y="1557655"/>
            <a:ext cx="3522118" cy="523220"/>
          </a:xfrm>
          <a:prstGeom prst="rect">
            <a:avLst/>
          </a:prstGeom>
          <a:noFill/>
        </p:spPr>
        <p:txBody>
          <a:bodyPr wrap="none" rtlCol="0">
            <a:spAutoFit/>
          </a:bodyPr>
          <a:lstStyle/>
          <a:p>
            <a:pPr algn="l"/>
            <a:r>
              <a:rPr lang="en-US" altLang="zh-CN" sz="2800">
                <a:solidFill>
                  <a:srgbClr val="FF0000"/>
                </a:solidFill>
                <a:latin typeface="微软雅黑" panose="020B0503020204020204" charset="-122"/>
                <a:ea typeface="微软雅黑" panose="020B0503020204020204" charset="-122"/>
                <a:cs typeface="微软雅黑" panose="020B0503020204020204" charset="-122"/>
                <a:sym typeface="+mn-ea"/>
              </a:rPr>
              <a:t> </a:t>
            </a:r>
            <a:r>
              <a:rPr sz="2800">
                <a:solidFill>
                  <a:srgbClr val="FF0000"/>
                </a:solidFill>
                <a:latin typeface="微软雅黑" panose="020B0503020204020204" charset="-122"/>
                <a:ea typeface="微软雅黑" panose="020B0503020204020204" charset="-122"/>
                <a:cs typeface="微软雅黑" panose="020B0503020204020204" charset="-122"/>
                <a:sym typeface="+mn-ea"/>
              </a:rPr>
              <a:t>巨人是个怎样的人</a:t>
            </a:r>
            <a:r>
              <a:rPr lang="zh-CN" sz="2800">
                <a:solidFill>
                  <a:srgbClr val="FF0000"/>
                </a:solidFill>
                <a:latin typeface="微软雅黑" panose="020B0503020204020204" charset="-122"/>
                <a:ea typeface="微软雅黑" panose="020B0503020204020204" charset="-122"/>
                <a:cs typeface="微软雅黑" panose="020B0503020204020204" charset="-122"/>
                <a:sym typeface="+mn-ea"/>
              </a:rPr>
              <a:t>？</a:t>
            </a:r>
          </a:p>
        </p:txBody>
      </p:sp>
      <p:sp>
        <p:nvSpPr>
          <p:cNvPr id="4" name="文本框 3"/>
          <p:cNvSpPr txBox="1"/>
          <p:nvPr/>
        </p:nvSpPr>
        <p:spPr>
          <a:xfrm>
            <a:off x="3604304" y="5345430"/>
            <a:ext cx="3057247" cy="523220"/>
          </a:xfrm>
          <a:prstGeom prst="rect">
            <a:avLst/>
          </a:prstGeom>
          <a:noFill/>
        </p:spPr>
        <p:txBody>
          <a:bodyPr wrap="none" rtlCol="0">
            <a:spAutoFit/>
          </a:bodyPr>
          <a:lstStyle/>
          <a:p>
            <a:pPr algn="l">
              <a:lnSpc>
                <a:spcPct val="100000"/>
              </a:lnSpc>
            </a:pPr>
            <a:r>
              <a:rPr sz="2800">
                <a:solidFill>
                  <a:srgbClr val="FF0000"/>
                </a:solidFill>
                <a:latin typeface="微软雅黑" panose="020B0503020204020204" charset="-122"/>
                <a:ea typeface="微软雅黑" panose="020B0503020204020204" charset="-122"/>
                <a:cs typeface="微软雅黑" panose="020B0503020204020204" charset="-122"/>
                <a:sym typeface="+mn-ea"/>
              </a:rPr>
              <a:t>自私、冷酷、任性</a:t>
            </a:r>
            <a:endParaRPr lang="zh-CN" altLang="en-US" sz="280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heckerboard(across)">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4" grpId="0"/>
    </p:bldLst>
  </p:timing>
</p:sld>
</file>

<file path=ppt/slides/slide9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2" name="流程图: 终止 1"/>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3" name="文本框 2"/>
          <p:cNvSpPr txBox="1"/>
          <p:nvPr/>
        </p:nvSpPr>
        <p:spPr>
          <a:xfrm>
            <a:off x="2762525" y="1966596"/>
            <a:ext cx="5872263" cy="550962"/>
          </a:xfrm>
          <a:prstGeom prst="snip2DiagRect">
            <a:avLst/>
          </a:prstGeom>
          <a:solidFill>
            <a:srgbClr val="FFC000"/>
          </a:solidFill>
        </p:spPr>
        <p:txBody>
          <a:bodyPr wrap="none" rtlCol="0">
            <a:spAutoFit/>
          </a:bodyPr>
          <a:lstStyle/>
          <a:p>
            <a:pPr algn="l"/>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巨人独自在花园里生活，他过得快乐吗？</a:t>
            </a:r>
          </a:p>
        </p:txBody>
      </p:sp>
      <p:sp>
        <p:nvSpPr>
          <p:cNvPr id="5" name="文本框 4"/>
          <p:cNvSpPr txBox="1"/>
          <p:nvPr/>
        </p:nvSpPr>
        <p:spPr>
          <a:xfrm>
            <a:off x="819301" y="2896870"/>
            <a:ext cx="8892727" cy="1184934"/>
          </a:xfrm>
          <a:prstGeom prst="cube">
            <a:avLst>
              <a:gd name="adj" fmla="val 11587"/>
            </a:avLst>
          </a:prstGeom>
          <a:solidFill>
            <a:schemeClr val="accent6">
              <a:lumMod val="60000"/>
              <a:lumOff val="40000"/>
            </a:schemeClr>
          </a:solidFill>
          <a:ln>
            <a:solidFill>
              <a:srgbClr val="FFC000"/>
            </a:solidFill>
          </a:ln>
        </p:spPr>
        <p:txBody>
          <a:bodyPr wrap="square" rtlCol="0">
            <a:spAutoFit/>
          </a:bodyPr>
          <a:lstStyle/>
          <a:p>
            <a:pPr algn="l">
              <a:lnSpc>
                <a:spcPct val="130000"/>
              </a:lnSpc>
            </a:pPr>
            <a:r>
              <a:rPr lang="en-US" sz="2400" dirty="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可是春天始终没有来，夏天也没有来。秋天给每个花园带来了金色果实，但巨人的花园却什么也没有。</a:t>
            </a:r>
          </a:p>
        </p:txBody>
      </p:sp>
      <p:sp>
        <p:nvSpPr>
          <p:cNvPr id="8" name="文本框 7"/>
          <p:cNvSpPr txBox="1"/>
          <p:nvPr/>
        </p:nvSpPr>
        <p:spPr>
          <a:xfrm>
            <a:off x="5666121" y="5049520"/>
            <a:ext cx="2774871" cy="613470"/>
          </a:xfrm>
          <a:prstGeom prst="cube">
            <a:avLst/>
          </a:prstGeom>
          <a:solidFill>
            <a:schemeClr val="accent6">
              <a:lumMod val="60000"/>
              <a:lumOff val="40000"/>
            </a:schemeClr>
          </a:solidFill>
          <a:ln>
            <a:solidFill>
              <a:srgbClr val="FFC000"/>
            </a:solidFill>
          </a:ln>
        </p:spPr>
        <p:txBody>
          <a:bodyPr wrap="none" rtlCol="0">
            <a:spAutoFit/>
          </a:bodyPr>
          <a:lstStyle/>
          <a:p>
            <a:pPr algn="l"/>
            <a:r>
              <a:rPr sz="2400">
                <a:latin typeface="微软雅黑" panose="020B0503020204020204" charset="-122"/>
                <a:ea typeface="微软雅黑" panose="020B0503020204020204" charset="-122"/>
                <a:cs typeface="微软雅黑" panose="020B0503020204020204" charset="-122"/>
                <a:sym typeface="+mn-ea"/>
              </a:rPr>
              <a:t>荒凉、寒冷、孤独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8" grpId="0" bldLvl="0" animBg="1"/>
    </p:bldLst>
  </p:timing>
</p:sld>
</file>

<file path=ppt/slides/slide9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0"/>
            <a:ext cx="2356362" cy="535940"/>
          </a:xfrm>
          <a:prstGeom prst="flowChartTerminator">
            <a:avLst/>
          </a:prstGeom>
          <a:solidFill>
            <a:srgbClr val="92D050"/>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5" name="文本框 4"/>
          <p:cNvSpPr txBox="1"/>
          <p:nvPr/>
        </p:nvSpPr>
        <p:spPr>
          <a:xfrm>
            <a:off x="623197" y="2201546"/>
            <a:ext cx="9164231" cy="1432500"/>
          </a:xfrm>
          <a:prstGeom prst="snip2DiagRect">
            <a:avLst/>
          </a:prstGeom>
          <a:noFill/>
          <a:ln w="57150">
            <a:solidFill>
              <a:srgbClr val="92D050"/>
            </a:solidFill>
          </a:ln>
        </p:spPr>
        <p:txBody>
          <a:bodyPr wrap="square" rtlCol="0">
            <a:spAutoFit/>
          </a:bodyPr>
          <a:lstStyle/>
          <a:p>
            <a:pPr algn="l">
              <a:lnSpc>
                <a:spcPct val="150000"/>
              </a:lnSpc>
            </a:pPr>
            <a:r>
              <a:rPr lang="en-US" altLang="zh-CN" sz="2400">
                <a:latin typeface="微软雅黑" panose="020B0503020204020204" charset="-122"/>
                <a:ea typeface="微软雅黑" panose="020B0503020204020204" charset="-122"/>
                <a:sym typeface="+mn-ea"/>
              </a:rPr>
              <a:t>     </a:t>
            </a:r>
            <a:r>
              <a:rPr lang="zh-CN" sz="2400">
                <a:latin typeface="微软雅黑" panose="020B0503020204020204" charset="-122"/>
                <a:ea typeface="微软雅黑" panose="020B0503020204020204" charset="-122"/>
                <a:sym typeface="+mn-ea"/>
              </a:rPr>
              <a:t>我多么自私啊！现在我明白为什么春天不肯到这儿来了。</a:t>
            </a:r>
          </a:p>
          <a:p>
            <a:pPr algn="l">
              <a:lnSpc>
                <a:spcPct val="150000"/>
              </a:lnSpc>
            </a:pPr>
            <a:r>
              <a:rPr lang="zh-CN" sz="2400">
                <a:latin typeface="微软雅黑" panose="020B0503020204020204" charset="-122"/>
                <a:ea typeface="微软雅黑" panose="020B0503020204020204" charset="-122"/>
                <a:sym typeface="+mn-ea"/>
              </a:rPr>
              <a:t>    孩子们，花园现在是你们的了！</a:t>
            </a:r>
          </a:p>
        </p:txBody>
      </p:sp>
      <p:pic>
        <p:nvPicPr>
          <p:cNvPr id="6" name="图片 5" descr="65"/>
          <p:cNvPicPr>
            <a:picLocks noChangeAspect="1"/>
          </p:cNvPicPr>
          <p:nvPr/>
        </p:nvPicPr>
        <p:blipFill>
          <a:blip r:embed="rId2" cstate="print"/>
          <a:stretch>
            <a:fillRect/>
          </a:stretch>
        </p:blipFill>
        <p:spPr>
          <a:xfrm>
            <a:off x="9131677" y="4236720"/>
            <a:ext cx="1930046" cy="17767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92D05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课文精讲</a:t>
            </a:r>
          </a:p>
        </p:txBody>
      </p:sp>
      <p:sp>
        <p:nvSpPr>
          <p:cNvPr id="4" name="文本框 3"/>
          <p:cNvSpPr txBox="1"/>
          <p:nvPr/>
        </p:nvSpPr>
        <p:spPr>
          <a:xfrm>
            <a:off x="2440076" y="5566412"/>
            <a:ext cx="7018702" cy="552733"/>
          </a:xfrm>
          <a:prstGeom prst="snip2DiagRect">
            <a:avLst/>
          </a:prstGeom>
          <a:noFill/>
          <a:ln w="38100">
            <a:solidFill>
              <a:srgbClr val="92D050"/>
            </a:solidFill>
          </a:ln>
        </p:spPr>
        <p:txBody>
          <a:bodyPr wrap="square" rtlCol="0">
            <a:spAutoFit/>
          </a:bodyPr>
          <a:lstStyle/>
          <a:p>
            <a:pPr algn="l">
              <a:lnSpc>
                <a:spcPct val="100000"/>
              </a:lnSpc>
            </a:pPr>
            <a:r>
              <a:rPr altLang="zh-CN" sz="2400" dirty="0">
                <a:latin typeface="微软雅黑" panose="020B0503020204020204" charset="-122"/>
                <a:ea typeface="微软雅黑" panose="020B0503020204020204" charset="-122"/>
                <a:cs typeface="微软雅黑" panose="020B0503020204020204" charset="-122"/>
                <a:sym typeface="+mn-ea"/>
              </a:rPr>
              <a:t>巨人不再孤独，因为有了孩子们的陪伴。</a:t>
            </a:r>
          </a:p>
        </p:txBody>
      </p:sp>
      <p:sp>
        <p:nvSpPr>
          <p:cNvPr id="3" name="文本框 2"/>
          <p:cNvSpPr txBox="1"/>
          <p:nvPr/>
        </p:nvSpPr>
        <p:spPr>
          <a:xfrm>
            <a:off x="588316" y="1678942"/>
            <a:ext cx="9816882" cy="460375"/>
          </a:xfrm>
          <a:prstGeom prst="rect">
            <a:avLst/>
          </a:prstGeom>
          <a:noFill/>
        </p:spPr>
        <p:txBody>
          <a:bodyPr wrap="square" rtlCol="0">
            <a:spAutoFit/>
          </a:bodyPr>
          <a:lstStyle/>
          <a:p>
            <a:pPr algn="l"/>
            <a:r>
              <a:rPr lang="en-US" sz="2400" dirty="0">
                <a:latin typeface="微软雅黑" panose="020B0503020204020204" charset="-122"/>
                <a:ea typeface="微软雅黑" panose="020B0503020204020204" charset="-122"/>
                <a:cs typeface="微软雅黑" panose="020B0503020204020204" charset="-122"/>
                <a:sym typeface="+mn-ea"/>
              </a:rPr>
              <a:t>       </a:t>
            </a:r>
            <a:r>
              <a:rPr altLang="zh-CN" sz="2400" dirty="0">
                <a:latin typeface="微软雅黑" panose="020B0503020204020204" charset="-122"/>
                <a:ea typeface="微软雅黑" panose="020B0503020204020204" charset="-122"/>
                <a:cs typeface="微软雅黑" panose="020B0503020204020204" charset="-122"/>
                <a:sym typeface="+mn-ea"/>
              </a:rPr>
              <a:t>巨人把花园还给了孩子后，他还那样孤独寂寞吗？</a:t>
            </a:r>
          </a:p>
        </p:txBody>
      </p:sp>
      <p:pic>
        <p:nvPicPr>
          <p:cNvPr id="2" name="图片 1"/>
          <p:cNvPicPr>
            <a:picLocks noChangeAspect="1"/>
          </p:cNvPicPr>
          <p:nvPr/>
        </p:nvPicPr>
        <p:blipFill>
          <a:blip r:embed="rId2" cstate="print"/>
          <a:srcRect t="42458" r="2087" b="3103"/>
          <a:stretch>
            <a:fillRect/>
          </a:stretch>
        </p:blipFill>
        <p:spPr>
          <a:xfrm>
            <a:off x="1730067" y="2453642"/>
            <a:ext cx="7271391" cy="27984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482029" y="2174242"/>
            <a:ext cx="8861935" cy="2972939"/>
          </a:xfrm>
          <a:prstGeom prst="roundRect">
            <a:avLst/>
          </a:prstGeom>
          <a:noFill/>
          <a:ln w="9525">
            <a:solidFill>
              <a:srgbClr val="FFC000"/>
            </a:solidFill>
          </a:ln>
          <a:extLst>
            <a:ext uri="{909E8E84-426E-40DD-AFC4-6F175D3DCCD1}">
              <a14:hiddenFill xmlns:a14="http://schemas.microsoft.com/office/drawing/2010/main">
                <a:solidFill>
                  <a:srgbClr val="FFC000"/>
                </a:solidFill>
              </a14:hiddenFill>
            </a:ext>
          </a:extLst>
        </p:spPr>
        <p:txBody>
          <a:bodyPr wrap="square">
            <a:spAutoFit/>
          </a:bodyPr>
          <a:lstStyle/>
          <a:p>
            <a:pPr algn="ctr">
              <a:lnSpc>
                <a:spcPct val="150000"/>
              </a:lnSpc>
            </a:pPr>
            <a:r>
              <a:rPr sz="2800">
                <a:solidFill>
                  <a:srgbClr val="C00000"/>
                </a:solidFill>
                <a:latin typeface="微软雅黑" panose="020B0503020204020204" charset="-122"/>
                <a:ea typeface="微软雅黑" panose="020B0503020204020204" charset="-122"/>
                <a:cs typeface="微软雅黑" panose="020B0503020204020204" charset="-122"/>
              </a:rPr>
              <a:t>              26巨人的花园 </a:t>
            </a:r>
          </a:p>
          <a:p>
            <a:pPr algn="ct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任性、冷酷  善良、宽容 </a:t>
            </a:r>
          </a:p>
          <a:p>
            <a:pPr algn="ct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                  ↓ </a:t>
            </a:r>
          </a:p>
          <a:p>
            <a:pPr algn="ctr">
              <a:lnSpc>
                <a:spcPct val="150000"/>
              </a:lnSpc>
            </a:pPr>
            <a:r>
              <a:rPr sz="2800">
                <a:solidFill>
                  <a:schemeClr val="tx1"/>
                </a:solidFill>
                <a:latin typeface="微软雅黑" panose="020B0503020204020204" charset="-122"/>
                <a:ea typeface="微软雅黑" panose="020B0503020204020204" charset="-122"/>
                <a:cs typeface="微软雅黑" panose="020B0503020204020204" charset="-122"/>
              </a:rPr>
              <a:t>         寒冬————→春天 快乐一起分享</a:t>
            </a:r>
          </a:p>
        </p:txBody>
      </p:sp>
      <p:sp>
        <p:nvSpPr>
          <p:cNvPr id="3" name="文本框 2"/>
          <p:cNvSpPr txBox="1"/>
          <p:nvPr/>
        </p:nvSpPr>
        <p:spPr>
          <a:xfrm>
            <a:off x="892937" y="1082676"/>
            <a:ext cx="1777722" cy="680085"/>
          </a:xfrm>
          <a:prstGeom prst="plaque">
            <a:avLst/>
          </a:prstGeom>
          <a:solidFill>
            <a:srgbClr val="FFC00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cs typeface="微软雅黑" panose="020B0503020204020204" charset="-122"/>
              </a:rPr>
              <a:t>板书设计</a:t>
            </a:r>
          </a:p>
        </p:txBody>
      </p:sp>
    </p:spTree>
  </p:cSld>
  <p:clrMapOvr>
    <a:masterClrMapping/>
  </p:clrMapOvr>
  <p:timing>
    <p:tnLst>
      <p:par>
        <p:cTn id="1" dur="indefinite" restart="never" nodeType="tmRoot"/>
      </p:par>
    </p:tnLst>
  </p:timing>
</p:sld>
</file>

<file path=ppt/slides/slide9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9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88765" y="1827937"/>
            <a:ext cx="4685898" cy="923330"/>
          </a:xfrm>
          <a:prstGeom prst="rect">
            <a:avLst/>
          </a:prstGeom>
        </p:spPr>
        <p:txBody>
          <a:bodyPr wrap="none">
            <a:spAutoFit/>
          </a:bodyPr>
          <a:lstStyle/>
          <a:p>
            <a:pPr algn="l"/>
            <a:r>
              <a:rPr lang="en-US" sz="5400" dirty="0">
                <a:latin typeface="黑体" panose="02010609060101010101" charset="-122"/>
                <a:ea typeface="黑体" panose="02010609060101010101" charset="-122"/>
                <a:cs typeface="黑体" panose="02010609060101010101" charset="-122"/>
              </a:rPr>
              <a:t>27.  </a:t>
            </a:r>
            <a:r>
              <a:rPr lang="zh-CN" altLang="en-US" sz="5400" dirty="0">
                <a:latin typeface="黑体" panose="02010609060101010101" charset="-122"/>
                <a:ea typeface="黑体" panose="02010609060101010101" charset="-122"/>
                <a:cs typeface="黑体" panose="02010609060101010101" charset="-122"/>
              </a:rPr>
              <a:t>海的女儿</a:t>
            </a:r>
          </a:p>
        </p:txBody>
      </p:sp>
      <p:pic>
        <p:nvPicPr>
          <p:cNvPr id="5" name="图片 4"/>
          <p:cNvPicPr>
            <a:picLocks noChangeAspect="1"/>
          </p:cNvPicPr>
          <p:nvPr/>
        </p:nvPicPr>
        <p:blipFill>
          <a:blip r:embed="rId2" cstate="print"/>
          <a:srcRect l="10072" t="6450" r="13233" b="26857"/>
          <a:stretch>
            <a:fillRect/>
          </a:stretch>
        </p:blipFill>
        <p:spPr>
          <a:xfrm>
            <a:off x="2219941" y="3107057"/>
            <a:ext cx="5740531" cy="3067685"/>
          </a:xfrm>
          <a:prstGeom prst="rect">
            <a:avLst/>
          </a:prstGeo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6" name="十边形 5"/>
          <p:cNvSpPr/>
          <p:nvPr/>
        </p:nvSpPr>
        <p:spPr>
          <a:xfrm>
            <a:off x="3323712" y="1893572"/>
            <a:ext cx="3009786" cy="844567"/>
          </a:xfrm>
          <a:prstGeom prst="decagon">
            <a:avLst/>
          </a:prstGeom>
          <a:solidFill>
            <a:srgbClr val="92D050"/>
          </a:solidFill>
        </p:spPr>
        <p:txBody>
          <a:bodyPr wrap="square">
            <a:spAutoFit/>
          </a:bodyPr>
          <a:lstStyle/>
          <a:p>
            <a:r>
              <a:rPr lang="zh-CN" sz="2800">
                <a:latin typeface="微软雅黑" panose="020B0503020204020204" charset="-122"/>
                <a:ea typeface="微软雅黑" panose="020B0503020204020204" charset="-122"/>
                <a:cs typeface="微软雅黑" panose="020B0503020204020204" charset="-122"/>
                <a:sym typeface="+mn-ea"/>
              </a:rPr>
              <a:t>夏天阵雨时</a:t>
            </a:r>
            <a:endParaRPr lang="zh-CN" altLang="zh-CN" sz="2800" b="1"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876" y="3493080"/>
            <a:ext cx="3216261" cy="1930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文本框 99"/>
          <p:cNvSpPr txBox="1"/>
          <p:nvPr/>
        </p:nvSpPr>
        <p:spPr>
          <a:xfrm>
            <a:off x="4051548" y="4131311"/>
            <a:ext cx="6200952" cy="1532334"/>
          </a:xfrm>
          <a:prstGeom prst="round2DiagRect">
            <a:avLst/>
          </a:prstGeom>
          <a:noFill/>
          <a:ln w="38100">
            <a:solidFill>
              <a:srgbClr val="92D050"/>
            </a:solidFill>
            <a:prstDash val="lgDashDotDot"/>
          </a:ln>
        </p:spPr>
        <p:txBody>
          <a:bodyPr>
            <a:spAutoFit/>
          </a:bodyPr>
          <a:lstStyle/>
          <a:p>
            <a:pPr indent="304800"/>
            <a:r>
              <a:rPr lang="zh-CN" sz="2800">
                <a:latin typeface="微软雅黑" panose="020B0503020204020204" charset="-122"/>
                <a:ea typeface="微软雅黑" panose="020B0503020204020204" charset="-122"/>
                <a:cs typeface="微软雅黑" panose="020B0503020204020204" charset="-122"/>
              </a:rPr>
              <a:t>孩子们此时的心情是怎样的？用“三角符号”标出最能表现孩子们心情的词语。</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15435" y="1111250"/>
            <a:ext cx="2192036" cy="578390"/>
          </a:xfrm>
          <a:prstGeom prst="roundRect">
            <a:avLst/>
          </a:prstGeom>
          <a:solidFill>
            <a:srgbClr val="FFC000"/>
          </a:solidFill>
        </p:spPr>
        <p:txBody>
          <a:bodyPr wrap="square" rtlCol="0">
            <a:spAutoFit/>
          </a:bodyPr>
          <a:lstStyle/>
          <a:p>
            <a:r>
              <a:rPr lang="zh-CN" altLang="en-US" sz="2800">
                <a:latin typeface="微软雅黑" panose="020B0503020204020204" charset="-122"/>
                <a:ea typeface="微软雅黑" panose="020B0503020204020204" charset="-122"/>
              </a:rPr>
              <a:t>课文精讲</a:t>
            </a:r>
          </a:p>
        </p:txBody>
      </p:sp>
      <p:pic>
        <p:nvPicPr>
          <p:cNvPr id="2" name="图片 1"/>
          <p:cNvPicPr>
            <a:picLocks noChangeAspect="1"/>
          </p:cNvPicPr>
          <p:nvPr/>
        </p:nvPicPr>
        <p:blipFill>
          <a:blip r:embed="rId3" cstate="print"/>
          <a:srcRect l="9401" t="28535" r="52099" b="33202"/>
          <a:stretch>
            <a:fillRect/>
          </a:stretch>
        </p:blipFill>
        <p:spPr>
          <a:xfrm>
            <a:off x="6872206" y="1689737"/>
            <a:ext cx="3178762" cy="1941195"/>
          </a:xfrm>
          <a:prstGeom prst="teardrop">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checkerboard(across)">
                                      <p:cBhvr>
                                        <p:cTn id="1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0" grpId="0" bldLvl="0" animBg="1"/>
    </p:bldLst>
  </p:timing>
</p:sld>
</file>

<file path=ppt/slides/slide9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874334" y="1906272"/>
            <a:ext cx="8625524" cy="737235"/>
          </a:xfrm>
          <a:prstGeom prst="rect">
            <a:avLst/>
          </a:prstGeom>
          <a:noFill/>
          <a:ln w="9525">
            <a:noFill/>
          </a:ln>
        </p:spPr>
        <p:txBody>
          <a:bodyPr wrap="square">
            <a:spAutoFit/>
          </a:bodyPr>
          <a:lstStyle/>
          <a:p>
            <a:pPr>
              <a:lnSpc>
                <a:spcPct val="150000"/>
              </a:lnSpc>
            </a:pPr>
            <a:r>
              <a:rPr lang="en-US" altLang="zh-CN"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同学们，你们看见过这张图片吗？”</a:t>
            </a:r>
          </a:p>
        </p:txBody>
      </p:sp>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pic>
        <p:nvPicPr>
          <p:cNvPr id="3" name="图片 2"/>
          <p:cNvPicPr>
            <a:picLocks noChangeAspect="1"/>
          </p:cNvPicPr>
          <p:nvPr/>
        </p:nvPicPr>
        <p:blipFill>
          <a:blip r:embed="rId2" cstate="print"/>
          <a:srcRect l="12248" t="6362" r="10058" b="14078"/>
          <a:stretch>
            <a:fillRect/>
          </a:stretch>
        </p:blipFill>
        <p:spPr>
          <a:xfrm>
            <a:off x="1092142" y="3050542"/>
            <a:ext cx="8761945" cy="3096895"/>
          </a:xfrm>
          <a:prstGeom prst="rect">
            <a:avLst/>
          </a:prstGeom>
        </p:spPr>
      </p:pic>
    </p:spTree>
  </p:cSld>
  <p:clrMapOvr>
    <a:masterClrMapping/>
  </p:clrMapOvr>
  <p:timing>
    <p:tnLst>
      <p:par>
        <p:cTn id="1" dur="indefinite" restart="never" nodeType="tmRoot"/>
      </p:par>
    </p:tnLst>
  </p:timing>
</p:sld>
</file>

<file path=ppt/slides/slide9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矩形 6"/>
          <p:cNvSpPr/>
          <p:nvPr/>
        </p:nvSpPr>
        <p:spPr>
          <a:xfrm>
            <a:off x="4265481" y="2204085"/>
            <a:ext cx="6685401" cy="2862322"/>
          </a:xfrm>
          <a:prstGeom prst="rect">
            <a:avLst/>
          </a:prstGeom>
        </p:spPr>
        <p:txBody>
          <a:bodyPr wrap="square">
            <a:spAutoFit/>
          </a:bodyPr>
          <a:lstStyle/>
          <a:p>
            <a:pPr>
              <a:lnSpc>
                <a:spcPct val="150000"/>
              </a:lnSpc>
            </a:pPr>
            <a:r>
              <a:rPr lang="en-US" altLang="zh-CN" sz="2400" dirty="0">
                <a:solidFill>
                  <a:srgbClr val="FF0000"/>
                </a:solidFill>
                <a:latin typeface="微软雅黑" panose="020B0503020204020204" charset="-122"/>
                <a:ea typeface="微软雅黑" panose="020B0503020204020204" charset="-122"/>
                <a:cs typeface="微软雅黑" panose="020B0503020204020204" charset="-122"/>
              </a:rPr>
              <a:t>      </a:t>
            </a:r>
            <a:r>
              <a:rPr altLang="zh-CN" sz="2400" dirty="0">
                <a:solidFill>
                  <a:srgbClr val="FF0000"/>
                </a:solidFill>
                <a:latin typeface="微软雅黑" panose="020B0503020204020204" charset="-122"/>
                <a:ea typeface="微软雅黑" panose="020B0503020204020204" charset="-122"/>
                <a:cs typeface="微软雅黑" panose="020B0503020204020204" charset="-122"/>
              </a:rPr>
              <a:t>汉斯·克里斯蒂安·安徒生 </a:t>
            </a:r>
            <a:r>
              <a:rPr altLang="zh-CN" sz="2400" dirty="0">
                <a:latin typeface="微软雅黑" panose="020B0503020204020204" charset="-122"/>
                <a:ea typeface="微软雅黑" panose="020B0503020204020204" charset="-122"/>
                <a:cs typeface="微软雅黑" panose="020B0503020204020204" charset="-122"/>
              </a:rPr>
              <a:t>（1805-1875），19世纪丹麦著名的童话作家，既是世界文学童话的代表人物之一，被誉为“世界儿童文学的太阳”。1838年获得作家奖金——国家每年拨给他200元非公职津贴。</a:t>
            </a:r>
          </a:p>
        </p:txBody>
      </p:sp>
      <p:sp>
        <p:nvSpPr>
          <p:cNvPr id="3" name="文本框 2"/>
          <p:cNvSpPr txBox="1"/>
          <p:nvPr/>
        </p:nvSpPr>
        <p:spPr>
          <a:xfrm>
            <a:off x="651101" y="1082675"/>
            <a:ext cx="2043214" cy="578882"/>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走近作者</a:t>
            </a:r>
          </a:p>
        </p:txBody>
      </p:sp>
      <p:pic>
        <p:nvPicPr>
          <p:cNvPr id="2" name="图片 1"/>
          <p:cNvPicPr>
            <a:picLocks noChangeAspect="1"/>
          </p:cNvPicPr>
          <p:nvPr/>
        </p:nvPicPr>
        <p:blipFill>
          <a:blip r:embed="rId2" cstate="print"/>
          <a:stretch>
            <a:fillRect/>
          </a:stretch>
        </p:blipFill>
        <p:spPr>
          <a:xfrm>
            <a:off x="651100" y="2340610"/>
            <a:ext cx="3130705" cy="34232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896037" y="1242060"/>
            <a:ext cx="2210640" cy="683880"/>
          </a:xfrm>
          <a:prstGeom prst="plaque">
            <a:avLst/>
          </a:prstGeom>
          <a:solidFill>
            <a:schemeClr val="accent2"/>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字词乐园</a:t>
            </a:r>
          </a:p>
        </p:txBody>
      </p:sp>
      <p:sp>
        <p:nvSpPr>
          <p:cNvPr id="3" name="棱台 2"/>
          <p:cNvSpPr/>
          <p:nvPr/>
        </p:nvSpPr>
        <p:spPr>
          <a:xfrm>
            <a:off x="896038" y="2693037"/>
            <a:ext cx="9457226" cy="1471857"/>
          </a:xfrm>
          <a:prstGeom prst="bevel">
            <a:avLst>
              <a:gd name="adj" fmla="val 2996"/>
            </a:avLst>
          </a:prstGeom>
          <a:solidFill>
            <a:srgbClr val="92D050"/>
          </a:solidFill>
          <a:ln>
            <a:solidFill>
              <a:schemeClr val="accent1"/>
            </a:solidFill>
          </a:ln>
        </p:spPr>
        <p:txBody>
          <a:bodyPr wrap="square">
            <a:spAutoFit/>
          </a:bodyPr>
          <a:lstStyle/>
          <a:p>
            <a:pPr>
              <a:lnSpc>
                <a:spcPct val="150000"/>
              </a:lnSpc>
            </a:pPr>
            <a:r>
              <a:rPr altLang="zh-CN" sz="2800" dirty="0">
                <a:latin typeface="微软雅黑" panose="020B0503020204020204" charset="-122"/>
                <a:ea typeface="微软雅黑" panose="020B0503020204020204" charset="-122"/>
                <a:cs typeface="微软雅黑" panose="020B0503020204020204" charset="-122"/>
              </a:rPr>
              <a:t>港口   宴会    睫毛     婚礼    喜讯     挽手 </a:t>
            </a:r>
          </a:p>
          <a:p>
            <a:pPr>
              <a:lnSpc>
                <a:spcPct val="150000"/>
              </a:lnSpc>
            </a:pPr>
            <a:r>
              <a:rPr altLang="zh-CN" sz="2800" dirty="0">
                <a:latin typeface="微软雅黑" panose="020B0503020204020204" charset="-122"/>
                <a:ea typeface="微软雅黑" panose="020B0503020204020204" charset="-122"/>
                <a:cs typeface="微软雅黑" panose="020B0503020204020204" charset="-122"/>
              </a:rPr>
              <a:t>神圣   仪式    旗帜     铺陈   垫子   永恒   抚弄</a:t>
            </a:r>
          </a:p>
        </p:txBody>
      </p:sp>
      <p:sp>
        <p:nvSpPr>
          <p:cNvPr id="2" name="文本框 1"/>
          <p:cNvSpPr txBox="1"/>
          <p:nvPr/>
        </p:nvSpPr>
        <p:spPr>
          <a:xfrm>
            <a:off x="896038" y="4664712"/>
            <a:ext cx="9796728" cy="1383665"/>
          </a:xfrm>
          <a:prstGeom prst="rect">
            <a:avLst/>
          </a:prstGeom>
          <a:noFill/>
        </p:spPr>
        <p:txBody>
          <a:bodyPr wrap="square" rtlCol="0">
            <a:spAutoFit/>
          </a:bodyPr>
          <a:lstStyle/>
          <a:p>
            <a:pPr algn="l">
              <a:lnSpc>
                <a:spcPct val="100000"/>
              </a:lnSpc>
            </a:pPr>
            <a:r>
              <a:rPr altLang="zh-CN" sz="2800" dirty="0">
                <a:latin typeface="微软雅黑" panose="020B0503020204020204" charset="-122"/>
                <a:ea typeface="微软雅黑" panose="020B0503020204020204" charset="-122"/>
                <a:cs typeface="微软雅黑" panose="020B0503020204020204" charset="-122"/>
                <a:sym typeface="+mn-ea"/>
              </a:rPr>
              <a:t>注意读准</a:t>
            </a:r>
            <a:r>
              <a:rPr lang="zh-CN" sz="2800" dirty="0">
                <a:latin typeface="微软雅黑" panose="020B0503020204020204" charset="-122"/>
                <a:ea typeface="微软雅黑" panose="020B0503020204020204" charset="-122"/>
                <a:cs typeface="微软雅黑" panose="020B0503020204020204" charset="-122"/>
                <a:sym typeface="+mn-ea"/>
              </a:rPr>
              <a:t>：</a:t>
            </a:r>
          </a:p>
          <a:p>
            <a:pPr algn="l">
              <a:lnSpc>
                <a:spcPct val="100000"/>
              </a:lnSpc>
            </a:pPr>
            <a:r>
              <a:rPr lang="zh-CN" sz="2800" dirty="0">
                <a:latin typeface="微软雅黑" panose="020B0503020204020204" charset="-122"/>
                <a:ea typeface="微软雅黑" panose="020B0503020204020204" charset="-122"/>
                <a:cs typeface="微软雅黑" panose="020B0503020204020204" charset="-122"/>
                <a:sym typeface="+mn-ea"/>
              </a:rPr>
              <a:t>       </a:t>
            </a:r>
            <a:r>
              <a:rPr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翘舌音“圣 帜 陈”，前鼻音“</a:t>
            </a:r>
            <a:r>
              <a:rPr lang="zh-CN" altLang="zh-CN" sz="2800" dirty="0">
                <a:solidFill>
                  <a:srgbClr val="FF0000"/>
                </a:solidFill>
                <a:latin typeface="微软雅黑" panose="020B0503020204020204" charset="-122"/>
                <a:cs typeface="微软雅黑" panose="020B0503020204020204" charset="-122"/>
                <a:sym typeface="+mn-ea"/>
              </a:rPr>
              <a:t>宴</a:t>
            </a:r>
            <a:r>
              <a:rPr altLang="zh-CN" sz="2800" dirty="0">
                <a:solidFill>
                  <a:srgbClr val="FF0000"/>
                </a:solidFill>
                <a:latin typeface="微软雅黑" panose="020B0503020204020204" charset="-122"/>
                <a:ea typeface="微软雅黑" panose="020B0503020204020204" charset="-122"/>
                <a:cs typeface="微软雅黑" panose="020B0503020204020204" charset="-122"/>
                <a:sym typeface="+mn-ea"/>
              </a:rPr>
              <a:t> 婚 讯 挽 ”，后鼻音“恒 港”。</a:t>
            </a:r>
            <a:endParaRPr lang="zh-CN" altLang="zh-CN" sz="28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blinds(horizontal)">
                                      <p:cBhvr>
                                        <p:cTn id="14"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stretch>
            <a:fillRect/>
          </a:stretch>
        </p:blipFill>
        <p:spPr>
          <a:xfrm>
            <a:off x="158125" y="3552192"/>
            <a:ext cx="4368571" cy="2684145"/>
          </a:xfrm>
          <a:prstGeom prst="rect">
            <a:avLst/>
          </a:prstGeom>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7" name="棱台 6"/>
          <p:cNvSpPr/>
          <p:nvPr/>
        </p:nvSpPr>
        <p:spPr>
          <a:xfrm>
            <a:off x="3376418" y="2080262"/>
            <a:ext cx="7162099" cy="2697341"/>
          </a:xfrm>
          <a:prstGeom prst="bevel">
            <a:avLst>
              <a:gd name="adj" fmla="val 7319"/>
            </a:avLst>
          </a:prstGeom>
          <a:solidFill>
            <a:schemeClr val="accent2"/>
          </a:solidFill>
          <a:ln>
            <a:solidFill>
              <a:schemeClr val="accent1"/>
            </a:solidFill>
          </a:ln>
        </p:spPr>
        <p:txBody>
          <a:bodyPr wrap="square">
            <a:spAutoFit/>
          </a:bodyPr>
          <a:lstStyle/>
          <a:p>
            <a:pPr>
              <a:lnSpc>
                <a:spcPct val="150000"/>
              </a:lnSpc>
            </a:pPr>
            <a:r>
              <a:rPr lang="zh-CN" altLang="zh-CN" sz="2400" dirty="0">
                <a:solidFill>
                  <a:schemeClr val="bg1"/>
                </a:solidFill>
                <a:latin typeface="微软雅黑" panose="020B0503020204020204" charset="-122"/>
                <a:ea typeface="微软雅黑" panose="020B0503020204020204" charset="-122"/>
                <a:cs typeface="微软雅黑" panose="020B0503020204020204" charset="-122"/>
                <a:sym typeface="+mn-ea"/>
              </a:rPr>
              <a:t>第一部分（1-10）：美人鱼眼睁睁地看着王子娶了别的公主。</a:t>
            </a:r>
          </a:p>
          <a:p>
            <a:pPr>
              <a:lnSpc>
                <a:spcPct val="150000"/>
              </a:lnSpc>
            </a:pPr>
            <a:r>
              <a:rPr lang="zh-CN" altLang="zh-CN" sz="2400" dirty="0">
                <a:solidFill>
                  <a:schemeClr val="bg1"/>
                </a:solidFill>
                <a:latin typeface="微软雅黑" panose="020B0503020204020204" charset="-122"/>
                <a:ea typeface="微软雅黑" panose="020B0503020204020204" charset="-122"/>
                <a:cs typeface="微软雅黑" panose="020B0503020204020204" charset="-122"/>
                <a:sym typeface="+mn-ea"/>
              </a:rPr>
              <a:t>第二部分（11-13）：美人鱼没有加害王子，自己却变成了泡沫。</a:t>
            </a:r>
          </a:p>
        </p:txBody>
      </p:sp>
      <p:sp>
        <p:nvSpPr>
          <p:cNvPr id="2" name="文本框 1"/>
          <p:cNvSpPr txBox="1"/>
          <p:nvPr/>
        </p:nvSpPr>
        <p:spPr>
          <a:xfrm>
            <a:off x="679781" y="1082675"/>
            <a:ext cx="2262572" cy="645016"/>
          </a:xfrm>
          <a:prstGeom prst="cube">
            <a:avLst>
              <a:gd name="adj" fmla="val 19064"/>
            </a:avLst>
          </a:prstGeom>
          <a:solidFill>
            <a:schemeClr val="accent2"/>
          </a:solidFill>
          <a:ln>
            <a:solidFill>
              <a:schemeClr val="accent1"/>
            </a:solidFill>
          </a:ln>
        </p:spPr>
        <p:txBody>
          <a:bodyPr wrap="square" rtlCol="0">
            <a:spAutoFit/>
          </a:bodyPr>
          <a:lstStyle/>
          <a:p>
            <a:r>
              <a:rPr lang="zh-CN" altLang="en-US" sz="2800">
                <a:latin typeface="微软雅黑" panose="020B0503020204020204" charset="-122"/>
                <a:ea typeface="微软雅黑" panose="020B0503020204020204" charset="-122"/>
              </a:rPr>
              <a:t>脉络梳理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checkerboard(across)">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checkerboard(across)">
                                      <p:cBhvr>
                                        <p:cTn id="18"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9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37" y="3966845"/>
            <a:ext cx="2200563" cy="2228850"/>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流程图: 终止 1"/>
          <p:cNvSpPr/>
          <p:nvPr/>
        </p:nvSpPr>
        <p:spPr bwMode="auto">
          <a:xfrm>
            <a:off x="406163" y="1140460"/>
            <a:ext cx="2356362" cy="535940"/>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2005232" y="2595880"/>
            <a:ext cx="8332529" cy="683193"/>
          </a:xfrm>
          <a:prstGeom prst="snip2DiagRect">
            <a:avLst/>
          </a:prstGeom>
          <a:noFill/>
          <a:ln w="38100">
            <a:solidFill>
              <a:schemeClr val="accent2">
                <a:lumMod val="60000"/>
                <a:lumOff val="40000"/>
              </a:schemeClr>
            </a:solidFill>
            <a:prstDash val="lgDashDotDot"/>
          </a:ln>
        </p:spPr>
        <p:txBody>
          <a:bodyPr wrap="square">
            <a:spAutoFit/>
          </a:bodyPr>
          <a:lstStyle/>
          <a:p>
            <a:pPr>
              <a:lnSpc>
                <a:spcPct val="130000"/>
              </a:lnSpc>
            </a:pPr>
            <a:r>
              <a:rPr lang="en-US"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“小人鱼亲吻着王子的手</a:t>
            </a:r>
            <a:r>
              <a:rPr lang="zh-CN" sz="2400">
                <a:latin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rPr>
              <a:t>她觉得自己的心在破碎。”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heckerboard(across)">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00" grpId="0" bldLvl="0" animBg="1"/>
    </p:bldLst>
  </p:timing>
</p:sld>
</file>

<file path=ppt/slides/slide9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5" name="文本框 4"/>
          <p:cNvSpPr txBox="1"/>
          <p:nvPr/>
        </p:nvSpPr>
        <p:spPr>
          <a:xfrm>
            <a:off x="406163" y="4203065"/>
            <a:ext cx="10383493" cy="1894476"/>
          </a:xfrm>
          <a:prstGeom prst="snip2DiagRect">
            <a:avLst/>
          </a:prstGeom>
          <a:solidFill>
            <a:srgbClr val="92D050"/>
          </a:solidFill>
          <a:ln>
            <a:solidFill>
              <a:schemeClr val="accent2">
                <a:lumMod val="75000"/>
              </a:schemeClr>
            </a:solidFill>
          </a:ln>
        </p:spPr>
        <p:txBody>
          <a:bodyPr wrap="square" rtlCol="0">
            <a:spAutoFit/>
          </a:bodyPr>
          <a:lstStyle/>
          <a:p>
            <a:pPr algn="l"/>
            <a:r>
              <a:rPr lang="en-US" sz="2400">
                <a:solidFill>
                  <a:srgbClr val="00B050"/>
                </a:solidFill>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小人鱼为了爱情，孤身一人来到海上，为了爱情，付出了很大的代价：离开家人、族人，把自己的声音交给了巫婆，但是最后却什么都没有得到，遍体鳞伤，忍受苦痛的她，还要面临着死亡。多么伟大的小人鱼，多么可怜的小人鱼！</a:t>
            </a:r>
          </a:p>
        </p:txBody>
      </p:sp>
      <p:sp>
        <p:nvSpPr>
          <p:cNvPr id="2" name="文本框 1"/>
          <p:cNvSpPr txBox="1"/>
          <p:nvPr/>
        </p:nvSpPr>
        <p:spPr>
          <a:xfrm>
            <a:off x="976650" y="1914525"/>
            <a:ext cx="9813006" cy="1894812"/>
          </a:xfrm>
          <a:prstGeom prst="snip2DiagRect">
            <a:avLst/>
          </a:prstGeom>
          <a:noFill/>
          <a:ln w="38100">
            <a:solidFill>
              <a:srgbClr val="92D050"/>
            </a:solidFill>
          </a:ln>
          <a:extLst>
            <a:ext uri="{909E8E84-426E-40DD-AFC4-6F175D3DCCD1}">
              <a14:hiddenFill xmlns:a14="http://schemas.microsoft.com/office/drawing/2010/main">
                <a:solidFill>
                  <a:srgbClr val="92D050"/>
                </a:solidFill>
              </a14:hiddenFill>
            </a:ext>
          </a:extLst>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　“</a:t>
            </a:r>
            <a:r>
              <a:rPr lang="zh-CN" sz="2400">
                <a:solidFill>
                  <a:srgbClr val="FF0000"/>
                </a:solidFill>
                <a:latin typeface="微软雅黑" panose="020B0503020204020204" charset="-122"/>
                <a:ea typeface="微软雅黑" panose="020B0503020204020204" charset="-122"/>
                <a:cs typeface="微软雅黑" panose="020B0503020204020204" charset="-122"/>
                <a:sym typeface="+mn-ea"/>
              </a:rPr>
              <a:t>小人鱼知道，这是她能看到王子的最后一个夜晚——为了他，她离开了自己的族人和家庭，交出了她美妙的声音，为了他，每天忍受着没有止境的痛苦，他却一点儿也不知道。</a:t>
            </a:r>
            <a:r>
              <a:rPr lang="zh-CN" sz="2400">
                <a:latin typeface="微软雅黑" panose="020B0503020204020204" charset="-122"/>
                <a:ea typeface="微软雅黑" panose="020B0503020204020204" charset="-122"/>
                <a:cs typeface="微软雅黑" panose="020B0503020204020204" charset="-122"/>
                <a:sym typeface="+mn-ea"/>
              </a:rPr>
              <a:t>”请你用自己的话说说你的体会。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Lst>
  </p:timing>
</p:sld>
</file>

<file path=ppt/slides/slide9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3382620" y="1247142"/>
            <a:ext cx="7262090" cy="2424232"/>
          </a:xfrm>
          <a:prstGeom prst="snip2DiagRect">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a:spAutoFit/>
          </a:bodyPr>
          <a:lstStyle/>
          <a:p>
            <a:pPr>
              <a:lnSpc>
                <a:spcPct val="150000"/>
              </a:lnSpc>
            </a:pP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a:t>
            </a:r>
            <a:r>
              <a:rPr lang="zh-CN" sz="2800" dirty="0">
                <a:solidFill>
                  <a:schemeClr val="dk1"/>
                </a:solidFill>
                <a:latin typeface="微软雅黑" panose="020B0503020204020204" charset="-122"/>
                <a:ea typeface="微软雅黑" panose="020B0503020204020204" charset="-122"/>
                <a:cs typeface="微软雅黑" panose="020B0503020204020204" charset="-122"/>
              </a:rPr>
              <a:t>小人鱼拿着刀的手在发抖，但是，……刀落下的地方，浪花迸发出一道耀眼的红光，好像一滴滴的鲜血从水中喷溅出来。 </a:t>
            </a:r>
          </a:p>
        </p:txBody>
      </p:sp>
      <p:pic>
        <p:nvPicPr>
          <p:cNvPr id="6" name="图片 5"/>
          <p:cNvPicPr>
            <a:picLocks noChangeAspect="1"/>
          </p:cNvPicPr>
          <p:nvPr/>
        </p:nvPicPr>
        <p:blipFill>
          <a:blip r:embed="rId2" cstate="print"/>
          <a:stretch>
            <a:fillRect/>
          </a:stretch>
        </p:blipFill>
        <p:spPr>
          <a:xfrm>
            <a:off x="406163" y="2582547"/>
            <a:ext cx="2976456" cy="3311525"/>
          </a:xfrm>
          <a:prstGeom prst="roundRect">
            <a:avLst/>
          </a:prstGeom>
        </p:spPr>
      </p:pic>
      <p:sp>
        <p:nvSpPr>
          <p:cNvPr id="2" name="文本框 1"/>
          <p:cNvSpPr txBox="1"/>
          <p:nvPr/>
        </p:nvSpPr>
        <p:spPr>
          <a:xfrm>
            <a:off x="3750801" y="4866007"/>
            <a:ext cx="6893908" cy="1383665"/>
          </a:xfrm>
          <a:prstGeom prst="rect">
            <a:avLst/>
          </a:prstGeom>
          <a:noFill/>
        </p:spPr>
        <p:txBody>
          <a:bodyPr wrap="square" rtlCol="0">
            <a:spAutoFit/>
          </a:bodyPr>
          <a:lstStyle/>
          <a:p>
            <a:r>
              <a:rPr lang="en-US" altLang="zh-CN" sz="2800" b="1"/>
              <a:t>       </a:t>
            </a:r>
            <a:r>
              <a:rPr lang="en-US" altLang="zh-CN" sz="2800" b="1">
                <a:solidFill>
                  <a:srgbClr val="CC00CC"/>
                </a:solidFill>
              </a:rPr>
              <a:t> </a:t>
            </a:r>
            <a:r>
              <a:rPr lang="zh-CN" altLang="en-US" sz="2800" b="1">
                <a:solidFill>
                  <a:srgbClr val="CC00CC"/>
                </a:solidFill>
              </a:rPr>
              <a:t>这是小人鱼有了重生的机会，而选择放弃，为了她心爱的王子，宁愿牺牲自己，成全他人。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bldLvl="0" animBg="1"/>
    </p:bldLst>
  </p:timing>
</p:sld>
</file>

<file path=ppt/slides/slide9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新知讲解</a:t>
            </a:r>
          </a:p>
        </p:txBody>
      </p:sp>
      <p:sp>
        <p:nvSpPr>
          <p:cNvPr id="100" name="文本框 99"/>
          <p:cNvSpPr txBox="1"/>
          <p:nvPr/>
        </p:nvSpPr>
        <p:spPr>
          <a:xfrm>
            <a:off x="1844433" y="1988842"/>
            <a:ext cx="7262090" cy="881539"/>
          </a:xfrm>
          <a:prstGeom prst="snip2DiagRect">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a:spAutoFit/>
          </a:bodyPr>
          <a:lstStyle/>
          <a:p>
            <a:pPr>
              <a:lnSpc>
                <a:spcPct val="150000"/>
              </a:lnSpc>
            </a:pP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这篇课文表达了作者的什么感情？</a:t>
            </a:r>
          </a:p>
        </p:txBody>
      </p:sp>
      <p:sp>
        <p:nvSpPr>
          <p:cNvPr id="2" name="文本框 1"/>
          <p:cNvSpPr txBox="1"/>
          <p:nvPr/>
        </p:nvSpPr>
        <p:spPr>
          <a:xfrm>
            <a:off x="307021" y="3592830"/>
            <a:ext cx="10723466" cy="1815882"/>
          </a:xfrm>
          <a:prstGeom prst="rect">
            <a:avLst/>
          </a:prstGeom>
          <a:noFill/>
        </p:spPr>
        <p:txBody>
          <a:bodyPr wrap="square" rtlCol="0">
            <a:spAutoFit/>
          </a:bodyPr>
          <a:lstStyle/>
          <a:p>
            <a:r>
              <a:rPr lang="en-US" altLang="zh-CN" sz="2800" b="1" dirty="0"/>
              <a:t>      </a:t>
            </a:r>
            <a:r>
              <a:rPr sz="2800" b="1" dirty="0"/>
              <a:t> </a:t>
            </a:r>
            <a:r>
              <a:rPr sz="2800" b="1" dirty="0">
                <a:solidFill>
                  <a:srgbClr val="FF0000"/>
                </a:solidFill>
              </a:rPr>
              <a:t>这篇课文写了小人鱼怎么一步步变成了泡沫，虽然有一次重生，回到原来的机会，可是却放弃了，表达了作者对小人鱼的这种“宁愿牺牲自己，伤害自己，也要保护他人，处处为别人着想”精神的赞美之情。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bldLvl="0" animBg="1"/>
      <p:bldP spid="2" grpId="0"/>
    </p:bldLst>
  </p:timing>
</p:sld>
</file>

<file path=ppt/slides/slide9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对话文本</a:t>
            </a:r>
          </a:p>
        </p:txBody>
      </p:sp>
      <p:sp>
        <p:nvSpPr>
          <p:cNvPr id="100" name="文本框 99"/>
          <p:cNvSpPr txBox="1"/>
          <p:nvPr/>
        </p:nvSpPr>
        <p:spPr>
          <a:xfrm>
            <a:off x="909215" y="2609217"/>
            <a:ext cx="9361112" cy="906219"/>
          </a:xfrm>
          <a:prstGeom prst="snip2DiagRect">
            <a:avLst/>
          </a:prstGeom>
          <a:noFill/>
          <a:ln w="38100">
            <a:solidFill>
              <a:schemeClr val="accent1"/>
            </a:solidFill>
          </a:ln>
          <a:extLst>
            <a:ext uri="{909E8E84-426E-40DD-AFC4-6F175D3DCCD1}">
              <a14:hiddenFill xmlns:a14="http://schemas.microsoft.com/office/drawing/2010/main">
                <a:solidFill>
                  <a:schemeClr val="accent2"/>
                </a:solidFill>
              </a14:hiddenFill>
            </a:ext>
          </a:extLst>
        </p:spPr>
        <p:txBody>
          <a:bodyPr wrap="square">
            <a:spAutoFit/>
          </a:bodyPr>
          <a:lstStyle/>
          <a:p>
            <a:pPr>
              <a:lnSpc>
                <a:spcPct val="150000"/>
              </a:lnSpc>
            </a:pP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学习了本文，你想对小人鱼说些什么？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0" grpId="0" bldLvl="0" animBg="1"/>
    </p:bldLst>
  </p:timing>
</p:sld>
</file>

<file path=ppt/slides/slide9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348804" y="1152527"/>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板书设计</a:t>
            </a:r>
          </a:p>
        </p:txBody>
      </p:sp>
      <p:sp>
        <p:nvSpPr>
          <p:cNvPr id="2" name="文本框 1"/>
          <p:cNvSpPr txBox="1"/>
          <p:nvPr/>
        </p:nvSpPr>
        <p:spPr>
          <a:xfrm>
            <a:off x="1495205" y="2486025"/>
            <a:ext cx="8796050" cy="1938020"/>
          </a:xfrm>
          <a:prstGeom prst="rect">
            <a:avLst/>
          </a:prstGeom>
          <a:noFill/>
        </p:spPr>
        <p:txBody>
          <a:bodyPr wrap="square" rtlCol="0">
            <a:spAutoFit/>
          </a:bodyPr>
          <a:lstStyle/>
          <a:p>
            <a:pPr algn="ctr"/>
            <a:r>
              <a:rPr lang="en-US" altLang="zh-CN" sz="4000" b="1"/>
              <a:t>27.</a:t>
            </a:r>
            <a:r>
              <a:rPr lang="zh-CN" altLang="en-US" sz="4000" b="1"/>
              <a:t>海的女儿</a:t>
            </a:r>
          </a:p>
          <a:p>
            <a:pPr algn="ctr"/>
            <a:r>
              <a:rPr lang="zh-CN" altLang="en-US" sz="4000" b="1"/>
              <a:t>王子结婚，美人鱼化为泡沫</a:t>
            </a:r>
          </a:p>
          <a:p>
            <a:pPr algn="ctr"/>
            <a:r>
              <a:rPr lang="zh-CN" altLang="en-US" sz="4000" b="1"/>
              <a:t>牺牲自己，成全他人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六边形 39"/>
          <p:cNvSpPr/>
          <p:nvPr/>
        </p:nvSpPr>
        <p:spPr>
          <a:xfrm>
            <a:off x="604732" y="1052737"/>
            <a:ext cx="2059900" cy="664905"/>
          </a:xfrm>
          <a:prstGeom prst="hexagon">
            <a:avLst/>
          </a:prstGeom>
          <a:solidFill>
            <a:srgbClr val="00B0F0"/>
          </a:solidFill>
        </p:spPr>
        <p:txBody>
          <a:bodyPr wrap="none" lIns="91440" tIns="45720" rIns="91440" bIns="45720">
            <a:spAutoFit/>
          </a:bodyPr>
          <a:lstStyle/>
          <a:p>
            <a:pPr algn="ctr"/>
            <a:r>
              <a:rPr lang="zh-CN" altLang="zh-CN" sz="2800" cap="none" spc="0" dirty="0">
                <a:ln w="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课文精讲</a:t>
            </a:r>
          </a:p>
        </p:txBody>
      </p:sp>
      <p:pic>
        <p:nvPicPr>
          <p:cNvPr id="2" name="图片 1" descr="115"/>
          <p:cNvPicPr>
            <a:picLocks noChangeAspect="1"/>
          </p:cNvPicPr>
          <p:nvPr/>
        </p:nvPicPr>
        <p:blipFill>
          <a:blip r:embed="rId2" cstate="print"/>
          <a:stretch>
            <a:fillRect/>
          </a:stretch>
        </p:blipFill>
        <p:spPr>
          <a:xfrm>
            <a:off x="489101" y="3955417"/>
            <a:ext cx="2321481" cy="1718945"/>
          </a:xfrm>
          <a:prstGeom prst="rect">
            <a:avLst/>
          </a:prstGeom>
        </p:spPr>
      </p:pic>
      <p:sp>
        <p:nvSpPr>
          <p:cNvPr id="3" name="文本框 2"/>
          <p:cNvSpPr txBox="1"/>
          <p:nvPr/>
        </p:nvSpPr>
        <p:spPr>
          <a:xfrm>
            <a:off x="2622229" y="1962785"/>
            <a:ext cx="8148825" cy="3195578"/>
          </a:xfrm>
          <a:prstGeom prst="snip2DiagRect">
            <a:avLst/>
          </a:prstGeom>
          <a:noFill/>
          <a:ln w="38100">
            <a:solidFill>
              <a:srgbClr val="92D050"/>
            </a:solidFill>
          </a:ln>
        </p:spPr>
        <p:txBody>
          <a:bodyPr wrap="square" rtlCol="0">
            <a:spAutoFit/>
          </a:bodyPr>
          <a:lstStyle/>
          <a:p>
            <a:pPr algn="l"/>
            <a:r>
              <a:rPr altLang="zh-CN" sz="2800" dirty="0" err="1">
                <a:latin typeface="微软雅黑" panose="020B0503020204020204" charset="-122"/>
                <a:ea typeface="微软雅黑" panose="020B0503020204020204" charset="-122"/>
                <a:cs typeface="微软雅黑" panose="020B0503020204020204" charset="-122"/>
                <a:sym typeface="+mn-ea"/>
              </a:rPr>
              <a:t>从那小小的玻璃，你会看见雨脚在那里卜落卜落跳，</a:t>
            </a:r>
            <a:r>
              <a:rPr altLang="zh-CN" sz="2800" dirty="0" err="1" smtClean="0">
                <a:latin typeface="微软雅黑" panose="020B0503020204020204" charset="-122"/>
                <a:ea typeface="微软雅黑" panose="020B0503020204020204" charset="-122"/>
                <a:cs typeface="微软雅黑" panose="020B0503020204020204" charset="-122"/>
                <a:sym typeface="+mn-ea"/>
              </a:rPr>
              <a:t>你会看见带子似的闪电一</a:t>
            </a:r>
            <a:r>
              <a:rPr lang="zh-CN" altLang="en-US" sz="2800" dirty="0" smtClean="0">
                <a:latin typeface="微软雅黑" panose="020B0503020204020204" charset="-122"/>
                <a:ea typeface="微软雅黑" panose="020B0503020204020204" charset="-122"/>
                <a:cs typeface="微软雅黑" panose="020B0503020204020204" charset="-122"/>
                <a:sym typeface="+mn-ea"/>
              </a:rPr>
              <a:t>瞥</a:t>
            </a:r>
            <a:r>
              <a:rPr altLang="zh-CN" sz="2800" dirty="0" smtClean="0">
                <a:latin typeface="微软雅黑" panose="020B0503020204020204" charset="-122"/>
                <a:ea typeface="微软雅黑" panose="020B0503020204020204" charset="-122"/>
                <a:cs typeface="微软雅黑" panose="020B0503020204020204" charset="-122"/>
                <a:sym typeface="+mn-ea"/>
              </a:rPr>
              <a:t>；</a:t>
            </a:r>
            <a:r>
              <a:rPr altLang="zh-CN" sz="2800" dirty="0">
                <a:latin typeface="微软雅黑" panose="020B0503020204020204" charset="-122"/>
                <a:ea typeface="微软雅黑" panose="020B0503020204020204" charset="-122"/>
                <a:cs typeface="微软雅黑" panose="020B0503020204020204" charset="-122"/>
                <a:sym typeface="+mn-ea"/>
              </a:rPr>
              <a:t>你想象到这雨，这风，这雷，这电，怎样猛厉地扫荡了这世界，</a:t>
            </a:r>
            <a:r>
              <a:rPr altLang="zh-CN" sz="2800" dirty="0" smtClean="0">
                <a:latin typeface="微软雅黑" panose="020B0503020204020204" charset="-122"/>
                <a:ea typeface="微软雅黑" panose="020B0503020204020204" charset="-122"/>
                <a:cs typeface="微软雅黑" panose="020B0503020204020204" charset="-122"/>
                <a:sym typeface="+mn-ea"/>
              </a:rPr>
              <a:t>你想象它们的威力比你在露天真实感到的要大十倍百倍</a:t>
            </a:r>
            <a:r>
              <a:rPr altLang="zh-CN" sz="2800" dirty="0">
                <a:latin typeface="微软雅黑" panose="020B0503020204020204" charset="-122"/>
                <a:ea typeface="微软雅黑" panose="020B0503020204020204" charset="-122"/>
                <a:cs typeface="微软雅黑" panose="020B0503020204020204" charset="-122"/>
                <a:sym typeface="+mn-ea"/>
              </a:rPr>
              <a:t>。小小的天窗会使你的想象锐利起来！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trips(downLeft)">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3" grpId="0" bldLvl="0" animBg="1"/>
    </p:bldLst>
  </p:timing>
</p:sld>
</file>

<file path=ppt/slides/slide9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348804" y="1152527"/>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690631" y="2486027"/>
            <a:ext cx="10205216" cy="3046095"/>
          </a:xfrm>
          <a:prstGeom prst="rect">
            <a:avLst/>
          </a:prstGeom>
          <a:noFill/>
        </p:spPr>
        <p:txBody>
          <a:bodyPr wrap="square" rtlCol="0">
            <a:spAutoFit/>
          </a:bodyPr>
          <a:lstStyle/>
          <a:p>
            <a:r>
              <a:rPr sz="3200" b="1"/>
              <a:t>一、把下列汉字的读音补充完整。</a:t>
            </a:r>
          </a:p>
          <a:p>
            <a:r>
              <a:rPr sz="3200" b="1"/>
              <a:t>ɡ</a:t>
            </a:r>
            <a:r>
              <a:rPr sz="3200" b="1" u="sng"/>
              <a:t>     </a:t>
            </a:r>
            <a:r>
              <a:rPr sz="3200" b="1"/>
              <a:t>    j</a:t>
            </a:r>
            <a:r>
              <a:rPr sz="3200" b="1" u="sng">
                <a:sym typeface="+mn-ea"/>
              </a:rPr>
              <a:t>     </a:t>
            </a:r>
            <a:r>
              <a:rPr sz="3200" b="1"/>
              <a:t>     </a:t>
            </a:r>
            <a:r>
              <a:rPr sz="3200" b="1" u="sng">
                <a:sym typeface="+mn-ea"/>
              </a:rPr>
              <a:t>     </a:t>
            </a:r>
            <a:r>
              <a:rPr sz="3200" b="1"/>
              <a:t> ènɡ    y</a:t>
            </a:r>
            <a:r>
              <a:rPr sz="3200" b="1" u="sng">
                <a:sym typeface="+mn-ea"/>
              </a:rPr>
              <a:t> </a:t>
            </a:r>
            <a:r>
              <a:rPr sz="3200" b="1" u="sng">
                <a:latin typeface="+mn-lt"/>
                <a:ea typeface="+mn-ea"/>
                <a:cs typeface="+mn-cs"/>
                <a:sym typeface="+mn-ea"/>
              </a:rPr>
              <a:t>     </a:t>
            </a:r>
            <a:r>
              <a:rPr sz="3200" b="1" u="sng">
                <a:sym typeface="+mn-ea"/>
              </a:rPr>
              <a:t>    </a:t>
            </a:r>
          </a:p>
          <a:p>
            <a:r>
              <a:rPr sz="3200" b="1"/>
              <a:t>港        睫       圣                 仪 </a:t>
            </a:r>
          </a:p>
          <a:p>
            <a:r>
              <a:rPr sz="3200" b="1"/>
              <a:t>二、形近字组词</a:t>
            </a:r>
            <a:r>
              <a:rPr lang="zh-CN" sz="3200" b="1"/>
              <a:t>。</a:t>
            </a:r>
            <a:endParaRPr sz="3200" b="1"/>
          </a:p>
          <a:p>
            <a:r>
              <a:rPr sz="3200" b="1"/>
              <a:t>  兵（        ）睫（      ）讯（    ）陈（     ）</a:t>
            </a:r>
          </a:p>
          <a:p>
            <a:r>
              <a:rPr sz="3200" b="1"/>
              <a:t>  乒（       ）捷（       ）迅（    ）阵（      ）</a:t>
            </a:r>
          </a:p>
        </p:txBody>
      </p:sp>
      <p:sp>
        <p:nvSpPr>
          <p:cNvPr id="3" name="文本框 2"/>
          <p:cNvSpPr txBox="1"/>
          <p:nvPr/>
        </p:nvSpPr>
        <p:spPr>
          <a:xfrm>
            <a:off x="986727" y="3039745"/>
            <a:ext cx="1718439" cy="521970"/>
          </a:xfrm>
          <a:prstGeom prst="rect">
            <a:avLst/>
          </a:prstGeom>
          <a:noFill/>
        </p:spPr>
        <p:txBody>
          <a:bodyPr wrap="square" rtlCol="0">
            <a:spAutoFit/>
          </a:bodyPr>
          <a:lstStyle/>
          <a:p>
            <a:r>
              <a:rPr lang="zh-CN" altLang="en-US" sz="2800" b="1">
                <a:solidFill>
                  <a:srgbClr val="FF0000"/>
                </a:solidFill>
              </a:rPr>
              <a:t>ǎnɡ</a:t>
            </a:r>
          </a:p>
        </p:txBody>
      </p:sp>
      <p:sp>
        <p:nvSpPr>
          <p:cNvPr id="5" name="文本框 4"/>
          <p:cNvSpPr txBox="1"/>
          <p:nvPr/>
        </p:nvSpPr>
        <p:spPr>
          <a:xfrm>
            <a:off x="2450927" y="3039745"/>
            <a:ext cx="553435" cy="521970"/>
          </a:xfrm>
          <a:prstGeom prst="rect">
            <a:avLst/>
          </a:prstGeom>
          <a:noFill/>
        </p:spPr>
        <p:txBody>
          <a:bodyPr wrap="square" rtlCol="0">
            <a:spAutoFit/>
          </a:bodyPr>
          <a:lstStyle/>
          <a:p>
            <a:r>
              <a:rPr lang="zh-CN" altLang="en-US" sz="2800" b="1">
                <a:solidFill>
                  <a:srgbClr val="FF0000"/>
                </a:solidFill>
              </a:rPr>
              <a:t>ié</a:t>
            </a:r>
          </a:p>
        </p:txBody>
      </p:sp>
      <p:sp>
        <p:nvSpPr>
          <p:cNvPr id="100" name="文本框 99"/>
          <p:cNvSpPr txBox="1"/>
          <p:nvPr/>
        </p:nvSpPr>
        <p:spPr>
          <a:xfrm>
            <a:off x="2480382" y="3291205"/>
            <a:ext cx="6200952" cy="275590"/>
          </a:xfrm>
          <a:prstGeom prst="rect">
            <a:avLst/>
          </a:prstGeom>
          <a:noFill/>
          <a:ln w="9525">
            <a:noFill/>
          </a:ln>
        </p:spPr>
        <p:txBody>
          <a:bodyPr>
            <a:spAutoFit/>
          </a:bodyPr>
          <a:lstStyle/>
          <a:p>
            <a:r>
              <a:rPr lang="en-US" sz="1200">
                <a:latin typeface="宋体" panose="02010600030101010101" pitchFamily="2" charset="-122"/>
              </a:rPr>
              <a:t>ié</a:t>
            </a:r>
            <a:endParaRPr lang="zh-CN" altLang="en-US"/>
          </a:p>
        </p:txBody>
      </p:sp>
      <p:sp>
        <p:nvSpPr>
          <p:cNvPr id="6" name="文本框 5"/>
          <p:cNvSpPr txBox="1"/>
          <p:nvPr/>
        </p:nvSpPr>
        <p:spPr>
          <a:xfrm>
            <a:off x="3371767" y="3039745"/>
            <a:ext cx="798373" cy="521970"/>
          </a:xfrm>
          <a:prstGeom prst="rect">
            <a:avLst/>
          </a:prstGeom>
          <a:noFill/>
        </p:spPr>
        <p:txBody>
          <a:bodyPr wrap="square" rtlCol="0">
            <a:spAutoFit/>
          </a:bodyPr>
          <a:lstStyle/>
          <a:p>
            <a:r>
              <a:rPr lang="zh-CN" altLang="en-US" sz="2800" b="1">
                <a:solidFill>
                  <a:srgbClr val="FF0000"/>
                </a:solidFill>
              </a:rPr>
              <a:t>sh</a:t>
            </a:r>
          </a:p>
        </p:txBody>
      </p:sp>
      <p:sp>
        <p:nvSpPr>
          <p:cNvPr id="8" name="文本框 7"/>
          <p:cNvSpPr txBox="1"/>
          <p:nvPr/>
        </p:nvSpPr>
        <p:spPr>
          <a:xfrm>
            <a:off x="5986244" y="3039745"/>
            <a:ext cx="798373" cy="521970"/>
          </a:xfrm>
          <a:prstGeom prst="rect">
            <a:avLst/>
          </a:prstGeom>
          <a:noFill/>
        </p:spPr>
        <p:txBody>
          <a:bodyPr wrap="square" rtlCol="0">
            <a:spAutoFit/>
          </a:bodyPr>
          <a:lstStyle/>
          <a:p>
            <a:r>
              <a:rPr lang="zh-CN" altLang="en-US" sz="2800" b="1">
                <a:solidFill>
                  <a:srgbClr val="FF0000"/>
                </a:solidFill>
              </a:rPr>
              <a:t>í </a:t>
            </a:r>
          </a:p>
        </p:txBody>
      </p:sp>
      <p:sp>
        <p:nvSpPr>
          <p:cNvPr id="9" name="文本框 8"/>
          <p:cNvSpPr txBox="1"/>
          <p:nvPr/>
        </p:nvSpPr>
        <p:spPr>
          <a:xfrm>
            <a:off x="796048" y="4455797"/>
            <a:ext cx="10284278" cy="1076325"/>
          </a:xfrm>
          <a:prstGeom prst="rect">
            <a:avLst/>
          </a:prstGeom>
          <a:noFill/>
        </p:spPr>
        <p:txBody>
          <a:bodyPr wrap="square" rtlCol="0">
            <a:spAutoFit/>
          </a:bodyPr>
          <a:lstStyle/>
          <a:p>
            <a:r>
              <a:rPr lang="en-US" altLang="zh-CN" sz="3200" b="1">
                <a:solidFill>
                  <a:srgbClr val="FF0000"/>
                </a:solidFill>
                <a:latin typeface="+mj-lt"/>
                <a:cs typeface="+mj-lt"/>
              </a:rPr>
              <a:t>         </a:t>
            </a:r>
            <a:r>
              <a:rPr lang="zh-CN" altLang="en-US" sz="3200" b="1">
                <a:solidFill>
                  <a:srgbClr val="FF0000"/>
                </a:solidFill>
                <a:latin typeface="+mj-lt"/>
                <a:cs typeface="+mj-lt"/>
              </a:rPr>
              <a:t>兵士            睫毛         喜讯           陈列</a:t>
            </a:r>
          </a:p>
          <a:p>
            <a:r>
              <a:rPr lang="zh-CN" altLang="en-US" sz="3200" b="1">
                <a:solidFill>
                  <a:srgbClr val="FF0000"/>
                </a:solidFill>
                <a:latin typeface="+mj-lt"/>
                <a:cs typeface="+mj-lt"/>
              </a:rPr>
              <a:t>         乒乓           大捷           迅速        一阵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up)">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p:bldP spid="3" grpId="1"/>
      <p:bldP spid="5" grpId="0"/>
      <p:bldP spid="5" grpId="1"/>
      <p:bldP spid="6" grpId="0"/>
      <p:bldP spid="6" grpId="1"/>
      <p:bldP spid="8" grpId="0"/>
      <p:bldP spid="8" grpId="1"/>
      <p:bldP spid="9" grpId="0"/>
      <p:bldP spid="9" grpId="1"/>
    </p:bldLst>
  </p:timing>
</p:sld>
</file>

<file path=ppt/slides/slide9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348804" y="1152527"/>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348804" y="2026285"/>
            <a:ext cx="10205216" cy="4030980"/>
          </a:xfrm>
          <a:prstGeom prst="rect">
            <a:avLst/>
          </a:prstGeom>
          <a:noFill/>
        </p:spPr>
        <p:txBody>
          <a:bodyPr wrap="square" rtlCol="0">
            <a:spAutoFit/>
          </a:bodyPr>
          <a:lstStyle/>
          <a:p>
            <a:pPr algn="l"/>
            <a:r>
              <a:rPr sz="3200" b="1"/>
              <a:t>三、按要求写句子。</a:t>
            </a:r>
          </a:p>
          <a:p>
            <a:pPr algn="l"/>
            <a:r>
              <a:rPr sz="3200" b="1"/>
              <a:t>1.王子把这位羞答答的新娘，紧紧地拥在自己的怀里。（改为被字句）</a:t>
            </a:r>
          </a:p>
          <a:p>
            <a:pPr algn="l"/>
            <a:endParaRPr sz="3200" b="1"/>
          </a:p>
          <a:p>
            <a:pPr algn="l"/>
            <a:r>
              <a:rPr sz="3200" b="1"/>
              <a:t>                                                       </a:t>
            </a:r>
          </a:p>
          <a:p>
            <a:pPr algn="l"/>
            <a:r>
              <a:rPr sz="3200" b="1"/>
              <a:t>2.你没有看到天边的红光吗？（改为陈述句）</a:t>
            </a:r>
          </a:p>
          <a:p>
            <a:pPr algn="l"/>
            <a:r>
              <a:rPr sz="3200" b="1"/>
              <a:t>                                                       </a:t>
            </a:r>
          </a:p>
          <a:p>
            <a:pPr algn="l"/>
            <a:endParaRPr sz="3200" b="1"/>
          </a:p>
        </p:txBody>
      </p:sp>
      <p:sp>
        <p:nvSpPr>
          <p:cNvPr id="3" name="文本框 2"/>
          <p:cNvSpPr txBox="1"/>
          <p:nvPr/>
        </p:nvSpPr>
        <p:spPr>
          <a:xfrm>
            <a:off x="365858" y="3780790"/>
            <a:ext cx="10430000" cy="521970"/>
          </a:xfrm>
          <a:prstGeom prst="rect">
            <a:avLst/>
          </a:prstGeom>
          <a:noFill/>
        </p:spPr>
        <p:txBody>
          <a:bodyPr wrap="square" rtlCol="0">
            <a:spAutoFit/>
          </a:bodyPr>
          <a:lstStyle/>
          <a:p>
            <a:r>
              <a:rPr lang="zh-CN" altLang="en-US" sz="2800" b="1">
                <a:solidFill>
                  <a:srgbClr val="FF0000"/>
                </a:solidFill>
              </a:rPr>
              <a:t>这位羞答答的新娘，被王子紧紧地拥在自己的怀里。</a:t>
            </a:r>
            <a:r>
              <a:rPr lang="zh-CN" altLang="en-US"/>
              <a:t> </a:t>
            </a:r>
          </a:p>
        </p:txBody>
      </p:sp>
      <p:sp>
        <p:nvSpPr>
          <p:cNvPr id="5" name="文本框 4"/>
          <p:cNvSpPr txBox="1"/>
          <p:nvPr/>
        </p:nvSpPr>
        <p:spPr>
          <a:xfrm>
            <a:off x="443368" y="5313680"/>
            <a:ext cx="4512774" cy="523220"/>
          </a:xfrm>
          <a:prstGeom prst="rect">
            <a:avLst/>
          </a:prstGeom>
          <a:noFill/>
        </p:spPr>
        <p:txBody>
          <a:bodyPr wrap="none" rtlCol="0">
            <a:spAutoFit/>
          </a:bodyPr>
          <a:lstStyle/>
          <a:p>
            <a:pPr algn="l"/>
            <a:r>
              <a:rPr lang="zh-CN" altLang="en-US" sz="2800" b="1">
                <a:solidFill>
                  <a:srgbClr val="FF0000"/>
                </a:solidFill>
              </a:rPr>
              <a:t>你一定看到了天边的红光。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p:bldP spid="3" grpId="1"/>
      <p:bldP spid="5" grpId="0"/>
      <p:bldP spid="5" grpId="1"/>
    </p:bldLst>
  </p:timing>
</p:sld>
</file>

<file path=ppt/slides/slide9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348804" y="1152527"/>
            <a:ext cx="2356362"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课堂练习</a:t>
            </a:r>
          </a:p>
        </p:txBody>
      </p:sp>
      <p:sp>
        <p:nvSpPr>
          <p:cNvPr id="2" name="文本框 1"/>
          <p:cNvSpPr txBox="1"/>
          <p:nvPr/>
        </p:nvSpPr>
        <p:spPr>
          <a:xfrm>
            <a:off x="348804" y="2026286"/>
            <a:ext cx="10678039" cy="3600986"/>
          </a:xfrm>
          <a:prstGeom prst="rect">
            <a:avLst/>
          </a:prstGeom>
          <a:noFill/>
        </p:spPr>
        <p:txBody>
          <a:bodyPr wrap="square" rtlCol="0">
            <a:spAutoFit/>
          </a:bodyPr>
          <a:lstStyle/>
          <a:p>
            <a:pPr algn="l"/>
            <a:r>
              <a:rPr sz="2800" b="1" dirty="0" err="1">
                <a:latin typeface="宋体" panose="02010600030101010101" pitchFamily="2" charset="-122"/>
                <a:cs typeface="宋体" panose="02010600030101010101" pitchFamily="2" charset="-122"/>
              </a:rPr>
              <a:t>四、选词填空</a:t>
            </a:r>
            <a:r>
              <a:rPr sz="2800" b="1" dirty="0">
                <a:latin typeface="宋体" panose="02010600030101010101" pitchFamily="2" charset="-122"/>
                <a:cs typeface="宋体" panose="02010600030101010101" pitchFamily="2" charset="-122"/>
              </a:rPr>
              <a:t>。</a:t>
            </a:r>
          </a:p>
          <a:p>
            <a:pPr algn="l"/>
            <a:r>
              <a:rPr sz="2800" b="1" dirty="0">
                <a:latin typeface="宋体" panose="02010600030101010101" pitchFamily="2" charset="-122"/>
                <a:cs typeface="宋体" panose="02010600030101010101" pitchFamily="2" charset="-122"/>
              </a:rPr>
              <a:t>                   </a:t>
            </a:r>
            <a:r>
              <a:rPr sz="2800" b="1" dirty="0" err="1">
                <a:latin typeface="宋体" panose="02010600030101010101" pitchFamily="2" charset="-122"/>
                <a:cs typeface="宋体" panose="02010600030101010101" pitchFamily="2" charset="-122"/>
              </a:rPr>
              <a:t>美丽</a:t>
            </a:r>
            <a:r>
              <a:rPr sz="2800" b="1" dirty="0">
                <a:latin typeface="宋体" panose="02010600030101010101" pitchFamily="2" charset="-122"/>
                <a:cs typeface="宋体" panose="02010600030101010101" pitchFamily="2" charset="-122"/>
              </a:rPr>
              <a:t> </a:t>
            </a:r>
            <a:r>
              <a:rPr sz="2800" b="1" dirty="0" err="1">
                <a:latin typeface="宋体" panose="02010600030101010101" pitchFamily="2" charset="-122"/>
                <a:cs typeface="宋体" panose="02010600030101010101" pitchFamily="2" charset="-122"/>
              </a:rPr>
              <a:t>美妙</a:t>
            </a:r>
            <a:r>
              <a:rPr sz="2800" b="1" dirty="0">
                <a:latin typeface="宋体" panose="02010600030101010101" pitchFamily="2" charset="-122"/>
                <a:cs typeface="宋体" panose="02010600030101010101" pitchFamily="2" charset="-122"/>
              </a:rPr>
              <a:t> </a:t>
            </a:r>
          </a:p>
          <a:p>
            <a:pPr algn="l"/>
            <a:r>
              <a:rPr sz="2800" b="1" dirty="0">
                <a:latin typeface="宋体" panose="02010600030101010101" pitchFamily="2" charset="-122"/>
                <a:cs typeface="宋体" panose="02010600030101010101" pitchFamily="2" charset="-122"/>
              </a:rPr>
              <a:t>  </a:t>
            </a:r>
            <a:r>
              <a:rPr sz="2800" b="1" dirty="0" err="1">
                <a:latin typeface="宋体" panose="02010600030101010101" pitchFamily="2" charset="-122"/>
                <a:cs typeface="宋体" panose="02010600030101010101" pitchFamily="2" charset="-122"/>
              </a:rPr>
              <a:t>大家都在为她喝彩，赞美她</a:t>
            </a:r>
            <a:r>
              <a:rPr sz="2800" b="1" dirty="0">
                <a:latin typeface="宋体" panose="02010600030101010101" pitchFamily="2" charset="-122"/>
                <a:cs typeface="宋体" panose="02010600030101010101" pitchFamily="2" charset="-122"/>
              </a:rPr>
              <a:t>（   ）</a:t>
            </a:r>
            <a:r>
              <a:rPr sz="2800" b="1" dirty="0" err="1">
                <a:latin typeface="宋体" panose="02010600030101010101" pitchFamily="2" charset="-122"/>
                <a:cs typeface="宋体" panose="02010600030101010101" pitchFamily="2" charset="-122"/>
              </a:rPr>
              <a:t>的舞姿，她从来没有跳得这么</a:t>
            </a:r>
            <a:r>
              <a:rPr sz="2800" b="1" dirty="0">
                <a:latin typeface="宋体" panose="02010600030101010101" pitchFamily="2" charset="-122"/>
                <a:cs typeface="宋体" panose="02010600030101010101" pitchFamily="2" charset="-122"/>
              </a:rPr>
              <a:t>（   ）。</a:t>
            </a:r>
          </a:p>
          <a:p>
            <a:pPr algn="l"/>
            <a:r>
              <a:rPr lang="zh-CN" sz="2800" b="1" dirty="0">
                <a:latin typeface="宋体" panose="02010600030101010101" pitchFamily="2" charset="-122"/>
                <a:cs typeface="宋体" panose="02010600030101010101" pitchFamily="2" charset="-122"/>
              </a:rPr>
              <a:t>五、</a:t>
            </a:r>
            <a:r>
              <a:rPr sz="2800" b="1" dirty="0" err="1">
                <a:latin typeface="宋体" panose="02010600030101010101" pitchFamily="2" charset="-122"/>
                <a:cs typeface="宋体" panose="02010600030101010101" pitchFamily="2" charset="-122"/>
              </a:rPr>
              <a:t>这篇课文作者是</a:t>
            </a:r>
            <a:r>
              <a:rPr sz="2800" b="1" dirty="0">
                <a:latin typeface="宋体" panose="02010600030101010101" pitchFamily="2" charset="-122"/>
                <a:cs typeface="宋体" panose="02010600030101010101" pitchFamily="2" charset="-122"/>
              </a:rPr>
              <a:t>（    ）的（   ），</a:t>
            </a:r>
            <a:r>
              <a:rPr sz="2800" b="1" dirty="0" err="1">
                <a:latin typeface="宋体" panose="02010600030101010101" pitchFamily="2" charset="-122"/>
                <a:cs typeface="宋体" panose="02010600030101010101" pitchFamily="2" charset="-122"/>
              </a:rPr>
              <a:t>写了</a:t>
            </a:r>
            <a:r>
              <a:rPr sz="2800" b="1" dirty="0" smtClean="0">
                <a:latin typeface="宋体" panose="02010600030101010101" pitchFamily="2" charset="-122"/>
                <a:cs typeface="宋体" panose="02010600030101010101" pitchFamily="2" charset="-122"/>
              </a:rPr>
              <a:t>（</a:t>
            </a:r>
            <a:r>
              <a:rPr lang="en-US" sz="2800" b="1" dirty="0" smtClean="0">
                <a:latin typeface="宋体" panose="02010600030101010101" pitchFamily="2" charset="-122"/>
                <a:cs typeface="宋体" panose="02010600030101010101" pitchFamily="2" charset="-122"/>
              </a:rPr>
              <a:t>   </a:t>
            </a:r>
            <a:r>
              <a:rPr sz="2800" b="1" dirty="0" smtClean="0">
                <a:latin typeface="宋体" panose="02010600030101010101" pitchFamily="2" charset="-122"/>
                <a:cs typeface="宋体" panose="02010600030101010101" pitchFamily="2" charset="-122"/>
              </a:rPr>
              <a:t> </a:t>
            </a:r>
            <a:r>
              <a:rPr lang="en-US" sz="2800" b="1" dirty="0" smtClean="0">
                <a:latin typeface="宋体" panose="02010600030101010101" pitchFamily="2" charset="-122"/>
                <a:cs typeface="宋体" panose="02010600030101010101" pitchFamily="2" charset="-122"/>
              </a:rPr>
              <a:t> </a:t>
            </a:r>
          </a:p>
          <a:p>
            <a:pPr algn="l"/>
            <a:r>
              <a:rPr lang="en-US" sz="2800" b="1" dirty="0">
                <a:latin typeface="宋体" panose="02010600030101010101" pitchFamily="2" charset="-122"/>
                <a:cs typeface="宋体" panose="02010600030101010101" pitchFamily="2" charset="-122"/>
              </a:rPr>
              <a:t> </a:t>
            </a:r>
            <a:r>
              <a:rPr lang="en-US" sz="2800" b="1" dirty="0" smtClean="0">
                <a:latin typeface="宋体" panose="02010600030101010101" pitchFamily="2" charset="-122"/>
                <a:cs typeface="宋体" panose="02010600030101010101" pitchFamily="2" charset="-122"/>
              </a:rPr>
              <a:t>  </a:t>
            </a:r>
            <a:r>
              <a:rPr sz="2800" b="1" dirty="0" smtClean="0">
                <a:latin typeface="宋体" panose="02010600030101010101" pitchFamily="2" charset="-122"/>
                <a:cs typeface="宋体" panose="02010600030101010101" pitchFamily="2" charset="-122"/>
              </a:rPr>
              <a:t>）</a:t>
            </a:r>
            <a:r>
              <a:rPr sz="2800" b="1" dirty="0" err="1">
                <a:latin typeface="宋体" panose="02010600030101010101" pitchFamily="2" charset="-122"/>
                <a:cs typeface="宋体" panose="02010600030101010101" pitchFamily="2" charset="-122"/>
              </a:rPr>
              <a:t>怎么一步步变成了</a:t>
            </a:r>
            <a:r>
              <a:rPr sz="2800" b="1" dirty="0">
                <a:latin typeface="宋体" panose="02010600030101010101" pitchFamily="2" charset="-122"/>
                <a:cs typeface="宋体" panose="02010600030101010101" pitchFamily="2" charset="-122"/>
              </a:rPr>
              <a:t>（   ），</a:t>
            </a:r>
            <a:r>
              <a:rPr sz="2800" b="1" dirty="0" err="1">
                <a:latin typeface="宋体" panose="02010600030101010101" pitchFamily="2" charset="-122"/>
                <a:cs typeface="宋体" panose="02010600030101010101" pitchFamily="2" charset="-122"/>
              </a:rPr>
              <a:t>虽然</a:t>
            </a:r>
            <a:r>
              <a:rPr sz="2800" b="1" dirty="0" err="1">
                <a:latin typeface="宋体" panose="02010600030101010101" pitchFamily="2" charset="-122"/>
                <a:cs typeface="宋体" panose="02010600030101010101" pitchFamily="2" charset="-122"/>
                <a:sym typeface="+mn-ea"/>
              </a:rPr>
              <a:t>有</a:t>
            </a:r>
            <a:r>
              <a:rPr sz="2800" b="1" dirty="0">
                <a:latin typeface="宋体" panose="02010600030101010101" pitchFamily="2" charset="-122"/>
                <a:cs typeface="宋体" panose="02010600030101010101" pitchFamily="2" charset="-122"/>
              </a:rPr>
              <a:t>（    ）</a:t>
            </a:r>
            <a:r>
              <a:rPr sz="2800" b="1" dirty="0" err="1">
                <a:latin typeface="宋体" panose="02010600030101010101" pitchFamily="2" charset="-122"/>
                <a:cs typeface="宋体" panose="02010600030101010101" pitchFamily="2" charset="-122"/>
              </a:rPr>
              <a:t>重生，回到原来的机会，可是却放弃了，表达了作者对小人鱼的这种</a:t>
            </a:r>
            <a:r>
              <a:rPr sz="2800" b="1" dirty="0">
                <a:latin typeface="宋体" panose="02010600030101010101" pitchFamily="2" charset="-122"/>
                <a:cs typeface="宋体" panose="02010600030101010101" pitchFamily="2" charset="-122"/>
              </a:rPr>
              <a:t>“（                                       </a:t>
            </a:r>
            <a:r>
              <a:rPr lang="en-US" sz="2800" b="1" dirty="0" smtClean="0">
                <a:latin typeface="宋体" panose="02010600030101010101" pitchFamily="2" charset="-122"/>
                <a:cs typeface="宋体" panose="02010600030101010101" pitchFamily="2" charset="-122"/>
              </a:rPr>
              <a:t> </a:t>
            </a:r>
          </a:p>
          <a:p>
            <a:pPr algn="l"/>
            <a:r>
              <a:rPr lang="en-US" sz="2800" b="1" dirty="0">
                <a:latin typeface="宋体" panose="02010600030101010101" pitchFamily="2" charset="-122"/>
                <a:cs typeface="宋体" panose="02010600030101010101" pitchFamily="2" charset="-122"/>
              </a:rPr>
              <a:t> </a:t>
            </a:r>
            <a:r>
              <a:rPr lang="en-US" sz="2800" b="1" dirty="0" smtClean="0">
                <a:latin typeface="宋体" panose="02010600030101010101" pitchFamily="2" charset="-122"/>
                <a:cs typeface="宋体" panose="02010600030101010101" pitchFamily="2" charset="-122"/>
              </a:rPr>
              <a:t>                     </a:t>
            </a:r>
            <a:r>
              <a:rPr sz="2800" b="1" dirty="0" smtClean="0">
                <a:latin typeface="宋体" panose="02010600030101010101" pitchFamily="2" charset="-122"/>
                <a:cs typeface="宋体" panose="02010600030101010101" pitchFamily="2" charset="-122"/>
              </a:rPr>
              <a:t>）”</a:t>
            </a:r>
            <a:r>
              <a:rPr sz="2800" b="1" dirty="0" err="1">
                <a:latin typeface="宋体" panose="02010600030101010101" pitchFamily="2" charset="-122"/>
                <a:cs typeface="宋体" panose="02010600030101010101" pitchFamily="2" charset="-122"/>
              </a:rPr>
              <a:t>精神的赞美之情</a:t>
            </a:r>
            <a:r>
              <a:rPr sz="2800" b="1" dirty="0">
                <a:latin typeface="宋体" panose="02010600030101010101" pitchFamily="2" charset="-122"/>
                <a:cs typeface="宋体" panose="02010600030101010101" pitchFamily="2" charset="-122"/>
              </a:rPr>
              <a:t>。</a:t>
            </a:r>
            <a:r>
              <a:rPr sz="3200" b="1" dirty="0"/>
              <a:t>                              </a:t>
            </a:r>
          </a:p>
        </p:txBody>
      </p:sp>
      <p:sp>
        <p:nvSpPr>
          <p:cNvPr id="3" name="文本框 2"/>
          <p:cNvSpPr txBox="1"/>
          <p:nvPr/>
        </p:nvSpPr>
        <p:spPr>
          <a:xfrm>
            <a:off x="6355976" y="2910205"/>
            <a:ext cx="1354908" cy="521970"/>
          </a:xfrm>
          <a:prstGeom prst="rect">
            <a:avLst/>
          </a:prstGeom>
          <a:noFill/>
        </p:spPr>
        <p:txBody>
          <a:bodyPr wrap="square" rtlCol="0">
            <a:spAutoFit/>
          </a:bodyPr>
          <a:lstStyle/>
          <a:p>
            <a:r>
              <a:rPr lang="zh-CN" altLang="en-US" sz="2800" b="1">
                <a:solidFill>
                  <a:srgbClr val="FF0000"/>
                </a:solidFill>
              </a:rPr>
              <a:t>美妙</a:t>
            </a:r>
            <a:r>
              <a:rPr lang="zh-CN" altLang="en-US"/>
              <a:t> </a:t>
            </a:r>
          </a:p>
        </p:txBody>
      </p:sp>
      <p:sp>
        <p:nvSpPr>
          <p:cNvPr id="5" name="文本框 4"/>
          <p:cNvSpPr txBox="1"/>
          <p:nvPr/>
        </p:nvSpPr>
        <p:spPr>
          <a:xfrm>
            <a:off x="3822888" y="3279140"/>
            <a:ext cx="1325453" cy="521970"/>
          </a:xfrm>
          <a:prstGeom prst="rect">
            <a:avLst/>
          </a:prstGeom>
          <a:noFill/>
        </p:spPr>
        <p:txBody>
          <a:bodyPr wrap="square" rtlCol="0">
            <a:spAutoFit/>
          </a:bodyPr>
          <a:lstStyle/>
          <a:p>
            <a:r>
              <a:rPr lang="zh-CN" altLang="en-US" sz="2800" b="1">
                <a:solidFill>
                  <a:srgbClr val="FF0000"/>
                </a:solidFill>
              </a:rPr>
              <a:t>美丽</a:t>
            </a:r>
          </a:p>
        </p:txBody>
      </p:sp>
      <p:sp>
        <p:nvSpPr>
          <p:cNvPr id="6" name="文本框 5"/>
          <p:cNvSpPr txBox="1"/>
          <p:nvPr/>
        </p:nvSpPr>
        <p:spPr>
          <a:xfrm>
            <a:off x="4659241" y="3695065"/>
            <a:ext cx="1584343" cy="521970"/>
          </a:xfrm>
          <a:prstGeom prst="rect">
            <a:avLst/>
          </a:prstGeom>
          <a:noFill/>
        </p:spPr>
        <p:txBody>
          <a:bodyPr wrap="square" rtlCol="0">
            <a:spAutoFit/>
          </a:bodyPr>
          <a:lstStyle/>
          <a:p>
            <a:r>
              <a:rPr lang="zh-CN" altLang="en-US" sz="2800" b="1">
                <a:solidFill>
                  <a:srgbClr val="FF0000"/>
                </a:solidFill>
              </a:rPr>
              <a:t>丹麦</a:t>
            </a:r>
          </a:p>
        </p:txBody>
      </p:sp>
      <p:sp>
        <p:nvSpPr>
          <p:cNvPr id="7" name="文本框 6"/>
          <p:cNvSpPr txBox="1"/>
          <p:nvPr/>
        </p:nvSpPr>
        <p:spPr>
          <a:xfrm>
            <a:off x="6684626" y="3695065"/>
            <a:ext cx="1584343" cy="521970"/>
          </a:xfrm>
          <a:prstGeom prst="rect">
            <a:avLst/>
          </a:prstGeom>
          <a:noFill/>
        </p:spPr>
        <p:txBody>
          <a:bodyPr wrap="square" rtlCol="0">
            <a:spAutoFit/>
          </a:bodyPr>
          <a:lstStyle/>
          <a:p>
            <a:r>
              <a:rPr lang="zh-CN" altLang="en-US" sz="2800" b="1">
                <a:solidFill>
                  <a:srgbClr val="FF0000"/>
                </a:solidFill>
              </a:rPr>
              <a:t>安徒生</a:t>
            </a:r>
          </a:p>
        </p:txBody>
      </p:sp>
      <p:sp>
        <p:nvSpPr>
          <p:cNvPr id="8" name="文本框 7"/>
          <p:cNvSpPr txBox="1"/>
          <p:nvPr/>
        </p:nvSpPr>
        <p:spPr>
          <a:xfrm>
            <a:off x="9303753" y="3695065"/>
            <a:ext cx="1723090" cy="521970"/>
          </a:xfrm>
          <a:prstGeom prst="rect">
            <a:avLst/>
          </a:prstGeom>
          <a:noFill/>
        </p:spPr>
        <p:txBody>
          <a:bodyPr wrap="square" rtlCol="0">
            <a:spAutoFit/>
          </a:bodyPr>
          <a:lstStyle/>
          <a:p>
            <a:r>
              <a:rPr lang="zh-CN" altLang="en-US" dirty="0"/>
              <a:t> </a:t>
            </a:r>
            <a:r>
              <a:rPr lang="zh-CN" altLang="en-US" sz="2800" b="1" dirty="0" smtClean="0">
                <a:solidFill>
                  <a:srgbClr val="FF0000"/>
                </a:solidFill>
              </a:rPr>
              <a:t>小人鱼</a:t>
            </a:r>
            <a:endParaRPr lang="zh-CN" altLang="en-US" sz="2800" b="1" dirty="0">
              <a:solidFill>
                <a:srgbClr val="FF0000"/>
              </a:solidFill>
            </a:endParaRPr>
          </a:p>
        </p:txBody>
      </p:sp>
      <p:sp>
        <p:nvSpPr>
          <p:cNvPr id="9" name="文本框 8"/>
          <p:cNvSpPr txBox="1"/>
          <p:nvPr/>
        </p:nvSpPr>
        <p:spPr>
          <a:xfrm>
            <a:off x="5310340" y="4212266"/>
            <a:ext cx="1723090" cy="521970"/>
          </a:xfrm>
          <a:prstGeom prst="rect">
            <a:avLst/>
          </a:prstGeom>
          <a:noFill/>
        </p:spPr>
        <p:txBody>
          <a:bodyPr wrap="square" rtlCol="0">
            <a:spAutoFit/>
          </a:bodyPr>
          <a:lstStyle/>
          <a:p>
            <a:r>
              <a:rPr lang="zh-CN" altLang="en-US" dirty="0"/>
              <a:t> </a:t>
            </a:r>
            <a:r>
              <a:rPr lang="zh-CN" altLang="en-US" sz="2800" b="1" dirty="0">
                <a:solidFill>
                  <a:srgbClr val="FF0000"/>
                </a:solidFill>
              </a:rPr>
              <a:t>泡沫</a:t>
            </a:r>
          </a:p>
        </p:txBody>
      </p:sp>
      <p:sp>
        <p:nvSpPr>
          <p:cNvPr id="10" name="文本框 9"/>
          <p:cNvSpPr txBox="1"/>
          <p:nvPr/>
        </p:nvSpPr>
        <p:spPr>
          <a:xfrm>
            <a:off x="8657262" y="4197769"/>
            <a:ext cx="1723090" cy="521970"/>
          </a:xfrm>
          <a:prstGeom prst="rect">
            <a:avLst/>
          </a:prstGeom>
          <a:noFill/>
        </p:spPr>
        <p:txBody>
          <a:bodyPr wrap="square" rtlCol="0">
            <a:spAutoFit/>
          </a:bodyPr>
          <a:lstStyle/>
          <a:p>
            <a:r>
              <a:rPr lang="zh-CN" altLang="en-US" dirty="0"/>
              <a:t> </a:t>
            </a:r>
            <a:r>
              <a:rPr lang="zh-CN" altLang="en-US" sz="2800" b="1" dirty="0">
                <a:solidFill>
                  <a:srgbClr val="FF0000"/>
                </a:solidFill>
              </a:rPr>
              <a:t>一次</a:t>
            </a:r>
          </a:p>
        </p:txBody>
      </p:sp>
      <p:sp>
        <p:nvSpPr>
          <p:cNvPr id="11" name="文本框 10"/>
          <p:cNvSpPr txBox="1"/>
          <p:nvPr/>
        </p:nvSpPr>
        <p:spPr>
          <a:xfrm>
            <a:off x="-47853" y="5085186"/>
            <a:ext cx="10726752" cy="830997"/>
          </a:xfrm>
          <a:prstGeom prst="rect">
            <a:avLst/>
          </a:prstGeom>
          <a:noFill/>
        </p:spPr>
        <p:txBody>
          <a:bodyPr wrap="square" rtlCol="0">
            <a:spAutoFit/>
          </a:bodyPr>
          <a:lstStyle/>
          <a:p>
            <a:r>
              <a:rPr lang="zh-CN" altLang="en-US" sz="2400" b="1" dirty="0" smtClean="0">
                <a:solidFill>
                  <a:srgbClr val="FF0000"/>
                </a:solidFill>
              </a:rPr>
              <a:t>                                               宁愿</a:t>
            </a:r>
            <a:r>
              <a:rPr lang="zh-CN" altLang="en-US" sz="2400" b="1" dirty="0">
                <a:solidFill>
                  <a:srgbClr val="FF0000"/>
                </a:solidFill>
              </a:rPr>
              <a:t>牺牲自己，伤害自己，也要保护他人，处处为别人着想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heel(1)">
                                      <p:cBhvr>
                                        <p:cTn id="44" dur="2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p:bldP spid="3"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9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9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268640" y="2136548"/>
            <a:ext cx="5032147" cy="2585323"/>
          </a:xfrm>
          <a:prstGeom prst="rect">
            <a:avLst/>
          </a:prstGeom>
        </p:spPr>
        <p:txBody>
          <a:bodyPr wrap="none">
            <a:spAutoFit/>
          </a:bodyPr>
          <a:lstStyle/>
          <a:p>
            <a:pPr algn="l">
              <a:lnSpc>
                <a:spcPct val="150000"/>
              </a:lnSpc>
            </a:pPr>
            <a:r>
              <a:rPr lang="zh-CN" sz="5400" dirty="0">
                <a:solidFill>
                  <a:schemeClr val="tx1"/>
                </a:solidFill>
                <a:latin typeface="黑体" panose="02010609060101010101" charset="-122"/>
                <a:ea typeface="黑体" panose="02010609060101010101" charset="-122"/>
                <a:cs typeface="黑体" panose="02010609060101010101" charset="-122"/>
              </a:rPr>
              <a:t>习作：</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l">
              <a:lnSpc>
                <a:spcPct val="150000"/>
              </a:lnSpc>
            </a:pPr>
            <a:r>
              <a:rPr lang="zh-CN" sz="5400" dirty="0">
                <a:solidFill>
                  <a:srgbClr val="FF0000"/>
                </a:solidFill>
                <a:latin typeface="黑体" panose="02010609060101010101" charset="-122"/>
                <a:ea typeface="黑体" panose="02010609060101010101" charset="-122"/>
                <a:cs typeface="黑体" panose="02010609060101010101" charset="-122"/>
              </a:rPr>
              <a:t>故事新编      </a:t>
            </a:r>
          </a:p>
        </p:txBody>
      </p:sp>
      <p:pic>
        <p:nvPicPr>
          <p:cNvPr id="4" name="图片 3" descr="图片19"/>
          <p:cNvPicPr>
            <a:picLocks noChangeAspect="1"/>
          </p:cNvPicPr>
          <p:nvPr/>
        </p:nvPicPr>
        <p:blipFill>
          <a:blip r:embed="rId2" cstate="print"/>
          <a:stretch>
            <a:fillRect/>
          </a:stretch>
        </p:blipFill>
        <p:spPr>
          <a:xfrm>
            <a:off x="7332626" y="1195072"/>
            <a:ext cx="3418275" cy="3171825"/>
          </a:xfrm>
          <a:prstGeom prst="rect">
            <a:avLst/>
          </a:prstGeom>
        </p:spPr>
      </p:pic>
    </p:spTree>
  </p:cSld>
  <p:clrMapOvr>
    <a:masterClrMapping/>
  </p:clrMapOvr>
  <p:timing>
    <p:tnLst>
      <p:par>
        <p:cTn id="1" dur="indefinite" restart="never" nodeType="tmRoot"/>
      </p:par>
    </p:tnLst>
  </p:timing>
</p:sld>
</file>

<file path=ppt/slides/slide9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7"/>
          <p:cNvSpPr txBox="1"/>
          <p:nvPr/>
        </p:nvSpPr>
        <p:spPr>
          <a:xfrm>
            <a:off x="570712" y="1063037"/>
            <a:ext cx="2461124" cy="58356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课文导入</a:t>
            </a:r>
          </a:p>
        </p:txBody>
      </p:sp>
      <p:sp>
        <p:nvSpPr>
          <p:cNvPr id="100" name="文本框 99"/>
          <p:cNvSpPr txBox="1"/>
          <p:nvPr/>
        </p:nvSpPr>
        <p:spPr>
          <a:xfrm>
            <a:off x="4016667" y="1857375"/>
            <a:ext cx="6466042" cy="3046988"/>
          </a:xfrm>
          <a:prstGeom prst="rect">
            <a:avLst/>
          </a:prstGeom>
          <a:noFill/>
          <a:ln w="9525">
            <a:noFill/>
          </a:ln>
        </p:spPr>
        <p:txBody>
          <a:bodyPr wrap="square">
            <a:spAutoFit/>
          </a:bodyPr>
          <a:lstStyle/>
          <a:p>
            <a:r>
              <a:rPr lang="en-US" altLang="zh-CN" sz="2400">
                <a:solidFill>
                  <a:schemeClr val="tx1"/>
                </a:solidFill>
                <a:latin typeface="微软雅黑" panose="020B0503020204020204" charset="-122"/>
                <a:ea typeface="微软雅黑" panose="020B0503020204020204" charset="-122"/>
              </a:rPr>
              <a:t>       </a:t>
            </a:r>
            <a:r>
              <a:rPr lang="zh-CN" sz="2400">
                <a:solidFill>
                  <a:schemeClr val="tx1"/>
                </a:solidFill>
                <a:latin typeface="微软雅黑" panose="020B0503020204020204" charset="-122"/>
                <a:ea typeface="微软雅黑" panose="020B0503020204020204" charset="-122"/>
              </a:rPr>
              <a:t>从前，有一只乌龟和一只兔子在互相争辩谁跑得快。于是他们决定进行一场比赛一决高下。兔子带头冲出，它奔跑了一会儿，就已遥遥领先。心想，早着呢，还可以在树下歇一会儿，放松一下，然后再跑。兔子就在树下坐下，不一会儿就睡着了。而笨手慢脚的乌龟则一路不停地爬呀爬，不一会儿到了终点，成为货真价实的冠军。等兔子一觉醒来，才发觉它输了。</a:t>
            </a:r>
            <a:endParaRPr lang="zh-CN" altLang="en-US" sz="240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570488" y="2340612"/>
            <a:ext cx="3104352" cy="3301365"/>
          </a:xfrm>
          <a:prstGeom prst="rect">
            <a:avLst/>
          </a:prstGeom>
        </p:spPr>
      </p:pic>
    </p:spTree>
  </p:cSld>
  <p:clrMapOvr>
    <a:masterClrMapping/>
  </p:clrMapOvr>
  <p:timing>
    <p:tnLst>
      <p:par>
        <p:cTn id="1" dur="indefinite" restart="never" nodeType="tmRoot"/>
      </p:par>
    </p:tnLst>
  </p:timing>
</p:sld>
</file>

<file path=ppt/slides/slide9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stretch>
            <a:fillRect/>
          </a:stretch>
        </p:blipFill>
        <p:spPr>
          <a:xfrm>
            <a:off x="269742" y="3695067"/>
            <a:ext cx="3464782" cy="2482215"/>
          </a:xfrm>
          <a:prstGeom prst="rect">
            <a:avLst/>
          </a:prstGeom>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3" name="文本框 2"/>
          <p:cNvSpPr txBox="1"/>
          <p:nvPr/>
        </p:nvSpPr>
        <p:spPr>
          <a:xfrm>
            <a:off x="651101" y="1082675"/>
            <a:ext cx="2043214" cy="578444"/>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新知讲解</a:t>
            </a:r>
          </a:p>
        </p:txBody>
      </p:sp>
      <p:sp>
        <p:nvSpPr>
          <p:cNvPr id="4" name="文本框 3"/>
          <p:cNvSpPr txBox="1"/>
          <p:nvPr/>
        </p:nvSpPr>
        <p:spPr>
          <a:xfrm>
            <a:off x="3611280" y="2075816"/>
            <a:ext cx="5066953" cy="695265"/>
          </a:xfrm>
          <a:prstGeom prst="bevel">
            <a:avLst/>
          </a:prstGeom>
          <a:solidFill>
            <a:srgbClr val="FFC000"/>
          </a:solidFill>
          <a:ln w="28575">
            <a:solidFill>
              <a:srgbClr val="FFC000"/>
            </a:solidFill>
          </a:ln>
        </p:spPr>
        <p:txBody>
          <a:bodyPr wrap="square" rtlCol="0">
            <a:spAutoFit/>
          </a:bodyPr>
          <a:lstStyle/>
          <a:p>
            <a:pPr algn="l"/>
            <a:r>
              <a:rPr lang="zh-CN" sz="2800">
                <a:solidFill>
                  <a:schemeClr val="tx1"/>
                </a:solidFill>
                <a:latin typeface="微软雅黑" panose="020B0503020204020204" charset="-122"/>
                <a:ea typeface="微软雅黑" panose="020B0503020204020204" charset="-122"/>
                <a:cs typeface="微软雅黑" panose="020B0503020204020204" charset="-122"/>
                <a:sym typeface="+mn-ea"/>
              </a:rPr>
              <a:t>先设想一下故事的结局：</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969674" y="2986406"/>
            <a:ext cx="3669030" cy="760809"/>
          </a:xfrm>
          <a:prstGeom prst="heptagon">
            <a:avLst/>
          </a:prstGeom>
          <a:noFill/>
          <a:ln w="38100">
            <a:solidFill>
              <a:srgbClr val="FFC000"/>
            </a:solidFill>
          </a:ln>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乌龟和兔子都赢了。</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5173144" y="3695701"/>
            <a:ext cx="3669030" cy="760809"/>
          </a:xfrm>
          <a:prstGeom prst="heptagon">
            <a:avLst/>
          </a:prstGeom>
          <a:noFill/>
          <a:ln w="38100">
            <a:solidFill>
              <a:srgbClr val="FFC000"/>
            </a:solidFill>
          </a:ln>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乌龟和兔子都没赢。</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2694313" y="4494531"/>
            <a:ext cx="2140268" cy="760809"/>
          </a:xfrm>
          <a:prstGeom prst="heptagon">
            <a:avLst/>
          </a:prstGeom>
          <a:noFill/>
          <a:ln w="38100">
            <a:solidFill>
              <a:srgbClr val="FFC000"/>
            </a:solidFill>
          </a:ln>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兔子赢了。</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5998647" y="5068571"/>
            <a:ext cx="2522458" cy="760809"/>
          </a:xfrm>
          <a:prstGeom prst="heptagon">
            <a:avLst/>
          </a:prstGeom>
          <a:noFill/>
          <a:ln w="38100">
            <a:solidFill>
              <a:srgbClr val="FFC000"/>
            </a:solidFill>
          </a:ln>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乌龟又赢了。</a:t>
            </a:r>
            <a:endParaRPr lang="zh-CN" altLang="en-US" sz="24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7" dur="1000" fill="hold"/>
                                        <p:tgtEl>
                                          <p:spTgt spid="12"/>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9" dur="1000" fill="hold"/>
                                        <p:tgtEl>
                                          <p:spTgt spid="13"/>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1" dur="1000" fill="hold"/>
                                        <p:tgtEl>
                                          <p:spTgt spid="14"/>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12" grpId="0" bldLvl="0" animBg="1"/>
      <p:bldP spid="13" grpId="0" bldLvl="0" animBg="1"/>
      <p:bldP spid="14" grpId="0" bldLvl="0" animBg="1"/>
    </p:bldLst>
  </p:timing>
</p:sld>
</file>

<file path=ppt/slides/slide9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470496" y="1073785"/>
            <a:ext cx="2210640" cy="682944"/>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例文引路</a:t>
            </a:r>
          </a:p>
        </p:txBody>
      </p:sp>
      <p:sp>
        <p:nvSpPr>
          <p:cNvPr id="100" name="文本框 99"/>
          <p:cNvSpPr txBox="1"/>
          <p:nvPr/>
        </p:nvSpPr>
        <p:spPr>
          <a:xfrm>
            <a:off x="337177" y="1957707"/>
            <a:ext cx="7259765" cy="3416320"/>
          </a:xfrm>
          <a:prstGeom prst="rect">
            <a:avLst/>
          </a:prstGeom>
          <a:noFill/>
          <a:ln w="9525">
            <a:noFill/>
          </a:ln>
        </p:spPr>
        <p:txBody>
          <a:bodyPr wrap="square">
            <a:spAutoFit/>
          </a:bodyPr>
          <a:lstStyle/>
          <a:p>
            <a:pPr indent="609600">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400">
                <a:solidFill>
                  <a:srgbClr val="C00000"/>
                </a:solidFill>
                <a:latin typeface="微软雅黑" panose="020B0503020204020204" charset="-122"/>
                <a:ea typeface="微软雅黑" panose="020B0503020204020204" charset="-122"/>
                <a:cs typeface="微软雅黑" panose="020B0503020204020204" charset="-122"/>
              </a:rPr>
              <a:t> </a:t>
            </a:r>
            <a:r>
              <a:rPr lang="zh-CN" sz="2400">
                <a:solidFill>
                  <a:srgbClr val="C00000"/>
                </a:solidFill>
                <a:latin typeface="微软雅黑" panose="020B0503020204020204" charset="-122"/>
                <a:ea typeface="微软雅黑" panose="020B0503020204020204" charset="-122"/>
                <a:cs typeface="微软雅黑" panose="020B0503020204020204" charset="-122"/>
              </a:rPr>
              <a:t>①龟兔共赢。</a:t>
            </a:r>
            <a:endParaRPr lang="zh-CN" sz="2400">
              <a:solidFill>
                <a:schemeClr val="tx1"/>
              </a:solidFill>
              <a:latin typeface="微软雅黑" panose="020B0503020204020204" charset="-122"/>
              <a:ea typeface="微软雅黑" panose="020B0503020204020204" charset="-122"/>
              <a:cs typeface="微软雅黑" panose="020B0503020204020204" charset="-122"/>
            </a:endParaRPr>
          </a:p>
          <a:p>
            <a:pPr indent="609600">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兔子和乌龟是一对好朋友，它们决定再来一场比赛！它们一起出发，但是这次却是兔子扛着乌龟，直奔到河边。在那里，乌龟下来，背着兔子过了河。</a:t>
            </a:r>
          </a:p>
          <a:p>
            <a:pPr indent="609600">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rPr>
              <a:t>到了河对岸，兔子再次扛着乌龟，两人一起到达终点。</a:t>
            </a:r>
          </a:p>
        </p:txBody>
      </p:sp>
      <p:pic>
        <p:nvPicPr>
          <p:cNvPr id="2" name="图片 1"/>
          <p:cNvPicPr>
            <a:picLocks noChangeAspect="1"/>
          </p:cNvPicPr>
          <p:nvPr/>
        </p:nvPicPr>
        <p:blipFill>
          <a:blip r:embed="rId2" cstate="print"/>
          <a:stretch>
            <a:fillRect/>
          </a:stretch>
        </p:blipFill>
        <p:spPr>
          <a:xfrm>
            <a:off x="7773669" y="1863090"/>
            <a:ext cx="2964830" cy="4064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470496" y="1073785"/>
            <a:ext cx="2210640" cy="682944"/>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例文引路</a:t>
            </a:r>
          </a:p>
        </p:txBody>
      </p:sp>
      <p:sp>
        <p:nvSpPr>
          <p:cNvPr id="100" name="文本框 99"/>
          <p:cNvSpPr txBox="1"/>
          <p:nvPr/>
        </p:nvSpPr>
        <p:spPr>
          <a:xfrm>
            <a:off x="1020058" y="1897380"/>
            <a:ext cx="5559928" cy="3415030"/>
          </a:xfrm>
          <a:prstGeom prst="rect">
            <a:avLst/>
          </a:prstGeom>
          <a:noFill/>
          <a:ln w="9525">
            <a:noFill/>
          </a:ln>
        </p:spPr>
        <p:txBody>
          <a:bodyPr wrap="square">
            <a:spAutoFit/>
          </a:bodyPr>
          <a:lstStyle/>
          <a:p>
            <a:pPr indent="609600">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   </a:t>
            </a:r>
            <a:r>
              <a:rPr sz="2400">
                <a:solidFill>
                  <a:srgbClr val="C00000"/>
                </a:solidFill>
                <a:latin typeface="微软雅黑" panose="020B0503020204020204" charset="-122"/>
                <a:ea typeface="微软雅黑" panose="020B0503020204020204" charset="-122"/>
                <a:cs typeface="微软雅黑" panose="020B0503020204020204" charset="-122"/>
              </a:rPr>
              <a:t>   ②龟兔都没赢</a:t>
            </a:r>
            <a:endParaRPr sz="2400">
              <a:solidFill>
                <a:schemeClr val="tx1"/>
              </a:solidFill>
              <a:latin typeface="微软雅黑" panose="020B0503020204020204" charset="-122"/>
              <a:ea typeface="微软雅黑" panose="020B0503020204020204" charset="-122"/>
              <a:cs typeface="微软雅黑" panose="020B0503020204020204" charset="-122"/>
            </a:endParaRPr>
          </a:p>
          <a:p>
            <a:pPr indent="609600">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乌龟和兔子是两个竞争激烈的对手，两个人非要争个你高我低。一开始兔子跑</a:t>
            </a:r>
            <a:r>
              <a:rPr lang="zh-CN" sz="2400">
                <a:solidFill>
                  <a:schemeClr val="tx1"/>
                </a:solidFill>
                <a:latin typeface="微软雅黑" panose="020B0503020204020204" charset="-122"/>
                <a:cs typeface="微软雅黑" panose="020B0503020204020204" charset="-122"/>
              </a:rPr>
              <a:t>得</a:t>
            </a:r>
            <a:r>
              <a:rPr sz="2400">
                <a:solidFill>
                  <a:schemeClr val="tx1"/>
                </a:solidFill>
                <a:latin typeface="微软雅黑" panose="020B0503020204020204" charset="-122"/>
                <a:ea typeface="微软雅黑" panose="020B0503020204020204" charset="-122"/>
                <a:cs typeface="微软雅黑" panose="020B0503020204020204" charset="-122"/>
              </a:rPr>
              <a:t>飞快，但是它昏头转向，跑反了方向。乌龟呢，一不小心掉进了陷阱里了。</a:t>
            </a:r>
          </a:p>
        </p:txBody>
      </p:sp>
      <p:pic>
        <p:nvPicPr>
          <p:cNvPr id="2" name="图片 1"/>
          <p:cNvPicPr>
            <a:picLocks noChangeAspect="1"/>
          </p:cNvPicPr>
          <p:nvPr/>
        </p:nvPicPr>
        <p:blipFill>
          <a:blip r:embed="rId2" cstate="print"/>
          <a:stretch>
            <a:fillRect/>
          </a:stretch>
        </p:blipFill>
        <p:spPr>
          <a:xfrm>
            <a:off x="6846628" y="2329815"/>
            <a:ext cx="3639183" cy="34810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srcRect r="6102" b="15113"/>
          <a:stretch>
            <a:fillRect/>
          </a:stretch>
        </p:blipFill>
        <p:spPr>
          <a:xfrm>
            <a:off x="6962119" y="2860675"/>
            <a:ext cx="3784906" cy="3333750"/>
          </a:xfrm>
          <a:prstGeom prst="rect">
            <a:avLst/>
          </a:prstGeom>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470496" y="1073785"/>
            <a:ext cx="2210640" cy="682944"/>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例文引路</a:t>
            </a:r>
          </a:p>
        </p:txBody>
      </p:sp>
      <p:sp>
        <p:nvSpPr>
          <p:cNvPr id="100" name="文本框 99"/>
          <p:cNvSpPr txBox="1"/>
          <p:nvPr/>
        </p:nvSpPr>
        <p:spPr>
          <a:xfrm>
            <a:off x="337179" y="1957705"/>
            <a:ext cx="6624941" cy="2862322"/>
          </a:xfrm>
          <a:prstGeom prst="rect">
            <a:avLst/>
          </a:prstGeom>
          <a:noFill/>
          <a:ln w="9525">
            <a:noFill/>
          </a:ln>
        </p:spPr>
        <p:txBody>
          <a:bodyPr wrap="square">
            <a:spAutoFit/>
          </a:bodyPr>
          <a:lstStyle/>
          <a:p>
            <a:pPr indent="609600">
              <a:lnSpc>
                <a:spcPct val="150000"/>
              </a:lnSpc>
            </a:pPr>
            <a:r>
              <a:rPr sz="2400">
                <a:solidFill>
                  <a:srgbClr val="C00000"/>
                </a:solidFill>
                <a:latin typeface="微软雅黑" panose="020B0503020204020204" charset="-122"/>
                <a:ea typeface="微软雅黑" panose="020B0503020204020204" charset="-122"/>
                <a:cs typeface="微软雅黑" panose="020B0503020204020204" charset="-122"/>
              </a:rPr>
              <a:t>③兔子跑</a:t>
            </a:r>
            <a:r>
              <a:rPr sz="2400">
                <a:solidFill>
                  <a:srgbClr val="C00000"/>
                </a:solidFill>
                <a:latin typeface="微软雅黑" panose="020B0503020204020204" charset="-122"/>
                <a:ea typeface="微软雅黑" panose="020B0503020204020204" charset="-122"/>
                <a:cs typeface="微软雅黑" panose="020B0503020204020204" charset="-122"/>
                <a:sym typeface="+mn-ea"/>
              </a:rPr>
              <a:t>赢</a:t>
            </a:r>
            <a:r>
              <a:rPr lang="zh-CN" sz="2400">
                <a:solidFill>
                  <a:srgbClr val="C00000"/>
                </a:solidFill>
                <a:latin typeface="微软雅黑" panose="020B0503020204020204" charset="-122"/>
                <a:cs typeface="微软雅黑" panose="020B0503020204020204" charset="-122"/>
                <a:sym typeface="+mn-ea"/>
              </a:rPr>
              <a:t>了</a:t>
            </a:r>
            <a:r>
              <a:rPr sz="2400">
                <a:solidFill>
                  <a:srgbClr val="C00000"/>
                </a:solidFill>
                <a:latin typeface="微软雅黑" panose="020B0503020204020204" charset="-122"/>
                <a:ea typeface="微软雅黑" panose="020B0503020204020204" charset="-122"/>
                <a:cs typeface="微软雅黑" panose="020B0503020204020204" charset="-122"/>
              </a:rPr>
              <a:t>：然而故事并没有结束！</a:t>
            </a:r>
          </a:p>
          <a:p>
            <a:pPr indent="609600">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rPr>
              <a:t>兔子非常不服气，它</a:t>
            </a:r>
            <a:r>
              <a:rPr lang="zh-CN" sz="2400">
                <a:solidFill>
                  <a:schemeClr val="tx1"/>
                </a:solidFill>
                <a:latin typeface="微软雅黑" panose="020B0503020204020204" charset="-122"/>
                <a:cs typeface="微软雅黑" panose="020B0503020204020204" charset="-122"/>
              </a:rPr>
              <a:t>要求与</a:t>
            </a:r>
            <a:r>
              <a:rPr sz="2400">
                <a:solidFill>
                  <a:schemeClr val="tx1"/>
                </a:solidFill>
                <a:latin typeface="微软雅黑" panose="020B0503020204020204" charset="-122"/>
                <a:ea typeface="微软雅黑" panose="020B0503020204020204" charset="-122"/>
                <a:cs typeface="微软雅黑" panose="020B0503020204020204" charset="-122"/>
              </a:rPr>
              <a:t>乌龟再</a:t>
            </a:r>
            <a:r>
              <a:rPr lang="zh-CN" sz="2400">
                <a:solidFill>
                  <a:schemeClr val="tx1"/>
                </a:solidFill>
                <a:latin typeface="微软雅黑" panose="020B0503020204020204" charset="-122"/>
                <a:cs typeface="微软雅黑" panose="020B0503020204020204" charset="-122"/>
              </a:rPr>
              <a:t>进行</a:t>
            </a:r>
            <a:r>
              <a:rPr sz="2400">
                <a:solidFill>
                  <a:schemeClr val="tx1"/>
                </a:solidFill>
                <a:latin typeface="微软雅黑" panose="020B0503020204020204" charset="-122"/>
                <a:ea typeface="微软雅黑" panose="020B0503020204020204" charset="-122"/>
                <a:cs typeface="微软雅黑" panose="020B0503020204020204" charset="-122"/>
              </a:rPr>
              <a:t>第三场比赛，而乌龟也同意了。 这一次，兔子全力以赴，从头到尾，一口气跑完，领先乌龟不知多少里</a:t>
            </a:r>
            <a:r>
              <a:rPr lang="zh-CN" sz="2400">
                <a:solidFill>
                  <a:schemeClr val="tx1"/>
                </a:solidFill>
                <a:latin typeface="微软雅黑" panose="020B0503020204020204" charset="-122"/>
                <a:cs typeface="微软雅黑" panose="020B0503020204020204" charset="-122"/>
              </a:rPr>
              <a:t>路</a:t>
            </a:r>
            <a:r>
              <a:rPr sz="2400">
                <a:solidFill>
                  <a:schemeClr val="tx1"/>
                </a:solidFill>
                <a:latin typeface="微软雅黑" panose="020B0503020204020204" charset="-122"/>
                <a:ea typeface="微软雅黑" panose="020B0503020204020204" charset="-122"/>
                <a:cs typeface="微软雅黑" panose="020B0503020204020204"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1925395" y="1716405"/>
            <a:ext cx="8808452" cy="4256940"/>
          </a:xfrm>
          <a:prstGeom prst="cube">
            <a:avLst>
              <a:gd name="adj" fmla="val 6755"/>
            </a:avLst>
          </a:prstGeom>
          <a:noFill/>
          <a:ln w="9525">
            <a:solidFill>
              <a:srgbClr val="92D050"/>
            </a:solidFill>
          </a:ln>
          <a:extLst>
            <a:ext uri="{909E8E84-426E-40DD-AFC4-6F175D3DCCD1}">
              <a14:hiddenFill xmlns:a14="http://schemas.microsoft.com/office/drawing/2010/main">
                <a:solidFill>
                  <a:schemeClr val="accent2">
                    <a:lumMod val="60000"/>
                    <a:lumOff val="40000"/>
                  </a:schemeClr>
                </a:solidFill>
              </a14:hiddenFill>
            </a:ext>
          </a:extLst>
        </p:spPr>
        <p:txBody>
          <a:bodyPr wrap="square">
            <a:spAutoFit/>
          </a:bodyPr>
          <a:lstStyle/>
          <a:p>
            <a:pPr>
              <a:lnSpc>
                <a:spcPct val="150000"/>
              </a:lnSpc>
            </a:pPr>
            <a:r>
              <a:rPr lang="zh-CN" sz="2400">
                <a:latin typeface="微软雅黑" panose="020B0503020204020204" charset="-122"/>
                <a:ea typeface="微软雅黑" panose="020B0503020204020204" charset="-122"/>
                <a:cs typeface="微软雅黑" panose="020B0503020204020204" charset="-122"/>
              </a:rPr>
              <a:t> 透过那小小的天窗，</a:t>
            </a:r>
          </a:p>
          <a:p>
            <a:pPr>
              <a:lnSpc>
                <a:spcPct val="150000"/>
              </a:lnSpc>
            </a:pPr>
            <a:r>
              <a:rPr lang="zh-CN" sz="2400">
                <a:latin typeface="微软雅黑" panose="020B0503020204020204" charset="-122"/>
                <a:ea typeface="微软雅黑" panose="020B0503020204020204" charset="-122"/>
                <a:cs typeface="微软雅黑" panose="020B0503020204020204" charset="-122"/>
              </a:rPr>
              <a:t>你会看到：                                                 ， </a:t>
            </a:r>
          </a:p>
          <a:p>
            <a:pPr>
              <a:lnSpc>
                <a:spcPct val="150000"/>
              </a:lnSpc>
            </a:pPr>
            <a:r>
              <a:rPr lang="zh-CN" sz="2400">
                <a:latin typeface="微软雅黑" panose="020B0503020204020204" charset="-122"/>
                <a:ea typeface="微软雅黑" panose="020B0503020204020204" charset="-122"/>
                <a:cs typeface="微软雅黑" panose="020B0503020204020204" charset="-122"/>
              </a:rPr>
              <a:t>你会看到：                                                  。</a:t>
            </a:r>
          </a:p>
          <a:p>
            <a:pPr>
              <a:lnSpc>
                <a:spcPct val="150000"/>
              </a:lnSpc>
            </a:pPr>
            <a:r>
              <a:rPr lang="zh-CN" sz="2400">
                <a:latin typeface="微软雅黑" panose="020B0503020204020204" charset="-122"/>
                <a:ea typeface="微软雅黑" panose="020B0503020204020204" charset="-122"/>
                <a:cs typeface="微软雅黑" panose="020B0503020204020204" charset="-122"/>
              </a:rPr>
              <a:t>你会不由自主地</a:t>
            </a:r>
          </a:p>
          <a:p>
            <a:pPr>
              <a:lnSpc>
                <a:spcPct val="150000"/>
              </a:lnSpc>
            </a:pPr>
            <a:r>
              <a:rPr lang="zh-CN" sz="2400">
                <a:latin typeface="微软雅黑" panose="020B0503020204020204" charset="-122"/>
                <a:ea typeface="微软雅黑" panose="020B0503020204020204" charset="-122"/>
                <a:cs typeface="微软雅黑" panose="020B0503020204020204" charset="-122"/>
              </a:rPr>
              <a:t>想象到：                                                            ，</a:t>
            </a:r>
          </a:p>
          <a:p>
            <a:pPr>
              <a:lnSpc>
                <a:spcPct val="150000"/>
              </a:lnSpc>
            </a:pPr>
            <a:r>
              <a:rPr lang="zh-CN" sz="2400">
                <a:latin typeface="微软雅黑" panose="020B0503020204020204" charset="-122"/>
                <a:ea typeface="微软雅黑" panose="020B0503020204020204" charset="-122"/>
                <a:cs typeface="微软雅黑" panose="020B0503020204020204" charset="-122"/>
              </a:rPr>
              <a:t>你想象：                                                        </a:t>
            </a:r>
          </a:p>
          <a:p>
            <a:pPr>
              <a:lnSpc>
                <a:spcPct val="150000"/>
              </a:lnSpc>
            </a:pPr>
            <a:r>
              <a:rPr lang="zh-CN" sz="2400">
                <a:latin typeface="微软雅黑" panose="020B0503020204020204" charset="-122"/>
                <a:ea typeface="微软雅黑" panose="020B0503020204020204" charset="-122"/>
                <a:cs typeface="微软雅黑" panose="020B0503020204020204" charset="-122"/>
              </a:rPr>
              <a:t>                                      。</a:t>
            </a:r>
          </a:p>
        </p:txBody>
      </p:sp>
      <p:pic>
        <p:nvPicPr>
          <p:cNvPr id="3" name="图片 2" descr="61"/>
          <p:cNvPicPr>
            <a:picLocks noChangeAspect="1"/>
          </p:cNvPicPr>
          <p:nvPr/>
        </p:nvPicPr>
        <p:blipFill>
          <a:blip r:embed="rId2" cstate="print"/>
          <a:stretch>
            <a:fillRect/>
          </a:stretch>
        </p:blipFill>
        <p:spPr>
          <a:xfrm>
            <a:off x="34106" y="3164840"/>
            <a:ext cx="1680458" cy="3023870"/>
          </a:xfrm>
          <a:prstGeom prst="rect">
            <a:avLst/>
          </a:prstGeom>
        </p:spPr>
      </p:pic>
      <p:sp>
        <p:nvSpPr>
          <p:cNvPr id="4" name="文本框 3"/>
          <p:cNvSpPr txBox="1"/>
          <p:nvPr/>
        </p:nvSpPr>
        <p:spPr>
          <a:xfrm>
            <a:off x="495301" y="1034416"/>
            <a:ext cx="1777722" cy="680085"/>
          </a:xfrm>
          <a:prstGeom prst="plaque">
            <a:avLst/>
          </a:prstGeom>
          <a:solidFill>
            <a:srgbClr val="00B050"/>
          </a:solidFill>
        </p:spPr>
        <p:txBody>
          <a:bodyPr wrap="none" rtlCol="0">
            <a:spAutoFit/>
          </a:bodyPr>
          <a:lstStyle/>
          <a:p>
            <a:pPr algn="l"/>
            <a:r>
              <a:rPr lang="zh-CN" altLang="en-US" sz="2800">
                <a:solidFill>
                  <a:schemeClr val="tx1"/>
                </a:solidFill>
                <a:latin typeface="微软雅黑" panose="020B0503020204020204" charset="-122"/>
                <a:ea typeface="微软雅黑" panose="020B0503020204020204" charset="-122"/>
              </a:rPr>
              <a:t>课文精讲</a:t>
            </a:r>
          </a:p>
        </p:txBody>
      </p:sp>
      <p:sp>
        <p:nvSpPr>
          <p:cNvPr id="2" name="文本框 1"/>
          <p:cNvSpPr txBox="1"/>
          <p:nvPr/>
        </p:nvSpPr>
        <p:spPr>
          <a:xfrm>
            <a:off x="3981010" y="2704467"/>
            <a:ext cx="3570208"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雨脚在那里卜落卜落地跳</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981012" y="3199131"/>
            <a:ext cx="2646878"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带子似的闪电一瞥</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427576" y="4305302"/>
            <a:ext cx="5724644" cy="461665"/>
          </a:xfrm>
          <a:prstGeom prst="rect">
            <a:avLst/>
          </a:prstGeom>
          <a:noFill/>
        </p:spPr>
        <p:txBody>
          <a:bodyPr wrap="none" rtlCol="0">
            <a:spAutoFit/>
          </a:bodyPr>
          <a:lstStyle/>
          <a:p>
            <a:pPr algn="l"/>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这风，这雷，怎样猛厉地扫荡了这个世界</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627557" y="4976495"/>
            <a:ext cx="5109091" cy="1052596"/>
          </a:xfrm>
          <a:prstGeom prst="rect">
            <a:avLst/>
          </a:prstGeom>
          <a:noFill/>
        </p:spPr>
        <p:txBody>
          <a:bodyPr wrap="none" rtlCol="0">
            <a:spAutoFit/>
          </a:bodyPr>
          <a:lstStyle/>
          <a:p>
            <a:pPr algn="l">
              <a:lnSpc>
                <a:spcPct val="130000"/>
              </a:lnSpc>
            </a:pPr>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它们的威力比你在露天真实感到的要</a:t>
            </a:r>
          </a:p>
          <a:p>
            <a:pPr algn="l">
              <a:lnSpc>
                <a:spcPct val="130000"/>
              </a:lnSpc>
            </a:pPr>
            <a:r>
              <a:rPr lang="zh-CN" sz="2400">
                <a:solidFill>
                  <a:srgbClr val="C00000"/>
                </a:solidFill>
                <a:latin typeface="微软雅黑" panose="020B0503020204020204" charset="-122"/>
                <a:ea typeface="微软雅黑" panose="020B0503020204020204" charset="-122"/>
                <a:cs typeface="微软雅黑" panose="020B0503020204020204" charset="-122"/>
                <a:sym typeface="+mn-ea"/>
              </a:rPr>
              <a:t>大十倍、百倍</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heckerboard(across)">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bldLvl="0" animBg="1"/>
      <p:bldP spid="2" grpId="0"/>
      <p:bldP spid="5" grpId="0"/>
      <p:bldP spid="6" grpId="0"/>
      <p:bldP spid="7" grpId="0"/>
    </p:bldLst>
  </p:timing>
</p:sld>
</file>

<file path=ppt/slides/slide9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470496" y="1073785"/>
            <a:ext cx="2210640" cy="682944"/>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例文引路</a:t>
            </a:r>
          </a:p>
        </p:txBody>
      </p:sp>
      <p:sp>
        <p:nvSpPr>
          <p:cNvPr id="100" name="文本框 99"/>
          <p:cNvSpPr txBox="1"/>
          <p:nvPr/>
        </p:nvSpPr>
        <p:spPr>
          <a:xfrm>
            <a:off x="470497" y="1679576"/>
            <a:ext cx="10123054" cy="3416320"/>
          </a:xfrm>
          <a:prstGeom prst="rect">
            <a:avLst/>
          </a:prstGeom>
          <a:noFill/>
          <a:ln w="9525">
            <a:noFill/>
          </a:ln>
        </p:spPr>
        <p:txBody>
          <a:bodyPr wrap="square">
            <a:spAutoFit/>
          </a:bodyPr>
          <a:lstStyle/>
          <a:p>
            <a:pPr indent="609600">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rPr>
              <a:t>               </a:t>
            </a:r>
            <a:r>
              <a:rPr lang="en-US" altLang="zh-CN" sz="2400">
                <a:solidFill>
                  <a:srgbClr val="C00000"/>
                </a:solidFill>
                <a:latin typeface="微软雅黑" panose="020B0503020204020204" charset="-122"/>
                <a:ea typeface="微软雅黑" panose="020B0503020204020204" charset="-122"/>
                <a:cs typeface="微软雅黑" panose="020B0503020204020204" charset="-122"/>
              </a:rPr>
              <a:t> </a:t>
            </a:r>
            <a:r>
              <a:rPr sz="2400">
                <a:solidFill>
                  <a:srgbClr val="C00000"/>
                </a:solidFill>
                <a:latin typeface="微软雅黑" panose="020B0503020204020204" charset="-122"/>
                <a:ea typeface="微软雅黑" panose="020B0503020204020204" charset="-122"/>
                <a:cs typeface="微软雅黑" panose="020B0503020204020204" charset="-122"/>
              </a:rPr>
              <a:t>④乌龟跑赢</a:t>
            </a:r>
            <a:r>
              <a:rPr lang="zh-CN" sz="2400">
                <a:solidFill>
                  <a:srgbClr val="C00000"/>
                </a:solidFill>
                <a:latin typeface="微软雅黑" panose="020B0503020204020204" charset="-122"/>
                <a:cs typeface="微软雅黑" panose="020B0503020204020204" charset="-122"/>
              </a:rPr>
              <a:t>了</a:t>
            </a:r>
            <a:r>
              <a:rPr sz="2400">
                <a:solidFill>
                  <a:srgbClr val="C00000"/>
                </a:solidFill>
                <a:latin typeface="微软雅黑" panose="020B0503020204020204" charset="-122"/>
                <a:ea typeface="微软雅黑" panose="020B0503020204020204" charset="-122"/>
                <a:cs typeface="微软雅黑" panose="020B0503020204020204" charset="-122"/>
              </a:rPr>
              <a:t>：然而故事并没有结束。</a:t>
            </a:r>
          </a:p>
          <a:p>
            <a:pPr indent="609600">
              <a:lnSpc>
                <a:spcPct val="150000"/>
              </a:lnSpc>
            </a:pPr>
            <a:r>
              <a:rPr sz="2400">
                <a:latin typeface="微软雅黑" panose="020B0503020204020204" charset="-122"/>
                <a:ea typeface="微软雅黑" panose="020B0503020204020204" charset="-122"/>
                <a:cs typeface="微软雅黑" panose="020B0503020204020204" charset="-122"/>
              </a:rPr>
              <a:t>乌龟也不服气了，它想了一会儿，然后要求再来一场比赛，但是这一次的路线由乌龟来定，兔子欣然同意。于是，两人同时出发。兔子飞驰而出，急速奔跑，却在前面遇到一条宽阔的大河，而比赛的终点就在河的对岸。兔子呆坐在河边，不知怎么办才好。这时候，一路姗姗而来的乌龟却滑入河里，游到对岸，继续爬行，到达了终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grpSp>
        <p:nvGrpSpPr>
          <p:cNvPr id="6" name="组合 5"/>
          <p:cNvGrpSpPr/>
          <p:nvPr/>
        </p:nvGrpSpPr>
        <p:grpSpPr>
          <a:xfrm>
            <a:off x="1185993" y="1447165"/>
            <a:ext cx="9612964" cy="1743710"/>
            <a:chOff x="4467" y="1765"/>
            <a:chExt cx="9018" cy="2746"/>
          </a:xfrm>
        </p:grpSpPr>
        <p:pic>
          <p:nvPicPr>
            <p:cNvPr id="4" name="图片 3" descr="图片11"/>
            <p:cNvPicPr>
              <a:picLocks noChangeAspect="1"/>
            </p:cNvPicPr>
            <p:nvPr/>
          </p:nvPicPr>
          <p:blipFill>
            <a:blip r:embed="rId2" cstate="print"/>
            <a:stretch>
              <a:fillRect/>
            </a:stretch>
          </p:blipFill>
          <p:spPr>
            <a:xfrm>
              <a:off x="4467" y="1765"/>
              <a:ext cx="9018" cy="2747"/>
            </a:xfrm>
            <a:prstGeom prst="rect">
              <a:avLst/>
            </a:prstGeom>
          </p:spPr>
        </p:pic>
        <p:sp>
          <p:nvSpPr>
            <p:cNvPr id="100" name="文本框 99"/>
            <p:cNvSpPr txBox="1"/>
            <p:nvPr/>
          </p:nvSpPr>
          <p:spPr>
            <a:xfrm>
              <a:off x="4467" y="2580"/>
              <a:ext cx="7312" cy="1449"/>
            </a:xfrm>
            <a:prstGeom prst="roundRect">
              <a:avLst/>
            </a:prstGeom>
            <a:noFill/>
            <a:ln w="38100">
              <a:noFill/>
            </a:ln>
          </p:spPr>
          <p:txBody>
            <a:bodyPr wrap="square">
              <a:spAutoFit/>
            </a:bodyPr>
            <a:lstStyle/>
            <a:p>
              <a:r>
                <a:rPr lang="zh-CN" sz="2400" dirty="0">
                  <a:latin typeface="微软雅黑" panose="020B0503020204020204" charset="-122"/>
                  <a:ea typeface="微软雅黑" panose="020B0503020204020204" charset="-122"/>
                  <a:cs typeface="微软雅黑" panose="020B0503020204020204" charset="-122"/>
                  <a:sym typeface="+mn-ea"/>
                </a:rPr>
                <a:t>假如我们选“乌龟又赢了”这个结局</a:t>
              </a:r>
              <a:r>
                <a:rPr lang="zh-CN" sz="2400" dirty="0" smtClean="0">
                  <a:latin typeface="微软雅黑" panose="020B0503020204020204" charset="-122"/>
                  <a:ea typeface="微软雅黑" panose="020B0503020204020204" charset="-122"/>
                  <a:cs typeface="微软雅黑" panose="020B0503020204020204" charset="-122"/>
                  <a:sym typeface="+mn-ea"/>
                </a:rPr>
                <a:t>，</a:t>
              </a:r>
              <a:endParaRPr lang="en-US" altLang="zh-CN" sz="2400" dirty="0" smtClean="0">
                <a:latin typeface="微软雅黑" panose="020B0503020204020204" charset="-122"/>
                <a:ea typeface="微软雅黑" panose="020B0503020204020204" charset="-122"/>
                <a:cs typeface="微软雅黑" panose="020B0503020204020204" charset="-122"/>
                <a:sym typeface="+mn-ea"/>
              </a:endParaRPr>
            </a:p>
            <a:p>
              <a:r>
                <a:rPr lang="zh-CN" sz="2400" dirty="0" smtClean="0">
                  <a:latin typeface="微软雅黑" panose="020B0503020204020204" charset="-122"/>
                  <a:ea typeface="微软雅黑" panose="020B0503020204020204" charset="-122"/>
                  <a:cs typeface="微软雅黑" panose="020B0503020204020204" charset="-122"/>
                  <a:sym typeface="+mn-ea"/>
                </a:rPr>
                <a:t>下面</a:t>
              </a:r>
              <a:r>
                <a:rPr lang="zh-CN" sz="2400" dirty="0">
                  <a:latin typeface="微软雅黑" panose="020B0503020204020204" charset="-122"/>
                  <a:ea typeface="微软雅黑" panose="020B0503020204020204" charset="-122"/>
                  <a:cs typeface="微软雅黑" panose="020B0503020204020204" charset="-122"/>
                  <a:sym typeface="+mn-ea"/>
                </a:rPr>
                <a:t>是新的故事情节：</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1300650" y="3431542"/>
            <a:ext cx="9498308" cy="2314039"/>
          </a:xfrm>
          <a:prstGeom prst="snip2DiagRect">
            <a:avLst/>
          </a:prstGeom>
          <a:noFill/>
          <a:ln w="38100">
            <a:solidFill>
              <a:srgbClr val="F56B0A"/>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r>
              <a:rPr lang="zh-CN" sz="2400" dirty="0">
                <a:latin typeface="微软雅黑" panose="020B0503020204020204" charset="-122"/>
                <a:ea typeface="微软雅黑" panose="020B0503020204020204" charset="-122"/>
                <a:cs typeface="微软雅黑" panose="020B0503020204020204" charset="-122"/>
                <a:sym typeface="+mn-ea"/>
              </a:rPr>
              <a:t>河流挡道，撞上树桩，掉进陷阱（路遇不测）</a:t>
            </a:r>
          </a:p>
          <a:p>
            <a:pPr algn="l"/>
            <a:r>
              <a:rPr lang="zh-CN" sz="2400" dirty="0">
                <a:latin typeface="微软雅黑" panose="020B0503020204020204" charset="-122"/>
                <a:ea typeface="微软雅黑" panose="020B0503020204020204" charset="-122"/>
                <a:cs typeface="微软雅黑" panose="020B0503020204020204" charset="-122"/>
                <a:sym typeface="+mn-ea"/>
              </a:rPr>
              <a:t>跑反仿写 这回比谁跑得慢（急中出错）</a:t>
            </a:r>
          </a:p>
          <a:p>
            <a:r>
              <a:rPr lang="zh-CN" sz="2400" dirty="0">
                <a:latin typeface="微软雅黑" panose="020B0503020204020204" charset="-122"/>
                <a:ea typeface="微软雅黑" panose="020B0503020204020204" charset="-122"/>
                <a:cs typeface="微软雅黑" panose="020B0503020204020204" charset="-122"/>
                <a:sym typeface="+mn-ea"/>
              </a:rPr>
              <a:t>路过一个片萝卜地，</a:t>
            </a:r>
            <a:r>
              <a:rPr lang="zh-CN" sz="2400" dirty="0" smtClean="0">
                <a:latin typeface="微软雅黑" panose="020B0503020204020204" charset="-122"/>
                <a:ea typeface="微软雅黑" panose="020B0503020204020204" charset="-122"/>
                <a:cs typeface="微软雅黑" panose="020B0503020204020204" charset="-122"/>
                <a:sym typeface="+mn-ea"/>
              </a:rPr>
              <a:t>看到</a:t>
            </a:r>
            <a:r>
              <a:rPr lang="zh-CN" altLang="zh-CN" sz="2400" dirty="0" smtClean="0">
                <a:latin typeface="微软雅黑" panose="020B0503020204020204" charset="-122"/>
                <a:ea typeface="微软雅黑" panose="020B0503020204020204" charset="-122"/>
                <a:cs typeface="微软雅黑" panose="020B0503020204020204" charset="-122"/>
                <a:sym typeface="+mn-ea"/>
              </a:rPr>
              <a:t>水灵灵</a:t>
            </a:r>
            <a:r>
              <a:rPr lang="zh-CN" altLang="en-US" sz="2400" dirty="0" smtClean="0">
                <a:latin typeface="微软雅黑" panose="020B0503020204020204" charset="-122"/>
                <a:ea typeface="微软雅黑" panose="020B0503020204020204" charset="-122"/>
                <a:cs typeface="微软雅黑" panose="020B0503020204020204" charset="-122"/>
                <a:sym typeface="+mn-ea"/>
              </a:rPr>
              <a:t>的</a:t>
            </a:r>
            <a:r>
              <a:rPr lang="zh-CN" sz="2400" dirty="0" smtClean="0">
                <a:latin typeface="微软雅黑" panose="020B0503020204020204" charset="-122"/>
                <a:ea typeface="微软雅黑" panose="020B0503020204020204" charset="-122"/>
                <a:cs typeface="微软雅黑" panose="020B0503020204020204" charset="-122"/>
                <a:sym typeface="+mn-ea"/>
              </a:rPr>
              <a:t>萝卜（</a:t>
            </a:r>
            <a:r>
              <a:rPr lang="zh-CN" sz="2400" dirty="0">
                <a:latin typeface="微软雅黑" panose="020B0503020204020204" charset="-122"/>
                <a:ea typeface="微软雅黑" panose="020B0503020204020204" charset="-122"/>
                <a:cs typeface="微软雅黑" panose="020B0503020204020204" charset="-122"/>
                <a:sym typeface="+mn-ea"/>
              </a:rPr>
              <a:t>遇到诱惑）</a:t>
            </a:r>
          </a:p>
          <a:p>
            <a:pPr algn="l"/>
            <a:r>
              <a:rPr lang="zh-CN" sz="2400" dirty="0">
                <a:latin typeface="微软雅黑" panose="020B0503020204020204" charset="-122"/>
                <a:ea typeface="微软雅黑" panose="020B0503020204020204" charset="-122"/>
                <a:cs typeface="微软雅黑" panose="020B0503020204020204" charset="-122"/>
                <a:sym typeface="+mn-ea"/>
              </a:rPr>
              <a:t>新增了一段下坡路，乌龟头一缩迅速滚下（赛程变化）</a:t>
            </a:r>
          </a:p>
          <a:p>
            <a:pPr algn="l"/>
            <a:r>
              <a:rPr lang="zh-CN" sz="2400" dirty="0">
                <a:latin typeface="微软雅黑" panose="020B0503020204020204" charset="-122"/>
                <a:ea typeface="微软雅黑" panose="020B0503020204020204" charset="-122"/>
                <a:cs typeface="微软雅黑" panose="020B0503020204020204" charset="-122"/>
                <a:sym typeface="+mn-ea"/>
              </a:rPr>
              <a:t>借助滑板，利用宝葫芦（借助工具）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684430" y="2432050"/>
            <a:ext cx="10062595" cy="3166824"/>
          </a:xfrm>
          <a:prstGeom prst="roundRect">
            <a:avLst/>
          </a:prstGeom>
          <a:noFill/>
          <a:ln>
            <a:solidFill>
              <a:schemeClr val="accent1"/>
            </a:solidFill>
          </a:ln>
        </p:spPr>
        <p:txBody>
          <a:bodyPr wrap="square" rtlCol="0">
            <a:spAutoFit/>
          </a:bodyPr>
          <a:lstStyle/>
          <a:p>
            <a:pPr algn="l">
              <a:lnSpc>
                <a:spcPct val="150000"/>
              </a:lnSpc>
            </a:pPr>
            <a:r>
              <a:rPr lang="en-US" altLang="zh-CN" sz="2400" dirty="0">
                <a:latin typeface="微软雅黑" panose="020B0503020204020204" charset="-122"/>
                <a:ea typeface="微软雅黑" panose="020B0503020204020204" charset="-122"/>
                <a:cs typeface="微软雅黑" panose="020B0503020204020204" charset="-122"/>
                <a:sym typeface="+mn-ea"/>
              </a:rPr>
              <a:t>       </a:t>
            </a:r>
            <a:r>
              <a:rPr lang="zh-CN" altLang="zh-CN" sz="2400" dirty="0">
                <a:latin typeface="微软雅黑" panose="020B0503020204020204" charset="-122"/>
                <a:ea typeface="微软雅黑" panose="020B0503020204020204" charset="-122"/>
                <a:cs typeface="微软雅黑" panose="020B0503020204020204" charset="-122"/>
                <a:sym typeface="+mn-ea"/>
              </a:rPr>
              <a:t>乌龟也不服气了，它想了一会儿，然后要求再来一场比赛，但是这一次的路线由乌龟来定，兔子欣然同意。于是，两人同时出发。兔子飞驰而出，急速奔跑，却在前面遇到一条宽阔的大河，而比赛的终点就在河的对岸。兔子呆坐在河边，不知怎么办才好。这时候，一路姗姗而来的乌龟却滑入河里，游到对岸，继续爬行，到达了终点。</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
        <p:nvSpPr>
          <p:cNvPr id="3" name="文本框 2"/>
          <p:cNvSpPr txBox="1"/>
          <p:nvPr/>
        </p:nvSpPr>
        <p:spPr>
          <a:xfrm>
            <a:off x="3145432" y="1789431"/>
            <a:ext cx="5158502" cy="550962"/>
          </a:xfrm>
          <a:prstGeom prst="snip2DiagRect">
            <a:avLst/>
          </a:prstGeom>
          <a:solidFill>
            <a:srgbClr val="FFC000"/>
          </a:solidFill>
          <a:ln>
            <a:noFill/>
          </a:ln>
        </p:spPr>
        <p:txBody>
          <a:bodyPr wrap="none" rtlCol="0">
            <a:spAutoFit/>
          </a:bodyPr>
          <a:lstStyle/>
          <a:p>
            <a:pPr algn="l"/>
            <a:r>
              <a:rPr lang="zh-CN" altLang="zh-CN" sz="2400" dirty="0">
                <a:latin typeface="微软雅黑" panose="020B0503020204020204" charset="-122"/>
                <a:ea typeface="微软雅黑" panose="020B0503020204020204" charset="-122"/>
                <a:cs typeface="微软雅黑" panose="020B0503020204020204" charset="-122"/>
                <a:sym typeface="+mn-ea"/>
              </a:rPr>
              <a:t>《龟兔赛跑》故事新编（</a:t>
            </a:r>
            <a:r>
              <a:rPr lang="zh-CN" altLang="zh-CN" sz="2400" dirty="0">
                <a:solidFill>
                  <a:srgbClr val="C00000"/>
                </a:solidFill>
                <a:latin typeface="微软雅黑" panose="020B0503020204020204" charset="-122"/>
                <a:ea typeface="微软雅黑" panose="020B0503020204020204" charset="-122"/>
                <a:cs typeface="微软雅黑" panose="020B0503020204020204" charset="-122"/>
                <a:sym typeface="+mn-ea"/>
              </a:rPr>
              <a:t>河流挡道</a:t>
            </a:r>
            <a:r>
              <a:rPr lang="zh-CN" altLang="zh-CN" sz="2400" dirty="0">
                <a:latin typeface="微软雅黑" panose="020B0503020204020204" charset="-122"/>
                <a:ea typeface="微软雅黑" panose="020B0503020204020204" charset="-122"/>
                <a:cs typeface="微软雅黑" panose="020B0503020204020204"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93"/>
          <p:cNvPicPr>
            <a:picLocks noChangeAspect="1"/>
          </p:cNvPicPr>
          <p:nvPr/>
        </p:nvPicPr>
        <p:blipFill>
          <a:blip r:embed="rId2" cstate="print"/>
          <a:stretch>
            <a:fillRect/>
          </a:stretch>
        </p:blipFill>
        <p:spPr>
          <a:xfrm>
            <a:off x="305398" y="3547747"/>
            <a:ext cx="2701289" cy="2572385"/>
          </a:xfrm>
          <a:prstGeom prst="rect">
            <a:avLst/>
          </a:prstGeom>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2688114" y="2295527"/>
            <a:ext cx="7807773" cy="2556559"/>
          </a:xfrm>
          <a:prstGeom prst="roundRect">
            <a:avLst/>
          </a:prstGeom>
          <a:noFill/>
          <a:ln>
            <a:solidFill>
              <a:srgbClr val="339933"/>
            </a:solidFill>
          </a:ln>
        </p:spPr>
        <p:txBody>
          <a:bodyPr wrap="square" rtlCol="0">
            <a:spAutoFit/>
          </a:bodyPr>
          <a:lstStyle/>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1.可以新编《龟兔赛跑》，</a:t>
            </a:r>
            <a:r>
              <a:rPr altLang="zh-CN" sz="2400" dirty="0" err="1">
                <a:latin typeface="微软雅黑" panose="020B0503020204020204" charset="-122"/>
                <a:ea typeface="微软雅黑" panose="020B0503020204020204" charset="-122"/>
                <a:cs typeface="微软雅黑" panose="020B0503020204020204" charset="-122"/>
                <a:sym typeface="+mn-ea"/>
              </a:rPr>
              <a:t>也可以另选一个熟悉的故事，如</a:t>
            </a:r>
            <a:r>
              <a:rPr altLang="zh-CN" sz="2400" dirty="0" smtClean="0">
                <a:latin typeface="微软雅黑" panose="020B0503020204020204" charset="-122"/>
                <a:ea typeface="微软雅黑" panose="020B0503020204020204" charset="-122"/>
                <a:cs typeface="微软雅黑" panose="020B0503020204020204" charset="-122"/>
                <a:sym typeface="+mn-ea"/>
              </a:rPr>
              <a:t>《</a:t>
            </a:r>
            <a:r>
              <a:rPr lang="zh-CN" altLang="en-US" sz="2400" dirty="0" smtClean="0">
                <a:latin typeface="微软雅黑" panose="020B0503020204020204" charset="-122"/>
                <a:ea typeface="微软雅黑" panose="020B0503020204020204" charset="-122"/>
                <a:cs typeface="微软雅黑" panose="020B0503020204020204" charset="-122"/>
                <a:sym typeface="+mn-ea"/>
              </a:rPr>
              <a:t>坐井观天</a:t>
            </a:r>
            <a:r>
              <a:rPr altLang="zh-CN" sz="2400" dirty="0" smtClean="0">
                <a:latin typeface="微软雅黑" panose="020B0503020204020204" charset="-122"/>
                <a:ea typeface="微软雅黑" panose="020B0503020204020204" charset="-122"/>
                <a:cs typeface="微软雅黑" panose="020B0503020204020204" charset="-122"/>
                <a:sym typeface="+mn-ea"/>
              </a:rPr>
              <a:t>》《</a:t>
            </a:r>
            <a:r>
              <a:rPr altLang="zh-CN" sz="2400" dirty="0">
                <a:latin typeface="微软雅黑" panose="020B0503020204020204" charset="-122"/>
                <a:ea typeface="微软雅黑" panose="020B0503020204020204" charset="-122"/>
                <a:cs typeface="微软雅黑" panose="020B0503020204020204" charset="-122"/>
                <a:sym typeface="+mn-ea"/>
              </a:rPr>
              <a:t>狐假虎威》、《狐狸和乌鸦》，创编新故事。　　</a:t>
            </a:r>
          </a:p>
          <a:p>
            <a:pPr algn="l">
              <a:lnSpc>
                <a:spcPct val="150000"/>
              </a:lnSpc>
            </a:pPr>
            <a:r>
              <a:rPr altLang="zh-CN" sz="2400" dirty="0">
                <a:latin typeface="微软雅黑" panose="020B0503020204020204" charset="-122"/>
                <a:ea typeface="微软雅黑" panose="020B0503020204020204" charset="-122"/>
                <a:cs typeface="微软雅黑" panose="020B0503020204020204" charset="-122"/>
                <a:sym typeface="+mn-ea"/>
              </a:rPr>
              <a:t>2.可以配上插图。　</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heckerboard(across)">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93"/>
          <p:cNvPicPr>
            <a:picLocks noChangeAspect="1"/>
          </p:cNvPicPr>
          <p:nvPr/>
        </p:nvPicPr>
        <p:blipFill>
          <a:blip r:embed="rId3" cstate="print"/>
          <a:stretch>
            <a:fillRect/>
          </a:stretch>
        </p:blipFill>
        <p:spPr>
          <a:xfrm>
            <a:off x="-78846" y="4917273"/>
            <a:ext cx="1386189" cy="1320041"/>
          </a:xfrm>
          <a:prstGeom prst="rect">
            <a:avLst/>
          </a:prstGeom>
        </p:spPr>
      </p:pic>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746507" y="2060848"/>
            <a:ext cx="9958977" cy="2729448"/>
          </a:xfrm>
          <a:prstGeom prst="roundRect">
            <a:avLst>
              <a:gd name="adj" fmla="val 4782"/>
            </a:avLst>
          </a:prstGeom>
          <a:noFill/>
          <a:ln>
            <a:solidFill>
              <a:srgbClr val="339933"/>
            </a:solidFill>
          </a:ln>
        </p:spPr>
        <p:txBody>
          <a:bodyPr wrap="square" rtlCol="0">
            <a:spAutoFit/>
          </a:bodyPr>
          <a:lstStyle/>
          <a:p>
            <a:pPr marL="263525" indent="-263525" algn="l"/>
            <a:r>
              <a:rPr altLang="zh-CN" sz="2400" dirty="0" smtClean="0">
                <a:latin typeface="微软雅黑" panose="020B0503020204020204" charset="-122"/>
                <a:ea typeface="微软雅黑" panose="020B0503020204020204" charset="-122"/>
                <a:cs typeface="微软雅黑" panose="020B0503020204020204" charset="-122"/>
                <a:sym typeface="+mn-ea"/>
              </a:rPr>
              <a:t>1</a:t>
            </a:r>
            <a:r>
              <a:rPr altLang="zh-CN" sz="2400" dirty="0">
                <a:latin typeface="微软雅黑" panose="020B0503020204020204" charset="-122"/>
                <a:ea typeface="微软雅黑" panose="020B0503020204020204" charset="-122"/>
                <a:cs typeface="微软雅黑" panose="020B0503020204020204" charset="-122"/>
                <a:sym typeface="+mn-ea"/>
              </a:rPr>
              <a:t>.通过这种形式的尝试，我们品尝到了作文创新的乐趣。同学们还可深入思考、认真讨论，想出更好的形式，把作文写得更精彩。</a:t>
            </a:r>
          </a:p>
          <a:p>
            <a:pPr marL="263525" indent="-263525" algn="l"/>
            <a:r>
              <a:rPr altLang="zh-CN" sz="2400" dirty="0">
                <a:latin typeface="微软雅黑" panose="020B0503020204020204" charset="-122"/>
                <a:ea typeface="微软雅黑" panose="020B0503020204020204" charset="-122"/>
                <a:cs typeface="微软雅黑" panose="020B0503020204020204" charset="-122"/>
                <a:sym typeface="+mn-ea"/>
              </a:rPr>
              <a:t>2.下面布置今天的作文题目及要求：</a:t>
            </a:r>
          </a:p>
          <a:p>
            <a:pPr marL="263525" indent="-263525" algn="l"/>
            <a:r>
              <a:rPr altLang="zh-CN" sz="2400" dirty="0">
                <a:latin typeface="微软雅黑" panose="020B0503020204020204" charset="-122"/>
                <a:ea typeface="微软雅黑" panose="020B0503020204020204" charset="-122"/>
                <a:cs typeface="微软雅黑" panose="020B0503020204020204" charset="-122"/>
                <a:sym typeface="+mn-ea"/>
              </a:rPr>
              <a:t>（1）请将今天课堂上的要点扩充成一篇文章。</a:t>
            </a:r>
          </a:p>
          <a:p>
            <a:pPr marL="263525" indent="-263525" algn="l"/>
            <a:r>
              <a:rPr altLang="zh-CN" sz="2400" dirty="0">
                <a:latin typeface="微软雅黑" panose="020B0503020204020204" charset="-122"/>
                <a:ea typeface="微软雅黑" panose="020B0503020204020204" charset="-122"/>
                <a:cs typeface="微软雅黑" panose="020B0503020204020204" charset="-122"/>
                <a:sym typeface="+mn-ea"/>
              </a:rPr>
              <a:t>（2）请写一篇周记，可对中国古典四大名著中人们熟知的人物，或是历史人物、成语、神话传说中的人物等等，进行改写新编，要求有新意，反映现实生活要深刻。</a:t>
            </a:r>
          </a:p>
        </p:txBody>
      </p:sp>
      <p:sp>
        <p:nvSpPr>
          <p:cNvPr id="2" name="文本框 1"/>
          <p:cNvSpPr txBox="1"/>
          <p:nvPr/>
        </p:nvSpPr>
        <p:spPr>
          <a:xfrm>
            <a:off x="684429" y="1198880"/>
            <a:ext cx="2210640" cy="682946"/>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新知讲解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heckerboard(across)">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across)">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checkerboard(across)">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6510999" y="2564904"/>
            <a:ext cx="4650714" cy="3810000"/>
          </a:xfrm>
          <a:prstGeom prst="rect">
            <a:avLst/>
          </a:prstGeom>
        </p:spPr>
      </p:pic>
      <p:sp>
        <p:nvSpPr>
          <p:cNvPr id="3" name="矩形 2"/>
          <p:cNvSpPr/>
          <p:nvPr/>
        </p:nvSpPr>
        <p:spPr>
          <a:xfrm>
            <a:off x="3266919" y="2253915"/>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9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97180" y="1704113"/>
            <a:ext cx="4288353" cy="2985433"/>
          </a:xfrm>
          <a:prstGeom prst="rect">
            <a:avLst/>
          </a:prstGeom>
        </p:spPr>
        <p:txBody>
          <a:bodyPr wrap="none">
            <a:spAutoFit/>
          </a:bodyPr>
          <a:lstStyle/>
          <a:p>
            <a:pPr algn="ctr"/>
            <a:r>
              <a:rPr lang="zh-CN" sz="8000" dirty="0">
                <a:solidFill>
                  <a:schemeClr val="tx1"/>
                </a:solidFill>
                <a:latin typeface="黑体" panose="02010609060101010101" charset="-122"/>
                <a:ea typeface="黑体" panose="02010609060101010101" charset="-122"/>
                <a:cs typeface="黑体" panose="02010609060101010101" charset="-122"/>
              </a:rPr>
              <a:t>语文园地</a:t>
            </a: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endParaRPr lang="zh-CN" sz="5400" dirty="0">
              <a:solidFill>
                <a:srgbClr val="FF0000"/>
              </a:solidFill>
              <a:latin typeface="黑体" panose="02010609060101010101" charset="-122"/>
              <a:ea typeface="黑体" panose="02010609060101010101" charset="-122"/>
              <a:cs typeface="黑体" panose="02010609060101010101" charset="-122"/>
            </a:endParaRPr>
          </a:p>
          <a:p>
            <a:pPr algn="ctr"/>
            <a:r>
              <a:rPr lang="zh-CN" sz="5400" dirty="0">
                <a:solidFill>
                  <a:srgbClr val="FF0000"/>
                </a:solidFill>
                <a:latin typeface="黑体" panose="02010609060101010101" charset="-122"/>
                <a:ea typeface="黑体" panose="02010609060101010101" charset="-122"/>
                <a:cs typeface="黑体" panose="02010609060101010101" charset="-122"/>
              </a:rPr>
              <a:t>第一课时</a:t>
            </a:r>
          </a:p>
        </p:txBody>
      </p:sp>
      <p:pic>
        <p:nvPicPr>
          <p:cNvPr id="4" name="图片 3" descr="图片19"/>
          <p:cNvPicPr>
            <a:picLocks noChangeAspect="1"/>
          </p:cNvPicPr>
          <p:nvPr/>
        </p:nvPicPr>
        <p:blipFill>
          <a:blip r:embed="rId2" cstate="print"/>
          <a:stretch>
            <a:fillRect/>
          </a:stretch>
        </p:blipFill>
        <p:spPr>
          <a:xfrm>
            <a:off x="7191554" y="1843405"/>
            <a:ext cx="3418275" cy="3171825"/>
          </a:xfrm>
          <a:prstGeom prst="rect">
            <a:avLst/>
          </a:prstGeom>
        </p:spPr>
      </p:pic>
    </p:spTree>
  </p:cSld>
  <p:clrMapOvr>
    <a:masterClrMapping/>
  </p:clrMapOvr>
  <p:timing>
    <p:tnLst>
      <p:par>
        <p:cTn id="1" dur="indefinite" restart="never" nodeType="tmRoot"/>
      </p:par>
    </p:tnLst>
  </p:timing>
</p:sld>
</file>

<file path=ppt/slides/slide9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570490" y="5301210"/>
            <a:ext cx="10186613" cy="919401"/>
          </a:xfrm>
          <a:prstGeom prst="roundRect">
            <a:avLst/>
          </a:prstGeom>
          <a:noFill/>
          <a:ln w="38100">
            <a:solidFill>
              <a:srgbClr val="00B0F0"/>
            </a:solidFill>
          </a:ln>
        </p:spPr>
        <p:txBody>
          <a:bodyPr wrap="square" rtlCol="0">
            <a:spAutoFit/>
          </a:bodyPr>
          <a:lstStyle/>
          <a:p>
            <a:r>
              <a:rPr lang="zh-CN" altLang="en-US" sz="2400" dirty="0">
                <a:latin typeface="微软雅黑" panose="020B0503020204020204" charset="-122"/>
                <a:ea typeface="微软雅黑" panose="020B0503020204020204" charset="-122"/>
                <a:cs typeface="微软雅黑" panose="020B0503020204020204" charset="-122"/>
              </a:rPr>
              <a:t>除了本单元学习的几篇童话，其他童话也都充满了奇思妙想。并有着丰富多样的人物想象，阅读时，要注意体会。</a:t>
            </a:r>
          </a:p>
        </p:txBody>
      </p:sp>
      <p:sp>
        <p:nvSpPr>
          <p:cNvPr id="9" name="文本框 7"/>
          <p:cNvSpPr txBox="1"/>
          <p:nvPr/>
        </p:nvSpPr>
        <p:spPr>
          <a:xfrm>
            <a:off x="570487" y="1062990"/>
            <a:ext cx="2303654" cy="578390"/>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3" name="文本框 2"/>
          <p:cNvSpPr txBox="1"/>
          <p:nvPr/>
        </p:nvSpPr>
        <p:spPr>
          <a:xfrm>
            <a:off x="570488" y="1700810"/>
            <a:ext cx="10186614" cy="919401"/>
          </a:xfrm>
          <a:prstGeom prst="roundRect">
            <a:avLst/>
          </a:prstGeom>
          <a:noFill/>
          <a:ln w="38100">
            <a:solidFill>
              <a:srgbClr val="00B0F0"/>
            </a:solidFill>
          </a:ln>
        </p:spPr>
        <p:txBody>
          <a:bodyPr wrap="square" rtlCol="0">
            <a:spAutoFit/>
          </a:bodyPr>
          <a:lstStyle/>
          <a:p>
            <a:r>
              <a:rPr lang="zh-CN" altLang="en-US" sz="2400" dirty="0">
                <a:latin typeface="微软雅黑" panose="020B0503020204020204" charset="-122"/>
                <a:ea typeface="微软雅黑" panose="020B0503020204020204" charset="-122"/>
                <a:cs typeface="微软雅黑" panose="020B0503020204020204" charset="-122"/>
                <a:sym typeface="+mn-ea"/>
              </a:rPr>
              <a:t>读童话时，我们不仅能感受到童话充满着奇妙的想象，里面的人物大都拥有非凡的能力，还能感受到人物真善美的形象。</a:t>
            </a:r>
          </a:p>
        </p:txBody>
      </p:sp>
      <p:sp>
        <p:nvSpPr>
          <p:cNvPr id="5" name="文本框 4"/>
          <p:cNvSpPr txBox="1"/>
          <p:nvPr/>
        </p:nvSpPr>
        <p:spPr>
          <a:xfrm>
            <a:off x="529957" y="2675309"/>
            <a:ext cx="10227145" cy="2145268"/>
          </a:xfrm>
          <a:prstGeom prst="roundRect">
            <a:avLst/>
          </a:prstGeom>
          <a:noFill/>
          <a:ln w="38100">
            <a:solidFill>
              <a:srgbClr val="00B050"/>
            </a:solidFill>
          </a:ln>
        </p:spPr>
        <p:txBody>
          <a:bodyPr wrap="square" rtlCol="0">
            <a:spAutoFit/>
          </a:bodyPr>
          <a:lstStyle/>
          <a:p>
            <a:r>
              <a:rPr lang="zh-CN" altLang="en-US" sz="2400" dirty="0">
                <a:latin typeface="微软雅黑" panose="020B0503020204020204" charset="-122"/>
                <a:ea typeface="微软雅黑" panose="020B0503020204020204" charset="-122"/>
                <a:cs typeface="微软雅黑" panose="020B0503020204020204" charset="-122"/>
                <a:sym typeface="+mn-ea"/>
              </a:rPr>
              <a:t>如</a:t>
            </a:r>
            <a:r>
              <a:rPr lang="en-US" altLang="zh-CN"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a:latin typeface="微软雅黑" panose="020B0503020204020204" charset="-122"/>
                <a:ea typeface="微软雅黑" panose="020B0503020204020204" charset="-122"/>
                <a:cs typeface="微软雅黑" panose="020B0503020204020204" charset="-122"/>
                <a:sym typeface="+mn-ea"/>
              </a:rPr>
              <a:t>巨人的花园</a:t>
            </a:r>
            <a:r>
              <a:rPr lang="en-US" altLang="zh-CN"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a:latin typeface="微软雅黑" panose="020B0503020204020204" charset="-122"/>
                <a:ea typeface="微软雅黑" panose="020B0503020204020204" charset="-122"/>
                <a:cs typeface="微软雅黑" panose="020B0503020204020204" charset="-122"/>
                <a:sym typeface="+mn-ea"/>
              </a:rPr>
              <a:t>中，“巨人悄悄地走到他后面，轻轻抱住他，放到树枝上。这棵树马上开花了，小鸟们也飞来歌唱”。从这两句话，我们可以体会到故事的神奇，也可以感受到原本凶狠的巨人变成了一个和善的人。</a:t>
            </a:r>
            <a:r>
              <a:rPr lang="en-US" altLang="zh-CN"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a:latin typeface="微软雅黑" panose="020B0503020204020204" charset="-122"/>
                <a:ea typeface="微软雅黑" panose="020B0503020204020204" charset="-122"/>
                <a:cs typeface="微软雅黑" panose="020B0503020204020204" charset="-122"/>
                <a:sym typeface="+mn-ea"/>
              </a:rPr>
              <a:t>海的女儿</a:t>
            </a:r>
            <a:r>
              <a:rPr lang="en-US" altLang="zh-CN" sz="2400" dirty="0">
                <a:latin typeface="微软雅黑" panose="020B0503020204020204" charset="-122"/>
                <a:ea typeface="微软雅黑" panose="020B0503020204020204" charset="-122"/>
                <a:cs typeface="微软雅黑" panose="020B0503020204020204" charset="-122"/>
                <a:sym typeface="+mn-ea"/>
              </a:rPr>
              <a:t>》</a:t>
            </a:r>
            <a:r>
              <a:rPr lang="zh-CN" altLang="en-US" sz="2400" dirty="0">
                <a:latin typeface="微软雅黑" panose="020B0503020204020204" charset="-122"/>
                <a:ea typeface="微软雅黑" panose="020B0503020204020204" charset="-122"/>
                <a:cs typeface="微软雅黑" panose="020B0503020204020204" charset="-122"/>
                <a:sym typeface="+mn-ea"/>
              </a:rPr>
              <a:t>里的小人鱼，为了心爱的王子，身体化作了泡沫。这既让人感到不可思议，又让人为她的善良感动。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P spid="3" grpId="0" bldLvl="0" animBg="1"/>
      <p:bldP spid="5" grpId="0" bldLvl="0" animBg="1"/>
    </p:bldLst>
  </p:timing>
</p:sld>
</file>

<file path=ppt/slides/slide9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1233216" y="2974977"/>
            <a:ext cx="8696060" cy="1530723"/>
          </a:xfrm>
          <a:prstGeom prst="roundRect">
            <a:avLst/>
          </a:prstGeom>
          <a:noFill/>
          <a:ln w="38100">
            <a:solidFill>
              <a:srgbClr val="00B0F0"/>
            </a:solidFill>
          </a:ln>
        </p:spPr>
        <p:txBody>
          <a:bodyPr wrap="square" rtlCol="0">
            <a:spAutoFit/>
          </a:bodyPr>
          <a:lstStyle/>
          <a:p>
            <a:r>
              <a:rPr sz="2800" dirty="0">
                <a:latin typeface="微软雅黑" panose="020B0503020204020204" charset="-122"/>
                <a:ea typeface="微软雅黑" panose="020B0503020204020204" charset="-122"/>
                <a:cs typeface="微软雅黑" panose="020B0503020204020204" charset="-122"/>
              </a:rPr>
              <a:t>（1）童话充满了奇思妙想。</a:t>
            </a:r>
          </a:p>
          <a:p>
            <a:r>
              <a:rPr sz="2800" dirty="0">
                <a:latin typeface="微软雅黑" panose="020B0503020204020204" charset="-122"/>
                <a:ea typeface="微软雅黑" panose="020B0503020204020204" charset="-122"/>
                <a:cs typeface="微软雅黑" panose="020B0503020204020204" charset="-122"/>
              </a:rPr>
              <a:t>（2）童话里的故事让人意料不到。</a:t>
            </a:r>
          </a:p>
          <a:p>
            <a:r>
              <a:rPr sz="2800" dirty="0">
                <a:latin typeface="微软雅黑" panose="020B0503020204020204" charset="-122"/>
                <a:ea typeface="微软雅黑" panose="020B0503020204020204" charset="-122"/>
                <a:cs typeface="微软雅黑" panose="020B0503020204020204" charset="-122"/>
              </a:rPr>
              <a:t>（3）童话有趣、充满幻想。</a:t>
            </a:r>
          </a:p>
        </p:txBody>
      </p:sp>
      <p:sp>
        <p:nvSpPr>
          <p:cNvPr id="9" name="文本框 7"/>
          <p:cNvSpPr txBox="1"/>
          <p:nvPr/>
        </p:nvSpPr>
        <p:spPr>
          <a:xfrm>
            <a:off x="570487" y="1062990"/>
            <a:ext cx="2303654" cy="578390"/>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2" name="文本框 1"/>
          <p:cNvSpPr txBox="1"/>
          <p:nvPr/>
        </p:nvSpPr>
        <p:spPr>
          <a:xfrm>
            <a:off x="1495204" y="1990725"/>
            <a:ext cx="4584054" cy="521970"/>
          </a:xfrm>
          <a:prstGeom prst="rect">
            <a:avLst/>
          </a:prstGeom>
          <a:noFill/>
        </p:spPr>
        <p:txBody>
          <a:bodyPr wrap="square" rtlCol="0">
            <a:spAutoFit/>
          </a:bodyPr>
          <a:lstStyle/>
          <a:p>
            <a:r>
              <a:rPr lang="zh-CN" altLang="en-US" sz="2800">
                <a:latin typeface="黑体" panose="02010609060101010101" charset="-122"/>
                <a:ea typeface="黑体" panose="02010609060101010101" charset="-122"/>
              </a:rPr>
              <a:t>童话的特点：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Lst>
  </p:timing>
</p:sld>
</file>

<file path=ppt/slides/slide9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8" name="文本框 7"/>
          <p:cNvSpPr txBox="1"/>
          <p:nvPr/>
        </p:nvSpPr>
        <p:spPr>
          <a:xfrm>
            <a:off x="922302" y="2974975"/>
            <a:ext cx="9094094" cy="2488132"/>
          </a:xfrm>
          <a:prstGeom prst="roundRect">
            <a:avLst/>
          </a:prstGeom>
          <a:noFill/>
          <a:ln w="38100">
            <a:solidFill>
              <a:srgbClr val="00B0F0"/>
            </a:solidFill>
          </a:ln>
        </p:spPr>
        <p:txBody>
          <a:bodyPr wrap="square" rtlCol="0">
            <a:spAutoFit/>
          </a:bodyPr>
          <a:lstStyle/>
          <a:p>
            <a:r>
              <a:rPr sz="2800" dirty="0">
                <a:latin typeface="微软雅黑" panose="020B0503020204020204" charset="-122"/>
                <a:ea typeface="微软雅黑" panose="020B0503020204020204" charset="-122"/>
                <a:cs typeface="微软雅黑" panose="020B0503020204020204" charset="-122"/>
              </a:rPr>
              <a:t>（1）《拇指姑娘》中一个母亲得到了一个像大拇指这么大的姑娘，这位姑娘在百花丛中找到了自己的白花王子；</a:t>
            </a:r>
          </a:p>
          <a:p>
            <a:r>
              <a:rPr sz="2800" dirty="0">
                <a:latin typeface="微软雅黑" panose="020B0503020204020204" charset="-122"/>
                <a:ea typeface="微软雅黑" panose="020B0503020204020204" charset="-122"/>
                <a:cs typeface="微软雅黑" panose="020B0503020204020204" charset="-122"/>
              </a:rPr>
              <a:t>（2）《小红帽》小红帽和</a:t>
            </a:r>
            <a:r>
              <a:rPr lang="zh-CN" sz="2800" dirty="0">
                <a:latin typeface="微软雅黑" panose="020B0503020204020204" charset="-122"/>
                <a:cs typeface="微软雅黑" panose="020B0503020204020204" charset="-122"/>
              </a:rPr>
              <a:t>外婆</a:t>
            </a:r>
            <a:r>
              <a:rPr sz="2800" dirty="0">
                <a:latin typeface="微软雅黑" panose="020B0503020204020204" charset="-122"/>
                <a:ea typeface="微软雅黑" panose="020B0503020204020204" charset="-122"/>
                <a:cs typeface="微软雅黑" panose="020B0503020204020204" charset="-122"/>
              </a:rPr>
              <a:t>被大灰狼吞掉后，被猎人救出，剖腹后竟然奇迹生还。</a:t>
            </a:r>
          </a:p>
        </p:txBody>
      </p:sp>
      <p:sp>
        <p:nvSpPr>
          <p:cNvPr id="9" name="文本框 7"/>
          <p:cNvSpPr txBox="1"/>
          <p:nvPr/>
        </p:nvSpPr>
        <p:spPr>
          <a:xfrm>
            <a:off x="570487" y="1062990"/>
            <a:ext cx="2303654" cy="578390"/>
          </a:xfrm>
          <a:prstGeom prst="roundRect">
            <a:avLst/>
          </a:prstGeom>
          <a:solidFill>
            <a:srgbClr val="BDD0E6"/>
          </a:solidFill>
        </p:spPr>
        <p:txBody>
          <a:bodyPr wrap="square" rtlCol="0">
            <a:spAutoFit/>
          </a:bodyPr>
          <a:lstStyle/>
          <a:p>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rPr>
              <a:t>交流平台</a:t>
            </a:r>
          </a:p>
        </p:txBody>
      </p:sp>
      <p:sp>
        <p:nvSpPr>
          <p:cNvPr id="2" name="文本框 1"/>
          <p:cNvSpPr txBox="1"/>
          <p:nvPr/>
        </p:nvSpPr>
        <p:spPr>
          <a:xfrm>
            <a:off x="1466525" y="1990725"/>
            <a:ext cx="7661276" cy="521970"/>
          </a:xfrm>
          <a:prstGeom prst="rect">
            <a:avLst/>
          </a:prstGeom>
          <a:noFill/>
        </p:spPr>
        <p:txBody>
          <a:bodyPr wrap="square" rtlCol="0">
            <a:spAutoFit/>
          </a:bodyPr>
          <a:lstStyle/>
          <a:p>
            <a:r>
              <a:rPr lang="zh-CN" altLang="en-US" sz="2800">
                <a:latin typeface="黑体" panose="02010609060101010101" charset="-122"/>
                <a:ea typeface="黑体" panose="02010609060101010101" charset="-122"/>
              </a:rPr>
              <a:t>举例说明，其他童话也充满了奇思妙想：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bldLvl="0" animBg="1"/>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文本框 99"/>
          <p:cNvSpPr txBox="1"/>
          <p:nvPr/>
        </p:nvSpPr>
        <p:spPr>
          <a:xfrm>
            <a:off x="2306754" y="2126617"/>
            <a:ext cx="6745085" cy="603121"/>
          </a:xfrm>
          <a:prstGeom prst="plaque">
            <a:avLst/>
          </a:prstGeom>
          <a:noFill/>
          <a:ln w="38100">
            <a:solidFill>
              <a:srgbClr val="92D050"/>
            </a:solidFill>
          </a:ln>
        </p:spPr>
        <p:txBody>
          <a:bodyPr wrap="square">
            <a:spAutoFit/>
          </a:bodyPr>
          <a:lstStyle/>
          <a:p>
            <a:pPr>
              <a:lnSpc>
                <a:spcPct val="100000"/>
              </a:lnSpc>
            </a:pPr>
            <a:r>
              <a:rPr lang="en-US" altLang="zh-CN" sz="2400">
                <a:latin typeface="微软雅黑" panose="020B0503020204020204" charset="-122"/>
                <a:ea typeface="微软雅黑" panose="020B0503020204020204" charset="-122"/>
              </a:rPr>
              <a:t> </a:t>
            </a:r>
            <a:r>
              <a:rPr lang="zh-CN" sz="2400">
                <a:latin typeface="微软雅黑" panose="020B0503020204020204" charset="-122"/>
                <a:ea typeface="微软雅黑" panose="020B0503020204020204" charset="-122"/>
                <a:sym typeface="+mn-ea"/>
              </a:rPr>
              <a:t>“扫荡”给了你怎样的感觉？</a:t>
            </a:r>
            <a:endParaRPr lang="zh-CN" sz="2400">
              <a:latin typeface="微软雅黑" panose="020B0503020204020204" charset="-122"/>
              <a:ea typeface="微软雅黑" panose="020B0503020204020204" charset="-122"/>
            </a:endParaRPr>
          </a:p>
        </p:txBody>
      </p:sp>
      <p:pic>
        <p:nvPicPr>
          <p:cNvPr id="2" name="图片 1" descr="64"/>
          <p:cNvPicPr>
            <a:picLocks noChangeAspect="1"/>
          </p:cNvPicPr>
          <p:nvPr/>
        </p:nvPicPr>
        <p:blipFill>
          <a:blip r:embed="rId2" cstate="print"/>
          <a:stretch>
            <a:fillRect/>
          </a:stretch>
        </p:blipFill>
        <p:spPr>
          <a:xfrm>
            <a:off x="357330" y="3269617"/>
            <a:ext cx="1949425" cy="2541905"/>
          </a:xfrm>
          <a:prstGeom prst="rect">
            <a:avLst/>
          </a:prstGeom>
        </p:spPr>
      </p:pic>
      <p:sp>
        <p:nvSpPr>
          <p:cNvPr id="3" name="文本框 2"/>
          <p:cNvSpPr txBox="1"/>
          <p:nvPr/>
        </p:nvSpPr>
        <p:spPr>
          <a:xfrm>
            <a:off x="601492" y="1135381"/>
            <a:ext cx="1777722" cy="680085"/>
          </a:xfrm>
          <a:prstGeom prst="plaque">
            <a:avLst/>
          </a:prstGeom>
          <a:solidFill>
            <a:srgbClr val="00B050"/>
          </a:solidFill>
        </p:spPr>
        <p:txBody>
          <a:bodyPr wrap="none" rtlCol="0">
            <a:spAutoFit/>
          </a:bodyPr>
          <a:lstStyle/>
          <a:p>
            <a:r>
              <a:rPr lang="zh-CN" altLang="en-US" sz="2800">
                <a:latin typeface="微软雅黑" panose="020B0503020204020204" charset="-122"/>
                <a:ea typeface="微软雅黑" panose="020B0503020204020204" charset="-122"/>
              </a:rPr>
              <a:t>课文精讲</a:t>
            </a:r>
          </a:p>
        </p:txBody>
      </p:sp>
      <p:sp>
        <p:nvSpPr>
          <p:cNvPr id="4" name="文本框 3"/>
          <p:cNvSpPr txBox="1"/>
          <p:nvPr/>
        </p:nvSpPr>
        <p:spPr>
          <a:xfrm>
            <a:off x="4826666" y="3009902"/>
            <a:ext cx="4646838" cy="510187"/>
          </a:xfrm>
          <a:prstGeom prst="wedgeRoundRectCallout">
            <a:avLst>
              <a:gd name="adj1" fmla="val -36068"/>
              <a:gd name="adj2" fmla="val -67064"/>
              <a:gd name="adj3" fmla="val 16667"/>
            </a:avLst>
          </a:prstGeom>
          <a:noFill/>
          <a:ln>
            <a:solidFill>
              <a:srgbClr val="92D050"/>
            </a:solidFill>
          </a:ln>
        </p:spPr>
        <p:txBody>
          <a:bodyPr wrap="square" rtlCol="0">
            <a:spAutoFit/>
          </a:bodyPr>
          <a:lstStyle/>
          <a:p>
            <a:pPr>
              <a:lnSpc>
                <a:spcPct val="100000"/>
              </a:lnSpc>
            </a:pPr>
            <a:r>
              <a:rPr lang="zh-CN" sz="2400">
                <a:latin typeface="微软雅黑" panose="020B0503020204020204" charset="-122"/>
                <a:ea typeface="微软雅黑" panose="020B0503020204020204" charset="-122"/>
                <a:sym typeface="+mn-ea"/>
              </a:rPr>
              <a:t>外面的风雨多么猛烈！</a:t>
            </a:r>
          </a:p>
        </p:txBody>
      </p:sp>
      <p:sp>
        <p:nvSpPr>
          <p:cNvPr id="5" name="文本框 4"/>
          <p:cNvSpPr txBox="1"/>
          <p:nvPr/>
        </p:nvSpPr>
        <p:spPr>
          <a:xfrm>
            <a:off x="1485904" y="5179062"/>
            <a:ext cx="9379714" cy="829945"/>
          </a:xfrm>
          <a:prstGeom prst="rect">
            <a:avLst/>
          </a:prstGeom>
          <a:noFill/>
          <a:ln w="9525">
            <a:noFill/>
          </a:ln>
        </p:spPr>
        <p:txBody>
          <a:bodyPr wrap="square">
            <a:spAutoFit/>
          </a:bodyPr>
          <a:lstStyle/>
          <a:p>
            <a:pPr indent="304800"/>
            <a:r>
              <a:rPr lang="zh-CN" sz="2400">
                <a:latin typeface="微软雅黑" panose="020B0503020204020204" charset="-122"/>
                <a:ea typeface="微软雅黑" panose="020B0503020204020204" charset="-122"/>
                <a:cs typeface="+mn-ea"/>
              </a:rPr>
              <a:t>因为屋里很安静，与外面的风雨交加比起来来，感到外面的可怕的威力，相比较而言，屋里就安稳的多了。</a:t>
            </a:r>
          </a:p>
        </p:txBody>
      </p:sp>
      <p:sp>
        <p:nvSpPr>
          <p:cNvPr id="6" name="文本框 5"/>
          <p:cNvSpPr txBox="1"/>
          <p:nvPr/>
        </p:nvSpPr>
        <p:spPr>
          <a:xfrm>
            <a:off x="2578822" y="3711577"/>
            <a:ext cx="8048060" cy="1113559"/>
          </a:xfrm>
          <a:prstGeom prst="plaque">
            <a:avLst/>
          </a:prstGeom>
          <a:noFill/>
          <a:ln w="38100">
            <a:solidFill>
              <a:srgbClr val="92D050"/>
            </a:solidFill>
          </a:ln>
        </p:spPr>
        <p:txBody>
          <a:bodyPr wrap="square">
            <a:spAutoFit/>
          </a:bodyPr>
          <a:lstStyle/>
          <a:p>
            <a:pPr>
              <a:lnSpc>
                <a:spcPct val="100000"/>
              </a:lnSpc>
            </a:pPr>
            <a:r>
              <a:rPr lang="zh-CN" sz="2400" dirty="0">
                <a:latin typeface="微软雅黑" panose="020B0503020204020204" charset="-122"/>
                <a:ea typeface="微软雅黑" panose="020B0503020204020204" charset="-122"/>
                <a:cs typeface="+mn-ea"/>
              </a:rPr>
              <a:t> </a:t>
            </a:r>
            <a:r>
              <a:rPr lang="zh-CN" sz="2400" dirty="0">
                <a:latin typeface="微软雅黑" panose="020B0503020204020204" charset="-122"/>
                <a:ea typeface="微软雅黑" panose="020B0503020204020204" charset="-122"/>
                <a:cs typeface="+mn-ea"/>
                <a:sym typeface="+mn-ea"/>
              </a:rPr>
              <a:t>为什么通过天窗感受到的风雨雷电的威力比你在露天真实感到的要大</a:t>
            </a:r>
            <a:r>
              <a:rPr lang="zh-CN" sz="2400" dirty="0" smtClean="0">
                <a:latin typeface="微软雅黑" panose="020B0503020204020204" charset="-122"/>
                <a:ea typeface="微软雅黑" panose="020B0503020204020204" charset="-122"/>
                <a:cs typeface="+mn-ea"/>
                <a:sym typeface="+mn-ea"/>
              </a:rPr>
              <a:t>十倍百倍</a:t>
            </a:r>
            <a:r>
              <a:rPr lang="zh-CN" sz="2400" dirty="0">
                <a:latin typeface="微软雅黑" panose="020B0503020204020204" charset="-122"/>
                <a:ea typeface="微软雅黑" panose="020B0503020204020204" charset="-122"/>
                <a:cs typeface="+mn-ea"/>
                <a:sym typeface="+mn-ea"/>
              </a:rPr>
              <a:t>？</a:t>
            </a:r>
            <a:endParaRPr lang="zh-CN" sz="2400" dirty="0">
              <a:latin typeface="微软雅黑" panose="020B0503020204020204" charset="-122"/>
              <a:ea typeface="微软雅黑" panose="020B0503020204020204"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bldLvl="0" animBg="1"/>
    </p:bldLst>
  </p:timing>
</p:sld>
</file>

<file path=ppt/slides/slide9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51101" y="1082675"/>
            <a:ext cx="2648581" cy="578486"/>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词句段运用</a:t>
            </a:r>
          </a:p>
        </p:txBody>
      </p:sp>
      <p:sp>
        <p:nvSpPr>
          <p:cNvPr id="2" name="文本框 1"/>
          <p:cNvSpPr txBox="1"/>
          <p:nvPr/>
        </p:nvSpPr>
        <p:spPr>
          <a:xfrm>
            <a:off x="1354133" y="2028192"/>
            <a:ext cx="7756616" cy="552505"/>
          </a:xfrm>
          <a:prstGeom prst="snip2DiagRect">
            <a:avLst/>
          </a:prstGeom>
          <a:noFill/>
          <a:ln w="38100">
            <a:solidFill>
              <a:srgbClr val="00B0F0"/>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algn="l"/>
            <a:r>
              <a:rPr altLang="zh-CN" sz="2400" dirty="0">
                <a:latin typeface="微软雅黑" panose="020B0503020204020204" charset="-122"/>
                <a:ea typeface="微软雅黑" panose="020B0503020204020204" charset="-122"/>
                <a:cs typeface="微软雅黑" panose="020B0503020204020204" charset="-122"/>
                <a:sym typeface="+mn-ea"/>
              </a:rPr>
              <a:t>读下面的句子，说说加点的词语有什么不同。</a:t>
            </a:r>
          </a:p>
        </p:txBody>
      </p:sp>
      <p:sp>
        <p:nvSpPr>
          <p:cNvPr id="14" name="文本框 1"/>
          <p:cNvSpPr txBox="1"/>
          <p:nvPr/>
        </p:nvSpPr>
        <p:spPr>
          <a:xfrm>
            <a:off x="658609" y="2996160"/>
            <a:ext cx="9844495" cy="2240613"/>
          </a:xfrm>
          <a:prstGeom prst="rect">
            <a:avLst/>
          </a:prstGeom>
          <a:noFill/>
        </p:spPr>
        <p:txBody>
          <a:bodyPr wrap="square" rtlCol="0">
            <a:spAutoFit/>
          </a:bodyPr>
          <a:lstStyle/>
          <a:p>
            <a:pPr marL="457200" indent="-457200">
              <a:lnSpc>
                <a:spcPct val="120000"/>
              </a:lnSpc>
              <a:buSzPct val="85000"/>
              <a:buFont typeface="楷体" panose="02010609060101010101" charset="-122"/>
              <a:buChar char="◇"/>
            </a:pPr>
            <a:r>
              <a:rPr lang="zh-CN" altLang="en-US" sz="2700" b="1" dirty="0" smtClean="0">
                <a:latin typeface="楷体" panose="02010609060101010101" charset="-122"/>
                <a:ea typeface="楷体" panose="02010609060101010101" charset="-122"/>
                <a:cs typeface="楷体" panose="02010609060101010101" charset="-122"/>
              </a:rPr>
              <a:t>这时候，小小的天窗是你唯一的慰藉。</a:t>
            </a:r>
            <a:endParaRPr lang="en-US" altLang="zh-CN" sz="2700" b="1" dirty="0" smtClean="0">
              <a:latin typeface="楷体" panose="02010609060101010101" charset="-122"/>
              <a:ea typeface="楷体" panose="02010609060101010101" charset="-122"/>
              <a:cs typeface="楷体" panose="02010609060101010101" charset="-122"/>
            </a:endParaRPr>
          </a:p>
          <a:p>
            <a:pPr marL="457200" indent="-457200">
              <a:lnSpc>
                <a:spcPct val="120000"/>
              </a:lnSpc>
              <a:buSzPct val="85000"/>
              <a:buFont typeface="楷体" panose="02010609060101010101" charset="-122"/>
              <a:buChar char="◇"/>
            </a:pPr>
            <a:r>
              <a:rPr lang="zh-CN" altLang="en-US" sz="2700" b="1" dirty="0">
                <a:latin typeface="楷体" panose="02010609060101010101" charset="-122"/>
                <a:ea typeface="楷体" panose="02010609060101010101" charset="-122"/>
                <a:cs typeface="楷体" panose="02010609060101010101" charset="-122"/>
              </a:rPr>
              <a:t>每当</a:t>
            </a:r>
            <a:r>
              <a:rPr lang="zh-CN" altLang="en-US" sz="2700" b="1" dirty="0" smtClean="0">
                <a:latin typeface="楷体" panose="02010609060101010101" charset="-122"/>
                <a:ea typeface="楷体" panose="02010609060101010101" charset="-122"/>
                <a:cs typeface="楷体" panose="02010609060101010101" charset="-122"/>
              </a:rPr>
              <a:t>我伤心难过时，总会得到好朋友小杰的安慰。</a:t>
            </a:r>
            <a:endParaRPr lang="en-US" altLang="zh-CN" sz="2700" b="1" dirty="0" smtClean="0">
              <a:latin typeface="楷体" panose="02010609060101010101" charset="-122"/>
              <a:ea typeface="楷体" panose="02010609060101010101" charset="-122"/>
              <a:cs typeface="楷体" panose="02010609060101010101" charset="-122"/>
            </a:endParaRPr>
          </a:p>
          <a:p>
            <a:pPr marL="457200" indent="-457200">
              <a:lnSpc>
                <a:spcPct val="120000"/>
              </a:lnSpc>
              <a:spcBef>
                <a:spcPts val="1200"/>
              </a:spcBef>
              <a:buSzPct val="85000"/>
              <a:buFont typeface="楷体" panose="02010609060101010101" charset="-122"/>
              <a:buChar char="◇"/>
            </a:pPr>
            <a:r>
              <a:rPr sz="2700" b="1" dirty="0" err="1" smtClean="0">
                <a:latin typeface="楷体" panose="02010609060101010101" charset="-122"/>
                <a:ea typeface="楷体" panose="02010609060101010101" charset="-122"/>
                <a:cs typeface="楷体" panose="02010609060101010101" charset="-122"/>
              </a:rPr>
              <a:t>这个字怎么写？我忘记了</a:t>
            </a:r>
            <a:r>
              <a:rPr sz="2700" b="1" dirty="0" smtClean="0">
                <a:latin typeface="楷体" panose="02010609060101010101" charset="-122"/>
                <a:ea typeface="楷体" panose="02010609060101010101" charset="-122"/>
                <a:cs typeface="楷体" panose="02010609060101010101" charset="-122"/>
              </a:rPr>
              <a:t>。</a:t>
            </a:r>
          </a:p>
          <a:p>
            <a:pPr marL="457200" indent="-457200">
              <a:lnSpc>
                <a:spcPct val="120000"/>
              </a:lnSpc>
              <a:buSzPct val="85000"/>
              <a:buFont typeface="楷体" panose="02010609060101010101" charset="-122"/>
              <a:buChar char="◇"/>
            </a:pPr>
            <a:r>
              <a:rPr sz="2700" b="1" dirty="0" err="1" smtClean="0">
                <a:latin typeface="楷体" panose="02010609060101010101" charset="-122"/>
                <a:ea typeface="楷体" panose="02010609060101010101" charset="-122"/>
                <a:cs typeface="楷体" panose="02010609060101010101" charset="-122"/>
              </a:rPr>
              <a:t>任岁月潺潺流淌，不能忘怀的，始终是老师深情的目光</a:t>
            </a:r>
            <a:r>
              <a:rPr sz="2700" b="1" dirty="0" smtClean="0">
                <a:latin typeface="楷体" panose="02010609060101010101" charset="-122"/>
                <a:ea typeface="楷体" panose="02010609060101010101" charset="-122"/>
                <a:cs typeface="楷体" panose="02010609060101010101" charset="-122"/>
              </a:rPr>
              <a:t>。</a:t>
            </a:r>
          </a:p>
        </p:txBody>
      </p:sp>
      <p:sp>
        <p:nvSpPr>
          <p:cNvPr id="15" name="圆角矩形 14"/>
          <p:cNvSpPr/>
          <p:nvPr/>
        </p:nvSpPr>
        <p:spPr>
          <a:xfrm>
            <a:off x="570713" y="2924944"/>
            <a:ext cx="9932391" cy="1159614"/>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圆角矩形 15"/>
          <p:cNvSpPr/>
          <p:nvPr/>
        </p:nvSpPr>
        <p:spPr>
          <a:xfrm>
            <a:off x="593967" y="4234875"/>
            <a:ext cx="9932391" cy="1403133"/>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7" name="组合 16"/>
          <p:cNvGrpSpPr/>
          <p:nvPr/>
        </p:nvGrpSpPr>
        <p:grpSpPr>
          <a:xfrm>
            <a:off x="7242238" y="3279412"/>
            <a:ext cx="774838" cy="507831"/>
            <a:chOff x="6065118" y="2263286"/>
            <a:chExt cx="634770" cy="507831"/>
          </a:xfrm>
        </p:grpSpPr>
        <p:sp>
          <p:nvSpPr>
            <p:cNvPr id="18" name="矩形 17"/>
            <p:cNvSpPr/>
            <p:nvPr/>
          </p:nvSpPr>
          <p:spPr>
            <a:xfrm>
              <a:off x="6065118" y="2263286"/>
              <a:ext cx="294426" cy="507831"/>
            </a:xfrm>
            <a:prstGeom prst="rect">
              <a:avLst/>
            </a:prstGeom>
          </p:spPr>
          <p:txBody>
            <a:bodyPr wrap="none">
              <a:spAutoFit/>
            </a:bodyPr>
            <a:lstStyle/>
            <a:p>
              <a:r>
                <a:rPr lang="en-US" altLang="zh-CN" sz="2700" b="1" dirty="0">
                  <a:solidFill>
                    <a:prstClr val="black"/>
                  </a:solidFill>
                  <a:latin typeface="楷体" panose="02010609060101010101" charset="-122"/>
                  <a:ea typeface="楷体" panose="02010609060101010101" charset="-122"/>
                  <a:cs typeface="楷体" panose="02010609060101010101" charset="-122"/>
                </a:rPr>
                <a:t>•</a:t>
              </a:r>
              <a:endParaRPr lang="zh-CN" altLang="en-US" dirty="0"/>
            </a:p>
          </p:txBody>
        </p:sp>
        <p:sp>
          <p:nvSpPr>
            <p:cNvPr id="19" name="矩形 18"/>
            <p:cNvSpPr/>
            <p:nvPr/>
          </p:nvSpPr>
          <p:spPr>
            <a:xfrm>
              <a:off x="6405462" y="2263286"/>
              <a:ext cx="294426" cy="507831"/>
            </a:xfrm>
            <a:prstGeom prst="rect">
              <a:avLst/>
            </a:prstGeom>
          </p:spPr>
          <p:txBody>
            <a:bodyPr wrap="none">
              <a:spAutoFit/>
            </a:bodyPr>
            <a:lstStyle/>
            <a:p>
              <a:r>
                <a:rPr lang="en-US" altLang="zh-CN" sz="2700" b="1" dirty="0">
                  <a:solidFill>
                    <a:prstClr val="black"/>
                  </a:solidFill>
                  <a:latin typeface="楷体" panose="02010609060101010101" charset="-122"/>
                  <a:ea typeface="楷体" panose="02010609060101010101" charset="-122"/>
                  <a:cs typeface="楷体" panose="02010609060101010101" charset="-122"/>
                </a:rPr>
                <a:t>•</a:t>
              </a:r>
              <a:endParaRPr lang="zh-CN" altLang="en-US" dirty="0"/>
            </a:p>
          </p:txBody>
        </p:sp>
      </p:grpSp>
      <p:grpSp>
        <p:nvGrpSpPr>
          <p:cNvPr id="20" name="组合 19"/>
          <p:cNvGrpSpPr/>
          <p:nvPr/>
        </p:nvGrpSpPr>
        <p:grpSpPr>
          <a:xfrm>
            <a:off x="9375025" y="3746094"/>
            <a:ext cx="774838" cy="507831"/>
            <a:chOff x="6065118" y="2263286"/>
            <a:chExt cx="634770" cy="507831"/>
          </a:xfrm>
        </p:grpSpPr>
        <p:sp>
          <p:nvSpPr>
            <p:cNvPr id="21" name="矩形 20"/>
            <p:cNvSpPr/>
            <p:nvPr/>
          </p:nvSpPr>
          <p:spPr>
            <a:xfrm>
              <a:off x="6065118" y="2263286"/>
              <a:ext cx="294426" cy="507831"/>
            </a:xfrm>
            <a:prstGeom prst="rect">
              <a:avLst/>
            </a:prstGeom>
          </p:spPr>
          <p:txBody>
            <a:bodyPr wrap="none">
              <a:spAutoFit/>
            </a:bodyPr>
            <a:lstStyle/>
            <a:p>
              <a:r>
                <a:rPr lang="en-US" altLang="zh-CN" sz="2700" b="1" dirty="0">
                  <a:solidFill>
                    <a:prstClr val="black"/>
                  </a:solidFill>
                  <a:latin typeface="楷体" panose="02010609060101010101" charset="-122"/>
                  <a:ea typeface="楷体" panose="02010609060101010101" charset="-122"/>
                  <a:cs typeface="楷体" panose="02010609060101010101" charset="-122"/>
                </a:rPr>
                <a:t>•</a:t>
              </a:r>
              <a:endParaRPr lang="zh-CN" altLang="en-US" dirty="0"/>
            </a:p>
          </p:txBody>
        </p:sp>
        <p:sp>
          <p:nvSpPr>
            <p:cNvPr id="22" name="矩形 21"/>
            <p:cNvSpPr/>
            <p:nvPr/>
          </p:nvSpPr>
          <p:spPr>
            <a:xfrm>
              <a:off x="6405462" y="2263286"/>
              <a:ext cx="294426" cy="507831"/>
            </a:xfrm>
            <a:prstGeom prst="rect">
              <a:avLst/>
            </a:prstGeom>
          </p:spPr>
          <p:txBody>
            <a:bodyPr wrap="none">
              <a:spAutoFit/>
            </a:bodyPr>
            <a:lstStyle/>
            <a:p>
              <a:r>
                <a:rPr lang="en-US" altLang="zh-CN" sz="2700" b="1" dirty="0">
                  <a:solidFill>
                    <a:prstClr val="black"/>
                  </a:solidFill>
                  <a:latin typeface="楷体" panose="02010609060101010101" charset="-122"/>
                  <a:ea typeface="楷体" panose="02010609060101010101" charset="-122"/>
                  <a:cs typeface="楷体" panose="02010609060101010101" charset="-122"/>
                </a:rPr>
                <a:t>•</a:t>
              </a:r>
              <a:endParaRPr lang="zh-CN" altLang="en-US" dirty="0"/>
            </a:p>
          </p:txBody>
        </p:sp>
      </p:grpSp>
      <p:grpSp>
        <p:nvGrpSpPr>
          <p:cNvPr id="23" name="组合 22"/>
          <p:cNvGrpSpPr/>
          <p:nvPr/>
        </p:nvGrpSpPr>
        <p:grpSpPr>
          <a:xfrm>
            <a:off x="4696945" y="4405249"/>
            <a:ext cx="774838" cy="507831"/>
            <a:chOff x="6065118" y="2263286"/>
            <a:chExt cx="634770" cy="507831"/>
          </a:xfrm>
        </p:grpSpPr>
        <p:sp>
          <p:nvSpPr>
            <p:cNvPr id="24" name="矩形 23"/>
            <p:cNvSpPr/>
            <p:nvPr/>
          </p:nvSpPr>
          <p:spPr>
            <a:xfrm>
              <a:off x="6065118" y="2263286"/>
              <a:ext cx="294426" cy="507831"/>
            </a:xfrm>
            <a:prstGeom prst="rect">
              <a:avLst/>
            </a:prstGeom>
          </p:spPr>
          <p:txBody>
            <a:bodyPr wrap="none">
              <a:spAutoFit/>
            </a:bodyPr>
            <a:lstStyle/>
            <a:p>
              <a:r>
                <a:rPr lang="en-US" altLang="zh-CN" sz="2700" b="1" dirty="0">
                  <a:solidFill>
                    <a:prstClr val="black"/>
                  </a:solidFill>
                  <a:latin typeface="楷体" panose="02010609060101010101" charset="-122"/>
                  <a:ea typeface="楷体" panose="02010609060101010101" charset="-122"/>
                  <a:cs typeface="楷体" panose="02010609060101010101" charset="-122"/>
                </a:rPr>
                <a:t>•</a:t>
              </a:r>
              <a:endParaRPr lang="zh-CN" altLang="en-US" dirty="0"/>
            </a:p>
          </p:txBody>
        </p:sp>
        <p:sp>
          <p:nvSpPr>
            <p:cNvPr id="25" name="矩形 24"/>
            <p:cNvSpPr/>
            <p:nvPr/>
          </p:nvSpPr>
          <p:spPr>
            <a:xfrm>
              <a:off x="6405462" y="2263286"/>
              <a:ext cx="294426" cy="507831"/>
            </a:xfrm>
            <a:prstGeom prst="rect">
              <a:avLst/>
            </a:prstGeom>
          </p:spPr>
          <p:txBody>
            <a:bodyPr wrap="none">
              <a:spAutoFit/>
            </a:bodyPr>
            <a:lstStyle/>
            <a:p>
              <a:r>
                <a:rPr lang="en-US" altLang="zh-CN" sz="2700" b="1" dirty="0">
                  <a:solidFill>
                    <a:prstClr val="black"/>
                  </a:solidFill>
                  <a:latin typeface="楷体" panose="02010609060101010101" charset="-122"/>
                  <a:ea typeface="楷体" panose="02010609060101010101" charset="-122"/>
                  <a:cs typeface="楷体" panose="02010609060101010101" charset="-122"/>
                </a:rPr>
                <a:t>•</a:t>
              </a:r>
              <a:endParaRPr lang="zh-CN" altLang="en-US" dirty="0"/>
            </a:p>
          </p:txBody>
        </p:sp>
      </p:grpSp>
      <p:grpSp>
        <p:nvGrpSpPr>
          <p:cNvPr id="26" name="组合 25"/>
          <p:cNvGrpSpPr/>
          <p:nvPr/>
        </p:nvGrpSpPr>
        <p:grpSpPr>
          <a:xfrm>
            <a:off x="5558596" y="4899445"/>
            <a:ext cx="774838" cy="507831"/>
            <a:chOff x="6065118" y="2263286"/>
            <a:chExt cx="634770" cy="507831"/>
          </a:xfrm>
        </p:grpSpPr>
        <p:sp>
          <p:nvSpPr>
            <p:cNvPr id="27" name="矩形 26"/>
            <p:cNvSpPr/>
            <p:nvPr/>
          </p:nvSpPr>
          <p:spPr>
            <a:xfrm>
              <a:off x="6065118" y="2263286"/>
              <a:ext cx="294426" cy="507831"/>
            </a:xfrm>
            <a:prstGeom prst="rect">
              <a:avLst/>
            </a:prstGeom>
          </p:spPr>
          <p:txBody>
            <a:bodyPr wrap="none">
              <a:spAutoFit/>
            </a:bodyPr>
            <a:lstStyle/>
            <a:p>
              <a:r>
                <a:rPr lang="en-US" altLang="zh-CN" sz="2700" b="1" dirty="0">
                  <a:solidFill>
                    <a:prstClr val="black"/>
                  </a:solidFill>
                  <a:latin typeface="楷体" panose="02010609060101010101" charset="-122"/>
                  <a:ea typeface="楷体" panose="02010609060101010101" charset="-122"/>
                  <a:cs typeface="楷体" panose="02010609060101010101" charset="-122"/>
                </a:rPr>
                <a:t>•</a:t>
              </a:r>
              <a:endParaRPr lang="zh-CN" altLang="en-US" dirty="0"/>
            </a:p>
          </p:txBody>
        </p:sp>
        <p:sp>
          <p:nvSpPr>
            <p:cNvPr id="28" name="矩形 27"/>
            <p:cNvSpPr/>
            <p:nvPr/>
          </p:nvSpPr>
          <p:spPr>
            <a:xfrm>
              <a:off x="6405462" y="2263286"/>
              <a:ext cx="294426" cy="507831"/>
            </a:xfrm>
            <a:prstGeom prst="rect">
              <a:avLst/>
            </a:prstGeom>
          </p:spPr>
          <p:txBody>
            <a:bodyPr wrap="none">
              <a:spAutoFit/>
            </a:bodyPr>
            <a:lstStyle/>
            <a:p>
              <a:r>
                <a:rPr lang="en-US" altLang="zh-CN" sz="2700" b="1" dirty="0">
                  <a:solidFill>
                    <a:prstClr val="black"/>
                  </a:solidFill>
                  <a:latin typeface="楷体" panose="02010609060101010101" charset="-122"/>
                  <a:ea typeface="楷体" panose="02010609060101010101" charset="-122"/>
                  <a:cs typeface="楷体" panose="02010609060101010101" charset="-122"/>
                </a:rPr>
                <a:t>•</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651101" y="1082675"/>
            <a:ext cx="2648581" cy="578486"/>
          </a:xfrm>
          <a:prstGeom prst="roundRect">
            <a:avLst/>
          </a:prstGeom>
          <a:solidFill>
            <a:schemeClr val="accent2"/>
          </a:solidFill>
        </p:spPr>
        <p:txBody>
          <a:bodyPr wrap="square" rtlCol="0">
            <a:spAutoFit/>
          </a:bodyPr>
          <a:lstStyle/>
          <a:p>
            <a:r>
              <a:rPr lang="zh-CN" altLang="en-US" sz="2800">
                <a:latin typeface="微软雅黑" panose="020B0503020204020204" charset="-122"/>
                <a:ea typeface="微软雅黑" panose="020B0503020204020204" charset="-122"/>
              </a:rPr>
              <a:t>词句段运用</a:t>
            </a:r>
          </a:p>
        </p:txBody>
      </p:sp>
      <p:sp>
        <p:nvSpPr>
          <p:cNvPr id="2" name="文本框 1"/>
          <p:cNvSpPr txBox="1"/>
          <p:nvPr/>
        </p:nvSpPr>
        <p:spPr>
          <a:xfrm>
            <a:off x="1010200" y="2132858"/>
            <a:ext cx="9007657" cy="3195578"/>
          </a:xfrm>
          <a:prstGeom prst="snip2DiagRect">
            <a:avLst/>
          </a:prstGeom>
          <a:noFill/>
          <a:ln w="38100">
            <a:solidFill>
              <a:srgbClr val="00B0F0"/>
            </a:solidFill>
          </a:ln>
          <a:extLst>
            <a:ext uri="{909E8E84-426E-40DD-AFC4-6F175D3DCCD1}">
              <a14:hiddenFill xmlns:a14="http://schemas.microsoft.com/office/drawing/2010/main">
                <a:solidFill>
                  <a:schemeClr val="accent2"/>
                </a:solidFill>
              </a14:hiddenFill>
            </a:ext>
          </a:extLst>
        </p:spPr>
        <p:txBody>
          <a:bodyPr wrap="square" rtlCol="0">
            <a:spAutoFit/>
          </a:bodyPr>
          <a:lstStyle/>
          <a:p>
            <a:pPr indent="633730"/>
            <a:r>
              <a:rPr lang="zh-CN" altLang="en-US" sz="2400" dirty="0">
                <a:latin typeface="微软雅黑" panose="020B0503020204020204" charset="-122"/>
                <a:ea typeface="微软雅黑" panose="020B0503020204020204" charset="-122"/>
                <a:cs typeface="微软雅黑" panose="020B0503020204020204" charset="-122"/>
                <a:sym typeface="+mn-ea"/>
              </a:rPr>
              <a:t>第一组中“慰藉”和“安慰”两者之间有明显的区别。“安慰”是语言上的，“慰藉”是自我心理的情感填补，安慰不一定起到慰藉的作用</a:t>
            </a:r>
            <a:r>
              <a:rPr lang="zh-CN" altLang="en-US" sz="2400" dirty="0" smtClean="0">
                <a:latin typeface="微软雅黑" panose="020B0503020204020204" charset="-122"/>
                <a:ea typeface="微软雅黑" panose="020B0503020204020204" charset="-122"/>
                <a:cs typeface="微软雅黑" panose="020B0503020204020204" charset="-122"/>
                <a:sym typeface="+mn-ea"/>
              </a:rPr>
              <a:t>。</a:t>
            </a:r>
            <a:endParaRPr lang="en-US" altLang="zh-CN" sz="2400" dirty="0" smtClean="0">
              <a:latin typeface="微软雅黑" panose="020B0503020204020204" charset="-122"/>
              <a:ea typeface="微软雅黑" panose="020B0503020204020204" charset="-122"/>
              <a:cs typeface="微软雅黑" panose="020B0503020204020204" charset="-122"/>
              <a:sym typeface="+mn-ea"/>
            </a:endParaRPr>
          </a:p>
          <a:p>
            <a:pPr indent="633730"/>
            <a:r>
              <a:rPr altLang="zh-CN" sz="2400" dirty="0" smtClean="0">
                <a:latin typeface="微软雅黑" panose="020B0503020204020204" charset="-122"/>
                <a:ea typeface="微软雅黑" panose="020B0503020204020204" charset="-122"/>
                <a:cs typeface="微软雅黑" panose="020B0503020204020204" charset="-122"/>
                <a:sym typeface="+mn-ea"/>
              </a:rPr>
              <a:t>第二组中</a:t>
            </a:r>
            <a:r>
              <a:rPr altLang="zh-CN" sz="2400" dirty="0">
                <a:latin typeface="微软雅黑" panose="020B0503020204020204" charset="-122"/>
                <a:ea typeface="微软雅黑" panose="020B0503020204020204" charset="-122"/>
                <a:cs typeface="微软雅黑" panose="020B0503020204020204" charset="-122"/>
                <a:sym typeface="+mn-ea"/>
              </a:rPr>
              <a:t>“忘记、忘怀”。“忘记”对象可以是人、事物、时间等，如他忘记带钢笔；也指某种道理，如不能忘记这个深刻教训。“忘怀”对象指以往值得怀念的，有较明显的感情色彩，如难以忘怀，不能忘怀，多用于书面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1"/>
          <p:cNvSpPr txBox="1"/>
          <p:nvPr/>
        </p:nvSpPr>
        <p:spPr>
          <a:xfrm>
            <a:off x="434564" y="1019021"/>
            <a:ext cx="2860964" cy="680085"/>
          </a:xfrm>
          <a:prstGeom prst="plaque">
            <a:avLst/>
          </a:prstGeom>
          <a:solidFill>
            <a:srgbClr val="92D050"/>
          </a:solidFill>
        </p:spPr>
        <p:txBody>
          <a:bodyPr wrap="square" rtlCol="0">
            <a:spAutoFit/>
          </a:bodyPr>
          <a:lstStyle/>
          <a:p>
            <a:pPr>
              <a:lnSpc>
                <a:spcPct val="100000"/>
              </a:lnSpc>
            </a:pPr>
            <a:r>
              <a:rPr lang="zh-CN" altLang="zh-CN"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词句段运用</a:t>
            </a:r>
          </a:p>
        </p:txBody>
      </p:sp>
      <p:sp>
        <p:nvSpPr>
          <p:cNvPr id="3" name="棱台 2"/>
          <p:cNvSpPr/>
          <p:nvPr/>
        </p:nvSpPr>
        <p:spPr>
          <a:xfrm>
            <a:off x="482815" y="1741807"/>
            <a:ext cx="10108185" cy="614303"/>
          </a:xfrm>
          <a:prstGeom prst="bevel">
            <a:avLst>
              <a:gd name="adj" fmla="val 7627"/>
            </a:avLst>
          </a:prstGeom>
          <a:solidFill>
            <a:srgbClr val="92D050"/>
          </a:solidFill>
          <a:ln>
            <a:solidFill>
              <a:schemeClr val="accent1"/>
            </a:solidFill>
          </a:ln>
        </p:spPr>
        <p:txBody>
          <a:bodyPr wrap="square">
            <a:spAutoFit/>
          </a:bodyPr>
          <a:lstStyle/>
          <a:p>
            <a:pPr algn="l">
              <a:lnSpc>
                <a:spcPct val="100000"/>
              </a:lnSpc>
            </a:pPr>
            <a:r>
              <a:rPr sz="2800" dirty="0" err="1" smtClean="0">
                <a:latin typeface="微软雅黑" panose="020B0503020204020204" charset="-122"/>
                <a:ea typeface="微软雅黑" panose="020B0503020204020204" charset="-122"/>
                <a:cs typeface="微软雅黑" panose="020B0503020204020204" charset="-122"/>
                <a:sym typeface="+mn-ea"/>
              </a:rPr>
              <a:t>想想下面的句子是怎样描写冬天的</a:t>
            </a:r>
            <a:r>
              <a:rPr sz="2800" dirty="0" err="1">
                <a:latin typeface="微软雅黑" panose="020B0503020204020204" charset="-122"/>
                <a:ea typeface="微软雅黑" panose="020B0503020204020204" charset="-122"/>
                <a:cs typeface="微软雅黑" panose="020B0503020204020204" charset="-122"/>
                <a:sym typeface="+mn-ea"/>
              </a:rPr>
              <a:t>，照样子写一写其他季节</a:t>
            </a:r>
            <a:r>
              <a:rPr sz="2800" dirty="0">
                <a:latin typeface="微软雅黑" panose="020B0503020204020204" charset="-122"/>
                <a:ea typeface="微软雅黑" panose="020B0503020204020204" charset="-122"/>
                <a:cs typeface="微软雅黑" panose="020B0503020204020204" charset="-122"/>
                <a:sym typeface="+mn-ea"/>
              </a:rPr>
              <a:t>。</a:t>
            </a:r>
            <a:endParaRPr altLang="zh-CN" sz="28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1"/>
          <p:cNvSpPr txBox="1"/>
          <p:nvPr/>
        </p:nvSpPr>
        <p:spPr>
          <a:xfrm>
            <a:off x="457630" y="2996953"/>
            <a:ext cx="10133372" cy="2751522"/>
          </a:xfrm>
          <a:prstGeom prst="rect">
            <a:avLst/>
          </a:prstGeom>
          <a:noFill/>
        </p:spPr>
        <p:txBody>
          <a:bodyPr wrap="square" rtlCol="0">
            <a:spAutoFit/>
          </a:bodyPr>
          <a:lstStyle>
            <a:defPPr>
              <a:defRPr lang="zh-CN"/>
            </a:defPPr>
            <a:lvl1pPr marL="457200" indent="-457200">
              <a:lnSpc>
                <a:spcPct val="120000"/>
              </a:lnSpc>
              <a:buSzPct val="85000"/>
              <a:buFont typeface="楷体" panose="02010609060101010101" charset="-122"/>
              <a:buChar char="◇"/>
              <a:defRPr sz="2700" b="1">
                <a:latin typeface="楷体" panose="02010609060101010101" charset="-122"/>
                <a:ea typeface="楷体" panose="02010609060101010101" charset="-122"/>
                <a:cs typeface="楷体" panose="02010609060101010101" charset="-122"/>
              </a:defRPr>
            </a:lvl1pPr>
          </a:lstStyle>
          <a:p>
            <a:pPr marL="457200" marR="0" lvl="0" indent="-457200" defTabSz="914400" rtl="0" eaLnBrk="1" fontAlgn="auto" latinLnBrk="0" hangingPunct="1">
              <a:lnSpc>
                <a:spcPct val="120000"/>
              </a:lnSpc>
              <a:spcBef>
                <a:spcPts val="0"/>
              </a:spcBef>
              <a:spcAft>
                <a:spcPts val="0"/>
              </a:spcAft>
              <a:buClrTx/>
              <a:buSzPct val="85000"/>
              <a:buFont typeface="楷体" panose="02010609060101010101" charset="-122"/>
              <a:buChar char="◇"/>
              <a:defRPr/>
            </a:pPr>
            <a:r>
              <a:rPr kumimoji="0" lang="zh-CN" altLang="en-US" sz="2400" b="1" i="0" u="none" strike="noStrike" kern="0" cap="none" spc="0" normalizeH="0" baseline="0" noProof="0" dirty="0">
                <a:ln>
                  <a:noFill/>
                </a:ln>
                <a:solidFill>
                  <a:prstClr val="black"/>
                </a:solidFill>
                <a:effectLst/>
                <a:uLnTx/>
                <a:uFillTx/>
                <a:latin typeface="楷体" panose="02010609060101010101" charset="-122"/>
                <a:ea typeface="楷体" panose="02010609060101010101" charset="-122"/>
              </a:rPr>
              <a:t>雪用他的白色大衣覆盖着青草，霜把所有的树枝涂成了银色。他们还请来北风同住。北风身上裹着皮衣，整天在花园里呼啸着。</a:t>
            </a:r>
            <a:endParaRPr kumimoji="0" lang="en-US" altLang="zh-CN" sz="2400" b="1" i="0" u="none" strike="noStrike" kern="0" cap="none" spc="0" normalizeH="0" baseline="0" noProof="0" dirty="0">
              <a:ln>
                <a:noFill/>
              </a:ln>
              <a:solidFill>
                <a:prstClr val="black"/>
              </a:solidFill>
              <a:effectLst/>
              <a:uLnTx/>
              <a:uFillTx/>
              <a:latin typeface="楷体" panose="02010609060101010101" charset="-122"/>
              <a:ea typeface="楷体" panose="02010609060101010101" charset="-122"/>
            </a:endParaRPr>
          </a:p>
          <a:p>
            <a:pPr marL="457200" marR="0" lvl="0" indent="-457200" defTabSz="914400" rtl="0" eaLnBrk="1" fontAlgn="auto" latinLnBrk="0" hangingPunct="1">
              <a:lnSpc>
                <a:spcPct val="120000"/>
              </a:lnSpc>
              <a:spcBef>
                <a:spcPts val="0"/>
              </a:spcBef>
              <a:spcAft>
                <a:spcPts val="0"/>
              </a:spcAft>
              <a:buClrTx/>
              <a:buSzPct val="85000"/>
              <a:buFont typeface="楷体" panose="02010609060101010101" charset="-122"/>
              <a:buChar char="◇"/>
              <a:defRPr/>
            </a:pPr>
            <a:r>
              <a:rPr kumimoji="0" lang="zh-CN" altLang="en-US" sz="2400" b="1" i="0" u="none" strike="noStrike" kern="0" cap="none" spc="0" normalizeH="0" baseline="0" noProof="0" dirty="0">
                <a:ln>
                  <a:noFill/>
                </a:ln>
                <a:solidFill>
                  <a:prstClr val="black"/>
                </a:solidFill>
                <a:effectLst/>
                <a:uLnTx/>
                <a:uFillTx/>
                <a:latin typeface="楷体" panose="02010609060101010101" charset="-122"/>
                <a:ea typeface="楷体" panose="02010609060101010101" charset="-122"/>
              </a:rPr>
              <a:t>冬天，紫貂和黑熊不得不躲进各自的洞里。紫貂捕到一只野兔当美餐，黑熊只好用舌头舔着自己又肥又厚的脚掌。</a:t>
            </a:r>
            <a:endParaRPr kumimoji="0" lang="en-US" altLang="zh-CN" sz="2400" b="1" i="0" u="none" strike="noStrike" kern="0" cap="none" spc="0" normalizeH="0" baseline="0" noProof="0" dirty="0">
              <a:ln>
                <a:noFill/>
              </a:ln>
              <a:solidFill>
                <a:prstClr val="black"/>
              </a:solidFill>
              <a:effectLst/>
              <a:uLnTx/>
              <a:uFillTx/>
              <a:latin typeface="楷体" panose="02010609060101010101" charset="-122"/>
              <a:ea typeface="楷体" panose="02010609060101010101" charset="-122"/>
            </a:endParaRPr>
          </a:p>
          <a:p>
            <a:pPr marL="457200" marR="0" lvl="0" indent="-457200" defTabSz="914400" rtl="0" eaLnBrk="1" fontAlgn="auto" latinLnBrk="0" hangingPunct="1">
              <a:lnSpc>
                <a:spcPct val="120000"/>
              </a:lnSpc>
              <a:spcBef>
                <a:spcPts val="0"/>
              </a:spcBef>
              <a:spcAft>
                <a:spcPts val="0"/>
              </a:spcAft>
              <a:buClrTx/>
              <a:buSzPct val="85000"/>
              <a:buFont typeface="楷体" panose="02010609060101010101" charset="-122"/>
              <a:buChar char="◇"/>
              <a:defRPr/>
            </a:pPr>
            <a:r>
              <a:rPr kumimoji="0" lang="zh-CN" altLang="en-US" sz="2400" b="1" i="0" u="none" strike="noStrike" kern="0" cap="none" spc="0" normalizeH="0" baseline="0" noProof="0" dirty="0">
                <a:ln>
                  <a:noFill/>
                </a:ln>
                <a:solidFill>
                  <a:prstClr val="black"/>
                </a:solidFill>
                <a:effectLst/>
                <a:uLnTx/>
                <a:uFillTx/>
                <a:latin typeface="楷体" panose="02010609060101010101" charset="-122"/>
                <a:ea typeface="楷体" panose="02010609060101010101" charset="-122"/>
              </a:rPr>
              <a:t>北风呼啸，隆冬来临，刺骨的寒风吹起雪花。不一会儿，地上、树上、屋顶上就积满了厚厚软软的白雪。</a:t>
            </a:r>
            <a:endParaRPr kumimoji="0" sz="2400" b="1" i="0" u="none" strike="noStrike" kern="0" cap="none" spc="0" normalizeH="0" baseline="0" noProof="0" dirty="0">
              <a:ln>
                <a:noFill/>
              </a:ln>
              <a:solidFill>
                <a:prstClr val="black"/>
              </a:solidFill>
              <a:effectLst/>
              <a:uLnTx/>
              <a:uFillTx/>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bldLvl="0" animBg="1"/>
    </p:bldLst>
  </p:timing>
</p:sld>
</file>

<file path=ppt/slides/slide9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570713" y="1933404"/>
            <a:ext cx="10020289" cy="2962513"/>
          </a:xfrm>
          <a:prstGeom prst="roundRect">
            <a:avLst/>
          </a:prstGeom>
          <a:noFill/>
          <a:ln>
            <a:solidFill>
              <a:schemeClr val="accent1"/>
            </a:solidFill>
          </a:ln>
        </p:spPr>
        <p:txBody>
          <a:bodyPr wrap="square" rtlCol="0">
            <a:spAutoFit/>
          </a:bodyPr>
          <a:lstStyle/>
          <a:p>
            <a:pPr indent="628650"/>
            <a:r>
              <a:rPr lang="zh-CN" altLang="en-US" sz="2800" dirty="0">
                <a:latin typeface="微软雅黑" panose="020B0503020204020204" charset="-122"/>
                <a:ea typeface="微软雅黑" panose="020B0503020204020204" charset="-122"/>
                <a:cs typeface="微软雅黑" panose="020B0503020204020204" charset="-122"/>
                <a:sym typeface="+mn-ea"/>
              </a:rPr>
              <a:t>第一句描写了冬天里的雪、霜和北风。让人感到非常冷。</a:t>
            </a:r>
          </a:p>
          <a:p>
            <a:pPr indent="628650"/>
            <a:r>
              <a:rPr lang="zh-CN" altLang="en-US" sz="2800" dirty="0">
                <a:latin typeface="微软雅黑" panose="020B0503020204020204" charset="-122"/>
                <a:ea typeface="微软雅黑" panose="020B0503020204020204" charset="-122"/>
                <a:cs typeface="微软雅黑" panose="020B0503020204020204" charset="-122"/>
                <a:sym typeface="+mn-ea"/>
              </a:rPr>
              <a:t>第二句抓住了冬天里的动物紫貂和黑熊，知道了它们过冬的方式都是躲在洞里，紫貂还出去捕捉食物，而黑熊则只好舔自己的脚掌。</a:t>
            </a:r>
          </a:p>
          <a:p>
            <a:pPr indent="628650"/>
            <a:r>
              <a:rPr lang="zh-CN" altLang="en-US" sz="2800" dirty="0">
                <a:latin typeface="微软雅黑" panose="020B0503020204020204" charset="-122"/>
                <a:ea typeface="微软雅黑" panose="020B0503020204020204" charset="-122"/>
                <a:cs typeface="微软雅黑" panose="020B0503020204020204" charset="-122"/>
                <a:sym typeface="+mn-ea"/>
              </a:rPr>
              <a:t>第三句描写了北风呼啸，吹起雪花，各处积满了白雪的景象。</a:t>
            </a:r>
          </a:p>
        </p:txBody>
      </p:sp>
      <p:sp>
        <p:nvSpPr>
          <p:cNvPr id="3" name="文本框 2"/>
          <p:cNvSpPr txBox="1"/>
          <p:nvPr/>
        </p:nvSpPr>
        <p:spPr>
          <a:xfrm>
            <a:off x="651100" y="1082675"/>
            <a:ext cx="2466428" cy="578444"/>
          </a:xfrm>
          <a:prstGeom prst="roundRect">
            <a:avLst/>
          </a:prstGeom>
          <a:solidFill>
            <a:srgbClr val="BDD0E6"/>
          </a:solidFill>
        </p:spPr>
        <p:txBody>
          <a:bodyPr wrap="square" rtlCol="0">
            <a:spAutoFit/>
          </a:bodyPr>
          <a:lstStyle/>
          <a:p>
            <a:r>
              <a:rPr lang="zh-CN" altLang="en-US" sz="2800">
                <a:latin typeface="微软雅黑" panose="020B0503020204020204" charset="-122"/>
                <a:ea typeface="微软雅黑" panose="020B0503020204020204" charset="-122"/>
              </a:rPr>
              <a:t>词句段运用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heckerboard(across)">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across)">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5" name="矩形 2064"/>
          <p:cNvSpPr/>
          <p:nvPr/>
        </p:nvSpPr>
        <p:spPr>
          <a:xfrm>
            <a:off x="3734137" y="1557338"/>
            <a:ext cx="792558" cy="1028700"/>
          </a:xfrm>
          <a:prstGeom prst="rect">
            <a:avLst/>
          </a:prstGeom>
        </p:spPr>
        <p:txBody>
          <a:bodyPr wrap="none" fromWordArt="1">
            <a:prstTxWarp prst="textPlain">
              <a:avLst>
                <a:gd name="adj" fmla="val 50000"/>
              </a:avLst>
            </a:prstTxWarp>
            <a:normAutofit/>
          </a:bodyPr>
          <a:lstStyle/>
          <a:p>
            <a:pPr algn="ctr" eaLnBrk="0" hangingPunct="0"/>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宋体" panose="02010600030101010101" pitchFamily="2" charset="-122"/>
              <a:ea typeface="宋体" panose="02010600030101010101" pitchFamily="2" charset="-122"/>
            </a:endParaRPr>
          </a:p>
        </p:txBody>
      </p:sp>
      <p:sp>
        <p:nvSpPr>
          <p:cNvPr id="5" name="文本框 4"/>
          <p:cNvSpPr txBox="1"/>
          <p:nvPr/>
        </p:nvSpPr>
        <p:spPr>
          <a:xfrm>
            <a:off x="570713" y="1988841"/>
            <a:ext cx="10010600" cy="3578781"/>
          </a:xfrm>
          <a:prstGeom prst="roundRect">
            <a:avLst>
              <a:gd name="adj" fmla="val 6194"/>
            </a:avLst>
          </a:prstGeom>
          <a:noFill/>
          <a:ln>
            <a:solidFill>
              <a:schemeClr val="accent1"/>
            </a:solidFill>
          </a:ln>
        </p:spPr>
        <p:txBody>
          <a:bodyPr wrap="square" rtlCol="0">
            <a:spAutoFit/>
          </a:bodyPr>
          <a:lstStyle/>
          <a:p>
            <a:pPr algn="l">
              <a:lnSpc>
                <a:spcPct val="100000"/>
              </a:lnSpc>
            </a:pPr>
            <a:r>
              <a:rPr sz="2000" dirty="0">
                <a:latin typeface="微软雅黑" panose="020B0503020204020204" charset="-122"/>
                <a:ea typeface="微软雅黑" panose="020B0503020204020204" charset="-122"/>
                <a:cs typeface="微软雅黑" panose="020B0503020204020204" charset="-122"/>
                <a:sym typeface="+mn-ea"/>
              </a:rPr>
              <a:t>（1）夏天是充满生机的季节。瞧，一棵棵树长得可茂盛了，它们撑起一把把绿绒大伞，一片片叶子在阳光的照耀下绿得发亮。再看公园里花团锦簇，五彩缤纷。有灼灼如火的“洛阳红”，玉骨冰心的“夜光白”，端庄秀丽的“魏紫”，还有最美丽的“火炼金丹”……真是万紫千红，叫人目不暇接，眼花缭乱。</a:t>
            </a:r>
          </a:p>
          <a:p>
            <a:pPr algn="l">
              <a:lnSpc>
                <a:spcPct val="100000"/>
              </a:lnSpc>
            </a:pPr>
            <a:r>
              <a:rPr sz="2000" dirty="0">
                <a:latin typeface="微软雅黑" panose="020B0503020204020204" charset="-122"/>
                <a:ea typeface="微软雅黑" panose="020B0503020204020204" charset="-122"/>
                <a:cs typeface="微软雅黑" panose="020B0503020204020204" charset="-122"/>
                <a:sym typeface="+mn-ea"/>
              </a:rPr>
              <a:t>（2）夜晚，特别的安谧静美。知了睡了、青蛙也睡了。天空中，明亮的月亮像一位仙女，她给大地披上了一层银纱。那位仙女一直望着我，向我絮絮低语。在她周围，许多调皮的小星星向我眨眼。</a:t>
            </a:r>
          </a:p>
          <a:p>
            <a:pPr algn="l">
              <a:lnSpc>
                <a:spcPct val="100000"/>
              </a:lnSpc>
            </a:pPr>
            <a:r>
              <a:rPr sz="2000" dirty="0">
                <a:latin typeface="微软雅黑" panose="020B0503020204020204" charset="-122"/>
                <a:ea typeface="微软雅黑" panose="020B0503020204020204" charset="-122"/>
                <a:cs typeface="微软雅黑" panose="020B0503020204020204" charset="-122"/>
                <a:sym typeface="+mn-ea"/>
              </a:rPr>
              <a:t>（3）瓦房前大多都有几棵长得郁</a:t>
            </a:r>
            <a:r>
              <a:rPr lang="zh-CN" sz="2000" dirty="0">
                <a:latin typeface="微软雅黑" panose="020B0503020204020204" charset="-122"/>
                <a:cs typeface="微软雅黑" panose="020B0503020204020204" charset="-122"/>
                <a:sym typeface="+mn-ea"/>
              </a:rPr>
              <a:t>郁</a:t>
            </a:r>
            <a:r>
              <a:rPr sz="2000" dirty="0">
                <a:latin typeface="微软雅黑" panose="020B0503020204020204" charset="-122"/>
                <a:ea typeface="微软雅黑" panose="020B0503020204020204" charset="-122"/>
                <a:cs typeface="微软雅黑" panose="020B0503020204020204" charset="-122"/>
                <a:sym typeface="+mn-ea"/>
              </a:rPr>
              <a:t>葱葱的老树。几个老爷爷正坐在屋前老树底下，跷着二郎腿，悠闲地聊天。</a:t>
            </a:r>
          </a:p>
          <a:p>
            <a:pPr algn="l">
              <a:lnSpc>
                <a:spcPct val="100000"/>
              </a:lnSpc>
            </a:pPr>
            <a:r>
              <a:rPr sz="2000" dirty="0">
                <a:latin typeface="微软雅黑" panose="020B0503020204020204" charset="-122"/>
                <a:ea typeface="微软雅黑" panose="020B0503020204020204" charset="-122"/>
                <a:cs typeface="微软雅黑" panose="020B0503020204020204" charset="-122"/>
                <a:sym typeface="+mn-ea"/>
              </a:rPr>
              <a:t>（4）夏天是炎热的。红彤彤的太阳像个大火球</a:t>
            </a:r>
            <a:r>
              <a:rPr lang="zh-CN" sz="2000" dirty="0">
                <a:latin typeface="微软雅黑" panose="020B0503020204020204" charset="-122"/>
                <a:cs typeface="微软雅黑" panose="020B0503020204020204" charset="-122"/>
                <a:sym typeface="+mn-ea"/>
              </a:rPr>
              <a:t>，</a:t>
            </a:r>
            <a:r>
              <a:rPr sz="2000" dirty="0">
                <a:latin typeface="微软雅黑" panose="020B0503020204020204" charset="-122"/>
                <a:ea typeface="微软雅黑" panose="020B0503020204020204" charset="-122"/>
                <a:cs typeface="微软雅黑" panose="020B0503020204020204" charset="-122"/>
                <a:sym typeface="+mn-ea"/>
              </a:rPr>
              <a:t>大家都穿上了自己喜欢的背心、短裤。许多大人在</a:t>
            </a:r>
            <a:r>
              <a:rPr lang="zh-CN" sz="2000" dirty="0">
                <a:latin typeface="微软雅黑" panose="020B0503020204020204" charset="-122"/>
                <a:cs typeface="微软雅黑" panose="020B0503020204020204" charset="-122"/>
                <a:sym typeface="+mn-ea"/>
              </a:rPr>
              <a:t>树</a:t>
            </a:r>
            <a:r>
              <a:rPr sz="2000" dirty="0">
                <a:latin typeface="微软雅黑" panose="020B0503020204020204" charset="-122"/>
                <a:ea typeface="微软雅黑" panose="020B0503020204020204" charset="-122"/>
                <a:cs typeface="微软雅黑" panose="020B0503020204020204" charset="-122"/>
                <a:sym typeface="+mn-ea"/>
              </a:rPr>
              <a:t>下谈话乘凉，一旁的小朋友拿着冰棍美美地吃着。</a:t>
            </a:r>
          </a:p>
        </p:txBody>
      </p:sp>
      <p:sp>
        <p:nvSpPr>
          <p:cNvPr id="3" name="文本框 2"/>
          <p:cNvSpPr txBox="1"/>
          <p:nvPr/>
        </p:nvSpPr>
        <p:spPr>
          <a:xfrm>
            <a:off x="570713" y="1122364"/>
            <a:ext cx="2466428" cy="578444"/>
          </a:xfrm>
          <a:prstGeom prst="roundRect">
            <a:avLst/>
          </a:prstGeom>
          <a:solidFill>
            <a:srgbClr val="BDD0E6"/>
          </a:solidFill>
        </p:spPr>
        <p:txBody>
          <a:bodyPr wrap="square" rtlCol="0">
            <a:spAutoFit/>
          </a:bodyPr>
          <a:lstStyle/>
          <a:p>
            <a:r>
              <a:rPr lang="zh-CN" altLang="en-US" sz="2800">
                <a:latin typeface="微软雅黑" panose="020B0503020204020204" charset="-122"/>
                <a:ea typeface="微软雅黑" panose="020B0503020204020204" charset="-122"/>
              </a:rPr>
              <a:t>词句段运用</a:t>
            </a:r>
          </a:p>
        </p:txBody>
      </p:sp>
      <p:sp>
        <p:nvSpPr>
          <p:cNvPr id="4" name="文本框 3"/>
          <p:cNvSpPr txBox="1"/>
          <p:nvPr/>
        </p:nvSpPr>
        <p:spPr>
          <a:xfrm>
            <a:off x="4701885" y="1243965"/>
            <a:ext cx="1620957" cy="523220"/>
          </a:xfrm>
          <a:prstGeom prst="rect">
            <a:avLst/>
          </a:prstGeom>
          <a:noFill/>
        </p:spPr>
        <p:txBody>
          <a:bodyPr wrap="none" rtlCol="0">
            <a:spAutoFit/>
          </a:bodyPr>
          <a:lstStyle/>
          <a:p>
            <a:pPr algn="l"/>
            <a:r>
              <a:rPr sz="2800" dirty="0">
                <a:solidFill>
                  <a:srgbClr val="FF0000"/>
                </a:solidFill>
                <a:latin typeface="微软雅黑" panose="020B0503020204020204" charset="-122"/>
                <a:ea typeface="微软雅黑" panose="020B0503020204020204" charset="-122"/>
                <a:cs typeface="微软雅黑" panose="020B0503020204020204" charset="-122"/>
                <a:sym typeface="+mn-ea"/>
              </a:rPr>
              <a:t>描写夏天</a:t>
            </a:r>
            <a:endParaRPr lang="zh-CN" altLang="en-US" sz="2800"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strips(downLeft)">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across)">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9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终止 1"/>
          <p:cNvSpPr/>
          <p:nvPr/>
        </p:nvSpPr>
        <p:spPr bwMode="auto">
          <a:xfrm>
            <a:off x="3389596" y="2615567"/>
            <a:ext cx="5843622" cy="1212215"/>
          </a:xfrm>
          <a:prstGeom prst="flowChartTerminator">
            <a:avLst/>
          </a:prstGeom>
          <a:noFill/>
          <a:ln>
            <a:noFill/>
            <a:headEnd type="none" w="med" len="med"/>
            <a:tailEnd type="none" w="med" len="med"/>
          </a:ln>
          <a:extLst>
            <a:ext uri="{909E8E84-426E-40DD-AFC4-6F175D3DCCD1}">
              <a14:hiddenFill xmlns:a14="http://schemas.microsoft.com/office/drawing/2010/main">
                <a:solidFill>
                  <a:schemeClr val="accent2"/>
                </a:solidFill>
              </a14:hiddenFill>
            </a:ext>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6000" dirty="0">
                <a:latin typeface="微软雅黑" panose="020B0503020204020204" charset="-122"/>
                <a:ea typeface="微软雅黑" panose="020B0503020204020204" charset="-122"/>
                <a:cs typeface="微软雅黑" panose="020B0503020204020204" charset="-122"/>
              </a:rPr>
              <a:t>第二课时</a:t>
            </a:r>
          </a:p>
        </p:txBody>
      </p:sp>
      <p:pic>
        <p:nvPicPr>
          <p:cNvPr id="3" name="图片 2" descr="62"/>
          <p:cNvPicPr>
            <a:picLocks noChangeAspect="1"/>
          </p:cNvPicPr>
          <p:nvPr/>
        </p:nvPicPr>
        <p:blipFill>
          <a:blip r:embed="rId2" cstate="print"/>
          <a:stretch>
            <a:fillRect/>
          </a:stretch>
        </p:blipFill>
        <p:spPr>
          <a:xfrm>
            <a:off x="1883540" y="3453130"/>
            <a:ext cx="2224592" cy="2432050"/>
          </a:xfrm>
          <a:prstGeom prst="rect">
            <a:avLst/>
          </a:prstGeom>
        </p:spPr>
      </p:pic>
    </p:spTree>
  </p:cSld>
  <p:clrMapOvr>
    <a:masterClrMapping/>
  </p:clrMapOvr>
  <p:timing>
    <p:tnLst>
      <p:par>
        <p:cTn id="1" dur="indefinite" restart="never" nodeType="tmRoot"/>
      </p:par>
    </p:tnLst>
  </p:timing>
</p:sld>
</file>

<file path=ppt/slides/slide9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75711"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书写提示</a:t>
            </a:r>
          </a:p>
        </p:txBody>
      </p:sp>
      <p:sp>
        <p:nvSpPr>
          <p:cNvPr id="2" name="文本框 1"/>
          <p:cNvSpPr txBox="1"/>
          <p:nvPr/>
        </p:nvSpPr>
        <p:spPr>
          <a:xfrm>
            <a:off x="906889" y="2223137"/>
            <a:ext cx="8800701" cy="700619"/>
          </a:xfrm>
          <a:prstGeom prst="snip2DiagRect">
            <a:avLst/>
          </a:prstGeom>
          <a:noFill/>
          <a:ln w="38100">
            <a:solidFill>
              <a:srgbClr val="FFC00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nSpc>
                <a:spcPct val="130000"/>
              </a:lnSpc>
            </a:pPr>
            <a:r>
              <a:rPr lang="zh-CN" sz="2400" dirty="0">
                <a:solidFill>
                  <a:srgbClr val="FF0000"/>
                </a:solidFill>
                <a:latin typeface="微软雅黑" panose="020B0503020204020204" charset="-122"/>
                <a:ea typeface="微软雅黑" panose="020B0503020204020204" charset="-122"/>
                <a:cs typeface="微软雅黑" panose="020B0503020204020204" charset="-122"/>
                <a:sym typeface="+mn-ea"/>
              </a:rPr>
              <a:t>做几个有趣的书签，在书签上写一句喜欢的格言。</a:t>
            </a:r>
            <a:r>
              <a:rPr lang="zh-CN" sz="2400" dirty="0">
                <a:latin typeface="微软雅黑" panose="020B0503020204020204" charset="-122"/>
                <a:ea typeface="微软雅黑" panose="020B0503020204020204" charset="-122"/>
                <a:cs typeface="微软雅黑" panose="020B0503020204020204" charset="-122"/>
                <a:sym typeface="+mn-ea"/>
              </a:rPr>
              <a:t>”</a:t>
            </a:r>
          </a:p>
        </p:txBody>
      </p:sp>
      <p:pic>
        <p:nvPicPr>
          <p:cNvPr id="3" name="图片 2" descr="30"/>
          <p:cNvPicPr>
            <a:picLocks noChangeAspect="1"/>
          </p:cNvPicPr>
          <p:nvPr/>
        </p:nvPicPr>
        <p:blipFill>
          <a:blip r:embed="rId2" cstate="print"/>
          <a:stretch>
            <a:fillRect/>
          </a:stretch>
        </p:blipFill>
        <p:spPr>
          <a:xfrm rot="18840000" flipH="1">
            <a:off x="8265766" y="1185570"/>
            <a:ext cx="1706245" cy="2240869"/>
          </a:xfrm>
          <a:prstGeom prst="rect">
            <a:avLst/>
          </a:prstGeom>
        </p:spPr>
      </p:pic>
      <p:pic>
        <p:nvPicPr>
          <p:cNvPr id="1073742867" name="图片 1073742866" descr="IMG_256"/>
          <p:cNvPicPr>
            <a:picLocks noChangeAspect="1"/>
          </p:cNvPicPr>
          <p:nvPr/>
        </p:nvPicPr>
        <p:blipFill>
          <a:blip r:embed="rId3" cstate="print">
            <a:lum bright="18000"/>
          </a:blip>
          <a:srcRect t="11881"/>
          <a:stretch>
            <a:fillRect/>
          </a:stretch>
        </p:blipFill>
        <p:spPr>
          <a:xfrm>
            <a:off x="1538611" y="3449320"/>
            <a:ext cx="7537257" cy="2679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书写提示</a:t>
            </a:r>
          </a:p>
        </p:txBody>
      </p:sp>
      <p:sp>
        <p:nvSpPr>
          <p:cNvPr id="6" name="文本框 5"/>
          <p:cNvSpPr txBox="1"/>
          <p:nvPr/>
        </p:nvSpPr>
        <p:spPr>
          <a:xfrm>
            <a:off x="1426995" y="2227582"/>
            <a:ext cx="7731811" cy="577799"/>
          </a:xfrm>
          <a:prstGeom prst="cube">
            <a:avLst>
              <a:gd name="adj" fmla="val 9671"/>
            </a:avLst>
          </a:prstGeom>
          <a:solidFill>
            <a:srgbClr val="FFC000"/>
          </a:solidFill>
          <a:ln>
            <a:solidFill>
              <a:srgbClr val="409B50"/>
            </a:solidFill>
          </a:ln>
        </p:spPr>
        <p:txBody>
          <a:bodyPr wrap="square" rtlCol="0">
            <a:spAutoFit/>
          </a:bodyPr>
          <a:lstStyle/>
          <a:p>
            <a:pPr algn="l">
              <a:lnSpc>
                <a:spcPct val="100000"/>
              </a:lnSpc>
            </a:pPr>
            <a:r>
              <a:rPr lang="zh-CN" altLang="en-US" sz="2800">
                <a:latin typeface="微软雅黑" panose="020B0503020204020204" charset="-122"/>
                <a:ea typeface="微软雅黑" panose="020B0503020204020204" charset="-122"/>
                <a:cs typeface="微软雅黑" panose="020B0503020204020204" charset="-122"/>
                <a:sym typeface="+mn-ea"/>
              </a:rPr>
              <a:t>旁边提示我们写书签时，要注意什么？</a:t>
            </a:r>
          </a:p>
        </p:txBody>
      </p:sp>
      <p:sp>
        <p:nvSpPr>
          <p:cNvPr id="2" name="文本框 1"/>
          <p:cNvSpPr txBox="1"/>
          <p:nvPr/>
        </p:nvSpPr>
        <p:spPr>
          <a:xfrm>
            <a:off x="3473309" y="3516632"/>
            <a:ext cx="7529505" cy="2562409"/>
          </a:xfrm>
          <a:prstGeom prst="round2DiagRect">
            <a:avLst/>
          </a:prstGeom>
          <a:noFill/>
          <a:ln w="38100">
            <a:solidFill>
              <a:srgbClr val="FFC000"/>
            </a:solidFill>
          </a:ln>
        </p:spPr>
        <p:txBody>
          <a:bodyPr wrap="square" rtlCol="0" anchor="t">
            <a:spAutoFit/>
          </a:bodyPr>
          <a:lstStyle/>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（1）竖写时要自右向左书写。</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（2）字距要均匀。</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（3）上下字要对齐。</a:t>
            </a: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（4）注意作者名字的位置，使格式更美观。</a:t>
            </a:r>
          </a:p>
        </p:txBody>
      </p:sp>
      <p:pic>
        <p:nvPicPr>
          <p:cNvPr id="3" name="图片 2"/>
          <p:cNvPicPr>
            <a:picLocks noChangeAspect="1"/>
          </p:cNvPicPr>
          <p:nvPr/>
        </p:nvPicPr>
        <p:blipFill>
          <a:blip r:embed="rId2" cstate="print"/>
          <a:srcRect r="3294" b="4829"/>
          <a:stretch>
            <a:fillRect/>
          </a:stretch>
        </p:blipFill>
        <p:spPr>
          <a:xfrm>
            <a:off x="273617" y="3731895"/>
            <a:ext cx="3199691" cy="25501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checkerboard(across)">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blinds(horizontal)">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checkerboard(across)">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 calcmode="lin" valueType="num">
                                      <p:cBhvr>
                                        <p:cTn id="27" dur="500" decel="50000" fill="hold">
                                          <p:stCondLst>
                                            <p:cond delay="0"/>
                                          </p:stCondLst>
                                        </p:cTn>
                                        <p:tgtEl>
                                          <p:spTgt spid="2">
                                            <p:txEl>
                                              <p:pRg st="3" end="3"/>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2">
                                            <p:txEl>
                                              <p:pRg st="3" end="3"/>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2">
                                            <p:txEl>
                                              <p:pRg st="3" end="3"/>
                                            </p:txEl>
                                          </p:spTgt>
                                        </p:tgtEl>
                                        <p:attrNameLst>
                                          <p:attrName>ppt_w</p:attrName>
                                        </p:attrNameLst>
                                      </p:cBhvr>
                                      <p:tavLst>
                                        <p:tav tm="0">
                                          <p:val>
                                            <p:strVal val="#ppt_w*.05"/>
                                          </p:val>
                                        </p:tav>
                                        <p:tav tm="100000">
                                          <p:val>
                                            <p:strVal val="#ppt_w"/>
                                          </p:val>
                                        </p:tav>
                                      </p:tavLst>
                                    </p:anim>
                                    <p:anim calcmode="lin" valueType="num">
                                      <p:cBhvr>
                                        <p:cTn id="30" dur="1000" fill="hold"/>
                                        <p:tgtEl>
                                          <p:spTgt spid="2">
                                            <p:txEl>
                                              <p:pRg st="3" end="3"/>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2">
                                            <p:txEl>
                                              <p:pRg st="3" end="3"/>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2">
                                            <p:txEl>
                                              <p:pRg st="3" end="3"/>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2">
                                            <p:txEl>
                                              <p:pRg st="3" end="3"/>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9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406163" y="1140462"/>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sz="2800" dirty="0">
                <a:latin typeface="微软雅黑" panose="020B0503020204020204" charset="-122"/>
                <a:ea typeface="微软雅黑" panose="020B0503020204020204" charset="-122"/>
                <a:cs typeface="微软雅黑" panose="020B0503020204020204" charset="-122"/>
              </a:rPr>
              <a:t>书写提示</a:t>
            </a:r>
          </a:p>
        </p:txBody>
      </p:sp>
      <p:sp>
        <p:nvSpPr>
          <p:cNvPr id="7" name="文本框 6"/>
          <p:cNvSpPr txBox="1"/>
          <p:nvPr/>
        </p:nvSpPr>
        <p:spPr>
          <a:xfrm>
            <a:off x="1236316" y="2709545"/>
            <a:ext cx="7596940" cy="1384995"/>
          </a:xfrm>
          <a:prstGeom prst="rect">
            <a:avLst/>
          </a:prstGeom>
          <a:noFill/>
        </p:spPr>
        <p:txBody>
          <a:bodyPr wrap="square" rtlCol="0">
            <a:spAutoFit/>
          </a:bodyPr>
          <a:lstStyle/>
          <a:p>
            <a:r>
              <a:rPr lang="zh-CN" altLang="en-US" sz="2800" b="1"/>
              <a:t>（1） 先照着字帖写，一边写一边念笔画名称。</a:t>
            </a:r>
          </a:p>
          <a:p>
            <a:r>
              <a:rPr lang="zh-CN" altLang="en-US" sz="2800" b="1"/>
              <a:t>  （2）再在田字格中写，写好之后对照比较，看看哪个笔画没有写好，再重写。</a:t>
            </a:r>
          </a:p>
        </p:txBody>
      </p:sp>
    </p:spTree>
  </p:cSld>
  <p:clrMapOvr>
    <a:masterClrMapping/>
  </p:clrMapOvr>
  <p:timing>
    <p:tnLst>
      <p:par>
        <p:cTn id="1" dur="indefinite" restart="never" nodeType="tmRoot"/>
      </p:par>
    </p:tnLst>
  </p:timing>
</p:sld>
</file>

<file path=ppt/slides/slide9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流程图: 终止 3"/>
          <p:cNvSpPr/>
          <p:nvPr/>
        </p:nvSpPr>
        <p:spPr bwMode="auto">
          <a:xfrm>
            <a:off x="317799" y="967107"/>
            <a:ext cx="2656333" cy="680085"/>
          </a:xfrm>
          <a:prstGeom prst="flowChartTerminator">
            <a:avLst/>
          </a:prstGeom>
          <a:solidFill>
            <a:schemeClr val="accent2"/>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lstStyle/>
          <a:p>
            <a:r>
              <a:rPr lang="zh-CN" altLang="en-US" sz="2800" dirty="0">
                <a:latin typeface="微软雅黑" panose="020B0503020204020204" charset="-122"/>
                <a:ea typeface="微软雅黑" panose="020B0503020204020204" charset="-122"/>
                <a:cs typeface="微软雅黑" panose="020B0503020204020204" charset="-122"/>
              </a:rPr>
              <a:t>日积月累</a:t>
            </a:r>
          </a:p>
        </p:txBody>
      </p:sp>
      <p:pic>
        <p:nvPicPr>
          <p:cNvPr id="2" name="图片 1"/>
          <p:cNvPicPr>
            <a:picLocks noChangeAspect="1"/>
          </p:cNvPicPr>
          <p:nvPr/>
        </p:nvPicPr>
        <p:blipFill>
          <a:blip r:embed="rId2" cstate="print"/>
          <a:stretch>
            <a:fillRect/>
          </a:stretch>
        </p:blipFill>
        <p:spPr>
          <a:xfrm>
            <a:off x="499177" y="3310255"/>
            <a:ext cx="3697317" cy="3017520"/>
          </a:xfrm>
          <a:prstGeom prst="rect">
            <a:avLst/>
          </a:prstGeom>
        </p:spPr>
      </p:pic>
      <p:sp>
        <p:nvSpPr>
          <p:cNvPr id="6" name="文本框 5"/>
          <p:cNvSpPr txBox="1"/>
          <p:nvPr/>
        </p:nvSpPr>
        <p:spPr>
          <a:xfrm>
            <a:off x="3401997" y="2315847"/>
            <a:ext cx="6754387" cy="2226123"/>
          </a:xfrm>
          <a:prstGeom prst="round2DiagRect">
            <a:avLst/>
          </a:prstGeom>
          <a:noFill/>
          <a:ln w="38100">
            <a:solidFill>
              <a:srgbClr val="00B0F0"/>
            </a:solidFill>
          </a:ln>
          <a:extLst>
            <a:ext uri="{909E8E84-426E-40DD-AFC4-6F175D3DCCD1}">
              <a14:hiddenFill xmlns:a14="http://schemas.microsoft.com/office/drawing/2010/main">
                <a:solidFill>
                  <a:srgbClr val="FFC000"/>
                </a:solidFill>
              </a14:hiddenFill>
            </a:ext>
          </a:extLst>
        </p:spPr>
        <p:txBody>
          <a:bodyPr wrap="square" rtlCol="0">
            <a:spAutoFit/>
          </a:bodyPr>
          <a:lstStyle/>
          <a:p>
            <a:pPr algn="l">
              <a:lnSpc>
                <a:spcPct val="130000"/>
              </a:lnSpc>
            </a:pPr>
            <a:r>
              <a:rPr lang="zh-CN" altLang="en-US" sz="2400">
                <a:uFillTx/>
                <a:latin typeface="微软雅黑" panose="020B0503020204020204" charset="-122"/>
                <a:ea typeface="微软雅黑" panose="020B0503020204020204" charset="-122"/>
                <a:cs typeface="微软雅黑" panose="020B0503020204020204" charset="-122"/>
                <a:sym typeface="+mn-ea"/>
              </a:rPr>
              <a:t>少年不知勤学苦，老来方知读书迟。</a:t>
            </a:r>
          </a:p>
          <a:p>
            <a:pPr algn="l">
              <a:lnSpc>
                <a:spcPct val="130000"/>
              </a:lnSpc>
            </a:pPr>
            <a:r>
              <a:rPr lang="zh-CN" altLang="en-US" sz="2400">
                <a:uFillTx/>
                <a:latin typeface="微软雅黑" panose="020B0503020204020204" charset="-122"/>
                <a:ea typeface="微软雅黑" panose="020B0503020204020204" charset="-122"/>
                <a:cs typeface="微软雅黑" panose="020B0503020204020204" charset="-122"/>
                <a:sym typeface="+mn-ea"/>
              </a:rPr>
              <a:t>一日读书一日功，一日不读十日空。</a:t>
            </a:r>
          </a:p>
          <a:p>
            <a:pPr algn="l">
              <a:lnSpc>
                <a:spcPct val="130000"/>
              </a:lnSpc>
            </a:pPr>
            <a:r>
              <a:rPr lang="zh-CN" altLang="en-US" sz="2400">
                <a:uFillTx/>
                <a:latin typeface="微软雅黑" panose="020B0503020204020204" charset="-122"/>
                <a:ea typeface="微软雅黑" panose="020B0503020204020204" charset="-122"/>
                <a:cs typeface="微软雅黑" panose="020B0503020204020204" charset="-122"/>
                <a:sym typeface="+mn-ea"/>
              </a:rPr>
              <a:t>学习不怕根底浅，只要迈步总不迟。</a:t>
            </a:r>
          </a:p>
          <a:p>
            <a:pPr algn="l">
              <a:lnSpc>
                <a:spcPct val="130000"/>
              </a:lnSpc>
            </a:pPr>
            <a:r>
              <a:rPr lang="zh-CN" altLang="en-US" sz="2400">
                <a:uFillTx/>
                <a:latin typeface="微软雅黑" panose="020B0503020204020204" charset="-122"/>
                <a:ea typeface="微软雅黑" panose="020B0503020204020204" charset="-122"/>
                <a:cs typeface="微软雅黑" panose="020B0503020204020204" charset="-122"/>
                <a:sym typeface="+mn-ea"/>
              </a:rPr>
              <a:t>书山有路勤为径，学海无涯苦作舟。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checkerboard(across)">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checkerboard(across)">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checkerboard(across)">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checkerboard(across)">
                                      <p:cBhvr>
                                        <p:cTn id="2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26.40008"/>
  <p:tag name="KSO_WM_UNIT_TEXTBOXSTYLE_ADJUSTTOP" val="0_-5.199999"/>
  <p:tag name="KSO_WM_UNIT_HIGHLIGHT" val="0"/>
  <p:tag name="KSO_WM_UNIT_COMPATIBLE" val="0"/>
  <p:tag name="KSO_WM_UNIT_DIAGRAM_ISNUMVISUAL" val="0"/>
  <p:tag name="KSO_WM_UNIT_DIAGRAM_ISREFERUNIT" val="0"/>
  <p:tag name="KSO_WM_UNIT_TYPE" val="i"/>
  <p:tag name="KSO_WM_UNIT_INDEX" val="1"/>
  <p:tag name="KSO_WM_UNIT_ID" val="mixed20201883_32*i*1"/>
  <p:tag name="KSO_WM_TEMPLATE_CATEGORY" val="mixed"/>
  <p:tag name="KSO_WM_TEMPLATE_INDEX" val="20201883"/>
  <p:tag name="KSO_WM_UNIT_LAYERLEVEL" val="1"/>
  <p:tag name="KSO_WM_TAG_VERSION" val="1.0"/>
  <p:tag name="KSO_WM_BEAUTIFY_FLAG" val="#wm#"/>
  <p:tag name="KSO_WM_UNIT_TEXTBOXSTYLE_GUID" val="{41de315f-0e67-463a-8f1a-d2b52c6f805e}"/>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0515"/>
  <p:tag name="KSO_WM_TAG_VERSION" val="1.0"/>
  <p:tag name="KSO_WM_BEAUTIFY_FLAG" val="#wm#"/>
  <p:tag name="KSO_WM_UNIT_TYPE" val="h_f"/>
  <p:tag name="KSO_WM_UNIT_INDEX" val="1_1"/>
  <p:tag name="KSO_WM_UNIT_LAYERLEVEL" val="1_1"/>
  <p:tag name="KSO_WM_UNIT_VALUE" val="88"/>
  <p:tag name="KSO_WM_UNIT_HIGHLIGHT" val="0"/>
  <p:tag name="KSO_WM_UNIT_COMPATIBLE" val="0"/>
  <p:tag name="KSO_WM_UNIT_ID" val="custom20180515_30*h_f*1_1"/>
  <p:tag name="KSO_WM_UNIT_PRESET_TEXT" val="Lorem ipsum dolor sit amet, consectetur adipisicing elit, sed do eiusmod tempor incididunt ut labore et dolore magna aliqua."/>
  <p:tag name="KSO_WM_UNIT_NOCLEAR" val="0"/>
  <p:tag name="KSO_WM_UNIT_DIAGRAM_ISNUMVISUAL" val="0"/>
  <p:tag name="KSO_WM_UNIT_DIAGRAM_ISREFERUNIT" val="0"/>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0515"/>
  <p:tag name="KSO_WM_TAG_VERSION" val="1.0"/>
  <p:tag name="KSO_WM_BEAUTIFY_FLAG" val="#wm#"/>
  <p:tag name="KSO_WM_UNIT_TYPE" val="d"/>
  <p:tag name="KSO_WM_UNIT_INDEX" val="1"/>
  <p:tag name="KSO_WM_UNIT_LAYERLEVEL" val="1"/>
  <p:tag name="KSO_WM_UNIT_VALUE" val="949*3384"/>
  <p:tag name="KSO_WM_UNIT_HIGHLIGHT" val="0"/>
  <p:tag name="KSO_WM_UNIT_COMPATIBLE" val="0"/>
  <p:tag name="KSO_WM_UNIT_ID" val="custom20180515_30*d*1"/>
  <p:tag name="KSO_WM_UNIT_DIAGRAM_ISNUMVISUAL" val="0"/>
  <p:tag name="KSO_WM_UNIT_DIAGRAM_ISREFERUNIT" val="0"/>
  <p:tag name="REFSHAPE" val="390471212"/>
</p:tagLst>
</file>

<file path=ppt/tags/tag12.xml><?xml version="1.0" encoding="utf-8"?>
<p:tagLst xmlns:a="http://schemas.openxmlformats.org/drawingml/2006/main" xmlns:r="http://schemas.openxmlformats.org/officeDocument/2006/relationships" xmlns:p="http://schemas.openxmlformats.org/presentationml/2006/main">
  <p:tag name="KSO_WM_UNIT_TEXTBOXSTYLE_GUID" val="{cd74b165-2ba3-4745-b270-5021be92d30a}"/>
</p:tagLst>
</file>

<file path=ppt/tags/tag13.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PRESET_TEXT" val="点击此处添加标题：&#10;点击此处添加正文。&#10;点击此处添加正文。&#10;点击此处添加正文。&#10;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83*f*1"/>
  <p:tag name="KSO_WM_TEMPLATE_CATEGORY" val="mixed"/>
  <p:tag name="KSO_WM_TEMPLATE_INDEX" val="20201907"/>
  <p:tag name="KSO_WM_UNIT_LAYERLEVEL" val="1"/>
  <p:tag name="KSO_WM_TAG_VERSION" val="1.0"/>
  <p:tag name="KSO_WM_BEAUTIFY_FLAG" val="#wm#"/>
  <p:tag name="KSO_WM_UNIT_TEXTBOXSTYLE_GUID" val="{cd74b165-2ba3-4745-b270-5021be92d30a}"/>
  <p:tag name="KSO_WM_UNIT_TEXTBOXSTYLE_TEMPLATEID" val="3134322"/>
  <p:tag name="KSO_WM_UNIT_TEXTBOXSTYLE_TYPE" val="9"/>
</p:tagLst>
</file>

<file path=ppt/tags/tag14.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67.70001"/>
  <p:tag name="KSO_WM_UNIT_TEXTBOXSTYLE_ADJUSTTOP" val="0_-14.6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1"/>
  <p:tag name="KSO_WM_UNIT_ID" val="mixed20201907_283*i*1"/>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15.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55.15002"/>
  <p:tag name="KSO_WM_UNIT_TEXTBOXSTYLE_ADJUSTTOP" val="0_-25.9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2"/>
  <p:tag name="KSO_WM_UNIT_ID" val="mixed20201907_283*i*2"/>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16.xml><?xml version="1.0" encoding="utf-8"?>
<p:tagLst xmlns:a="http://schemas.openxmlformats.org/drawingml/2006/main" xmlns:r="http://schemas.openxmlformats.org/officeDocument/2006/relationships" xmlns:p="http://schemas.openxmlformats.org/presentationml/2006/main">
  <p:tag name="KSO_WM_UNIT_TEXTBOXSTYLE_GUID" val="{cd74b165-2ba3-4745-b270-5021be92d30a}"/>
</p:tagLst>
</file>

<file path=ppt/tags/tag17.xml><?xml version="1.0" encoding="utf-8"?>
<p:tagLst xmlns:a="http://schemas.openxmlformats.org/drawingml/2006/main" xmlns:r="http://schemas.openxmlformats.org/officeDocument/2006/relationships" xmlns:p="http://schemas.openxmlformats.org/presentationml/2006/main">
  <p:tag name="REFSHAPE" val="199189924"/>
</p:tagLst>
</file>

<file path=ppt/tags/tag18.xml><?xml version="1.0" encoding="utf-8"?>
<p:tagLst xmlns:a="http://schemas.openxmlformats.org/drawingml/2006/main" xmlns:r="http://schemas.openxmlformats.org/officeDocument/2006/relationships" xmlns:p="http://schemas.openxmlformats.org/presentationml/2006/main">
  <p:tag name="REFSHAPE" val="199189380"/>
</p:tagLst>
</file>

<file path=ppt/tags/tag19.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PRESET_TEXT" val="点击此处添加标题：&#10;点击此处添加正文。&#10;点击此处添加正文。&#10;点击此处添加正文。&#10;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83*f*1"/>
  <p:tag name="KSO_WM_TEMPLATE_CATEGORY" val="mixed"/>
  <p:tag name="KSO_WM_TEMPLATE_INDEX" val="20201907"/>
  <p:tag name="KSO_WM_UNIT_LAYERLEVEL" val="1"/>
  <p:tag name="KSO_WM_TAG_VERSION" val="1.0"/>
  <p:tag name="KSO_WM_BEAUTIFY_FLAG" val="#wm#"/>
  <p:tag name="KSO_WM_UNIT_TEXTBOXSTYLE_GUID" val="{cd74b165-2ba3-4745-b270-5021be92d30a}"/>
  <p:tag name="KSO_WM_UNIT_TEXTBOXSTYLE_TEMPLATEID" val="3134322"/>
  <p:tag name="KSO_WM_UNIT_TEXTBOXSTYLE_TYPE" val="9"/>
</p:tagLst>
</file>

<file path=ppt/tags/tag2.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ISCONTENTSTITLE" val="0"/>
  <p:tag name="KSO_WM_UNIT_NOCLEAR" val="0"/>
  <p:tag name="KSO_WM_UNIT_VALUE" val="35"/>
  <p:tag name="KSO_WM_UNIT_HIGHLIGHT" val="0"/>
  <p:tag name="KSO_WM_UNIT_COMPATIBLE" val="0"/>
  <p:tag name="KSO_WM_UNIT_DIAGRAM_ISNUMVISUAL" val="0"/>
  <p:tag name="KSO_WM_UNIT_DIAGRAM_ISREFERUNIT" val="0"/>
  <p:tag name="KSO_WM_UNIT_TYPE" val="a"/>
  <p:tag name="KSO_WM_UNIT_INDEX" val="1"/>
  <p:tag name="KSO_WM_UNIT_ID" val="mixed20201883_32*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41de315f-0e67-463a-8f1a-d2b52c6f805e}"/>
  <p:tag name="KSO_WM_UNIT_TEXTBOXSTYLE_TEMPLATEID" val="3131055"/>
  <p:tag name="KSO_WM_UNIT_TEXTBOXSTYLE_TYPE" val="3"/>
</p:tagLst>
</file>

<file path=ppt/tags/tag20.xml><?xml version="1.0" encoding="utf-8"?>
<p:tagLst xmlns:a="http://schemas.openxmlformats.org/drawingml/2006/main" xmlns:r="http://schemas.openxmlformats.org/officeDocument/2006/relationships" xmlns:p="http://schemas.openxmlformats.org/presentationml/2006/main">
  <p:tag name="REFSHAPE" val="661941788"/>
</p:tagLst>
</file>

<file path=ppt/tags/tag21.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67.70001"/>
  <p:tag name="KSO_WM_UNIT_TEXTBOXSTYLE_ADJUSTTOP" val="0_-14.6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1"/>
  <p:tag name="KSO_WM_UNIT_ID" val="mixed20201907_283*i*1"/>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22.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55.15002"/>
  <p:tag name="KSO_WM_UNIT_TEXTBOXSTYLE_ADJUSTTOP" val="0_-25.9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2"/>
  <p:tag name="KSO_WM_UNIT_ID" val="mixed20201907_283*i*2"/>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23.xml><?xml version="1.0" encoding="utf-8"?>
<p:tagLst xmlns:a="http://schemas.openxmlformats.org/drawingml/2006/main" xmlns:r="http://schemas.openxmlformats.org/officeDocument/2006/relationships" xmlns:p="http://schemas.openxmlformats.org/presentationml/2006/main">
  <p:tag name="REFSHAPE" val="441751348"/>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900cc743-a862-4f30-914f-7ee26ebac41d}"/>
</p:tagLst>
</file>

<file path=ppt/tags/tag25.xml><?xml version="1.0" encoding="utf-8"?>
<p:tagLst xmlns:a="http://schemas.openxmlformats.org/drawingml/2006/main" xmlns:r="http://schemas.openxmlformats.org/officeDocument/2006/relationships" xmlns:p="http://schemas.openxmlformats.org/presentationml/2006/main">
  <p:tag name="KSO_WM_UNIT_TEXTBOXSTYLE_GUID" val="{cd74b165-2ba3-4745-b270-5021be92d30a}"/>
</p:tagLst>
</file>

<file path=ppt/tags/tag26.xml><?xml version="1.0" encoding="utf-8"?>
<p:tagLst xmlns:a="http://schemas.openxmlformats.org/drawingml/2006/main" xmlns:r="http://schemas.openxmlformats.org/officeDocument/2006/relationships" xmlns:p="http://schemas.openxmlformats.org/presentationml/2006/main">
  <p:tag name="REFSHAPE" val="199189924"/>
</p:tagLst>
</file>

<file path=ppt/tags/tag27.xml><?xml version="1.0" encoding="utf-8"?>
<p:tagLst xmlns:a="http://schemas.openxmlformats.org/drawingml/2006/main" xmlns:r="http://schemas.openxmlformats.org/officeDocument/2006/relationships" xmlns:p="http://schemas.openxmlformats.org/presentationml/2006/main">
  <p:tag name="REFSHAPE" val="199189380"/>
</p:tagLst>
</file>

<file path=ppt/tags/tag28.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PRESET_TEXT" val="点击此处添加标题：&#10;点击此处添加正文。&#10;点击此处添加正文。&#10;点击此处添加正文。&#10;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83*f*1"/>
  <p:tag name="KSO_WM_TEMPLATE_CATEGORY" val="mixed"/>
  <p:tag name="KSO_WM_TEMPLATE_INDEX" val="20201907"/>
  <p:tag name="KSO_WM_UNIT_LAYERLEVEL" val="1"/>
  <p:tag name="KSO_WM_TAG_VERSION" val="1.0"/>
  <p:tag name="KSO_WM_BEAUTIFY_FLAG" val="#wm#"/>
  <p:tag name="KSO_WM_UNIT_TEXTBOXSTYLE_GUID" val="{cd74b165-2ba3-4745-b270-5021be92d30a}"/>
  <p:tag name="KSO_WM_UNIT_TEXTBOXSTYLE_TEMPLATEID" val="3134322"/>
  <p:tag name="KSO_WM_UNIT_TEXTBOXSTYLE_TYPE" val="9"/>
</p:tagLst>
</file>

<file path=ppt/tags/tag29.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67.70001"/>
  <p:tag name="KSO_WM_UNIT_TEXTBOXSTYLE_ADJUSTTOP" val="0_-14.6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1"/>
  <p:tag name="KSO_WM_UNIT_ID" val="mixed20201907_283*i*1"/>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3.xml><?xml version="1.0" encoding="utf-8"?>
<p:tagLst xmlns:a="http://schemas.openxmlformats.org/drawingml/2006/main" xmlns:r="http://schemas.openxmlformats.org/officeDocument/2006/relationships" xmlns:p="http://schemas.openxmlformats.org/presentationml/2006/main">
  <p:tag name="KSO_WM_UNIT_TEXTBOXSTYLE_GUID" val="{cd74b165-2ba3-4745-b270-5021be92d30a}"/>
</p:tagLst>
</file>

<file path=ppt/tags/tag30.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55.15002"/>
  <p:tag name="KSO_WM_UNIT_TEXTBOXSTYLE_ADJUSTTOP" val="0_-25.9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2"/>
  <p:tag name="KSO_WM_UNIT_ID" val="mixed20201907_283*i*2"/>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900cc743-a862-4f30-914f-7ee26ebac41d}"/>
</p:tagLst>
</file>

<file path=ppt/tags/tag32.xml><?xml version="1.0" encoding="utf-8"?>
<p:tagLst xmlns:a="http://schemas.openxmlformats.org/drawingml/2006/main" xmlns:r="http://schemas.openxmlformats.org/officeDocument/2006/relationships" xmlns:p="http://schemas.openxmlformats.org/presentationml/2006/main">
  <p:tag name="KSO_WM_UNIT_TEXTBOXSTYLE_GUID" val="{cd74b165-2ba3-4745-b270-5021be92d30a}"/>
</p:tagLst>
</file>

<file path=ppt/tags/tag33.xml><?xml version="1.0" encoding="utf-8"?>
<p:tagLst xmlns:a="http://schemas.openxmlformats.org/drawingml/2006/main" xmlns:r="http://schemas.openxmlformats.org/officeDocument/2006/relationships" xmlns:p="http://schemas.openxmlformats.org/presentationml/2006/main">
  <p:tag name="REFSHAPE" val="199189924"/>
</p:tagLst>
</file>

<file path=ppt/tags/tag34.xml><?xml version="1.0" encoding="utf-8"?>
<p:tagLst xmlns:a="http://schemas.openxmlformats.org/drawingml/2006/main" xmlns:r="http://schemas.openxmlformats.org/officeDocument/2006/relationships" xmlns:p="http://schemas.openxmlformats.org/presentationml/2006/main">
  <p:tag name="REFSHAPE" val="199189380"/>
</p:tagLst>
</file>

<file path=ppt/tags/tag35.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PRESET_TEXT" val="点击此处添加标题：&#10;点击此处添加正文。&#10;点击此处添加正文。&#10;点击此处添加正文。&#10;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83*f*1"/>
  <p:tag name="KSO_WM_TEMPLATE_CATEGORY" val="mixed"/>
  <p:tag name="KSO_WM_TEMPLATE_INDEX" val="20201907"/>
  <p:tag name="KSO_WM_UNIT_LAYERLEVEL" val="1"/>
  <p:tag name="KSO_WM_TAG_VERSION" val="1.0"/>
  <p:tag name="KSO_WM_BEAUTIFY_FLAG" val="#wm#"/>
  <p:tag name="KSO_WM_UNIT_TEXTBOXSTYLE_GUID" val="{cd74b165-2ba3-4745-b270-5021be92d30a}"/>
  <p:tag name="KSO_WM_UNIT_TEXTBOXSTYLE_TEMPLATEID" val="3134322"/>
  <p:tag name="KSO_WM_UNIT_TEXTBOXSTYLE_TYPE" val="9"/>
</p:tagLst>
</file>

<file path=ppt/tags/tag36.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67.70001"/>
  <p:tag name="KSO_WM_UNIT_TEXTBOXSTYLE_ADJUSTTOP" val="0_-14.6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1"/>
  <p:tag name="KSO_WM_UNIT_ID" val="mixed20201907_283*i*1"/>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37.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55.15002"/>
  <p:tag name="KSO_WM_UNIT_TEXTBOXSTYLE_ADJUSTTOP" val="0_-25.9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2"/>
  <p:tag name="KSO_WM_UNIT_ID" val="mixed20201907_283*i*2"/>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38.xml><?xml version="1.0" encoding="utf-8"?>
<p:tagLst xmlns:a="http://schemas.openxmlformats.org/drawingml/2006/main" xmlns:r="http://schemas.openxmlformats.org/officeDocument/2006/relationships" xmlns:p="http://schemas.openxmlformats.org/presentationml/2006/main">
  <p:tag name="REFSHAPE" val="441751348"/>
</p:tagLst>
</file>

<file path=ppt/tags/tag39.xml><?xml version="1.0" encoding="utf-8"?>
<p:tagLst xmlns:a="http://schemas.openxmlformats.org/drawingml/2006/main" xmlns:r="http://schemas.openxmlformats.org/officeDocument/2006/relationships" xmlns:p="http://schemas.openxmlformats.org/presentationml/2006/main">
  <p:tag name="KSO_WM_UNIT_TABLE_BEAUTIFY" val="smartTable{900cc743-a862-4f30-914f-7ee26ebac41d}"/>
</p:tagLst>
</file>

<file path=ppt/tags/tag4.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PRESET_TEXT" val="点击此处添加标题：&#10;点击此处添加正文。&#10;点击此处添加正文。&#10;点击此处添加正文。&#10;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83*f*1"/>
  <p:tag name="KSO_WM_TEMPLATE_CATEGORY" val="mixed"/>
  <p:tag name="KSO_WM_TEMPLATE_INDEX" val="20201907"/>
  <p:tag name="KSO_WM_UNIT_LAYERLEVEL" val="1"/>
  <p:tag name="KSO_WM_TAG_VERSION" val="1.0"/>
  <p:tag name="KSO_WM_BEAUTIFY_FLAG" val="#wm#"/>
  <p:tag name="KSO_WM_UNIT_TEXTBOXSTYLE_GUID" val="{cd74b165-2ba3-4745-b270-5021be92d30a}"/>
  <p:tag name="KSO_WM_UNIT_TEXTBOXSTYLE_TEMPLATEID" val="3134322"/>
  <p:tag name="KSO_WM_UNIT_TEXTBOXSTYLE_TYPE" val="9"/>
</p:tagLst>
</file>

<file path=ppt/tags/tag40.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PRESET_TEXT" val="点击此处添加标题：&#10;点击此处添加正文。&#10;点击此处添加正文。&#10;点击此处添加正文。&#10;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83*f*1"/>
  <p:tag name="KSO_WM_TEMPLATE_CATEGORY" val="mixed"/>
  <p:tag name="KSO_WM_TEMPLATE_INDEX" val="20201907"/>
  <p:tag name="KSO_WM_UNIT_LAYERLEVEL" val="1"/>
  <p:tag name="KSO_WM_TAG_VERSION" val="1.0"/>
  <p:tag name="KSO_WM_BEAUTIFY_FLAG" val="#wm#"/>
  <p:tag name="KSO_WM_UNIT_TEXTBOXSTYLE_GUID" val="{cd74b165-2ba3-4745-b270-5021be92d30a}"/>
  <p:tag name="KSO_WM_UNIT_TEXTBOXSTYLE_TEMPLATEID" val="3134322"/>
  <p:tag name="KSO_WM_UNIT_TEXTBOXSTYLE_TYPE" val="9"/>
</p:tagLst>
</file>

<file path=ppt/tags/tag41.xml><?xml version="1.0" encoding="utf-8"?>
<p:tagLst xmlns:a="http://schemas.openxmlformats.org/drawingml/2006/main" xmlns:r="http://schemas.openxmlformats.org/officeDocument/2006/relationships" xmlns:p="http://schemas.openxmlformats.org/presentationml/2006/main">
  <p:tag name="KSO_WM_UNIT_TABLE_BEAUTIFY" val="smartTable{900cc743-a862-4f30-914f-7ee26ebac41d}"/>
</p:tagLst>
</file>

<file path=ppt/tags/tag42.xml><?xml version="1.0" encoding="utf-8"?>
<p:tagLst xmlns:a="http://schemas.openxmlformats.org/drawingml/2006/main" xmlns:r="http://schemas.openxmlformats.org/officeDocument/2006/relationships" xmlns:p="http://schemas.openxmlformats.org/presentationml/2006/main">
  <p:tag name="KSO_WM_UNIT_TABLE_BEAUTIFY" val="smartTable{900cc743-a862-4f30-914f-7ee26ebac41d}"/>
</p:tagLst>
</file>

<file path=ppt/tags/tag43.xml><?xml version="1.0" encoding="utf-8"?>
<p:tagLst xmlns:a="http://schemas.openxmlformats.org/drawingml/2006/main" xmlns:r="http://schemas.openxmlformats.org/officeDocument/2006/relationships" xmlns:p="http://schemas.openxmlformats.org/presentationml/2006/main">
  <p:tag name="KSO_WM_UNIT_TABLE_BEAUTIFY" val="smartTable{900cc743-a862-4f30-914f-7ee26ebac41d}"/>
</p:tagLst>
</file>

<file path=ppt/tags/tag44.xml><?xml version="1.0" encoding="utf-8"?>
<p:tagLst xmlns:a="http://schemas.openxmlformats.org/drawingml/2006/main" xmlns:r="http://schemas.openxmlformats.org/officeDocument/2006/relationships" xmlns:p="http://schemas.openxmlformats.org/presentationml/2006/main">
  <p:tag name="REFSHAPE" val="199189924"/>
</p:tagLst>
</file>

<file path=ppt/tags/tag45.xml><?xml version="1.0" encoding="utf-8"?>
<p:tagLst xmlns:a="http://schemas.openxmlformats.org/drawingml/2006/main" xmlns:r="http://schemas.openxmlformats.org/officeDocument/2006/relationships" xmlns:p="http://schemas.openxmlformats.org/presentationml/2006/main">
  <p:tag name="REFSHAPE" val="199189380"/>
</p:tagLst>
</file>

<file path=ppt/tags/tag46.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PRESET_TEXT" val="点击此处添加标题：&#10;点击此处添加正文。&#10;点击此处添加正文。&#10;点击此处添加正文。&#10;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83*f*1"/>
  <p:tag name="KSO_WM_TEMPLATE_CATEGORY" val="mixed"/>
  <p:tag name="KSO_WM_TEMPLATE_INDEX" val="20201907"/>
  <p:tag name="KSO_WM_UNIT_LAYERLEVEL" val="1"/>
  <p:tag name="KSO_WM_TAG_VERSION" val="1.0"/>
  <p:tag name="KSO_WM_BEAUTIFY_FLAG" val="#wm#"/>
  <p:tag name="KSO_WM_UNIT_TEXTBOXSTYLE_GUID" val="{cd74b165-2ba3-4745-b270-5021be92d30a}"/>
  <p:tag name="KSO_WM_UNIT_TEXTBOXSTYLE_TEMPLATEID" val="3134322"/>
  <p:tag name="KSO_WM_UNIT_TEXTBOXSTYLE_TYPE" val="9"/>
</p:tagLst>
</file>

<file path=ppt/tags/tag47.xml><?xml version="1.0" encoding="utf-8"?>
<p:tagLst xmlns:a="http://schemas.openxmlformats.org/drawingml/2006/main" xmlns:r="http://schemas.openxmlformats.org/officeDocument/2006/relationships" xmlns:p="http://schemas.openxmlformats.org/presentationml/2006/main">
  <p:tag name="REFSHAPE" val="199189924"/>
</p:tagLst>
</file>

<file path=ppt/tags/tag48.xml><?xml version="1.0" encoding="utf-8"?>
<p:tagLst xmlns:a="http://schemas.openxmlformats.org/drawingml/2006/main" xmlns:r="http://schemas.openxmlformats.org/officeDocument/2006/relationships" xmlns:p="http://schemas.openxmlformats.org/presentationml/2006/main">
  <p:tag name="REFSHAPE" val="199189380"/>
</p:tagLst>
</file>

<file path=ppt/tags/tag49.xml><?xml version="1.0" encoding="utf-8"?>
<p:tagLst xmlns:a="http://schemas.openxmlformats.org/drawingml/2006/main" xmlns:r="http://schemas.openxmlformats.org/officeDocument/2006/relationships" xmlns:p="http://schemas.openxmlformats.org/presentationml/2006/main">
  <p:tag name="KSO_WM_UNIT_TEXTBOXSTYLE_SHAPETYPE" val="0"/>
  <p:tag name="KSO_WM_UNIT_TEXTBOXSTYLE_TEMPLATETYPE" val="1"/>
  <p:tag name="KSO_WM_UNIT_PRESET_TEXT" val="点击此处添加标题：&#10;点击此处添加正文。&#10;点击此处添加正文。&#10;点击此处添加正文。&#10;点击此处添加正文。"/>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907_283*f*1"/>
  <p:tag name="KSO_WM_TEMPLATE_CATEGORY" val="mixed"/>
  <p:tag name="KSO_WM_TEMPLATE_INDEX" val="20201907"/>
  <p:tag name="KSO_WM_UNIT_LAYERLEVEL" val="1"/>
  <p:tag name="KSO_WM_TAG_VERSION" val="1.0"/>
  <p:tag name="KSO_WM_BEAUTIFY_FLAG" val="#wm#"/>
  <p:tag name="KSO_WM_UNIT_TEXTBOXSTYLE_GUID" val="{cd74b165-2ba3-4745-b270-5021be92d30a}"/>
  <p:tag name="KSO_WM_UNIT_TEXTBOXSTYLE_TEMPLATEID" val="3134322"/>
  <p:tag name="KSO_WM_UNIT_TEXTBOXSTYLE_TYPE" val="9"/>
</p:tagLst>
</file>

<file path=ppt/tags/tag5.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67.70001"/>
  <p:tag name="KSO_WM_UNIT_TEXTBOXSTYLE_ADJUSTTOP" val="0_-14.6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1"/>
  <p:tag name="KSO_WM_UNIT_ID" val="mixed20201907_283*i*1"/>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50.xml><?xml version="1.0" encoding="utf-8"?>
<p:tagLst xmlns:a="http://schemas.openxmlformats.org/drawingml/2006/main" xmlns:r="http://schemas.openxmlformats.org/officeDocument/2006/relationships" xmlns:p="http://schemas.openxmlformats.org/presentationml/2006/main">
  <p:tag name="KSO_WM_UNIT_TABLE_BEAUTIFY" val="smartTable{900cc743-a862-4f30-914f-7ee26ebac41d}"/>
</p:tagLst>
</file>

<file path=ppt/tags/tag51.xml><?xml version="1.0" encoding="utf-8"?>
<p:tagLst xmlns:a="http://schemas.openxmlformats.org/drawingml/2006/main" xmlns:r="http://schemas.openxmlformats.org/officeDocument/2006/relationships" xmlns:p="http://schemas.openxmlformats.org/presentationml/2006/main">
  <p:tag name="KSO_WM_UNIT_TABLE_BEAUTIFY" val="smartTable{900cc743-a862-4f30-914f-7ee26ebac41d}"/>
</p:tagLst>
</file>

<file path=ppt/tags/tag6.xml><?xml version="1.0" encoding="utf-8"?>
<p:tagLst xmlns:a="http://schemas.openxmlformats.org/drawingml/2006/main" xmlns:r="http://schemas.openxmlformats.org/officeDocument/2006/relationships" xmlns:p="http://schemas.openxmlformats.org/presentationml/2006/main">
  <p:tag name="KSO_WM_UNIT_TEXTBOXSTYLE_SHAPETYPE" val="1"/>
  <p:tag name="KSO_WM_UNIT_TEXTBOXSTYLE_ADJUSTLEFT" val="0_-55.15002"/>
  <p:tag name="KSO_WM_UNIT_TEXTBOXSTYLE_ADJUSTTOP" val="0_-25.95001"/>
  <p:tag name="KSO_WM_UNIT_TEXTBOXSTYLE_ADJUSTWIDTH" val="100_110.3"/>
  <p:tag name="KSO_WM_UNIT_TEXTBOXSTYLE_ADJUSTHEIGTH" val="100_51.84999"/>
  <p:tag name="KSO_WM_UNIT_HIGHLIGHT" val="0"/>
  <p:tag name="KSO_WM_UNIT_COMPATIBLE" val="0"/>
  <p:tag name="KSO_WM_UNIT_DIAGRAM_ISNUMVISUAL" val="0"/>
  <p:tag name="KSO_WM_UNIT_DIAGRAM_ISREFERUNIT" val="0"/>
  <p:tag name="KSO_WM_UNIT_TYPE" val="i"/>
  <p:tag name="KSO_WM_UNIT_INDEX" val="2"/>
  <p:tag name="KSO_WM_UNIT_ID" val="mixed20201907_283*i*2"/>
  <p:tag name="KSO_WM_TEMPLATE_CATEGORY" val="mixed"/>
  <p:tag name="KSO_WM_TEMPLATE_INDEX" val="20201907"/>
  <p:tag name="KSO_WM_UNIT_LAYERLEVEL" val="1"/>
  <p:tag name="KSO_WM_TAG_VERSION" val="1.0"/>
  <p:tag name="KSO_WM_BEAUTIFY_FLAG" val="#wm#"/>
  <p:tag name="KSO_WM_UNIT_TEXTBOXSTYLE_GUID" val="{cd74b165-2ba3-4745-b270-5021be92d30a}"/>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0"/>
  <p:tag name="KSO_WM_SLIDE_LAYOUT" val="d_h"/>
  <p:tag name="KSO_WM_SLIDE_LAYOUT_CNT" val="1_1"/>
  <p:tag name="KSO_WM_SLIDE_TYPE" val="text"/>
  <p:tag name="KSO_WM_BEAUTIFY_FLAG" val="#wm#"/>
  <p:tag name="KSO_WM_SLIDE_POSITION" val="75.0001*167.242"/>
  <p:tag name="KSO_WM_SLIDE_SIZE" val="810*92.7577"/>
  <p:tag name="KSO_WM_COMBINE_RELATE_SLIDE_ID" val="background20177549_10"/>
  <p:tag name="KSO_WM_TEMPLATE_CATEGORY" val="custom"/>
  <p:tag name="KSO_WM_TEMPLATE_INDEX" val="20180515"/>
  <p:tag name="KSO_WM_SLIDE_ID" val="custom20180515_30"/>
  <p:tag name="KSO_WM_SLIDE_INDEX" val="30"/>
  <p:tag name="KSO_WM_TEMPLATE_SUBCATEGORY" val="0"/>
  <p:tag name="KSO_WM_SLIDE_SUBTYPE" val="picTxt"/>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0515"/>
  <p:tag name="KSO_WM_TAG_VERSION" val="1.0"/>
  <p:tag name="KSO_WM_BEAUTIFY_FLAG" val="#wm#"/>
  <p:tag name="KSO_WM_UNIT_TYPE" val="d"/>
  <p:tag name="KSO_WM_UNIT_INDEX" val="1"/>
  <p:tag name="KSO_WM_UNIT_LAYERLEVEL" val="1"/>
  <p:tag name="KSO_WM_UNIT_VALUE" val="949*3384"/>
  <p:tag name="KSO_WM_UNIT_HIGHLIGHT" val="0"/>
  <p:tag name="KSO_WM_UNIT_COMPATIBLE" val="0"/>
  <p:tag name="KSO_WM_UNIT_ID" val="custom20180515_30*d*1"/>
  <p:tag name="KSO_WM_UNIT_DIAGRAM_ISNUMVISUAL" val="0"/>
  <p:tag name="KSO_WM_UNIT_DIAGRAM_ISREFERUNIT" val="0"/>
  <p:tag name="REFSHAPE" val="390471212"/>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0515"/>
  <p:tag name="KSO_WM_TAG_VERSION" val="1.0"/>
  <p:tag name="KSO_WM_BEAUTIFY_FLAG" val="#wm#"/>
  <p:tag name="KSO_WM_UNIT_TYPE" val="h_a"/>
  <p:tag name="KSO_WM_UNIT_INDEX" val="1_1"/>
  <p:tag name="KSO_WM_UNIT_LAYERLEVEL" val="1_1"/>
  <p:tag name="KSO_WM_UNIT_VALUE" val="19"/>
  <p:tag name="KSO_WM_UNIT_HIGHLIGHT" val="0"/>
  <p:tag name="KSO_WM_UNIT_COMPATIBLE" val="0"/>
  <p:tag name="KSO_WM_UNIT_ID" val="custom20180515_30*h_a*1_1"/>
  <p:tag name="KSO_WM_UNIT_ISCONTENTSTITLE" val="0"/>
  <p:tag name="KSO_WM_UNIT_PRESET_TEXT" val="LOREM IPSUM DOLOR"/>
  <p:tag name="KSO_WM_UNIT_NOCLEAR" val="0"/>
  <p:tag name="KSO_WM_UNIT_DIAGRAM_ISNUMVISUAL" val="0"/>
  <p:tag name="KSO_WM_UNIT_DIAGRAM_ISREFERUNIT" val="0"/>
</p:tagLst>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TotalTime>
  <Words>56274</Words>
  <Application>Microsoft Office PowerPoint</Application>
  <PresentationFormat>自定义</PresentationFormat>
  <Paragraphs>4624</Paragraphs>
  <Slides>1006</Slides>
  <Notes>8</Notes>
  <HiddenSlides>0</HiddenSlides>
  <MMClips>2</MMClips>
  <ScaleCrop>false</ScaleCrop>
  <HeadingPairs>
    <vt:vector size="4" baseType="variant">
      <vt:variant>
        <vt:lpstr>主题</vt:lpstr>
      </vt:variant>
      <vt:variant>
        <vt:i4>1</vt:i4>
      </vt:variant>
      <vt:variant>
        <vt:lpstr>幻灯片标题</vt:lpstr>
      </vt:variant>
      <vt:variant>
        <vt:i4>1006</vt:i4>
      </vt:variant>
    </vt:vector>
  </HeadingPairs>
  <TitlesOfParts>
    <vt:vector size="1007" baseType="lpstr">
      <vt:lpstr>Office 主题​​</vt:lpstr>
      <vt:lpstr>部编人教版小学四年级语文下册    全册课件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雨林木风</dc:creator>
  <cp:lastModifiedBy>风轻无痕</cp:lastModifiedBy>
  <cp:revision>434</cp:revision>
  <dcterms:created xsi:type="dcterms:W3CDTF">2013-11-14T01:26:00Z</dcterms:created>
  <dcterms:modified xsi:type="dcterms:W3CDTF">2020-02-17T10:07:03Z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