
<file path=[Content_Types].xml><?xml version="1.0" encoding="utf-8"?>
<Types xmlns="http://schemas.openxmlformats.org/package/2006/content-types">
  <Default Extension="wav" ContentType="audio/x-wav"/>
  <Default Extension="png" ContentType="image/png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8"/>
  </p:notesMasterIdLst>
  <p:sldIdLst>
    <p:sldId id="827" r:id="rId4"/>
    <p:sldId id="909" r:id="rId5"/>
    <p:sldId id="910" r:id="rId6"/>
    <p:sldId id="911" r:id="rId7"/>
    <p:sldId id="912" r:id="rId8"/>
    <p:sldId id="913" r:id="rId9"/>
    <p:sldId id="914" r:id="rId10"/>
    <p:sldId id="921" r:id="rId11"/>
    <p:sldId id="896" r:id="rId12"/>
    <p:sldId id="907" r:id="rId13"/>
    <p:sldId id="908" r:id="rId14"/>
    <p:sldId id="900" r:id="rId15"/>
    <p:sldId id="901" r:id="rId16"/>
    <p:sldId id="915" r:id="rId17"/>
    <p:sldId id="917" r:id="rId18"/>
    <p:sldId id="906" r:id="rId19"/>
    <p:sldId id="916" r:id="rId20"/>
    <p:sldId id="899" r:id="rId21"/>
    <p:sldId id="918" r:id="rId22"/>
    <p:sldId id="905" r:id="rId23"/>
    <p:sldId id="902" r:id="rId24"/>
    <p:sldId id="904" r:id="rId25"/>
    <p:sldId id="903" r:id="rId26"/>
    <p:sldId id="872" r:id="rId27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0000FF"/>
    <a:srgbClr val="FF0000"/>
    <a:srgbClr val="FFFFFF"/>
    <a:srgbClr val="FFCCFF"/>
    <a:srgbClr val="FFFFCC"/>
    <a:srgbClr val="CEEAB0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48" d="100"/>
          <a:sy n="48" d="100"/>
        </p:scale>
        <p:origin x="-67" y="-120"/>
      </p:cViewPr>
      <p:guideLst>
        <p:guide orient="horz" pos="179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9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1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39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49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30"/>
          <p:cNvSpPr/>
          <p:nvPr/>
        </p:nvSpPr>
        <p:spPr>
          <a:xfrm rot="20700000" flipH="1">
            <a:off x="6426200" y="477838"/>
            <a:ext cx="896938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85" name="组合 16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9" name="组合 17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19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1898426"/>
            <a:ext cx="531013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660215"/>
            <a:ext cx="5310130" cy="31854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1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30"/>
          <p:cNvSpPr/>
          <p:nvPr/>
        </p:nvSpPr>
        <p:spPr>
          <a:xfrm rot="20700000" flipH="1">
            <a:off x="6426200" y="477838"/>
            <a:ext cx="896938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229" name="组合 16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233" name="组合 17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19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1898426"/>
            <a:ext cx="531013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660215"/>
            <a:ext cx="5310130" cy="31854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3213100" y="2574925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53" name="组合 10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257" name="组合 14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2363"/>
            <a:ext cx="9144000" cy="1481138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0825"/>
            <a:ext cx="9144000" cy="108267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4188"/>
            <a:ext cx="9144000" cy="849313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任意多边形 19"/>
          <p:cNvSpPr/>
          <p:nvPr/>
        </p:nvSpPr>
        <p:spPr>
          <a:xfrm rot="20700000" flipH="1">
            <a:off x="5864225" y="546100"/>
            <a:ext cx="887413" cy="458788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1993881"/>
            <a:ext cx="4136159" cy="56784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589590"/>
            <a:ext cx="4136159" cy="3185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273845"/>
            <a:ext cx="5814218" cy="994172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961707"/>
            <a:ext cx="3887391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6" name="组合 5"/>
          <p:cNvGrpSpPr/>
          <p:nvPr/>
        </p:nvGrpSpPr>
        <p:grpSpPr>
          <a:xfrm>
            <a:off x="1143000" y="2465388"/>
            <a:ext cx="1173163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3456" y="3321982"/>
              <a:ext cx="199837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9124" y="3355649"/>
              <a:ext cx="13322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280" name="组合 9"/>
          <p:cNvGrpSpPr/>
          <p:nvPr/>
        </p:nvGrpSpPr>
        <p:grpSpPr>
          <a:xfrm flipH="1">
            <a:off x="6815138" y="2471738"/>
            <a:ext cx="1171575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8944" y="3354062"/>
              <a:ext cx="13340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13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4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15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30"/>
          <p:cNvSpPr/>
          <p:nvPr/>
        </p:nvSpPr>
        <p:spPr>
          <a:xfrm rot="20700000" flipH="1">
            <a:off x="4124325" y="1266825"/>
            <a:ext cx="895350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1943670"/>
            <a:ext cx="377190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2708196"/>
            <a:ext cx="3771900" cy="3462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550069"/>
            <a:ext cx="4627800" cy="40527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0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6659969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1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3213100" y="2574925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09" name="组合 10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13" name="组合 14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2363"/>
            <a:ext cx="9144000" cy="1481138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0825"/>
            <a:ext cx="9144000" cy="108267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4188"/>
            <a:ext cx="9144000" cy="849313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任意多边形 19"/>
          <p:cNvSpPr/>
          <p:nvPr/>
        </p:nvSpPr>
        <p:spPr>
          <a:xfrm rot="20700000" flipH="1">
            <a:off x="5864225" y="546100"/>
            <a:ext cx="887413" cy="458788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1993881"/>
            <a:ext cx="4136159" cy="56784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589590"/>
            <a:ext cx="4136159" cy="3185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273845"/>
            <a:ext cx="5814218" cy="994172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961707"/>
            <a:ext cx="3887391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32" name="组合 5"/>
          <p:cNvGrpSpPr/>
          <p:nvPr/>
        </p:nvGrpSpPr>
        <p:grpSpPr>
          <a:xfrm>
            <a:off x="1143000" y="2465388"/>
            <a:ext cx="1173163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3456" y="3321982"/>
              <a:ext cx="199837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9124" y="3355649"/>
              <a:ext cx="13322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136" name="组合 9"/>
          <p:cNvGrpSpPr/>
          <p:nvPr/>
        </p:nvGrpSpPr>
        <p:grpSpPr>
          <a:xfrm flipH="1">
            <a:off x="6815138" y="2471738"/>
            <a:ext cx="1171575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8944" y="3354062"/>
              <a:ext cx="13340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13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4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15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30"/>
          <p:cNvSpPr/>
          <p:nvPr/>
        </p:nvSpPr>
        <p:spPr>
          <a:xfrm rot="20700000" flipH="1">
            <a:off x="4124325" y="1266825"/>
            <a:ext cx="895350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1943670"/>
            <a:ext cx="377190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2708196"/>
            <a:ext cx="3771900" cy="3462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550069"/>
            <a:ext cx="4627800" cy="40527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0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6659969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1.png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4"/>
          <p:cNvGrpSpPr/>
          <p:nvPr/>
        </p:nvGrpSpPr>
        <p:grpSpPr>
          <a:xfrm>
            <a:off x="581025" y="688975"/>
            <a:ext cx="1031875" cy="201613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30" name="组合 15"/>
          <p:cNvGrpSpPr/>
          <p:nvPr/>
        </p:nvGrpSpPr>
        <p:grpSpPr>
          <a:xfrm flipH="1">
            <a:off x="7562850" y="688975"/>
            <a:ext cx="1031875" cy="201613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34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663700" y="274638"/>
            <a:ext cx="58166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5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40" name="图片 2" descr="图片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9213" y="-17462"/>
            <a:ext cx="9161462" cy="51784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4"/>
          <p:cNvGrpSpPr/>
          <p:nvPr/>
        </p:nvGrpSpPr>
        <p:grpSpPr>
          <a:xfrm>
            <a:off x="581025" y="688975"/>
            <a:ext cx="1031875" cy="201613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054" name="组合 15"/>
          <p:cNvGrpSpPr/>
          <p:nvPr/>
        </p:nvGrpSpPr>
        <p:grpSpPr>
          <a:xfrm flipH="1">
            <a:off x="7562850" y="688975"/>
            <a:ext cx="1031875" cy="201613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58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663700" y="274638"/>
            <a:ext cx="58166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9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64" name="图片 2" descr="图片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9213" y="-17462"/>
            <a:ext cx="9161462" cy="51784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8.jpe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6.GIF"/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9.GIF"/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47688" y="1074738"/>
            <a:ext cx="969963" cy="3968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  文 </a:t>
            </a:r>
            <a:endParaRPr kumimoji="0" lang="en-US" altLang="zh-CN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63725" y="1778000"/>
            <a:ext cx="5707063" cy="1189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7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②我是什么</a:t>
            </a:r>
            <a:endParaRPr kumimoji="0" lang="en-US" altLang="en-US" sz="7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1096963" y="2016125"/>
            <a:ext cx="7153275" cy="2339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 dirty="0">
                <a:latin typeface="优翼" charset="-122"/>
                <a:ea typeface="优翼" charset="-122"/>
              </a:rPr>
              <a:t>        </a:t>
            </a:r>
            <a:r>
              <a:rPr lang="zh-CN" altLang="en-US" sz="3600" b="1" dirty="0">
                <a:latin typeface="优翼" charset="-122"/>
                <a:ea typeface="优翼" charset="-122"/>
              </a:rPr>
              <a:t>同学们，今天我想把一个调皮可爱的小朋友介绍给你们，大家想不想认识他们呀？</a:t>
            </a:r>
            <a:endParaRPr lang="zh-CN" altLang="en-US" sz="3600" b="1" dirty="0">
              <a:latin typeface="优翼" charset="-122"/>
              <a:ea typeface="优翼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6625" name="Picture 2" descr="白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5975" y="82550"/>
            <a:ext cx="1885950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Picture 3" descr="乌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1444625"/>
            <a:ext cx="1885950" cy="1246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Picture 4" descr="朝霞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5975" y="2690813"/>
            <a:ext cx="1885950" cy="1154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5" descr="晚霞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5975" y="3843338"/>
            <a:ext cx="1885950" cy="1330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4" name="Text Box 6"/>
          <p:cNvSpPr txBox="1"/>
          <p:nvPr/>
        </p:nvSpPr>
        <p:spPr>
          <a:xfrm>
            <a:off x="4143375" y="530225"/>
            <a:ext cx="462915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有时候我穿着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白衣服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3255" name="Text Box 7"/>
          <p:cNvSpPr txBox="1"/>
          <p:nvPr/>
        </p:nvSpPr>
        <p:spPr>
          <a:xfrm>
            <a:off x="4143375" y="1747838"/>
            <a:ext cx="4743450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有时候我穿着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黑衣服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3256" name="Text Box 8"/>
          <p:cNvSpPr txBox="1"/>
          <p:nvPr/>
        </p:nvSpPr>
        <p:spPr>
          <a:xfrm>
            <a:off x="4029075" y="3216275"/>
            <a:ext cx="4972050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早晨和傍晚我又把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红袍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披在身上</a:t>
            </a:r>
            <a:endParaRPr lang="zh-CN" altLang="en-US" sz="36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6632" name="文本框 1"/>
          <p:cNvSpPr txBox="1"/>
          <p:nvPr/>
        </p:nvSpPr>
        <p:spPr>
          <a:xfrm>
            <a:off x="223838" y="1555750"/>
            <a:ext cx="1544637" cy="1844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1500" b="1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云</a:t>
            </a:r>
            <a:endParaRPr lang="zh-CN" altLang="en-US" sz="11500" b="1" dirty="0">
              <a:solidFill>
                <a:srgbClr val="FF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/>
      <p:bldP spid="53255" grpId="0"/>
      <p:bldP spid="532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Text Box 5"/>
          <p:cNvSpPr txBox="1"/>
          <p:nvPr/>
        </p:nvSpPr>
        <p:spPr>
          <a:xfrm>
            <a:off x="384175" y="2562225"/>
            <a:ext cx="8375650" cy="1004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有时候</a:t>
            </a:r>
            <a:r>
              <a:rPr lang="en-US" altLang="zh-CN" sz="6000" b="1" dirty="0">
                <a:latin typeface="宋体" panose="02010600030101010101" pitchFamily="2" charset="-122"/>
                <a:ea typeface="楷体_GB2312" pitchFamily="49" charset="-122"/>
              </a:rPr>
              <a:t>……</a:t>
            </a: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有时候</a:t>
            </a:r>
            <a:r>
              <a:rPr lang="en-US" altLang="zh-CN" sz="6000" b="1" dirty="0">
                <a:latin typeface="宋体" panose="02010600030101010101" pitchFamily="2" charset="-122"/>
                <a:ea typeface="楷体_GB2312" pitchFamily="49" charset="-122"/>
              </a:rPr>
              <a:t>……</a:t>
            </a:r>
            <a:endParaRPr lang="en-US" altLang="zh-CN" sz="6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1" name="文本框 1"/>
          <p:cNvSpPr txBox="1"/>
          <p:nvPr/>
        </p:nvSpPr>
        <p:spPr>
          <a:xfrm>
            <a:off x="57150" y="46038"/>
            <a:ext cx="1755775" cy="700087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说一说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4" name="Text Box 7"/>
          <p:cNvSpPr txBox="1"/>
          <p:nvPr/>
        </p:nvSpPr>
        <p:spPr>
          <a:xfrm>
            <a:off x="2346325" y="833438"/>
            <a:ext cx="4665663" cy="41227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看去好像白烟，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形状变化万千，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能造雨雪冰雹，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又能遮日蔽天。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5" name="文本框 1"/>
          <p:cNvSpPr txBox="1"/>
          <p:nvPr/>
        </p:nvSpPr>
        <p:spPr>
          <a:xfrm>
            <a:off x="79375" y="88900"/>
            <a:ext cx="1755775" cy="7016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猜一猜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53300" y="3763963"/>
            <a:ext cx="96202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云</a:t>
            </a:r>
            <a:endParaRPr lang="zh-CN" altLang="en-US" sz="6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3254" name="Text Box 6"/>
          <p:cNvSpPr txBox="1"/>
          <p:nvPr/>
        </p:nvSpPr>
        <p:spPr>
          <a:xfrm>
            <a:off x="4156075" y="493713"/>
            <a:ext cx="4657725" cy="1844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1500" b="1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小水滴</a:t>
            </a:r>
            <a:endParaRPr lang="zh-CN" altLang="en-US" sz="11500" b="1" dirty="0">
              <a:solidFill>
                <a:srgbClr val="FF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5" name="Text Box 7"/>
          <p:cNvSpPr txBox="1"/>
          <p:nvPr/>
        </p:nvSpPr>
        <p:spPr>
          <a:xfrm>
            <a:off x="4367213" y="2909888"/>
            <a:ext cx="3741737" cy="1844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1500" b="1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“雨”</a:t>
            </a:r>
            <a:endParaRPr lang="zh-CN" altLang="en-US" sz="11500" b="1" dirty="0">
              <a:solidFill>
                <a:srgbClr val="FF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9699" name="图片 2" descr="4b22de415eec755e0c7e705a16160e16c706549db5520af2ce2701cfb775a4e9656fc890aab7bbef"/>
          <p:cNvPicPr>
            <a:picLocks noChangeAspect="1"/>
          </p:cNvPicPr>
          <p:nvPr/>
        </p:nvPicPr>
        <p:blipFill>
          <a:blip r:embed="rId1"/>
          <a:srcRect t="10962" r="-1410" b="-17929"/>
          <a:stretch>
            <a:fillRect/>
          </a:stretch>
        </p:blipFill>
        <p:spPr>
          <a:xfrm>
            <a:off x="20638" y="14288"/>
            <a:ext cx="3900487" cy="3074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3" descr="120FG05203-16"/>
          <p:cNvPicPr>
            <a:picLocks noChangeAspect="1"/>
          </p:cNvPicPr>
          <p:nvPr/>
        </p:nvPicPr>
        <p:blipFill>
          <a:blip r:embed="rId2"/>
          <a:srcRect l="44411" r="21704" b="58083"/>
          <a:stretch>
            <a:fillRect/>
          </a:stretch>
        </p:blipFill>
        <p:spPr>
          <a:xfrm>
            <a:off x="20638" y="2598738"/>
            <a:ext cx="3806825" cy="2468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/>
      <p:bldP spid="532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79375" y="88900"/>
            <a:ext cx="1755775" cy="7016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猜一猜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53300" y="3763963"/>
            <a:ext cx="96202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</a:t>
            </a:r>
            <a:endParaRPr lang="zh-CN" altLang="en-US" sz="6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Text Box 5"/>
          <p:cNvSpPr txBox="1"/>
          <p:nvPr/>
        </p:nvSpPr>
        <p:spPr>
          <a:xfrm>
            <a:off x="2095500" y="1211263"/>
            <a:ext cx="6156325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千条线，万条线，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落在水里看不见。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1745" name="图片 4" descr="xin_25203060913136251947616"/>
          <p:cNvPicPr>
            <a:picLocks noChangeAspect="1"/>
          </p:cNvPicPr>
          <p:nvPr/>
        </p:nvPicPr>
        <p:blipFill>
          <a:blip r:embed="rId1"/>
          <a:srcRect r="-179" b="28339"/>
          <a:stretch>
            <a:fillRect/>
          </a:stretch>
        </p:blipFill>
        <p:spPr>
          <a:xfrm>
            <a:off x="-9525" y="38100"/>
            <a:ext cx="4667250" cy="2487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6" name="图片 1" descr="1258605666"/>
          <p:cNvPicPr>
            <a:picLocks noChangeAspect="1"/>
          </p:cNvPicPr>
          <p:nvPr/>
        </p:nvPicPr>
        <p:blipFill>
          <a:blip r:embed="rId2"/>
          <a:srcRect l="10890" r="4654" b="36438"/>
          <a:stretch>
            <a:fillRect/>
          </a:stretch>
        </p:blipFill>
        <p:spPr>
          <a:xfrm>
            <a:off x="-9525" y="2525713"/>
            <a:ext cx="4667250" cy="263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4" name="Text Box 6"/>
          <p:cNvSpPr txBox="1"/>
          <p:nvPr/>
        </p:nvSpPr>
        <p:spPr>
          <a:xfrm>
            <a:off x="4808538" y="522288"/>
            <a:ext cx="4222750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9600" b="1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9600" b="1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冰雹</a:t>
            </a:r>
            <a:r>
              <a:rPr lang="en-US" altLang="zh-CN" sz="9600" b="1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9600" b="1" dirty="0">
              <a:solidFill>
                <a:srgbClr val="FF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5443538" y="3067050"/>
            <a:ext cx="2954337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9600" b="1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9600" b="1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雪</a:t>
            </a:r>
            <a:r>
              <a:rPr lang="en-US" altLang="zh-CN" sz="9600" b="1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9600" b="1" dirty="0">
              <a:solidFill>
                <a:srgbClr val="FF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79375" y="88900"/>
            <a:ext cx="1755775" cy="7016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猜一猜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53300" y="3763963"/>
            <a:ext cx="96202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雪</a:t>
            </a:r>
            <a:endParaRPr lang="zh-CN" altLang="en-US" sz="6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Text Box 5"/>
          <p:cNvSpPr txBox="1"/>
          <p:nvPr/>
        </p:nvSpPr>
        <p:spPr>
          <a:xfrm>
            <a:off x="2143125" y="866775"/>
            <a:ext cx="4746625" cy="3749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花朵轻又清，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洁白亮晶晶。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随风满天飞，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花开在寒冬。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794" name="Text Box 8"/>
          <p:cNvSpPr txBox="1"/>
          <p:nvPr/>
        </p:nvSpPr>
        <p:spPr>
          <a:xfrm>
            <a:off x="1865313" y="1317625"/>
            <a:ext cx="6707187" cy="579438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变成水珠（     ）下来，叫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雨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Text Box 9"/>
          <p:cNvSpPr txBox="1"/>
          <p:nvPr/>
        </p:nvSpPr>
        <p:spPr>
          <a:xfrm>
            <a:off x="1947863" y="2397125"/>
            <a:ext cx="6540500" cy="519113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变成小硬球（     ）下来，叫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雹子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Text Box 10"/>
          <p:cNvSpPr txBox="1"/>
          <p:nvPr/>
        </p:nvSpPr>
        <p:spPr>
          <a:xfrm>
            <a:off x="1865313" y="3333750"/>
            <a:ext cx="6707187" cy="579438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变成小花朵（     ）下来，叫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雪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2715" name="Text Box 11"/>
          <p:cNvSpPr txBox="1"/>
          <p:nvPr/>
        </p:nvSpPr>
        <p:spPr>
          <a:xfrm>
            <a:off x="3952875" y="1255713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落</a:t>
            </a:r>
            <a:endParaRPr lang="zh-CN" altLang="en-US" sz="3600" b="1" dirty="0">
              <a:solidFill>
                <a:srgbClr val="0000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2716" name="Text Box 12"/>
          <p:cNvSpPr txBox="1"/>
          <p:nvPr/>
        </p:nvSpPr>
        <p:spPr>
          <a:xfrm>
            <a:off x="4129088" y="2335213"/>
            <a:ext cx="64293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打</a:t>
            </a:r>
            <a:endParaRPr lang="zh-CN" altLang="en-US" sz="3600" b="1" dirty="0">
              <a:solidFill>
                <a:srgbClr val="0000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2717" name="Text Box 13"/>
          <p:cNvSpPr txBox="1"/>
          <p:nvPr/>
        </p:nvSpPr>
        <p:spPr>
          <a:xfrm>
            <a:off x="4405313" y="3271838"/>
            <a:ext cx="64293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飘</a:t>
            </a:r>
            <a:endParaRPr lang="zh-CN" altLang="en-US" sz="3600" b="1" dirty="0">
              <a:solidFill>
                <a:srgbClr val="0000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3800" name="文本框 1"/>
          <p:cNvSpPr txBox="1"/>
          <p:nvPr/>
        </p:nvSpPr>
        <p:spPr>
          <a:xfrm>
            <a:off x="79375" y="88900"/>
            <a:ext cx="1755775" cy="7016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填一填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2水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5" grpId="0"/>
      <p:bldP spid="72716" grpId="0"/>
      <p:bldP spid="727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4817" name="Picture 2" descr="大海"/>
          <p:cNvPicPr>
            <a:picLocks noChangeAspect="1"/>
          </p:cNvPicPr>
          <p:nvPr/>
        </p:nvPicPr>
        <p:blipFill>
          <a:blip r:embed="rId1"/>
          <a:srcRect r="1846" b="5359"/>
          <a:stretch>
            <a:fillRect/>
          </a:stretch>
        </p:blipFill>
        <p:spPr>
          <a:xfrm>
            <a:off x="3813175" y="2533650"/>
            <a:ext cx="3319463" cy="2574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8" name="Picture 3" descr="湖泊"/>
          <p:cNvPicPr>
            <a:picLocks noChangeAspect="1"/>
          </p:cNvPicPr>
          <p:nvPr/>
        </p:nvPicPr>
        <p:blipFill>
          <a:blip r:embed="rId2"/>
          <a:srcRect r="923" b="9853"/>
          <a:stretch>
            <a:fillRect/>
          </a:stretch>
        </p:blipFill>
        <p:spPr>
          <a:xfrm>
            <a:off x="-9525" y="-17462"/>
            <a:ext cx="3846513" cy="2551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Picture 4" descr="江河"/>
          <p:cNvPicPr>
            <a:picLocks noChangeAspect="1"/>
          </p:cNvPicPr>
          <p:nvPr/>
        </p:nvPicPr>
        <p:blipFill>
          <a:blip r:embed="rId3"/>
          <a:srcRect r="140" b="9059"/>
          <a:stretch>
            <a:fillRect/>
          </a:stretch>
        </p:blipFill>
        <p:spPr>
          <a:xfrm>
            <a:off x="-9525" y="2533650"/>
            <a:ext cx="3846513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Picture 5" descr="小溪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6988" y="-17462"/>
            <a:ext cx="3271837" cy="2562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280275" y="1000125"/>
            <a:ext cx="1625600" cy="39322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平时我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在池子里睡觉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在小溪里散步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在江河里奔跑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在海洋里跳舞、歌唱、开大会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41" name="椭圆 14340"/>
          <p:cNvSpPr/>
          <p:nvPr/>
        </p:nvSpPr>
        <p:spPr>
          <a:xfrm>
            <a:off x="1524000" y="2062163"/>
            <a:ext cx="1219200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晒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椭圆 14341"/>
          <p:cNvSpPr/>
          <p:nvPr/>
        </p:nvSpPr>
        <p:spPr>
          <a:xfrm>
            <a:off x="3124200" y="2214563"/>
            <a:ext cx="1219200" cy="838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傍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椭圆 14342"/>
          <p:cNvSpPr/>
          <p:nvPr/>
        </p:nvSpPr>
        <p:spPr>
          <a:xfrm>
            <a:off x="4953000" y="1985963"/>
            <a:ext cx="1295400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管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椭圆 14343"/>
          <p:cNvSpPr/>
          <p:nvPr/>
        </p:nvSpPr>
        <p:spPr>
          <a:xfrm>
            <a:off x="6781800" y="2062163"/>
            <a:ext cx="1295400" cy="9906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滴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5" name="椭圆 14344"/>
          <p:cNvSpPr/>
          <p:nvPr/>
        </p:nvSpPr>
        <p:spPr>
          <a:xfrm>
            <a:off x="914400" y="4157663"/>
            <a:ext cx="1219200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溪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6" name="椭圆 14345"/>
          <p:cNvSpPr/>
          <p:nvPr/>
        </p:nvSpPr>
        <p:spPr>
          <a:xfrm>
            <a:off x="4038600" y="4119563"/>
            <a:ext cx="1295400" cy="9906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淹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7" name="椭圆 14346"/>
          <p:cNvSpPr/>
          <p:nvPr/>
        </p:nvSpPr>
        <p:spPr>
          <a:xfrm>
            <a:off x="2514600" y="4119563"/>
            <a:ext cx="1295400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奔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8" name="椭圆 14347"/>
          <p:cNvSpPr/>
          <p:nvPr/>
        </p:nvSpPr>
        <p:spPr>
          <a:xfrm>
            <a:off x="5791200" y="4119563"/>
            <a:ext cx="1219200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毁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9" name="椭圆 14348"/>
          <p:cNvSpPr/>
          <p:nvPr/>
        </p:nvSpPr>
        <p:spPr>
          <a:xfrm>
            <a:off x="7270750" y="4119563"/>
            <a:ext cx="1219200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猜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0" name="矩形 14349"/>
          <p:cNvSpPr/>
          <p:nvPr/>
        </p:nvSpPr>
        <p:spPr>
          <a:xfrm>
            <a:off x="1600200" y="1376363"/>
            <a:ext cx="1066800" cy="533400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6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shài</a:t>
            </a:r>
            <a:endParaRPr lang="en-US" altLang="zh-CN" sz="36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1" name="矩形 14350"/>
          <p:cNvSpPr/>
          <p:nvPr/>
        </p:nvSpPr>
        <p:spPr>
          <a:xfrm>
            <a:off x="3200400" y="1376363"/>
            <a:ext cx="1066800" cy="533400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6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bàng</a:t>
            </a:r>
            <a:endParaRPr lang="en-US" altLang="zh-CN" sz="36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2" name="矩形 14351"/>
          <p:cNvSpPr/>
          <p:nvPr/>
        </p:nvSpPr>
        <p:spPr>
          <a:xfrm>
            <a:off x="5105400" y="1376363"/>
            <a:ext cx="1219200" cy="533400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6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guǎn</a:t>
            </a:r>
            <a:endParaRPr lang="en-US" altLang="zh-CN" sz="36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3" name="矩形 14352"/>
          <p:cNvSpPr/>
          <p:nvPr/>
        </p:nvSpPr>
        <p:spPr>
          <a:xfrm>
            <a:off x="6858000" y="1376363"/>
            <a:ext cx="1143000" cy="533400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6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dī</a:t>
            </a:r>
            <a:endParaRPr lang="en-US" altLang="zh-CN" sz="36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4" name="矩形 14353"/>
          <p:cNvSpPr/>
          <p:nvPr/>
        </p:nvSpPr>
        <p:spPr>
          <a:xfrm>
            <a:off x="990600" y="3357563"/>
            <a:ext cx="1066800" cy="685800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6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xī</a:t>
            </a:r>
            <a:endParaRPr lang="en-US" altLang="zh-CN" sz="36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5" name="矩形 14354"/>
          <p:cNvSpPr/>
          <p:nvPr/>
        </p:nvSpPr>
        <p:spPr>
          <a:xfrm>
            <a:off x="2438400" y="3433763"/>
            <a:ext cx="1295400" cy="609600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6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bēn</a:t>
            </a:r>
            <a:endParaRPr lang="en-US" altLang="zh-CN" sz="36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6" name="矩形 14355"/>
          <p:cNvSpPr/>
          <p:nvPr/>
        </p:nvSpPr>
        <p:spPr>
          <a:xfrm>
            <a:off x="4114800" y="3357563"/>
            <a:ext cx="1219200" cy="685800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6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yān</a:t>
            </a:r>
            <a:endParaRPr lang="en-US" altLang="zh-CN" sz="36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7" name="矩形 14356"/>
          <p:cNvSpPr/>
          <p:nvPr/>
        </p:nvSpPr>
        <p:spPr>
          <a:xfrm>
            <a:off x="5867400" y="3357563"/>
            <a:ext cx="1066800" cy="609600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6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huǐ</a:t>
            </a:r>
            <a:endParaRPr lang="en-US" altLang="zh-CN" sz="36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8" name="矩形 14357"/>
          <p:cNvSpPr/>
          <p:nvPr/>
        </p:nvSpPr>
        <p:spPr>
          <a:xfrm>
            <a:off x="7315200" y="3357563"/>
            <a:ext cx="990600" cy="685800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6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cāi</a:t>
            </a:r>
            <a:endParaRPr lang="en-US" altLang="zh-CN" sz="36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7" name="横卷形 14359"/>
          <p:cNvSpPr/>
          <p:nvPr/>
        </p:nvSpPr>
        <p:spPr>
          <a:xfrm>
            <a:off x="2360613" y="112713"/>
            <a:ext cx="4421187" cy="1196975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800" b="1" dirty="0">
                <a:latin typeface="Arial" panose="020B0604020202020204" pitchFamily="34" charset="0"/>
                <a:ea typeface="楷体" panose="02010609060101010101" pitchFamily="49" charset="-122"/>
              </a:rPr>
              <a:t>我会认</a:t>
            </a:r>
            <a:endParaRPr lang="zh-CN" altLang="en-US" sz="4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 animBg="1"/>
      <p:bldP spid="14342" grpId="0" bldLvl="0" animBg="1"/>
      <p:bldP spid="14343" grpId="0" bldLvl="0" animBg="1"/>
      <p:bldP spid="14344" grpId="0" bldLvl="0" animBg="1"/>
      <p:bldP spid="14345" grpId="0" bldLvl="0" animBg="1"/>
      <p:bldP spid="14346" grpId="0" bldLvl="0" animBg="1"/>
      <p:bldP spid="14347" grpId="0" bldLvl="0" animBg="1"/>
      <p:bldP spid="14348" grpId="0" bldLvl="0" animBg="1"/>
      <p:bldP spid="14349" grpId="0" bldLvl="0" animBg="1"/>
      <p:bldP spid="14350" grpId="0" bldLvl="0" animBg="1"/>
      <p:bldP spid="14351" grpId="0" bldLvl="0" animBg="1"/>
      <p:bldP spid="14352" grpId="0" bldLvl="0" animBg="1"/>
      <p:bldP spid="14353" grpId="0" bldLvl="0" animBg="1"/>
      <p:bldP spid="14354" grpId="0" bldLvl="0" animBg="1"/>
      <p:bldP spid="14355" grpId="0" bldLvl="0" animBg="1"/>
      <p:bldP spid="14356" grpId="0" bldLvl="0" animBg="1"/>
      <p:bldP spid="14357" grpId="0" bldLvl="0" animBg="1"/>
      <p:bldP spid="1435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5841" name="图片 2" descr="图片1"/>
          <p:cNvPicPr preferRelativeResize="0"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17462"/>
            <a:ext cx="9161463" cy="517842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</p:pic>
      <p:sp>
        <p:nvSpPr>
          <p:cNvPr id="35842" name="Text Box 1029"/>
          <p:cNvSpPr txBox="1"/>
          <p:nvPr/>
        </p:nvSpPr>
        <p:spPr>
          <a:xfrm>
            <a:off x="-9525" y="-17462"/>
            <a:ext cx="2346325" cy="13112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72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好事</a:t>
            </a:r>
            <a:r>
              <a:rPr lang="zh-CN" altLang="en-US" sz="8000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8000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Text Box 1030"/>
          <p:cNvSpPr txBox="1"/>
          <p:nvPr/>
        </p:nvSpPr>
        <p:spPr>
          <a:xfrm>
            <a:off x="3024188" y="536575"/>
            <a:ext cx="5018087" cy="39322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guàn gài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灌 溉</a:t>
            </a: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田地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qì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发动机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器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帮助人们工作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7890" name="Rectangle 1029"/>
          <p:cNvSpPr/>
          <p:nvPr/>
        </p:nvSpPr>
        <p:spPr>
          <a:xfrm>
            <a:off x="-9525" y="-17462"/>
            <a:ext cx="2554288" cy="13112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8000" b="1" dirty="0">
                <a:latin typeface="Arial" panose="020B0604020202020204" pitchFamily="34" charset="0"/>
                <a:ea typeface="宋体" panose="02010600030101010101" pitchFamily="2" charset="-122"/>
              </a:rPr>
              <a:t>坏事</a:t>
            </a: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Rectangle 1030"/>
          <p:cNvSpPr/>
          <p:nvPr/>
        </p:nvSpPr>
        <p:spPr>
          <a:xfrm>
            <a:off x="2789238" y="469900"/>
            <a:ext cx="5638800" cy="4205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yān                          jia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淹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没</a:t>
            </a: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[m</a:t>
            </a:r>
            <a:r>
              <a:rPr lang="en-US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ò</a:t>
            </a: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]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庄稼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huǐ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冲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毁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房屋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Z</a:t>
            </a: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i   </a:t>
            </a:r>
            <a:r>
              <a:rPr lang="en-US" altLang="zh-CN" sz="14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endParaRPr lang="en-US" altLang="zh-CN" sz="1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给人们带来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灾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害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9938" name="Text Box 4"/>
          <p:cNvSpPr txBox="1"/>
          <p:nvPr/>
        </p:nvSpPr>
        <p:spPr>
          <a:xfrm>
            <a:off x="422275" y="434975"/>
            <a:ext cx="8520113" cy="2954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读读记记：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灌溉田地    发动机器  滋润土壤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淹没庄稼    冲毁房屋   破坏河堤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3" name="流程图: 卡片 40965"/>
          <p:cNvSpPr/>
          <p:nvPr/>
        </p:nvSpPr>
        <p:spPr>
          <a:xfrm>
            <a:off x="547688" y="838200"/>
            <a:ext cx="1219200" cy="990600"/>
          </a:xfrm>
          <a:prstGeom prst="flowChartPunchedCard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latin typeface="Tahoma" panose="020B0604030504040204" pitchFamily="34" charset="0"/>
                <a:ea typeface="宋体" panose="02010600030101010101" pitchFamily="2" charset="-122"/>
              </a:rPr>
              <a:t>晒</a:t>
            </a:r>
            <a:endParaRPr lang="zh-CN" altLang="en-US" sz="4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34" name="矩形 40966"/>
          <p:cNvSpPr/>
          <p:nvPr/>
        </p:nvSpPr>
        <p:spPr>
          <a:xfrm>
            <a:off x="2528888" y="914400"/>
            <a:ext cx="1447800" cy="8382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latin typeface="Tahoma" panose="020B0604030504040204" pitchFamily="34" charset="0"/>
                <a:ea typeface="宋体" panose="02010600030101010101" pitchFamily="2" charset="-122"/>
              </a:rPr>
              <a:t>傍</a:t>
            </a:r>
            <a:endParaRPr lang="zh-CN" altLang="en-US" sz="4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矩形 40967"/>
          <p:cNvSpPr/>
          <p:nvPr/>
        </p:nvSpPr>
        <p:spPr>
          <a:xfrm>
            <a:off x="4738688" y="914400"/>
            <a:ext cx="1295400" cy="9144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4000" b="1" dirty="0">
                <a:latin typeface="Tahoma" panose="020B0604030504040204" pitchFamily="34" charset="0"/>
                <a:ea typeface="宋体" panose="02010600030101010101" pitchFamily="2" charset="-122"/>
              </a:rPr>
              <a:t>毁</a:t>
            </a:r>
            <a:endParaRPr lang="zh-CN" altLang="en-US" sz="4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矩形 40968"/>
          <p:cNvSpPr/>
          <p:nvPr/>
        </p:nvSpPr>
        <p:spPr>
          <a:xfrm>
            <a:off x="6872288" y="914400"/>
            <a:ext cx="1295400" cy="9144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latin typeface="Tahoma" panose="020B0604030504040204" pitchFamily="34" charset="0"/>
                <a:ea typeface="宋体" panose="02010600030101010101" pitchFamily="2" charset="-122"/>
              </a:rPr>
              <a:t>越</a:t>
            </a:r>
            <a:endParaRPr lang="zh-CN" altLang="en-US" sz="4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矩形 40969"/>
          <p:cNvSpPr/>
          <p:nvPr/>
        </p:nvSpPr>
        <p:spPr>
          <a:xfrm>
            <a:off x="6872288" y="2438400"/>
            <a:ext cx="1371600" cy="7620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latin typeface="Tahoma" panose="020B0604030504040204" pitchFamily="34" charset="0"/>
                <a:ea typeface="宋体" panose="02010600030101010101" pitchFamily="2" charset="-122"/>
              </a:rPr>
              <a:t>滴</a:t>
            </a:r>
            <a:endParaRPr lang="zh-CN" altLang="en-US" sz="4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矩形 40970"/>
          <p:cNvSpPr/>
          <p:nvPr/>
        </p:nvSpPr>
        <p:spPr>
          <a:xfrm>
            <a:off x="6872288" y="3810000"/>
            <a:ext cx="1371600" cy="7620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latin typeface="Tahoma" panose="020B0604030504040204" pitchFamily="34" charset="0"/>
                <a:ea typeface="宋体" panose="02010600030101010101" pitchFamily="2" charset="-122"/>
              </a:rPr>
              <a:t>溪</a:t>
            </a:r>
            <a:endParaRPr lang="zh-CN" altLang="en-US" sz="4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矩形 40971"/>
          <p:cNvSpPr/>
          <p:nvPr/>
        </p:nvSpPr>
        <p:spPr>
          <a:xfrm>
            <a:off x="4814888" y="3810000"/>
            <a:ext cx="1295400" cy="8382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latin typeface="Tahoma" panose="020B0604030504040204" pitchFamily="34" charset="0"/>
                <a:ea typeface="宋体" panose="02010600030101010101" pitchFamily="2" charset="-122"/>
              </a:rPr>
              <a:t>奔</a:t>
            </a:r>
            <a:endParaRPr lang="zh-CN" altLang="en-US" sz="4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矩形 40972"/>
          <p:cNvSpPr/>
          <p:nvPr/>
        </p:nvSpPr>
        <p:spPr>
          <a:xfrm>
            <a:off x="2757488" y="3733800"/>
            <a:ext cx="1447800" cy="9144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latin typeface="Tahoma" panose="020B0604030504040204" pitchFamily="34" charset="0"/>
                <a:ea typeface="宋体" panose="02010600030101010101" pitchFamily="2" charset="-122"/>
              </a:rPr>
              <a:t>屋</a:t>
            </a:r>
            <a:endParaRPr lang="zh-CN" altLang="en-US" sz="4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矩形 40973"/>
          <p:cNvSpPr/>
          <p:nvPr/>
        </p:nvSpPr>
        <p:spPr>
          <a:xfrm>
            <a:off x="776288" y="3733800"/>
            <a:ext cx="1371600" cy="8382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latin typeface="Tahoma" panose="020B0604030504040204" pitchFamily="34" charset="0"/>
                <a:ea typeface="宋体" panose="02010600030101010101" pitchFamily="2" charset="-122"/>
              </a:rPr>
              <a:t>猜</a:t>
            </a:r>
            <a:endParaRPr lang="zh-CN" altLang="en-US" sz="4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42" name="矩形 40975"/>
          <p:cNvSpPr/>
          <p:nvPr/>
        </p:nvSpPr>
        <p:spPr>
          <a:xfrm>
            <a:off x="1766888" y="1524000"/>
            <a:ext cx="762000" cy="152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3" name="矩形 40976"/>
          <p:cNvSpPr/>
          <p:nvPr/>
        </p:nvSpPr>
        <p:spPr>
          <a:xfrm>
            <a:off x="4052888" y="1524000"/>
            <a:ext cx="685800" cy="152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4" name="矩形 40977"/>
          <p:cNvSpPr/>
          <p:nvPr/>
        </p:nvSpPr>
        <p:spPr>
          <a:xfrm>
            <a:off x="6110288" y="1524000"/>
            <a:ext cx="762000" cy="152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5" name="矩形 40978"/>
          <p:cNvSpPr/>
          <p:nvPr/>
        </p:nvSpPr>
        <p:spPr>
          <a:xfrm>
            <a:off x="7558088" y="1828800"/>
            <a:ext cx="152400" cy="533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6" name="矩形 40979"/>
          <p:cNvSpPr/>
          <p:nvPr/>
        </p:nvSpPr>
        <p:spPr>
          <a:xfrm>
            <a:off x="7558088" y="3200400"/>
            <a:ext cx="152400" cy="533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7" name="矩形 40980"/>
          <p:cNvSpPr/>
          <p:nvPr/>
        </p:nvSpPr>
        <p:spPr>
          <a:xfrm>
            <a:off x="6110288" y="4267200"/>
            <a:ext cx="762000" cy="152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8" name="矩形 40981"/>
          <p:cNvSpPr/>
          <p:nvPr/>
        </p:nvSpPr>
        <p:spPr>
          <a:xfrm>
            <a:off x="4281488" y="4267200"/>
            <a:ext cx="533400" cy="152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矩形 40982"/>
          <p:cNvSpPr/>
          <p:nvPr/>
        </p:nvSpPr>
        <p:spPr>
          <a:xfrm>
            <a:off x="2224088" y="4267200"/>
            <a:ext cx="533400" cy="152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0" name="椭圆 40983"/>
          <p:cNvSpPr/>
          <p:nvPr/>
        </p:nvSpPr>
        <p:spPr>
          <a:xfrm>
            <a:off x="2757488" y="1752600"/>
            <a:ext cx="3048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1" name="椭圆 40985"/>
          <p:cNvSpPr/>
          <p:nvPr/>
        </p:nvSpPr>
        <p:spPr>
          <a:xfrm>
            <a:off x="3595688" y="1752600"/>
            <a:ext cx="3048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2" name="椭圆 40986"/>
          <p:cNvSpPr/>
          <p:nvPr/>
        </p:nvSpPr>
        <p:spPr>
          <a:xfrm>
            <a:off x="5043488" y="1828800"/>
            <a:ext cx="2286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3" name="椭圆 40987"/>
          <p:cNvSpPr/>
          <p:nvPr/>
        </p:nvSpPr>
        <p:spPr>
          <a:xfrm>
            <a:off x="5729288" y="1828800"/>
            <a:ext cx="2286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4" name="椭圆 40988"/>
          <p:cNvSpPr/>
          <p:nvPr/>
        </p:nvSpPr>
        <p:spPr>
          <a:xfrm>
            <a:off x="7100888" y="1828800"/>
            <a:ext cx="2286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5" name="椭圆 40989"/>
          <p:cNvSpPr/>
          <p:nvPr/>
        </p:nvSpPr>
        <p:spPr>
          <a:xfrm>
            <a:off x="7862888" y="1828800"/>
            <a:ext cx="2286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6" name="椭圆 40990"/>
          <p:cNvSpPr/>
          <p:nvPr/>
        </p:nvSpPr>
        <p:spPr>
          <a:xfrm>
            <a:off x="776288" y="1828800"/>
            <a:ext cx="2286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7" name="椭圆 40991"/>
          <p:cNvSpPr/>
          <p:nvPr/>
        </p:nvSpPr>
        <p:spPr>
          <a:xfrm>
            <a:off x="1462088" y="1828800"/>
            <a:ext cx="2286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8" name="椭圆 40992"/>
          <p:cNvSpPr/>
          <p:nvPr/>
        </p:nvSpPr>
        <p:spPr>
          <a:xfrm>
            <a:off x="1004888" y="4572000"/>
            <a:ext cx="3048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9" name="椭圆 40993"/>
          <p:cNvSpPr/>
          <p:nvPr/>
        </p:nvSpPr>
        <p:spPr>
          <a:xfrm>
            <a:off x="1766888" y="4572000"/>
            <a:ext cx="3048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0" name="椭圆 40994"/>
          <p:cNvSpPr/>
          <p:nvPr/>
        </p:nvSpPr>
        <p:spPr>
          <a:xfrm>
            <a:off x="3062288" y="4648200"/>
            <a:ext cx="3048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1" name="椭圆 40995"/>
          <p:cNvSpPr/>
          <p:nvPr/>
        </p:nvSpPr>
        <p:spPr>
          <a:xfrm>
            <a:off x="3824288" y="4648200"/>
            <a:ext cx="3048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2" name="椭圆 40996"/>
          <p:cNvSpPr/>
          <p:nvPr/>
        </p:nvSpPr>
        <p:spPr>
          <a:xfrm>
            <a:off x="5043488" y="4648200"/>
            <a:ext cx="3048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3" name="椭圆 40997"/>
          <p:cNvSpPr/>
          <p:nvPr/>
        </p:nvSpPr>
        <p:spPr>
          <a:xfrm>
            <a:off x="5729288" y="4648200"/>
            <a:ext cx="3048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4" name="椭圆 40998"/>
          <p:cNvSpPr/>
          <p:nvPr/>
        </p:nvSpPr>
        <p:spPr>
          <a:xfrm>
            <a:off x="7100888" y="4572000"/>
            <a:ext cx="3048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5" name="椭圆 40999"/>
          <p:cNvSpPr/>
          <p:nvPr/>
        </p:nvSpPr>
        <p:spPr>
          <a:xfrm>
            <a:off x="7862888" y="4572000"/>
            <a:ext cx="3048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6" name="椭圆 41000"/>
          <p:cNvSpPr/>
          <p:nvPr/>
        </p:nvSpPr>
        <p:spPr>
          <a:xfrm>
            <a:off x="7100888" y="3124200"/>
            <a:ext cx="3048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7" name="椭圆 41001"/>
          <p:cNvSpPr/>
          <p:nvPr/>
        </p:nvSpPr>
        <p:spPr>
          <a:xfrm>
            <a:off x="7862888" y="3124200"/>
            <a:ext cx="3048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40" name="横卷形 2"/>
          <p:cNvSpPr/>
          <p:nvPr/>
        </p:nvSpPr>
        <p:spPr>
          <a:xfrm>
            <a:off x="1690688" y="2286000"/>
            <a:ext cx="4419600" cy="1066800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latin typeface="Tahoma" panose="020B0604030504040204" pitchFamily="34" charset="0"/>
                <a:ea typeface="宋体" panose="02010600030101010101" pitchFamily="2" charset="-122"/>
              </a:rPr>
              <a:t>小火车，动起来！</a:t>
            </a:r>
            <a:endParaRPr lang="zh-CN" altLang="en-US" sz="36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3" name="爆炸形 2 17412"/>
          <p:cNvSpPr/>
          <p:nvPr/>
        </p:nvSpPr>
        <p:spPr>
          <a:xfrm>
            <a:off x="1130300" y="1179513"/>
            <a:ext cx="2590800" cy="1828800"/>
          </a:xfrm>
          <a:prstGeom prst="irregularSeal2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冰雹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爆炸形 2 17413"/>
          <p:cNvSpPr/>
          <p:nvPr/>
        </p:nvSpPr>
        <p:spPr>
          <a:xfrm>
            <a:off x="3105150" y="3008313"/>
            <a:ext cx="2514600" cy="1905000"/>
          </a:xfrm>
          <a:prstGeom prst="irregularSeal2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庄稼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5" name="爆炸形 2 17414"/>
          <p:cNvSpPr/>
          <p:nvPr/>
        </p:nvSpPr>
        <p:spPr>
          <a:xfrm>
            <a:off x="6529388" y="1581150"/>
            <a:ext cx="2209800" cy="1828800"/>
          </a:xfrm>
          <a:prstGeom prst="irregularSeal2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海洋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8" name="任意多边形 17417"/>
          <p:cNvSpPr/>
          <p:nvPr/>
        </p:nvSpPr>
        <p:spPr>
          <a:xfrm>
            <a:off x="5934075" y="3541713"/>
            <a:ext cx="1828800" cy="14478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7" y="658588163"/>
              </a:cxn>
              <a:cxn ang="0">
                <a:pos x="1777085635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灾害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9" name="任意多边形 17418"/>
          <p:cNvSpPr/>
          <p:nvPr/>
        </p:nvSpPr>
        <p:spPr>
          <a:xfrm>
            <a:off x="4210050" y="1530350"/>
            <a:ext cx="1828800" cy="13716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7" y="559978611"/>
              </a:cxn>
              <a:cxn ang="0">
                <a:pos x="1777085635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红袍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0" name="任意多边形 17419"/>
          <p:cNvSpPr/>
          <p:nvPr/>
        </p:nvSpPr>
        <p:spPr>
          <a:xfrm>
            <a:off x="533400" y="3313113"/>
            <a:ext cx="1905000" cy="16764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7" y="1022402152"/>
              </a:cxn>
              <a:cxn ang="0">
                <a:pos x="2008602346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暴躁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1" name="任意多边形 17420"/>
          <p:cNvSpPr/>
          <p:nvPr/>
        </p:nvSpPr>
        <p:spPr>
          <a:xfrm>
            <a:off x="2951163" y="188913"/>
            <a:ext cx="1752600" cy="14478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7" y="658588163"/>
              </a:cxn>
              <a:cxn ang="0">
                <a:pos x="1564078743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漂浮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2" name="任意多边形 17421"/>
          <p:cNvSpPr/>
          <p:nvPr/>
        </p:nvSpPr>
        <p:spPr>
          <a:xfrm>
            <a:off x="5724525" y="434975"/>
            <a:ext cx="1828800" cy="14478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7" y="658588163"/>
              </a:cxn>
              <a:cxn ang="0">
                <a:pos x="1777085635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傍晚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5" name="横卷形 2"/>
          <p:cNvSpPr/>
          <p:nvPr/>
        </p:nvSpPr>
        <p:spPr>
          <a:xfrm>
            <a:off x="134938" y="57150"/>
            <a:ext cx="2614612" cy="1057275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400" b="1" dirty="0">
                <a:latin typeface="Arial" panose="020B0604020202020204" pitchFamily="34" charset="0"/>
                <a:ea typeface="楷体" panose="02010609060101010101" pitchFamily="49" charset="-122"/>
              </a:rPr>
              <a:t>我会读</a:t>
            </a:r>
            <a:endParaRPr lang="zh-CN" altLang="en-US" sz="4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 animBg="1"/>
      <p:bldP spid="17414" grpId="0" bldLvl="0" animBg="1"/>
      <p:bldP spid="17415" grpId="0" bldLvl="0" animBg="1"/>
      <p:bldP spid="17418" grpId="0" bldLvl="0" animBg="1"/>
      <p:bldP spid="17419" grpId="0" bldLvl="0" animBg="1"/>
      <p:bldP spid="17420" grpId="0" bldLvl="0" animBg="1"/>
      <p:bldP spid="17421" grpId="0" bldLvl="0" animBg="1"/>
      <p:bldP spid="174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横卷形 2"/>
          <p:cNvSpPr/>
          <p:nvPr/>
        </p:nvSpPr>
        <p:spPr>
          <a:xfrm>
            <a:off x="109538" y="158750"/>
            <a:ext cx="2614612" cy="1057275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400" b="1" dirty="0">
                <a:latin typeface="Arial" panose="020B0604020202020204" pitchFamily="34" charset="0"/>
                <a:ea typeface="楷体" panose="02010609060101010101" pitchFamily="49" charset="-122"/>
              </a:rPr>
              <a:t>我会写</a:t>
            </a:r>
            <a:endParaRPr lang="zh-CN" altLang="en-US" sz="4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20483" name="图片 1" descr="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8" y="1870075"/>
            <a:ext cx="4119562" cy="288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4775" y="1870075"/>
            <a:ext cx="4206875" cy="294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片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3200" y="1870075"/>
            <a:ext cx="4206875" cy="2944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1506" name="图片 1" descr="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8" y="1930400"/>
            <a:ext cx="4113212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1922463"/>
            <a:ext cx="4138613" cy="289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作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6538" y="1930400"/>
            <a:ext cx="4138612" cy="2897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2530" name="图片 4" descr="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3" y="1941513"/>
            <a:ext cx="4154487" cy="290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给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5" y="1955800"/>
            <a:ext cx="4203700" cy="294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0" y="1941513"/>
            <a:ext cx="4203700" cy="2943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3" name="横卷形 2"/>
          <p:cNvSpPr/>
          <p:nvPr/>
        </p:nvSpPr>
        <p:spPr>
          <a:xfrm>
            <a:off x="52388" y="-22225"/>
            <a:ext cx="2614612" cy="1057275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400" b="1" dirty="0">
                <a:latin typeface="Arial" panose="020B0604020202020204" pitchFamily="34" charset="0"/>
                <a:ea typeface="楷体" panose="02010609060101010101" pitchFamily="49" charset="-122"/>
              </a:rPr>
              <a:t>多音字</a:t>
            </a:r>
            <a:endParaRPr lang="zh-CN" altLang="en-US" sz="4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3554" name="文本框 2"/>
          <p:cNvSpPr txBox="1"/>
          <p:nvPr/>
        </p:nvSpPr>
        <p:spPr>
          <a:xfrm>
            <a:off x="428625" y="1554163"/>
            <a:ext cx="3730625" cy="2682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70000"/>
              </a:lnSpc>
            </a:pPr>
            <a:r>
              <a:rPr lang="zh-CN" altLang="en-US" sz="60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méi  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没有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       mò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没落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97363" y="1474788"/>
            <a:ext cx="4457700" cy="2681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70000"/>
              </a:lnSpc>
            </a:pPr>
            <a:r>
              <a:rPr lang="zh-CN" altLang="en-US" sz="60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冲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chōng    冲毁         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    chòng    冲着    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5457825" y="969963"/>
            <a:ext cx="3387725" cy="3565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dirty="0">
                <a:latin typeface="优翼" charset="-122"/>
                <a:ea typeface="优翼" charset="-122"/>
              </a:rPr>
              <a:t>1、认识</a:t>
            </a:r>
            <a:r>
              <a:rPr lang="en-US" altLang="zh-CN" sz="2400" dirty="0">
                <a:latin typeface="优翼" charset="-122"/>
                <a:ea typeface="优翼" charset="-122"/>
              </a:rPr>
              <a:t>14</a:t>
            </a:r>
            <a:r>
              <a:rPr lang="zh-CN" altLang="en-US" sz="2400" dirty="0">
                <a:latin typeface="优翼" charset="-122"/>
                <a:ea typeface="优翼" charset="-122"/>
              </a:rPr>
              <a:t>个生字，会</a:t>
            </a:r>
            <a:endParaRPr lang="zh-CN" altLang="en-US" sz="2400" dirty="0">
              <a:latin typeface="优翼" charset="-122"/>
              <a:ea typeface="优翼" charset="-122"/>
            </a:endParaRPr>
          </a:p>
          <a:p>
            <a:r>
              <a:rPr lang="zh-CN" altLang="en-US" sz="2400" dirty="0">
                <a:latin typeface="优翼" charset="-122"/>
                <a:ea typeface="优翼" charset="-122"/>
              </a:rPr>
              <a:t>      写</a:t>
            </a:r>
            <a:r>
              <a:rPr lang="en-US" altLang="zh-CN" sz="2400" dirty="0">
                <a:latin typeface="优翼" charset="-122"/>
                <a:ea typeface="优翼" charset="-122"/>
              </a:rPr>
              <a:t>9</a:t>
            </a:r>
            <a:r>
              <a:rPr lang="zh-CN" altLang="en-US" sz="2400" dirty="0">
                <a:latin typeface="优翼" charset="-122"/>
                <a:ea typeface="优翼" charset="-122"/>
              </a:rPr>
              <a:t>个字。 　　　</a:t>
            </a:r>
            <a:endParaRPr lang="zh-CN" altLang="en-US" sz="2400" dirty="0">
              <a:latin typeface="优翼" charset="-122"/>
              <a:ea typeface="优翼" charset="-122"/>
            </a:endParaRPr>
          </a:p>
          <a:p>
            <a:r>
              <a:rPr lang="en-US" altLang="zh-CN" sz="2400" dirty="0">
                <a:latin typeface="优翼" charset="-122"/>
                <a:ea typeface="优翼" charset="-122"/>
              </a:rPr>
              <a:t>2</a:t>
            </a:r>
            <a:r>
              <a:rPr lang="zh-CN" altLang="en-US" sz="2400" dirty="0">
                <a:latin typeface="优翼" charset="-122"/>
                <a:ea typeface="优翼" charset="-122"/>
              </a:rPr>
              <a:t>、了解水的不同形态</a:t>
            </a:r>
            <a:endParaRPr lang="zh-CN" altLang="en-US" sz="2400" dirty="0">
              <a:latin typeface="优翼" charset="-122"/>
              <a:ea typeface="优翼" charset="-122"/>
            </a:endParaRPr>
          </a:p>
          <a:p>
            <a:r>
              <a:rPr lang="zh-CN" altLang="en-US" sz="2400" dirty="0">
                <a:latin typeface="优翼" charset="-122"/>
                <a:ea typeface="优翼" charset="-122"/>
              </a:rPr>
              <a:t>      的变化和与人类 </a:t>
            </a:r>
            <a:endParaRPr lang="zh-CN" altLang="en-US" sz="2400" dirty="0">
              <a:latin typeface="优翼" charset="-122"/>
              <a:ea typeface="优翼" charset="-122"/>
            </a:endParaRPr>
          </a:p>
          <a:p>
            <a:r>
              <a:rPr lang="zh-CN" altLang="en-US" sz="2400" dirty="0">
                <a:latin typeface="优翼" charset="-122"/>
                <a:ea typeface="优翼" charset="-122"/>
              </a:rPr>
              <a:t>      的密切关系，树立</a:t>
            </a:r>
            <a:endParaRPr lang="zh-CN" altLang="en-US" sz="2400" dirty="0">
              <a:latin typeface="优翼" charset="-122"/>
              <a:ea typeface="优翼" charset="-122"/>
            </a:endParaRPr>
          </a:p>
          <a:p>
            <a:r>
              <a:rPr lang="zh-CN" altLang="en-US" sz="2400" dirty="0">
                <a:latin typeface="优翼" charset="-122"/>
                <a:ea typeface="优翼" charset="-122"/>
              </a:rPr>
              <a:t>      环保意识。 　　</a:t>
            </a:r>
            <a:endParaRPr lang="zh-CN" altLang="en-US" sz="2400" dirty="0">
              <a:latin typeface="优翼" charset="-122"/>
              <a:ea typeface="优翼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优翼" charset="-122"/>
                <a:ea typeface="优翼" charset="-122"/>
              </a:rPr>
              <a:t>重点：</a:t>
            </a:r>
            <a:r>
              <a:rPr lang="zh-CN" altLang="en-US" sz="2400" dirty="0">
                <a:latin typeface="优翼" charset="-122"/>
                <a:ea typeface="优翼" charset="-122"/>
              </a:rPr>
              <a:t>正确、朗读课文，了解</a:t>
            </a:r>
            <a:r>
              <a:rPr lang="zh-CN" altLang="en-US" sz="2400" dirty="0">
                <a:solidFill>
                  <a:srgbClr val="FF0000"/>
                </a:solidFill>
                <a:latin typeface="优翼" charset="-122"/>
                <a:ea typeface="优翼" charset="-122"/>
              </a:rPr>
              <a:t>水的变化和与人类的关系。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文本框 2"/>
          <p:cNvSpPr txBox="1"/>
          <p:nvPr/>
        </p:nvSpPr>
        <p:spPr>
          <a:xfrm>
            <a:off x="1404938" y="2654300"/>
            <a:ext cx="26924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教学目标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801</Words>
  <Application>WPS 演示</Application>
  <PresentationFormat/>
  <Paragraphs>186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</vt:lpstr>
      <vt:lpstr>楷体</vt:lpstr>
      <vt:lpstr>Tahoma</vt:lpstr>
      <vt:lpstr>优翼</vt:lpstr>
      <vt:lpstr>楷体_GB2312</vt:lpstr>
      <vt:lpstr>新宋体</vt:lpstr>
      <vt:lpstr>Arial Unicode MS</vt:lpstr>
      <vt:lpstr>Times New Roman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1504</cp:revision>
  <dcterms:created xsi:type="dcterms:W3CDTF">2015-08-28T07:02:00Z</dcterms:created>
  <dcterms:modified xsi:type="dcterms:W3CDTF">2020-09-02T10:18:03Z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KSORubyTemplateID">
    <vt:lpwstr>13</vt:lpwstr>
  </property>
</Properties>
</file>