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59" r:id="rId4"/>
    <p:sldId id="276" r:id="rId5"/>
    <p:sldId id="260" r:id="rId6"/>
    <p:sldId id="256" r:id="rId7"/>
    <p:sldId id="262" r:id="rId8"/>
    <p:sldId id="263" r:id="rId9"/>
    <p:sldId id="265" r:id="rId10"/>
    <p:sldId id="283" r:id="rId11"/>
    <p:sldId id="270" r:id="rId12"/>
    <p:sldId id="266" r:id="rId13"/>
    <p:sldId id="264" r:id="rId14"/>
    <p:sldId id="284" r:id="rId15"/>
    <p:sldId id="285" r:id="rId16"/>
    <p:sldId id="286" r:id="rId17"/>
    <p:sldId id="287" r:id="rId18"/>
    <p:sldId id="267" r:id="rId19"/>
    <p:sldId id="268" r:id="rId20"/>
    <p:sldId id="288" r:id="rId21"/>
    <p:sldId id="271" r:id="rId22"/>
    <p:sldId id="272" r:id="rId23"/>
    <p:sldId id="273" r:id="rId24"/>
    <p:sldId id="274" r:id="rId25"/>
    <p:sldId id="278" r:id="rId26"/>
    <p:sldId id="279" r:id="rId27"/>
    <p:sldId id="280" r:id="rId28"/>
    <p:sldId id="281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2431"/>
          <a:stretch/>
        </p:blipFill>
        <p:spPr bwMode="auto">
          <a:xfrm>
            <a:off x="-18064" y="116632"/>
            <a:ext cx="9189245" cy="66967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611560" y="620688"/>
            <a:ext cx="4176464" cy="129614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/>
              <a:t>端午节</a:t>
            </a:r>
            <a:endParaRPr lang="zh-CN" altLang="en-US" sz="6000" dirty="0"/>
          </a:p>
        </p:txBody>
      </p:sp>
      <p:sp>
        <p:nvSpPr>
          <p:cNvPr id="10" name="圆角矩形 9"/>
          <p:cNvSpPr/>
          <p:nvPr/>
        </p:nvSpPr>
        <p:spPr>
          <a:xfrm>
            <a:off x="3707904" y="2672916"/>
            <a:ext cx="3672408" cy="7920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时间：五月初五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364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332655"/>
            <a:ext cx="8496944" cy="61926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124744"/>
            <a:ext cx="79208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        一</a:t>
            </a:r>
            <a:r>
              <a:rPr lang="zh-CN" altLang="en-US" sz="2400" dirty="0"/>
              <a:t>到端午节，外婆总会煮好一锅粽子，盼着我们回去。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        粽子</a:t>
            </a:r>
            <a:r>
              <a:rPr lang="zh-CN" altLang="en-US" sz="2400" dirty="0"/>
              <a:t>是用青青的箬竹叶包的，里面裹着白白的糯米，中间有一颗红红的枣。外婆一</a:t>
            </a:r>
            <a:r>
              <a:rPr lang="zh-CN" altLang="en-US" sz="2400" dirty="0" smtClean="0"/>
              <a:t>掀开锅盖</a:t>
            </a:r>
            <a:r>
              <a:rPr lang="zh-CN" altLang="en-US" sz="2400" dirty="0"/>
              <a:t>，煮熟的粽子就飘出一股清香来。剥开粽叶，咬一口粽子，真是又黏又甜。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        外婆</a:t>
            </a:r>
            <a:r>
              <a:rPr lang="zh-CN" altLang="en-US" sz="2400" dirty="0"/>
              <a:t>包的粽子十分好吃，花样也多。除了红枣粽，还有红豆粽</a:t>
            </a:r>
            <a:r>
              <a:rPr lang="zh-CN" altLang="en-US" sz="2400" dirty="0" smtClean="0"/>
              <a:t>和鲜肉</a:t>
            </a:r>
            <a:r>
              <a:rPr lang="zh-CN" altLang="en-US" sz="2400" dirty="0"/>
              <a:t>粽。我们在外婆家美滋滋地吃了之后，外婆还会装一</a:t>
            </a:r>
            <a:r>
              <a:rPr lang="zh-CN" altLang="en-US" sz="2400" dirty="0" smtClean="0"/>
              <a:t>小篮粽子</a:t>
            </a:r>
            <a:r>
              <a:rPr lang="zh-CN" altLang="en-US" sz="2400" dirty="0"/>
              <a:t>要我们带回去，分给邻居吃。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        长大</a:t>
            </a:r>
            <a:r>
              <a:rPr lang="zh-CN" altLang="en-US" sz="2400" dirty="0"/>
              <a:t>了我才知道，人们端午节吃粽子，据说是为了纪念爱国诗人屈原。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402541" y="188640"/>
            <a:ext cx="1872208" cy="792089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端午粽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195445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1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27584" y="175365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2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7584" y="340983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3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27584" y="506602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4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440752"/>
            <a:ext cx="1417247" cy="141724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149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332655"/>
            <a:ext cx="8496944" cy="61926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6371" y="692696"/>
            <a:ext cx="78793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        一</a:t>
            </a:r>
            <a:r>
              <a:rPr lang="zh-CN" altLang="en-US" sz="3200" dirty="0"/>
              <a:t>到</a:t>
            </a:r>
            <a:r>
              <a:rPr lang="zh-CN" altLang="en-US" sz="3200" dirty="0">
                <a:solidFill>
                  <a:srgbClr val="FF0000"/>
                </a:solidFill>
              </a:rPr>
              <a:t>端</a:t>
            </a:r>
            <a:r>
              <a:rPr lang="zh-CN" altLang="en-US" sz="3200" dirty="0"/>
              <a:t>午</a:t>
            </a:r>
            <a:r>
              <a:rPr lang="zh-CN" altLang="en-US" sz="3200" dirty="0">
                <a:solidFill>
                  <a:srgbClr val="FF0000"/>
                </a:solidFill>
              </a:rPr>
              <a:t>节</a:t>
            </a:r>
            <a:r>
              <a:rPr lang="zh-CN" altLang="en-US" sz="3200" dirty="0"/>
              <a:t>，外婆</a:t>
            </a:r>
            <a:r>
              <a:rPr lang="zh-CN" altLang="en-US" sz="3200" dirty="0">
                <a:solidFill>
                  <a:srgbClr val="FF0000"/>
                </a:solidFill>
              </a:rPr>
              <a:t>总</a:t>
            </a:r>
            <a:r>
              <a:rPr lang="zh-CN" altLang="en-US" sz="3200" dirty="0"/>
              <a:t>会煮好一锅粽子，盼着我们回去。</a:t>
            </a:r>
          </a:p>
        </p:txBody>
      </p:sp>
      <p:pic>
        <p:nvPicPr>
          <p:cNvPr id="7" name="图片 7" descr="外婆包粽子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41" y="2780927"/>
            <a:ext cx="5556721" cy="355371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132856"/>
            <a:ext cx="3253599" cy="21690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599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332655"/>
            <a:ext cx="8496944" cy="61926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42399" y="2060848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/>
              <a:t>1.</a:t>
            </a:r>
            <a:r>
              <a:rPr lang="zh-CN" altLang="en-US" sz="3600" dirty="0" smtClean="0"/>
              <a:t>外婆</a:t>
            </a:r>
            <a:r>
              <a:rPr lang="zh-CN" altLang="en-US" sz="3600" dirty="0"/>
              <a:t>的粽子是怎么做的 </a:t>
            </a:r>
            <a:r>
              <a:rPr lang="zh-CN" altLang="en-US" sz="3600" dirty="0" smtClean="0"/>
              <a:t>？</a:t>
            </a:r>
            <a:endParaRPr lang="en-US" altLang="zh-CN" sz="36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52720"/>
            <a:ext cx="1705279" cy="170527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383410" y="352623"/>
            <a:ext cx="2592288" cy="8640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想一想</a:t>
            </a:r>
            <a:endParaRPr lang="zh-CN" altLang="en-US" sz="4000" dirty="0"/>
          </a:p>
        </p:txBody>
      </p:sp>
      <p:sp>
        <p:nvSpPr>
          <p:cNvPr id="3" name="矩形 2"/>
          <p:cNvSpPr/>
          <p:nvPr/>
        </p:nvSpPr>
        <p:spPr>
          <a:xfrm>
            <a:off x="1142399" y="3239538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dirty="0"/>
              <a:t>2.</a:t>
            </a:r>
            <a:r>
              <a:rPr lang="zh-CN" altLang="en-US" sz="3600" dirty="0"/>
              <a:t>粽子闻起来怎么样？</a:t>
            </a:r>
            <a:endParaRPr lang="en-US" altLang="zh-CN" sz="3600" dirty="0"/>
          </a:p>
        </p:txBody>
      </p:sp>
      <p:sp>
        <p:nvSpPr>
          <p:cNvPr id="4" name="矩形 3"/>
          <p:cNvSpPr/>
          <p:nvPr/>
        </p:nvSpPr>
        <p:spPr>
          <a:xfrm>
            <a:off x="1142399" y="4366975"/>
            <a:ext cx="5994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dirty="0"/>
              <a:t>3.</a:t>
            </a:r>
            <a:r>
              <a:rPr lang="zh-CN" altLang="en-US" sz="3600" dirty="0"/>
              <a:t>粽子的味道如何呢？</a:t>
            </a:r>
          </a:p>
        </p:txBody>
      </p:sp>
    </p:spTree>
    <p:extLst>
      <p:ext uri="{BB962C8B-B14F-4D97-AF65-F5344CB8AC3E}">
        <p14:creationId xmlns:p14="http://schemas.microsoft.com/office/powerpoint/2010/main" val="314117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332655"/>
            <a:ext cx="8496944" cy="61926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95536" y="620688"/>
            <a:ext cx="8136904" cy="446449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70000"/>
              </a:lnSpc>
            </a:pPr>
            <a:r>
              <a:rPr lang="zh-CN" altLang="en-US" sz="14400" dirty="0" smtClean="0"/>
              <a:t>         </a:t>
            </a:r>
            <a:r>
              <a:rPr lang="zh-CN" altLang="en-US" sz="144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粽子是用青青的箬竹叶包的，里面裹着白白的糯米，中间有一颗红红的枣。外婆一掀开锅盖，煮熟的粽子就飘出一股清香来。剥开粽叶，咬一口粽子，真是又粘又甜。</a:t>
            </a:r>
            <a:endParaRPr lang="zh-CN" altLang="en-US" sz="144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768" y="5013176"/>
            <a:ext cx="1844823" cy="18448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463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332655"/>
            <a:ext cx="8496944" cy="61926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578426" y="1700808"/>
            <a:ext cx="8136904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endParaRPr lang="zh-CN" altLang="en-US" sz="36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78426" y="331479"/>
            <a:ext cx="5865782" cy="82618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prstClr val="black"/>
                </a:solidFill>
              </a:rPr>
              <a:t>1.</a:t>
            </a:r>
            <a:r>
              <a:rPr lang="zh-CN" altLang="en-US" sz="3200" dirty="0">
                <a:solidFill>
                  <a:prstClr val="black"/>
                </a:solidFill>
              </a:rPr>
              <a:t>外婆的粽子是怎么做的 ？</a:t>
            </a:r>
            <a:endParaRPr lang="en-US" altLang="zh-CN" sz="3200" dirty="0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3548" y="1879173"/>
            <a:ext cx="8136904" cy="165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/>
              <a:t>粽子是用青青的箬竹叶包的，里面裹着白白的糯米，中间有一颗红红的枣。</a:t>
            </a:r>
          </a:p>
        </p:txBody>
      </p:sp>
      <p:sp>
        <p:nvSpPr>
          <p:cNvPr id="4" name="矩形 3"/>
          <p:cNvSpPr/>
          <p:nvPr/>
        </p:nvSpPr>
        <p:spPr>
          <a:xfrm>
            <a:off x="664418" y="4234216"/>
            <a:ext cx="5779790" cy="828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</a:rPr>
              <a:t>做粽子的材料有哪些？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768" y="5013176"/>
            <a:ext cx="1844823" cy="18448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757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125255"/>
            <a:ext cx="8496944" cy="648072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578426" y="1700808"/>
            <a:ext cx="8136904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endParaRPr lang="zh-CN" altLang="en-US" sz="36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2930" y="332656"/>
            <a:ext cx="81215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粽子是</a:t>
            </a:r>
            <a:r>
              <a:rPr lang="zh-CN" altLang="en-US" sz="2800" dirty="0" smtClean="0"/>
              <a:t>用</a:t>
            </a:r>
            <a:r>
              <a:rPr lang="zh-CN" altLang="en-US" sz="2800" dirty="0"/>
              <a:t>青青的</a:t>
            </a:r>
            <a:r>
              <a:rPr lang="zh-CN" altLang="en-US" sz="2800" dirty="0" smtClean="0"/>
              <a:t>箬竹</a:t>
            </a:r>
            <a:r>
              <a:rPr lang="zh-CN" altLang="en-US" sz="2800" dirty="0"/>
              <a:t>叶包的，里面裹</a:t>
            </a:r>
            <a:r>
              <a:rPr lang="zh-CN" altLang="en-US" sz="2800" dirty="0" smtClean="0"/>
              <a:t>着白白的糯米</a:t>
            </a:r>
            <a:r>
              <a:rPr lang="zh-CN" altLang="en-US" sz="2800" dirty="0"/>
              <a:t>，中间有一颗红红的枣。</a:t>
            </a:r>
          </a:p>
        </p:txBody>
      </p:sp>
      <p:sp>
        <p:nvSpPr>
          <p:cNvPr id="4" name="矩形 3"/>
          <p:cNvSpPr/>
          <p:nvPr/>
        </p:nvSpPr>
        <p:spPr>
          <a:xfrm>
            <a:off x="1934049" y="2060848"/>
            <a:ext cx="18722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dirty="0" smtClean="0"/>
              <a:t>箬竹叶</a:t>
            </a:r>
            <a:endParaRPr lang="en-US" altLang="zh-CN" sz="3600" dirty="0"/>
          </a:p>
        </p:txBody>
      </p:sp>
      <p:sp>
        <p:nvSpPr>
          <p:cNvPr id="9" name="矩形 8"/>
          <p:cNvSpPr/>
          <p:nvPr/>
        </p:nvSpPr>
        <p:spPr>
          <a:xfrm>
            <a:off x="3616231" y="3543668"/>
            <a:ext cx="1872208" cy="837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dirty="0" smtClean="0"/>
              <a:t>糯米</a:t>
            </a:r>
            <a:endParaRPr lang="en-US" altLang="zh-CN" sz="3600" dirty="0"/>
          </a:p>
        </p:txBody>
      </p:sp>
      <p:sp>
        <p:nvSpPr>
          <p:cNvPr id="10" name="矩形 9"/>
          <p:cNvSpPr/>
          <p:nvPr/>
        </p:nvSpPr>
        <p:spPr>
          <a:xfrm>
            <a:off x="5035087" y="5085184"/>
            <a:ext cx="885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dirty="0" smtClean="0"/>
              <a:t>枣</a:t>
            </a:r>
            <a:endParaRPr lang="en-US" altLang="zh-CN" sz="3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94"/>
          <a:stretch/>
        </p:blipFill>
        <p:spPr bwMode="auto">
          <a:xfrm>
            <a:off x="3535837" y="1194895"/>
            <a:ext cx="2920323" cy="195382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114" y="2863754"/>
            <a:ext cx="2905238" cy="19303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361" y="4629811"/>
            <a:ext cx="2958467" cy="19761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395536" y="224704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青青的</a:t>
            </a:r>
          </a:p>
        </p:txBody>
      </p:sp>
      <p:sp>
        <p:nvSpPr>
          <p:cNvPr id="13" name="矩形 12"/>
          <p:cNvSpPr/>
          <p:nvPr/>
        </p:nvSpPr>
        <p:spPr>
          <a:xfrm>
            <a:off x="2123728" y="370570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白白的</a:t>
            </a:r>
          </a:p>
        </p:txBody>
      </p:sp>
      <p:sp>
        <p:nvSpPr>
          <p:cNvPr id="14" name="矩形 13"/>
          <p:cNvSpPr/>
          <p:nvPr/>
        </p:nvSpPr>
        <p:spPr>
          <a:xfrm>
            <a:off x="3491880" y="527718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红红的</a:t>
            </a:r>
          </a:p>
        </p:txBody>
      </p:sp>
    </p:spTree>
    <p:extLst>
      <p:ext uri="{BB962C8B-B14F-4D97-AF65-F5344CB8AC3E}">
        <p14:creationId xmlns:p14="http://schemas.microsoft.com/office/powerpoint/2010/main" val="181712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7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332655"/>
            <a:ext cx="8496944" cy="61926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578426" y="1700808"/>
            <a:ext cx="8136904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endParaRPr lang="zh-CN" altLang="en-US" sz="36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78426" y="331479"/>
            <a:ext cx="5865782" cy="82618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prstClr val="black"/>
                </a:solidFill>
              </a:rPr>
              <a:t>2.</a:t>
            </a:r>
            <a:r>
              <a:rPr lang="zh-CN" altLang="en-US" sz="3200" dirty="0">
                <a:solidFill>
                  <a:prstClr val="black"/>
                </a:solidFill>
              </a:rPr>
              <a:t>粽子闻起来怎么样？</a:t>
            </a:r>
          </a:p>
        </p:txBody>
      </p:sp>
      <p:sp>
        <p:nvSpPr>
          <p:cNvPr id="3" name="矩形 2"/>
          <p:cNvSpPr/>
          <p:nvPr/>
        </p:nvSpPr>
        <p:spPr>
          <a:xfrm>
            <a:off x="740444" y="1556792"/>
            <a:ext cx="78128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/>
              <a:t>外婆一掀开锅盖，煮熟的粽子就飘出一股清香来。</a:t>
            </a:r>
          </a:p>
        </p:txBody>
      </p:sp>
      <p:sp>
        <p:nvSpPr>
          <p:cNvPr id="4" name="矩形 3"/>
          <p:cNvSpPr/>
          <p:nvPr/>
        </p:nvSpPr>
        <p:spPr>
          <a:xfrm>
            <a:off x="753403" y="3785532"/>
            <a:ext cx="26114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000" dirty="0"/>
              <a:t>量词：</a:t>
            </a:r>
            <a:r>
              <a:rPr lang="zh-CN" altLang="en-US" sz="4000" dirty="0">
                <a:solidFill>
                  <a:srgbClr val="FF0000"/>
                </a:solidFill>
              </a:rPr>
              <a:t>股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768" y="5013176"/>
            <a:ext cx="1844823" cy="18448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椭圆 6"/>
          <p:cNvSpPr/>
          <p:nvPr/>
        </p:nvSpPr>
        <p:spPr>
          <a:xfrm>
            <a:off x="1259632" y="2433955"/>
            <a:ext cx="576064" cy="77902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779912" y="3717032"/>
            <a:ext cx="3844645" cy="122586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400" dirty="0"/>
              <a:t>一</a:t>
            </a:r>
            <a:r>
              <a:rPr lang="zh-CN" altLang="en-US" sz="4400" dirty="0">
                <a:solidFill>
                  <a:srgbClr val="FF0000"/>
                </a:solidFill>
              </a:rPr>
              <a:t>股</a:t>
            </a:r>
            <a:r>
              <a:rPr lang="zh-CN" altLang="en-US" sz="4400" dirty="0"/>
              <a:t>清香</a:t>
            </a:r>
            <a:endParaRPr lang="zh-CN" altLang="en-US" sz="4400" dirty="0">
              <a:solidFill>
                <a:prstClr val="black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02910" y="3356992"/>
            <a:ext cx="8496944" cy="7200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11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332655"/>
            <a:ext cx="8496944" cy="61926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578426" y="1700808"/>
            <a:ext cx="8136904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endParaRPr lang="zh-CN" altLang="en-US" sz="36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78426" y="331479"/>
            <a:ext cx="5865782" cy="82618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prstClr val="black"/>
                </a:solidFill>
              </a:rPr>
              <a:t>3.</a:t>
            </a:r>
            <a:r>
              <a:rPr lang="zh-CN" altLang="en-US" sz="3200" dirty="0">
                <a:solidFill>
                  <a:prstClr val="black"/>
                </a:solidFill>
              </a:rPr>
              <a:t>粽子的味道如何呢？</a:t>
            </a:r>
          </a:p>
        </p:txBody>
      </p:sp>
      <p:sp>
        <p:nvSpPr>
          <p:cNvPr id="3" name="矩形 2"/>
          <p:cNvSpPr/>
          <p:nvPr/>
        </p:nvSpPr>
        <p:spPr>
          <a:xfrm>
            <a:off x="521676" y="1484784"/>
            <a:ext cx="82781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/>
              <a:t>剥开粽叶，咬一口粽子，真是又粘又甜。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086" y="2600908"/>
            <a:ext cx="1340767" cy="134076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椭圆 6"/>
          <p:cNvSpPr/>
          <p:nvPr/>
        </p:nvSpPr>
        <p:spPr>
          <a:xfrm>
            <a:off x="6420250" y="1556938"/>
            <a:ext cx="2184198" cy="77902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92782" y="4365104"/>
            <a:ext cx="7751626" cy="91663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tx1"/>
                </a:solidFill>
              </a:rPr>
              <a:t>苹果又</a:t>
            </a:r>
            <a:r>
              <a:rPr lang="zh-CN" altLang="en-US" sz="3600" u="sng" dirty="0" smtClean="0">
                <a:solidFill>
                  <a:schemeClr val="tx1"/>
                </a:solidFill>
              </a:rPr>
              <a:t>      </a:t>
            </a:r>
            <a:r>
              <a:rPr lang="zh-CN" altLang="en-US" sz="3600" dirty="0" smtClean="0">
                <a:solidFill>
                  <a:schemeClr val="tx1"/>
                </a:solidFill>
              </a:rPr>
              <a:t>又</a:t>
            </a:r>
            <a:r>
              <a:rPr lang="zh-CN" altLang="en-US" sz="3600" u="sng" dirty="0" smtClean="0">
                <a:solidFill>
                  <a:schemeClr val="tx1"/>
                </a:solidFill>
              </a:rPr>
              <a:t>     </a:t>
            </a:r>
            <a:r>
              <a:rPr lang="zh-CN" altLang="en-US" sz="3600" dirty="0" smtClean="0">
                <a:solidFill>
                  <a:schemeClr val="tx1"/>
                </a:solidFill>
              </a:rPr>
              <a:t> </a:t>
            </a:r>
            <a:r>
              <a:rPr lang="en-US" altLang="zh-CN" sz="3600" dirty="0">
                <a:solidFill>
                  <a:schemeClr val="tx1"/>
                </a:solidFill>
              </a:rPr>
              <a:t> </a:t>
            </a:r>
            <a:r>
              <a:rPr lang="en-US" altLang="zh-CN" sz="3600" dirty="0" smtClean="0">
                <a:solidFill>
                  <a:schemeClr val="tx1"/>
                </a:solidFill>
              </a:rPr>
              <a:t>    </a:t>
            </a:r>
            <a:r>
              <a:rPr lang="zh-CN" altLang="en-US" sz="3600" dirty="0" smtClean="0">
                <a:solidFill>
                  <a:schemeClr val="tx1"/>
                </a:solidFill>
              </a:rPr>
              <a:t>葡萄</a:t>
            </a:r>
            <a:r>
              <a:rPr lang="zh-CN" altLang="en-US" sz="3600" dirty="0">
                <a:solidFill>
                  <a:schemeClr val="tx1"/>
                </a:solidFill>
              </a:rPr>
              <a:t>又</a:t>
            </a:r>
            <a:r>
              <a:rPr lang="zh-CN" altLang="en-US" sz="3600" u="sng" dirty="0">
                <a:solidFill>
                  <a:schemeClr val="tx1"/>
                </a:solidFill>
              </a:rPr>
              <a:t>      </a:t>
            </a:r>
            <a:r>
              <a:rPr lang="zh-CN" altLang="en-US" sz="3600" dirty="0">
                <a:solidFill>
                  <a:schemeClr val="tx1"/>
                </a:solidFill>
              </a:rPr>
              <a:t>又</a:t>
            </a:r>
            <a:r>
              <a:rPr lang="zh-CN" altLang="en-US" sz="3600" u="sng" dirty="0">
                <a:solidFill>
                  <a:schemeClr val="tx1"/>
                </a:solidFill>
              </a:rPr>
              <a:t> </a:t>
            </a:r>
            <a:r>
              <a:rPr lang="zh-CN" altLang="en-US" sz="3600" u="sng" dirty="0" smtClean="0">
                <a:solidFill>
                  <a:schemeClr val="tx1"/>
                </a:solidFill>
              </a:rPr>
              <a:t>      </a:t>
            </a:r>
            <a:r>
              <a:rPr lang="en-US" altLang="zh-CN" sz="3600" dirty="0" smtClean="0">
                <a:solidFill>
                  <a:schemeClr val="tx1"/>
                </a:solidFill>
              </a:rPr>
              <a:t>·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492782" y="3071454"/>
            <a:ext cx="3204672" cy="715089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</a:rPr>
              <a:t>粽子</a:t>
            </a:r>
            <a:r>
              <a:rPr lang="zh-CN" altLang="en-US" sz="3600" dirty="0">
                <a:solidFill>
                  <a:srgbClr val="FF0000"/>
                </a:solidFill>
              </a:rPr>
              <a:t>又粘又</a:t>
            </a:r>
            <a:r>
              <a:rPr lang="zh-CN" altLang="en-US" sz="3600" dirty="0" smtClean="0">
                <a:solidFill>
                  <a:srgbClr val="FF0000"/>
                </a:solidFill>
              </a:rPr>
              <a:t>甜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02910" y="2564904"/>
            <a:ext cx="8496944" cy="7200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45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332655"/>
            <a:ext cx="8496944" cy="61926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2911" y="382012"/>
            <a:ext cx="85895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    外婆包的粽子十分好吃，花样也多。除了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红枣粽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，还有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红豆粽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鲜肉棕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。我们在外婆家美滋滋地吃了之后，外婆还会装一小篮粽子要我们带回去，分给邻居吃 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661" y="3933056"/>
            <a:ext cx="3310226" cy="24826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5"/>
          <a:stretch/>
        </p:blipFill>
        <p:spPr>
          <a:xfrm>
            <a:off x="6068574" y="3068960"/>
            <a:ext cx="2458632" cy="2160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06" y="3435388"/>
            <a:ext cx="2520280" cy="23690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599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332655"/>
            <a:ext cx="8496944" cy="61926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3608" y="1953382"/>
            <a:ext cx="5809604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dirty="0"/>
              <a:t>用“</a:t>
            </a:r>
            <a:r>
              <a:rPr lang="zh-CN" altLang="en-US" sz="3600" dirty="0">
                <a:solidFill>
                  <a:srgbClr val="FF0000"/>
                </a:solidFill>
              </a:rPr>
              <a:t>除了</a:t>
            </a:r>
            <a:r>
              <a:rPr lang="en-US" altLang="zh-CN" sz="3600" dirty="0">
                <a:solidFill>
                  <a:srgbClr val="FF0000"/>
                </a:solidFill>
              </a:rPr>
              <a:t>……</a:t>
            </a:r>
            <a:r>
              <a:rPr lang="zh-CN" altLang="en-US" sz="3600" dirty="0">
                <a:solidFill>
                  <a:srgbClr val="FF0000"/>
                </a:solidFill>
              </a:rPr>
              <a:t>还</a:t>
            </a:r>
            <a:r>
              <a:rPr lang="en-US" altLang="zh-CN" sz="3600" dirty="0">
                <a:solidFill>
                  <a:srgbClr val="FF0000"/>
                </a:solidFill>
              </a:rPr>
              <a:t>……”</a:t>
            </a:r>
            <a:r>
              <a:rPr lang="zh-CN" altLang="en-US" sz="3600" dirty="0" smtClean="0"/>
              <a:t>写句子。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816094" y="4251751"/>
            <a:ext cx="6678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除了</a:t>
            </a:r>
            <a:r>
              <a:rPr lang="zh-CN" altLang="en-US" sz="3200" dirty="0"/>
              <a:t>苹果</a:t>
            </a:r>
            <a:r>
              <a:rPr lang="zh-CN" altLang="en-US" sz="3200" dirty="0" smtClean="0"/>
              <a:t>，果园里</a:t>
            </a:r>
            <a:r>
              <a:rPr lang="zh-CN" altLang="en-US" sz="3200" dirty="0" smtClean="0">
                <a:solidFill>
                  <a:srgbClr val="FF0000"/>
                </a:solidFill>
              </a:rPr>
              <a:t>还</a:t>
            </a:r>
            <a:r>
              <a:rPr lang="zh-CN" altLang="en-US" sz="3200" dirty="0" smtClean="0"/>
              <a:t>有葡萄和橘子。</a:t>
            </a:r>
            <a:endParaRPr lang="zh-CN" altLang="en-US" sz="32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808" y="5373216"/>
            <a:ext cx="1484783" cy="14847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816094" y="692696"/>
            <a:ext cx="85084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除了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红枣粽，</a:t>
            </a: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有红豆粽和鲜肉棕。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816094" y="3428998"/>
            <a:ext cx="6678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除了</a:t>
            </a:r>
            <a:r>
              <a:rPr lang="zh-CN" altLang="en-US" sz="3200" dirty="0" smtClean="0"/>
              <a:t>唱歌，</a:t>
            </a:r>
            <a:r>
              <a:rPr lang="zh-CN" altLang="en-US" sz="3200" dirty="0"/>
              <a:t>我</a:t>
            </a:r>
            <a:r>
              <a:rPr lang="zh-CN" altLang="en-US" sz="3200" dirty="0" smtClean="0">
                <a:solidFill>
                  <a:srgbClr val="FF0000"/>
                </a:solidFill>
              </a:rPr>
              <a:t>还</a:t>
            </a:r>
            <a:r>
              <a:rPr lang="zh-CN" altLang="en-US" sz="3200" dirty="0" smtClean="0"/>
              <a:t>喜欢跳舞。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816094" y="5229200"/>
            <a:ext cx="6678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除了</a:t>
            </a:r>
            <a:r>
              <a:rPr lang="zh-CN" altLang="en-US" sz="3200" u="sng" dirty="0" smtClean="0"/>
              <a:t>        </a:t>
            </a:r>
            <a:r>
              <a:rPr lang="zh-CN" altLang="en-US" sz="3200" dirty="0" smtClean="0"/>
              <a:t>，</a:t>
            </a:r>
            <a:r>
              <a:rPr lang="zh-CN" altLang="en-US" sz="3200" dirty="0"/>
              <a:t>我</a:t>
            </a:r>
            <a:r>
              <a:rPr lang="zh-CN" altLang="en-US" sz="3200" dirty="0" smtClean="0">
                <a:solidFill>
                  <a:srgbClr val="FF0000"/>
                </a:solidFill>
              </a:rPr>
              <a:t>还</a:t>
            </a:r>
            <a:r>
              <a:rPr lang="zh-CN" altLang="en-US" sz="3200" u="sng" dirty="0" smtClean="0"/>
              <a:t>                                    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62599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666750"/>
            <a:ext cx="8810625" cy="5524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611560" y="476672"/>
            <a:ext cx="2592288" cy="8640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赛龙舟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2781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332655"/>
            <a:ext cx="8496944" cy="61926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8833" y="620688"/>
            <a:ext cx="7955283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我们在外婆家美滋滋地吃了之后，外婆还会装一小篮粽子要我们带回去，分给邻居吃 。</a:t>
            </a:r>
            <a:endParaRPr lang="zh-CN" altLang="en-US" dirty="0"/>
          </a:p>
        </p:txBody>
      </p:sp>
      <p:sp>
        <p:nvSpPr>
          <p:cNvPr id="11" name="圆角矩形 10"/>
          <p:cNvSpPr/>
          <p:nvPr/>
        </p:nvSpPr>
        <p:spPr>
          <a:xfrm>
            <a:off x="302910" y="2492896"/>
            <a:ext cx="6824984" cy="7920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外婆为什么要把粽子分给邻居？</a:t>
            </a:r>
            <a:endParaRPr lang="zh-CN" altLang="en-US" sz="3200" dirty="0"/>
          </a:p>
        </p:txBody>
      </p:sp>
      <p:pic>
        <p:nvPicPr>
          <p:cNvPr id="8" name="图片 3" descr="粽子分给邻居吃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474" y="3717032"/>
            <a:ext cx="3841318" cy="2583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00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332655"/>
            <a:ext cx="8496944" cy="61926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0931" y="692696"/>
            <a:ext cx="81101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   长大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了我才知道，人们端午节吃粽子，据说是为了纪念爱国诗人</a:t>
            </a: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屈原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7" name="图片 3" descr="端午节吃粽子的由来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10" y="3109330"/>
            <a:ext cx="5022328" cy="326041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599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332655"/>
            <a:ext cx="8496944" cy="61926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1314" y="836712"/>
            <a:ext cx="38700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屈原</a:t>
            </a:r>
            <a:r>
              <a:rPr lang="zh-CN" altLang="en-US" sz="2800" dirty="0"/>
              <a:t>，字灵均，汉族，战国末期楚国人。屈原是中国最伟大的浪漫主义诗人。他创立了“楚辞”这种文体，也开创了“香草美人”的传统。代表作品有</a:t>
            </a:r>
            <a:r>
              <a:rPr lang="en-US" altLang="zh-CN" sz="2800" dirty="0"/>
              <a:t>《</a:t>
            </a:r>
            <a:r>
              <a:rPr lang="zh-CN" altLang="en-US" sz="2800" dirty="0"/>
              <a:t>离骚</a:t>
            </a:r>
            <a:r>
              <a:rPr lang="en-US" altLang="zh-CN" sz="2800" dirty="0"/>
              <a:t>》《</a:t>
            </a:r>
            <a:r>
              <a:rPr lang="zh-CN" altLang="en-US" sz="2800" dirty="0"/>
              <a:t>九歌</a:t>
            </a:r>
            <a:r>
              <a:rPr lang="en-US" altLang="zh-CN" sz="2800" dirty="0"/>
              <a:t>》</a:t>
            </a:r>
            <a:r>
              <a:rPr lang="zh-CN" altLang="en-US" sz="2800" dirty="0"/>
              <a:t>等。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68"/>
          <a:stretch/>
        </p:blipFill>
        <p:spPr>
          <a:xfrm>
            <a:off x="4716016" y="881499"/>
            <a:ext cx="3857861" cy="5345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5950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332655"/>
            <a:ext cx="8496944" cy="61926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626" y="1196752"/>
            <a:ext cx="379580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/>
              <a:t>一</a:t>
            </a:r>
            <a:r>
              <a:rPr lang="zh-CN" altLang="en-US" sz="4000" dirty="0" smtClean="0"/>
              <a:t>（    ）</a:t>
            </a:r>
            <a:r>
              <a:rPr lang="zh-CN" altLang="en-US" sz="4000" dirty="0"/>
              <a:t>粽子</a:t>
            </a:r>
            <a:endParaRPr lang="en-US" altLang="zh-CN" sz="4000" dirty="0"/>
          </a:p>
          <a:p>
            <a:pPr>
              <a:lnSpc>
                <a:spcPct val="200000"/>
              </a:lnSpc>
            </a:pPr>
            <a:r>
              <a:rPr lang="zh-CN" altLang="en-US" sz="4000" dirty="0"/>
              <a:t>一</a:t>
            </a:r>
            <a:r>
              <a:rPr lang="zh-CN" altLang="en-US" sz="4000" dirty="0" smtClean="0"/>
              <a:t>（    ）</a:t>
            </a:r>
            <a:r>
              <a:rPr lang="zh-CN" altLang="en-US" sz="4000" dirty="0"/>
              <a:t>红枣</a:t>
            </a:r>
            <a:endParaRPr lang="en-US" altLang="zh-CN" sz="4000" dirty="0"/>
          </a:p>
          <a:p>
            <a:pPr>
              <a:lnSpc>
                <a:spcPct val="200000"/>
              </a:lnSpc>
            </a:pPr>
            <a:r>
              <a:rPr lang="zh-CN" altLang="en-US" sz="4000" dirty="0"/>
              <a:t>一</a:t>
            </a:r>
            <a:r>
              <a:rPr lang="zh-CN" altLang="en-US" sz="4000" dirty="0" smtClean="0"/>
              <a:t>（    ）</a:t>
            </a:r>
            <a:r>
              <a:rPr lang="zh-CN" altLang="en-US" sz="4000" dirty="0"/>
              <a:t>清香</a:t>
            </a:r>
            <a:endParaRPr lang="en-US" altLang="zh-CN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4438554" y="1196752"/>
            <a:ext cx="546203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 smtClean="0"/>
              <a:t>（           ）</a:t>
            </a:r>
            <a:r>
              <a:rPr lang="zh-CN" altLang="en-US" sz="4000" dirty="0"/>
              <a:t>的箬叶</a:t>
            </a:r>
            <a:endParaRPr lang="en-US" altLang="zh-CN" sz="4000" dirty="0"/>
          </a:p>
          <a:p>
            <a:pPr>
              <a:lnSpc>
                <a:spcPct val="200000"/>
              </a:lnSpc>
            </a:pPr>
            <a:r>
              <a:rPr lang="zh-CN" altLang="en-US" sz="4000" dirty="0" smtClean="0"/>
              <a:t>（           ）</a:t>
            </a:r>
            <a:r>
              <a:rPr lang="zh-CN" altLang="en-US" sz="4000" dirty="0"/>
              <a:t>的糯米</a:t>
            </a:r>
            <a:endParaRPr lang="en-US" altLang="zh-CN" sz="4000" dirty="0"/>
          </a:p>
          <a:p>
            <a:pPr>
              <a:lnSpc>
                <a:spcPct val="200000"/>
              </a:lnSpc>
            </a:pPr>
            <a:r>
              <a:rPr lang="zh-CN" altLang="en-US" sz="4000" dirty="0" smtClean="0"/>
              <a:t>（           ）的枣</a:t>
            </a:r>
            <a:endParaRPr lang="en-US" altLang="zh-CN" sz="40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808" y="5373216"/>
            <a:ext cx="1484783" cy="14847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3688" y="1628800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个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53816" y="2865130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颗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63688" y="4077072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股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6056" y="1628800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青青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76056" y="2865130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白白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6056" y="4077072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红红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27984" y="332655"/>
            <a:ext cx="72008" cy="61926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15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79512" y="188640"/>
            <a:ext cx="8784976" cy="65527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79512" y="116632"/>
            <a:ext cx="3672408" cy="8640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中国传统节日</a:t>
            </a:r>
            <a:endParaRPr lang="zh-CN" altLang="en-US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3"/>
          <a:stretch/>
        </p:blipFill>
        <p:spPr bwMode="auto">
          <a:xfrm>
            <a:off x="503762" y="1844824"/>
            <a:ext cx="5832648" cy="4001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16216" y="2492896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元宵节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33841" y="3845457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吃汤圆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615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79512" y="188640"/>
            <a:ext cx="8784976" cy="65527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79512" y="116632"/>
            <a:ext cx="3672408" cy="8640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中国传统节日</a:t>
            </a:r>
            <a:endParaRPr lang="zh-CN" altLang="en-US" sz="4000" dirty="0"/>
          </a:p>
        </p:txBody>
      </p:sp>
      <p:sp>
        <p:nvSpPr>
          <p:cNvPr id="2" name="TextBox 1"/>
          <p:cNvSpPr txBox="1"/>
          <p:nvPr/>
        </p:nvSpPr>
        <p:spPr>
          <a:xfrm>
            <a:off x="6516216" y="2492896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清明节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33841" y="3845457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吃青团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32" y="1988840"/>
            <a:ext cx="6084805" cy="4060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38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79512" y="188640"/>
            <a:ext cx="8784976" cy="65527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79512" y="116632"/>
            <a:ext cx="3672408" cy="8640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中国传统节日</a:t>
            </a:r>
            <a:endParaRPr lang="zh-CN" altLang="en-US" sz="4000" dirty="0"/>
          </a:p>
        </p:txBody>
      </p:sp>
      <p:sp>
        <p:nvSpPr>
          <p:cNvPr id="2" name="TextBox 1"/>
          <p:cNvSpPr txBox="1"/>
          <p:nvPr/>
        </p:nvSpPr>
        <p:spPr>
          <a:xfrm>
            <a:off x="6516216" y="2492896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中秋节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33841" y="3845457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吃月饼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6" name="Picture 2" descr="http://gaozhong.eol.cn/news/201509/W0201509176550374014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0351"/>
            <a:ext cx="6048672" cy="3689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38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79512" y="188640"/>
            <a:ext cx="8784976" cy="65527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79512" y="116632"/>
            <a:ext cx="3672408" cy="8640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中国传统节日</a:t>
            </a:r>
            <a:endParaRPr lang="zh-CN" altLang="en-US" sz="4000" dirty="0"/>
          </a:p>
        </p:txBody>
      </p:sp>
      <p:sp>
        <p:nvSpPr>
          <p:cNvPr id="2" name="TextBox 1"/>
          <p:cNvSpPr txBox="1"/>
          <p:nvPr/>
        </p:nvSpPr>
        <p:spPr>
          <a:xfrm>
            <a:off x="6516216" y="2492896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重阳节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33841" y="3845457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登高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132856"/>
            <a:ext cx="6068593" cy="37928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38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79512" y="188640"/>
            <a:ext cx="8784976" cy="65527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79512" y="116632"/>
            <a:ext cx="3672408" cy="8640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中国传统节日</a:t>
            </a:r>
            <a:endParaRPr lang="zh-CN" altLang="en-US" sz="4000" dirty="0"/>
          </a:p>
        </p:txBody>
      </p:sp>
      <p:sp>
        <p:nvSpPr>
          <p:cNvPr id="2" name="TextBox 1"/>
          <p:cNvSpPr txBox="1"/>
          <p:nvPr/>
        </p:nvSpPr>
        <p:spPr>
          <a:xfrm>
            <a:off x="6516216" y="2492896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腊八节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72200" y="3845457"/>
            <a:ext cx="3006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喝腊八粥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5906217" cy="39661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38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44000" cy="5842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6084168" y="260648"/>
            <a:ext cx="2592288" cy="8640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挂艾草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2167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4000" cy="6217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251520" y="260648"/>
            <a:ext cx="2592288" cy="8640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挂香包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08828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QQ截图20161011160627.png"/>
          <p:cNvPicPr>
            <a:picLocks noChangeAspect="1" noChangeArrowheads="1"/>
          </p:cNvPicPr>
          <p:nvPr/>
        </p:nvPicPr>
        <p:blipFill rotWithShape="1">
          <a:blip r:embed="rId2" cstate="print"/>
          <a:srcRect t="8231" b="6831"/>
          <a:stretch/>
        </p:blipFill>
        <p:spPr bwMode="auto">
          <a:xfrm>
            <a:off x="-17450" y="564444"/>
            <a:ext cx="9161450" cy="5825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395536" y="476672"/>
            <a:ext cx="2592288" cy="8640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吃粽子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58569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709829"/>
            <a:ext cx="5214424" cy="37529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365104"/>
            <a:ext cx="1988840" cy="1988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2" name="组合 11"/>
          <p:cNvGrpSpPr/>
          <p:nvPr/>
        </p:nvGrpSpPr>
        <p:grpSpPr>
          <a:xfrm>
            <a:off x="1187624" y="476672"/>
            <a:ext cx="6408712" cy="1584176"/>
            <a:chOff x="1320682" y="548680"/>
            <a:chExt cx="6408712" cy="1584176"/>
          </a:xfrm>
        </p:grpSpPr>
        <p:sp>
          <p:nvSpPr>
            <p:cNvPr id="6" name="圆角矩形 5"/>
            <p:cNvSpPr/>
            <p:nvPr/>
          </p:nvSpPr>
          <p:spPr>
            <a:xfrm>
              <a:off x="1320682" y="548680"/>
              <a:ext cx="6408712" cy="1584176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latin typeface="楷体" pitchFamily="49" charset="-122"/>
                  <a:ea typeface="楷体" pitchFamily="49" charset="-122"/>
                </a:rPr>
                <a:t>10. </a:t>
              </a:r>
              <a:r>
                <a:rPr lang="zh-CN" altLang="en-US" sz="6000" dirty="0" smtClean="0">
                  <a:latin typeface="楷体" pitchFamily="49" charset="-122"/>
                  <a:ea typeface="楷体" pitchFamily="49" charset="-122"/>
                </a:rPr>
                <a:t>端 午 粽</a:t>
              </a:r>
              <a:endParaRPr lang="zh-CN" altLang="en-US" sz="6000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707904" y="548680"/>
              <a:ext cx="335713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err="1" smtClean="0"/>
                <a:t>duān</a:t>
              </a:r>
              <a:r>
                <a:rPr lang="en-US" altLang="zh-CN" sz="2800" dirty="0" smtClean="0"/>
                <a:t>      </a:t>
              </a:r>
              <a:r>
                <a:rPr lang="en-US" altLang="zh-CN" sz="2800" dirty="0" err="1" smtClean="0"/>
                <a:t>wǔ</a:t>
              </a:r>
              <a:r>
                <a:rPr lang="en-US" altLang="zh-CN" sz="2800" dirty="0" smtClean="0"/>
                <a:t>        </a:t>
              </a:r>
              <a:r>
                <a:rPr lang="en-US" altLang="zh-CN" sz="2800" dirty="0" err="1" smtClean="0"/>
                <a:t>zòng</a:t>
              </a:r>
              <a:r>
                <a:rPr lang="en-US" altLang="zh-CN" sz="2800" dirty="0" smtClean="0"/>
                <a:t> </a:t>
              </a:r>
              <a:endParaRPr lang="zh-CN" alt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9018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332655"/>
            <a:ext cx="8496944" cy="61926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1322760" y="980728"/>
            <a:ext cx="6758006" cy="410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端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午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节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粽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总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糯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米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中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间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十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红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豆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鲜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肉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带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去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知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道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据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说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纪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念</a:t>
            </a: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2392" y="1105580"/>
            <a:ext cx="685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/>
              <a:t>duān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   </a:t>
            </a:r>
            <a:r>
              <a:rPr lang="en-US" altLang="zh-CN" sz="2800" dirty="0" err="1"/>
              <a:t>jié</a:t>
            </a:r>
            <a:r>
              <a:rPr lang="en-US" altLang="zh-CN" sz="2800" dirty="0"/>
              <a:t>   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zòng</a:t>
            </a:r>
            <a:r>
              <a:rPr lang="en-US" altLang="zh-CN" sz="2800" dirty="0" smtClean="0"/>
              <a:t>          </a:t>
            </a:r>
            <a:r>
              <a:rPr lang="en-US" altLang="zh-CN" sz="2800" dirty="0" err="1"/>
              <a:t>zǒng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              </a:t>
            </a:r>
            <a:r>
              <a:rPr lang="en-US" altLang="zh-CN" sz="2800" dirty="0" err="1" smtClean="0"/>
              <a:t>mǐ</a:t>
            </a:r>
            <a:r>
              <a:rPr lang="en-US" altLang="zh-CN" sz="2800" dirty="0" smtClean="0"/>
              <a:t>   </a:t>
            </a:r>
            <a:endParaRPr lang="en-US" altLang="zh-CN" sz="2800" dirty="0"/>
          </a:p>
        </p:txBody>
      </p:sp>
      <p:sp>
        <p:nvSpPr>
          <p:cNvPr id="13" name="矩形 12"/>
          <p:cNvSpPr/>
          <p:nvPr/>
        </p:nvSpPr>
        <p:spPr>
          <a:xfrm>
            <a:off x="1222766" y="2473732"/>
            <a:ext cx="685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en-US" altLang="zh-CN" sz="2800" dirty="0" err="1"/>
              <a:t>jiān</a:t>
            </a:r>
            <a:r>
              <a:rPr lang="en-US" altLang="zh-CN" sz="2800" dirty="0"/>
              <a:t>           </a:t>
            </a:r>
            <a:r>
              <a:rPr lang="en-US" altLang="zh-CN" sz="2800" dirty="0" smtClean="0"/>
              <a:t>     </a:t>
            </a:r>
            <a:r>
              <a:rPr lang="en-US" altLang="zh-CN" sz="2800" dirty="0" err="1" smtClean="0"/>
              <a:t>fēn</a:t>
            </a:r>
            <a:r>
              <a:rPr lang="en-US" altLang="zh-CN" sz="2800" dirty="0" smtClean="0"/>
              <a:t>            </a:t>
            </a:r>
            <a:r>
              <a:rPr lang="en-US" altLang="zh-CN" sz="2800" dirty="0" err="1"/>
              <a:t>dòu</a:t>
            </a:r>
            <a:r>
              <a:rPr lang="en-US" altLang="zh-CN" sz="2800" dirty="0"/>
              <a:t>   </a:t>
            </a:r>
            <a:r>
              <a:rPr lang="en-US" altLang="zh-CN" sz="2800" dirty="0" smtClean="0"/>
              <a:t>          </a:t>
            </a:r>
            <a:r>
              <a:rPr lang="en-US" altLang="zh-CN" sz="2800" dirty="0" err="1"/>
              <a:t>ròu</a:t>
            </a:r>
            <a:r>
              <a:rPr lang="en-US" altLang="zh-CN" sz="2800" dirty="0"/>
              <a:t>   </a:t>
            </a:r>
          </a:p>
        </p:txBody>
      </p:sp>
      <p:sp>
        <p:nvSpPr>
          <p:cNvPr id="14" name="矩形 13"/>
          <p:cNvSpPr/>
          <p:nvPr/>
        </p:nvSpPr>
        <p:spPr>
          <a:xfrm>
            <a:off x="1322760" y="3841884"/>
            <a:ext cx="685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 smtClean="0"/>
              <a:t>dài</a:t>
            </a:r>
            <a:r>
              <a:rPr lang="en-US" altLang="zh-CN" sz="2800" dirty="0" smtClean="0"/>
              <a:t>                 </a:t>
            </a:r>
            <a:r>
              <a:rPr lang="en-US" altLang="zh-CN" sz="2800" dirty="0" err="1"/>
              <a:t>zhī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            </a:t>
            </a:r>
            <a:r>
              <a:rPr lang="en-US" altLang="zh-CN" sz="2800" dirty="0" err="1"/>
              <a:t>jù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                 </a:t>
            </a:r>
            <a:r>
              <a:rPr lang="en-US" altLang="zh-CN" sz="2800" dirty="0" err="1" smtClean="0"/>
              <a:t>niàn</a:t>
            </a:r>
            <a:r>
              <a:rPr lang="en-US" altLang="zh-CN" sz="2800" dirty="0" smtClean="0"/>
              <a:t> </a:t>
            </a:r>
            <a:endParaRPr lang="en-US" altLang="zh-CN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940" y="4848348"/>
            <a:ext cx="2009651" cy="20096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999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332655"/>
            <a:ext cx="8496944" cy="61926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1322760" y="980728"/>
            <a:ext cx="6758006" cy="410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端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午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节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粽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总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糯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米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中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间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十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红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豆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鲜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肉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带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去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知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道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据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说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纪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念</a:t>
            </a: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940" y="4848348"/>
            <a:ext cx="2009651" cy="20096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463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4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302910" y="332655"/>
            <a:ext cx="8496944" cy="61926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Picture 2" descr="田字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2526" y="1263630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田字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6708" y="3263894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田字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263894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田字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9386" y="1263630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田字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9848" y="3263894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田字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1550" y="3192456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田字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5666" y="1263630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>
            <a:off x="3683964" y="1192192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节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5006" y="3192456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98146" y="3192456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真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41286" y="3192456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40824" y="1192192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午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27104" y="1192192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叶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12988" y="312101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豆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26576" y="620688"/>
            <a:ext cx="8611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</a:rPr>
              <a:t>w</a:t>
            </a:r>
            <a:r>
              <a:rPr lang="zh-CN" altLang="zh-CN" sz="3600" dirty="0" smtClean="0">
                <a:solidFill>
                  <a:prstClr val="black"/>
                </a:solidFill>
              </a:rPr>
              <a:t>ǔ</a:t>
            </a:r>
            <a:r>
              <a:rPr lang="en-US" altLang="zh-CN" sz="3600" dirty="0" smtClean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898278" y="620688"/>
            <a:ext cx="7344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 smtClean="0">
                <a:solidFill>
                  <a:prstClr val="black"/>
                </a:solidFill>
              </a:rPr>
              <a:t>ji</a:t>
            </a:r>
            <a:r>
              <a:rPr lang="zh-CN" altLang="zh-CN" sz="3600" dirty="0" smtClean="0">
                <a:solidFill>
                  <a:prstClr val="black"/>
                </a:solidFill>
              </a:rPr>
              <a:t>é</a:t>
            </a:r>
            <a:r>
              <a:rPr lang="en-US" altLang="zh-CN" sz="3600" dirty="0" smtClean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041418" y="620688"/>
            <a:ext cx="8250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</a:rPr>
              <a:t> y</a:t>
            </a:r>
            <a:r>
              <a:rPr lang="zh-CN" altLang="zh-CN" sz="3600" dirty="0" smtClean="0">
                <a:solidFill>
                  <a:prstClr val="black"/>
                </a:solidFill>
              </a:rPr>
              <a:t>è</a:t>
            </a:r>
            <a:r>
              <a:rPr lang="en-US" altLang="zh-CN" sz="3600" dirty="0" smtClean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969320" y="2620952"/>
            <a:ext cx="763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</a:rPr>
              <a:t>m</a:t>
            </a:r>
            <a:r>
              <a:rPr lang="zh-CN" altLang="zh-CN" sz="3600" dirty="0" smtClean="0">
                <a:solidFill>
                  <a:prstClr val="black"/>
                </a:solidFill>
              </a:rPr>
              <a:t>ǐ</a:t>
            </a:r>
            <a:r>
              <a:rPr lang="en-US" altLang="zh-CN" sz="3600" dirty="0" smtClean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3041022" y="2620952"/>
            <a:ext cx="10807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 smtClean="0">
                <a:solidFill>
                  <a:prstClr val="black"/>
                </a:solidFill>
              </a:rPr>
              <a:t>zh</a:t>
            </a:r>
            <a:r>
              <a:rPr lang="zh-CN" altLang="zh-CN" sz="3600" dirty="0" smtClean="0">
                <a:solidFill>
                  <a:prstClr val="black"/>
                </a:solidFill>
              </a:rPr>
              <a:t>ē</a:t>
            </a:r>
            <a:r>
              <a:rPr lang="en-US" altLang="zh-CN" sz="3600" dirty="0" smtClean="0">
                <a:solidFill>
                  <a:prstClr val="black"/>
                </a:solidFill>
              </a:rPr>
              <a:t>n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5255600" y="2620952"/>
            <a:ext cx="9939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</a:rPr>
              <a:t> f</a:t>
            </a:r>
            <a:r>
              <a:rPr lang="zh-CN" altLang="zh-CN" sz="3600" dirty="0" smtClean="0">
                <a:solidFill>
                  <a:prstClr val="black"/>
                </a:solidFill>
              </a:rPr>
              <a:t>ē</a:t>
            </a:r>
            <a:r>
              <a:rPr lang="en-US" altLang="zh-CN" sz="3600" dirty="0" smtClean="0">
                <a:solidFill>
                  <a:prstClr val="black"/>
                </a:solidFill>
              </a:rPr>
              <a:t>n 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7255864" y="2549514"/>
            <a:ext cx="10166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 smtClean="0">
                <a:solidFill>
                  <a:prstClr val="black"/>
                </a:solidFill>
              </a:rPr>
              <a:t>d</a:t>
            </a:r>
            <a:r>
              <a:rPr lang="zh-CN" altLang="zh-CN" sz="3600" dirty="0" smtClean="0">
                <a:solidFill>
                  <a:prstClr val="black"/>
                </a:solidFill>
              </a:rPr>
              <a:t>ò</a:t>
            </a:r>
            <a:r>
              <a:rPr lang="en-US" altLang="zh-CN" sz="3600" dirty="0" smtClean="0">
                <a:solidFill>
                  <a:prstClr val="black"/>
                </a:solidFill>
              </a:rPr>
              <a:t>u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940" y="4848348"/>
            <a:ext cx="2009651" cy="20096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134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726</Words>
  <Application>Microsoft Office PowerPoint</Application>
  <PresentationFormat>全屏显示(4:3)</PresentationFormat>
  <Paragraphs>101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MC SYSTEM</cp:lastModifiedBy>
  <cp:revision>23</cp:revision>
  <dcterms:created xsi:type="dcterms:W3CDTF">2017-03-21T05:42:45Z</dcterms:created>
  <dcterms:modified xsi:type="dcterms:W3CDTF">2017-03-23T01:42:13Z</dcterms:modified>
</cp:coreProperties>
</file>