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sldIdLst>
    <p:sldId id="274" r:id="rId2"/>
    <p:sldId id="256" r:id="rId3"/>
    <p:sldId id="258" r:id="rId4"/>
    <p:sldId id="259" r:id="rId5"/>
    <p:sldId id="257" r:id="rId6"/>
    <p:sldId id="262" r:id="rId7"/>
    <p:sldId id="272" r:id="rId8"/>
    <p:sldId id="271" r:id="rId9"/>
    <p:sldId id="264" r:id="rId10"/>
    <p:sldId id="265" r:id="rId11"/>
    <p:sldId id="273" r:id="rId12"/>
    <p:sldId id="260" r:id="rId13"/>
    <p:sldId id="268" r:id="rId14"/>
    <p:sldId id="269" r:id="rId15"/>
    <p:sldId id="261" r:id="rId16"/>
    <p:sldId id="263" r:id="rId17"/>
    <p:sldId id="267" r:id="rId18"/>
    <p:sldId id="276" r:id="rId19"/>
    <p:sldId id="275" r:id="rId20"/>
    <p:sldId id="266" r:id="rId2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709BB"/>
    <a:srgbClr val="10A06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43" autoAdjust="0"/>
  </p:normalViewPr>
  <p:slideViewPr>
    <p:cSldViewPr>
      <p:cViewPr>
        <p:scale>
          <a:sx n="50" d="100"/>
          <a:sy n="50" d="100"/>
        </p:scale>
        <p:origin x="-534" y="-4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44" d="100"/>
        <a:sy n="44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2011/11/24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2011/11/24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2011/11/24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2011/11/24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2011/11/24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2011/11/24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2011/11/24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.baidu.com/i?ct=503316480&amp;z=0&amp;tn=baiduimagedetail&amp;word=%BF%A8%CD%A8%D0%A1%C3%A8&amp;in=21588&amp;cl=2&amp;lm=-1&amp;pn=0&amp;rn=1&amp;di=3302297970&amp;ln=2000&amp;fr=&amp;fmq=&amp;ic=&amp;s=&amp;se=&amp;sme=0&amp;tab=&amp;width=&amp;height=&amp;face=&amp;is=&amp;istype=2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7.jpe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086795" y="2643182"/>
            <a:ext cx="488146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7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2709BB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ea"/>
                <a:ea typeface="+mj-ea"/>
              </a:rPr>
              <a:t>认识“</a:t>
            </a:r>
            <a:r>
              <a:rPr lang="zh-CN" altLang="en-US" sz="7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ea"/>
                <a:ea typeface="+mj-ea"/>
              </a:rPr>
              <a:t>倍</a:t>
            </a:r>
            <a:r>
              <a:rPr lang="zh-CN" altLang="en-US" sz="7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2709BB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ea"/>
                <a:ea typeface="+mj-ea"/>
              </a:rPr>
              <a:t>”</a:t>
            </a:r>
            <a:endParaRPr lang="zh-CN" altLang="en-US" sz="7200" b="1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2709BB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571472" y="1285860"/>
            <a:ext cx="91440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我今年</a:t>
            </a:r>
            <a:r>
              <a:rPr lang="zh-CN" altLang="en-US" sz="3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８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岁，爸爸今年</a:t>
            </a:r>
            <a:r>
              <a:rPr lang="zh-CN" altLang="en-US" sz="3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３２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岁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.</a:t>
            </a:r>
            <a:b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</a:b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爸爸的年龄是我的几倍？</a:t>
            </a:r>
            <a:endParaRPr kumimoji="0" lang="zh-CN" alt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zh-CN" alt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14480" y="3071810"/>
            <a:ext cx="35798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+mj-ea"/>
                <a:ea typeface="+mj-ea"/>
              </a:rPr>
              <a:t>３２</a:t>
            </a:r>
            <a:r>
              <a:rPr lang="en-US" altLang="zh-CN" sz="4400" b="1" dirty="0" smtClean="0">
                <a:solidFill>
                  <a:srgbClr val="FF0000"/>
                </a:solidFill>
                <a:latin typeface="+mj-ea"/>
                <a:ea typeface="+mj-ea"/>
              </a:rPr>
              <a:t>÷</a:t>
            </a:r>
            <a:r>
              <a:rPr lang="zh-CN" altLang="en-US" sz="4400" b="1" dirty="0" smtClean="0">
                <a:solidFill>
                  <a:srgbClr val="FF0000"/>
                </a:solidFill>
                <a:latin typeface="+mj-ea"/>
                <a:ea typeface="+mj-ea"/>
              </a:rPr>
              <a:t>８＝４</a:t>
            </a:r>
            <a:endParaRPr lang="zh-CN" altLang="en-US" sz="4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0" y="428604"/>
            <a:ext cx="914400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（１）３５是５的几倍？</a:t>
            </a:r>
            <a:endParaRPr kumimoji="0" lang="zh-CN" alt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（２）４２是７的几倍？</a:t>
            </a:r>
            <a:endParaRPr kumimoji="0" lang="en-US" altLang="zh-CN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3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（３）６４是８的几倍？</a:t>
            </a:r>
            <a:endParaRPr lang="en-US" altLang="zh-CN" sz="3600" b="1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（４）５４是９的几倍？</a:t>
            </a:r>
            <a:endParaRPr lang="en-US" altLang="zh-CN" sz="3600" b="1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3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（５）７２是８的几倍？</a:t>
            </a:r>
            <a:endParaRPr lang="en-US" altLang="zh-CN" sz="3600" b="1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（６）２４是４的几倍？</a:t>
            </a:r>
            <a:endParaRPr kumimoji="0" lang="en-US" altLang="zh-CN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3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（７）４９是７的几倍？</a:t>
            </a:r>
            <a:endParaRPr lang="en-US" altLang="zh-CN" sz="3600" b="1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（８）２７是３的几倍</a:t>
            </a:r>
            <a:r>
              <a:rPr lang="en-US" altLang="zh-CN" sz="3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?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zh-CN" alt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14942" y="357166"/>
            <a:ext cx="28575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2709BB"/>
                </a:solidFill>
                <a:latin typeface="+mj-ea"/>
                <a:ea typeface="+mj-ea"/>
              </a:rPr>
              <a:t>35÷5</a:t>
            </a:r>
            <a:r>
              <a:rPr lang="zh-CN" altLang="en-US" sz="3600" b="1" dirty="0" smtClean="0">
                <a:solidFill>
                  <a:srgbClr val="2709BB"/>
                </a:solidFill>
                <a:latin typeface="+mj-ea"/>
                <a:ea typeface="+mj-ea"/>
              </a:rPr>
              <a:t>＝</a:t>
            </a:r>
            <a:r>
              <a:rPr lang="en-US" altLang="zh-CN" sz="3600" b="1" dirty="0" smtClean="0">
                <a:solidFill>
                  <a:srgbClr val="2709BB"/>
                </a:solidFill>
                <a:latin typeface="+mj-ea"/>
                <a:ea typeface="+mj-ea"/>
              </a:rPr>
              <a:t>7</a:t>
            </a:r>
            <a:endParaRPr lang="zh-CN" altLang="en-US" sz="3600" b="1" dirty="0">
              <a:solidFill>
                <a:srgbClr val="2709BB"/>
              </a:solidFill>
              <a:latin typeface="+mj-ea"/>
              <a:ea typeface="+mj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14942" y="925281"/>
            <a:ext cx="28575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2709BB"/>
                </a:solidFill>
                <a:latin typeface="+mj-ea"/>
                <a:ea typeface="+mj-ea"/>
              </a:rPr>
              <a:t>42÷7</a:t>
            </a:r>
            <a:r>
              <a:rPr lang="zh-CN" altLang="en-US" sz="3600" b="1" dirty="0" smtClean="0">
                <a:solidFill>
                  <a:srgbClr val="2709BB"/>
                </a:solidFill>
                <a:latin typeface="+mj-ea"/>
                <a:ea typeface="+mj-ea"/>
              </a:rPr>
              <a:t>＝</a:t>
            </a:r>
            <a:r>
              <a:rPr lang="en-US" altLang="zh-CN" sz="3600" b="1" dirty="0" smtClean="0">
                <a:solidFill>
                  <a:srgbClr val="2709BB"/>
                </a:solidFill>
                <a:latin typeface="+mj-ea"/>
                <a:ea typeface="+mj-ea"/>
              </a:rPr>
              <a:t>6</a:t>
            </a:r>
            <a:endParaRPr lang="zh-CN" altLang="en-US" sz="3600" b="1" dirty="0">
              <a:solidFill>
                <a:srgbClr val="2709BB"/>
              </a:solidFill>
              <a:latin typeface="+mj-ea"/>
              <a:ea typeface="+mj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14942" y="1500174"/>
            <a:ext cx="28575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2709BB"/>
                </a:solidFill>
                <a:latin typeface="+mj-ea"/>
                <a:ea typeface="+mj-ea"/>
              </a:rPr>
              <a:t>64÷8</a:t>
            </a:r>
            <a:r>
              <a:rPr lang="zh-CN" altLang="en-US" sz="3600" b="1" dirty="0" smtClean="0">
                <a:solidFill>
                  <a:srgbClr val="2709BB"/>
                </a:solidFill>
                <a:latin typeface="+mj-ea"/>
                <a:ea typeface="+mj-ea"/>
              </a:rPr>
              <a:t>＝</a:t>
            </a:r>
            <a:r>
              <a:rPr lang="en-US" altLang="zh-CN" sz="3600" b="1" dirty="0" smtClean="0">
                <a:solidFill>
                  <a:srgbClr val="2709BB"/>
                </a:solidFill>
                <a:latin typeface="+mj-ea"/>
                <a:ea typeface="+mj-ea"/>
              </a:rPr>
              <a:t>8</a:t>
            </a:r>
            <a:endParaRPr lang="zh-CN" altLang="en-US" sz="3600" b="1" dirty="0">
              <a:solidFill>
                <a:srgbClr val="2709BB"/>
              </a:solidFill>
              <a:latin typeface="+mj-ea"/>
              <a:ea typeface="+mj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14942" y="2071678"/>
            <a:ext cx="28575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2709BB"/>
                </a:solidFill>
                <a:latin typeface="+mj-ea"/>
                <a:ea typeface="+mj-ea"/>
              </a:rPr>
              <a:t>54÷9</a:t>
            </a:r>
            <a:r>
              <a:rPr lang="zh-CN" altLang="en-US" sz="3600" b="1" dirty="0" smtClean="0">
                <a:solidFill>
                  <a:srgbClr val="2709BB"/>
                </a:solidFill>
                <a:latin typeface="+mj-ea"/>
                <a:ea typeface="+mj-ea"/>
              </a:rPr>
              <a:t>＝</a:t>
            </a:r>
            <a:r>
              <a:rPr lang="en-US" altLang="zh-CN" sz="3600" b="1" dirty="0" smtClean="0">
                <a:solidFill>
                  <a:srgbClr val="2709BB"/>
                </a:solidFill>
                <a:latin typeface="+mj-ea"/>
                <a:ea typeface="+mj-ea"/>
              </a:rPr>
              <a:t>6</a:t>
            </a:r>
            <a:endParaRPr lang="zh-CN" altLang="en-US" sz="3600" b="1" dirty="0">
              <a:solidFill>
                <a:srgbClr val="2709BB"/>
              </a:solidFill>
              <a:latin typeface="+mj-ea"/>
              <a:ea typeface="+mj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14942" y="2643182"/>
            <a:ext cx="28575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2709BB"/>
                </a:solidFill>
                <a:latin typeface="+mj-ea"/>
                <a:ea typeface="+mj-ea"/>
              </a:rPr>
              <a:t>72÷8</a:t>
            </a:r>
            <a:r>
              <a:rPr lang="zh-CN" altLang="en-US" sz="3600" b="1" dirty="0" smtClean="0">
                <a:solidFill>
                  <a:srgbClr val="2709BB"/>
                </a:solidFill>
                <a:latin typeface="+mj-ea"/>
                <a:ea typeface="+mj-ea"/>
              </a:rPr>
              <a:t>＝</a:t>
            </a:r>
            <a:r>
              <a:rPr lang="en-US" altLang="zh-CN" sz="3600" b="1" dirty="0" smtClean="0">
                <a:solidFill>
                  <a:srgbClr val="2709BB"/>
                </a:solidFill>
                <a:latin typeface="+mj-ea"/>
                <a:ea typeface="+mj-ea"/>
              </a:rPr>
              <a:t>9</a:t>
            </a:r>
            <a:endParaRPr lang="zh-CN" altLang="en-US" sz="3600" b="1" dirty="0">
              <a:solidFill>
                <a:srgbClr val="2709BB"/>
              </a:solidFill>
              <a:latin typeface="+mj-ea"/>
              <a:ea typeface="+mj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86380" y="3143248"/>
            <a:ext cx="28575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2709BB"/>
                </a:solidFill>
                <a:latin typeface="+mj-ea"/>
                <a:ea typeface="+mj-ea"/>
              </a:rPr>
              <a:t>24÷4</a:t>
            </a:r>
            <a:r>
              <a:rPr lang="zh-CN" altLang="en-US" sz="3600" b="1" dirty="0" smtClean="0">
                <a:solidFill>
                  <a:srgbClr val="2709BB"/>
                </a:solidFill>
                <a:latin typeface="+mj-ea"/>
                <a:ea typeface="+mj-ea"/>
              </a:rPr>
              <a:t>＝</a:t>
            </a:r>
            <a:r>
              <a:rPr lang="en-US" altLang="zh-CN" sz="3600" b="1" dirty="0" smtClean="0">
                <a:solidFill>
                  <a:srgbClr val="2709BB"/>
                </a:solidFill>
                <a:latin typeface="+mj-ea"/>
                <a:ea typeface="+mj-ea"/>
              </a:rPr>
              <a:t>6</a:t>
            </a:r>
            <a:endParaRPr lang="zh-CN" altLang="en-US" sz="3600" b="1" dirty="0">
              <a:solidFill>
                <a:srgbClr val="2709BB"/>
              </a:solidFill>
              <a:latin typeface="+mj-ea"/>
              <a:ea typeface="+mj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86380" y="3714752"/>
            <a:ext cx="28575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2709BB"/>
                </a:solidFill>
                <a:latin typeface="+mj-ea"/>
                <a:ea typeface="+mj-ea"/>
              </a:rPr>
              <a:t>49÷7</a:t>
            </a:r>
            <a:r>
              <a:rPr lang="zh-CN" altLang="en-US" sz="3600" b="1" dirty="0" smtClean="0">
                <a:solidFill>
                  <a:srgbClr val="2709BB"/>
                </a:solidFill>
                <a:latin typeface="+mj-ea"/>
                <a:ea typeface="+mj-ea"/>
              </a:rPr>
              <a:t>＝</a:t>
            </a:r>
            <a:r>
              <a:rPr lang="en-US" altLang="zh-CN" sz="3600" b="1" dirty="0" smtClean="0">
                <a:solidFill>
                  <a:srgbClr val="2709BB"/>
                </a:solidFill>
                <a:latin typeface="+mj-ea"/>
                <a:ea typeface="+mj-ea"/>
              </a:rPr>
              <a:t>7</a:t>
            </a:r>
            <a:endParaRPr lang="zh-CN" altLang="en-US" sz="3600" b="1" dirty="0">
              <a:solidFill>
                <a:srgbClr val="2709BB"/>
              </a:solidFill>
              <a:latin typeface="+mj-ea"/>
              <a:ea typeface="+mj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286380" y="4286256"/>
            <a:ext cx="28575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2709BB"/>
                </a:solidFill>
                <a:latin typeface="+mj-ea"/>
                <a:ea typeface="+mj-ea"/>
              </a:rPr>
              <a:t>27÷3</a:t>
            </a:r>
            <a:r>
              <a:rPr lang="zh-CN" altLang="en-US" sz="3600" b="1" dirty="0" smtClean="0">
                <a:solidFill>
                  <a:srgbClr val="2709BB"/>
                </a:solidFill>
                <a:latin typeface="+mj-ea"/>
                <a:ea typeface="+mj-ea"/>
              </a:rPr>
              <a:t>＝</a:t>
            </a:r>
            <a:r>
              <a:rPr lang="en-US" altLang="zh-CN" sz="3600" b="1" dirty="0" smtClean="0">
                <a:solidFill>
                  <a:srgbClr val="2709BB"/>
                </a:solidFill>
                <a:latin typeface="+mj-ea"/>
                <a:ea typeface="+mj-ea"/>
              </a:rPr>
              <a:t>9</a:t>
            </a:r>
            <a:endParaRPr lang="zh-CN" altLang="en-US" sz="3600" b="1" dirty="0">
              <a:solidFill>
                <a:srgbClr val="2709BB"/>
              </a:solidFill>
              <a:latin typeface="+mj-ea"/>
              <a:ea typeface="+mj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1374" y="5000636"/>
            <a:ext cx="90726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+mj-ea"/>
                <a:ea typeface="+mj-ea"/>
              </a:rPr>
              <a:t>求一个数是另一个数的几倍，用</a:t>
            </a:r>
            <a:r>
              <a:rPr lang="zh-CN" altLang="en-US" sz="5400" b="1" dirty="0" smtClean="0">
                <a:solidFill>
                  <a:srgbClr val="FF0000"/>
                </a:solidFill>
                <a:latin typeface="+mj-ea"/>
                <a:ea typeface="+mj-ea"/>
              </a:rPr>
              <a:t>除法</a:t>
            </a:r>
            <a:r>
              <a:rPr lang="zh-CN" altLang="en-US" sz="3600" b="1" dirty="0" smtClean="0">
                <a:solidFill>
                  <a:srgbClr val="FF0000"/>
                </a:solidFill>
                <a:latin typeface="+mj-ea"/>
                <a:ea typeface="+mj-ea"/>
              </a:rPr>
              <a:t>。</a:t>
            </a:r>
            <a:endParaRPr lang="zh-CN" altLang="en-US" sz="36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1142976" y="3214686"/>
            <a:ext cx="571504" cy="500066"/>
          </a:xfrm>
          <a:prstGeom prst="triangl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/>
          <p:cNvSpPr/>
          <p:nvPr/>
        </p:nvSpPr>
        <p:spPr>
          <a:xfrm>
            <a:off x="1714480" y="3214686"/>
            <a:ext cx="571504" cy="500066"/>
          </a:xfrm>
          <a:prstGeom prst="triangl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500034" y="571480"/>
            <a:ext cx="792961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latin typeface="+mj-ea"/>
                <a:ea typeface="+mj-ea"/>
              </a:rPr>
              <a:t>请你在　　的下面画　　，要求　　的个数是　　的</a:t>
            </a:r>
            <a:r>
              <a:rPr lang="en-US" altLang="zh-CN" sz="4400" b="1" dirty="0" smtClean="0">
                <a:latin typeface="+mj-ea"/>
                <a:ea typeface="+mj-ea"/>
              </a:rPr>
              <a:t>3</a:t>
            </a:r>
            <a:r>
              <a:rPr lang="zh-CN" altLang="en-US" sz="4400" b="1" dirty="0" smtClean="0">
                <a:latin typeface="+mj-ea"/>
                <a:ea typeface="+mj-ea"/>
              </a:rPr>
              <a:t>倍。　　　</a:t>
            </a:r>
            <a:endParaRPr lang="zh-CN" altLang="en-US" sz="4400" b="1" dirty="0">
              <a:latin typeface="+mj-ea"/>
              <a:ea typeface="+mj-ea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5857883" y="785794"/>
            <a:ext cx="571505" cy="57150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>
            <a:off x="2428860" y="714356"/>
            <a:ext cx="571504" cy="500066"/>
          </a:xfrm>
          <a:prstGeom prst="triangl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357290" y="1500174"/>
            <a:ext cx="571504" cy="57150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>
            <a:off x="4714876" y="1500174"/>
            <a:ext cx="571504" cy="500066"/>
          </a:xfrm>
          <a:prstGeom prst="triangl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142976" y="3786190"/>
            <a:ext cx="571504" cy="57150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714480" y="3786190"/>
            <a:ext cx="571504" cy="57150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3071802" y="3786190"/>
            <a:ext cx="571504" cy="57150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3643306" y="3786190"/>
            <a:ext cx="571504" cy="57150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4857752" y="3786190"/>
            <a:ext cx="571504" cy="57150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429256" y="3786190"/>
            <a:ext cx="571504" cy="57150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8"/>
          <p:cNvGrpSpPr>
            <a:grpSpLocks/>
          </p:cNvGrpSpPr>
          <p:nvPr/>
        </p:nvGrpSpPr>
        <p:grpSpPr bwMode="auto">
          <a:xfrm>
            <a:off x="285720" y="1144572"/>
            <a:ext cx="3214690" cy="646113"/>
            <a:chOff x="158" y="845"/>
            <a:chExt cx="2025" cy="407"/>
          </a:xfrm>
        </p:grpSpPr>
        <p:sp>
          <p:nvSpPr>
            <p:cNvPr id="43014" name="Rectangle 6"/>
            <p:cNvSpPr>
              <a:spLocks noChangeArrowheads="1"/>
            </p:cNvSpPr>
            <p:nvPr/>
          </p:nvSpPr>
          <p:spPr bwMode="auto">
            <a:xfrm>
              <a:off x="158" y="845"/>
              <a:ext cx="1363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zh-CN" altLang="en-US" sz="3600" b="1" dirty="0"/>
                <a:t>第一行摆</a:t>
              </a:r>
              <a:r>
                <a:rPr lang="en-US" altLang="zh-CN" sz="3600" b="1" dirty="0"/>
                <a:t>:</a:t>
              </a:r>
            </a:p>
          </p:txBody>
        </p:sp>
        <p:grpSp>
          <p:nvGrpSpPr>
            <p:cNvPr id="4" name="Group 7"/>
            <p:cNvGrpSpPr>
              <a:grpSpLocks/>
            </p:cNvGrpSpPr>
            <p:nvPr/>
          </p:nvGrpSpPr>
          <p:grpSpPr bwMode="auto">
            <a:xfrm>
              <a:off x="1535" y="916"/>
              <a:ext cx="648" cy="288"/>
              <a:chOff x="2307" y="597"/>
              <a:chExt cx="648" cy="288"/>
            </a:xfrm>
          </p:grpSpPr>
          <p:sp>
            <p:nvSpPr>
              <p:cNvPr id="43016" name="Oval 8"/>
              <p:cNvSpPr>
                <a:spLocks noChangeArrowheads="1"/>
              </p:cNvSpPr>
              <p:nvPr/>
            </p:nvSpPr>
            <p:spPr bwMode="auto">
              <a:xfrm>
                <a:off x="2307" y="597"/>
                <a:ext cx="288" cy="288"/>
              </a:xfrm>
              <a:prstGeom prst="ellipse">
                <a:avLst/>
              </a:prstGeom>
              <a:solidFill>
                <a:srgbClr val="3366FF"/>
              </a:solidFill>
              <a:ln w="9525">
                <a:solidFill>
                  <a:srgbClr val="3366FF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3017" name="Oval 9"/>
              <p:cNvSpPr>
                <a:spLocks noChangeArrowheads="1"/>
              </p:cNvSpPr>
              <p:nvPr/>
            </p:nvSpPr>
            <p:spPr bwMode="auto">
              <a:xfrm>
                <a:off x="2667" y="597"/>
                <a:ext cx="288" cy="288"/>
              </a:xfrm>
              <a:prstGeom prst="ellipse">
                <a:avLst/>
              </a:prstGeom>
              <a:solidFill>
                <a:srgbClr val="3366FF"/>
              </a:solidFill>
              <a:ln w="9525">
                <a:solidFill>
                  <a:srgbClr val="3366FF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43018" name="Rectangle 10"/>
          <p:cNvSpPr>
            <a:spLocks noChangeArrowheads="1"/>
          </p:cNvSpPr>
          <p:nvPr/>
        </p:nvSpPr>
        <p:spPr bwMode="auto">
          <a:xfrm>
            <a:off x="285720" y="2214554"/>
            <a:ext cx="21643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 dirty="0"/>
              <a:t>第二行摆</a:t>
            </a:r>
            <a:r>
              <a:rPr lang="en-US" altLang="zh-CN" sz="3600" b="1" dirty="0"/>
              <a:t>:</a:t>
            </a:r>
          </a:p>
        </p:txBody>
      </p:sp>
      <p:sp>
        <p:nvSpPr>
          <p:cNvPr id="43021" name="Text Box 13"/>
          <p:cNvSpPr txBox="1">
            <a:spLocks noChangeArrowheads="1"/>
          </p:cNvSpPr>
          <p:nvPr/>
        </p:nvSpPr>
        <p:spPr bwMode="auto">
          <a:xfrm>
            <a:off x="285720" y="3105693"/>
            <a:ext cx="750099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latin typeface="+mn-ea"/>
              </a:rPr>
              <a:t>第二行摆第</a:t>
            </a:r>
            <a:r>
              <a:rPr lang="zh-CN" altLang="en-US" sz="4000" b="1" dirty="0">
                <a:latin typeface="+mn-ea"/>
              </a:rPr>
              <a:t>一行的</a:t>
            </a:r>
            <a:r>
              <a:rPr lang="en-US" altLang="zh-CN" sz="4000" b="1" dirty="0">
                <a:latin typeface="+mn-ea"/>
              </a:rPr>
              <a:t>4</a:t>
            </a:r>
            <a:r>
              <a:rPr lang="zh-CN" altLang="en-US" sz="4000" b="1" dirty="0" smtClean="0">
                <a:latin typeface="+mn-ea"/>
              </a:rPr>
              <a:t>倍，第二行应摆几个？</a:t>
            </a:r>
            <a:endParaRPr lang="zh-CN" altLang="en-US" sz="4000" b="1" dirty="0">
              <a:latin typeface="+mn-ea"/>
            </a:endParaRPr>
          </a:p>
        </p:txBody>
      </p:sp>
      <p:grpSp>
        <p:nvGrpSpPr>
          <p:cNvPr id="6" name="Group 14"/>
          <p:cNvGrpSpPr>
            <a:grpSpLocks/>
          </p:cNvGrpSpPr>
          <p:nvPr/>
        </p:nvGrpSpPr>
        <p:grpSpPr bwMode="auto">
          <a:xfrm>
            <a:off x="2643174" y="2285992"/>
            <a:ext cx="5638800" cy="457200"/>
            <a:chOff x="1104" y="2640"/>
            <a:chExt cx="3552" cy="288"/>
          </a:xfrm>
        </p:grpSpPr>
        <p:grpSp>
          <p:nvGrpSpPr>
            <p:cNvPr id="7" name="Group 15"/>
            <p:cNvGrpSpPr>
              <a:grpSpLocks/>
            </p:cNvGrpSpPr>
            <p:nvPr/>
          </p:nvGrpSpPr>
          <p:grpSpPr bwMode="auto">
            <a:xfrm>
              <a:off x="3984" y="2640"/>
              <a:ext cx="672" cy="288"/>
              <a:chOff x="2064" y="480"/>
              <a:chExt cx="672" cy="288"/>
            </a:xfrm>
          </p:grpSpPr>
          <p:sp>
            <p:nvSpPr>
              <p:cNvPr id="43024" name="Oval 16"/>
              <p:cNvSpPr>
                <a:spLocks noChangeArrowheads="1"/>
              </p:cNvSpPr>
              <p:nvPr/>
            </p:nvSpPr>
            <p:spPr bwMode="auto">
              <a:xfrm>
                <a:off x="2064" y="480"/>
                <a:ext cx="288" cy="288"/>
              </a:xfrm>
              <a:prstGeom prst="ellipse">
                <a:avLst/>
              </a:prstGeom>
              <a:solidFill>
                <a:srgbClr val="3366FF"/>
              </a:solidFill>
              <a:ln w="9525">
                <a:solidFill>
                  <a:srgbClr val="3366FF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3025" name="Oval 17"/>
              <p:cNvSpPr>
                <a:spLocks noChangeArrowheads="1"/>
              </p:cNvSpPr>
              <p:nvPr/>
            </p:nvSpPr>
            <p:spPr bwMode="auto">
              <a:xfrm>
                <a:off x="2448" y="480"/>
                <a:ext cx="288" cy="288"/>
              </a:xfrm>
              <a:prstGeom prst="ellipse">
                <a:avLst/>
              </a:prstGeom>
              <a:solidFill>
                <a:srgbClr val="3366FF"/>
              </a:solidFill>
              <a:ln w="9525">
                <a:solidFill>
                  <a:srgbClr val="3366FF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8" name="Group 18"/>
            <p:cNvGrpSpPr>
              <a:grpSpLocks/>
            </p:cNvGrpSpPr>
            <p:nvPr/>
          </p:nvGrpSpPr>
          <p:grpSpPr bwMode="auto">
            <a:xfrm>
              <a:off x="1104" y="2640"/>
              <a:ext cx="672" cy="288"/>
              <a:chOff x="2064" y="480"/>
              <a:chExt cx="672" cy="288"/>
            </a:xfrm>
          </p:grpSpPr>
          <p:sp>
            <p:nvSpPr>
              <p:cNvPr id="43027" name="Oval 19"/>
              <p:cNvSpPr>
                <a:spLocks noChangeArrowheads="1"/>
              </p:cNvSpPr>
              <p:nvPr/>
            </p:nvSpPr>
            <p:spPr bwMode="auto">
              <a:xfrm>
                <a:off x="2064" y="480"/>
                <a:ext cx="288" cy="288"/>
              </a:xfrm>
              <a:prstGeom prst="ellipse">
                <a:avLst/>
              </a:prstGeom>
              <a:solidFill>
                <a:srgbClr val="3366FF"/>
              </a:solidFill>
              <a:ln w="9525">
                <a:solidFill>
                  <a:srgbClr val="3366FF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3028" name="Oval 20"/>
              <p:cNvSpPr>
                <a:spLocks noChangeArrowheads="1"/>
              </p:cNvSpPr>
              <p:nvPr/>
            </p:nvSpPr>
            <p:spPr bwMode="auto">
              <a:xfrm>
                <a:off x="2448" y="480"/>
                <a:ext cx="288" cy="288"/>
              </a:xfrm>
              <a:prstGeom prst="ellipse">
                <a:avLst/>
              </a:prstGeom>
              <a:solidFill>
                <a:srgbClr val="3366FF"/>
              </a:solidFill>
              <a:ln w="9525">
                <a:solidFill>
                  <a:srgbClr val="3366FF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9" name="Group 21"/>
            <p:cNvGrpSpPr>
              <a:grpSpLocks/>
            </p:cNvGrpSpPr>
            <p:nvPr/>
          </p:nvGrpSpPr>
          <p:grpSpPr bwMode="auto">
            <a:xfrm>
              <a:off x="2064" y="2640"/>
              <a:ext cx="672" cy="288"/>
              <a:chOff x="2064" y="480"/>
              <a:chExt cx="672" cy="288"/>
            </a:xfrm>
          </p:grpSpPr>
          <p:sp>
            <p:nvSpPr>
              <p:cNvPr id="43030" name="Oval 22"/>
              <p:cNvSpPr>
                <a:spLocks noChangeArrowheads="1"/>
              </p:cNvSpPr>
              <p:nvPr/>
            </p:nvSpPr>
            <p:spPr bwMode="auto">
              <a:xfrm>
                <a:off x="2064" y="480"/>
                <a:ext cx="288" cy="288"/>
              </a:xfrm>
              <a:prstGeom prst="ellipse">
                <a:avLst/>
              </a:prstGeom>
              <a:solidFill>
                <a:srgbClr val="3366FF"/>
              </a:solidFill>
              <a:ln w="9525">
                <a:solidFill>
                  <a:srgbClr val="3366FF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3031" name="Oval 23"/>
              <p:cNvSpPr>
                <a:spLocks noChangeArrowheads="1"/>
              </p:cNvSpPr>
              <p:nvPr/>
            </p:nvSpPr>
            <p:spPr bwMode="auto">
              <a:xfrm>
                <a:off x="2448" y="480"/>
                <a:ext cx="288" cy="288"/>
              </a:xfrm>
              <a:prstGeom prst="ellipse">
                <a:avLst/>
              </a:prstGeom>
              <a:solidFill>
                <a:srgbClr val="3366FF"/>
              </a:solidFill>
              <a:ln w="9525">
                <a:solidFill>
                  <a:srgbClr val="3366FF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0" name="Group 24"/>
            <p:cNvGrpSpPr>
              <a:grpSpLocks/>
            </p:cNvGrpSpPr>
            <p:nvPr/>
          </p:nvGrpSpPr>
          <p:grpSpPr bwMode="auto">
            <a:xfrm>
              <a:off x="3024" y="2640"/>
              <a:ext cx="672" cy="288"/>
              <a:chOff x="2064" y="480"/>
              <a:chExt cx="672" cy="288"/>
            </a:xfrm>
          </p:grpSpPr>
          <p:sp>
            <p:nvSpPr>
              <p:cNvPr id="43033" name="Oval 25"/>
              <p:cNvSpPr>
                <a:spLocks noChangeArrowheads="1"/>
              </p:cNvSpPr>
              <p:nvPr/>
            </p:nvSpPr>
            <p:spPr bwMode="auto">
              <a:xfrm>
                <a:off x="2064" y="480"/>
                <a:ext cx="288" cy="288"/>
              </a:xfrm>
              <a:prstGeom prst="ellipse">
                <a:avLst/>
              </a:prstGeom>
              <a:solidFill>
                <a:srgbClr val="3366FF"/>
              </a:solidFill>
              <a:ln w="9525">
                <a:solidFill>
                  <a:srgbClr val="3366FF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3034" name="Oval 26"/>
              <p:cNvSpPr>
                <a:spLocks noChangeArrowheads="1"/>
              </p:cNvSpPr>
              <p:nvPr/>
            </p:nvSpPr>
            <p:spPr bwMode="auto">
              <a:xfrm>
                <a:off x="2448" y="480"/>
                <a:ext cx="288" cy="288"/>
              </a:xfrm>
              <a:prstGeom prst="ellipse">
                <a:avLst/>
              </a:prstGeom>
              <a:solidFill>
                <a:srgbClr val="3366FF"/>
              </a:solidFill>
              <a:ln w="9525">
                <a:solidFill>
                  <a:srgbClr val="3366FF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43035" name="Rectangle 27"/>
          <p:cNvSpPr>
            <a:spLocks noChangeArrowheads="1"/>
          </p:cNvSpPr>
          <p:nvPr/>
        </p:nvSpPr>
        <p:spPr bwMode="auto">
          <a:xfrm>
            <a:off x="571472" y="4929198"/>
            <a:ext cx="764386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+mj-ea"/>
                <a:ea typeface="+mj-ea"/>
              </a:rPr>
              <a:t>4×2= 8</a:t>
            </a:r>
            <a:r>
              <a:rPr lang="zh-CN" altLang="en-US" sz="3600" b="1" dirty="0" smtClean="0">
                <a:solidFill>
                  <a:srgbClr val="FF0000"/>
                </a:solidFill>
                <a:latin typeface="+mj-ea"/>
                <a:ea typeface="+mj-ea"/>
              </a:rPr>
              <a:t>（个）</a:t>
            </a:r>
            <a:r>
              <a:rPr lang="en-US" altLang="zh-CN" sz="3600" b="1" dirty="0" smtClean="0">
                <a:solidFill>
                  <a:srgbClr val="FF0000"/>
                </a:solidFill>
                <a:latin typeface="+mj-ea"/>
                <a:ea typeface="+mj-ea"/>
              </a:rPr>
              <a:t>    2×4=8</a:t>
            </a:r>
            <a:r>
              <a:rPr lang="zh-CN" altLang="en-US" sz="3600" b="1" dirty="0" smtClean="0">
                <a:solidFill>
                  <a:srgbClr val="FF0000"/>
                </a:solidFill>
                <a:latin typeface="+mj-ea"/>
                <a:ea typeface="+mj-ea"/>
              </a:rPr>
              <a:t>（个）</a:t>
            </a:r>
            <a:endParaRPr lang="en-US" altLang="zh-CN" sz="36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3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152400" y="1176338"/>
            <a:ext cx="24050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4000" b="1"/>
              <a:t>第一行摆</a:t>
            </a:r>
            <a:r>
              <a:rPr lang="en-US" altLang="zh-CN" sz="4000" b="1"/>
              <a:t>:</a:t>
            </a:r>
          </a:p>
        </p:txBody>
      </p:sp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152400" y="2270125"/>
            <a:ext cx="24050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4000" b="1"/>
              <a:t>第二行摆</a:t>
            </a:r>
            <a:r>
              <a:rPr lang="en-US" altLang="zh-CN" sz="4000" b="1"/>
              <a:t>:</a:t>
            </a: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2500298" y="3000372"/>
            <a:ext cx="6019800" cy="701675"/>
            <a:chOff x="1824" y="1104"/>
            <a:chExt cx="3792" cy="442"/>
          </a:xfrm>
        </p:grpSpPr>
        <p:sp>
          <p:nvSpPr>
            <p:cNvPr id="10248" name="Rectangle 8"/>
            <p:cNvSpPr>
              <a:spLocks noChangeArrowheads="1"/>
            </p:cNvSpPr>
            <p:nvPr/>
          </p:nvSpPr>
          <p:spPr bwMode="auto">
            <a:xfrm>
              <a:off x="1824" y="1106"/>
              <a:ext cx="3792" cy="432"/>
            </a:xfrm>
            <a:prstGeom prst="rect">
              <a:avLst/>
            </a:prstGeom>
            <a:solidFill>
              <a:srgbClr val="99CCFF"/>
            </a:solidFill>
            <a:ln w="9525">
              <a:solidFill>
                <a:srgbClr val="00CC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49" name="Text Box 9"/>
            <p:cNvSpPr txBox="1">
              <a:spLocks noChangeArrowheads="1"/>
            </p:cNvSpPr>
            <p:nvPr/>
          </p:nvSpPr>
          <p:spPr bwMode="auto">
            <a:xfrm>
              <a:off x="2742" y="1104"/>
              <a:ext cx="2058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zh-CN" altLang="en-US" sz="4000" b="1"/>
                <a:t>第一行的</a:t>
              </a:r>
              <a:r>
                <a:rPr lang="en-US" altLang="zh-CN" sz="4000" b="1"/>
                <a:t>5</a:t>
              </a:r>
              <a:r>
                <a:rPr lang="zh-CN" altLang="en-US" sz="4000" b="1"/>
                <a:t>倍</a:t>
              </a:r>
            </a:p>
          </p:txBody>
        </p:sp>
      </p:grpSp>
      <p:grpSp>
        <p:nvGrpSpPr>
          <p:cNvPr id="3" name="Group 30"/>
          <p:cNvGrpSpPr>
            <a:grpSpLocks/>
          </p:cNvGrpSpPr>
          <p:nvPr/>
        </p:nvGrpSpPr>
        <p:grpSpPr bwMode="auto">
          <a:xfrm>
            <a:off x="2895600" y="1143000"/>
            <a:ext cx="533400" cy="609600"/>
            <a:chOff x="1824" y="720"/>
            <a:chExt cx="336" cy="384"/>
          </a:xfrm>
        </p:grpSpPr>
        <p:sp>
          <p:nvSpPr>
            <p:cNvPr id="10263" name="Line 23"/>
            <p:cNvSpPr>
              <a:spLocks noChangeShapeType="1"/>
            </p:cNvSpPr>
            <p:nvPr/>
          </p:nvSpPr>
          <p:spPr bwMode="auto">
            <a:xfrm flipH="1">
              <a:off x="1824" y="720"/>
              <a:ext cx="144" cy="384"/>
            </a:xfrm>
            <a:prstGeom prst="line">
              <a:avLst/>
            </a:prstGeom>
            <a:noFill/>
            <a:ln w="57150">
              <a:solidFill>
                <a:srgbClr val="8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64" name="Line 24"/>
            <p:cNvSpPr>
              <a:spLocks noChangeShapeType="1"/>
            </p:cNvSpPr>
            <p:nvPr/>
          </p:nvSpPr>
          <p:spPr bwMode="auto">
            <a:xfrm flipH="1">
              <a:off x="1920" y="720"/>
              <a:ext cx="144" cy="384"/>
            </a:xfrm>
            <a:prstGeom prst="line">
              <a:avLst/>
            </a:prstGeom>
            <a:noFill/>
            <a:ln w="57150">
              <a:solidFill>
                <a:srgbClr val="8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65" name="Line 25"/>
            <p:cNvSpPr>
              <a:spLocks noChangeShapeType="1"/>
            </p:cNvSpPr>
            <p:nvPr/>
          </p:nvSpPr>
          <p:spPr bwMode="auto">
            <a:xfrm flipH="1">
              <a:off x="2016" y="720"/>
              <a:ext cx="144" cy="384"/>
            </a:xfrm>
            <a:prstGeom prst="line">
              <a:avLst/>
            </a:prstGeom>
            <a:noFill/>
            <a:ln w="57150">
              <a:solidFill>
                <a:srgbClr val="8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266" name="AutoShape 26"/>
          <p:cNvSpPr>
            <a:spLocks noChangeArrowheads="1"/>
          </p:cNvSpPr>
          <p:nvPr/>
        </p:nvSpPr>
        <p:spPr bwMode="auto">
          <a:xfrm>
            <a:off x="2500298" y="4000504"/>
            <a:ext cx="6408752" cy="1500198"/>
          </a:xfrm>
          <a:prstGeom prst="cloudCallout">
            <a:avLst>
              <a:gd name="adj1" fmla="val -45538"/>
              <a:gd name="adj2" fmla="val -8336"/>
            </a:avLst>
          </a:prstGeom>
          <a:solidFill>
            <a:srgbClr val="FFFF99"/>
          </a:solidFill>
          <a:ln w="9525">
            <a:solidFill>
              <a:srgbClr val="99CCFF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4400" b="1" dirty="0" smtClean="0">
                <a:latin typeface="楷体_GB2312" pitchFamily="49" charset="-122"/>
                <a:ea typeface="楷体_GB2312" pitchFamily="49" charset="-122"/>
              </a:rPr>
              <a:t>第</a:t>
            </a: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二行摆多少根</a:t>
            </a:r>
            <a:r>
              <a:rPr lang="en-US" altLang="zh-CN" sz="4400" b="1" dirty="0">
                <a:latin typeface="楷体_GB2312" pitchFamily="49" charset="-122"/>
                <a:ea typeface="楷体_GB2312" pitchFamily="49" charset="-122"/>
              </a:rPr>
              <a:t>?</a:t>
            </a:r>
          </a:p>
        </p:txBody>
      </p:sp>
      <p:sp>
        <p:nvSpPr>
          <p:cNvPr id="10268" name="Text Box 28"/>
          <p:cNvSpPr txBox="1">
            <a:spLocks noChangeArrowheads="1"/>
          </p:cNvSpPr>
          <p:nvPr/>
        </p:nvSpPr>
        <p:spPr bwMode="auto">
          <a:xfrm>
            <a:off x="857224" y="5429264"/>
            <a:ext cx="7620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+mj-ea"/>
                <a:ea typeface="+mj-ea"/>
              </a:rPr>
              <a:t>5×3=15</a:t>
            </a:r>
            <a:r>
              <a:rPr lang="zh-CN" altLang="en-US" sz="3600" b="1" dirty="0" smtClean="0">
                <a:solidFill>
                  <a:srgbClr val="FF0000"/>
                </a:solidFill>
                <a:latin typeface="+mj-ea"/>
                <a:ea typeface="+mj-ea"/>
              </a:rPr>
              <a:t>（根）</a:t>
            </a:r>
            <a:r>
              <a:rPr lang="en-US" altLang="zh-CN" sz="3600" b="1" dirty="0" smtClean="0">
                <a:solidFill>
                  <a:srgbClr val="FF0000"/>
                </a:solidFill>
                <a:latin typeface="+mj-ea"/>
                <a:ea typeface="+mj-ea"/>
              </a:rPr>
              <a:t>    3×5=15</a:t>
            </a:r>
            <a:r>
              <a:rPr lang="zh-CN" altLang="en-US" sz="3600" b="1" dirty="0" smtClean="0">
                <a:solidFill>
                  <a:srgbClr val="FF0000"/>
                </a:solidFill>
                <a:latin typeface="+mj-ea"/>
                <a:ea typeface="+mj-ea"/>
              </a:rPr>
              <a:t>（根）</a:t>
            </a:r>
            <a:endParaRPr lang="en-US" altLang="zh-CN" sz="36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grpSp>
        <p:nvGrpSpPr>
          <p:cNvPr id="39" name="Group 30"/>
          <p:cNvGrpSpPr>
            <a:grpSpLocks/>
          </p:cNvGrpSpPr>
          <p:nvPr/>
        </p:nvGrpSpPr>
        <p:grpSpPr bwMode="auto">
          <a:xfrm>
            <a:off x="2714612" y="2285992"/>
            <a:ext cx="533400" cy="609600"/>
            <a:chOff x="1824" y="720"/>
            <a:chExt cx="336" cy="384"/>
          </a:xfrm>
        </p:grpSpPr>
        <p:sp>
          <p:nvSpPr>
            <p:cNvPr id="40" name="Line 23"/>
            <p:cNvSpPr>
              <a:spLocks noChangeShapeType="1"/>
            </p:cNvSpPr>
            <p:nvPr/>
          </p:nvSpPr>
          <p:spPr bwMode="auto">
            <a:xfrm flipH="1">
              <a:off x="1824" y="720"/>
              <a:ext cx="144" cy="384"/>
            </a:xfrm>
            <a:prstGeom prst="line">
              <a:avLst/>
            </a:prstGeom>
            <a:noFill/>
            <a:ln w="57150">
              <a:solidFill>
                <a:srgbClr val="8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" name="Line 24"/>
            <p:cNvSpPr>
              <a:spLocks noChangeShapeType="1"/>
            </p:cNvSpPr>
            <p:nvPr/>
          </p:nvSpPr>
          <p:spPr bwMode="auto">
            <a:xfrm flipH="1">
              <a:off x="1920" y="720"/>
              <a:ext cx="144" cy="384"/>
            </a:xfrm>
            <a:prstGeom prst="line">
              <a:avLst/>
            </a:prstGeom>
            <a:noFill/>
            <a:ln w="57150">
              <a:solidFill>
                <a:srgbClr val="8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" name="Line 25"/>
            <p:cNvSpPr>
              <a:spLocks noChangeShapeType="1"/>
            </p:cNvSpPr>
            <p:nvPr/>
          </p:nvSpPr>
          <p:spPr bwMode="auto">
            <a:xfrm flipH="1">
              <a:off x="2016" y="720"/>
              <a:ext cx="144" cy="384"/>
            </a:xfrm>
            <a:prstGeom prst="line">
              <a:avLst/>
            </a:prstGeom>
            <a:noFill/>
            <a:ln w="57150">
              <a:solidFill>
                <a:srgbClr val="8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4" name="Group 30"/>
          <p:cNvGrpSpPr>
            <a:grpSpLocks/>
          </p:cNvGrpSpPr>
          <p:nvPr/>
        </p:nvGrpSpPr>
        <p:grpSpPr bwMode="auto">
          <a:xfrm>
            <a:off x="3681410" y="2285992"/>
            <a:ext cx="533400" cy="609600"/>
            <a:chOff x="1824" y="720"/>
            <a:chExt cx="336" cy="384"/>
          </a:xfrm>
        </p:grpSpPr>
        <p:sp>
          <p:nvSpPr>
            <p:cNvPr id="45" name="Line 23"/>
            <p:cNvSpPr>
              <a:spLocks noChangeShapeType="1"/>
            </p:cNvSpPr>
            <p:nvPr/>
          </p:nvSpPr>
          <p:spPr bwMode="auto">
            <a:xfrm flipH="1">
              <a:off x="1824" y="720"/>
              <a:ext cx="144" cy="384"/>
            </a:xfrm>
            <a:prstGeom prst="line">
              <a:avLst/>
            </a:prstGeom>
            <a:noFill/>
            <a:ln w="57150">
              <a:solidFill>
                <a:srgbClr val="8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" name="Line 24"/>
            <p:cNvSpPr>
              <a:spLocks noChangeShapeType="1"/>
            </p:cNvSpPr>
            <p:nvPr/>
          </p:nvSpPr>
          <p:spPr bwMode="auto">
            <a:xfrm flipH="1">
              <a:off x="1920" y="720"/>
              <a:ext cx="144" cy="384"/>
            </a:xfrm>
            <a:prstGeom prst="line">
              <a:avLst/>
            </a:prstGeom>
            <a:noFill/>
            <a:ln w="57150">
              <a:solidFill>
                <a:srgbClr val="8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" name="Line 25"/>
            <p:cNvSpPr>
              <a:spLocks noChangeShapeType="1"/>
            </p:cNvSpPr>
            <p:nvPr/>
          </p:nvSpPr>
          <p:spPr bwMode="auto">
            <a:xfrm flipH="1">
              <a:off x="2016" y="720"/>
              <a:ext cx="144" cy="384"/>
            </a:xfrm>
            <a:prstGeom prst="line">
              <a:avLst/>
            </a:prstGeom>
            <a:noFill/>
            <a:ln w="57150">
              <a:solidFill>
                <a:srgbClr val="8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8" name="Group 30"/>
          <p:cNvGrpSpPr>
            <a:grpSpLocks/>
          </p:cNvGrpSpPr>
          <p:nvPr/>
        </p:nvGrpSpPr>
        <p:grpSpPr bwMode="auto">
          <a:xfrm>
            <a:off x="4610104" y="2285992"/>
            <a:ext cx="533400" cy="609600"/>
            <a:chOff x="1824" y="720"/>
            <a:chExt cx="336" cy="384"/>
          </a:xfrm>
        </p:grpSpPr>
        <p:sp>
          <p:nvSpPr>
            <p:cNvPr id="49" name="Line 23"/>
            <p:cNvSpPr>
              <a:spLocks noChangeShapeType="1"/>
            </p:cNvSpPr>
            <p:nvPr/>
          </p:nvSpPr>
          <p:spPr bwMode="auto">
            <a:xfrm flipH="1">
              <a:off x="1824" y="720"/>
              <a:ext cx="144" cy="384"/>
            </a:xfrm>
            <a:prstGeom prst="line">
              <a:avLst/>
            </a:prstGeom>
            <a:noFill/>
            <a:ln w="57150">
              <a:solidFill>
                <a:srgbClr val="8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" name="Line 24"/>
            <p:cNvSpPr>
              <a:spLocks noChangeShapeType="1"/>
            </p:cNvSpPr>
            <p:nvPr/>
          </p:nvSpPr>
          <p:spPr bwMode="auto">
            <a:xfrm flipH="1">
              <a:off x="1920" y="720"/>
              <a:ext cx="144" cy="384"/>
            </a:xfrm>
            <a:prstGeom prst="line">
              <a:avLst/>
            </a:prstGeom>
            <a:noFill/>
            <a:ln w="57150">
              <a:solidFill>
                <a:srgbClr val="8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" name="Line 25"/>
            <p:cNvSpPr>
              <a:spLocks noChangeShapeType="1"/>
            </p:cNvSpPr>
            <p:nvPr/>
          </p:nvSpPr>
          <p:spPr bwMode="auto">
            <a:xfrm flipH="1">
              <a:off x="2016" y="720"/>
              <a:ext cx="144" cy="384"/>
            </a:xfrm>
            <a:prstGeom prst="line">
              <a:avLst/>
            </a:prstGeom>
            <a:noFill/>
            <a:ln w="57150">
              <a:solidFill>
                <a:srgbClr val="8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2" name="Group 30"/>
          <p:cNvGrpSpPr>
            <a:grpSpLocks/>
          </p:cNvGrpSpPr>
          <p:nvPr/>
        </p:nvGrpSpPr>
        <p:grpSpPr bwMode="auto">
          <a:xfrm>
            <a:off x="5538798" y="2285992"/>
            <a:ext cx="533400" cy="609600"/>
            <a:chOff x="1824" y="720"/>
            <a:chExt cx="336" cy="384"/>
          </a:xfrm>
        </p:grpSpPr>
        <p:sp>
          <p:nvSpPr>
            <p:cNvPr id="53" name="Line 23"/>
            <p:cNvSpPr>
              <a:spLocks noChangeShapeType="1"/>
            </p:cNvSpPr>
            <p:nvPr/>
          </p:nvSpPr>
          <p:spPr bwMode="auto">
            <a:xfrm flipH="1">
              <a:off x="1824" y="720"/>
              <a:ext cx="144" cy="384"/>
            </a:xfrm>
            <a:prstGeom prst="line">
              <a:avLst/>
            </a:prstGeom>
            <a:noFill/>
            <a:ln w="57150">
              <a:solidFill>
                <a:srgbClr val="8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" name="Line 24"/>
            <p:cNvSpPr>
              <a:spLocks noChangeShapeType="1"/>
            </p:cNvSpPr>
            <p:nvPr/>
          </p:nvSpPr>
          <p:spPr bwMode="auto">
            <a:xfrm flipH="1">
              <a:off x="1920" y="720"/>
              <a:ext cx="144" cy="384"/>
            </a:xfrm>
            <a:prstGeom prst="line">
              <a:avLst/>
            </a:prstGeom>
            <a:noFill/>
            <a:ln w="57150">
              <a:solidFill>
                <a:srgbClr val="8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" name="Line 25"/>
            <p:cNvSpPr>
              <a:spLocks noChangeShapeType="1"/>
            </p:cNvSpPr>
            <p:nvPr/>
          </p:nvSpPr>
          <p:spPr bwMode="auto">
            <a:xfrm flipH="1">
              <a:off x="2016" y="720"/>
              <a:ext cx="144" cy="384"/>
            </a:xfrm>
            <a:prstGeom prst="line">
              <a:avLst/>
            </a:prstGeom>
            <a:noFill/>
            <a:ln w="57150">
              <a:solidFill>
                <a:srgbClr val="8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6" name="Group 30"/>
          <p:cNvGrpSpPr>
            <a:grpSpLocks/>
          </p:cNvGrpSpPr>
          <p:nvPr/>
        </p:nvGrpSpPr>
        <p:grpSpPr bwMode="auto">
          <a:xfrm>
            <a:off x="6538930" y="2285992"/>
            <a:ext cx="533400" cy="609600"/>
            <a:chOff x="1824" y="720"/>
            <a:chExt cx="336" cy="384"/>
          </a:xfrm>
        </p:grpSpPr>
        <p:sp>
          <p:nvSpPr>
            <p:cNvPr id="57" name="Line 23"/>
            <p:cNvSpPr>
              <a:spLocks noChangeShapeType="1"/>
            </p:cNvSpPr>
            <p:nvPr/>
          </p:nvSpPr>
          <p:spPr bwMode="auto">
            <a:xfrm flipH="1">
              <a:off x="1824" y="720"/>
              <a:ext cx="144" cy="384"/>
            </a:xfrm>
            <a:prstGeom prst="line">
              <a:avLst/>
            </a:prstGeom>
            <a:noFill/>
            <a:ln w="57150">
              <a:solidFill>
                <a:srgbClr val="8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" name="Line 24"/>
            <p:cNvSpPr>
              <a:spLocks noChangeShapeType="1"/>
            </p:cNvSpPr>
            <p:nvPr/>
          </p:nvSpPr>
          <p:spPr bwMode="auto">
            <a:xfrm flipH="1">
              <a:off x="1920" y="720"/>
              <a:ext cx="144" cy="384"/>
            </a:xfrm>
            <a:prstGeom prst="line">
              <a:avLst/>
            </a:prstGeom>
            <a:noFill/>
            <a:ln w="57150">
              <a:solidFill>
                <a:srgbClr val="8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" name="Line 25"/>
            <p:cNvSpPr>
              <a:spLocks noChangeShapeType="1"/>
            </p:cNvSpPr>
            <p:nvPr/>
          </p:nvSpPr>
          <p:spPr bwMode="auto">
            <a:xfrm flipH="1">
              <a:off x="2016" y="720"/>
              <a:ext cx="144" cy="384"/>
            </a:xfrm>
            <a:prstGeom prst="line">
              <a:avLst/>
            </a:prstGeom>
            <a:noFill/>
            <a:ln w="57150">
              <a:solidFill>
                <a:srgbClr val="8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0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6" grpId="0" animBg="1"/>
      <p:bldP spid="10268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http://www.zwsdlpw.cn/Upfiles/2008-7/2008719153032639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571480"/>
            <a:ext cx="4786346" cy="2285992"/>
          </a:xfrm>
          <a:prstGeom prst="rect">
            <a:avLst/>
          </a:prstGeom>
          <a:noFill/>
        </p:spPr>
      </p:pic>
      <p:sp>
        <p:nvSpPr>
          <p:cNvPr id="5" name="Text Box 13"/>
          <p:cNvSpPr txBox="1">
            <a:spLocks noChangeArrowheads="1"/>
          </p:cNvSpPr>
          <p:nvPr/>
        </p:nvSpPr>
        <p:spPr bwMode="auto">
          <a:xfrm>
            <a:off x="642910" y="3357562"/>
            <a:ext cx="8715436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4000" b="1" dirty="0" smtClean="0"/>
              <a:t>铅笔的枝数是钢笔的７倍，铅笔有</a:t>
            </a:r>
            <a:endParaRPr lang="en-US" altLang="zh-CN" sz="4000" b="1" dirty="0" smtClean="0"/>
          </a:p>
          <a:p>
            <a:r>
              <a:rPr lang="zh-CN" altLang="en-US" sz="4000" b="1" dirty="0" smtClean="0"/>
              <a:t>多少支？</a:t>
            </a:r>
            <a:endParaRPr lang="zh-CN" altLang="en-US" sz="4000" b="1" dirty="0"/>
          </a:p>
        </p:txBody>
      </p:sp>
      <p:sp>
        <p:nvSpPr>
          <p:cNvPr id="6" name="Text Box 28"/>
          <p:cNvSpPr txBox="1">
            <a:spLocks noChangeArrowheads="1"/>
          </p:cNvSpPr>
          <p:nvPr/>
        </p:nvSpPr>
        <p:spPr bwMode="auto">
          <a:xfrm>
            <a:off x="785786" y="5000636"/>
            <a:ext cx="900118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+mj-ea"/>
                <a:ea typeface="+mj-ea"/>
              </a:rPr>
              <a:t>5×</a:t>
            </a:r>
            <a:r>
              <a:rPr lang="zh-CN" altLang="en-US" sz="3600" b="1" dirty="0" smtClean="0">
                <a:solidFill>
                  <a:srgbClr val="FF0000"/>
                </a:solidFill>
                <a:latin typeface="+mj-ea"/>
                <a:ea typeface="+mj-ea"/>
              </a:rPr>
              <a:t>７</a:t>
            </a:r>
            <a:r>
              <a:rPr lang="en-US" altLang="zh-CN" sz="3600" b="1" dirty="0" smtClean="0">
                <a:solidFill>
                  <a:srgbClr val="FF0000"/>
                </a:solidFill>
                <a:latin typeface="+mj-ea"/>
                <a:ea typeface="+mj-ea"/>
              </a:rPr>
              <a:t>=</a:t>
            </a:r>
            <a:r>
              <a:rPr lang="zh-CN" altLang="en-US" sz="3600" b="1" dirty="0" smtClean="0">
                <a:solidFill>
                  <a:srgbClr val="FF0000"/>
                </a:solidFill>
                <a:latin typeface="+mj-ea"/>
                <a:ea typeface="+mj-ea"/>
              </a:rPr>
              <a:t>３</a:t>
            </a:r>
            <a:r>
              <a:rPr lang="en-US" altLang="zh-CN" sz="3600" b="1" dirty="0" smtClean="0">
                <a:solidFill>
                  <a:srgbClr val="FF0000"/>
                </a:solidFill>
                <a:latin typeface="+mj-ea"/>
                <a:ea typeface="+mj-ea"/>
              </a:rPr>
              <a:t>5 </a:t>
            </a:r>
            <a:r>
              <a:rPr lang="zh-CN" altLang="en-US" sz="3600" b="1" dirty="0" smtClean="0">
                <a:solidFill>
                  <a:srgbClr val="FF0000"/>
                </a:solidFill>
                <a:latin typeface="+mj-ea"/>
                <a:ea typeface="+mj-ea"/>
              </a:rPr>
              <a:t>（支）</a:t>
            </a:r>
            <a:r>
              <a:rPr lang="en-US" altLang="zh-CN" sz="3600" b="1" dirty="0" smtClean="0">
                <a:solidFill>
                  <a:srgbClr val="FF0000"/>
                </a:solidFill>
                <a:latin typeface="+mj-ea"/>
                <a:ea typeface="+mj-ea"/>
              </a:rPr>
              <a:t>   </a:t>
            </a:r>
            <a:r>
              <a:rPr lang="zh-CN" altLang="en-US" sz="3600" b="1" dirty="0" smtClean="0">
                <a:solidFill>
                  <a:srgbClr val="FF0000"/>
                </a:solidFill>
                <a:latin typeface="+mj-ea"/>
                <a:ea typeface="+mj-ea"/>
              </a:rPr>
              <a:t>７</a:t>
            </a:r>
            <a:r>
              <a:rPr lang="en-US" altLang="zh-CN" sz="3600" b="1" dirty="0" smtClean="0">
                <a:solidFill>
                  <a:srgbClr val="FF0000"/>
                </a:solidFill>
                <a:latin typeface="+mj-ea"/>
                <a:ea typeface="+mj-ea"/>
              </a:rPr>
              <a:t>×5=</a:t>
            </a:r>
            <a:r>
              <a:rPr lang="zh-CN" altLang="en-US" sz="3600" b="1" dirty="0" smtClean="0">
                <a:solidFill>
                  <a:srgbClr val="FF0000"/>
                </a:solidFill>
                <a:latin typeface="+mj-ea"/>
                <a:ea typeface="+mj-ea"/>
              </a:rPr>
              <a:t>３</a:t>
            </a:r>
            <a:r>
              <a:rPr lang="en-US" altLang="zh-CN" sz="3600" b="1" dirty="0" smtClean="0">
                <a:solidFill>
                  <a:srgbClr val="FF0000"/>
                </a:solidFill>
                <a:latin typeface="+mj-ea"/>
                <a:ea typeface="+mj-ea"/>
              </a:rPr>
              <a:t>5</a:t>
            </a:r>
            <a:r>
              <a:rPr lang="zh-CN" altLang="en-US" sz="3600" b="1" dirty="0" smtClean="0">
                <a:solidFill>
                  <a:srgbClr val="FF0000"/>
                </a:solidFill>
                <a:latin typeface="+mj-ea"/>
                <a:ea typeface="+mj-ea"/>
              </a:rPr>
              <a:t>（支）</a:t>
            </a:r>
            <a:endParaRPr lang="en-US" altLang="zh-CN" sz="36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pic.nipic.com/2008-06-10/2008610135746444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857232"/>
            <a:ext cx="714380" cy="986346"/>
          </a:xfrm>
          <a:prstGeom prst="rect">
            <a:avLst/>
          </a:prstGeom>
          <a:noFill/>
        </p:spPr>
      </p:pic>
      <p:sp>
        <p:nvSpPr>
          <p:cNvPr id="3" name="Text Box 13"/>
          <p:cNvSpPr txBox="1">
            <a:spLocks noChangeArrowheads="1"/>
          </p:cNvSpPr>
          <p:nvPr/>
        </p:nvSpPr>
        <p:spPr bwMode="auto">
          <a:xfrm>
            <a:off x="285720" y="928670"/>
            <a:ext cx="9787006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4000" b="1" dirty="0" smtClean="0"/>
              <a:t>　　　有８只，母鸡的只数是小鸡</a:t>
            </a:r>
            <a:endParaRPr lang="en-US" altLang="zh-CN" sz="4000" b="1" dirty="0" smtClean="0"/>
          </a:p>
          <a:p>
            <a:endParaRPr lang="en-US" altLang="zh-CN" sz="4000" b="1" dirty="0" smtClean="0"/>
          </a:p>
          <a:p>
            <a:r>
              <a:rPr lang="zh-CN" altLang="en-US" sz="4000" b="1" dirty="0" smtClean="0"/>
              <a:t>　　的５倍，母鸡有多少只？</a:t>
            </a:r>
            <a:endParaRPr lang="zh-CN" altLang="en-US" sz="4000" b="1" dirty="0"/>
          </a:p>
        </p:txBody>
      </p:sp>
      <p:sp>
        <p:nvSpPr>
          <p:cNvPr id="4" name="Text Box 28"/>
          <p:cNvSpPr txBox="1">
            <a:spLocks noChangeArrowheads="1"/>
          </p:cNvSpPr>
          <p:nvPr/>
        </p:nvSpPr>
        <p:spPr bwMode="auto">
          <a:xfrm>
            <a:off x="2071670" y="3643314"/>
            <a:ext cx="440532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+mj-ea"/>
                <a:ea typeface="+mj-ea"/>
              </a:rPr>
              <a:t>8×5=40</a:t>
            </a:r>
            <a:r>
              <a:rPr lang="zh-CN" altLang="en-US" sz="3600" b="1" dirty="0" smtClean="0">
                <a:solidFill>
                  <a:srgbClr val="FF0000"/>
                </a:solidFill>
                <a:latin typeface="+mj-ea"/>
                <a:ea typeface="+mj-ea"/>
              </a:rPr>
              <a:t>（只）</a:t>
            </a:r>
            <a:endParaRPr lang="en-US" altLang="zh-CN" sz="36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642910" y="928670"/>
            <a:ext cx="785818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花园里有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8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盆月季花，一串红的盆数</a:t>
            </a:r>
            <a:endParaRPr kumimoji="0" lang="en-US" altLang="zh-CN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是月季花的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4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倍，一串红有几盆？</a:t>
            </a:r>
            <a:endParaRPr kumimoji="0" lang="zh-CN" altLang="en-US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itchFamily="2" charset="-122"/>
            </a:endParaRPr>
          </a:p>
        </p:txBody>
      </p:sp>
      <p:sp>
        <p:nvSpPr>
          <p:cNvPr id="3" name="Text Box 28"/>
          <p:cNvSpPr txBox="1">
            <a:spLocks noChangeArrowheads="1"/>
          </p:cNvSpPr>
          <p:nvPr/>
        </p:nvSpPr>
        <p:spPr bwMode="auto">
          <a:xfrm>
            <a:off x="1524000" y="3000372"/>
            <a:ext cx="440532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+mj-ea"/>
                <a:ea typeface="+mj-ea"/>
              </a:rPr>
              <a:t>8×4=32</a:t>
            </a:r>
            <a:r>
              <a:rPr lang="zh-CN" altLang="en-US" sz="3600" b="1" dirty="0" smtClean="0">
                <a:solidFill>
                  <a:srgbClr val="FF0000"/>
                </a:solidFill>
                <a:latin typeface="+mj-ea"/>
                <a:ea typeface="+mj-ea"/>
              </a:rPr>
              <a:t>（盆）</a:t>
            </a:r>
            <a:endParaRPr lang="en-US" altLang="zh-CN" sz="36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642910" y="928670"/>
            <a:ext cx="785818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小芳今年</a:t>
            </a:r>
            <a:r>
              <a:rPr lang="en-US" altLang="zh-CN" sz="3600" b="1" dirty="0" smtClean="0">
                <a:latin typeface="+mn-ea"/>
                <a:cs typeface="Times New Roman" pitchFamily="18" charset="0"/>
              </a:rPr>
              <a:t>6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岁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妈妈的年龄是小芳的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5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倍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妈妈今年多少岁？</a:t>
            </a:r>
            <a:endParaRPr kumimoji="0" lang="zh-CN" altLang="en-US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itchFamily="2" charset="-122"/>
            </a:endParaRPr>
          </a:p>
        </p:txBody>
      </p:sp>
      <p:sp>
        <p:nvSpPr>
          <p:cNvPr id="3" name="Text Box 28"/>
          <p:cNvSpPr txBox="1">
            <a:spLocks noChangeArrowheads="1"/>
          </p:cNvSpPr>
          <p:nvPr/>
        </p:nvSpPr>
        <p:spPr bwMode="auto">
          <a:xfrm>
            <a:off x="1571604" y="2643182"/>
            <a:ext cx="440532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+mj-ea"/>
                <a:ea typeface="+mj-ea"/>
              </a:rPr>
              <a:t>6×5=30</a:t>
            </a:r>
            <a:r>
              <a:rPr lang="zh-CN" altLang="en-US" sz="3600" b="1" dirty="0" smtClean="0">
                <a:solidFill>
                  <a:srgbClr val="FF0000"/>
                </a:solidFill>
                <a:latin typeface="+mj-ea"/>
                <a:ea typeface="+mj-ea"/>
              </a:rPr>
              <a:t>（岁）</a:t>
            </a:r>
            <a:endParaRPr lang="en-US" altLang="zh-CN" sz="36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0" y="428604"/>
            <a:ext cx="914400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（１） 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7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倍是多少 ？</a:t>
            </a:r>
            <a:endParaRPr kumimoji="0" lang="zh-CN" alt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（２） 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4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倍是多少</a:t>
            </a:r>
            <a:r>
              <a:rPr kumimoji="0" lang="zh-CN" altLang="en-US" sz="3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？</a:t>
            </a:r>
            <a:endParaRPr kumimoji="0" lang="en-US" altLang="zh-CN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3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（３） </a:t>
            </a:r>
            <a:r>
              <a:rPr lang="en-US" altLang="zh-CN" sz="3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4</a:t>
            </a:r>
            <a:r>
              <a:rPr lang="zh-CN" altLang="en-US" sz="3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</a:t>
            </a:r>
            <a:r>
              <a:rPr lang="en-US" altLang="zh-CN" sz="3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</a:t>
            </a:r>
            <a:r>
              <a:rPr lang="zh-CN" altLang="en-US" sz="3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倍是多少？</a:t>
            </a:r>
            <a:endParaRPr lang="en-US" altLang="zh-CN" sz="3600" b="1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（４） 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7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倍是多少？</a:t>
            </a:r>
            <a:endParaRPr lang="en-US" altLang="zh-CN" sz="3600" b="1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3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（５） </a:t>
            </a:r>
            <a:r>
              <a:rPr lang="en-US" altLang="zh-CN" sz="3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6</a:t>
            </a:r>
            <a:r>
              <a:rPr lang="zh-CN" altLang="en-US" sz="3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</a:t>
            </a:r>
            <a:r>
              <a:rPr lang="en-US" altLang="zh-CN" sz="3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</a:t>
            </a:r>
            <a:r>
              <a:rPr lang="zh-CN" altLang="en-US" sz="3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倍是多少？</a:t>
            </a:r>
            <a:endParaRPr lang="en-US" altLang="zh-CN" sz="3600" b="1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（６） 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</a:t>
            </a:r>
            <a:r>
              <a:rPr lang="zh-CN" altLang="en-US" sz="3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</a:t>
            </a:r>
            <a:r>
              <a:rPr lang="en-US" altLang="zh-CN" sz="3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</a:t>
            </a:r>
            <a:r>
              <a:rPr lang="zh-CN" altLang="en-US" sz="3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倍是多少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？</a:t>
            </a:r>
            <a:endParaRPr kumimoji="0" lang="en-US" altLang="zh-CN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3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（７） </a:t>
            </a:r>
            <a:r>
              <a:rPr lang="en-US" altLang="zh-CN" sz="3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</a:t>
            </a:r>
            <a:r>
              <a:rPr lang="zh-CN" altLang="en-US" sz="3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</a:t>
            </a:r>
            <a:r>
              <a:rPr lang="en-US" altLang="zh-CN" sz="3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6</a:t>
            </a:r>
            <a:r>
              <a:rPr lang="zh-CN" altLang="en-US" sz="3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倍是多少？</a:t>
            </a:r>
            <a:endParaRPr lang="en-US" altLang="zh-CN" sz="3600" b="1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（８） 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7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倍是多少</a:t>
            </a:r>
            <a:r>
              <a:rPr lang="en-US" altLang="zh-CN" sz="3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?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zh-CN" alt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" name="Text Box 28"/>
          <p:cNvSpPr txBox="1">
            <a:spLocks noChangeArrowheads="1"/>
          </p:cNvSpPr>
          <p:nvPr/>
        </p:nvSpPr>
        <p:spPr bwMode="auto">
          <a:xfrm>
            <a:off x="4810148" y="425215"/>
            <a:ext cx="276224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srgbClr val="2709BB"/>
                </a:solidFill>
                <a:latin typeface="+mn-ea"/>
              </a:rPr>
              <a:t>5×7= 35</a:t>
            </a:r>
            <a:endParaRPr lang="en-US" altLang="zh-CN" sz="3600" b="1" dirty="0">
              <a:solidFill>
                <a:srgbClr val="2709BB"/>
              </a:solidFill>
              <a:latin typeface="+mn-ea"/>
            </a:endParaRPr>
          </a:p>
        </p:txBody>
      </p:sp>
      <p:sp>
        <p:nvSpPr>
          <p:cNvPr id="4" name="Text Box 28"/>
          <p:cNvSpPr txBox="1">
            <a:spLocks noChangeArrowheads="1"/>
          </p:cNvSpPr>
          <p:nvPr/>
        </p:nvSpPr>
        <p:spPr bwMode="auto">
          <a:xfrm>
            <a:off x="4810148" y="1000108"/>
            <a:ext cx="276224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srgbClr val="2709BB"/>
                </a:solidFill>
                <a:latin typeface="+mn-ea"/>
              </a:rPr>
              <a:t>8×4= 32</a:t>
            </a:r>
            <a:endParaRPr lang="en-US" altLang="zh-CN" sz="3600" b="1" dirty="0">
              <a:solidFill>
                <a:srgbClr val="2709BB"/>
              </a:solidFill>
              <a:latin typeface="+mn-ea"/>
            </a:endParaRPr>
          </a:p>
        </p:txBody>
      </p:sp>
      <p:sp>
        <p:nvSpPr>
          <p:cNvPr id="5" name="Text Box 28"/>
          <p:cNvSpPr txBox="1">
            <a:spLocks noChangeArrowheads="1"/>
          </p:cNvSpPr>
          <p:nvPr/>
        </p:nvSpPr>
        <p:spPr bwMode="auto">
          <a:xfrm>
            <a:off x="4786314" y="1568223"/>
            <a:ext cx="276224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srgbClr val="2709BB"/>
                </a:solidFill>
                <a:latin typeface="+mn-ea"/>
              </a:rPr>
              <a:t>4×9= 36</a:t>
            </a:r>
            <a:endParaRPr lang="en-US" altLang="zh-CN" sz="3600" b="1" dirty="0">
              <a:solidFill>
                <a:srgbClr val="2709BB"/>
              </a:solidFill>
              <a:latin typeface="+mn-ea"/>
            </a:endParaRPr>
          </a:p>
        </p:txBody>
      </p:sp>
      <p:sp>
        <p:nvSpPr>
          <p:cNvPr id="6" name="Text Box 28"/>
          <p:cNvSpPr txBox="1">
            <a:spLocks noChangeArrowheads="1"/>
          </p:cNvSpPr>
          <p:nvPr/>
        </p:nvSpPr>
        <p:spPr bwMode="auto">
          <a:xfrm>
            <a:off x="4786314" y="2071678"/>
            <a:ext cx="276224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srgbClr val="2709BB"/>
                </a:solidFill>
                <a:latin typeface="+mn-ea"/>
              </a:rPr>
              <a:t>7×8= 56</a:t>
            </a:r>
            <a:endParaRPr lang="en-US" altLang="zh-CN" sz="3600" b="1" dirty="0">
              <a:solidFill>
                <a:srgbClr val="2709BB"/>
              </a:solidFill>
              <a:latin typeface="+mn-ea"/>
            </a:endParaRPr>
          </a:p>
        </p:txBody>
      </p:sp>
      <p:sp>
        <p:nvSpPr>
          <p:cNvPr id="7" name="Text Box 28"/>
          <p:cNvSpPr txBox="1">
            <a:spLocks noChangeArrowheads="1"/>
          </p:cNvSpPr>
          <p:nvPr/>
        </p:nvSpPr>
        <p:spPr bwMode="auto">
          <a:xfrm>
            <a:off x="4786314" y="2639793"/>
            <a:ext cx="276224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srgbClr val="2709BB"/>
                </a:solidFill>
                <a:latin typeface="+mn-ea"/>
              </a:rPr>
              <a:t>6×5= 30</a:t>
            </a:r>
            <a:endParaRPr lang="en-US" altLang="zh-CN" sz="3600" b="1" dirty="0">
              <a:solidFill>
                <a:srgbClr val="2709BB"/>
              </a:solidFill>
              <a:latin typeface="+mn-ea"/>
            </a:endParaRPr>
          </a:p>
        </p:txBody>
      </p:sp>
      <p:sp>
        <p:nvSpPr>
          <p:cNvPr id="8" name="Text Box 28"/>
          <p:cNvSpPr txBox="1">
            <a:spLocks noChangeArrowheads="1"/>
          </p:cNvSpPr>
          <p:nvPr/>
        </p:nvSpPr>
        <p:spPr bwMode="auto">
          <a:xfrm>
            <a:off x="4786314" y="3143248"/>
            <a:ext cx="276224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srgbClr val="2709BB"/>
                </a:solidFill>
                <a:latin typeface="+mn-ea"/>
              </a:rPr>
              <a:t>9×3= 27</a:t>
            </a:r>
            <a:endParaRPr lang="en-US" altLang="zh-CN" sz="3600" b="1" dirty="0">
              <a:solidFill>
                <a:srgbClr val="2709BB"/>
              </a:solidFill>
              <a:latin typeface="+mn-ea"/>
            </a:endParaRPr>
          </a:p>
        </p:txBody>
      </p:sp>
      <p:sp>
        <p:nvSpPr>
          <p:cNvPr id="9" name="Text Box 28"/>
          <p:cNvSpPr txBox="1">
            <a:spLocks noChangeArrowheads="1"/>
          </p:cNvSpPr>
          <p:nvPr/>
        </p:nvSpPr>
        <p:spPr bwMode="auto">
          <a:xfrm>
            <a:off x="4786314" y="3714752"/>
            <a:ext cx="276224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srgbClr val="2709BB"/>
                </a:solidFill>
                <a:latin typeface="+mn-ea"/>
              </a:rPr>
              <a:t>3×6= 18</a:t>
            </a:r>
            <a:endParaRPr lang="en-US" altLang="zh-CN" sz="3600" b="1" dirty="0">
              <a:solidFill>
                <a:srgbClr val="2709BB"/>
              </a:solidFill>
              <a:latin typeface="+mn-ea"/>
            </a:endParaRPr>
          </a:p>
        </p:txBody>
      </p:sp>
      <p:sp>
        <p:nvSpPr>
          <p:cNvPr id="10" name="Text Box 28"/>
          <p:cNvSpPr txBox="1">
            <a:spLocks noChangeArrowheads="1"/>
          </p:cNvSpPr>
          <p:nvPr/>
        </p:nvSpPr>
        <p:spPr bwMode="auto">
          <a:xfrm>
            <a:off x="4786314" y="4282867"/>
            <a:ext cx="276224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srgbClr val="2709BB"/>
                </a:solidFill>
                <a:latin typeface="+mn-ea"/>
              </a:rPr>
              <a:t>8×7= 56</a:t>
            </a:r>
            <a:endParaRPr lang="en-US" altLang="zh-CN" sz="3600" b="1" dirty="0">
              <a:solidFill>
                <a:srgbClr val="2709BB"/>
              </a:solidFill>
              <a:latin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1374" y="4786322"/>
            <a:ext cx="90726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+mj-ea"/>
                <a:ea typeface="+mj-ea"/>
              </a:rPr>
              <a:t>求一个数的几倍是多少，用</a:t>
            </a:r>
            <a:r>
              <a:rPr lang="zh-CN" altLang="en-US" sz="6000" b="1" dirty="0" smtClean="0">
                <a:solidFill>
                  <a:srgbClr val="FF0000"/>
                </a:solidFill>
                <a:latin typeface="+mj-ea"/>
                <a:ea typeface="+mj-ea"/>
              </a:rPr>
              <a:t>乘法</a:t>
            </a:r>
            <a:r>
              <a:rPr lang="zh-CN" altLang="en-US" sz="3600" b="1" dirty="0" smtClean="0">
                <a:solidFill>
                  <a:srgbClr val="FF0000"/>
                </a:solidFill>
                <a:latin typeface="+mj-ea"/>
                <a:ea typeface="+mj-ea"/>
              </a:rPr>
              <a:t>。</a:t>
            </a:r>
            <a:endParaRPr lang="zh-CN" altLang="en-US" sz="36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  <p:bldP spid="4" grpId="0" autoUpdateAnimBg="0"/>
      <p:bldP spid="5" grpId="0" autoUpdateAnimBg="0"/>
      <p:bldP spid="6" grpId="0" autoUpdateAnimBg="0"/>
      <p:bldP spid="7" grpId="0" autoUpdateAnimBg="0"/>
      <p:bldP spid="8" grpId="0" autoUpdateAnimBg="0"/>
      <p:bldP spid="9" grpId="0" autoUpdateAnimBg="0"/>
      <p:bldP spid="10" grpId="0" autoUpdateAnimBg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000108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+mj-ea"/>
                <a:ea typeface="+mj-ea"/>
              </a:rPr>
              <a:t>第一行摆：</a:t>
            </a:r>
            <a:endParaRPr lang="zh-CN" altLang="en-US" sz="3600" b="1" dirty="0">
              <a:latin typeface="+mj-ea"/>
              <a:ea typeface="+mj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4282" y="2571744"/>
            <a:ext cx="25010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+mj-ea"/>
                <a:ea typeface="+mj-ea"/>
              </a:rPr>
              <a:t>第二行摆：</a:t>
            </a:r>
            <a:endParaRPr lang="zh-CN" altLang="en-US" sz="3600" b="1" dirty="0">
              <a:latin typeface="+mj-ea"/>
              <a:ea typeface="+mj-ea"/>
            </a:endParaRPr>
          </a:p>
        </p:txBody>
      </p:sp>
      <p:cxnSp>
        <p:nvCxnSpPr>
          <p:cNvPr id="7" name="直接连接符 6"/>
          <p:cNvCxnSpPr/>
          <p:nvPr/>
        </p:nvCxnSpPr>
        <p:spPr>
          <a:xfrm rot="5400000">
            <a:off x="2318050" y="1396670"/>
            <a:ext cx="936000" cy="0"/>
          </a:xfrm>
          <a:prstGeom prst="line">
            <a:avLst/>
          </a:prstGeom>
          <a:ln w="666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rot="5400000">
            <a:off x="2603802" y="1396670"/>
            <a:ext cx="936000" cy="0"/>
          </a:xfrm>
          <a:prstGeom prst="line">
            <a:avLst/>
          </a:prstGeom>
          <a:ln w="666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rot="5400000">
            <a:off x="2318050" y="2961000"/>
            <a:ext cx="936000" cy="0"/>
          </a:xfrm>
          <a:prstGeom prst="line">
            <a:avLst/>
          </a:prstGeom>
          <a:ln w="666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rot="5400000">
            <a:off x="2603802" y="2961000"/>
            <a:ext cx="936000" cy="0"/>
          </a:xfrm>
          <a:prstGeom prst="line">
            <a:avLst/>
          </a:prstGeom>
          <a:ln w="666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rot="5400000">
            <a:off x="3461057" y="2961000"/>
            <a:ext cx="936000" cy="0"/>
          </a:xfrm>
          <a:prstGeom prst="line">
            <a:avLst/>
          </a:prstGeom>
          <a:ln w="666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rot="5400000">
            <a:off x="3746809" y="2961000"/>
            <a:ext cx="936000" cy="0"/>
          </a:xfrm>
          <a:prstGeom prst="line">
            <a:avLst/>
          </a:prstGeom>
          <a:ln w="666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rot="5400000">
            <a:off x="4818380" y="2968306"/>
            <a:ext cx="936000" cy="0"/>
          </a:xfrm>
          <a:prstGeom prst="line">
            <a:avLst/>
          </a:prstGeom>
          <a:ln w="666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rot="5400000">
            <a:off x="5104132" y="2968306"/>
            <a:ext cx="936000" cy="0"/>
          </a:xfrm>
          <a:prstGeom prst="line">
            <a:avLst/>
          </a:prstGeom>
          <a:ln w="666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071538" y="5143512"/>
            <a:ext cx="35798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0070C0"/>
                </a:solidFill>
                <a:latin typeface="+mj-ea"/>
                <a:ea typeface="+mj-ea"/>
              </a:rPr>
              <a:t>６是２的</a:t>
            </a:r>
            <a:r>
              <a:rPr lang="zh-CN" altLang="en-US" sz="4400" b="1" dirty="0" smtClean="0">
                <a:solidFill>
                  <a:srgbClr val="FF0000"/>
                </a:solidFill>
                <a:latin typeface="+mj-ea"/>
                <a:ea typeface="+mj-ea"/>
              </a:rPr>
              <a:t>３倍</a:t>
            </a:r>
            <a:endParaRPr lang="zh-CN" altLang="en-US" sz="4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2571736" y="2143116"/>
            <a:ext cx="785818" cy="1785950"/>
          </a:xfrm>
          <a:prstGeom prst="ellipse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3714744" y="2143116"/>
            <a:ext cx="785818" cy="1785950"/>
          </a:xfrm>
          <a:prstGeom prst="ellipse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5000628" y="2143116"/>
            <a:ext cx="785818" cy="1785950"/>
          </a:xfrm>
          <a:prstGeom prst="ellipse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2571736" y="500042"/>
            <a:ext cx="785818" cy="1571636"/>
          </a:xfrm>
          <a:prstGeom prst="ellipse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1071538" y="4214818"/>
            <a:ext cx="66437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0070C0"/>
                </a:solidFill>
                <a:latin typeface="+mj-ea"/>
                <a:ea typeface="+mj-ea"/>
              </a:rPr>
              <a:t>６里面有（　　）个２。</a:t>
            </a:r>
            <a:endParaRPr lang="zh-CN" altLang="en-US" sz="4400" b="1" dirty="0">
              <a:solidFill>
                <a:srgbClr val="0070C0"/>
              </a:solidFill>
              <a:latin typeface="+mj-ea"/>
              <a:ea typeface="+mj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071934" y="4214818"/>
            <a:ext cx="7505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+mn-ea"/>
              </a:rPr>
              <a:t>３</a:t>
            </a:r>
            <a:endParaRPr lang="zh-CN" altLang="en-US" sz="4400" b="1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animBg="1"/>
      <p:bldP spid="18" grpId="0" animBg="1"/>
      <p:bldP spid="19" grpId="0" animBg="1"/>
      <p:bldP spid="20" grpId="0" animBg="1"/>
      <p:bldP spid="21" grpId="0"/>
      <p:bldP spid="2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5" name="Picture 5" descr="http://www.ynszxc.gov.cn/UploadFile/Document/20089211723577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85728"/>
            <a:ext cx="1333500" cy="133350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357290" y="4071942"/>
            <a:ext cx="6572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+mj-ea"/>
                <a:ea typeface="+mj-ea"/>
              </a:rPr>
              <a:t>的朵数是　　的（　　）倍。</a:t>
            </a:r>
            <a:endParaRPr lang="zh-CN" altLang="en-US" sz="3600" b="1" dirty="0">
              <a:latin typeface="+mj-ea"/>
              <a:ea typeface="+mj-ea"/>
            </a:endParaRPr>
          </a:p>
        </p:txBody>
      </p:sp>
      <p:pic>
        <p:nvPicPr>
          <p:cNvPr id="12" name="Picture 5" descr="http://www.ynszxc.gov.cn/UploadFile/Document/20089211723577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8992" y="4071942"/>
            <a:ext cx="714380" cy="714381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5143504" y="4071942"/>
            <a:ext cx="8572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+mj-ea"/>
                <a:ea typeface="+mj-ea"/>
              </a:rPr>
              <a:t>２</a:t>
            </a:r>
            <a:endParaRPr lang="zh-CN" altLang="en-US" sz="40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14" name="Picture 6" descr="花11"/>
          <p:cNvPicPr>
            <a:picLocks noChangeAspect="1" noChangeArrowheads="1"/>
          </p:cNvPicPr>
          <p:nvPr/>
        </p:nvPicPr>
        <p:blipFill>
          <a:blip r:embed="rId3" cstate="print"/>
          <a:srcRect b="32024"/>
          <a:stretch>
            <a:fillRect/>
          </a:stretch>
        </p:blipFill>
        <p:spPr bwMode="auto">
          <a:xfrm>
            <a:off x="152369" y="2071678"/>
            <a:ext cx="1419235" cy="1358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6" descr="花11"/>
          <p:cNvPicPr>
            <a:picLocks noChangeAspect="1" noChangeArrowheads="1"/>
          </p:cNvPicPr>
          <p:nvPr/>
        </p:nvPicPr>
        <p:blipFill>
          <a:blip r:embed="rId3" cstate="print"/>
          <a:srcRect b="32024"/>
          <a:stretch>
            <a:fillRect/>
          </a:stretch>
        </p:blipFill>
        <p:spPr bwMode="auto">
          <a:xfrm>
            <a:off x="1428728" y="2070157"/>
            <a:ext cx="1419235" cy="1358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6" descr="花11"/>
          <p:cNvPicPr>
            <a:picLocks noChangeAspect="1" noChangeArrowheads="1"/>
          </p:cNvPicPr>
          <p:nvPr/>
        </p:nvPicPr>
        <p:blipFill>
          <a:blip r:embed="rId3" cstate="print"/>
          <a:srcRect b="32024"/>
          <a:stretch>
            <a:fillRect/>
          </a:stretch>
        </p:blipFill>
        <p:spPr bwMode="auto">
          <a:xfrm>
            <a:off x="2786050" y="2071678"/>
            <a:ext cx="1419235" cy="1358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6" descr="花11"/>
          <p:cNvPicPr>
            <a:picLocks noChangeAspect="1" noChangeArrowheads="1"/>
          </p:cNvPicPr>
          <p:nvPr/>
        </p:nvPicPr>
        <p:blipFill>
          <a:blip r:embed="rId3" cstate="print"/>
          <a:srcRect b="32024"/>
          <a:stretch>
            <a:fillRect/>
          </a:stretch>
        </p:blipFill>
        <p:spPr bwMode="auto">
          <a:xfrm>
            <a:off x="4724401" y="2071678"/>
            <a:ext cx="1419235" cy="1358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6" descr="花11"/>
          <p:cNvPicPr>
            <a:picLocks noChangeAspect="1" noChangeArrowheads="1"/>
          </p:cNvPicPr>
          <p:nvPr/>
        </p:nvPicPr>
        <p:blipFill>
          <a:blip r:embed="rId3" cstate="print"/>
          <a:srcRect b="32024"/>
          <a:stretch>
            <a:fillRect/>
          </a:stretch>
        </p:blipFill>
        <p:spPr bwMode="auto">
          <a:xfrm>
            <a:off x="6072198" y="2070157"/>
            <a:ext cx="1419235" cy="1358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6" descr="花11"/>
          <p:cNvPicPr>
            <a:picLocks noChangeAspect="1" noChangeArrowheads="1"/>
          </p:cNvPicPr>
          <p:nvPr/>
        </p:nvPicPr>
        <p:blipFill>
          <a:blip r:embed="rId4" cstate="print"/>
          <a:srcRect b="32024"/>
          <a:stretch>
            <a:fillRect/>
          </a:stretch>
        </p:blipFill>
        <p:spPr bwMode="auto">
          <a:xfrm>
            <a:off x="357158" y="4071942"/>
            <a:ext cx="822331" cy="7873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6" descr="花11"/>
          <p:cNvPicPr>
            <a:picLocks noChangeAspect="1" noChangeArrowheads="1"/>
          </p:cNvPicPr>
          <p:nvPr/>
        </p:nvPicPr>
        <p:blipFill>
          <a:blip r:embed="rId3" cstate="print"/>
          <a:srcRect b="32024"/>
          <a:stretch>
            <a:fillRect/>
          </a:stretch>
        </p:blipFill>
        <p:spPr bwMode="auto">
          <a:xfrm>
            <a:off x="7500958" y="2071678"/>
            <a:ext cx="1419235" cy="1358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5" descr="http://www.ynszxc.gov.cn/UploadFile/Document/20089211723577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285728"/>
            <a:ext cx="1333500" cy="1333501"/>
          </a:xfrm>
          <a:prstGeom prst="rect">
            <a:avLst/>
          </a:prstGeom>
          <a:noFill/>
        </p:spPr>
      </p:pic>
      <p:pic>
        <p:nvPicPr>
          <p:cNvPr id="22" name="Picture 5" descr="http://www.ynszxc.gov.cn/UploadFile/Document/20089211723577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64" y="285728"/>
            <a:ext cx="1333500" cy="1333501"/>
          </a:xfrm>
          <a:prstGeom prst="rect">
            <a:avLst/>
          </a:prstGeom>
          <a:noFill/>
        </p:spPr>
      </p:pic>
      <p:sp>
        <p:nvSpPr>
          <p:cNvPr id="23" name="TextBox 22"/>
          <p:cNvSpPr txBox="1"/>
          <p:nvPr/>
        </p:nvSpPr>
        <p:spPr>
          <a:xfrm>
            <a:off x="2500298" y="5143512"/>
            <a:ext cx="301396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002060"/>
                </a:solidFill>
                <a:latin typeface="+mj-ea"/>
                <a:ea typeface="+mj-ea"/>
              </a:rPr>
              <a:t>６</a:t>
            </a:r>
            <a:r>
              <a:rPr lang="en-US" altLang="zh-CN" sz="4400" b="1" dirty="0" smtClean="0">
                <a:solidFill>
                  <a:srgbClr val="002060"/>
                </a:solidFill>
                <a:latin typeface="+mj-ea"/>
                <a:ea typeface="+mj-ea"/>
              </a:rPr>
              <a:t>÷</a:t>
            </a:r>
            <a:r>
              <a:rPr lang="zh-CN" altLang="en-US" sz="4400" b="1" dirty="0" smtClean="0">
                <a:solidFill>
                  <a:srgbClr val="002060"/>
                </a:solidFill>
                <a:latin typeface="+mj-ea"/>
                <a:ea typeface="+mj-ea"/>
              </a:rPr>
              <a:t>３＝</a:t>
            </a:r>
            <a:r>
              <a:rPr lang="zh-CN" altLang="en-US" sz="4400" b="1" dirty="0" smtClean="0">
                <a:solidFill>
                  <a:srgbClr val="FF0000"/>
                </a:solidFill>
                <a:latin typeface="+mj-ea"/>
                <a:ea typeface="+mj-ea"/>
              </a:rPr>
              <a:t>２</a:t>
            </a:r>
            <a:endParaRPr lang="zh-CN" altLang="en-US" sz="4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0" y="1785926"/>
            <a:ext cx="4500562" cy="2071702"/>
          </a:xfrm>
          <a:prstGeom prst="ellipse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4643470" y="1785926"/>
            <a:ext cx="4500562" cy="2071702"/>
          </a:xfrm>
          <a:prstGeom prst="ellipse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0" y="71438"/>
            <a:ext cx="4500562" cy="1643050"/>
          </a:xfrm>
          <a:prstGeom prst="ellipse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3" grpId="0"/>
      <p:bldP spid="24" grpId="0" animBg="1"/>
      <p:bldP spid="25" grpId="0" animBg="1"/>
      <p:bldP spid="2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t2.baidu.com/it/u=3482453367,789919&amp;fm=0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642918"/>
            <a:ext cx="1055233" cy="1119187"/>
          </a:xfrm>
          <a:prstGeom prst="rect">
            <a:avLst/>
          </a:prstGeom>
          <a:noFill/>
        </p:spPr>
      </p:pic>
      <p:pic>
        <p:nvPicPr>
          <p:cNvPr id="9220" name="Picture 4" descr="http://t3.baidu.com/it/u=613948998,1067536811&amp;fm=0&amp;gp=0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2071678"/>
            <a:ext cx="1057275" cy="1333501"/>
          </a:xfrm>
          <a:prstGeom prst="rect">
            <a:avLst/>
          </a:prstGeom>
          <a:noFill/>
        </p:spPr>
      </p:pic>
      <p:pic>
        <p:nvPicPr>
          <p:cNvPr id="5" name="Picture 2" descr="http://t2.baidu.com/it/u=3482453367,789919&amp;fm=0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571480"/>
            <a:ext cx="1055233" cy="1119187"/>
          </a:xfrm>
          <a:prstGeom prst="rect">
            <a:avLst/>
          </a:prstGeom>
          <a:noFill/>
        </p:spPr>
      </p:pic>
      <p:pic>
        <p:nvPicPr>
          <p:cNvPr id="6" name="Picture 2" descr="http://t2.baidu.com/it/u=3482453367,789919&amp;fm=0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60" y="571480"/>
            <a:ext cx="1055233" cy="1119187"/>
          </a:xfrm>
          <a:prstGeom prst="rect">
            <a:avLst/>
          </a:prstGeom>
          <a:noFill/>
        </p:spPr>
      </p:pic>
      <p:pic>
        <p:nvPicPr>
          <p:cNvPr id="7" name="Picture 2" descr="http://t2.baidu.com/it/u=3482453367,789919&amp;fm=0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68" y="571480"/>
            <a:ext cx="1055233" cy="1119187"/>
          </a:xfrm>
          <a:prstGeom prst="rect">
            <a:avLst/>
          </a:prstGeom>
          <a:noFill/>
        </p:spPr>
      </p:pic>
      <p:pic>
        <p:nvPicPr>
          <p:cNvPr id="8" name="Picture 4" descr="http://t3.baidu.com/it/u=613948998,1067536811&amp;fm=0&amp;gp=0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57290" y="2071678"/>
            <a:ext cx="1057275" cy="1333501"/>
          </a:xfrm>
          <a:prstGeom prst="rect">
            <a:avLst/>
          </a:prstGeom>
          <a:noFill/>
        </p:spPr>
      </p:pic>
      <p:pic>
        <p:nvPicPr>
          <p:cNvPr id="9" name="Picture 4" descr="http://t3.baidu.com/it/u=613948998,1067536811&amp;fm=0&amp;gp=0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28860" y="2071678"/>
            <a:ext cx="1057275" cy="1333501"/>
          </a:xfrm>
          <a:prstGeom prst="rect">
            <a:avLst/>
          </a:prstGeom>
          <a:noFill/>
        </p:spPr>
      </p:pic>
      <p:pic>
        <p:nvPicPr>
          <p:cNvPr id="10" name="Picture 4" descr="http://t3.baidu.com/it/u=613948998,1067536811&amp;fm=0&amp;gp=0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868" y="2071678"/>
            <a:ext cx="1057275" cy="1333501"/>
          </a:xfrm>
          <a:prstGeom prst="rect">
            <a:avLst/>
          </a:prstGeom>
          <a:noFill/>
        </p:spPr>
      </p:pic>
      <p:pic>
        <p:nvPicPr>
          <p:cNvPr id="11" name="Picture 4" descr="http://t3.baidu.com/it/u=613948998,1067536811&amp;fm=0&amp;gp=0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2095499"/>
            <a:ext cx="1057275" cy="1333501"/>
          </a:xfrm>
          <a:prstGeom prst="rect">
            <a:avLst/>
          </a:prstGeom>
          <a:noFill/>
        </p:spPr>
      </p:pic>
      <p:pic>
        <p:nvPicPr>
          <p:cNvPr id="12" name="Picture 4" descr="http://t3.baidu.com/it/u=613948998,1067536811&amp;fm=0&amp;gp=0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8" y="2095499"/>
            <a:ext cx="1057275" cy="1333501"/>
          </a:xfrm>
          <a:prstGeom prst="rect">
            <a:avLst/>
          </a:prstGeom>
          <a:noFill/>
        </p:spPr>
      </p:pic>
      <p:pic>
        <p:nvPicPr>
          <p:cNvPr id="13" name="Picture 4" descr="http://t3.baidu.com/it/u=613948998,1067536811&amp;fm=0&amp;gp=0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29435" y="2095499"/>
            <a:ext cx="1057275" cy="1333501"/>
          </a:xfrm>
          <a:prstGeom prst="rect">
            <a:avLst/>
          </a:prstGeom>
          <a:noFill/>
        </p:spPr>
      </p:pic>
      <p:pic>
        <p:nvPicPr>
          <p:cNvPr id="14" name="Picture 4" descr="http://t3.baidu.com/it/u=613948998,1067536811&amp;fm=0&amp;gp=0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01005" y="2095499"/>
            <a:ext cx="1057275" cy="1333501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1500166" y="4071942"/>
            <a:ext cx="78581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+mj-ea"/>
                <a:ea typeface="+mj-ea"/>
              </a:rPr>
              <a:t>的只数是　　　　的（　　）倍。</a:t>
            </a:r>
            <a:endParaRPr lang="zh-CN" altLang="en-US" sz="3600" b="1" dirty="0">
              <a:latin typeface="+mj-ea"/>
              <a:ea typeface="+mj-ea"/>
            </a:endParaRPr>
          </a:p>
        </p:txBody>
      </p:sp>
      <p:pic>
        <p:nvPicPr>
          <p:cNvPr id="16" name="Picture 4" descr="http://t3.baidu.com/it/u=613948998,1067536811&amp;fm=0&amp;gp=0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3857628"/>
            <a:ext cx="785818" cy="991123"/>
          </a:xfrm>
          <a:prstGeom prst="rect">
            <a:avLst/>
          </a:prstGeom>
          <a:noFill/>
        </p:spPr>
      </p:pic>
      <p:pic>
        <p:nvPicPr>
          <p:cNvPr id="17" name="Picture 2" descr="http://t2.baidu.com/it/u=3482453367,789919&amp;fm=0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496" y="3786190"/>
            <a:ext cx="928694" cy="984979"/>
          </a:xfrm>
          <a:prstGeom prst="rect">
            <a:avLst/>
          </a:prstGeom>
          <a:noFill/>
        </p:spPr>
      </p:pic>
      <p:sp>
        <p:nvSpPr>
          <p:cNvPr id="18" name="TextBox 17"/>
          <p:cNvSpPr txBox="1"/>
          <p:nvPr/>
        </p:nvSpPr>
        <p:spPr>
          <a:xfrm>
            <a:off x="6286512" y="4000504"/>
            <a:ext cx="8572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+mj-ea"/>
                <a:ea typeface="+mj-ea"/>
              </a:rPr>
              <a:t>２</a:t>
            </a:r>
            <a:endParaRPr lang="zh-CN" altLang="en-US" sz="40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214282" y="2000240"/>
            <a:ext cx="4429156" cy="1500198"/>
          </a:xfrm>
          <a:prstGeom prst="roundRect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>
            <a:off x="4714876" y="2000240"/>
            <a:ext cx="4214842" cy="1500198"/>
          </a:xfrm>
          <a:prstGeom prst="roundRect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2500298" y="5143512"/>
            <a:ext cx="301396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002060"/>
                </a:solidFill>
                <a:latin typeface="+mj-ea"/>
                <a:ea typeface="+mj-ea"/>
              </a:rPr>
              <a:t>８</a:t>
            </a:r>
            <a:r>
              <a:rPr lang="en-US" altLang="zh-CN" sz="4400" b="1" dirty="0" smtClean="0">
                <a:solidFill>
                  <a:srgbClr val="002060"/>
                </a:solidFill>
                <a:latin typeface="+mj-ea"/>
                <a:ea typeface="+mj-ea"/>
              </a:rPr>
              <a:t>÷</a:t>
            </a:r>
            <a:r>
              <a:rPr lang="zh-CN" altLang="en-US" sz="4400" b="1" dirty="0" smtClean="0">
                <a:solidFill>
                  <a:srgbClr val="002060"/>
                </a:solidFill>
                <a:latin typeface="+mj-ea"/>
                <a:ea typeface="+mj-ea"/>
              </a:rPr>
              <a:t>４＝</a:t>
            </a:r>
            <a:r>
              <a:rPr lang="zh-CN" altLang="en-US" sz="4400" b="1" dirty="0" smtClean="0">
                <a:solidFill>
                  <a:srgbClr val="FF0000"/>
                </a:solidFill>
                <a:latin typeface="+mj-ea"/>
                <a:ea typeface="+mj-ea"/>
              </a:rPr>
              <a:t>２</a:t>
            </a:r>
            <a:endParaRPr lang="zh-CN" altLang="en-US" sz="4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285720" y="357166"/>
            <a:ext cx="4429156" cy="1500198"/>
          </a:xfrm>
          <a:prstGeom prst="roundRect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 animBg="1"/>
      <p:bldP spid="20" grpId="0" animBg="1"/>
      <p:bldP spid="21" grpId="0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台湾卡通矢量图 - 植物篇 - 写实水果53 - 写实水果向量图5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9239" y="2857496"/>
            <a:ext cx="765175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3" descr="大梨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34" y="1000108"/>
            <a:ext cx="714380" cy="1193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3" descr="大梨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14414" y="1000108"/>
            <a:ext cx="714380" cy="1193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3" descr="大梨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28794" y="1000108"/>
            <a:ext cx="714380" cy="1193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1" descr="台湾卡通矢量图 - 植物篇 - 写实水果53 - 写实水果向量图5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35057" y="2857496"/>
            <a:ext cx="765175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1" descr="台湾卡通矢量图 - 植物篇 - 写实水果53 - 写实水果向量图5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20875" y="2857496"/>
            <a:ext cx="765175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1" descr="台湾卡通矢量图 - 植物篇 - 写实水果53 - 写实水果向量图5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06759" y="2857496"/>
            <a:ext cx="765175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1" descr="台湾卡通矢量图 - 植物篇 - 写实水果53 - 写实水果向量图5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78395" y="2857496"/>
            <a:ext cx="765175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1" descr="台湾卡通矢量图 - 植物篇 - 写实水果53 - 写实水果向量图5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92577" y="2857496"/>
            <a:ext cx="765175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1" descr="台湾卡通矢量图 - 植物篇 - 写实水果53 - 写实水果向量图5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35915" y="2857496"/>
            <a:ext cx="765175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1" descr="台湾卡通矢量图 - 植物篇 - 写实水果53 - 写实水果向量图5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50097" y="2857496"/>
            <a:ext cx="765175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1" descr="台湾卡通矢量图 - 植物篇 - 写实水果53 - 写实水果向量图5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64279" y="2857496"/>
            <a:ext cx="765175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1" descr="台湾卡通矢量图 - 植物篇 - 写实水果53 - 写实水果向量图5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597" y="4451884"/>
            <a:ext cx="571504" cy="699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3" descr="大梨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86116" y="4310694"/>
            <a:ext cx="571504" cy="955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7"/>
          <p:cNvSpPr txBox="1"/>
          <p:nvPr/>
        </p:nvSpPr>
        <p:spPr>
          <a:xfrm>
            <a:off x="1285852" y="4429132"/>
            <a:ext cx="6572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+mj-ea"/>
                <a:ea typeface="+mj-ea"/>
              </a:rPr>
              <a:t>的个数是　　的（　　）倍。</a:t>
            </a:r>
            <a:endParaRPr lang="zh-CN" altLang="en-US" sz="3600" b="1" dirty="0">
              <a:latin typeface="+mj-ea"/>
              <a:ea typeface="+mj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143504" y="4429132"/>
            <a:ext cx="8572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+mj-ea"/>
                <a:ea typeface="+mj-ea"/>
              </a:rPr>
              <a:t>３</a:t>
            </a:r>
            <a:endParaRPr lang="zh-CN" altLang="en-US" sz="40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714612" y="5500702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02060"/>
                </a:solidFill>
                <a:latin typeface="+mj-ea"/>
                <a:ea typeface="+mj-ea"/>
              </a:rPr>
              <a:t>９</a:t>
            </a:r>
            <a:r>
              <a:rPr lang="en-US" altLang="zh-CN" sz="3600" b="1" dirty="0" smtClean="0">
                <a:solidFill>
                  <a:srgbClr val="002060"/>
                </a:solidFill>
                <a:latin typeface="+mj-ea"/>
                <a:ea typeface="+mj-ea"/>
              </a:rPr>
              <a:t>÷</a:t>
            </a:r>
            <a:r>
              <a:rPr lang="zh-CN" altLang="en-US" sz="3600" b="1" dirty="0" smtClean="0">
                <a:solidFill>
                  <a:srgbClr val="002060"/>
                </a:solidFill>
                <a:latin typeface="+mj-ea"/>
                <a:ea typeface="+mj-ea"/>
              </a:rPr>
              <a:t>３＝</a:t>
            </a:r>
            <a:r>
              <a:rPr lang="zh-CN" altLang="en-US" sz="3600" b="1" dirty="0" smtClean="0">
                <a:solidFill>
                  <a:srgbClr val="FF0000"/>
                </a:solidFill>
                <a:latin typeface="+mj-ea"/>
                <a:ea typeface="+mj-ea"/>
              </a:rPr>
              <a:t>３</a:t>
            </a:r>
            <a:endParaRPr lang="zh-CN" altLang="en-US" sz="36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85720" y="2571744"/>
            <a:ext cx="2643206" cy="1571636"/>
          </a:xfrm>
          <a:prstGeom prst="ellipse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3143240" y="2571744"/>
            <a:ext cx="2643206" cy="1571636"/>
          </a:xfrm>
          <a:prstGeom prst="ellipse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6072198" y="2571744"/>
            <a:ext cx="2643206" cy="1571636"/>
          </a:xfrm>
          <a:prstGeom prst="ellipse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285720" y="857232"/>
            <a:ext cx="2643206" cy="1571636"/>
          </a:xfrm>
          <a:prstGeom prst="ellipse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 animBg="1"/>
      <p:bldP spid="22" grpId="0" animBg="1"/>
      <p:bldP spid="23" grpId="0" animBg="1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立方体 1"/>
          <p:cNvSpPr/>
          <p:nvPr/>
        </p:nvSpPr>
        <p:spPr>
          <a:xfrm>
            <a:off x="714348" y="1571612"/>
            <a:ext cx="357190" cy="357190"/>
          </a:xfrm>
          <a:prstGeom prst="cube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立方体 2"/>
          <p:cNvSpPr/>
          <p:nvPr/>
        </p:nvSpPr>
        <p:spPr>
          <a:xfrm>
            <a:off x="714348" y="1000108"/>
            <a:ext cx="357190" cy="357190"/>
          </a:xfrm>
          <a:prstGeom prst="cube">
            <a:avLst/>
          </a:prstGeom>
          <a:solidFill>
            <a:srgbClr val="0070C0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立方体 3"/>
          <p:cNvSpPr/>
          <p:nvPr/>
        </p:nvSpPr>
        <p:spPr>
          <a:xfrm>
            <a:off x="1285852" y="1571612"/>
            <a:ext cx="357190" cy="357190"/>
          </a:xfrm>
          <a:prstGeom prst="cube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立方体 4"/>
          <p:cNvSpPr/>
          <p:nvPr/>
        </p:nvSpPr>
        <p:spPr>
          <a:xfrm>
            <a:off x="1857356" y="1571612"/>
            <a:ext cx="357190" cy="357190"/>
          </a:xfrm>
          <a:prstGeom prst="cube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立方体 5"/>
          <p:cNvSpPr/>
          <p:nvPr/>
        </p:nvSpPr>
        <p:spPr>
          <a:xfrm>
            <a:off x="2428860" y="1571612"/>
            <a:ext cx="357190" cy="357190"/>
          </a:xfrm>
          <a:prstGeom prst="cube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立方体 6"/>
          <p:cNvSpPr/>
          <p:nvPr/>
        </p:nvSpPr>
        <p:spPr>
          <a:xfrm>
            <a:off x="3000364" y="1571612"/>
            <a:ext cx="357190" cy="357190"/>
          </a:xfrm>
          <a:prstGeom prst="cube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立方体 7"/>
          <p:cNvSpPr/>
          <p:nvPr/>
        </p:nvSpPr>
        <p:spPr>
          <a:xfrm>
            <a:off x="3643306" y="1571612"/>
            <a:ext cx="357190" cy="357190"/>
          </a:xfrm>
          <a:prstGeom prst="cube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立方体 8"/>
          <p:cNvSpPr/>
          <p:nvPr/>
        </p:nvSpPr>
        <p:spPr>
          <a:xfrm>
            <a:off x="4286248" y="1571612"/>
            <a:ext cx="357190" cy="357190"/>
          </a:xfrm>
          <a:prstGeom prst="cube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立方体 9"/>
          <p:cNvSpPr/>
          <p:nvPr/>
        </p:nvSpPr>
        <p:spPr>
          <a:xfrm>
            <a:off x="4929190" y="1571612"/>
            <a:ext cx="357190" cy="357190"/>
          </a:xfrm>
          <a:prstGeom prst="cube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立方体 10"/>
          <p:cNvSpPr/>
          <p:nvPr/>
        </p:nvSpPr>
        <p:spPr>
          <a:xfrm>
            <a:off x="5572132" y="1571612"/>
            <a:ext cx="357190" cy="357190"/>
          </a:xfrm>
          <a:prstGeom prst="cube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立方体 11"/>
          <p:cNvSpPr/>
          <p:nvPr/>
        </p:nvSpPr>
        <p:spPr>
          <a:xfrm>
            <a:off x="6215074" y="1571612"/>
            <a:ext cx="357190" cy="357190"/>
          </a:xfrm>
          <a:prstGeom prst="cube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立方体 12"/>
          <p:cNvSpPr/>
          <p:nvPr/>
        </p:nvSpPr>
        <p:spPr>
          <a:xfrm>
            <a:off x="6858016" y="1571612"/>
            <a:ext cx="357190" cy="357190"/>
          </a:xfrm>
          <a:prstGeom prst="cube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立方体 13"/>
          <p:cNvSpPr/>
          <p:nvPr/>
        </p:nvSpPr>
        <p:spPr>
          <a:xfrm>
            <a:off x="7500958" y="1571612"/>
            <a:ext cx="357190" cy="357190"/>
          </a:xfrm>
          <a:prstGeom prst="cube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立方体 14"/>
          <p:cNvSpPr/>
          <p:nvPr/>
        </p:nvSpPr>
        <p:spPr>
          <a:xfrm>
            <a:off x="1285852" y="1000108"/>
            <a:ext cx="357190" cy="357190"/>
          </a:xfrm>
          <a:prstGeom prst="cube">
            <a:avLst/>
          </a:prstGeom>
          <a:solidFill>
            <a:srgbClr val="0070C0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立方体 15"/>
          <p:cNvSpPr/>
          <p:nvPr/>
        </p:nvSpPr>
        <p:spPr>
          <a:xfrm>
            <a:off x="1857356" y="1000108"/>
            <a:ext cx="357190" cy="357190"/>
          </a:xfrm>
          <a:prstGeom prst="cube">
            <a:avLst/>
          </a:prstGeom>
          <a:solidFill>
            <a:srgbClr val="0070C0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立方体 16"/>
          <p:cNvSpPr/>
          <p:nvPr/>
        </p:nvSpPr>
        <p:spPr>
          <a:xfrm>
            <a:off x="2428860" y="1000108"/>
            <a:ext cx="357190" cy="357190"/>
          </a:xfrm>
          <a:prstGeom prst="cube">
            <a:avLst/>
          </a:prstGeom>
          <a:solidFill>
            <a:srgbClr val="0070C0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立方体 17"/>
          <p:cNvSpPr/>
          <p:nvPr/>
        </p:nvSpPr>
        <p:spPr>
          <a:xfrm>
            <a:off x="857224" y="2857496"/>
            <a:ext cx="357190" cy="357190"/>
          </a:xfrm>
          <a:prstGeom prst="cube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立方体 18"/>
          <p:cNvSpPr/>
          <p:nvPr/>
        </p:nvSpPr>
        <p:spPr>
          <a:xfrm>
            <a:off x="3500430" y="2857496"/>
            <a:ext cx="357190" cy="357190"/>
          </a:xfrm>
          <a:prstGeom prst="cube">
            <a:avLst/>
          </a:prstGeom>
          <a:solidFill>
            <a:srgbClr val="0070C0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1285852" y="2643182"/>
            <a:ext cx="6572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+mj-ea"/>
                <a:ea typeface="+mj-ea"/>
              </a:rPr>
              <a:t>的个数是　　的几倍？</a:t>
            </a:r>
            <a:endParaRPr lang="zh-CN" altLang="en-US" sz="3600" b="1" dirty="0">
              <a:latin typeface="+mj-ea"/>
              <a:ea typeface="+mj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857356" y="3857628"/>
            <a:ext cx="35798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002060"/>
                </a:solidFill>
                <a:latin typeface="+mj-ea"/>
                <a:ea typeface="+mj-ea"/>
              </a:rPr>
              <a:t>１２</a:t>
            </a:r>
            <a:r>
              <a:rPr lang="en-US" altLang="zh-CN" sz="4400" b="1" dirty="0" smtClean="0">
                <a:solidFill>
                  <a:srgbClr val="002060"/>
                </a:solidFill>
                <a:latin typeface="+mj-ea"/>
                <a:ea typeface="+mj-ea"/>
              </a:rPr>
              <a:t>÷</a:t>
            </a:r>
            <a:r>
              <a:rPr lang="zh-CN" altLang="en-US" sz="4400" b="1" dirty="0" smtClean="0">
                <a:solidFill>
                  <a:srgbClr val="002060"/>
                </a:solidFill>
                <a:latin typeface="+mj-ea"/>
                <a:ea typeface="+mj-ea"/>
              </a:rPr>
              <a:t>４＝</a:t>
            </a:r>
            <a:r>
              <a:rPr lang="zh-CN" altLang="en-US" sz="4400" b="1" dirty="0" smtClean="0">
                <a:solidFill>
                  <a:srgbClr val="FF0000"/>
                </a:solidFill>
                <a:latin typeface="+mj-ea"/>
                <a:ea typeface="+mj-ea"/>
              </a:rPr>
              <a:t>３</a:t>
            </a:r>
            <a:endParaRPr lang="zh-CN" altLang="en-US" sz="4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1285852" y="2643182"/>
            <a:ext cx="6572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+mj-ea"/>
                <a:ea typeface="+mj-ea"/>
              </a:rPr>
              <a:t>的个数是　　的几倍？</a:t>
            </a:r>
            <a:endParaRPr lang="zh-CN" altLang="en-US" sz="3600" b="1" dirty="0">
              <a:latin typeface="+mj-ea"/>
              <a:ea typeface="+mj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857356" y="3857628"/>
            <a:ext cx="301396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+mj-ea"/>
                <a:ea typeface="+mj-ea"/>
              </a:rPr>
              <a:t>８</a:t>
            </a:r>
            <a:r>
              <a:rPr lang="en-US" altLang="zh-CN" sz="4400" b="1" dirty="0" smtClean="0">
                <a:solidFill>
                  <a:srgbClr val="FF0000"/>
                </a:solidFill>
                <a:latin typeface="+mj-ea"/>
                <a:ea typeface="+mj-ea"/>
              </a:rPr>
              <a:t>÷</a:t>
            </a:r>
            <a:r>
              <a:rPr lang="zh-CN" altLang="en-US" sz="4400" b="1" dirty="0" smtClean="0">
                <a:solidFill>
                  <a:srgbClr val="FF0000"/>
                </a:solidFill>
                <a:latin typeface="+mj-ea"/>
                <a:ea typeface="+mj-ea"/>
              </a:rPr>
              <a:t>２＝４</a:t>
            </a:r>
            <a:endParaRPr lang="zh-CN" altLang="en-US" sz="4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23" name="流程图: 联系 22"/>
          <p:cNvSpPr/>
          <p:nvPr/>
        </p:nvSpPr>
        <p:spPr>
          <a:xfrm>
            <a:off x="857224" y="642918"/>
            <a:ext cx="500066" cy="500066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流程图: 联系 23"/>
          <p:cNvSpPr/>
          <p:nvPr/>
        </p:nvSpPr>
        <p:spPr>
          <a:xfrm>
            <a:off x="1500166" y="642918"/>
            <a:ext cx="500066" cy="500066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等腰三角形 26"/>
          <p:cNvSpPr/>
          <p:nvPr/>
        </p:nvSpPr>
        <p:spPr>
          <a:xfrm>
            <a:off x="785786" y="1357298"/>
            <a:ext cx="500066" cy="428628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等腰三角形 27"/>
          <p:cNvSpPr/>
          <p:nvPr/>
        </p:nvSpPr>
        <p:spPr>
          <a:xfrm>
            <a:off x="1428728" y="1357298"/>
            <a:ext cx="500066" cy="428628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等腰三角形 28"/>
          <p:cNvSpPr/>
          <p:nvPr/>
        </p:nvSpPr>
        <p:spPr>
          <a:xfrm>
            <a:off x="2143108" y="1357298"/>
            <a:ext cx="500066" cy="428628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等腰三角形 29"/>
          <p:cNvSpPr/>
          <p:nvPr/>
        </p:nvSpPr>
        <p:spPr>
          <a:xfrm>
            <a:off x="2786050" y="1357298"/>
            <a:ext cx="500066" cy="428628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等腰三角形 30"/>
          <p:cNvSpPr/>
          <p:nvPr/>
        </p:nvSpPr>
        <p:spPr>
          <a:xfrm>
            <a:off x="3500430" y="1357298"/>
            <a:ext cx="500066" cy="428628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等腰三角形 31"/>
          <p:cNvSpPr/>
          <p:nvPr/>
        </p:nvSpPr>
        <p:spPr>
          <a:xfrm>
            <a:off x="4143372" y="1357298"/>
            <a:ext cx="500066" cy="428628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等腰三角形 32"/>
          <p:cNvSpPr/>
          <p:nvPr/>
        </p:nvSpPr>
        <p:spPr>
          <a:xfrm>
            <a:off x="4857752" y="1357298"/>
            <a:ext cx="500066" cy="428628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/>
          <p:cNvSpPr/>
          <p:nvPr/>
        </p:nvSpPr>
        <p:spPr>
          <a:xfrm>
            <a:off x="5500694" y="1357298"/>
            <a:ext cx="500066" cy="428628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等腰三角形 34"/>
          <p:cNvSpPr/>
          <p:nvPr/>
        </p:nvSpPr>
        <p:spPr>
          <a:xfrm>
            <a:off x="785786" y="2714620"/>
            <a:ext cx="500066" cy="428628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流程图: 联系 35"/>
          <p:cNvSpPr/>
          <p:nvPr/>
        </p:nvSpPr>
        <p:spPr>
          <a:xfrm>
            <a:off x="3500430" y="2786058"/>
            <a:ext cx="428628" cy="428628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5" name="Picture 5" descr="1"/>
          <p:cNvPicPr>
            <a:picLocks noChangeAspect="1" noChangeArrowheads="1"/>
          </p:cNvPicPr>
          <p:nvPr/>
        </p:nvPicPr>
        <p:blipFill>
          <a:blip r:embed="rId2" cstate="print">
            <a:lum bright="24000" contrast="48000"/>
          </a:blip>
          <a:srcRect/>
          <a:stretch>
            <a:fillRect/>
          </a:stretch>
        </p:blipFill>
        <p:spPr bwMode="auto">
          <a:xfrm>
            <a:off x="0" y="857232"/>
            <a:ext cx="1646122" cy="1361831"/>
          </a:xfrm>
          <a:prstGeom prst="rect">
            <a:avLst/>
          </a:prstGeom>
          <a:noFill/>
        </p:spPr>
      </p:pic>
      <p:sp>
        <p:nvSpPr>
          <p:cNvPr id="30732" name="Text Box 12"/>
          <p:cNvSpPr txBox="1">
            <a:spLocks noChangeArrowheads="1"/>
          </p:cNvSpPr>
          <p:nvPr/>
        </p:nvSpPr>
        <p:spPr bwMode="auto">
          <a:xfrm>
            <a:off x="0" y="0"/>
            <a:ext cx="721523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4000" b="1" dirty="0">
                <a:solidFill>
                  <a:schemeClr val="tx2"/>
                </a:solidFill>
                <a:ea typeface="隶书" pitchFamily="49" charset="-122"/>
              </a:rPr>
              <a:t>我会</a:t>
            </a:r>
            <a:r>
              <a:rPr lang="zh-CN" altLang="en-US" sz="4000" b="1" dirty="0" smtClean="0">
                <a:solidFill>
                  <a:schemeClr val="tx2"/>
                </a:solidFill>
                <a:ea typeface="隶书" pitchFamily="49" charset="-122"/>
              </a:rPr>
              <a:t>说谁是谁的几倍。</a:t>
            </a:r>
            <a:endParaRPr lang="zh-CN" altLang="en-US" sz="4000" b="1" dirty="0">
              <a:solidFill>
                <a:schemeClr val="tx2"/>
              </a:solidFill>
              <a:ea typeface="隶书" pitchFamily="49" charset="-122"/>
            </a:endParaRP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97091" y="857232"/>
            <a:ext cx="903471" cy="122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28794" y="1071546"/>
            <a:ext cx="1000132" cy="966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3" descr="大梨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29256" y="571480"/>
            <a:ext cx="785818" cy="1313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20" descr="草莓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72330" y="642918"/>
            <a:ext cx="862013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68" y="2143116"/>
            <a:ext cx="903471" cy="122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68" y="3500438"/>
            <a:ext cx="903471" cy="122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13" descr="大梨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29256" y="1714488"/>
            <a:ext cx="785818" cy="1313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13" descr="大梨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29256" y="2857496"/>
            <a:ext cx="785818" cy="1313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13" descr="大梨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29256" y="4000504"/>
            <a:ext cx="785818" cy="1313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20" descr="草莓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72330" y="1643050"/>
            <a:ext cx="862013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20" descr="草莓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72330" y="2643182"/>
            <a:ext cx="862013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20" descr="草莓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72330" y="3625867"/>
            <a:ext cx="862013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20" descr="草莓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72330" y="4625999"/>
            <a:ext cx="862013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28794" y="2108126"/>
            <a:ext cx="1000132" cy="966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20" descr="草莓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72330" y="5572140"/>
            <a:ext cx="862013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28662" y="1214422"/>
            <a:ext cx="714378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 smtClean="0"/>
              <a:t>公园里有柳树</a:t>
            </a:r>
            <a:r>
              <a:rPr lang="en-US" altLang="zh-CN" sz="3600" b="1" dirty="0" smtClean="0"/>
              <a:t>28</a:t>
            </a:r>
            <a:r>
              <a:rPr lang="zh-CN" altLang="zh-CN" sz="3600" b="1" dirty="0" smtClean="0"/>
              <a:t>棵，银杏树</a:t>
            </a:r>
            <a:r>
              <a:rPr lang="en-US" altLang="zh-CN" sz="3600" b="1" dirty="0" smtClean="0"/>
              <a:t>7</a:t>
            </a:r>
            <a:r>
              <a:rPr lang="zh-CN" altLang="zh-CN" sz="3600" b="1" dirty="0" smtClean="0"/>
              <a:t>棵，柳树的棵数是银杏树的几倍？</a:t>
            </a:r>
            <a:r>
              <a:rPr lang="en-US" altLang="zh-CN" sz="3600" b="1" dirty="0" smtClean="0"/>
              <a:t/>
            </a:r>
            <a:br>
              <a:rPr lang="en-US" altLang="zh-CN" sz="3600" b="1" dirty="0" smtClean="0"/>
            </a:br>
            <a:endParaRPr lang="zh-CN" altLang="en-US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2000232" y="3286124"/>
            <a:ext cx="35798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+mj-ea"/>
                <a:ea typeface="+mj-ea"/>
              </a:rPr>
              <a:t>２８</a:t>
            </a:r>
            <a:r>
              <a:rPr lang="en-US" altLang="zh-CN" sz="4400" b="1" dirty="0" smtClean="0">
                <a:solidFill>
                  <a:srgbClr val="FF0000"/>
                </a:solidFill>
                <a:latin typeface="+mj-ea"/>
                <a:ea typeface="+mj-ea"/>
              </a:rPr>
              <a:t>÷</a:t>
            </a:r>
            <a:r>
              <a:rPr lang="zh-CN" altLang="en-US" sz="4400" b="1" dirty="0" smtClean="0">
                <a:solidFill>
                  <a:srgbClr val="FF0000"/>
                </a:solidFill>
                <a:latin typeface="+mj-ea"/>
                <a:ea typeface="+mj-ea"/>
              </a:rPr>
              <a:t>７＝４</a:t>
            </a:r>
            <a:endParaRPr lang="zh-CN" altLang="en-US" sz="4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465</TotalTime>
  <Words>546</Words>
  <Application>Microsoft Office PowerPoint</Application>
  <PresentationFormat>全屏显示(4:3)</PresentationFormat>
  <Paragraphs>81</Paragraphs>
  <Slides>20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Lenovo</dc:creator>
  <cp:lastModifiedBy>Lenovo</cp:lastModifiedBy>
  <cp:revision>58</cp:revision>
  <dcterms:created xsi:type="dcterms:W3CDTF">2011-11-19T11:05:04Z</dcterms:created>
  <dcterms:modified xsi:type="dcterms:W3CDTF">2011-11-24T01:00:49Z</dcterms:modified>
</cp:coreProperties>
</file>