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59" r:id="rId3"/>
    <p:sldId id="262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943AA-23D6-4548-9BDF-F41C6DF073E7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93467-A94C-445F-B277-86D31EEE27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27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08" name="页脚占位符 1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</a:endParaRPr>
          </a:p>
        </p:txBody>
      </p:sp>
      <p:sp>
        <p:nvSpPr>
          <p:cNvPr id="72709" name="页眉占位符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918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47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5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46A5EE1-02F9-487D-9417-262B54FEE7EB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0551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7827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7828" name="页眉占位符 3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dirty="0">
                <a:solidFill>
                  <a:srgbClr val="000000"/>
                </a:solidFill>
              </a:rPr>
              <a:t>绿色圃中小学教育网</a:t>
            </a:r>
            <a:r>
              <a:rPr lang="en-US" altLang="zh-CN" sz="1200" dirty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7829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dirty="0">
                <a:solidFill>
                  <a:srgbClr val="000000"/>
                </a:solidFill>
              </a:rPr>
              <a:t>绿色圃中小学教育网</a:t>
            </a:r>
            <a:r>
              <a:rPr lang="en-US" altLang="zh-CN" sz="1200" dirty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7830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E0892F7-47AE-4D9E-A714-B94C7C194A31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3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511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5779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5780" name="页眉占位符 3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dirty="0">
                <a:solidFill>
                  <a:srgbClr val="000000"/>
                </a:solidFill>
              </a:rPr>
              <a:t>绿色圃中小学教育网</a:t>
            </a:r>
            <a:r>
              <a:rPr lang="en-US" altLang="zh-CN" sz="1200" dirty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5781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dirty="0">
                <a:solidFill>
                  <a:srgbClr val="000000"/>
                </a:solidFill>
              </a:rPr>
              <a:t>绿色圃中小学教育网</a:t>
            </a:r>
            <a:r>
              <a:rPr lang="en-US" altLang="zh-CN" sz="1200" dirty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5782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9E9E929-52C2-4C39-8CDE-8FE010127410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4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326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6803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页眉占位符 3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dirty="0">
                <a:solidFill>
                  <a:srgbClr val="000000"/>
                </a:solidFill>
              </a:rPr>
              <a:t>绿色圃中小学教育网</a:t>
            </a:r>
            <a:r>
              <a:rPr lang="en-US" altLang="zh-CN" sz="1200" dirty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6805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dirty="0">
                <a:solidFill>
                  <a:srgbClr val="000000"/>
                </a:solidFill>
              </a:rPr>
              <a:t>绿色圃中小学教育网</a:t>
            </a:r>
            <a:r>
              <a:rPr lang="en-US" altLang="zh-CN" sz="1200" dirty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76806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9E19706-C4B2-479E-8A76-9C4FC64E4267}" type="slidenum">
              <a:rPr lang="zh-CN" altLang="en-US" sz="1200">
                <a:solidFill>
                  <a:srgbClr val="000000"/>
                </a:solidFill>
              </a:rPr>
              <a:pPr eaLnBrk="1" hangingPunct="1"/>
              <a:t>5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342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88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5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8BE72C7-8894-4B18-8CA3-7B0E5850AD59}" type="slidenum">
              <a:rPr lang="en-US" altLang="zh-CN" sz="1200"/>
              <a:pPr eaLnBrk="1" hangingPunct="1"/>
              <a:t>11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2372354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98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7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891C190-0B9D-4077-BC02-B8C3AA786232}" type="slidenum">
              <a:rPr lang="en-US" altLang="zh-CN" sz="1200"/>
              <a:pPr eaLnBrk="1" hangingPunct="1"/>
              <a:t>17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4180888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C994E26-D9FA-4D66-B5AC-DF0DD14AFFDF}" type="slidenum">
              <a:rPr lang="en-US" altLang="zh-CN" sz="1200"/>
              <a:pPr eaLnBrk="1" hangingPunct="1"/>
              <a:t>27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267444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800"/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36438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681968708"/>
      </p:ext>
    </p:extLst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6535547"/>
      </p:ext>
    </p:extLst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xmlns="" val="3102274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768E3712-4DCD-4CF9-BAA9-8D384A5A78E0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30630A09-4583-46AA-B671-B72EDCA99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1821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8E3712-4DCD-4CF9-BAA9-8D384A5A78E0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30A09-4583-46AA-B671-B72EDCA99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4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060094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8E3712-4DCD-4CF9-BAA9-8D384A5A78E0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30A09-4583-46AA-B671-B72EDCA99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3238593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xmlns="" val="111678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8"/>
          <p:cNvSpPr>
            <a:spLocks noChangeArrowheads="1"/>
          </p:cNvSpPr>
          <p:nvPr/>
        </p:nvSpPr>
        <p:spPr bwMode="auto">
          <a:xfrm>
            <a:off x="395288" y="6453188"/>
            <a:ext cx="62071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100" dirty="0">
                <a:solidFill>
                  <a:srgbClr val="FFFFFF"/>
                </a:solidFill>
                <a:latin typeface="Calibri" panose="020F0502020204030204" pitchFamily="34" charset="0"/>
              </a:rPr>
              <a:t>绿色圃中小学教育网</a:t>
            </a:r>
            <a:r>
              <a:rPr lang="en-US" altLang="zh-CN" sz="100" dirty="0">
                <a:solidFill>
                  <a:srgbClr val="FFFFFF"/>
                </a:solidFill>
                <a:latin typeface="Calibri" panose="020F0502020204030204" pitchFamily="34" charset="0"/>
              </a:rPr>
              <a:t>http://www.lspjy.com  </a:t>
            </a:r>
            <a:r>
              <a:rPr lang="zh-CN" altLang="en-US" sz="100" dirty="0">
                <a:solidFill>
                  <a:srgbClr val="FFFFFF"/>
                </a:solidFill>
                <a:latin typeface="Calibri" panose="020F0502020204030204" pitchFamily="34" charset="0"/>
              </a:rPr>
              <a:t>绿色圃中学资源网</a:t>
            </a:r>
            <a:r>
              <a:rPr lang="en-US" altLang="zh-CN" sz="100" dirty="0">
                <a:solidFill>
                  <a:srgbClr val="FFFFFF"/>
                </a:solidFill>
                <a:latin typeface="Calibri" panose="020F0502020204030204" pitchFamily="34" charset="0"/>
              </a:rPr>
              <a:t>http://cz.lspjy.com</a:t>
            </a:r>
            <a:endParaRPr lang="en-US" altLang="zh-CN" sz="1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05"/>
          <a:stretch/>
        </p:blipFill>
        <p:spPr bwMode="auto">
          <a:xfrm>
            <a:off x="-4922" y="816927"/>
            <a:ext cx="9144000" cy="569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>
            <a:extLst>
              <a:ext uri="{FF2B5EF4-FFF2-40B4-BE49-F238E27FC236}">
                <a16:creationId xmlns="" xmlns:a16="http://schemas.microsoft.com/office/drawing/2014/main" id="{A4086830-6FB9-40CA-840E-80FE718DA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303" y="2276872"/>
            <a:ext cx="55435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观 潮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b="5462"/>
          <a:stretch>
            <a:fillRect/>
          </a:stretch>
        </p:blipFill>
        <p:spPr>
          <a:xfrm>
            <a:off x="83249" y="908720"/>
            <a:ext cx="9025255" cy="5773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文本框 1"/>
          <p:cNvSpPr txBox="1"/>
          <p:nvPr/>
        </p:nvSpPr>
        <p:spPr>
          <a:xfrm>
            <a:off x="372110" y="231139"/>
            <a:ext cx="82962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潮来前</a:t>
            </a:r>
            <a:r>
              <a:rPr lang="en-US" altLang="zh-CN" sz="4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 b="1" noProof="1"/>
          </a:p>
        </p:txBody>
      </p:sp>
      <p:sp>
        <p:nvSpPr>
          <p:cNvPr id="16387" name="文本框 3"/>
          <p:cNvSpPr txBox="1">
            <a:spLocks noChangeArrowheads="1"/>
          </p:cNvSpPr>
          <p:nvPr/>
        </p:nvSpPr>
        <p:spPr bwMode="auto">
          <a:xfrm>
            <a:off x="850900" y="1308100"/>
            <a:ext cx="6454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江面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：风平浪静   薄雾笼罩</a:t>
            </a:r>
          </a:p>
          <a:p>
            <a:pPr eaLnBrk="1" hangingPunct="1"/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88" name="文本框 4"/>
          <p:cNvSpPr txBox="1">
            <a:spLocks noChangeArrowheads="1"/>
          </p:cNvSpPr>
          <p:nvPr/>
        </p:nvSpPr>
        <p:spPr bwMode="auto">
          <a:xfrm>
            <a:off x="852488" y="2508250"/>
            <a:ext cx="559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accent2"/>
                </a:solidFill>
              </a:rPr>
              <a:t>人</a:t>
            </a:r>
            <a:r>
              <a:rPr lang="zh-CN" altLang="en-US" sz="3200" b="1"/>
              <a:t>：人山人海、焦急、期盼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C:\Users\nana\Desktop\20140826174126122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0713"/>
            <a:ext cx="8496300" cy="612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045959" y="1185544"/>
            <a:ext cx="1198243" cy="3467100"/>
          </a:xfrm>
          <a:prstGeom prst="rect">
            <a:avLst/>
          </a:prstGeom>
          <a:noFill/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6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潮来时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WordArt 22"/>
          <p:cNvSpPr>
            <a:spLocks noChangeArrowheads="1" noChangeShapeType="1" noTextEdit="1"/>
          </p:cNvSpPr>
          <p:nvPr/>
        </p:nvSpPr>
        <p:spPr bwMode="auto">
          <a:xfrm>
            <a:off x="1928813" y="2000250"/>
            <a:ext cx="4929187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3252" name="TextBox 8"/>
          <p:cNvSpPr txBox="1">
            <a:spLocks noChangeArrowheads="1"/>
          </p:cNvSpPr>
          <p:nvPr/>
        </p:nvSpPr>
        <p:spPr bwMode="auto">
          <a:xfrm>
            <a:off x="1211263" y="2214563"/>
            <a:ext cx="7237412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4400" b="1" dirty="0">
              <a:solidFill>
                <a:srgbClr val="FF00FF"/>
              </a:solidFill>
            </a:endParaRPr>
          </a:p>
          <a:p>
            <a:pPr eaLnBrk="1" hangingPunct="1"/>
            <a:r>
              <a:rPr lang="zh-CN" altLang="en-US" sz="4400" b="1" dirty="0">
                <a:solidFill>
                  <a:srgbClr val="FF00FF"/>
                </a:solidFill>
              </a:rPr>
              <a:t>     自读</a:t>
            </a:r>
            <a:r>
              <a:rPr lang="en-US" altLang="zh-CN" sz="4400" b="1" dirty="0">
                <a:solidFill>
                  <a:srgbClr val="FF00FF"/>
                </a:solidFill>
              </a:rPr>
              <a:t>3</a:t>
            </a:r>
            <a:r>
              <a:rPr lang="zh-CN" altLang="en-US" sz="4400" b="1" dirty="0">
                <a:solidFill>
                  <a:srgbClr val="FF00FF"/>
                </a:solidFill>
              </a:rPr>
              <a:t>、</a:t>
            </a:r>
            <a:r>
              <a:rPr lang="en-US" altLang="zh-CN" sz="4400" b="1" dirty="0">
                <a:solidFill>
                  <a:srgbClr val="FF00FF"/>
                </a:solidFill>
              </a:rPr>
              <a:t>4</a:t>
            </a:r>
            <a:r>
              <a:rPr lang="zh-CN" altLang="en-US" sz="4400" b="1" dirty="0">
                <a:solidFill>
                  <a:srgbClr val="FF00FF"/>
                </a:solidFill>
              </a:rPr>
              <a:t>自然段，画出你喜欢的描写潮水的语句。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delay="0"/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330200" y="295275"/>
            <a:ext cx="83899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午后一点左右，从远处传来隆隆的响声，好像闷雷滚动。</a:t>
            </a:r>
          </a:p>
        </p:txBody>
      </p:sp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130300" y="782638"/>
            <a:ext cx="251301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闷雷滚动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52613"/>
            <a:ext cx="9144000" cy="498301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7" descr="C:\Users\Administrator\Desktop\图片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113"/>
            <a:ext cx="88201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785813" y="214313"/>
            <a:ext cx="77866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过了一会儿，响声越来越大，只见东边水天相接的地方出现了一条白线，人群又沸腾起来。</a:t>
            </a:r>
            <a:endParaRPr lang="en-US" altLang="zh-CN" sz="32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1187624" y="1184328"/>
            <a:ext cx="185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沸腾</a:t>
            </a: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857250" y="2143125"/>
            <a:ext cx="23574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人声鼎沸</a:t>
            </a: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4"/>
          <p:cNvSpPr txBox="1">
            <a:spLocks noChangeArrowheads="1"/>
          </p:cNvSpPr>
          <p:nvPr/>
        </p:nvSpPr>
        <p:spPr bwMode="auto">
          <a:xfrm>
            <a:off x="428625" y="428625"/>
            <a:ext cx="81438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       </a:t>
            </a:r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那条白线很快地向我们移来，逐渐拉长，变粗，横贯江面。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43063" y="928688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横贯江面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46" y="1566220"/>
            <a:ext cx="9144000" cy="5305167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595313" y="481013"/>
            <a:ext cx="76914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再近些，只见白浪翻滚，形成一堵两丈多高的水墙。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16832"/>
            <a:ext cx="9144000" cy="4559217"/>
          </a:xfrm>
          <a:prstGeom prst="rect">
            <a:avLst/>
          </a:prstGeom>
        </p:spPr>
      </p:pic>
    </p:spTree>
  </p:cSld>
  <p:clrMapOvr>
    <a:masterClrMapping/>
  </p:clrMapOvr>
  <p:transition spd="med"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6" descr="C:\Users\nana\Desktop\19300534011634134698775519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989138"/>
            <a:ext cx="889158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428625" y="419100"/>
            <a:ext cx="82153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浪潮越来越近，犹如千万匹白色战马齐头并进，浩浩荡荡地飞奔而来；那声音如同山崩地裂，好像大地都被震得颤动起来。</a:t>
            </a:r>
          </a:p>
        </p:txBody>
      </p:sp>
    </p:spTree>
  </p:cSld>
  <p:clrMapOvr>
    <a:masterClrMapping/>
  </p:clrMapOvr>
  <p:transition spd="med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WordArt 22"/>
          <p:cNvSpPr>
            <a:spLocks noChangeArrowheads="1" noChangeShapeType="1" noTextEdit="1"/>
          </p:cNvSpPr>
          <p:nvPr/>
        </p:nvSpPr>
        <p:spPr bwMode="auto">
          <a:xfrm>
            <a:off x="1928813" y="2000250"/>
            <a:ext cx="4929187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9396" name="TextBox 8"/>
          <p:cNvSpPr txBox="1">
            <a:spLocks noChangeArrowheads="1"/>
          </p:cNvSpPr>
          <p:nvPr/>
        </p:nvSpPr>
        <p:spPr bwMode="auto">
          <a:xfrm>
            <a:off x="1428750" y="2214563"/>
            <a:ext cx="6500813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FF00FF"/>
                </a:solidFill>
              </a:rPr>
              <a:t>        认真听老师朗读，并思考作者用哪些词语把描写潮水的语句连接起来的，请用笔圈出来？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delay="0"/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标题 7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57188"/>
            <a:ext cx="7358063" cy="785812"/>
          </a:xfrm>
        </p:spPr>
        <p:txBody>
          <a:bodyPr/>
          <a:lstStyle/>
          <a:p>
            <a:r>
              <a:rPr lang="zh-CN" altLang="en-US" sz="3600" b="1"/>
              <a:t>思考：作者按什么顺序描写潮水？</a:t>
            </a:r>
          </a:p>
        </p:txBody>
      </p:sp>
      <p:sp>
        <p:nvSpPr>
          <p:cNvPr id="60422" name="内容占位符 10"/>
          <p:cNvSpPr>
            <a:spLocks noGrp="1" noChangeArrowheads="1"/>
          </p:cNvSpPr>
          <p:nvPr>
            <p:ph idx="4294967295"/>
          </p:nvPr>
        </p:nvSpPr>
        <p:spPr>
          <a:xfrm>
            <a:off x="145256" y="2185988"/>
            <a:ext cx="8234363" cy="4672012"/>
          </a:xfrm>
        </p:spPr>
        <p:txBody>
          <a:bodyPr/>
          <a:lstStyle/>
          <a:p>
            <a:pPr algn="l">
              <a:buFontTx/>
              <a:buNone/>
            </a:pPr>
            <a:r>
              <a:rPr lang="en-US" altLang="zh-CN" sz="2000" dirty="0"/>
              <a:t>    </a:t>
            </a:r>
            <a:r>
              <a:rPr lang="zh-CN" altLang="en-US" sz="2400" dirty="0"/>
              <a:t>午后一点左右，从 </a:t>
            </a:r>
            <a:r>
              <a:rPr lang="en-US" altLang="zh-CN" sz="2400" dirty="0"/>
              <a:t>(          )</a:t>
            </a:r>
            <a:r>
              <a:rPr lang="zh-CN" altLang="en-US" sz="2400" dirty="0"/>
              <a:t>传来隆隆的响声，好像闷雷滚动。</a:t>
            </a:r>
            <a:r>
              <a:rPr lang="en-US" altLang="zh-CN" sz="2400" dirty="0"/>
              <a:t>(                   )</a:t>
            </a:r>
            <a:r>
              <a:rPr lang="zh-CN" altLang="en-US" sz="2400" dirty="0"/>
              <a:t>，响声越来越大，（                                      ）出现了一条白线。那条白线很快地向我们移来，逐渐拉长、变粗，横贯江面。（          ），只见白浪翻滚，形成一道两丈多高的水墙。（                         ），犹如千万匹白色战马齐头并进，浩浩荡荡地飞奔而来。那声音如同山崩地裂，好像大地都被震得颤动起来。</a:t>
            </a:r>
          </a:p>
          <a:p>
            <a:pPr algn="l">
              <a:buFontTx/>
              <a:buNone/>
            </a:pPr>
            <a:endParaRPr lang="zh-CN" altLang="en-US" sz="2400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162131" y="1561307"/>
            <a:ext cx="725487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远</a:t>
            </a:r>
          </a:p>
        </p:txBody>
      </p:sp>
      <p:sp>
        <p:nvSpPr>
          <p:cNvPr id="17413" name="AutoShape 6"/>
          <p:cNvSpPr>
            <a:spLocks noChangeArrowheads="1"/>
          </p:cNvSpPr>
          <p:nvPr/>
        </p:nvSpPr>
        <p:spPr bwMode="auto">
          <a:xfrm>
            <a:off x="8524875" y="2714625"/>
            <a:ext cx="144463" cy="1944688"/>
          </a:xfrm>
          <a:prstGeom prst="downArrow">
            <a:avLst>
              <a:gd name="adj1" fmla="val 50000"/>
              <a:gd name="adj2" fmla="val 3362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8234363" y="4660900"/>
            <a:ext cx="725487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近</a:t>
            </a: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3824287" y="2071687"/>
            <a:ext cx="13065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远处   </a:t>
            </a:r>
          </a:p>
        </p:txBody>
      </p:sp>
      <p:sp>
        <p:nvSpPr>
          <p:cNvPr id="60424" name="TextBox 8"/>
          <p:cNvSpPr txBox="1">
            <a:spLocks noChangeArrowheads="1"/>
          </p:cNvSpPr>
          <p:nvPr/>
        </p:nvSpPr>
        <p:spPr bwMode="auto">
          <a:xfrm>
            <a:off x="5786438" y="3946525"/>
            <a:ext cx="2928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                                                                           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46362" y="2458244"/>
            <a:ext cx="2355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过了一会儿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28825" y="3454401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再近些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16856" y="2833689"/>
            <a:ext cx="4265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只见东边水天相接的地方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43958" y="3771899"/>
            <a:ext cx="261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浪潮越来越近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7412" grpId="0"/>
      <p:bldP spid="17413" grpId="0" animBg="1"/>
      <p:bldP spid="17414" grpId="0"/>
      <p:bldP spid="17416" grpId="0"/>
      <p:bldP spid="2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5" y="1125538"/>
            <a:ext cx="8497639" cy="54721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503299" y="1288426"/>
            <a:ext cx="4176589" cy="5187950"/>
            <a:chOff x="897418" y="1166261"/>
            <a:chExt cx="6220001" cy="4680520"/>
          </a:xfrm>
        </p:grpSpPr>
        <p:sp>
          <p:nvSpPr>
            <p:cNvPr id="4" name="矩形 3"/>
            <p:cNvSpPr/>
            <p:nvPr/>
          </p:nvSpPr>
          <p:spPr>
            <a:xfrm>
              <a:off x="897418" y="1166261"/>
              <a:ext cx="6220001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3016" name="Rectangle 7"/>
            <p:cNvSpPr>
              <a:spLocks noChangeArrowheads="1"/>
            </p:cNvSpPr>
            <p:nvPr/>
          </p:nvSpPr>
          <p:spPr bwMode="auto">
            <a:xfrm>
              <a:off x="1058646" y="1227694"/>
              <a:ext cx="5772370" cy="405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r>
                <a:rPr lang="zh-CN" altLang="en-US" sz="21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钱塘江大潮的成因：</a:t>
              </a:r>
              <a:r>
                <a:rPr lang="zh-CN" altLang="en-US" b="1" dirty="0">
                  <a:solidFill>
                    <a:srgbClr val="0000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钱塘江口是喇叭形，外宽内窄，外深内浅，迫使潮水上升，因此潮波传来，受到很大的约束，这是地理因素。</a:t>
              </a:r>
              <a:endParaRPr lang="en-US" altLang="zh-CN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just" eaLnBrk="1" hangingPunct="1">
                <a:lnSpc>
                  <a:spcPct val="120000"/>
                </a:lnSpc>
              </a:pPr>
              <a:r>
                <a:rPr lang="zh-CN" altLang="en-US" b="1" dirty="0">
                  <a:solidFill>
                    <a:srgbClr val="0000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八月十八，太阳、地球、月亮三球的引力对涨潮影响最大。再加上八月中旬这段时间海面上常常刮东南风，所以潮波来势特别猛烈。</a:t>
              </a:r>
              <a:endParaRPr lang="zh-CN" altLang="en-US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pic>
        <p:nvPicPr>
          <p:cNvPr id="4301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17827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7" descr="pic_1149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3" t="55141" r="16733" b="16101"/>
          <a:stretch>
            <a:fillRect/>
          </a:stretch>
        </p:blipFill>
        <p:spPr bwMode="auto">
          <a:xfrm>
            <a:off x="4932361" y="1273611"/>
            <a:ext cx="392509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910" b="21902"/>
          <a:stretch>
            <a:fillRect/>
          </a:stretch>
        </p:blipFill>
        <p:spPr bwMode="auto">
          <a:xfrm>
            <a:off x="4932361" y="3789040"/>
            <a:ext cx="3960813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623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WordArt 22"/>
          <p:cNvSpPr>
            <a:spLocks noChangeArrowheads="1" noChangeShapeType="1" noTextEdit="1"/>
          </p:cNvSpPr>
          <p:nvPr/>
        </p:nvSpPr>
        <p:spPr bwMode="auto">
          <a:xfrm>
            <a:off x="1928813" y="2000250"/>
            <a:ext cx="4929187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1444" name="TextBox 8"/>
          <p:cNvSpPr txBox="1">
            <a:spLocks noChangeArrowheads="1"/>
          </p:cNvSpPr>
          <p:nvPr/>
        </p:nvSpPr>
        <p:spPr bwMode="auto">
          <a:xfrm>
            <a:off x="1441450" y="2582863"/>
            <a:ext cx="648811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FF00FF"/>
                </a:solidFill>
              </a:rPr>
              <a:t>        </a:t>
            </a:r>
            <a:r>
              <a:rPr lang="zh-CN" altLang="en-US" sz="4400" b="1" dirty="0">
                <a:solidFill>
                  <a:srgbClr val="FF00FF"/>
                </a:solidFill>
              </a:rPr>
              <a:t>齐读描写潮水的句子，并思考作者具体描写了潮水的什么？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delay="0"/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0" y="3708400"/>
            <a:ext cx="1357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ahoma" panose="020B0604030504040204" pitchFamily="34" charset="0"/>
              </a:rPr>
              <a:t> 声音：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0" y="4214813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Tahoma" panose="020B0604030504040204" pitchFamily="34" charset="0"/>
              </a:rPr>
              <a:t>闷雷滚动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0" y="4857750"/>
            <a:ext cx="1285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ahoma" panose="020B0604030504040204" pitchFamily="34" charset="0"/>
              </a:rPr>
              <a:t> 形状：</a:t>
            </a:r>
          </a:p>
        </p:txBody>
      </p:sp>
      <p:sp>
        <p:nvSpPr>
          <p:cNvPr id="18440" name="Text Box 8">
            <a:hlinkClick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-95250" y="5429250"/>
            <a:ext cx="1738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33CCFF"/>
                </a:solidFill>
                <a:latin typeface="Tahoma" panose="020B0604030504040204" pitchFamily="34" charset="0"/>
              </a:rPr>
              <a:t>     </a:t>
            </a:r>
            <a:r>
              <a:rPr lang="zh-CN" altLang="en-US" sz="3200" b="1">
                <a:solidFill>
                  <a:srgbClr val="002060"/>
                </a:solidFill>
                <a:latin typeface="Tahoma" panose="020B0604030504040204" pitchFamily="34" charset="0"/>
              </a:rPr>
              <a:t>白线</a:t>
            </a:r>
          </a:p>
        </p:txBody>
      </p:sp>
      <p:sp>
        <p:nvSpPr>
          <p:cNvPr id="62470" name="TextBox 8"/>
          <p:cNvSpPr txBox="1">
            <a:spLocks noChangeArrowheads="1"/>
          </p:cNvSpPr>
          <p:nvPr/>
        </p:nvSpPr>
        <p:spPr bwMode="auto">
          <a:xfrm>
            <a:off x="0" y="771525"/>
            <a:ext cx="90297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/>
              <a:t>           </a:t>
            </a:r>
            <a:r>
              <a:rPr lang="zh-CN" altLang="en-US" sz="2800" b="1" dirty="0">
                <a:latin typeface="宋体" panose="02010600030101010101" pitchFamily="2" charset="-122"/>
              </a:rPr>
              <a:t>午后一点左右，从远处传来隆隆的响声，好像闷雷滚动。过了一会儿，响声越来越大，只见东边水天相接的地方出现了一条白线。那条白线很快地向我们移来，逐渐拉长、变粗，横贯江面。再近些，只见白浪翻滚，形成一堵两丈多高的水墙。浪潮越来越近，犹如千万匹白色战马齐头并进，浩浩荡荡地飞奔而来。那声音如同山崩地裂，好像大地都被震得颤动起来。</a:t>
            </a:r>
          </a:p>
        </p:txBody>
      </p:sp>
      <p:sp>
        <p:nvSpPr>
          <p:cNvPr id="18442" name="右箭头 11"/>
          <p:cNvSpPr>
            <a:spLocks noChangeArrowheads="1"/>
          </p:cNvSpPr>
          <p:nvPr/>
        </p:nvSpPr>
        <p:spPr bwMode="auto">
          <a:xfrm>
            <a:off x="1643063" y="4429125"/>
            <a:ext cx="714375" cy="1428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3" name="TextBox 12"/>
          <p:cNvSpPr txBox="1">
            <a:spLocks noChangeArrowheads="1"/>
          </p:cNvSpPr>
          <p:nvPr/>
        </p:nvSpPr>
        <p:spPr bwMode="auto">
          <a:xfrm>
            <a:off x="2428875" y="4286250"/>
            <a:ext cx="1643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ahoma" panose="020B0604030504040204" pitchFamily="34" charset="0"/>
              </a:rPr>
              <a:t>越来越大</a:t>
            </a:r>
          </a:p>
        </p:txBody>
      </p:sp>
      <p:sp>
        <p:nvSpPr>
          <p:cNvPr id="18444" name="右箭头 13"/>
          <p:cNvSpPr>
            <a:spLocks noChangeArrowheads="1"/>
          </p:cNvSpPr>
          <p:nvPr/>
        </p:nvSpPr>
        <p:spPr bwMode="auto">
          <a:xfrm>
            <a:off x="4071938" y="4429125"/>
            <a:ext cx="714375" cy="1428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5" name="TextBox 16"/>
          <p:cNvSpPr txBox="1">
            <a:spLocks noChangeArrowheads="1"/>
          </p:cNvSpPr>
          <p:nvPr/>
        </p:nvSpPr>
        <p:spPr bwMode="auto">
          <a:xfrm>
            <a:off x="5000625" y="4286250"/>
            <a:ext cx="1643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</a:rPr>
              <a:t>山崩地裂</a:t>
            </a:r>
          </a:p>
        </p:txBody>
      </p:sp>
      <p:sp>
        <p:nvSpPr>
          <p:cNvPr id="18447" name="右箭头 18"/>
          <p:cNvSpPr>
            <a:spLocks noChangeArrowheads="1"/>
          </p:cNvSpPr>
          <p:nvPr/>
        </p:nvSpPr>
        <p:spPr bwMode="auto">
          <a:xfrm>
            <a:off x="1714500" y="5643563"/>
            <a:ext cx="714375" cy="1428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8" name="TextBox 19"/>
          <p:cNvSpPr txBox="1">
            <a:spLocks noChangeArrowheads="1"/>
          </p:cNvSpPr>
          <p:nvPr/>
        </p:nvSpPr>
        <p:spPr bwMode="auto">
          <a:xfrm>
            <a:off x="2500313" y="5500688"/>
            <a:ext cx="1857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</a:rPr>
              <a:t>水墙</a:t>
            </a:r>
          </a:p>
        </p:txBody>
      </p:sp>
      <p:sp>
        <p:nvSpPr>
          <p:cNvPr id="18449" name="右箭头 20"/>
          <p:cNvSpPr>
            <a:spLocks noChangeArrowheads="1"/>
          </p:cNvSpPr>
          <p:nvPr/>
        </p:nvSpPr>
        <p:spPr bwMode="auto">
          <a:xfrm>
            <a:off x="4000500" y="5643563"/>
            <a:ext cx="714375" cy="1428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2478" name="TextBox 21"/>
          <p:cNvSpPr txBox="1">
            <a:spLocks noChangeArrowheads="1"/>
          </p:cNvSpPr>
          <p:nvPr/>
        </p:nvSpPr>
        <p:spPr bwMode="auto">
          <a:xfrm>
            <a:off x="4857750" y="5286375"/>
            <a:ext cx="1785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51" name="TextBox 22"/>
          <p:cNvSpPr txBox="1">
            <a:spLocks noChangeArrowheads="1"/>
          </p:cNvSpPr>
          <p:nvPr/>
        </p:nvSpPr>
        <p:spPr bwMode="auto">
          <a:xfrm>
            <a:off x="4786313" y="5500688"/>
            <a:ext cx="1714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ahoma" panose="020B0604030504040204" pitchFamily="34" charset="0"/>
              </a:rPr>
              <a:t>白色战马</a:t>
            </a:r>
          </a:p>
        </p:txBody>
      </p:sp>
      <p:sp>
        <p:nvSpPr>
          <p:cNvPr id="18453" name="TextBox 24"/>
          <p:cNvSpPr txBox="1">
            <a:spLocks noChangeArrowheads="1"/>
          </p:cNvSpPr>
          <p:nvPr/>
        </p:nvSpPr>
        <p:spPr bwMode="auto">
          <a:xfrm>
            <a:off x="7072313" y="5500688"/>
            <a:ext cx="1643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33CCFF"/>
                </a:solidFill>
                <a:latin typeface="Tahoma" panose="020B0604030504040204" pitchFamily="34" charset="0"/>
              </a:rPr>
              <a:t> </a:t>
            </a:r>
            <a:endParaRPr lang="en-US" altLang="zh-CN" b="1">
              <a:solidFill>
                <a:srgbClr val="33CCFF"/>
              </a:solidFill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84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8436" grpId="0" build="p"/>
      <p:bldP spid="18439" grpId="0" build="p"/>
      <p:bldP spid="18440" grpId="0" build="p"/>
      <p:bldP spid="18442" grpId="0" build="p" animBg="1"/>
      <p:bldP spid="18443" grpId="0" build="p"/>
      <p:bldP spid="18444" grpId="0" build="p" animBg="1"/>
      <p:bldP spid="18445" grpId="0" build="p"/>
      <p:bldP spid="18447" grpId="0" build="p" animBg="1"/>
      <p:bldP spid="18448" grpId="0" build="p"/>
      <p:bldP spid="18449" grpId="0" build="p" animBg="1"/>
      <p:bldP spid="18451" grpId="0" build="p"/>
      <p:bldP spid="1845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1"/>
          <p:cNvSpPr txBox="1">
            <a:spLocks noChangeArrowheads="1"/>
          </p:cNvSpPr>
          <p:nvPr/>
        </p:nvSpPr>
        <p:spPr bwMode="auto">
          <a:xfrm>
            <a:off x="547688" y="1158875"/>
            <a:ext cx="80327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想象：</a:t>
            </a:r>
          </a:p>
          <a:p>
            <a:pPr eaLnBrk="1" hangingPunct="1"/>
            <a:endParaRPr lang="zh-CN" altLang="en-US" sz="3200" b="1" dirty="0"/>
          </a:p>
          <a:p>
            <a:pPr eaLnBrk="1" hangingPunct="1"/>
            <a:r>
              <a:rPr lang="en-US" altLang="zh-CN" sz="2800" b="1" dirty="0"/>
              <a:t>1.</a:t>
            </a:r>
            <a:r>
              <a:rPr lang="zh-CN" altLang="en-US" sz="2800" b="1" dirty="0"/>
              <a:t>边听朗读边想象你若是在观潮会看到怎样的景象？会发出怎样的感叹？</a:t>
            </a:r>
          </a:p>
          <a:p>
            <a:pPr eaLnBrk="1" hangingPunct="1"/>
            <a:endParaRPr lang="zh-CN" altLang="en-US" sz="2800" b="1" dirty="0"/>
          </a:p>
          <a:p>
            <a:pPr eaLnBrk="1" hangingPunct="1"/>
            <a:endParaRPr lang="zh-CN" altLang="en-US" sz="2800" b="1" dirty="0"/>
          </a:p>
        </p:txBody>
      </p:sp>
      <p:sp>
        <p:nvSpPr>
          <p:cNvPr id="63491" name="文本框 2"/>
          <p:cNvSpPr txBox="1">
            <a:spLocks noChangeArrowheads="1"/>
          </p:cNvSpPr>
          <p:nvPr/>
        </p:nvSpPr>
        <p:spPr bwMode="auto">
          <a:xfrm>
            <a:off x="543465" y="3212976"/>
            <a:ext cx="803697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2.</a:t>
            </a:r>
            <a:r>
              <a:rPr lang="zh-CN" altLang="en-US" sz="2800" b="1" dirty="0"/>
              <a:t>作者的描写为什么会让我们有身临其境之感，他描写潮水的句子有什么特点？</a:t>
            </a:r>
          </a:p>
        </p:txBody>
      </p:sp>
      <p:sp>
        <p:nvSpPr>
          <p:cNvPr id="63492" name="文本框 3"/>
          <p:cNvSpPr txBox="1">
            <a:spLocks noChangeArrowheads="1"/>
          </p:cNvSpPr>
          <p:nvPr/>
        </p:nvSpPr>
        <p:spPr bwMode="auto">
          <a:xfrm>
            <a:off x="547688" y="4635500"/>
            <a:ext cx="76850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</a:rPr>
              <a:t>作者运用比喻的修辞手法，将抽象的潮水比喻成白线、水墙和战马，生动形象。</a:t>
            </a:r>
          </a:p>
        </p:txBody>
      </p:sp>
    </p:spTree>
  </p:cSld>
  <p:clrMapOvr>
    <a:masterClrMapping/>
  </p:clrMapOvr>
  <p:transition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1752600" y="1524000"/>
            <a:ext cx="56276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ea typeface="楷体_GB2312"/>
                <a:cs typeface="楷体_GB2312"/>
              </a:rPr>
              <a:t>        </a:t>
            </a:r>
          </a:p>
        </p:txBody>
      </p:sp>
      <p:sp>
        <p:nvSpPr>
          <p:cNvPr id="64515" name="矩形 4"/>
          <p:cNvSpPr>
            <a:spLocks noChangeArrowheads="1"/>
          </p:cNvSpPr>
          <p:nvPr/>
        </p:nvSpPr>
        <p:spPr bwMode="auto">
          <a:xfrm>
            <a:off x="928688" y="1357313"/>
            <a:ext cx="7429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40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6" name="TextBox 5"/>
          <p:cNvSpPr txBox="1">
            <a:spLocks noChangeArrowheads="1"/>
          </p:cNvSpPr>
          <p:nvPr/>
        </p:nvSpPr>
        <p:spPr bwMode="auto">
          <a:xfrm>
            <a:off x="857250" y="1214438"/>
            <a:ext cx="7358063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        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午后一点左右，从远处传来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，好像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。过了一会儿，响声越来越大，只见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。那条白线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。再近些，只见白浪翻滚，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__________________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。浪潮越来越近，犹如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。那声音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 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，好像</a:t>
            </a:r>
            <a:r>
              <a:rPr lang="en-US" altLang="zh-CN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内容占位符 2"/>
          <p:cNvSpPr>
            <a:spLocks noGrp="1" noChangeArrowheads="1"/>
          </p:cNvSpPr>
          <p:nvPr>
            <p:ph idx="1"/>
          </p:nvPr>
        </p:nvSpPr>
        <p:spPr>
          <a:xfrm>
            <a:off x="260350" y="344488"/>
            <a:ext cx="3303588" cy="774700"/>
          </a:xfrm>
        </p:spPr>
        <p:txBody>
          <a:bodyPr/>
          <a:lstStyle/>
          <a:p>
            <a:pPr marL="357188" indent="-357188" algn="just" eaLnBrk="1" hangingPunct="1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FontTx/>
              <a:buBlip>
                <a:blip r:embed="rId2"/>
              </a:buBlip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潮头过后</a:t>
            </a:r>
          </a:p>
        </p:txBody>
      </p:sp>
      <p:sp>
        <p:nvSpPr>
          <p:cNvPr id="65539" name="矩形 1"/>
          <p:cNvSpPr>
            <a:spLocks noChangeArrowheads="1"/>
          </p:cNvSpPr>
          <p:nvPr/>
        </p:nvSpPr>
        <p:spPr bwMode="auto">
          <a:xfrm>
            <a:off x="1400175" y="1119188"/>
            <a:ext cx="70310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SzPct val="100000"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漫天卷地　风号浪吼　余波汹涌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010" y="2131059"/>
            <a:ext cx="6900544" cy="432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WordArt 22"/>
          <p:cNvSpPr>
            <a:spLocks noChangeArrowheads="1" noChangeShapeType="1" noTextEdit="1"/>
          </p:cNvSpPr>
          <p:nvPr/>
        </p:nvSpPr>
        <p:spPr bwMode="auto">
          <a:xfrm>
            <a:off x="1928813" y="2000250"/>
            <a:ext cx="4929187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6564" name="TextBox 8"/>
          <p:cNvSpPr txBox="1">
            <a:spLocks noChangeArrowheads="1"/>
          </p:cNvSpPr>
          <p:nvPr/>
        </p:nvSpPr>
        <p:spPr bwMode="auto">
          <a:xfrm>
            <a:off x="1462932" y="2489143"/>
            <a:ext cx="6150969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FF00FF"/>
                </a:solidFill>
              </a:rPr>
              <a:t>       </a:t>
            </a:r>
            <a:r>
              <a:rPr lang="en-US" altLang="zh-CN" sz="3600" b="1" dirty="0">
                <a:solidFill>
                  <a:srgbClr val="FF00FF"/>
                </a:solidFill>
              </a:rPr>
              <a:t>1.</a:t>
            </a:r>
            <a:r>
              <a:rPr lang="zh-CN" altLang="en-US" sz="3600" b="1" dirty="0">
                <a:solidFill>
                  <a:srgbClr val="FF00FF"/>
                </a:solidFill>
              </a:rPr>
              <a:t>学完文章，钱塘江大潮给你留下什么印象？</a:t>
            </a:r>
          </a:p>
        </p:txBody>
      </p:sp>
      <p:sp>
        <p:nvSpPr>
          <p:cNvPr id="66565" name="文本框 1"/>
          <p:cNvSpPr txBox="1">
            <a:spLocks noChangeArrowheads="1"/>
          </p:cNvSpPr>
          <p:nvPr/>
        </p:nvSpPr>
        <p:spPr bwMode="auto">
          <a:xfrm>
            <a:off x="1525922" y="4171148"/>
            <a:ext cx="609215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FF"/>
                </a:solidFill>
              </a:rPr>
              <a:t>        2.</a:t>
            </a:r>
            <a:r>
              <a:rPr lang="zh-CN" altLang="en-US" sz="3600" b="1" dirty="0">
                <a:solidFill>
                  <a:srgbClr val="FF00FF"/>
                </a:solidFill>
              </a:rPr>
              <a:t>通过文章的学习，你能感受出作者怎样的感情？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delay="0"/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279400" y="1828800"/>
            <a:ext cx="8629650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bg1"/>
              </a:buClr>
            </a:pPr>
            <a:r>
              <a:rPr lang="en-US" altLang="zh-CN" b="1" dirty="0"/>
              <a:t>            </a:t>
            </a:r>
            <a:r>
              <a:rPr lang="zh-CN" altLang="en-US" sz="3600" b="1" dirty="0"/>
              <a:t>本文通过描写作者耳闻目睹钱塘江大潮潮来前、潮来时、潮头过后的景象，赞美了大潮的奇特、雄伟壮观，抒发了作者热爱祖国大好河山的真挚感情。</a:t>
            </a:r>
          </a:p>
        </p:txBody>
      </p:sp>
      <p:sp>
        <p:nvSpPr>
          <p:cNvPr id="67587" name="文本框 2"/>
          <p:cNvSpPr txBox="1">
            <a:spLocks noChangeArrowheads="1"/>
          </p:cNvSpPr>
          <p:nvPr/>
        </p:nvSpPr>
        <p:spPr bwMode="auto">
          <a:xfrm>
            <a:off x="692150" y="1103313"/>
            <a:ext cx="3087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中心思想：</a:t>
            </a:r>
          </a:p>
        </p:txBody>
      </p:sp>
    </p:spTree>
  </p:cSld>
  <p:clrMapOvr>
    <a:masterClrMapping/>
  </p:clrMapOvr>
  <p:transition>
    <p:checke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PM_0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738188"/>
            <a:ext cx="8640762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311525" y="1916832"/>
            <a:ext cx="5508625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　              </a:t>
            </a:r>
            <a: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  <a:t>观潮</a:t>
            </a:r>
            <a:r>
              <a:rPr lang="zh-CN" altLang="en-US" sz="4400" dirty="0">
                <a:ea typeface="华文新魏" panose="02010800040101010101" pitchFamily="2" charset="-122"/>
              </a:rPr>
              <a:t/>
            </a:r>
            <a:br>
              <a:rPr lang="zh-CN" altLang="en-US" sz="4400" dirty="0">
                <a:ea typeface="华文新魏" panose="02010800040101010101" pitchFamily="2" charset="-122"/>
              </a:rPr>
            </a:br>
            <a:r>
              <a:rPr lang="zh-CN" altLang="en-US" sz="4400" dirty="0">
                <a:ea typeface="华文新魏" panose="02010800040101010101" pitchFamily="2" charset="-122"/>
              </a:rPr>
              <a:t>　</a:t>
            </a:r>
            <a: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  <a:t>闷雷滚动出白线，</a:t>
            </a:r>
            <a:b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</a:br>
            <a: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  <a:t>　潮头怒吼贯江面。</a:t>
            </a:r>
            <a:b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</a:br>
            <a: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  <a:t>　山崩地裂城墙现，</a:t>
            </a:r>
            <a:b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</a:br>
            <a:r>
              <a:rPr lang="zh-CN" altLang="en-US" sz="4400" dirty="0">
                <a:solidFill>
                  <a:srgbClr val="FF0066"/>
                </a:solidFill>
                <a:ea typeface="华文新魏" panose="02010800040101010101" pitchFamily="2" charset="-122"/>
              </a:rPr>
              <a:t>　钱塘奇观天下传。</a:t>
            </a:r>
          </a:p>
          <a:p>
            <a:pPr eaLnBrk="1" hangingPunct="1">
              <a:spcBef>
                <a:spcPct val="50000"/>
              </a:spcBef>
            </a:pP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22"/>
          <p:cNvSpPr txBox="1">
            <a:spLocks noChangeArrowheads="1"/>
          </p:cNvSpPr>
          <p:nvPr/>
        </p:nvSpPr>
        <p:spPr bwMode="auto">
          <a:xfrm>
            <a:off x="468313" y="908050"/>
            <a:ext cx="8280400" cy="550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SzPct val="100000"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一千里色中秋月，十万军声半夜潮。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10000"/>
              </a:lnSpc>
              <a:buSzPct val="100000"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李廓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忆钱塘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eaLnBrk="1" hangingPunct="1">
              <a:lnSpc>
                <a:spcPct val="110000"/>
              </a:lnSpc>
              <a:buSzPct val="100000"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千里波涛滚滚来，雪花飞向钓鱼台。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SzPct val="100000"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人山纷赞阵容阔，铁马从容杀敌回。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10000"/>
              </a:lnSpc>
              <a:buSzPct val="100000"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七绝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观潮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eaLnBrk="1" hangingPunct="1">
              <a:lnSpc>
                <a:spcPct val="110000"/>
              </a:lnSpc>
              <a:buSzPct val="100000"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海面雷霆聚，江心瀑布横。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10000"/>
              </a:lnSpc>
              <a:buSzPct val="100000"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（宋）范仲淹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和运使舍人观潮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eaLnBrk="1" hangingPunct="1">
              <a:lnSpc>
                <a:spcPct val="110000"/>
              </a:lnSpc>
              <a:buSzPct val="100000"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海阔天空浪若雷，钱塘潮涌自天来。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10000"/>
              </a:lnSpc>
              <a:buSzPct val="100000"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（明）王在晋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望江台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69635" name="内容占位符 2"/>
          <p:cNvSpPr>
            <a:spLocks noGrp="1" noChangeArrowheads="1"/>
          </p:cNvSpPr>
          <p:nvPr>
            <p:ph idx="1"/>
          </p:nvPr>
        </p:nvSpPr>
        <p:spPr>
          <a:xfrm>
            <a:off x="1835150" y="0"/>
            <a:ext cx="5376863" cy="674688"/>
          </a:xfrm>
        </p:spPr>
        <p:txBody>
          <a:bodyPr/>
          <a:lstStyle/>
          <a:p>
            <a:pPr marL="357188" indent="-357188" algn="just" eaLnBrk="1" hangingPunct="1">
              <a:lnSpc>
                <a:spcPct val="90000"/>
              </a:lnSpc>
              <a:spcBef>
                <a:spcPts val="1625"/>
              </a:spcBef>
              <a:buClr>
                <a:schemeClr val="accent1"/>
              </a:buClr>
              <a:buFontTx/>
              <a:buBlip>
                <a:blip r:embed="rId2"/>
              </a:buBlip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有关钱塘潮的著名诗句</a:t>
            </a:r>
          </a:p>
        </p:txBody>
      </p:sp>
    </p:spTree>
  </p:cSld>
  <p:clrMapOvr>
    <a:masterClrMapping/>
  </p:clrMapOvr>
  <p:transition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Box 4"/>
          <p:cNvSpPr txBox="1">
            <a:spLocks noChangeArrowheads="1"/>
          </p:cNvSpPr>
          <p:nvPr/>
        </p:nvSpPr>
        <p:spPr bwMode="auto">
          <a:xfrm>
            <a:off x="1043608" y="1628800"/>
            <a:ext cx="7056784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SzPct val="100000"/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我是小导游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SzPct val="100000"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如果你是小导游，你怎样向不了解钱塘江大潮的游客介绍钱塘江大潮呢？</a:t>
            </a:r>
          </a:p>
        </p:txBody>
      </p:sp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13" y="908050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9063" y="908050"/>
            <a:ext cx="2073275" cy="661988"/>
            <a:chOff x="0" y="0"/>
            <a:chExt cx="2071702" cy="661806"/>
          </a:xfrm>
        </p:grpSpPr>
        <p:sp>
          <p:nvSpPr>
            <p:cNvPr id="4610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836711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085" name="文本框 9"/>
          <p:cNvSpPr txBox="1">
            <a:spLocks noChangeArrowheads="1"/>
          </p:cNvSpPr>
          <p:nvPr/>
        </p:nvSpPr>
        <p:spPr bwMode="auto">
          <a:xfrm>
            <a:off x="317351" y="1991295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yán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ɡuān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zhèn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46086" name="TextBox 1"/>
          <p:cNvSpPr txBox="1">
            <a:spLocks noChangeArrowheads="1"/>
          </p:cNvSpPr>
          <p:nvPr/>
        </p:nvSpPr>
        <p:spPr bwMode="auto">
          <a:xfrm>
            <a:off x="461813" y="2483693"/>
            <a:ext cx="2376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盐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官  镇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7" name="TextBox 20"/>
          <p:cNvSpPr txBox="1">
            <a:spLocks noChangeArrowheads="1"/>
          </p:cNvSpPr>
          <p:nvPr/>
        </p:nvSpPr>
        <p:spPr bwMode="auto">
          <a:xfrm>
            <a:off x="463401" y="3131393"/>
            <a:ext cx="1654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fèi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ténɡ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46088" name="TextBox 24"/>
          <p:cNvSpPr txBox="1">
            <a:spLocks noChangeArrowheads="1"/>
          </p:cNvSpPr>
          <p:nvPr/>
        </p:nvSpPr>
        <p:spPr bwMode="auto">
          <a:xfrm>
            <a:off x="336401" y="3588495"/>
            <a:ext cx="164718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鼎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沸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9" name="TextBox 5"/>
          <p:cNvSpPr txBox="1">
            <a:spLocks noChangeArrowheads="1"/>
          </p:cNvSpPr>
          <p:nvPr/>
        </p:nvSpPr>
        <p:spPr bwMode="auto">
          <a:xfrm>
            <a:off x="2970270" y="2442418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屹 立</a:t>
            </a:r>
          </a:p>
        </p:txBody>
      </p:sp>
      <p:sp>
        <p:nvSpPr>
          <p:cNvPr id="46090" name="TextBox 5"/>
          <p:cNvSpPr txBox="1">
            <a:spLocks noChangeArrowheads="1"/>
          </p:cNvSpPr>
          <p:nvPr/>
        </p:nvSpPr>
        <p:spPr bwMode="auto">
          <a:xfrm>
            <a:off x="4472793" y="2442418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昂 首</a:t>
            </a:r>
          </a:p>
        </p:txBody>
      </p:sp>
      <p:sp>
        <p:nvSpPr>
          <p:cNvPr id="46091" name="TextBox 2"/>
          <p:cNvSpPr txBox="1">
            <a:spLocks noChangeArrowheads="1"/>
          </p:cNvSpPr>
          <p:nvPr/>
        </p:nvSpPr>
        <p:spPr bwMode="auto">
          <a:xfrm>
            <a:off x="1901676" y="3131393"/>
            <a:ext cx="230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 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hénɡ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cs typeface="方正中等线简体"/>
              </a:rPr>
              <a:t>ɡ</a:t>
            </a:r>
            <a:r>
              <a:rPr lang="en-US" altLang="zh-CN" dirty="0" err="1" smtClean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uàn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46092" name="TextBox 5"/>
          <p:cNvSpPr txBox="1">
            <a:spLocks noChangeArrowheads="1"/>
          </p:cNvSpPr>
          <p:nvPr/>
        </p:nvSpPr>
        <p:spPr bwMode="auto">
          <a:xfrm>
            <a:off x="2225525" y="3546891"/>
            <a:ext cx="244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横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贯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3" name="TextBox 5"/>
          <p:cNvSpPr txBox="1">
            <a:spLocks noChangeArrowheads="1"/>
          </p:cNvSpPr>
          <p:nvPr/>
        </p:nvSpPr>
        <p:spPr bwMode="auto">
          <a:xfrm>
            <a:off x="327818" y="4714357"/>
            <a:ext cx="165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震  动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4" name="TextBox 2"/>
          <p:cNvSpPr txBox="1">
            <a:spLocks noChangeArrowheads="1"/>
          </p:cNvSpPr>
          <p:nvPr/>
        </p:nvSpPr>
        <p:spPr bwMode="auto">
          <a:xfrm>
            <a:off x="176213" y="4264608"/>
            <a:ext cx="21533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 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zhèn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dònɡ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46095" name="TextBox 5"/>
          <p:cNvSpPr txBox="1">
            <a:spLocks noChangeArrowheads="1"/>
          </p:cNvSpPr>
          <p:nvPr/>
        </p:nvSpPr>
        <p:spPr bwMode="auto">
          <a:xfrm>
            <a:off x="2413796" y="4703765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</a:p>
        </p:txBody>
      </p:sp>
      <p:sp>
        <p:nvSpPr>
          <p:cNvPr id="46096" name="TextBox 2"/>
          <p:cNvSpPr txBox="1">
            <a:spLocks noChangeArrowheads="1"/>
          </p:cNvSpPr>
          <p:nvPr/>
        </p:nvSpPr>
        <p:spPr bwMode="auto">
          <a:xfrm>
            <a:off x="2060628" y="4247084"/>
            <a:ext cx="2087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   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shà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shí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46097" name="TextBox 2"/>
          <p:cNvSpPr txBox="1">
            <a:spLocks noChangeArrowheads="1"/>
          </p:cNvSpPr>
          <p:nvPr/>
        </p:nvSpPr>
        <p:spPr bwMode="auto">
          <a:xfrm>
            <a:off x="4097908" y="3171567"/>
            <a:ext cx="1800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hào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dànɡ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46098" name="TextBox 2"/>
          <p:cNvSpPr txBox="1">
            <a:spLocks noChangeArrowheads="1"/>
          </p:cNvSpPr>
          <p:nvPr/>
        </p:nvSpPr>
        <p:spPr bwMode="auto">
          <a:xfrm>
            <a:off x="5756341" y="3181549"/>
            <a:ext cx="28911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shān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bēnɡ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dì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liè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 </a:t>
            </a:r>
          </a:p>
        </p:txBody>
      </p:sp>
      <p:sp>
        <p:nvSpPr>
          <p:cNvPr id="46099" name="TextBox 5"/>
          <p:cNvSpPr txBox="1">
            <a:spLocks noChangeArrowheads="1"/>
          </p:cNvSpPr>
          <p:nvPr/>
        </p:nvSpPr>
        <p:spPr bwMode="auto">
          <a:xfrm>
            <a:off x="3953446" y="3568589"/>
            <a:ext cx="1944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浩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荡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00" name="TextBox 5"/>
          <p:cNvSpPr txBox="1">
            <a:spLocks noChangeArrowheads="1"/>
          </p:cNvSpPr>
          <p:nvPr/>
        </p:nvSpPr>
        <p:spPr bwMode="auto">
          <a:xfrm>
            <a:off x="5671817" y="3586550"/>
            <a:ext cx="3059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山  崩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地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</a:p>
        </p:txBody>
      </p:sp>
      <p:sp>
        <p:nvSpPr>
          <p:cNvPr id="46101" name="TextBox 18"/>
          <p:cNvSpPr txBox="1">
            <a:spLocks noChangeArrowheads="1"/>
          </p:cNvSpPr>
          <p:nvPr/>
        </p:nvSpPr>
        <p:spPr bwMode="auto">
          <a:xfrm>
            <a:off x="6408358" y="2391298"/>
            <a:ext cx="1728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 时</a:t>
            </a:r>
          </a:p>
        </p:txBody>
      </p:sp>
      <p:sp>
        <p:nvSpPr>
          <p:cNvPr id="46102" name="文本框 9"/>
          <p:cNvSpPr txBox="1">
            <a:spLocks noChangeArrowheads="1"/>
          </p:cNvSpPr>
          <p:nvPr/>
        </p:nvSpPr>
        <p:spPr bwMode="auto">
          <a:xfrm>
            <a:off x="2950706" y="1988392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yì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lì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46103" name="文本框 9"/>
          <p:cNvSpPr txBox="1">
            <a:spLocks noChangeArrowheads="1"/>
          </p:cNvSpPr>
          <p:nvPr/>
        </p:nvSpPr>
        <p:spPr bwMode="auto">
          <a:xfrm>
            <a:off x="4211960" y="2028081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 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ánɡ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shǒu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 </a:t>
            </a:r>
          </a:p>
        </p:txBody>
      </p:sp>
      <p:sp>
        <p:nvSpPr>
          <p:cNvPr id="46104" name="文本框 9"/>
          <p:cNvSpPr txBox="1">
            <a:spLocks noChangeArrowheads="1"/>
          </p:cNvSpPr>
          <p:nvPr/>
        </p:nvSpPr>
        <p:spPr bwMode="auto">
          <a:xfrm>
            <a:off x="6294462" y="1988393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dùn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shí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4257882" y="4703764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余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4080238" y="4242100"/>
            <a:ext cx="2087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   </a:t>
            </a:r>
            <a:r>
              <a:rPr lang="en-US" altLang="zh-CN" dirty="0" err="1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yú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  <a:latin typeface="+mj-ea"/>
                <a:ea typeface="+mj-ea"/>
                <a:cs typeface="方正中等线简体"/>
              </a:rPr>
              <a:t>bō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  <a:cs typeface="方正中等线简体"/>
            </a:endParaRPr>
          </a:p>
        </p:txBody>
      </p:sp>
    </p:spTree>
  </p:cSld>
  <p:clrMapOvr>
    <a:masterClrMapping/>
  </p:clrMapOvr>
  <p:transition>
    <p:checke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谢  谢</a:t>
            </a:r>
          </a:p>
        </p:txBody>
      </p:sp>
    </p:spTree>
    <p:extLst>
      <p:ext uri="{BB962C8B-B14F-4D97-AF65-F5344CB8AC3E}">
        <p14:creationId xmlns:p14="http://schemas.microsoft.com/office/powerpoint/2010/main" xmlns="" val="2498660868"/>
      </p:ext>
    </p:extLst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13" y="6143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9063" y="614363"/>
            <a:ext cx="2073275" cy="661987"/>
            <a:chOff x="0" y="0"/>
            <a:chExt cx="2071702" cy="661806"/>
          </a:xfrm>
        </p:grpSpPr>
        <p:sp>
          <p:nvSpPr>
            <p:cNvPr id="4406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89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38" name="TextBox 3"/>
          <p:cNvSpPr txBox="1">
            <a:spLocks noChangeArrowheads="1"/>
          </p:cNvSpPr>
          <p:nvPr/>
        </p:nvSpPr>
        <p:spPr bwMode="auto">
          <a:xfrm>
            <a:off x="247998" y="1335088"/>
            <a:ext cx="21637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cháo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44039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135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图片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7750" y="19113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文本框 6"/>
          <p:cNvSpPr txBox="1">
            <a:spLocks noChangeArrowheads="1"/>
          </p:cNvSpPr>
          <p:nvPr/>
        </p:nvSpPr>
        <p:spPr bwMode="auto">
          <a:xfrm>
            <a:off x="3411538" y="1985963"/>
            <a:ext cx="2733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据（据说）</a:t>
            </a:r>
          </a:p>
        </p:txBody>
      </p:sp>
      <p:sp>
        <p:nvSpPr>
          <p:cNvPr id="44042" name="TextBox 23"/>
          <p:cNvSpPr txBox="1">
            <a:spLocks noChangeArrowheads="1"/>
          </p:cNvSpPr>
          <p:nvPr/>
        </p:nvSpPr>
        <p:spPr bwMode="auto">
          <a:xfrm>
            <a:off x="3640683" y="1335088"/>
            <a:ext cx="64328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jù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44043" name="文本框 6"/>
          <p:cNvSpPr txBox="1">
            <a:spLocks noChangeArrowheads="1"/>
          </p:cNvSpPr>
          <p:nvPr/>
        </p:nvSpPr>
        <p:spPr bwMode="auto">
          <a:xfrm>
            <a:off x="419100" y="1982788"/>
            <a:ext cx="2733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 （观潮）</a:t>
            </a:r>
          </a:p>
        </p:txBody>
      </p:sp>
      <p:sp>
        <p:nvSpPr>
          <p:cNvPr id="44044" name="TextBox 3"/>
          <p:cNvSpPr txBox="1">
            <a:spLocks noChangeArrowheads="1"/>
          </p:cNvSpPr>
          <p:nvPr/>
        </p:nvSpPr>
        <p:spPr bwMode="auto">
          <a:xfrm>
            <a:off x="323850" y="2889250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kuò</a:t>
            </a:r>
            <a:endParaRPr lang="zh-CN" altLang="en-US" sz="320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44045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088" y="344805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6" name="文本框 6"/>
          <p:cNvSpPr txBox="1">
            <a:spLocks noChangeArrowheads="1"/>
          </p:cNvSpPr>
          <p:nvPr/>
        </p:nvSpPr>
        <p:spPr bwMode="auto">
          <a:xfrm>
            <a:off x="179388" y="3519488"/>
            <a:ext cx="2733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阔（宽阔）</a:t>
            </a:r>
          </a:p>
        </p:txBody>
      </p:sp>
      <p:sp>
        <p:nvSpPr>
          <p:cNvPr id="44050" name="TextBox 3"/>
          <p:cNvSpPr txBox="1">
            <a:spLocks noChangeArrowheads="1"/>
          </p:cNvSpPr>
          <p:nvPr/>
        </p:nvSpPr>
        <p:spPr bwMode="auto">
          <a:xfrm>
            <a:off x="6339680" y="1263045"/>
            <a:ext cx="230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dī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44051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588" y="183991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2" name="文本框 6"/>
          <p:cNvSpPr txBox="1">
            <a:spLocks noChangeArrowheads="1"/>
          </p:cNvSpPr>
          <p:nvPr/>
        </p:nvSpPr>
        <p:spPr bwMode="auto">
          <a:xfrm>
            <a:off x="6084888" y="1911350"/>
            <a:ext cx="2732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堤（大堤）</a:t>
            </a:r>
          </a:p>
        </p:txBody>
      </p:sp>
      <p:sp>
        <p:nvSpPr>
          <p:cNvPr id="44056" name="TextBox 3"/>
          <p:cNvSpPr txBox="1">
            <a:spLocks noChangeArrowheads="1"/>
          </p:cNvSpPr>
          <p:nvPr/>
        </p:nvSpPr>
        <p:spPr bwMode="auto">
          <a:xfrm>
            <a:off x="3568701" y="2946589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pàn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44057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505389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8" name="文本框 6"/>
          <p:cNvSpPr txBox="1">
            <a:spLocks noChangeArrowheads="1"/>
          </p:cNvSpPr>
          <p:nvPr/>
        </p:nvSpPr>
        <p:spPr bwMode="auto">
          <a:xfrm>
            <a:off x="3416301" y="3576826"/>
            <a:ext cx="2965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盼 （盼着）</a:t>
            </a:r>
          </a:p>
        </p:txBody>
      </p:sp>
      <p:pic>
        <p:nvPicPr>
          <p:cNvPr id="44059" name="图片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88" y="5253415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0" name="文本框 6"/>
          <p:cNvSpPr txBox="1">
            <a:spLocks noChangeArrowheads="1"/>
          </p:cNvSpPr>
          <p:nvPr/>
        </p:nvSpPr>
        <p:spPr bwMode="auto">
          <a:xfrm>
            <a:off x="539813" y="5302627"/>
            <a:ext cx="2500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顿（顿时）</a:t>
            </a:r>
          </a:p>
        </p:txBody>
      </p:sp>
      <p:sp>
        <p:nvSpPr>
          <p:cNvPr id="44061" name="TextBox 23"/>
          <p:cNvSpPr txBox="1">
            <a:spLocks noChangeArrowheads="1"/>
          </p:cNvSpPr>
          <p:nvPr/>
        </p:nvSpPr>
        <p:spPr bwMode="auto">
          <a:xfrm>
            <a:off x="336613" y="4581902"/>
            <a:ext cx="33305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dùn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44062" name="TextBox 3"/>
          <p:cNvSpPr txBox="1">
            <a:spLocks noChangeArrowheads="1"/>
          </p:cNvSpPr>
          <p:nvPr/>
        </p:nvSpPr>
        <p:spPr bwMode="auto">
          <a:xfrm>
            <a:off x="6260258" y="2888104"/>
            <a:ext cx="13001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等线 Light" panose="02010600030101010101" pitchFamily="2" charset="-122"/>
                <a:cs typeface="方正中等线简体"/>
              </a:rPr>
              <a:t>ɡ</a:t>
            </a: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ǔn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44063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9351" y="3519576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4" name="文本框 6"/>
          <p:cNvSpPr txBox="1">
            <a:spLocks noChangeArrowheads="1"/>
          </p:cNvSpPr>
          <p:nvPr/>
        </p:nvSpPr>
        <p:spPr bwMode="auto">
          <a:xfrm>
            <a:off x="6381751" y="3591014"/>
            <a:ext cx="2501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滚（滚动）</a:t>
            </a:r>
          </a:p>
        </p:txBody>
      </p:sp>
      <p:pic>
        <p:nvPicPr>
          <p:cNvPr id="34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8988" y="5236860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"/>
          <p:cNvSpPr txBox="1">
            <a:spLocks noChangeArrowheads="1"/>
          </p:cNvSpPr>
          <p:nvPr/>
        </p:nvSpPr>
        <p:spPr bwMode="auto">
          <a:xfrm>
            <a:off x="3716585" y="4655835"/>
            <a:ext cx="21637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zhú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jiàn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 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36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3950" y="5232097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6"/>
          <p:cNvSpPr txBox="1">
            <a:spLocks noChangeArrowheads="1"/>
          </p:cNvSpPr>
          <p:nvPr/>
        </p:nvSpPr>
        <p:spPr bwMode="auto">
          <a:xfrm>
            <a:off x="3759200" y="5303535"/>
            <a:ext cx="1576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  渐</a:t>
            </a:r>
          </a:p>
        </p:txBody>
      </p:sp>
      <p:pic>
        <p:nvPicPr>
          <p:cNvPr id="44" name="图片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9229" y="5224601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6"/>
          <p:cNvSpPr txBox="1">
            <a:spLocks noChangeArrowheads="1"/>
          </p:cNvSpPr>
          <p:nvPr/>
        </p:nvSpPr>
        <p:spPr bwMode="auto">
          <a:xfrm>
            <a:off x="6223017" y="5299214"/>
            <a:ext cx="31967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堵（一堵墙）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23"/>
          <p:cNvSpPr txBox="1">
            <a:spLocks noChangeArrowheads="1"/>
          </p:cNvSpPr>
          <p:nvPr/>
        </p:nvSpPr>
        <p:spPr bwMode="auto">
          <a:xfrm>
            <a:off x="6484168" y="4646310"/>
            <a:ext cx="671496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 smtClean="0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dǔ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13" y="6143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9063" y="614363"/>
            <a:ext cx="2073275" cy="661987"/>
            <a:chOff x="0" y="0"/>
            <a:chExt cx="2071702" cy="661806"/>
          </a:xfrm>
        </p:grpSpPr>
        <p:sp>
          <p:nvSpPr>
            <p:cNvPr id="4507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89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8" name="TextBox 3"/>
          <p:cNvSpPr txBox="1">
            <a:spLocks noChangeArrowheads="1"/>
          </p:cNvSpPr>
          <p:nvPr/>
        </p:nvSpPr>
        <p:spPr bwMode="auto">
          <a:xfrm>
            <a:off x="2345740" y="4447075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shà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45069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0978" y="5005875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0" name="文本框 6"/>
          <p:cNvSpPr txBox="1">
            <a:spLocks noChangeArrowheads="1"/>
          </p:cNvSpPr>
          <p:nvPr/>
        </p:nvSpPr>
        <p:spPr bwMode="auto">
          <a:xfrm>
            <a:off x="2201278" y="5077313"/>
            <a:ext cx="27334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霎（霎时）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1" name="TextBox 3"/>
          <p:cNvSpPr txBox="1">
            <a:spLocks noChangeArrowheads="1"/>
          </p:cNvSpPr>
          <p:nvPr/>
        </p:nvSpPr>
        <p:spPr bwMode="auto">
          <a:xfrm>
            <a:off x="3429506" y="1804455"/>
            <a:ext cx="2308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bēn</a:t>
            </a: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等线 Light" panose="02010600030101010101" pitchFamily="2" charset="-122"/>
                <a:cs typeface="方正中等线简体"/>
              </a:rPr>
              <a:t>ɡ</a:t>
            </a:r>
            <a:endParaRPr lang="zh-CN" altLang="en-US" sz="3200" dirty="0">
              <a:solidFill>
                <a:srgbClr val="000000"/>
              </a:solidFill>
              <a:latin typeface="Segoe UI Symbol" panose="020B0502040204020203" pitchFamily="34" charset="0"/>
              <a:ea typeface="方正中等线简体"/>
              <a:cs typeface="方正中等线简体"/>
            </a:endParaRPr>
          </a:p>
        </p:txBody>
      </p:sp>
      <p:pic>
        <p:nvPicPr>
          <p:cNvPr id="45072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414" y="2388655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3" name="文本框 6"/>
          <p:cNvSpPr txBox="1">
            <a:spLocks noChangeArrowheads="1"/>
          </p:cNvSpPr>
          <p:nvPr/>
        </p:nvSpPr>
        <p:spPr bwMode="auto">
          <a:xfrm>
            <a:off x="3416714" y="2460092"/>
            <a:ext cx="273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崩（山崩）</a:t>
            </a: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6279323" y="1824918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zhèn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13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4561" y="2383718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6134861" y="2455156"/>
            <a:ext cx="2733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震（震动）</a:t>
            </a:r>
          </a:p>
        </p:txBody>
      </p:sp>
      <p:pic>
        <p:nvPicPr>
          <p:cNvPr id="19" name="图片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780" y="238054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683568" y="2455156"/>
            <a:ext cx="2733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犹（犹如）</a:t>
            </a: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835968" y="1804281"/>
            <a:ext cx="20335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yóu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5321805" y="4454376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 err="1">
                <a:solidFill>
                  <a:srgbClr val="000000"/>
                </a:solidFill>
                <a:latin typeface="+mj-ea"/>
                <a:ea typeface="+mj-ea"/>
                <a:cs typeface="方正中等线简体"/>
              </a:rPr>
              <a:t>yú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  <a:cs typeface="方正中等线简体"/>
            </a:endParaRPr>
          </a:p>
        </p:txBody>
      </p:sp>
      <p:pic>
        <p:nvPicPr>
          <p:cNvPr id="23" name="图片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7043" y="5013176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本框 6"/>
          <p:cNvSpPr txBox="1">
            <a:spLocks noChangeArrowheads="1"/>
          </p:cNvSpPr>
          <p:nvPr/>
        </p:nvSpPr>
        <p:spPr bwMode="auto">
          <a:xfrm>
            <a:off x="5177343" y="5084614"/>
            <a:ext cx="27334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余（余波）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8315325" cy="623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WordArt 22"/>
          <p:cNvSpPr>
            <a:spLocks noChangeArrowheads="1" noChangeShapeType="1" noTextEdit="1"/>
          </p:cNvSpPr>
          <p:nvPr/>
        </p:nvSpPr>
        <p:spPr bwMode="auto">
          <a:xfrm>
            <a:off x="1928813" y="2000250"/>
            <a:ext cx="4929187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2071688" y="2571750"/>
            <a:ext cx="30003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观潮：</a:t>
            </a:r>
            <a:endParaRPr lang="en-US" altLang="zh-CN" sz="4800" b="1"/>
          </a:p>
          <a:p>
            <a:pPr eaLnBrk="1" hangingPunct="1"/>
            <a:endParaRPr lang="en-US" altLang="zh-CN" sz="4800" b="1"/>
          </a:p>
          <a:p>
            <a:pPr eaLnBrk="1" hangingPunct="1"/>
            <a:r>
              <a:rPr lang="zh-CN" altLang="en-US" sz="4800" b="1"/>
              <a:t>天下奇观：</a:t>
            </a:r>
          </a:p>
        </p:txBody>
      </p:sp>
      <p:sp>
        <p:nvSpPr>
          <p:cNvPr id="47109" name="AutoShape 24"/>
          <p:cNvSpPr>
            <a:spLocks noChangeArrowheads="1"/>
          </p:cNvSpPr>
          <p:nvPr/>
        </p:nvSpPr>
        <p:spPr bwMode="auto">
          <a:xfrm>
            <a:off x="2357438" y="3357563"/>
            <a:ext cx="285750" cy="238125"/>
          </a:xfrm>
          <a:prstGeom prst="flowChartConnector">
            <a:avLst/>
          </a:prstGeom>
          <a:gradFill rotWithShape="0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7110" name="AutoShape 24"/>
          <p:cNvSpPr>
            <a:spLocks noChangeArrowheads="1"/>
          </p:cNvSpPr>
          <p:nvPr/>
        </p:nvSpPr>
        <p:spPr bwMode="auto">
          <a:xfrm>
            <a:off x="4286250" y="4786313"/>
            <a:ext cx="357188" cy="238125"/>
          </a:xfrm>
          <a:prstGeom prst="flowChartConnector">
            <a:avLst/>
          </a:prstGeom>
          <a:gradFill rotWithShape="0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3714750" y="2571750"/>
            <a:ext cx="18573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看</a:t>
            </a:r>
          </a:p>
        </p:txBody>
      </p:sp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4857750" y="4071938"/>
            <a:ext cx="2000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景象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delay="0"/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5127" grpId="0"/>
      <p:bldP spid="5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9275"/>
            <a:ext cx="8628063" cy="6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22"/>
          <p:cNvSpPr>
            <a:spLocks noChangeArrowheads="1" noChangeShapeType="1" noTextEdit="1"/>
          </p:cNvSpPr>
          <p:nvPr/>
        </p:nvSpPr>
        <p:spPr bwMode="auto">
          <a:xfrm>
            <a:off x="1928813" y="2000250"/>
            <a:ext cx="4929187" cy="300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315" name="矩形 4"/>
          <p:cNvSpPr>
            <a:spLocks noChangeArrowheads="1"/>
          </p:cNvSpPr>
          <p:nvPr/>
        </p:nvSpPr>
        <p:spPr bwMode="auto">
          <a:xfrm>
            <a:off x="1181100" y="2219325"/>
            <a:ext cx="7394575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FF00FF"/>
                </a:solidFill>
              </a:rPr>
              <a:t>自由朗读课文并思考：</a:t>
            </a:r>
            <a:endParaRPr lang="en-US" altLang="zh-CN" sz="4000" b="1">
              <a:solidFill>
                <a:srgbClr val="FF00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作者是按什么顺序来写钱塘江大潮的？</a:t>
            </a:r>
            <a:endParaRPr lang="zh-CN" altLang="en-US" sz="4000" b="1">
              <a:solidFill>
                <a:srgbClr val="FF00FF"/>
              </a:solidFill>
            </a:endParaRPr>
          </a:p>
        </p:txBody>
      </p:sp>
      <p:sp>
        <p:nvSpPr>
          <p:cNvPr id="13316" name="文本框 1"/>
          <p:cNvSpPr txBox="1">
            <a:spLocks noChangeArrowheads="1"/>
          </p:cNvSpPr>
          <p:nvPr/>
        </p:nvSpPr>
        <p:spPr bwMode="auto">
          <a:xfrm>
            <a:off x="417513" y="5330825"/>
            <a:ext cx="80422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FF"/>
                </a:solidFill>
              </a:rPr>
              <a:t>潮来前             潮来时           潮来后</a:t>
            </a:r>
            <a:r>
              <a:rPr lang="zh-CN" altLang="en-US" sz="3200" b="1">
                <a:solidFill>
                  <a:srgbClr val="FF00FF"/>
                </a:solidFill>
              </a:rPr>
              <a:t> </a:t>
            </a:r>
            <a:r>
              <a:rPr lang="zh-CN" altLang="en-US"/>
              <a:t>     </a:t>
            </a:r>
          </a:p>
        </p:txBody>
      </p:sp>
      <p:sp>
        <p:nvSpPr>
          <p:cNvPr id="13317" name="右箭头 2"/>
          <p:cNvSpPr>
            <a:spLocks noChangeArrowheads="1"/>
          </p:cNvSpPr>
          <p:nvPr/>
        </p:nvSpPr>
        <p:spPr bwMode="auto">
          <a:xfrm>
            <a:off x="2292350" y="5516563"/>
            <a:ext cx="649288" cy="144462"/>
          </a:xfrm>
          <a:prstGeom prst="rightArrow">
            <a:avLst>
              <a:gd name="adj1" fmla="val 50000"/>
              <a:gd name="adj2" fmla="val 4989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8" name="右箭头 3"/>
          <p:cNvSpPr>
            <a:spLocks noChangeArrowheads="1"/>
          </p:cNvSpPr>
          <p:nvPr/>
        </p:nvSpPr>
        <p:spPr bwMode="auto">
          <a:xfrm>
            <a:off x="4902200" y="5549900"/>
            <a:ext cx="647700" cy="144463"/>
          </a:xfrm>
          <a:prstGeom prst="rightArrow">
            <a:avLst>
              <a:gd name="adj1" fmla="val 50000"/>
              <a:gd name="adj2" fmla="val 4977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9" name="文本框 5"/>
          <p:cNvSpPr txBox="1">
            <a:spLocks noChangeArrowheads="1"/>
          </p:cNvSpPr>
          <p:nvPr/>
        </p:nvSpPr>
        <p:spPr bwMode="auto">
          <a:xfrm>
            <a:off x="7651750" y="4471988"/>
            <a:ext cx="736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时间顺序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  <p:cond delay="0"/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13317" grpId="0" animBg="1"/>
      <p:bldP spid="133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465138" y="1417638"/>
            <a:ext cx="2173287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文章结构：</a:t>
            </a:r>
          </a:p>
        </p:txBody>
      </p:sp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465138" y="2085975"/>
            <a:ext cx="792321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</a:t>
            </a:r>
            <a:r>
              <a:rPr lang="zh-CN" altLang="en-US" sz="36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总写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了钱塘江大潮被称为天下奇观。</a:t>
            </a:r>
          </a:p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段）：潮来前的景色和人们的表现。</a:t>
            </a:r>
          </a:p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段）：潮来时的壮观景象。</a:t>
            </a:r>
          </a:p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第四部分（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段）：大潮离去时的景象。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888" y="944563"/>
            <a:ext cx="50577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7188" indent="-3571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Blip>
                <a:blip r:embed="rId2"/>
              </a:buBlip>
            </a:pPr>
            <a:r>
              <a:rPr lang="zh-CN" altLang="en-US" sz="40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潮来前</a:t>
            </a: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17463" y="1725613"/>
            <a:ext cx="8990012" cy="225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宽阔的钱塘江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横卧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在眼前。江面很平静，越往东越宽，在雨后的阳光下，笼罩着一层蒙蒙的薄雾。</a:t>
            </a:r>
          </a:p>
        </p:txBody>
      </p: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17463" y="4135438"/>
            <a:ext cx="899160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海塘大堤上早已人山人海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大家昂首东望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等着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盼着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215390" y="5848349"/>
            <a:ext cx="5948680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作者给我们描写了几个场景？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83915" y="1471930"/>
            <a:ext cx="1478280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（拟人）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" id="{284F4A03-5DAA-4E2D-AB7A-1EEB082BC5D5}" vid="{D88B2B3C-F8D3-4BCE-A456-B32D109A505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观潮</Template>
  <TotalTime>5</TotalTime>
  <Words>1770</Words>
  <Application>Microsoft Office PowerPoint</Application>
  <PresentationFormat>全屏显示(4:3)</PresentationFormat>
  <Paragraphs>154</Paragraphs>
  <Slides>30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语文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思考：作者按什么顺序描写潮水？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2020-08-03T03:15:34Z</dcterms:created>
  <dcterms:modified xsi:type="dcterms:W3CDTF">2020-08-03T03:21:24Z</dcterms:modified>
</cp:coreProperties>
</file>