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87" r:id="rId2"/>
    <p:sldId id="257" r:id="rId3"/>
    <p:sldId id="294" r:id="rId4"/>
    <p:sldId id="297" r:id="rId5"/>
    <p:sldId id="298" r:id="rId6"/>
    <p:sldId id="295" r:id="rId7"/>
    <p:sldId id="259" r:id="rId8"/>
    <p:sldId id="289" r:id="rId9"/>
    <p:sldId id="299" r:id="rId10"/>
    <p:sldId id="262" r:id="rId11"/>
    <p:sldId id="261" r:id="rId12"/>
    <p:sldId id="296"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文灏 江" initials="文灏" lastIdx="1" clrIdx="0">
    <p:extLst>
      <p:ext uri="{19B8F6BF-5375-455C-9EA6-DF929625EA0E}">
        <p15:presenceInfo xmlns:p15="http://schemas.microsoft.com/office/powerpoint/2012/main" userId="c8bfd429cc437c0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09277"/>
    <a:srgbClr val="A5C0A4"/>
    <a:srgbClr val="865B3E"/>
    <a:srgbClr val="F29A5B"/>
    <a:srgbClr val="C8D85B"/>
    <a:srgbClr val="9AA4C1"/>
    <a:srgbClr val="85AA84"/>
    <a:srgbClr val="F0893C"/>
    <a:srgbClr val="A6C0A4"/>
    <a:srgbClr val="B092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03" autoAdjust="0"/>
    <p:restoredTop sz="94414" autoAdjust="0"/>
  </p:normalViewPr>
  <p:slideViewPr>
    <p:cSldViewPr snapToGrid="0" showGuides="1">
      <p:cViewPr varScale="1">
        <p:scale>
          <a:sx n="116" d="100"/>
          <a:sy n="116" d="100"/>
        </p:scale>
        <p:origin x="115" y="13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83068A-753F-47ED-95DE-D06E5578E574}" type="datetimeFigureOut">
              <a:rPr lang="zh-CN" altLang="en-US" smtClean="0"/>
              <a:t>2018/10/14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DF164E-D685-493E-AF07-0CE742DE1FDD}" type="slidenum">
              <a:rPr lang="zh-CN" altLang="en-US" smtClean="0"/>
              <a:t>‹#›</a:t>
            </a:fld>
            <a:endParaRPr lang="zh-CN" altLang="en-US"/>
          </a:p>
        </p:txBody>
      </p:sp>
    </p:spTree>
    <p:extLst>
      <p:ext uri="{BB962C8B-B14F-4D97-AF65-F5344CB8AC3E}">
        <p14:creationId xmlns:p14="http://schemas.microsoft.com/office/powerpoint/2010/main" val="3357533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p:cNvSpPr/>
          <p:nvPr userDrawn="1"/>
        </p:nvSpPr>
        <p:spPr>
          <a:xfrm>
            <a:off x="8325228" y="65454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pic>
        <p:nvPicPr>
          <p:cNvPr id="14" name="图片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1" cy="6858000"/>
          </a:xfrm>
          <a:prstGeom prst="rect">
            <a:avLst/>
          </a:prstGeom>
        </p:spPr>
      </p:pic>
      <p:cxnSp>
        <p:nvCxnSpPr>
          <p:cNvPr id="15" name="直接连接符 14"/>
          <p:cNvCxnSpPr/>
          <p:nvPr userDrawn="1"/>
        </p:nvCxnSpPr>
        <p:spPr>
          <a:xfrm>
            <a:off x="0" y="761332"/>
            <a:ext cx="12192000" cy="0"/>
          </a:xfrm>
          <a:prstGeom prst="line">
            <a:avLst/>
          </a:prstGeom>
          <a:ln>
            <a:solidFill>
              <a:srgbClr val="9F7D62"/>
            </a:solidFill>
          </a:ln>
        </p:spPr>
        <p:style>
          <a:lnRef idx="1">
            <a:schemeClr val="accent1"/>
          </a:lnRef>
          <a:fillRef idx="0">
            <a:schemeClr val="accent1"/>
          </a:fillRef>
          <a:effectRef idx="0">
            <a:schemeClr val="accent1"/>
          </a:effectRef>
          <a:fontRef idx="minor">
            <a:schemeClr val="tx1"/>
          </a:fontRef>
        </p:style>
      </p:cxnSp>
      <p:sp>
        <p:nvSpPr>
          <p:cNvPr id="16" name="椭圆 15"/>
          <p:cNvSpPr/>
          <p:nvPr userDrawn="1"/>
        </p:nvSpPr>
        <p:spPr>
          <a:xfrm>
            <a:off x="5933321" y="633664"/>
            <a:ext cx="258010" cy="258010"/>
          </a:xfrm>
          <a:prstGeom prst="ellipse">
            <a:avLst/>
          </a:prstGeom>
          <a:solidFill>
            <a:srgbClr val="865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6307136" y="667419"/>
            <a:ext cx="190500" cy="190500"/>
          </a:xfrm>
          <a:prstGeom prst="ellipse">
            <a:avLst/>
          </a:prstGeom>
          <a:solidFill>
            <a:srgbClr val="865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userDrawn="1"/>
        </p:nvSpPr>
        <p:spPr>
          <a:xfrm>
            <a:off x="5627017" y="667419"/>
            <a:ext cx="190500" cy="190500"/>
          </a:xfrm>
          <a:prstGeom prst="ellipse">
            <a:avLst/>
          </a:prstGeom>
          <a:solidFill>
            <a:srgbClr val="865B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6" y="4610925"/>
            <a:ext cx="12192015" cy="2247075"/>
          </a:xfrm>
          <a:prstGeom prst="rect">
            <a:avLst/>
          </a:prstGeom>
        </p:spPr>
      </p:pic>
    </p:spTree>
    <p:extLst>
      <p:ext uri="{BB962C8B-B14F-4D97-AF65-F5344CB8AC3E}">
        <p14:creationId xmlns:p14="http://schemas.microsoft.com/office/powerpoint/2010/main" val="112940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2018/10/14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16890531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2018/10/14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30630976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E26BC15-B161-4C75-9B3A-128C91250747}" type="datetimeFigureOut">
              <a:rPr lang="zh-CN" altLang="en-US" smtClean="0"/>
              <a:t>2018/10/14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8B4E113-1DE2-475C-BE03-FB3C59433037}" type="slidenum">
              <a:rPr lang="zh-CN" altLang="en-US" smtClean="0"/>
              <a:t>‹#›</a:t>
            </a:fld>
            <a:endParaRPr lang="zh-CN" altLang="en-US"/>
          </a:p>
        </p:txBody>
      </p:sp>
    </p:spTree>
    <p:extLst>
      <p:ext uri="{BB962C8B-B14F-4D97-AF65-F5344CB8AC3E}">
        <p14:creationId xmlns:p14="http://schemas.microsoft.com/office/powerpoint/2010/main" val="684212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1" cy="6858000"/>
          </a:xfrm>
          <a:prstGeom prst="rect">
            <a:avLst/>
          </a:prstGeom>
        </p:spPr>
      </p:pic>
      <p:pic>
        <p:nvPicPr>
          <p:cNvPr id="19" name="图片 1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6" y="4610925"/>
            <a:ext cx="12192015" cy="2247075"/>
          </a:xfrm>
          <a:prstGeom prst="rect">
            <a:avLst/>
          </a:prstGeom>
        </p:spPr>
      </p:pic>
    </p:spTree>
    <p:extLst>
      <p:ext uri="{BB962C8B-B14F-4D97-AF65-F5344CB8AC3E}">
        <p14:creationId xmlns:p14="http://schemas.microsoft.com/office/powerpoint/2010/main" val="2968473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10989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2018/10/14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2514315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2018/10/14</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2353642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2018/10/14</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367157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2018/10/14</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4252690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2018/10/14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4027042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2018/10/14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801770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706496"/>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1.xml.rels><?xml version="1.0" encoding="UTF-8" standalone="yes"?>
<Relationships xmlns="http://schemas.openxmlformats.org/package/2006/relationships"><Relationship Id="rId8" Type="http://schemas.openxmlformats.org/officeDocument/2006/relationships/tags" Target="../tags/tag19.xml"/><Relationship Id="rId3" Type="http://schemas.openxmlformats.org/officeDocument/2006/relationships/tags" Target="../tags/tag14.xml"/><Relationship Id="rId7" Type="http://schemas.openxmlformats.org/officeDocument/2006/relationships/tags" Target="../tags/tag18.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9"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12192001" cy="6858000"/>
          </a:xfrm>
          <a:prstGeom prst="rect">
            <a:avLst/>
          </a:prstGeom>
        </p:spPr>
      </p:pic>
      <p:grpSp>
        <p:nvGrpSpPr>
          <p:cNvPr id="10" name="组合 9"/>
          <p:cNvGrpSpPr/>
          <p:nvPr/>
        </p:nvGrpSpPr>
        <p:grpSpPr>
          <a:xfrm>
            <a:off x="1881807" y="4273924"/>
            <a:ext cx="6416625" cy="2113623"/>
            <a:chOff x="4805169" y="3003803"/>
            <a:chExt cx="2581661" cy="850394"/>
          </a:xfrm>
        </p:grpSpPr>
        <p:pic>
          <p:nvPicPr>
            <p:cNvPr id="6" name="图片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41491" y="3022091"/>
              <a:ext cx="509017" cy="813818"/>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05169" y="3003803"/>
              <a:ext cx="2581661" cy="850394"/>
            </a:xfrm>
            <a:prstGeom prst="rect">
              <a:avLst/>
            </a:prstGeom>
          </p:spPr>
        </p:pic>
      </p:grpSp>
      <p:pic>
        <p:nvPicPr>
          <p:cNvPr id="11" name="图片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96042" y="3732325"/>
            <a:ext cx="1221693" cy="1953247"/>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6518" y="379335"/>
            <a:ext cx="2584188" cy="6478665"/>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0" y="2877312"/>
            <a:ext cx="12192000" cy="3980688"/>
          </a:xfrm>
          <a:prstGeom prst="rect">
            <a:avLst/>
          </a:prstGeom>
        </p:spPr>
      </p:pic>
      <p:sp>
        <p:nvSpPr>
          <p:cNvPr id="12" name="文本框 11"/>
          <p:cNvSpPr txBox="1"/>
          <p:nvPr/>
        </p:nvSpPr>
        <p:spPr>
          <a:xfrm>
            <a:off x="4464783" y="2105561"/>
            <a:ext cx="3262432" cy="1323439"/>
          </a:xfrm>
          <a:prstGeom prst="rect">
            <a:avLst/>
          </a:prstGeom>
          <a:noFill/>
        </p:spPr>
        <p:txBody>
          <a:bodyPr wrap="none" rtlCol="0">
            <a:spAutoFit/>
          </a:bodyPr>
          <a:lstStyle/>
          <a:p>
            <a:r>
              <a:rPr lang="zh-CN" altLang="en-US" sz="8000" b="1" dirty="0">
                <a:solidFill>
                  <a:srgbClr val="865B3E"/>
                </a:solidFill>
                <a:latin typeface="微软雅黑" panose="020B0503020204020204" pitchFamily="34" charset="-122"/>
                <a:ea typeface="微软雅黑" panose="020B0503020204020204" pitchFamily="34" charset="-122"/>
              </a:rPr>
              <a:t>竹节人</a:t>
            </a:r>
          </a:p>
        </p:txBody>
      </p:sp>
      <p:cxnSp>
        <p:nvCxnSpPr>
          <p:cNvPr id="14" name="直接连接符 13"/>
          <p:cNvCxnSpPr/>
          <p:nvPr/>
        </p:nvCxnSpPr>
        <p:spPr>
          <a:xfrm>
            <a:off x="2600972" y="2892810"/>
            <a:ext cx="1100783" cy="0"/>
          </a:xfrm>
          <a:prstGeom prst="line">
            <a:avLst/>
          </a:prstGeom>
          <a:ln>
            <a:solidFill>
              <a:srgbClr val="865B3E"/>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7725033" y="3589852"/>
            <a:ext cx="1339352" cy="523220"/>
          </a:xfrm>
          <a:prstGeom prst="rect">
            <a:avLst/>
          </a:prstGeom>
          <a:noFill/>
        </p:spPr>
        <p:txBody>
          <a:bodyPr wrap="square" rtlCol="0">
            <a:spAutoFit/>
          </a:bodyPr>
          <a:lstStyle>
            <a:defPPr>
              <a:defRPr lang="zh-CN"/>
            </a:defPPr>
            <a:lvl1pPr>
              <a:defRPr sz="4000" b="1">
                <a:solidFill>
                  <a:srgbClr val="865B3E"/>
                </a:solidFill>
                <a:latin typeface="微软雅黑" panose="020B0503020204020204" pitchFamily="34" charset="-122"/>
                <a:ea typeface="微软雅黑" panose="020B0503020204020204" pitchFamily="34" charset="-122"/>
              </a:defRPr>
            </a:lvl1pPr>
          </a:lstStyle>
          <a:p>
            <a:r>
              <a:rPr lang="zh-CN" altLang="en-US" sz="2800" b="0" dirty="0"/>
              <a:t>范锡林</a:t>
            </a:r>
          </a:p>
        </p:txBody>
      </p:sp>
      <p:cxnSp>
        <p:nvCxnSpPr>
          <p:cNvPr id="18" name="直接连接符 17"/>
          <p:cNvCxnSpPr/>
          <p:nvPr/>
        </p:nvCxnSpPr>
        <p:spPr>
          <a:xfrm>
            <a:off x="8474747" y="2892810"/>
            <a:ext cx="1100783" cy="0"/>
          </a:xfrm>
          <a:prstGeom prst="line">
            <a:avLst/>
          </a:prstGeom>
          <a:ln>
            <a:solidFill>
              <a:srgbClr val="865B3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24685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right)">
                                      <p:cBhvr>
                                        <p:cTn id="20" dur="500"/>
                                        <p:tgtEl>
                                          <p:spTgt spid="11"/>
                                        </p:tgtEl>
                                      </p:cBhvr>
                                    </p:animEffect>
                                  </p:childTnLst>
                                </p:cTn>
                              </p:par>
                            </p:childTnLst>
                          </p:cTn>
                        </p:par>
                        <p:par>
                          <p:cTn id="21" fill="hold">
                            <p:stCondLst>
                              <p:cond delay="2500"/>
                            </p:stCondLst>
                            <p:childTnLst>
                              <p:par>
                                <p:cTn id="22" presetID="23" presetClass="entr" presetSubtype="16" fill="hold" grpId="0"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childTnLst>
                                </p:cTn>
                              </p:par>
                            </p:childTnLst>
                          </p:cTn>
                        </p:par>
                        <p:par>
                          <p:cTn id="26" fill="hold">
                            <p:stCondLst>
                              <p:cond delay="3100"/>
                            </p:stCondLst>
                            <p:childTnLst>
                              <p:par>
                                <p:cTn id="27" presetID="2" presetClass="entr" presetSubtype="2"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1+#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childTnLst>
                          </p:cTn>
                        </p:par>
                        <p:par>
                          <p:cTn id="31" fill="hold">
                            <p:stCondLst>
                              <p:cond delay="3600"/>
                            </p:stCondLst>
                            <p:childTnLst>
                              <p:par>
                                <p:cTn id="32" presetID="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0-#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4100"/>
                            </p:stCondLst>
                            <p:childTnLst>
                              <p:par>
                                <p:cTn id="37" presetID="42"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88114" y="159453"/>
            <a:ext cx="1415772"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文章脉络</a:t>
            </a:r>
          </a:p>
        </p:txBody>
      </p:sp>
      <p:sp>
        <p:nvSpPr>
          <p:cNvPr id="56" name="MH_Other_1"/>
          <p:cNvSpPr/>
          <p:nvPr>
            <p:custDataLst>
              <p:tags r:id="rId1"/>
            </p:custDataLst>
          </p:nvPr>
        </p:nvSpPr>
        <p:spPr>
          <a:xfrm flipH="1" flipV="1">
            <a:off x="5736630" y="3764156"/>
            <a:ext cx="1479181" cy="679096"/>
          </a:xfrm>
          <a:prstGeom prst="bentArrow">
            <a:avLst>
              <a:gd name="adj1" fmla="val 14574"/>
              <a:gd name="adj2" fmla="val 17832"/>
              <a:gd name="adj3" fmla="val 22629"/>
              <a:gd name="adj4" fmla="val 43750"/>
            </a:avLst>
          </a:prstGeom>
          <a:solidFill>
            <a:schemeClr val="tx1">
              <a:lumMod val="65000"/>
              <a:lumOff val="35000"/>
            </a:schemeClr>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alibri" panose="020F0502020204030204" pitchFamily="34" charset="0"/>
              <a:ea typeface="微软雅黑" panose="020B0503020204020204" pitchFamily="34" charset="-122"/>
            </a:endParaRPr>
          </a:p>
        </p:txBody>
      </p:sp>
      <p:sp>
        <p:nvSpPr>
          <p:cNvPr id="57" name="MH_Other_2"/>
          <p:cNvSpPr/>
          <p:nvPr>
            <p:custDataLst>
              <p:tags r:id="rId2"/>
            </p:custDataLst>
          </p:nvPr>
        </p:nvSpPr>
        <p:spPr>
          <a:xfrm flipV="1">
            <a:off x="5049728" y="2655747"/>
            <a:ext cx="1479181" cy="679096"/>
          </a:xfrm>
          <a:prstGeom prst="bentArrow">
            <a:avLst>
              <a:gd name="adj1" fmla="val 14574"/>
              <a:gd name="adj2" fmla="val 17832"/>
              <a:gd name="adj3" fmla="val 22629"/>
              <a:gd name="adj4" fmla="val 43750"/>
            </a:avLst>
          </a:prstGeom>
          <a:solidFill>
            <a:schemeClr val="tx1">
              <a:lumMod val="65000"/>
              <a:lumOff val="35000"/>
            </a:schemeClr>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alibri" panose="020F0502020204030204" pitchFamily="34" charset="0"/>
              <a:ea typeface="微软雅黑" panose="020B0503020204020204" pitchFamily="34" charset="-122"/>
            </a:endParaRPr>
          </a:p>
        </p:txBody>
      </p:sp>
      <p:sp>
        <p:nvSpPr>
          <p:cNvPr id="58" name="MH_Other_3"/>
          <p:cNvSpPr/>
          <p:nvPr>
            <p:custDataLst>
              <p:tags r:id="rId3"/>
            </p:custDataLst>
          </p:nvPr>
        </p:nvSpPr>
        <p:spPr>
          <a:xfrm flipV="1">
            <a:off x="5049728" y="4872567"/>
            <a:ext cx="1479181" cy="677145"/>
          </a:xfrm>
          <a:prstGeom prst="bentArrow">
            <a:avLst>
              <a:gd name="adj1" fmla="val 14574"/>
              <a:gd name="adj2" fmla="val 17832"/>
              <a:gd name="adj3" fmla="val 22629"/>
              <a:gd name="adj4" fmla="val 43750"/>
            </a:avLst>
          </a:prstGeom>
          <a:solidFill>
            <a:schemeClr val="tx1">
              <a:lumMod val="65000"/>
              <a:lumOff val="35000"/>
            </a:schemeClr>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alibri" panose="020F0502020204030204" pitchFamily="34" charset="0"/>
              <a:ea typeface="微软雅黑" panose="020B0503020204020204" pitchFamily="34" charset="-122"/>
            </a:endParaRPr>
          </a:p>
        </p:txBody>
      </p:sp>
      <p:sp>
        <p:nvSpPr>
          <p:cNvPr id="60" name="MH_Other_5"/>
          <p:cNvSpPr/>
          <p:nvPr>
            <p:custDataLst>
              <p:tags r:id="rId4"/>
            </p:custDataLst>
          </p:nvPr>
        </p:nvSpPr>
        <p:spPr>
          <a:xfrm>
            <a:off x="6640219" y="2671846"/>
            <a:ext cx="1028407" cy="1028407"/>
          </a:xfrm>
          <a:prstGeom prst="ellipse">
            <a:avLst/>
          </a:prstGeom>
          <a:solidFill>
            <a:srgbClr val="A5C0A4"/>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latin typeface="Calibri" panose="020F0502020204030204" pitchFamily="34" charset="0"/>
                <a:ea typeface="微软雅黑" panose="020B0503020204020204" pitchFamily="34" charset="-122"/>
              </a:rPr>
              <a:t>2</a:t>
            </a:r>
            <a:endParaRPr lang="zh-CN" altLang="en-US" sz="2400" dirty="0">
              <a:latin typeface="Calibri" panose="020F0502020204030204" pitchFamily="34" charset="0"/>
              <a:ea typeface="微软雅黑" panose="020B0503020204020204" pitchFamily="34" charset="-122"/>
            </a:endParaRPr>
          </a:p>
        </p:txBody>
      </p:sp>
      <p:sp>
        <p:nvSpPr>
          <p:cNvPr id="61" name="MH_Other_7"/>
          <p:cNvSpPr/>
          <p:nvPr>
            <p:custDataLst>
              <p:tags r:id="rId5"/>
            </p:custDataLst>
          </p:nvPr>
        </p:nvSpPr>
        <p:spPr>
          <a:xfrm>
            <a:off x="6640219" y="4910452"/>
            <a:ext cx="1028407" cy="1028407"/>
          </a:xfrm>
          <a:prstGeom prst="ellipse">
            <a:avLst/>
          </a:prstGeom>
          <a:solidFill>
            <a:srgbClr val="C8D85B"/>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latin typeface="Calibri" panose="020F0502020204030204" pitchFamily="34" charset="0"/>
                <a:ea typeface="微软雅黑" panose="020B0503020204020204" pitchFamily="34" charset="-122"/>
              </a:rPr>
              <a:t>4</a:t>
            </a:r>
            <a:endParaRPr lang="zh-CN" altLang="en-US" sz="2400" dirty="0">
              <a:latin typeface="Calibri" panose="020F0502020204030204" pitchFamily="34" charset="0"/>
              <a:ea typeface="微软雅黑" panose="020B0503020204020204" pitchFamily="34" charset="-122"/>
            </a:endParaRPr>
          </a:p>
        </p:txBody>
      </p:sp>
      <p:sp>
        <p:nvSpPr>
          <p:cNvPr id="63" name="MH_Other_9"/>
          <p:cNvSpPr/>
          <p:nvPr>
            <p:custDataLst>
              <p:tags r:id="rId6"/>
            </p:custDataLst>
          </p:nvPr>
        </p:nvSpPr>
        <p:spPr>
          <a:xfrm>
            <a:off x="4588197" y="1552543"/>
            <a:ext cx="1028407" cy="1028407"/>
          </a:xfrm>
          <a:prstGeom prst="ellipse">
            <a:avLst/>
          </a:prstGeom>
          <a:solidFill>
            <a:srgbClr val="F29A5B"/>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latin typeface="Calibri" panose="020F0502020204030204" pitchFamily="34" charset="0"/>
                <a:ea typeface="微软雅黑" panose="020B0503020204020204" pitchFamily="34" charset="-122"/>
              </a:rPr>
              <a:t>1</a:t>
            </a:r>
            <a:endParaRPr lang="zh-CN" altLang="en-US" sz="2400" dirty="0">
              <a:latin typeface="Calibri" panose="020F0502020204030204" pitchFamily="34" charset="0"/>
              <a:ea typeface="微软雅黑" panose="020B0503020204020204" pitchFamily="34" charset="-122"/>
            </a:endParaRPr>
          </a:p>
        </p:txBody>
      </p:sp>
      <p:sp>
        <p:nvSpPr>
          <p:cNvPr id="64" name="MH_SubTitle_1"/>
          <p:cNvSpPr>
            <a:spLocks noChangeArrowheads="1"/>
          </p:cNvSpPr>
          <p:nvPr>
            <p:custDataLst>
              <p:tags r:id="rId7"/>
            </p:custDataLst>
          </p:nvPr>
        </p:nvSpPr>
        <p:spPr bwMode="auto">
          <a:xfrm>
            <a:off x="2354995" y="1468565"/>
            <a:ext cx="1973617" cy="400110"/>
          </a:xfrm>
          <a:prstGeom prst="rect">
            <a:avLst/>
          </a:prstGeom>
          <a:noFill/>
        </p:spPr>
        <p:txBody>
          <a:bodyPr wrap="none" rtlCol="0">
            <a:spAutoFit/>
          </a:bodyPr>
          <a:lstStyle/>
          <a:p>
            <a:r>
              <a:rPr lang="zh-CN" altLang="en-US" sz="2000" b="1" dirty="0">
                <a:solidFill>
                  <a:srgbClr val="F29A5B"/>
                </a:solidFill>
                <a:latin typeface="微软雅黑" panose="020B0503020204020204" pitchFamily="34" charset="-122"/>
                <a:ea typeface="微软雅黑" panose="020B0503020204020204" pitchFamily="34" charset="-122"/>
              </a:rPr>
              <a:t>第一部分 </a:t>
            </a:r>
            <a:r>
              <a:rPr lang="en-US" altLang="zh-CN" sz="2000" b="1" dirty="0">
                <a:solidFill>
                  <a:srgbClr val="F29A5B"/>
                </a:solidFill>
                <a:latin typeface="微软雅黑" panose="020B0503020204020204" pitchFamily="34" charset="-122"/>
                <a:ea typeface="微软雅黑" panose="020B0503020204020204" pitchFamily="34" charset="-122"/>
              </a:rPr>
              <a:t>1-2</a:t>
            </a:r>
            <a:r>
              <a:rPr lang="zh-CN" altLang="en-US" sz="2000" b="1" dirty="0">
                <a:solidFill>
                  <a:srgbClr val="F29A5B"/>
                </a:solidFill>
                <a:latin typeface="微软雅黑" panose="020B0503020204020204" pitchFamily="34" charset="-122"/>
                <a:ea typeface="微软雅黑" panose="020B0503020204020204" pitchFamily="34" charset="-122"/>
              </a:rPr>
              <a:t>段</a:t>
            </a:r>
            <a:endParaRPr lang="en-US" altLang="zh-CN" sz="2000" b="1" dirty="0">
              <a:solidFill>
                <a:srgbClr val="F29A5B"/>
              </a:solidFill>
              <a:latin typeface="微软雅黑" panose="020B0503020204020204" pitchFamily="34" charset="-122"/>
              <a:ea typeface="微软雅黑" panose="020B0503020204020204" pitchFamily="34" charset="-122"/>
            </a:endParaRPr>
          </a:p>
        </p:txBody>
      </p:sp>
      <p:sp>
        <p:nvSpPr>
          <p:cNvPr id="65" name="MH_Other_11"/>
          <p:cNvSpPr/>
          <p:nvPr>
            <p:custDataLst>
              <p:tags r:id="rId8"/>
            </p:custDataLst>
          </p:nvPr>
        </p:nvSpPr>
        <p:spPr>
          <a:xfrm>
            <a:off x="4597044" y="3791149"/>
            <a:ext cx="1028407" cy="1028407"/>
          </a:xfrm>
          <a:prstGeom prst="ellipse">
            <a:avLst/>
          </a:prstGeom>
          <a:solidFill>
            <a:srgbClr val="B0927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latin typeface="Calibri" panose="020F0502020204030204" pitchFamily="34" charset="0"/>
                <a:ea typeface="微软雅黑" panose="020B0503020204020204" pitchFamily="34" charset="-122"/>
              </a:rPr>
              <a:t>3</a:t>
            </a:r>
            <a:endParaRPr lang="zh-CN" altLang="en-US" sz="2400" dirty="0">
              <a:latin typeface="Calibri" panose="020F0502020204030204" pitchFamily="34" charset="0"/>
              <a:ea typeface="微软雅黑" panose="020B0503020204020204" pitchFamily="34" charset="-122"/>
            </a:endParaRPr>
          </a:p>
        </p:txBody>
      </p:sp>
      <p:sp>
        <p:nvSpPr>
          <p:cNvPr id="75" name="文本框 74"/>
          <p:cNvSpPr txBox="1"/>
          <p:nvPr/>
        </p:nvSpPr>
        <p:spPr>
          <a:xfrm>
            <a:off x="704986" y="1878947"/>
            <a:ext cx="3886519" cy="923330"/>
          </a:xfrm>
          <a:prstGeom prst="rect">
            <a:avLst/>
          </a:prstGeom>
          <a:noFill/>
        </p:spPr>
        <p:txBody>
          <a:bodyPr wrap="square" rtlCol="0">
            <a:spAutoFit/>
          </a:bodyPr>
          <a:lstStyle/>
          <a:p>
            <a:pPr algn="just"/>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概述“我们”当时全迷上了竹节人，统领全文，全文围绕“迷”这个词展开。</a:t>
            </a:r>
          </a:p>
        </p:txBody>
      </p:sp>
      <p:sp>
        <p:nvSpPr>
          <p:cNvPr id="77" name="MH_SubTitle_1"/>
          <p:cNvSpPr>
            <a:spLocks noChangeArrowheads="1"/>
          </p:cNvSpPr>
          <p:nvPr>
            <p:custDataLst>
              <p:tags r:id="rId9"/>
            </p:custDataLst>
          </p:nvPr>
        </p:nvSpPr>
        <p:spPr bwMode="auto">
          <a:xfrm>
            <a:off x="1426856" y="3753479"/>
            <a:ext cx="2901756" cy="400110"/>
          </a:xfrm>
          <a:prstGeom prst="rect">
            <a:avLst/>
          </a:prstGeom>
          <a:noFill/>
        </p:spPr>
        <p:txBody>
          <a:bodyPr wrap="none" rtlCol="0">
            <a:spAutoFit/>
          </a:bodyPr>
          <a:lstStyle/>
          <a:p>
            <a:r>
              <a:rPr lang="zh-CN" altLang="en-US" sz="2000" b="1" dirty="0">
                <a:solidFill>
                  <a:srgbClr val="B09277"/>
                </a:solidFill>
                <a:latin typeface="微软雅黑" panose="020B0503020204020204" pitchFamily="34" charset="-122"/>
                <a:ea typeface="微软雅黑" panose="020B0503020204020204" pitchFamily="34" charset="-122"/>
              </a:rPr>
              <a:t>第二部分第二层 </a:t>
            </a:r>
            <a:r>
              <a:rPr lang="en-US" altLang="zh-CN" sz="2000" b="1" dirty="0">
                <a:solidFill>
                  <a:srgbClr val="B09277"/>
                </a:solidFill>
                <a:latin typeface="微软雅黑" panose="020B0503020204020204" pitchFamily="34" charset="-122"/>
                <a:ea typeface="微软雅黑" panose="020B0503020204020204" pitchFamily="34" charset="-122"/>
              </a:rPr>
              <a:t>8-19</a:t>
            </a:r>
            <a:r>
              <a:rPr lang="zh-CN" altLang="en-US" sz="2000" b="1" dirty="0">
                <a:solidFill>
                  <a:srgbClr val="B09277"/>
                </a:solidFill>
                <a:latin typeface="微软雅黑" panose="020B0503020204020204" pitchFamily="34" charset="-122"/>
                <a:ea typeface="微软雅黑" panose="020B0503020204020204" pitchFamily="34" charset="-122"/>
              </a:rPr>
              <a:t>段</a:t>
            </a:r>
            <a:endParaRPr lang="en-US" altLang="zh-CN" sz="2000" b="1" dirty="0">
              <a:solidFill>
                <a:srgbClr val="B09277"/>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710427" y="4153589"/>
            <a:ext cx="3886519" cy="646331"/>
          </a:xfrm>
          <a:prstGeom prst="rect">
            <a:avLst/>
          </a:prstGeom>
          <a:noFill/>
        </p:spPr>
        <p:txBody>
          <a:bodyPr wrap="square" rtlCol="0">
            <a:spAutoFit/>
          </a:bodyPr>
          <a:lstStyle/>
          <a:p>
            <a:pPr algn="just"/>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主要写斗竹节人的乐趣，体现“我们”对此的深深着迷。</a:t>
            </a:r>
          </a:p>
        </p:txBody>
      </p:sp>
      <p:sp>
        <p:nvSpPr>
          <p:cNvPr id="79" name="MH_SubTitle_1"/>
          <p:cNvSpPr>
            <a:spLocks noChangeArrowheads="1"/>
          </p:cNvSpPr>
          <p:nvPr>
            <p:custDataLst>
              <p:tags r:id="rId10"/>
            </p:custDataLst>
          </p:nvPr>
        </p:nvSpPr>
        <p:spPr bwMode="auto">
          <a:xfrm>
            <a:off x="7681373" y="2509510"/>
            <a:ext cx="2743059" cy="400110"/>
          </a:xfrm>
          <a:prstGeom prst="rect">
            <a:avLst/>
          </a:prstGeom>
          <a:noFill/>
        </p:spPr>
        <p:txBody>
          <a:bodyPr wrap="none" rtlCol="0">
            <a:spAutoFit/>
          </a:bodyPr>
          <a:lstStyle/>
          <a:p>
            <a:r>
              <a:rPr lang="zh-CN" altLang="en-US" sz="2000" b="1" dirty="0">
                <a:solidFill>
                  <a:srgbClr val="A6C0A4"/>
                </a:solidFill>
                <a:latin typeface="微软雅黑" panose="020B0503020204020204" pitchFamily="34" charset="-122"/>
                <a:ea typeface="微软雅黑" panose="020B0503020204020204" pitchFamily="34" charset="-122"/>
              </a:rPr>
              <a:t>第二部分第一层 </a:t>
            </a:r>
            <a:r>
              <a:rPr lang="en-US" altLang="zh-CN" sz="2000" b="1" dirty="0">
                <a:solidFill>
                  <a:srgbClr val="A6C0A4"/>
                </a:solidFill>
                <a:latin typeface="微软雅黑" panose="020B0503020204020204" pitchFamily="34" charset="-122"/>
                <a:ea typeface="微软雅黑" panose="020B0503020204020204" pitchFamily="34" charset="-122"/>
              </a:rPr>
              <a:t>3-7</a:t>
            </a:r>
            <a:r>
              <a:rPr lang="zh-CN" altLang="en-US" sz="2000" b="1" dirty="0">
                <a:solidFill>
                  <a:srgbClr val="A6C0A4"/>
                </a:solidFill>
                <a:latin typeface="微软雅黑" panose="020B0503020204020204" pitchFamily="34" charset="-122"/>
                <a:ea typeface="微软雅黑" panose="020B0503020204020204" pitchFamily="34" charset="-122"/>
              </a:rPr>
              <a:t>段</a:t>
            </a:r>
            <a:endParaRPr lang="en-US" altLang="zh-CN" sz="2000" b="1" dirty="0">
              <a:solidFill>
                <a:srgbClr val="A6C0A4"/>
              </a:solidFill>
              <a:latin typeface="微软雅黑" panose="020B0503020204020204" pitchFamily="34" charset="-122"/>
              <a:ea typeface="微软雅黑" panose="020B0503020204020204" pitchFamily="34" charset="-122"/>
            </a:endParaRPr>
          </a:p>
        </p:txBody>
      </p:sp>
      <p:sp>
        <p:nvSpPr>
          <p:cNvPr id="80" name="文本框 79"/>
          <p:cNvSpPr txBox="1"/>
          <p:nvPr/>
        </p:nvSpPr>
        <p:spPr>
          <a:xfrm>
            <a:off x="7638509" y="2919892"/>
            <a:ext cx="3886519" cy="923330"/>
          </a:xfrm>
          <a:prstGeom prst="rect">
            <a:avLst/>
          </a:prstGeom>
          <a:noFill/>
        </p:spPr>
        <p:txBody>
          <a:bodyPr wrap="square" rtlCol="0">
            <a:spAutoFit/>
          </a:bodyPr>
          <a:lstStyle/>
          <a:p>
            <a:pPr algn="just"/>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主要描述了“我们”制作竹节人的过程，表现了孩子们对制作竹节人的喜爱与热情。</a:t>
            </a:r>
          </a:p>
        </p:txBody>
      </p:sp>
      <p:sp>
        <p:nvSpPr>
          <p:cNvPr id="81" name="MH_SubTitle_1"/>
          <p:cNvSpPr>
            <a:spLocks noChangeArrowheads="1"/>
          </p:cNvSpPr>
          <p:nvPr>
            <p:custDataLst>
              <p:tags r:id="rId11"/>
            </p:custDataLst>
          </p:nvPr>
        </p:nvSpPr>
        <p:spPr bwMode="auto">
          <a:xfrm>
            <a:off x="7681373" y="4721608"/>
            <a:ext cx="2367956" cy="400110"/>
          </a:xfrm>
          <a:prstGeom prst="rect">
            <a:avLst/>
          </a:prstGeom>
          <a:noFill/>
        </p:spPr>
        <p:txBody>
          <a:bodyPr wrap="none" rtlCol="0">
            <a:spAutoFit/>
          </a:bodyPr>
          <a:lstStyle/>
          <a:p>
            <a:r>
              <a:rPr lang="zh-CN" altLang="en-US" sz="2000" b="1" dirty="0">
                <a:solidFill>
                  <a:srgbClr val="C8D85B"/>
                </a:solidFill>
                <a:latin typeface="微软雅黑" panose="020B0503020204020204" pitchFamily="34" charset="-122"/>
                <a:ea typeface="微软雅黑" panose="020B0503020204020204" pitchFamily="34" charset="-122"/>
              </a:rPr>
              <a:t>第三部分 </a:t>
            </a:r>
            <a:r>
              <a:rPr lang="en-US" altLang="zh-CN" sz="2000" b="1" dirty="0">
                <a:solidFill>
                  <a:srgbClr val="C8D85B"/>
                </a:solidFill>
                <a:latin typeface="微软雅黑" panose="020B0503020204020204" pitchFamily="34" charset="-122"/>
                <a:ea typeface="微软雅黑" panose="020B0503020204020204" pitchFamily="34" charset="-122"/>
              </a:rPr>
              <a:t>20-29</a:t>
            </a:r>
            <a:r>
              <a:rPr lang="zh-CN" altLang="en-US" sz="2000" b="1" dirty="0">
                <a:solidFill>
                  <a:srgbClr val="C8D85B"/>
                </a:solidFill>
                <a:latin typeface="微软雅黑" panose="020B0503020204020204" pitchFamily="34" charset="-122"/>
                <a:ea typeface="微软雅黑" panose="020B0503020204020204" pitchFamily="34" charset="-122"/>
              </a:rPr>
              <a:t>段 </a:t>
            </a:r>
            <a:endParaRPr lang="en-US" altLang="zh-CN" sz="2000" b="1" dirty="0">
              <a:solidFill>
                <a:srgbClr val="C8D85B"/>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7638509" y="5131990"/>
            <a:ext cx="3886519" cy="646331"/>
          </a:xfrm>
          <a:prstGeom prst="rect">
            <a:avLst/>
          </a:prstGeom>
          <a:noFill/>
        </p:spPr>
        <p:txBody>
          <a:bodyPr wrap="square" rtlCol="0">
            <a:spAutoFit/>
          </a:bodyPr>
          <a:lstStyle/>
          <a:p>
            <a:pPr algn="just"/>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主要写老师没收了竹节人，却也偷偷在玩竹节人的趣事。</a:t>
            </a:r>
          </a:p>
        </p:txBody>
      </p:sp>
    </p:spTree>
    <p:extLst>
      <p:ext uri="{BB962C8B-B14F-4D97-AF65-F5344CB8AC3E}">
        <p14:creationId xmlns:p14="http://schemas.microsoft.com/office/powerpoint/2010/main" val="245209639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heel(1)">
                                      <p:cBhvr>
                                        <p:cTn id="7" dur="2000"/>
                                        <p:tgtEl>
                                          <p:spTgt spid="6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1000"/>
                                        <p:tgtEl>
                                          <p:spTgt spid="75"/>
                                        </p:tgtEl>
                                      </p:cBhvr>
                                    </p:animEffect>
                                    <p:anim calcmode="lin" valueType="num">
                                      <p:cBhvr>
                                        <p:cTn id="11" dur="1000" fill="hold"/>
                                        <p:tgtEl>
                                          <p:spTgt spid="75"/>
                                        </p:tgtEl>
                                        <p:attrNameLst>
                                          <p:attrName>ppt_x</p:attrName>
                                        </p:attrNameLst>
                                      </p:cBhvr>
                                      <p:tavLst>
                                        <p:tav tm="0">
                                          <p:val>
                                            <p:strVal val="#ppt_x"/>
                                          </p:val>
                                        </p:tav>
                                        <p:tav tm="100000">
                                          <p:val>
                                            <p:strVal val="#ppt_x"/>
                                          </p:val>
                                        </p:tav>
                                      </p:tavLst>
                                    </p:anim>
                                    <p:anim calcmode="lin" valueType="num">
                                      <p:cBhvr>
                                        <p:cTn id="12"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wheel(1)">
                                      <p:cBhvr>
                                        <p:cTn id="17" dur="2000"/>
                                        <p:tgtEl>
                                          <p:spTgt spid="79"/>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80"/>
                                        </p:tgtEl>
                                        <p:attrNameLst>
                                          <p:attrName>style.visibility</p:attrName>
                                        </p:attrNameLst>
                                      </p:cBhvr>
                                      <p:to>
                                        <p:strVal val="visible"/>
                                      </p:to>
                                    </p:set>
                                    <p:animEffect transition="in" filter="fade">
                                      <p:cBhvr>
                                        <p:cTn id="20" dur="1000"/>
                                        <p:tgtEl>
                                          <p:spTgt spid="80"/>
                                        </p:tgtEl>
                                      </p:cBhvr>
                                    </p:animEffect>
                                    <p:anim calcmode="lin" valueType="num">
                                      <p:cBhvr>
                                        <p:cTn id="21" dur="1000" fill="hold"/>
                                        <p:tgtEl>
                                          <p:spTgt spid="80"/>
                                        </p:tgtEl>
                                        <p:attrNameLst>
                                          <p:attrName>ppt_x</p:attrName>
                                        </p:attrNameLst>
                                      </p:cBhvr>
                                      <p:tavLst>
                                        <p:tav tm="0">
                                          <p:val>
                                            <p:strVal val="#ppt_x"/>
                                          </p:val>
                                        </p:tav>
                                        <p:tav tm="100000">
                                          <p:val>
                                            <p:strVal val="#ppt_x"/>
                                          </p:val>
                                        </p:tav>
                                      </p:tavLst>
                                    </p:anim>
                                    <p:anim calcmode="lin" valueType="num">
                                      <p:cBhvr>
                                        <p:cTn id="22"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wheel(1)">
                                      <p:cBhvr>
                                        <p:cTn id="27" dur="2000"/>
                                        <p:tgtEl>
                                          <p:spTgt spid="77"/>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fade">
                                      <p:cBhvr>
                                        <p:cTn id="30" dur="1000"/>
                                        <p:tgtEl>
                                          <p:spTgt spid="78"/>
                                        </p:tgtEl>
                                      </p:cBhvr>
                                    </p:animEffect>
                                    <p:anim calcmode="lin" valueType="num">
                                      <p:cBhvr>
                                        <p:cTn id="31" dur="1000" fill="hold"/>
                                        <p:tgtEl>
                                          <p:spTgt spid="78"/>
                                        </p:tgtEl>
                                        <p:attrNameLst>
                                          <p:attrName>ppt_x</p:attrName>
                                        </p:attrNameLst>
                                      </p:cBhvr>
                                      <p:tavLst>
                                        <p:tav tm="0">
                                          <p:val>
                                            <p:strVal val="#ppt_x"/>
                                          </p:val>
                                        </p:tav>
                                        <p:tav tm="100000">
                                          <p:val>
                                            <p:strVal val="#ppt_x"/>
                                          </p:val>
                                        </p:tav>
                                      </p:tavLst>
                                    </p:anim>
                                    <p:anim calcmode="lin" valueType="num">
                                      <p:cBhvr>
                                        <p:cTn id="32"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wheel(1)">
                                      <p:cBhvr>
                                        <p:cTn id="37" dur="2000"/>
                                        <p:tgtEl>
                                          <p:spTgt spid="81"/>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fade">
                                      <p:cBhvr>
                                        <p:cTn id="40" dur="1000"/>
                                        <p:tgtEl>
                                          <p:spTgt spid="82"/>
                                        </p:tgtEl>
                                      </p:cBhvr>
                                    </p:animEffect>
                                    <p:anim calcmode="lin" valueType="num">
                                      <p:cBhvr>
                                        <p:cTn id="41" dur="1000" fill="hold"/>
                                        <p:tgtEl>
                                          <p:spTgt spid="82"/>
                                        </p:tgtEl>
                                        <p:attrNameLst>
                                          <p:attrName>ppt_x</p:attrName>
                                        </p:attrNameLst>
                                      </p:cBhvr>
                                      <p:tavLst>
                                        <p:tav tm="0">
                                          <p:val>
                                            <p:strVal val="#ppt_x"/>
                                          </p:val>
                                        </p:tav>
                                        <p:tav tm="100000">
                                          <p:val>
                                            <p:strVal val="#ppt_x"/>
                                          </p:val>
                                        </p:tav>
                                      </p:tavLst>
                                    </p:anim>
                                    <p:anim calcmode="lin" valueType="num">
                                      <p:cBhvr>
                                        <p:cTn id="42"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5" grpId="0"/>
      <p:bldP spid="77" grpId="0"/>
      <p:bldP spid="78" grpId="0"/>
      <p:bldP spid="79" grpId="0"/>
      <p:bldP spid="80" grpId="0"/>
      <p:bldP spid="81" grpId="0"/>
      <p:bldP spid="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18672" y="138179"/>
            <a:ext cx="2954655"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感受文中的语言魅力</a:t>
            </a:r>
          </a:p>
        </p:txBody>
      </p:sp>
      <p:grpSp>
        <p:nvGrpSpPr>
          <p:cNvPr id="2" name="组合 1"/>
          <p:cNvGrpSpPr/>
          <p:nvPr/>
        </p:nvGrpSpPr>
        <p:grpSpPr>
          <a:xfrm>
            <a:off x="985826" y="1683711"/>
            <a:ext cx="2133603" cy="4321304"/>
            <a:chOff x="8201026" y="3227389"/>
            <a:chExt cx="931864" cy="2522537"/>
          </a:xfrm>
        </p:grpSpPr>
        <p:sp>
          <p:nvSpPr>
            <p:cNvPr id="20" name="MH_Other_3"/>
            <p:cNvSpPr/>
            <p:nvPr>
              <p:custDataLst>
                <p:tags r:id="rId7"/>
              </p:custDataLst>
            </p:nvPr>
          </p:nvSpPr>
          <p:spPr>
            <a:xfrm>
              <a:off x="8201026"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en-US" altLang="zh-CN" sz="4800" b="1" kern="0" dirty="0">
                  <a:ln w="18415" cmpd="sng">
                    <a:noFill/>
                    <a:prstDash val="solid"/>
                  </a:ln>
                  <a:solidFill>
                    <a:srgbClr val="F29A5B"/>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rPr>
                <a:t>A</a:t>
              </a:r>
              <a:endParaRPr lang="zh-CN" altLang="en-US" sz="4800" b="1" kern="0" dirty="0">
                <a:ln w="18415" cmpd="sng">
                  <a:noFill/>
                  <a:prstDash val="solid"/>
                </a:ln>
                <a:solidFill>
                  <a:srgbClr val="F29A5B"/>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endParaRPr>
            </a:p>
          </p:txBody>
        </p:sp>
        <p:sp>
          <p:nvSpPr>
            <p:cNvPr id="21" name="MH_SubTitle_6"/>
            <p:cNvSpPr/>
            <p:nvPr>
              <p:custDataLst>
                <p:tags r:id="rId8"/>
              </p:custDataLst>
            </p:nvPr>
          </p:nvSpPr>
          <p:spPr>
            <a:xfrm>
              <a:off x="8201027" y="3636773"/>
              <a:ext cx="931863"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rgbClr val="F29A5B"/>
            </a:solidFill>
            <a:ln w="12700" cap="flat" cmpd="sng" algn="ctr">
              <a:noFill/>
              <a:prstDash val="solid"/>
            </a:ln>
            <a:effectLst/>
          </p:spPr>
          <p:txBody>
            <a:bodyPr tIns="252000" bIns="108000" anchor="ctr">
              <a:normAutofit/>
            </a:bodyPr>
            <a:lstStyle/>
            <a:p>
              <a:r>
                <a:rPr lang="zh-CN" altLang="en-US" dirty="0">
                  <a:solidFill>
                    <a:schemeClr val="bg1"/>
                  </a:solidFill>
                  <a:latin typeface="微软雅黑" panose="020B0503020204020204" pitchFamily="34" charset="-122"/>
                  <a:ea typeface="微软雅黑" panose="020B0503020204020204" pitchFamily="34" charset="-122"/>
                </a:rPr>
                <a:t>描述性语言和说明性语言的区别是什么？</a:t>
              </a:r>
            </a:p>
          </p:txBody>
        </p:sp>
      </p:grpSp>
      <p:grpSp>
        <p:nvGrpSpPr>
          <p:cNvPr id="22" name="组合 21"/>
          <p:cNvGrpSpPr/>
          <p:nvPr/>
        </p:nvGrpSpPr>
        <p:grpSpPr>
          <a:xfrm>
            <a:off x="3698867" y="1683711"/>
            <a:ext cx="2133601" cy="4321304"/>
            <a:chOff x="8201026" y="3227389"/>
            <a:chExt cx="931863" cy="2522537"/>
          </a:xfrm>
        </p:grpSpPr>
        <p:sp>
          <p:nvSpPr>
            <p:cNvPr id="23" name="MH_Other_3"/>
            <p:cNvSpPr/>
            <p:nvPr>
              <p:custDataLst>
                <p:tags r:id="rId5"/>
              </p:custDataLst>
            </p:nvPr>
          </p:nvSpPr>
          <p:spPr>
            <a:xfrm>
              <a:off x="8201026"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en-US" altLang="zh-CN" sz="4800" b="1" kern="0" dirty="0">
                  <a:ln w="18415" cmpd="sng">
                    <a:noFill/>
                    <a:prstDash val="solid"/>
                  </a:ln>
                  <a:solidFill>
                    <a:srgbClr val="A5C0A4"/>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rPr>
                <a:t>B</a:t>
              </a:r>
              <a:endParaRPr lang="zh-CN" altLang="en-US" sz="4800" b="1" kern="0" dirty="0">
                <a:ln w="18415" cmpd="sng">
                  <a:noFill/>
                  <a:prstDash val="solid"/>
                </a:ln>
                <a:solidFill>
                  <a:srgbClr val="A5C0A4"/>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endParaRPr>
            </a:p>
          </p:txBody>
        </p:sp>
        <p:sp>
          <p:nvSpPr>
            <p:cNvPr id="24" name="MH_SubTitle_6"/>
            <p:cNvSpPr/>
            <p:nvPr>
              <p:custDataLst>
                <p:tags r:id="rId6"/>
              </p:custDataLst>
            </p:nvPr>
          </p:nvSpPr>
          <p:spPr>
            <a:xfrm>
              <a:off x="8201026" y="3636773"/>
              <a:ext cx="931863"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rgbClr val="A5C0A4"/>
            </a:solidFill>
            <a:ln w="12700" cap="flat" cmpd="sng" algn="ctr">
              <a:noFill/>
              <a:prstDash val="solid"/>
            </a:ln>
            <a:effectLst/>
          </p:spPr>
          <p:txBody>
            <a:bodyPr tIns="252000" bIns="108000" anchor="ctr">
              <a:normAutofit/>
            </a:bodyPr>
            <a:lstStyle/>
            <a:p>
              <a:r>
                <a:rPr lang="zh-CN" altLang="en-US" dirty="0">
                  <a:solidFill>
                    <a:schemeClr val="bg1"/>
                  </a:solidFill>
                  <a:latin typeface="微软雅黑" panose="020B0503020204020204" pitchFamily="34" charset="-122"/>
                  <a:ea typeface="微软雅黑" panose="020B0503020204020204" pitchFamily="34" charset="-122"/>
                </a:rPr>
                <a:t>文中哪些段落运用了描述性语言？是怎样构思布局的？</a:t>
              </a:r>
            </a:p>
          </p:txBody>
        </p:sp>
      </p:grpSp>
      <p:grpSp>
        <p:nvGrpSpPr>
          <p:cNvPr id="25" name="组合 24"/>
          <p:cNvGrpSpPr/>
          <p:nvPr/>
        </p:nvGrpSpPr>
        <p:grpSpPr>
          <a:xfrm>
            <a:off x="6411904" y="1683711"/>
            <a:ext cx="2133601" cy="4321304"/>
            <a:chOff x="8201026" y="3227389"/>
            <a:chExt cx="931863" cy="2522537"/>
          </a:xfrm>
        </p:grpSpPr>
        <p:sp>
          <p:nvSpPr>
            <p:cNvPr id="26" name="MH_Other_3"/>
            <p:cNvSpPr/>
            <p:nvPr>
              <p:custDataLst>
                <p:tags r:id="rId3"/>
              </p:custDataLst>
            </p:nvPr>
          </p:nvSpPr>
          <p:spPr>
            <a:xfrm>
              <a:off x="8201026"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en-US" altLang="zh-CN" sz="4800" b="1" kern="0" dirty="0">
                  <a:ln w="18415" cmpd="sng">
                    <a:noFill/>
                    <a:prstDash val="solid"/>
                  </a:ln>
                  <a:solidFill>
                    <a:srgbClr val="B09277"/>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rPr>
                <a:t>C</a:t>
              </a:r>
              <a:endParaRPr lang="zh-CN" altLang="en-US" sz="4800" b="1" kern="0" dirty="0">
                <a:ln w="18415" cmpd="sng">
                  <a:noFill/>
                  <a:prstDash val="solid"/>
                </a:ln>
                <a:solidFill>
                  <a:srgbClr val="B09277"/>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endParaRPr>
            </a:p>
          </p:txBody>
        </p:sp>
        <p:sp>
          <p:nvSpPr>
            <p:cNvPr id="27" name="MH_SubTitle_6"/>
            <p:cNvSpPr/>
            <p:nvPr>
              <p:custDataLst>
                <p:tags r:id="rId4"/>
              </p:custDataLst>
            </p:nvPr>
          </p:nvSpPr>
          <p:spPr>
            <a:xfrm>
              <a:off x="8201026" y="3636773"/>
              <a:ext cx="931863"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rgbClr val="B09277"/>
            </a:solidFill>
            <a:ln w="12700" cap="flat" cmpd="sng" algn="ctr">
              <a:noFill/>
              <a:prstDash val="solid"/>
            </a:ln>
            <a:effectLst/>
          </p:spPr>
          <p:txBody>
            <a:bodyPr tIns="252000" bIns="108000" anchor="ctr">
              <a:normAutofit/>
            </a:bodyPr>
            <a:lstStyle/>
            <a:p>
              <a:r>
                <a:rPr lang="zh-CN" altLang="en-US" dirty="0">
                  <a:solidFill>
                    <a:schemeClr val="bg1"/>
                  </a:solidFill>
                  <a:latin typeface="微软雅黑" panose="020B0503020204020204" pitchFamily="34" charset="-122"/>
                  <a:ea typeface="微软雅黑" panose="020B0503020204020204" pitchFamily="34" charset="-122"/>
                </a:rPr>
                <a:t>文中哪些段落运用了说明性语言？它的特点是什么？</a:t>
              </a:r>
            </a:p>
          </p:txBody>
        </p:sp>
      </p:grpSp>
      <p:grpSp>
        <p:nvGrpSpPr>
          <p:cNvPr id="28" name="组合 27"/>
          <p:cNvGrpSpPr/>
          <p:nvPr/>
        </p:nvGrpSpPr>
        <p:grpSpPr>
          <a:xfrm>
            <a:off x="9124942" y="1683711"/>
            <a:ext cx="2133601" cy="4321304"/>
            <a:chOff x="8201026" y="3227389"/>
            <a:chExt cx="931863" cy="2522537"/>
          </a:xfrm>
        </p:grpSpPr>
        <p:sp>
          <p:nvSpPr>
            <p:cNvPr id="29" name="MH_Other_3"/>
            <p:cNvSpPr/>
            <p:nvPr>
              <p:custDataLst>
                <p:tags r:id="rId1"/>
              </p:custDataLst>
            </p:nvPr>
          </p:nvSpPr>
          <p:spPr>
            <a:xfrm>
              <a:off x="8201026" y="3227389"/>
              <a:ext cx="931863" cy="2522537"/>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rgbClr val="F2F2F2"/>
            </a:solidFill>
            <a:ln w="25400" cap="flat" cmpd="sng" algn="ctr">
              <a:noFill/>
              <a:prstDash val="solid"/>
            </a:ln>
            <a:effectLst>
              <a:outerShdw blurRad="63500" sx="102000" sy="102000" algn="ctr" rotWithShape="0">
                <a:prstClr val="black">
                  <a:alpha val="40000"/>
                </a:prstClr>
              </a:outerShdw>
            </a:effectLst>
          </p:spPr>
          <p:txBody>
            <a:bodyPr lIns="0" tIns="108000" rIns="0" bIns="0"/>
            <a:lstStyle/>
            <a:p>
              <a:pPr algn="ctr">
                <a:defRPr/>
              </a:pPr>
              <a:r>
                <a:rPr lang="en-US" altLang="zh-CN" sz="4800" b="1" kern="0" dirty="0">
                  <a:ln w="18415" cmpd="sng">
                    <a:noFill/>
                    <a:prstDash val="solid"/>
                  </a:ln>
                  <a:solidFill>
                    <a:srgbClr val="C8D85B"/>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rPr>
                <a:t>D</a:t>
              </a:r>
              <a:endParaRPr lang="zh-CN" altLang="en-US" sz="4800" b="1" kern="0" dirty="0">
                <a:ln w="18415" cmpd="sng">
                  <a:noFill/>
                  <a:prstDash val="solid"/>
                </a:ln>
                <a:solidFill>
                  <a:srgbClr val="C8D85B"/>
                </a:solidFill>
                <a:effectLst>
                  <a:outerShdw dist="50800" dir="5400000" algn="t" rotWithShape="0">
                    <a:sysClr val="window" lastClr="FFFFFF"/>
                  </a:outerShdw>
                </a:effectLst>
                <a:latin typeface="微软雅黑" panose="020B0503020204020204" pitchFamily="34" charset="-122"/>
                <a:ea typeface="微软雅黑" panose="020B0503020204020204" pitchFamily="34" charset="-122"/>
                <a:cs typeface="Times New Roman" pitchFamily="18" charset="0"/>
              </a:endParaRPr>
            </a:p>
          </p:txBody>
        </p:sp>
        <p:sp>
          <p:nvSpPr>
            <p:cNvPr id="30" name="MH_SubTitle_6"/>
            <p:cNvSpPr/>
            <p:nvPr>
              <p:custDataLst>
                <p:tags r:id="rId2"/>
              </p:custDataLst>
            </p:nvPr>
          </p:nvSpPr>
          <p:spPr>
            <a:xfrm>
              <a:off x="8201026" y="3636773"/>
              <a:ext cx="931863" cy="1895666"/>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rgbClr val="C8D85B"/>
            </a:solidFill>
            <a:ln w="12700" cap="flat" cmpd="sng" algn="ctr">
              <a:noFill/>
              <a:prstDash val="solid"/>
            </a:ln>
            <a:effectLst/>
          </p:spPr>
          <p:txBody>
            <a:bodyPr tIns="252000" bIns="108000" anchor="ctr">
              <a:normAutofit/>
            </a:bodyPr>
            <a:lstStyle/>
            <a:p>
              <a:r>
                <a:rPr lang="zh-CN" altLang="en-US" dirty="0">
                  <a:solidFill>
                    <a:schemeClr val="bg1"/>
                  </a:solidFill>
                  <a:latin typeface="微软雅黑" panose="020B0503020204020204" pitchFamily="34" charset="-122"/>
                  <a:ea typeface="微软雅黑" panose="020B0503020204020204" pitchFamily="34" charset="-122"/>
                </a:rPr>
                <a:t>找出本文中你喜欢的语句进行赏析。</a:t>
              </a:r>
            </a:p>
          </p:txBody>
        </p:sp>
      </p:grpSp>
    </p:spTree>
    <p:extLst>
      <p:ext uri="{BB962C8B-B14F-4D97-AF65-F5344CB8AC3E}">
        <p14:creationId xmlns:p14="http://schemas.microsoft.com/office/powerpoint/2010/main" val="378278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Scale>
                                      <p:cBhvr>
                                        <p:cTn id="14"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2"/>
                                        </p:tgtEl>
                                        <p:attrNameLst>
                                          <p:attrName>ppt_x</p:attrName>
                                          <p:attrName>ppt_y</p:attrName>
                                        </p:attrNameLst>
                                      </p:cBhvr>
                                    </p:animMotion>
                                    <p:animEffect transition="in" filter="fade">
                                      <p:cBhvr>
                                        <p:cTn id="16" dur="10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Scale>
                                      <p:cBhvr>
                                        <p:cTn id="2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5"/>
                                        </p:tgtEl>
                                        <p:attrNameLst>
                                          <p:attrName>ppt_x</p:attrName>
                                          <p:attrName>ppt_y</p:attrName>
                                        </p:attrNameLst>
                                      </p:cBhvr>
                                    </p:animMotion>
                                    <p:animEffect transition="in" filter="fade">
                                      <p:cBhvr>
                                        <p:cTn id="23" dur="10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Scale>
                                      <p:cBhvr>
                                        <p:cTn id="28"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8"/>
                                        </p:tgtEl>
                                        <p:attrNameLst>
                                          <p:attrName>ppt_x</p:attrName>
                                          <p:attrName>ppt_y</p:attrName>
                                        </p:attrNameLst>
                                      </p:cBhvr>
                                    </p:animMotion>
                                    <p:animEffect transition="in" filter="fade">
                                      <p:cBhvr>
                                        <p:cTn id="3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97435" y="157913"/>
            <a:ext cx="3644614" cy="461665"/>
          </a:xfrm>
          <a:prstGeom prst="rect">
            <a:avLst/>
          </a:prstGeom>
        </p:spPr>
        <p:txBody>
          <a:bodyPr wrap="squar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迷</a:t>
            </a:r>
          </a:p>
        </p:txBody>
      </p:sp>
      <p:grpSp>
        <p:nvGrpSpPr>
          <p:cNvPr id="42" name="组合 41"/>
          <p:cNvGrpSpPr/>
          <p:nvPr/>
        </p:nvGrpSpPr>
        <p:grpSpPr>
          <a:xfrm>
            <a:off x="3740656" y="2132856"/>
            <a:ext cx="4371569" cy="2336853"/>
            <a:chOff x="3740656" y="2132856"/>
            <a:chExt cx="4371569" cy="2336853"/>
          </a:xfrm>
        </p:grpSpPr>
        <p:grpSp>
          <p:nvGrpSpPr>
            <p:cNvPr id="43" name="组合 42"/>
            <p:cNvGrpSpPr/>
            <p:nvPr/>
          </p:nvGrpSpPr>
          <p:grpSpPr>
            <a:xfrm>
              <a:off x="3740656" y="2132856"/>
              <a:ext cx="4371569" cy="2336853"/>
              <a:chOff x="3452623" y="2276871"/>
              <a:chExt cx="4371569" cy="2336853"/>
            </a:xfrm>
            <a:effectLst>
              <a:outerShdw blurRad="50800" dist="38100" dir="2700000" algn="tl" rotWithShape="0">
                <a:prstClr val="black">
                  <a:alpha val="40000"/>
                </a:prstClr>
              </a:outerShdw>
            </a:effectLst>
          </p:grpSpPr>
          <p:sp>
            <p:nvSpPr>
              <p:cNvPr id="51" name="Freeform 7"/>
              <p:cNvSpPr>
                <a:spLocks/>
              </p:cNvSpPr>
              <p:nvPr/>
            </p:nvSpPr>
            <p:spPr bwMode="auto">
              <a:xfrm>
                <a:off x="3452623" y="2276871"/>
                <a:ext cx="2343921" cy="116842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rgbClr val="F29A5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Freeform 7"/>
              <p:cNvSpPr>
                <a:spLocks/>
              </p:cNvSpPr>
              <p:nvPr/>
            </p:nvSpPr>
            <p:spPr bwMode="auto">
              <a:xfrm flipV="1">
                <a:off x="5480271" y="3445297"/>
                <a:ext cx="2343921" cy="116842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rgbClr val="F29A5B"/>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4" name="组合 43"/>
            <p:cNvGrpSpPr/>
            <p:nvPr/>
          </p:nvGrpSpPr>
          <p:grpSpPr>
            <a:xfrm>
              <a:off x="3740656" y="2132856"/>
              <a:ext cx="4371569" cy="2336853"/>
              <a:chOff x="3452623" y="2276871"/>
              <a:chExt cx="4371569" cy="2336853"/>
            </a:xfrm>
            <a:effectLst>
              <a:outerShdw blurRad="50800" dist="38100" dir="2700000" algn="tl" rotWithShape="0">
                <a:prstClr val="black">
                  <a:alpha val="40000"/>
                </a:prstClr>
              </a:outerShdw>
            </a:effectLst>
          </p:grpSpPr>
          <p:sp>
            <p:nvSpPr>
              <p:cNvPr id="49" name="Freeform 7"/>
              <p:cNvSpPr>
                <a:spLocks/>
              </p:cNvSpPr>
              <p:nvPr/>
            </p:nvSpPr>
            <p:spPr bwMode="auto">
              <a:xfrm flipV="1">
                <a:off x="3452623" y="3445297"/>
                <a:ext cx="2343921" cy="116842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rgbClr val="A5C0A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0" name="Freeform 7"/>
              <p:cNvSpPr>
                <a:spLocks/>
              </p:cNvSpPr>
              <p:nvPr/>
            </p:nvSpPr>
            <p:spPr bwMode="auto">
              <a:xfrm>
                <a:off x="5480271" y="2276871"/>
                <a:ext cx="2343921" cy="116842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rgbClr val="A5C0A4"/>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5" name="椭圆 44"/>
            <p:cNvSpPr/>
            <p:nvPr/>
          </p:nvSpPr>
          <p:spPr>
            <a:xfrm>
              <a:off x="4156060" y="2547334"/>
              <a:ext cx="1507893" cy="1507893"/>
            </a:xfrm>
            <a:prstGeom prst="ellipse">
              <a:avLst/>
            </a:prstGeom>
            <a:noFill/>
            <a:ln w="25400">
              <a:solidFill>
                <a:srgbClr val="F29A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188928" y="2547333"/>
              <a:ext cx="1507893" cy="1507893"/>
            </a:xfrm>
            <a:prstGeom prst="ellipse">
              <a:avLst/>
            </a:prstGeom>
            <a:noFill/>
            <a:ln w="25400">
              <a:solidFill>
                <a:srgbClr val="F29A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4054013" y="2956994"/>
              <a:ext cx="1569660" cy="777457"/>
            </a:xfrm>
            <a:prstGeom prst="rect">
              <a:avLst/>
            </a:prstGeom>
            <a:noFill/>
          </p:spPr>
          <p:txBody>
            <a:bodyPr wrap="none" rtlCol="0">
              <a:spAutoFit/>
            </a:bodyPr>
            <a:lstStyle/>
            <a:p>
              <a:pPr algn="r">
                <a:lnSpc>
                  <a:spcPct val="13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“我”迷上了</a:t>
              </a:r>
              <a:endParaRPr lang="en-US" altLang="zh-CN" b="1" dirty="0">
                <a:solidFill>
                  <a:schemeClr val="tx1">
                    <a:lumMod val="75000"/>
                  </a:schemeClr>
                </a:solidFill>
                <a:latin typeface="微软雅黑" panose="020B0503020204020204" pitchFamily="34" charset="-122"/>
                <a:ea typeface="微软雅黑" panose="020B0503020204020204" pitchFamily="34" charset="-122"/>
              </a:endParaRPr>
            </a:p>
            <a:p>
              <a:pPr algn="r">
                <a:lnSpc>
                  <a:spcPct val="13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制作竹节人</a:t>
              </a:r>
            </a:p>
          </p:txBody>
        </p:sp>
        <p:sp>
          <p:nvSpPr>
            <p:cNvPr id="48" name="文本框 47"/>
            <p:cNvSpPr txBox="1"/>
            <p:nvPr/>
          </p:nvSpPr>
          <p:spPr>
            <a:xfrm>
              <a:off x="6146606" y="2908296"/>
              <a:ext cx="1569724" cy="777457"/>
            </a:xfrm>
            <a:prstGeom prst="rect">
              <a:avLst/>
            </a:prstGeom>
            <a:noFill/>
          </p:spPr>
          <p:txBody>
            <a:bodyPr wrap="none" rtlCol="0">
              <a:spAutoFit/>
            </a:bodyPr>
            <a:lstStyle/>
            <a:p>
              <a:pPr algn="ctr">
                <a:lnSpc>
                  <a:spcPct val="13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“我”迷上了</a:t>
              </a:r>
              <a:endParaRPr lang="en-US" altLang="zh-CN" b="1" dirty="0">
                <a:solidFill>
                  <a:schemeClr val="tx1">
                    <a:lumMod val="7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斗竹节人</a:t>
              </a:r>
            </a:p>
          </p:txBody>
        </p:sp>
      </p:grpSp>
      <p:sp>
        <p:nvSpPr>
          <p:cNvPr id="54" name="椭圆 53"/>
          <p:cNvSpPr/>
          <p:nvPr/>
        </p:nvSpPr>
        <p:spPr>
          <a:xfrm>
            <a:off x="1729466" y="2397861"/>
            <a:ext cx="2062279" cy="2062278"/>
          </a:xfrm>
          <a:prstGeom prst="ellipse">
            <a:avLst/>
          </a:prstGeom>
          <a:noFill/>
          <a:ln w="165100">
            <a:solidFill>
              <a:srgbClr val="A5C0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66170" y="2266116"/>
            <a:ext cx="2062279" cy="2070335"/>
          </a:xfrm>
          <a:prstGeom prst="ellipse">
            <a:avLst/>
          </a:prstGeom>
          <a:noFill/>
          <a:ln w="165100">
            <a:solidFill>
              <a:srgbClr val="A5C0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B2216EA3-B917-4479-8383-DEBA51124C7E}"/>
              </a:ext>
            </a:extLst>
          </p:cNvPr>
          <p:cNvSpPr txBox="1"/>
          <p:nvPr/>
        </p:nvSpPr>
        <p:spPr>
          <a:xfrm>
            <a:off x="2057418" y="3040271"/>
            <a:ext cx="1338828" cy="777457"/>
          </a:xfrm>
          <a:prstGeom prst="rect">
            <a:avLst/>
          </a:prstGeom>
          <a:noFill/>
        </p:spPr>
        <p:txBody>
          <a:bodyPr wrap="none" rtlCol="0">
            <a:spAutoFit/>
          </a:bodyPr>
          <a:lstStyle/>
          <a:p>
            <a:pPr algn="r">
              <a:lnSpc>
                <a:spcPct val="13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全班迷上了</a:t>
            </a:r>
            <a:endParaRPr lang="en-US" altLang="zh-CN" b="1" dirty="0">
              <a:solidFill>
                <a:schemeClr val="tx1">
                  <a:lumMod val="7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竹节人</a:t>
            </a:r>
          </a:p>
        </p:txBody>
      </p:sp>
      <p:sp>
        <p:nvSpPr>
          <p:cNvPr id="23" name="文本框 22">
            <a:extLst>
              <a:ext uri="{FF2B5EF4-FFF2-40B4-BE49-F238E27FC236}">
                <a16:creationId xmlns:a16="http://schemas.microsoft.com/office/drawing/2014/main" id="{143300C2-223E-46FA-BB4B-ECCC7D64F8E7}"/>
              </a:ext>
            </a:extLst>
          </p:cNvPr>
          <p:cNvSpPr txBox="1"/>
          <p:nvPr/>
        </p:nvSpPr>
        <p:spPr>
          <a:xfrm>
            <a:off x="8046661" y="2956993"/>
            <a:ext cx="2031325" cy="777457"/>
          </a:xfrm>
          <a:prstGeom prst="rect">
            <a:avLst/>
          </a:prstGeom>
          <a:noFill/>
        </p:spPr>
        <p:txBody>
          <a:bodyPr wrap="none" rtlCol="0">
            <a:spAutoFit/>
          </a:bodyPr>
          <a:lstStyle/>
          <a:p>
            <a:pPr algn="r">
              <a:lnSpc>
                <a:spcPct val="13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“老师”也迷上了</a:t>
            </a:r>
            <a:endParaRPr lang="en-US" altLang="zh-CN" b="1" dirty="0">
              <a:solidFill>
                <a:schemeClr val="tx1">
                  <a:lumMod val="7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b="1" dirty="0">
                <a:solidFill>
                  <a:schemeClr val="tx1">
                    <a:lumMod val="75000"/>
                  </a:schemeClr>
                </a:solidFill>
                <a:latin typeface="微软雅黑" panose="020B0503020204020204" pitchFamily="34" charset="-122"/>
                <a:ea typeface="微软雅黑" panose="020B0503020204020204" pitchFamily="34" charset="-122"/>
              </a:rPr>
              <a:t>竹节人</a:t>
            </a:r>
          </a:p>
        </p:txBody>
      </p:sp>
      <p:cxnSp>
        <p:nvCxnSpPr>
          <p:cNvPr id="6" name="直接箭头连接符 5">
            <a:extLst>
              <a:ext uri="{FF2B5EF4-FFF2-40B4-BE49-F238E27FC236}">
                <a16:creationId xmlns:a16="http://schemas.microsoft.com/office/drawing/2014/main" id="{F9F81044-37D8-41B3-96DF-237B4D9A3637}"/>
              </a:ext>
            </a:extLst>
          </p:cNvPr>
          <p:cNvCxnSpPr>
            <a:stCxn id="57" idx="3"/>
          </p:cNvCxnSpPr>
          <p:nvPr/>
        </p:nvCxnSpPr>
        <p:spPr>
          <a:xfrm flipH="1">
            <a:off x="6188928" y="4033257"/>
            <a:ext cx="2179256" cy="1295261"/>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6A711240-B399-4170-9257-46CE86981D89}"/>
              </a:ext>
            </a:extLst>
          </p:cNvPr>
          <p:cNvSpPr txBox="1"/>
          <p:nvPr/>
        </p:nvSpPr>
        <p:spPr>
          <a:xfrm>
            <a:off x="4703651" y="5414161"/>
            <a:ext cx="4212124" cy="646331"/>
          </a:xfrm>
          <a:prstGeom prst="rect">
            <a:avLst/>
          </a:prstGeom>
          <a:noFill/>
        </p:spPr>
        <p:txBody>
          <a:bodyPr wrap="square" rtlCol="0">
            <a:spAutoFit/>
          </a:bodyPr>
          <a:lstStyle/>
          <a:p>
            <a:r>
              <a:rPr lang="zh-CN" altLang="en-US" sz="3600" dirty="0">
                <a:latin typeface="华文琥珀" panose="02010800040101010101" pitchFamily="2" charset="-122"/>
                <a:ea typeface="华文琥珀" panose="02010800040101010101" pitchFamily="2" charset="-122"/>
              </a:rPr>
              <a:t>可否删去？</a:t>
            </a:r>
          </a:p>
        </p:txBody>
      </p:sp>
    </p:spTree>
    <p:extLst>
      <p:ext uri="{BB962C8B-B14F-4D97-AF65-F5344CB8AC3E}">
        <p14:creationId xmlns:p14="http://schemas.microsoft.com/office/powerpoint/2010/main" val="2468704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outVertical)">
                                      <p:cBhvr>
                                        <p:cTn id="7" dur="500"/>
                                        <p:tgtEl>
                                          <p:spTgt spid="4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ppt_w</p:attrName>
                                        </p:attrNameLst>
                                      </p:cBhvr>
                                      <p:tavLst>
                                        <p:tav tm="0">
                                          <p:val>
                                            <p:fltVal val="0"/>
                                          </p:val>
                                        </p:tav>
                                        <p:tav tm="100000">
                                          <p:val>
                                            <p:strVal val="#ppt_w"/>
                                          </p:val>
                                        </p:tav>
                                      </p:tavLst>
                                    </p:anim>
                                    <p:anim calcmode="lin" valueType="num">
                                      <p:cBhvr>
                                        <p:cTn id="17" dur="500" fill="hold"/>
                                        <p:tgtEl>
                                          <p:spTgt spid="57"/>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2000"/>
                                        <p:tgtEl>
                                          <p:spTgt spid="6"/>
                                        </p:tgtEl>
                                      </p:cBhvr>
                                    </p:animEffect>
                                    <p:anim calcmode="lin" valueType="num">
                                      <p:cBhvr>
                                        <p:cTn id="29" dur="2000" fill="hold"/>
                                        <p:tgtEl>
                                          <p:spTgt spid="6"/>
                                        </p:tgtEl>
                                        <p:attrNameLst>
                                          <p:attrName>ppt_w</p:attrName>
                                        </p:attrNameLst>
                                      </p:cBhvr>
                                      <p:tavLst>
                                        <p:tav tm="0" fmla="#ppt_w*sin(2.5*pi*$)">
                                          <p:val>
                                            <p:fltVal val="0"/>
                                          </p:val>
                                        </p:tav>
                                        <p:tav tm="100000">
                                          <p:val>
                                            <p:fltVal val="1"/>
                                          </p:val>
                                        </p:tav>
                                      </p:tavLst>
                                    </p:anim>
                                    <p:anim calcmode="lin" valueType="num">
                                      <p:cBhvr>
                                        <p:cTn id="30" dur="2000" fill="hold"/>
                                        <p:tgtEl>
                                          <p:spTgt spid="6"/>
                                        </p:tgtEl>
                                        <p:attrNameLst>
                                          <p:attrName>ppt_h</p:attrName>
                                        </p:attrNameLst>
                                      </p:cBhvr>
                                      <p:tavLst>
                                        <p:tav tm="0">
                                          <p:val>
                                            <p:strVal val="#ppt_h"/>
                                          </p:val>
                                        </p:tav>
                                        <p:tav tm="100000">
                                          <p:val>
                                            <p:strVal val="#ppt_h"/>
                                          </p:val>
                                        </p:tav>
                                      </p:tavLst>
                                    </p:anim>
                                  </p:childTnLst>
                                </p:cTn>
                              </p:par>
                              <p:par>
                                <p:cTn id="31" presetID="53" presetClass="entr" presetSubtype="16"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22" grpId="0"/>
      <p:bldP spid="23"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C4F6F1C5-80EB-407D-9A43-97239DC089E2}"/>
              </a:ext>
            </a:extLst>
          </p:cNvPr>
          <p:cNvSpPr/>
          <p:nvPr/>
        </p:nvSpPr>
        <p:spPr>
          <a:xfrm>
            <a:off x="2125420" y="2325309"/>
            <a:ext cx="7837402" cy="1754326"/>
          </a:xfrm>
          <a:prstGeom prst="rect">
            <a:avLst/>
          </a:prstGeom>
          <a:noFill/>
        </p:spPr>
        <p:txBody>
          <a:bodyPr wrap="none" lIns="91440" tIns="45720" rIns="91440" bIns="45720">
            <a:spAutoFit/>
          </a:bodyPr>
          <a:lstStyle/>
          <a:p>
            <a:pPr algn="ctr"/>
            <a:r>
              <a:rPr lang="zh-CN" altLang="en-US" sz="5400" b="1" cap="none" spc="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rPr>
              <a:t>同学们，请回忆下你儿时</a:t>
            </a:r>
            <a:endParaRPr lang="en-US" altLang="zh-CN" sz="5400" b="1" cap="none" spc="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endParaRPr>
          </a:p>
          <a:p>
            <a:pPr algn="ctr"/>
            <a:r>
              <a:rPr lang="zh-CN" altLang="en-US" sz="5400" b="1" cap="none" spc="0" dirty="0">
                <a:ln w="22225">
                  <a:solidFill>
                    <a:schemeClr val="accent2"/>
                  </a:solidFill>
                  <a:prstDash val="solid"/>
                </a:ln>
                <a:solidFill>
                  <a:schemeClr val="accent2">
                    <a:lumMod val="40000"/>
                    <a:lumOff val="60000"/>
                  </a:schemeClr>
                </a:solidFill>
                <a:effectLst/>
                <a:latin typeface="微软雅黑" panose="020B0503020204020204" pitchFamily="34" charset="-122"/>
                <a:ea typeface="微软雅黑" panose="020B0503020204020204" pitchFamily="34" charset="-122"/>
              </a:rPr>
              <a:t>玩过哪些玩具呢？</a:t>
            </a:r>
          </a:p>
        </p:txBody>
      </p:sp>
    </p:spTree>
    <p:extLst>
      <p:ext uri="{BB962C8B-B14F-4D97-AF65-F5344CB8AC3E}">
        <p14:creationId xmlns:p14="http://schemas.microsoft.com/office/powerpoint/2010/main" val="3297386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06047" y="1385637"/>
            <a:ext cx="1497910" cy="2998836"/>
            <a:chOff x="3788711" y="1560735"/>
            <a:chExt cx="1497910" cy="2998836"/>
          </a:xfrm>
        </p:grpSpPr>
        <p:sp>
          <p:nvSpPr>
            <p:cNvPr id="6" name="文本框 5"/>
            <p:cNvSpPr txBox="1"/>
            <p:nvPr/>
          </p:nvSpPr>
          <p:spPr>
            <a:xfrm>
              <a:off x="3788711" y="1560735"/>
              <a:ext cx="1015663" cy="2862322"/>
            </a:xfrm>
            <a:prstGeom prst="rect">
              <a:avLst/>
            </a:prstGeom>
            <a:noFill/>
          </p:spPr>
          <p:txBody>
            <a:bodyPr vert="eaVert" wrap="none" rtlCol="0">
              <a:spAutoFit/>
            </a:bodyPr>
            <a:lstStyle/>
            <a:p>
              <a:r>
                <a:rPr lang="zh-CN" altLang="en-US" sz="5400" b="1" dirty="0">
                  <a:solidFill>
                    <a:srgbClr val="865B3E"/>
                  </a:solidFill>
                  <a:latin typeface="微软雅黑" panose="020B0503020204020204" pitchFamily="34" charset="-122"/>
                  <a:ea typeface="微软雅黑" panose="020B0503020204020204" pitchFamily="34" charset="-122"/>
                </a:rPr>
                <a:t>童年玩具</a:t>
              </a:r>
            </a:p>
          </p:txBody>
        </p:sp>
        <p:sp>
          <p:nvSpPr>
            <p:cNvPr id="7" name="文本框 6"/>
            <p:cNvSpPr txBox="1"/>
            <p:nvPr/>
          </p:nvSpPr>
          <p:spPr>
            <a:xfrm>
              <a:off x="4609513" y="1581833"/>
              <a:ext cx="677108" cy="2977738"/>
            </a:xfrm>
            <a:prstGeom prst="rect">
              <a:avLst/>
            </a:prstGeom>
            <a:noFill/>
          </p:spPr>
          <p:txBody>
            <a:bodyPr vert="eaVert" wrap="none" rtlCol="0">
              <a:spAutoFit/>
            </a:bodyPr>
            <a:lstStyle/>
            <a:p>
              <a:r>
                <a:rPr lang="en-US" altLang="zh-CN" sz="3200" b="1" dirty="0">
                  <a:solidFill>
                    <a:schemeClr val="tx1">
                      <a:lumMod val="65000"/>
                      <a:lumOff val="35000"/>
                    </a:schemeClr>
                  </a:solidFill>
                  <a:latin typeface="Batang" panose="02030600000101010101" pitchFamily="18" charset="-127"/>
                  <a:ea typeface="Batang" panose="02030600000101010101" pitchFamily="18" charset="-127"/>
                </a:rPr>
                <a:t>Childhood toys</a:t>
              </a:r>
              <a:endParaRPr lang="zh-CN" altLang="en-US" sz="3200" b="1" dirty="0">
                <a:solidFill>
                  <a:schemeClr val="tx1">
                    <a:lumMod val="65000"/>
                    <a:lumOff val="35000"/>
                  </a:schemeClr>
                </a:solidFill>
                <a:latin typeface="Batang" panose="02030600000101010101" pitchFamily="18" charset="-127"/>
                <a:ea typeface="Batang" panose="02030600000101010101" pitchFamily="18" charset="-127"/>
              </a:endParaRPr>
            </a:p>
          </p:txBody>
        </p:sp>
      </p:grpSp>
      <p:pic>
        <p:nvPicPr>
          <p:cNvPr id="24" name="图片 2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flipH="1">
            <a:off x="750315" y="633079"/>
            <a:ext cx="2655732" cy="6461369"/>
          </a:xfrm>
          <a:prstGeom prst="rect">
            <a:avLst/>
          </a:prstGeom>
        </p:spPr>
      </p:pic>
      <p:pic>
        <p:nvPicPr>
          <p:cNvPr id="1026" name="Picture 2" descr="http://img.mp.itc.cn/upload/20170628/b3d4cc97bc2748129afc620efeeab9ed_th.jpg">
            <a:extLst>
              <a:ext uri="{FF2B5EF4-FFF2-40B4-BE49-F238E27FC236}">
                <a16:creationId xmlns:a16="http://schemas.microsoft.com/office/drawing/2014/main" id="{742993BD-2365-4BBC-82A3-E19C9D0B9E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7782" y="1406735"/>
            <a:ext cx="5210175" cy="356235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a:extLst>
              <a:ext uri="{FF2B5EF4-FFF2-40B4-BE49-F238E27FC236}">
                <a16:creationId xmlns:a16="http://schemas.microsoft.com/office/drawing/2014/main" id="{DAEA3BAB-B4A6-440E-BE39-F6F3DA24E167}"/>
              </a:ext>
            </a:extLst>
          </p:cNvPr>
          <p:cNvSpPr/>
          <p:nvPr/>
        </p:nvSpPr>
        <p:spPr>
          <a:xfrm>
            <a:off x="7500505" y="5081933"/>
            <a:ext cx="1410032" cy="461665"/>
          </a:xfrm>
          <a:prstGeom prst="rect">
            <a:avLst/>
          </a:prstGeom>
        </p:spPr>
        <p:txBody>
          <a:bodyPr wrap="square">
            <a:spAutoFit/>
          </a:bodyPr>
          <a:lstStyle/>
          <a:p>
            <a:r>
              <a:rPr lang="zh-CN" altLang="en-US" sz="2400" b="1" dirty="0">
                <a:solidFill>
                  <a:srgbClr val="0070C0"/>
                </a:solidFill>
                <a:latin typeface="微软雅黑" panose="020B0503020204020204" pitchFamily="34" charset="-122"/>
                <a:ea typeface="微软雅黑" panose="020B0503020204020204" pitchFamily="34" charset="-122"/>
              </a:rPr>
              <a:t>铁皮青蛙</a:t>
            </a:r>
          </a:p>
        </p:txBody>
      </p:sp>
      <p:pic>
        <p:nvPicPr>
          <p:cNvPr id="1028" name="Picture 4" descr="http://img.mp.itc.cn/upload/20170628/4f8436d042e441e19c46dc2e326a5751.jpg">
            <a:extLst>
              <a:ext uri="{FF2B5EF4-FFF2-40B4-BE49-F238E27FC236}">
                <a16:creationId xmlns:a16="http://schemas.microsoft.com/office/drawing/2014/main" id="{DF1E38FD-A17A-4417-8CE0-27E74CEDFE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2715" y="1870556"/>
            <a:ext cx="6315810" cy="2665272"/>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a:extLst>
              <a:ext uri="{FF2B5EF4-FFF2-40B4-BE49-F238E27FC236}">
                <a16:creationId xmlns:a16="http://schemas.microsoft.com/office/drawing/2014/main" id="{4DB2CCDD-4718-4E9A-A271-8ABBCAE0DFBD}"/>
              </a:ext>
            </a:extLst>
          </p:cNvPr>
          <p:cNvSpPr/>
          <p:nvPr/>
        </p:nvSpPr>
        <p:spPr>
          <a:xfrm>
            <a:off x="7639555" y="5081932"/>
            <a:ext cx="1410032" cy="461665"/>
          </a:xfrm>
          <a:prstGeom prst="rect">
            <a:avLst/>
          </a:prstGeom>
        </p:spPr>
        <p:txBody>
          <a:bodyPr wrap="square">
            <a:spAutoFit/>
          </a:bodyPr>
          <a:lstStyle/>
          <a:p>
            <a:r>
              <a:rPr lang="zh-CN" altLang="en-US" sz="2400" b="1" dirty="0">
                <a:solidFill>
                  <a:srgbClr val="0070C0"/>
                </a:solidFill>
                <a:latin typeface="微软雅黑" panose="020B0503020204020204" pitchFamily="34" charset="-122"/>
                <a:ea typeface="微软雅黑" panose="020B0503020204020204" pitchFamily="34" charset="-122"/>
              </a:rPr>
              <a:t>不倒翁</a:t>
            </a:r>
          </a:p>
        </p:txBody>
      </p:sp>
      <p:pic>
        <p:nvPicPr>
          <p:cNvPr id="1030" name="Picture 6" descr="https://ss1.baidu.com/6ONXsjip0QIZ8tyhnq/it/u=1619333830,4274016420&amp;fm=175&amp;s=1604D201441357C614B8E55B010080B3&amp;w=449&amp;h=348&amp;img.JPG">
            <a:extLst>
              <a:ext uri="{FF2B5EF4-FFF2-40B4-BE49-F238E27FC236}">
                <a16:creationId xmlns:a16="http://schemas.microsoft.com/office/drawing/2014/main" id="{ECC7A790-5303-4B21-9E74-CC5B8A9B05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545842"/>
            <a:ext cx="4276725" cy="3314700"/>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a:extLst>
              <a:ext uri="{FF2B5EF4-FFF2-40B4-BE49-F238E27FC236}">
                <a16:creationId xmlns:a16="http://schemas.microsoft.com/office/drawing/2014/main" id="{E00CEE68-672B-4C5A-BC76-8F28D8F84536}"/>
              </a:ext>
            </a:extLst>
          </p:cNvPr>
          <p:cNvSpPr/>
          <p:nvPr/>
        </p:nvSpPr>
        <p:spPr>
          <a:xfrm>
            <a:off x="7778605" y="5093530"/>
            <a:ext cx="1410032" cy="461665"/>
          </a:xfrm>
          <a:prstGeom prst="rect">
            <a:avLst/>
          </a:prstGeom>
        </p:spPr>
        <p:txBody>
          <a:bodyPr wrap="square">
            <a:spAutoFit/>
          </a:bodyPr>
          <a:lstStyle/>
          <a:p>
            <a:r>
              <a:rPr lang="zh-CN" altLang="en-US" sz="2400" b="1" dirty="0">
                <a:solidFill>
                  <a:srgbClr val="0070C0"/>
                </a:solidFill>
                <a:latin typeface="微软雅黑" panose="020B0503020204020204" pitchFamily="34" charset="-122"/>
                <a:ea typeface="微软雅黑" panose="020B0503020204020204" pitchFamily="34" charset="-122"/>
              </a:rPr>
              <a:t>弹弓</a:t>
            </a:r>
          </a:p>
        </p:txBody>
      </p:sp>
      <p:pic>
        <p:nvPicPr>
          <p:cNvPr id="1032" name="Picture 8" descr="https://ss1.baidu.com/6ONXsjip0QIZ8tyhnq/it/u=3381332977,1448364113&amp;fm=175&amp;s=D23182618C02E64D0E11C5C30300F091&amp;w=434&amp;h=456&amp;img.JPG">
            <a:extLst>
              <a:ext uri="{FF2B5EF4-FFF2-40B4-BE49-F238E27FC236}">
                <a16:creationId xmlns:a16="http://schemas.microsoft.com/office/drawing/2014/main" id="{A3CAA4D9-0B8F-402E-A478-B5A74695942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3591" y="750130"/>
            <a:ext cx="4133850" cy="4343400"/>
          </a:xfrm>
          <a:prstGeom prst="rect">
            <a:avLst/>
          </a:prstGeom>
          <a:noFill/>
          <a:extLst>
            <a:ext uri="{909E8E84-426E-40DD-AFC4-6F175D3DCCD1}">
              <a14:hiddenFill xmlns:a14="http://schemas.microsoft.com/office/drawing/2010/main">
                <a:solidFill>
                  <a:srgbClr val="FFFFFF"/>
                </a:solidFill>
              </a14:hiddenFill>
            </a:ext>
          </a:extLst>
        </p:spPr>
      </p:pic>
      <p:sp>
        <p:nvSpPr>
          <p:cNvPr id="41" name="矩形 40">
            <a:extLst>
              <a:ext uri="{FF2B5EF4-FFF2-40B4-BE49-F238E27FC236}">
                <a16:creationId xmlns:a16="http://schemas.microsoft.com/office/drawing/2014/main" id="{3D4740BB-9C1E-4DD1-BCE1-20BF2AECF36A}"/>
              </a:ext>
            </a:extLst>
          </p:cNvPr>
          <p:cNvSpPr/>
          <p:nvPr/>
        </p:nvSpPr>
        <p:spPr>
          <a:xfrm>
            <a:off x="7709080" y="5070334"/>
            <a:ext cx="1410032" cy="461665"/>
          </a:xfrm>
          <a:prstGeom prst="rect">
            <a:avLst/>
          </a:prstGeom>
        </p:spPr>
        <p:txBody>
          <a:bodyPr wrap="square">
            <a:spAutoFit/>
          </a:bodyPr>
          <a:lstStyle/>
          <a:p>
            <a:r>
              <a:rPr lang="zh-CN" altLang="en-US" sz="2400" b="1" dirty="0">
                <a:solidFill>
                  <a:srgbClr val="0070C0"/>
                </a:solidFill>
                <a:latin typeface="微软雅黑" panose="020B0503020204020204" pitchFamily="34" charset="-122"/>
                <a:ea typeface="微软雅黑" panose="020B0503020204020204" pitchFamily="34" charset="-122"/>
              </a:rPr>
              <a:t>木板车</a:t>
            </a:r>
          </a:p>
        </p:txBody>
      </p:sp>
    </p:spTree>
    <p:extLst>
      <p:ext uri="{BB962C8B-B14F-4D97-AF65-F5344CB8AC3E}">
        <p14:creationId xmlns:p14="http://schemas.microsoft.com/office/powerpoint/2010/main" val="41807549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fade">
                                      <p:cBhvr>
                                        <p:cTn id="18" dur="500"/>
                                        <p:tgtEl>
                                          <p:spTgt spid="1026"/>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1026"/>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9"/>
                                        </p:tgtEl>
                                        <p:attrNameLst>
                                          <p:attrName>style.visibility</p:attrName>
                                        </p:attrNameLst>
                                      </p:cBhvr>
                                      <p:to>
                                        <p:strVal val="hidden"/>
                                      </p:to>
                                    </p:set>
                                  </p:childTnLst>
                                </p:cTn>
                              </p:par>
                              <p:par>
                                <p:cTn id="27" presetID="2" presetClass="entr" presetSubtype="4" fill="hold" nodeType="withEffect">
                                  <p:stCondLst>
                                    <p:cond delay="0"/>
                                  </p:stCondLst>
                                  <p:childTnLst>
                                    <p:set>
                                      <p:cBhvr>
                                        <p:cTn id="28" dur="1" fill="hold">
                                          <p:stCondLst>
                                            <p:cond delay="0"/>
                                          </p:stCondLst>
                                        </p:cTn>
                                        <p:tgtEl>
                                          <p:spTgt spid="1028"/>
                                        </p:tgtEl>
                                        <p:attrNameLst>
                                          <p:attrName>style.visibility</p:attrName>
                                        </p:attrNameLst>
                                      </p:cBhvr>
                                      <p:to>
                                        <p:strVal val="visible"/>
                                      </p:to>
                                    </p:set>
                                    <p:anim calcmode="lin" valueType="num">
                                      <p:cBhvr additive="base">
                                        <p:cTn id="29" dur="500" fill="hold"/>
                                        <p:tgtEl>
                                          <p:spTgt spid="1028"/>
                                        </p:tgtEl>
                                        <p:attrNameLst>
                                          <p:attrName>ppt_x</p:attrName>
                                        </p:attrNameLst>
                                      </p:cBhvr>
                                      <p:tavLst>
                                        <p:tav tm="0">
                                          <p:val>
                                            <p:strVal val="#ppt_x"/>
                                          </p:val>
                                        </p:tav>
                                        <p:tav tm="100000">
                                          <p:val>
                                            <p:strVal val="#ppt_x"/>
                                          </p:val>
                                        </p:tav>
                                      </p:tavLst>
                                    </p:anim>
                                    <p:anim calcmode="lin" valueType="num">
                                      <p:cBhvr additive="base">
                                        <p:cTn id="30" dur="500" fill="hold"/>
                                        <p:tgtEl>
                                          <p:spTgt spid="102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ppt_x"/>
                                          </p:val>
                                        </p:tav>
                                        <p:tav tm="100000">
                                          <p:val>
                                            <p:strVal val="#ppt_x"/>
                                          </p:val>
                                        </p:tav>
                                      </p:tavLst>
                                    </p:anim>
                                    <p:anim calcmode="lin" valueType="num">
                                      <p:cBhvr additive="base">
                                        <p:cTn id="3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xit" presetSubtype="21" fill="hold" nodeType="clickEffect">
                                  <p:stCondLst>
                                    <p:cond delay="0"/>
                                  </p:stCondLst>
                                  <p:childTnLst>
                                    <p:animEffect transition="out" filter="barn(inVertical)">
                                      <p:cBhvr>
                                        <p:cTn id="38" dur="500"/>
                                        <p:tgtEl>
                                          <p:spTgt spid="1028"/>
                                        </p:tgtEl>
                                      </p:cBhvr>
                                    </p:animEffect>
                                    <p:set>
                                      <p:cBhvr>
                                        <p:cTn id="39" dur="1" fill="hold">
                                          <p:stCondLst>
                                            <p:cond delay="499"/>
                                          </p:stCondLst>
                                        </p:cTn>
                                        <p:tgtEl>
                                          <p:spTgt spid="1028"/>
                                        </p:tgtEl>
                                        <p:attrNameLst>
                                          <p:attrName>style.visibility</p:attrName>
                                        </p:attrNameLst>
                                      </p:cBhvr>
                                      <p:to>
                                        <p:strVal val="hidden"/>
                                      </p:to>
                                    </p:set>
                                  </p:childTnLst>
                                </p:cTn>
                              </p:par>
                              <p:par>
                                <p:cTn id="40" presetID="16" presetClass="exit" presetSubtype="21" fill="hold" grpId="1" nodeType="withEffect">
                                  <p:stCondLst>
                                    <p:cond delay="0"/>
                                  </p:stCondLst>
                                  <p:childTnLst>
                                    <p:animEffect transition="out" filter="barn(inVertical)">
                                      <p:cBhvr>
                                        <p:cTn id="41" dur="500"/>
                                        <p:tgtEl>
                                          <p:spTgt spid="25"/>
                                        </p:tgtEl>
                                      </p:cBhvr>
                                    </p:animEffect>
                                    <p:set>
                                      <p:cBhvr>
                                        <p:cTn id="42" dur="1" fill="hold">
                                          <p:stCondLst>
                                            <p:cond delay="499"/>
                                          </p:stCondLst>
                                        </p:cTn>
                                        <p:tgtEl>
                                          <p:spTgt spid="25"/>
                                        </p:tgtEl>
                                        <p:attrNameLst>
                                          <p:attrName>style.visibility</p:attrName>
                                        </p:attrNameLst>
                                      </p:cBhvr>
                                      <p:to>
                                        <p:strVal val="hidden"/>
                                      </p:to>
                                    </p:set>
                                  </p:childTnLst>
                                </p:cTn>
                              </p:par>
                              <p:par>
                                <p:cTn id="43" presetID="42" presetClass="entr" presetSubtype="0" fill="hold" nodeType="withEffect">
                                  <p:stCondLst>
                                    <p:cond delay="0"/>
                                  </p:stCondLst>
                                  <p:childTnLst>
                                    <p:set>
                                      <p:cBhvr>
                                        <p:cTn id="44" dur="1" fill="hold">
                                          <p:stCondLst>
                                            <p:cond delay="0"/>
                                          </p:stCondLst>
                                        </p:cTn>
                                        <p:tgtEl>
                                          <p:spTgt spid="1030"/>
                                        </p:tgtEl>
                                        <p:attrNameLst>
                                          <p:attrName>style.visibility</p:attrName>
                                        </p:attrNameLst>
                                      </p:cBhvr>
                                      <p:to>
                                        <p:strVal val="visible"/>
                                      </p:to>
                                    </p:set>
                                    <p:animEffect transition="in" filter="fade">
                                      <p:cBhvr>
                                        <p:cTn id="45" dur="1000"/>
                                        <p:tgtEl>
                                          <p:spTgt spid="1030"/>
                                        </p:tgtEl>
                                      </p:cBhvr>
                                    </p:animEffect>
                                    <p:anim calcmode="lin" valueType="num">
                                      <p:cBhvr>
                                        <p:cTn id="46" dur="1000" fill="hold"/>
                                        <p:tgtEl>
                                          <p:spTgt spid="1030"/>
                                        </p:tgtEl>
                                        <p:attrNameLst>
                                          <p:attrName>ppt_x</p:attrName>
                                        </p:attrNameLst>
                                      </p:cBhvr>
                                      <p:tavLst>
                                        <p:tav tm="0">
                                          <p:val>
                                            <p:strVal val="#ppt_x"/>
                                          </p:val>
                                        </p:tav>
                                        <p:tav tm="100000">
                                          <p:val>
                                            <p:strVal val="#ppt_x"/>
                                          </p:val>
                                        </p:tav>
                                      </p:tavLst>
                                    </p:anim>
                                    <p:anim calcmode="lin" valueType="num">
                                      <p:cBhvr>
                                        <p:cTn id="47" dur="1000" fill="hold"/>
                                        <p:tgtEl>
                                          <p:spTgt spid="1030"/>
                                        </p:tgtEl>
                                        <p:attrNameLst>
                                          <p:attrName>ppt_y</p:attrName>
                                        </p:attrNameLst>
                                      </p:cBhvr>
                                      <p:tavLst>
                                        <p:tav tm="0">
                                          <p:val>
                                            <p:strVal val="#ppt_y+.1"/>
                                          </p:val>
                                        </p:tav>
                                        <p:tav tm="100000">
                                          <p:val>
                                            <p:strVal val="#ppt_y"/>
                                          </p:val>
                                        </p:tav>
                                      </p:tavLst>
                                    </p:anim>
                                  </p:childTnLst>
                                </p:cTn>
                              </p:par>
                              <p:par>
                                <p:cTn id="48" presetID="21" presetClass="entr" presetSubtype="1"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heel(1)">
                                      <p:cBhvr>
                                        <p:cTn id="50" dur="2000"/>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26" presetClass="exit" presetSubtype="0" fill="hold" nodeType="clickEffect">
                                  <p:stCondLst>
                                    <p:cond delay="0"/>
                                  </p:stCondLst>
                                  <p:childTnLst>
                                    <p:animEffect transition="out" filter="wipe(down)">
                                      <p:cBhvr>
                                        <p:cTn id="54" dur="180" accel="50000">
                                          <p:stCondLst>
                                            <p:cond delay="1820"/>
                                          </p:stCondLst>
                                        </p:cTn>
                                        <p:tgtEl>
                                          <p:spTgt spid="1030"/>
                                        </p:tgtEl>
                                      </p:cBhvr>
                                    </p:animEffect>
                                    <p:anim calcmode="lin" valueType="num">
                                      <p:cBhvr>
                                        <p:cTn id="55" dur="1822" tmFilter="0,0; 0.14,0.31; 0.43,0.73; 0.71,0.91; 1.0,1.0">
                                          <p:stCondLst>
                                            <p:cond delay="0"/>
                                          </p:stCondLst>
                                        </p:cTn>
                                        <p:tgtEl>
                                          <p:spTgt spid="1030"/>
                                        </p:tgtEl>
                                        <p:attrNameLst>
                                          <p:attrName>ppt_x</p:attrName>
                                        </p:attrNameLst>
                                      </p:cBhvr>
                                      <p:tavLst>
                                        <p:tav tm="0">
                                          <p:val>
                                            <p:strVal val="ppt_x"/>
                                          </p:val>
                                        </p:tav>
                                        <p:tav tm="100000">
                                          <p:val>
                                            <p:strVal val="#ppt_x+0.25"/>
                                          </p:val>
                                        </p:tav>
                                      </p:tavLst>
                                    </p:anim>
                                    <p:anim calcmode="lin" valueType="num">
                                      <p:cBhvr>
                                        <p:cTn id="56" dur="178">
                                          <p:stCondLst>
                                            <p:cond delay="1822"/>
                                          </p:stCondLst>
                                        </p:cTn>
                                        <p:tgtEl>
                                          <p:spTgt spid="1030"/>
                                        </p:tgtEl>
                                        <p:attrNameLst>
                                          <p:attrName>ppt_x</p:attrName>
                                        </p:attrNameLst>
                                      </p:cBhvr>
                                      <p:tavLst>
                                        <p:tav tm="0">
                                          <p:val>
                                            <p:strVal val="ppt_x"/>
                                          </p:val>
                                        </p:tav>
                                        <p:tav tm="100000">
                                          <p:val>
                                            <p:strVal val="ppt_x"/>
                                          </p:val>
                                        </p:tav>
                                      </p:tavLst>
                                    </p:anim>
                                    <p:anim calcmode="lin" valueType="num">
                                      <p:cBhvr>
                                        <p:cTn id="57" dur="664" tmFilter="0.0,0.0;0.25,0.07;0.50,0.2;0.75,0.467;1.0,1.0">
                                          <p:stCondLst>
                                            <p:cond delay="0"/>
                                          </p:stCondLst>
                                        </p:cTn>
                                        <p:tgtEl>
                                          <p:spTgt spid="1030"/>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58" dur="664" tmFilter="0, 0; 0.125,0.2665; 0.25,0.4; 0.375,0.465; 0.5,0.5;  0.625,0.535; 0.75,0.6; 0.875,0.7335; 1,1">
                                          <p:stCondLst>
                                            <p:cond delay="664"/>
                                          </p:stCondLst>
                                        </p:cTn>
                                        <p:tgtEl>
                                          <p:spTgt spid="1030"/>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59" dur="332" tmFilter="0, 0; 0.125,0.2665; 0.25,0.4; 0.375,0.465; 0.5,0.5;  0.625,0.535; 0.75,0.6; 0.875,0.7335; 1,1">
                                          <p:stCondLst>
                                            <p:cond delay="1324"/>
                                          </p:stCondLst>
                                        </p:cTn>
                                        <p:tgtEl>
                                          <p:spTgt spid="1030"/>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60" dur="164" tmFilter="0, 0; 0.125,0.2665; 0.25,0.4; 0.375,0.465; 0.5,0.5;  0.625,0.535; 0.75,0.6; 0.875,0.7335; 1,1">
                                          <p:stCondLst>
                                            <p:cond delay="1656"/>
                                          </p:stCondLst>
                                        </p:cTn>
                                        <p:tgtEl>
                                          <p:spTgt spid="1030"/>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61" dur="180" accel="50000">
                                          <p:stCondLst>
                                            <p:cond delay="1820"/>
                                          </p:stCondLst>
                                        </p:cTn>
                                        <p:tgtEl>
                                          <p:spTgt spid="1030"/>
                                        </p:tgtEl>
                                        <p:attrNameLst>
                                          <p:attrName>ppt_y</p:attrName>
                                        </p:attrNameLst>
                                      </p:cBhvr>
                                      <p:tavLst>
                                        <p:tav tm="0">
                                          <p:val>
                                            <p:strVal val="ppt_y"/>
                                          </p:val>
                                        </p:tav>
                                        <p:tav tm="100000">
                                          <p:val>
                                            <p:strVal val="ppt_y+ppt_h"/>
                                          </p:val>
                                        </p:tav>
                                      </p:tavLst>
                                    </p:anim>
                                    <p:animScale>
                                      <p:cBhvr>
                                        <p:cTn id="62" dur="26">
                                          <p:stCondLst>
                                            <p:cond delay="620"/>
                                          </p:stCondLst>
                                        </p:cTn>
                                        <p:tgtEl>
                                          <p:spTgt spid="1030"/>
                                        </p:tgtEl>
                                      </p:cBhvr>
                                      <p:to x="100000" y="60000"/>
                                    </p:animScale>
                                    <p:animScale>
                                      <p:cBhvr>
                                        <p:cTn id="63" dur="166" decel="50000">
                                          <p:stCondLst>
                                            <p:cond delay="646"/>
                                          </p:stCondLst>
                                        </p:cTn>
                                        <p:tgtEl>
                                          <p:spTgt spid="1030"/>
                                        </p:tgtEl>
                                      </p:cBhvr>
                                      <p:to x="100000" y="100000"/>
                                    </p:animScale>
                                    <p:animScale>
                                      <p:cBhvr>
                                        <p:cTn id="64" dur="26">
                                          <p:stCondLst>
                                            <p:cond delay="1312"/>
                                          </p:stCondLst>
                                        </p:cTn>
                                        <p:tgtEl>
                                          <p:spTgt spid="1030"/>
                                        </p:tgtEl>
                                      </p:cBhvr>
                                      <p:to x="100000" y="80000"/>
                                    </p:animScale>
                                    <p:animScale>
                                      <p:cBhvr>
                                        <p:cTn id="65" dur="166" decel="50000">
                                          <p:stCondLst>
                                            <p:cond delay="1338"/>
                                          </p:stCondLst>
                                        </p:cTn>
                                        <p:tgtEl>
                                          <p:spTgt spid="1030"/>
                                        </p:tgtEl>
                                      </p:cBhvr>
                                      <p:to x="100000" y="100000"/>
                                    </p:animScale>
                                    <p:animScale>
                                      <p:cBhvr>
                                        <p:cTn id="66" dur="26">
                                          <p:stCondLst>
                                            <p:cond delay="1642"/>
                                          </p:stCondLst>
                                        </p:cTn>
                                        <p:tgtEl>
                                          <p:spTgt spid="1030"/>
                                        </p:tgtEl>
                                      </p:cBhvr>
                                      <p:to x="100000" y="90000"/>
                                    </p:animScale>
                                    <p:animScale>
                                      <p:cBhvr>
                                        <p:cTn id="67" dur="166" decel="50000">
                                          <p:stCondLst>
                                            <p:cond delay="1668"/>
                                          </p:stCondLst>
                                        </p:cTn>
                                        <p:tgtEl>
                                          <p:spTgt spid="1030"/>
                                        </p:tgtEl>
                                      </p:cBhvr>
                                      <p:to x="100000" y="100000"/>
                                    </p:animScale>
                                    <p:animScale>
                                      <p:cBhvr>
                                        <p:cTn id="68" dur="26">
                                          <p:stCondLst>
                                            <p:cond delay="1808"/>
                                          </p:stCondLst>
                                        </p:cTn>
                                        <p:tgtEl>
                                          <p:spTgt spid="1030"/>
                                        </p:tgtEl>
                                      </p:cBhvr>
                                      <p:to x="100000" y="95000"/>
                                    </p:animScale>
                                    <p:animScale>
                                      <p:cBhvr>
                                        <p:cTn id="69" dur="166" decel="50000">
                                          <p:stCondLst>
                                            <p:cond delay="1834"/>
                                          </p:stCondLst>
                                        </p:cTn>
                                        <p:tgtEl>
                                          <p:spTgt spid="1030"/>
                                        </p:tgtEl>
                                      </p:cBhvr>
                                      <p:to x="100000" y="100000"/>
                                    </p:animScale>
                                    <p:set>
                                      <p:cBhvr>
                                        <p:cTn id="70" dur="1" fill="hold">
                                          <p:stCondLst>
                                            <p:cond delay="1999"/>
                                          </p:stCondLst>
                                        </p:cTn>
                                        <p:tgtEl>
                                          <p:spTgt spid="1030"/>
                                        </p:tgtEl>
                                        <p:attrNameLst>
                                          <p:attrName>style.visibility</p:attrName>
                                        </p:attrNameLst>
                                      </p:cBhvr>
                                      <p:to>
                                        <p:strVal val="hidden"/>
                                      </p:to>
                                    </p:set>
                                  </p:childTnLst>
                                </p:cTn>
                              </p:par>
                              <p:par>
                                <p:cTn id="71" presetID="26" presetClass="exit" presetSubtype="0" fill="hold" grpId="1" nodeType="withEffect">
                                  <p:stCondLst>
                                    <p:cond delay="0"/>
                                  </p:stCondLst>
                                  <p:childTnLst>
                                    <p:animEffect transition="out" filter="wipe(down)">
                                      <p:cBhvr>
                                        <p:cTn id="72" dur="180" accel="50000">
                                          <p:stCondLst>
                                            <p:cond delay="1820"/>
                                          </p:stCondLst>
                                        </p:cTn>
                                        <p:tgtEl>
                                          <p:spTgt spid="27"/>
                                        </p:tgtEl>
                                      </p:cBhvr>
                                    </p:animEffect>
                                    <p:anim calcmode="lin" valueType="num">
                                      <p:cBhvr>
                                        <p:cTn id="73" dur="1822" tmFilter="0,0; 0.14,0.31; 0.43,0.73; 0.71,0.91; 1.0,1.0">
                                          <p:stCondLst>
                                            <p:cond delay="0"/>
                                          </p:stCondLst>
                                        </p:cTn>
                                        <p:tgtEl>
                                          <p:spTgt spid="27"/>
                                        </p:tgtEl>
                                        <p:attrNameLst>
                                          <p:attrName>ppt_x</p:attrName>
                                        </p:attrNameLst>
                                      </p:cBhvr>
                                      <p:tavLst>
                                        <p:tav tm="0">
                                          <p:val>
                                            <p:strVal val="ppt_x"/>
                                          </p:val>
                                        </p:tav>
                                        <p:tav tm="100000">
                                          <p:val>
                                            <p:strVal val="#ppt_x+0.25"/>
                                          </p:val>
                                        </p:tav>
                                      </p:tavLst>
                                    </p:anim>
                                    <p:anim calcmode="lin" valueType="num">
                                      <p:cBhvr>
                                        <p:cTn id="74" dur="178">
                                          <p:stCondLst>
                                            <p:cond delay="1822"/>
                                          </p:stCondLst>
                                        </p:cTn>
                                        <p:tgtEl>
                                          <p:spTgt spid="27"/>
                                        </p:tgtEl>
                                        <p:attrNameLst>
                                          <p:attrName>ppt_x</p:attrName>
                                        </p:attrNameLst>
                                      </p:cBhvr>
                                      <p:tavLst>
                                        <p:tav tm="0">
                                          <p:val>
                                            <p:strVal val="ppt_x"/>
                                          </p:val>
                                        </p:tav>
                                        <p:tav tm="100000">
                                          <p:val>
                                            <p:strVal val="ppt_x"/>
                                          </p:val>
                                        </p:tav>
                                      </p:tavLst>
                                    </p:anim>
                                    <p:anim calcmode="lin" valueType="num">
                                      <p:cBhvr>
                                        <p:cTn id="75" dur="664" tmFilter="0.0,0.0;0.25,0.07;0.50,0.2;0.75,0.467;1.0,1.0">
                                          <p:stCondLst>
                                            <p:cond delay="0"/>
                                          </p:stCondLst>
                                        </p:cTn>
                                        <p:tgtEl>
                                          <p:spTgt spid="27"/>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76" dur="664" tmFilter="0, 0; 0.125,0.2665; 0.25,0.4; 0.375,0.465; 0.5,0.5;  0.625,0.535; 0.75,0.6; 0.875,0.7335; 1,1">
                                          <p:stCondLst>
                                            <p:cond delay="664"/>
                                          </p:stCondLst>
                                        </p:cTn>
                                        <p:tgtEl>
                                          <p:spTgt spid="27"/>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77" dur="332" tmFilter="0, 0; 0.125,0.2665; 0.25,0.4; 0.375,0.465; 0.5,0.5;  0.625,0.535; 0.75,0.6; 0.875,0.7335; 1,1">
                                          <p:stCondLst>
                                            <p:cond delay="1324"/>
                                          </p:stCondLst>
                                        </p:cTn>
                                        <p:tgtEl>
                                          <p:spTgt spid="27"/>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78" dur="164" tmFilter="0, 0; 0.125,0.2665; 0.25,0.4; 0.375,0.465; 0.5,0.5;  0.625,0.535; 0.75,0.6; 0.875,0.7335; 1,1">
                                          <p:stCondLst>
                                            <p:cond delay="1656"/>
                                          </p:stCondLst>
                                        </p:cTn>
                                        <p:tgtEl>
                                          <p:spTgt spid="27"/>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79" dur="180" accel="50000">
                                          <p:stCondLst>
                                            <p:cond delay="1820"/>
                                          </p:stCondLst>
                                        </p:cTn>
                                        <p:tgtEl>
                                          <p:spTgt spid="27"/>
                                        </p:tgtEl>
                                        <p:attrNameLst>
                                          <p:attrName>ppt_y</p:attrName>
                                        </p:attrNameLst>
                                      </p:cBhvr>
                                      <p:tavLst>
                                        <p:tav tm="0">
                                          <p:val>
                                            <p:strVal val="ppt_y"/>
                                          </p:val>
                                        </p:tav>
                                        <p:tav tm="100000">
                                          <p:val>
                                            <p:strVal val="ppt_y+ppt_h"/>
                                          </p:val>
                                        </p:tav>
                                      </p:tavLst>
                                    </p:anim>
                                    <p:animScale>
                                      <p:cBhvr>
                                        <p:cTn id="80" dur="26">
                                          <p:stCondLst>
                                            <p:cond delay="620"/>
                                          </p:stCondLst>
                                        </p:cTn>
                                        <p:tgtEl>
                                          <p:spTgt spid="27"/>
                                        </p:tgtEl>
                                      </p:cBhvr>
                                      <p:to x="100000" y="60000"/>
                                    </p:animScale>
                                    <p:animScale>
                                      <p:cBhvr>
                                        <p:cTn id="81" dur="166" decel="50000">
                                          <p:stCondLst>
                                            <p:cond delay="646"/>
                                          </p:stCondLst>
                                        </p:cTn>
                                        <p:tgtEl>
                                          <p:spTgt spid="27"/>
                                        </p:tgtEl>
                                      </p:cBhvr>
                                      <p:to x="100000" y="100000"/>
                                    </p:animScale>
                                    <p:animScale>
                                      <p:cBhvr>
                                        <p:cTn id="82" dur="26">
                                          <p:stCondLst>
                                            <p:cond delay="1312"/>
                                          </p:stCondLst>
                                        </p:cTn>
                                        <p:tgtEl>
                                          <p:spTgt spid="27"/>
                                        </p:tgtEl>
                                      </p:cBhvr>
                                      <p:to x="100000" y="80000"/>
                                    </p:animScale>
                                    <p:animScale>
                                      <p:cBhvr>
                                        <p:cTn id="83" dur="166" decel="50000">
                                          <p:stCondLst>
                                            <p:cond delay="1338"/>
                                          </p:stCondLst>
                                        </p:cTn>
                                        <p:tgtEl>
                                          <p:spTgt spid="27"/>
                                        </p:tgtEl>
                                      </p:cBhvr>
                                      <p:to x="100000" y="100000"/>
                                    </p:animScale>
                                    <p:animScale>
                                      <p:cBhvr>
                                        <p:cTn id="84" dur="26">
                                          <p:stCondLst>
                                            <p:cond delay="1642"/>
                                          </p:stCondLst>
                                        </p:cTn>
                                        <p:tgtEl>
                                          <p:spTgt spid="27"/>
                                        </p:tgtEl>
                                      </p:cBhvr>
                                      <p:to x="100000" y="90000"/>
                                    </p:animScale>
                                    <p:animScale>
                                      <p:cBhvr>
                                        <p:cTn id="85" dur="166" decel="50000">
                                          <p:stCondLst>
                                            <p:cond delay="1668"/>
                                          </p:stCondLst>
                                        </p:cTn>
                                        <p:tgtEl>
                                          <p:spTgt spid="27"/>
                                        </p:tgtEl>
                                      </p:cBhvr>
                                      <p:to x="100000" y="100000"/>
                                    </p:animScale>
                                    <p:animScale>
                                      <p:cBhvr>
                                        <p:cTn id="86" dur="26">
                                          <p:stCondLst>
                                            <p:cond delay="1808"/>
                                          </p:stCondLst>
                                        </p:cTn>
                                        <p:tgtEl>
                                          <p:spTgt spid="27"/>
                                        </p:tgtEl>
                                      </p:cBhvr>
                                      <p:to x="100000" y="95000"/>
                                    </p:animScale>
                                    <p:animScale>
                                      <p:cBhvr>
                                        <p:cTn id="87" dur="166" decel="50000">
                                          <p:stCondLst>
                                            <p:cond delay="1834"/>
                                          </p:stCondLst>
                                        </p:cTn>
                                        <p:tgtEl>
                                          <p:spTgt spid="27"/>
                                        </p:tgtEl>
                                      </p:cBhvr>
                                      <p:to x="100000" y="100000"/>
                                    </p:animScale>
                                    <p:set>
                                      <p:cBhvr>
                                        <p:cTn id="88" dur="1" fill="hold">
                                          <p:stCondLst>
                                            <p:cond delay="1999"/>
                                          </p:stCondLst>
                                        </p:cTn>
                                        <p:tgtEl>
                                          <p:spTgt spid="27"/>
                                        </p:tgtEl>
                                        <p:attrNameLst>
                                          <p:attrName>style.visibility</p:attrName>
                                        </p:attrNameLst>
                                      </p:cBhvr>
                                      <p:to>
                                        <p:strVal val="hidden"/>
                                      </p:to>
                                    </p:set>
                                  </p:childTnLst>
                                </p:cTn>
                              </p:par>
                              <p:par>
                                <p:cTn id="89" presetID="53" presetClass="entr" presetSubtype="16" fill="hold" nodeType="withEffect">
                                  <p:stCondLst>
                                    <p:cond delay="0"/>
                                  </p:stCondLst>
                                  <p:childTnLst>
                                    <p:set>
                                      <p:cBhvr>
                                        <p:cTn id="90" dur="1" fill="hold">
                                          <p:stCondLst>
                                            <p:cond delay="0"/>
                                          </p:stCondLst>
                                        </p:cTn>
                                        <p:tgtEl>
                                          <p:spTgt spid="1032"/>
                                        </p:tgtEl>
                                        <p:attrNameLst>
                                          <p:attrName>style.visibility</p:attrName>
                                        </p:attrNameLst>
                                      </p:cBhvr>
                                      <p:to>
                                        <p:strVal val="visible"/>
                                      </p:to>
                                    </p:set>
                                    <p:anim calcmode="lin" valueType="num">
                                      <p:cBhvr>
                                        <p:cTn id="91" dur="500" fill="hold"/>
                                        <p:tgtEl>
                                          <p:spTgt spid="1032"/>
                                        </p:tgtEl>
                                        <p:attrNameLst>
                                          <p:attrName>ppt_w</p:attrName>
                                        </p:attrNameLst>
                                      </p:cBhvr>
                                      <p:tavLst>
                                        <p:tav tm="0">
                                          <p:val>
                                            <p:fltVal val="0"/>
                                          </p:val>
                                        </p:tav>
                                        <p:tav tm="100000">
                                          <p:val>
                                            <p:strVal val="#ppt_w"/>
                                          </p:val>
                                        </p:tav>
                                      </p:tavLst>
                                    </p:anim>
                                    <p:anim calcmode="lin" valueType="num">
                                      <p:cBhvr>
                                        <p:cTn id="92" dur="500" fill="hold"/>
                                        <p:tgtEl>
                                          <p:spTgt spid="1032"/>
                                        </p:tgtEl>
                                        <p:attrNameLst>
                                          <p:attrName>ppt_h</p:attrName>
                                        </p:attrNameLst>
                                      </p:cBhvr>
                                      <p:tavLst>
                                        <p:tav tm="0">
                                          <p:val>
                                            <p:fltVal val="0"/>
                                          </p:val>
                                        </p:tav>
                                        <p:tav tm="100000">
                                          <p:val>
                                            <p:strVal val="#ppt_h"/>
                                          </p:val>
                                        </p:tav>
                                      </p:tavLst>
                                    </p:anim>
                                    <p:animEffect transition="in" filter="fade">
                                      <p:cBhvr>
                                        <p:cTn id="93" dur="500"/>
                                        <p:tgtEl>
                                          <p:spTgt spid="1032"/>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41"/>
                                        </p:tgtEl>
                                        <p:attrNameLst>
                                          <p:attrName>style.visibility</p:attrName>
                                        </p:attrNameLst>
                                      </p:cBhvr>
                                      <p:to>
                                        <p:strVal val="visible"/>
                                      </p:to>
                                    </p:set>
                                    <p:anim calcmode="lin" valueType="num">
                                      <p:cBhvr>
                                        <p:cTn id="96" dur="500" fill="hold"/>
                                        <p:tgtEl>
                                          <p:spTgt spid="41"/>
                                        </p:tgtEl>
                                        <p:attrNameLst>
                                          <p:attrName>ppt_w</p:attrName>
                                        </p:attrNameLst>
                                      </p:cBhvr>
                                      <p:tavLst>
                                        <p:tav tm="0">
                                          <p:val>
                                            <p:fltVal val="0"/>
                                          </p:val>
                                        </p:tav>
                                        <p:tav tm="100000">
                                          <p:val>
                                            <p:strVal val="#ppt_w"/>
                                          </p:val>
                                        </p:tav>
                                      </p:tavLst>
                                    </p:anim>
                                    <p:anim calcmode="lin" valueType="num">
                                      <p:cBhvr>
                                        <p:cTn id="97" dur="500" fill="hold"/>
                                        <p:tgtEl>
                                          <p:spTgt spid="41"/>
                                        </p:tgtEl>
                                        <p:attrNameLst>
                                          <p:attrName>ppt_h</p:attrName>
                                        </p:attrNameLst>
                                      </p:cBhvr>
                                      <p:tavLst>
                                        <p:tav tm="0">
                                          <p:val>
                                            <p:fltVal val="0"/>
                                          </p:val>
                                        </p:tav>
                                        <p:tav tm="100000">
                                          <p:val>
                                            <p:strVal val="#ppt_h"/>
                                          </p:val>
                                        </p:tav>
                                      </p:tavLst>
                                    </p:anim>
                                    <p:animEffect transition="in" filter="fade">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5" grpId="0"/>
      <p:bldP spid="25" grpId="1"/>
      <p:bldP spid="27" grpId="0"/>
      <p:bldP spid="27" grpId="1"/>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timgsa.baidu.com/timg?image&amp;quality=80&amp;size=b9999_10000&amp;sec=1539528703482&amp;di=27776d70ec912dccb3a7af591adf2ab6&amp;imgtype=0&amp;src=http%3A%2F%2Fimg000.hc360.cn%2Fhb%2FMTQ3MzA0NTgzMzA5OS0yMTI3MTc1MDM5.jpg">
            <a:extLst>
              <a:ext uri="{FF2B5EF4-FFF2-40B4-BE49-F238E27FC236}">
                <a16:creationId xmlns:a16="http://schemas.microsoft.com/office/drawing/2014/main" id="{FD22595C-0BEA-4D05-9D51-12CC5517A3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788" y="1322263"/>
            <a:ext cx="3286468" cy="328646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timgsa.baidu.com/timg?image&amp;quality=80&amp;size=b9999_10000&amp;sec=1539528662218&amp;di=8120671acf9eab3dad34eba52ec6e331&amp;imgtype=0&amp;src=http%3A%2F%2Fimages.nongmiao.com%2Fbig%2Ftrade%2F2017%2F11%2F14%2F17111417268052.jpg">
            <a:extLst>
              <a:ext uri="{FF2B5EF4-FFF2-40B4-BE49-F238E27FC236}">
                <a16:creationId xmlns:a16="http://schemas.microsoft.com/office/drawing/2014/main" id="{0B2368CA-8B0F-4293-A721-79911AFAC77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1845" y="1732041"/>
            <a:ext cx="3312964" cy="248472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FDF1E359-AC59-49E6-AFA5-C8D440938375}"/>
              </a:ext>
            </a:extLst>
          </p:cNvPr>
          <p:cNvSpPr txBox="1"/>
          <p:nvPr/>
        </p:nvSpPr>
        <p:spPr>
          <a:xfrm>
            <a:off x="4346141" y="2414278"/>
            <a:ext cx="1328840" cy="1569660"/>
          </a:xfrm>
          <a:prstGeom prst="rect">
            <a:avLst/>
          </a:prstGeom>
          <a:noFill/>
        </p:spPr>
        <p:txBody>
          <a:bodyPr wrap="square" rtlCol="0">
            <a:spAutoFit/>
          </a:bodyPr>
          <a:lstStyle/>
          <a:p>
            <a:r>
              <a:rPr lang="en-US" altLang="zh-CN" sz="9600" dirty="0"/>
              <a:t>+</a:t>
            </a:r>
            <a:endParaRPr lang="zh-CN" altLang="en-US" sz="9600" dirty="0"/>
          </a:p>
        </p:txBody>
      </p:sp>
      <p:sp>
        <p:nvSpPr>
          <p:cNvPr id="5" name="文本框 4">
            <a:extLst>
              <a:ext uri="{FF2B5EF4-FFF2-40B4-BE49-F238E27FC236}">
                <a16:creationId xmlns:a16="http://schemas.microsoft.com/office/drawing/2014/main" id="{14DFF5EE-119E-490B-A8E4-F064BE643A41}"/>
              </a:ext>
            </a:extLst>
          </p:cNvPr>
          <p:cNvSpPr txBox="1"/>
          <p:nvPr/>
        </p:nvSpPr>
        <p:spPr>
          <a:xfrm>
            <a:off x="8899502" y="2290384"/>
            <a:ext cx="2928492" cy="1569660"/>
          </a:xfrm>
          <a:prstGeom prst="rect">
            <a:avLst/>
          </a:prstGeom>
          <a:noFill/>
        </p:spPr>
        <p:txBody>
          <a:bodyPr wrap="square" rtlCol="0">
            <a:spAutoFit/>
          </a:bodyPr>
          <a:lstStyle/>
          <a:p>
            <a:r>
              <a:rPr lang="en-US" altLang="zh-CN" sz="9600" dirty="0"/>
              <a:t>=</a:t>
            </a:r>
            <a:r>
              <a:rPr lang="zh-CN" altLang="en-US" sz="4400" dirty="0"/>
              <a:t>竹节人</a:t>
            </a:r>
          </a:p>
        </p:txBody>
      </p:sp>
    </p:spTree>
    <p:extLst>
      <p:ext uri="{BB962C8B-B14F-4D97-AF65-F5344CB8AC3E}">
        <p14:creationId xmlns:p14="http://schemas.microsoft.com/office/powerpoint/2010/main" val="638436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timgsa.baidu.com/timg?image&amp;quality=80&amp;size=b9999_10000&amp;sec=1539528643680&amp;di=2b6e0056fef9d5e3b174214a61569574&amp;imgtype=0&amp;src=http%3A%2F%2Fvpic.video.qq.com%2F3388556%2Ff0346jzyl4e_ori_3.jpg">
            <a:extLst>
              <a:ext uri="{FF2B5EF4-FFF2-40B4-BE49-F238E27FC236}">
                <a16:creationId xmlns:a16="http://schemas.microsoft.com/office/drawing/2014/main" id="{4E189FE7-040E-4705-ABE9-6EB7A0B1AE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8794" y="1392157"/>
            <a:ext cx="6096000" cy="34290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timgsa.baidu.com/timg?image&amp;quality=80&amp;size=b9999_10000&amp;sec=1539528630606&amp;di=d529bd0b243bcd8c9fc8f46ca942f709&amp;imgtype=0&amp;src=http%3A%2F%2Fww2.sinaimg.cn%2Forj480%2F705e313egw1f9xpzux20mj20pm0zk0xm.jpg">
            <a:extLst>
              <a:ext uri="{FF2B5EF4-FFF2-40B4-BE49-F238E27FC236}">
                <a16:creationId xmlns:a16="http://schemas.microsoft.com/office/drawing/2014/main" id="{A8EEFBE7-93BB-4DEE-95A0-CEE0DFCAE3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257175"/>
            <a:ext cx="4044630" cy="561192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s://timgsa.baidu.com/timg?image&amp;quality=80&amp;size=b9999_10000&amp;sec=1539528615104&amp;di=73de0061c612be62bac1cedfcee79519&amp;imgtype=0&amp;src=http%3A%2F%2Fimgsrc.baidu.com%2Fimgad%2Fpic%2Fitem%2Fa8ec8a13632762d099622522aaec08fa503dc6cb.jpg">
            <a:extLst>
              <a:ext uri="{FF2B5EF4-FFF2-40B4-BE49-F238E27FC236}">
                <a16:creationId xmlns:a16="http://schemas.microsoft.com/office/drawing/2014/main" id="{08A87E24-8B2C-424F-8CD9-2FB75555B0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8537" y="1293601"/>
            <a:ext cx="5436513" cy="3626112"/>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s://timgsa.baidu.com/timg?image&amp;quality=80&amp;size=b9999_10000&amp;sec=1539528619234&amp;di=ec9eb66fa2e59c03ded42b4b94912733&amp;imgtype=0&amp;src=http%3A%2F%2Fimg.mp.sohu.com%2Fupload%2F20170520%2F604b2b4163e64d42a7ac66041e446da7_th.png">
            <a:extLst>
              <a:ext uri="{FF2B5EF4-FFF2-40B4-BE49-F238E27FC236}">
                <a16:creationId xmlns:a16="http://schemas.microsoft.com/office/drawing/2014/main" id="{9497F6F4-4A7E-47F6-81C1-D4AED2901F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7206" y="893843"/>
            <a:ext cx="6096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2133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xit" presetSubtype="32" fill="hold" nodeType="clickEffect">
                                  <p:stCondLst>
                                    <p:cond delay="0"/>
                                  </p:stCondLst>
                                  <p:childTnLst>
                                    <p:anim calcmode="lin" valueType="num">
                                      <p:cBhvr>
                                        <p:cTn id="10" dur="500"/>
                                        <p:tgtEl>
                                          <p:spTgt spid="4098"/>
                                        </p:tgtEl>
                                        <p:attrNameLst>
                                          <p:attrName>ppt_w</p:attrName>
                                        </p:attrNameLst>
                                      </p:cBhvr>
                                      <p:tavLst>
                                        <p:tav tm="0">
                                          <p:val>
                                            <p:strVal val="ppt_w"/>
                                          </p:val>
                                        </p:tav>
                                        <p:tav tm="100000">
                                          <p:val>
                                            <p:fltVal val="0"/>
                                          </p:val>
                                        </p:tav>
                                      </p:tavLst>
                                    </p:anim>
                                    <p:anim calcmode="lin" valueType="num">
                                      <p:cBhvr>
                                        <p:cTn id="11" dur="500"/>
                                        <p:tgtEl>
                                          <p:spTgt spid="4098"/>
                                        </p:tgtEl>
                                        <p:attrNameLst>
                                          <p:attrName>ppt_h</p:attrName>
                                        </p:attrNameLst>
                                      </p:cBhvr>
                                      <p:tavLst>
                                        <p:tav tm="0">
                                          <p:val>
                                            <p:strVal val="ppt_h"/>
                                          </p:val>
                                        </p:tav>
                                        <p:tav tm="100000">
                                          <p:val>
                                            <p:fltVal val="0"/>
                                          </p:val>
                                        </p:tav>
                                      </p:tavLst>
                                    </p:anim>
                                    <p:animEffect transition="out" filter="fade">
                                      <p:cBhvr>
                                        <p:cTn id="12" dur="500"/>
                                        <p:tgtEl>
                                          <p:spTgt spid="4098"/>
                                        </p:tgtEl>
                                      </p:cBhvr>
                                    </p:animEffect>
                                    <p:set>
                                      <p:cBhvr>
                                        <p:cTn id="13" dur="1" fill="hold">
                                          <p:stCondLst>
                                            <p:cond delay="499"/>
                                          </p:stCondLst>
                                        </p:cTn>
                                        <p:tgtEl>
                                          <p:spTgt spid="4098"/>
                                        </p:tgtEl>
                                        <p:attrNameLst>
                                          <p:attrName>style.visibility</p:attrName>
                                        </p:attrNameLst>
                                      </p:cBhvr>
                                      <p:to>
                                        <p:strVal val="hidden"/>
                                      </p:to>
                                    </p:set>
                                  </p:childTnLst>
                                </p:cTn>
                              </p:par>
                              <p:par>
                                <p:cTn id="14" presetID="2" presetClass="entr" presetSubtype="4" fill="hold" nodeType="withEffect">
                                  <p:stCondLst>
                                    <p:cond delay="0"/>
                                  </p:stCondLst>
                                  <p:childTnLst>
                                    <p:set>
                                      <p:cBhvr>
                                        <p:cTn id="15" dur="1" fill="hold">
                                          <p:stCondLst>
                                            <p:cond delay="0"/>
                                          </p:stCondLst>
                                        </p:cTn>
                                        <p:tgtEl>
                                          <p:spTgt spid="4100"/>
                                        </p:tgtEl>
                                        <p:attrNameLst>
                                          <p:attrName>style.visibility</p:attrName>
                                        </p:attrNameLst>
                                      </p:cBhvr>
                                      <p:to>
                                        <p:strVal val="visible"/>
                                      </p:to>
                                    </p:set>
                                    <p:anim calcmode="lin" valueType="num">
                                      <p:cBhvr additive="base">
                                        <p:cTn id="16" dur="500" fill="hold"/>
                                        <p:tgtEl>
                                          <p:spTgt spid="4100"/>
                                        </p:tgtEl>
                                        <p:attrNameLst>
                                          <p:attrName>ppt_x</p:attrName>
                                        </p:attrNameLst>
                                      </p:cBhvr>
                                      <p:tavLst>
                                        <p:tav tm="0">
                                          <p:val>
                                            <p:strVal val="#ppt_x"/>
                                          </p:val>
                                        </p:tav>
                                        <p:tav tm="100000">
                                          <p:val>
                                            <p:strVal val="#ppt_x"/>
                                          </p:val>
                                        </p:tav>
                                      </p:tavLst>
                                    </p:anim>
                                    <p:anim calcmode="lin" valueType="num">
                                      <p:cBhvr additive="base">
                                        <p:cTn id="17"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nodeType="clickEffect">
                                  <p:stCondLst>
                                    <p:cond delay="0"/>
                                  </p:stCondLst>
                                  <p:childTnLst>
                                    <p:anim calcmode="lin" valueType="num">
                                      <p:cBhvr additive="base">
                                        <p:cTn id="21" dur="500"/>
                                        <p:tgtEl>
                                          <p:spTgt spid="4100"/>
                                        </p:tgtEl>
                                        <p:attrNameLst>
                                          <p:attrName>ppt_x</p:attrName>
                                        </p:attrNameLst>
                                      </p:cBhvr>
                                      <p:tavLst>
                                        <p:tav tm="0">
                                          <p:val>
                                            <p:strVal val="ppt_x"/>
                                          </p:val>
                                        </p:tav>
                                        <p:tav tm="100000">
                                          <p:val>
                                            <p:strVal val="ppt_x"/>
                                          </p:val>
                                        </p:tav>
                                      </p:tavLst>
                                    </p:anim>
                                    <p:anim calcmode="lin" valueType="num">
                                      <p:cBhvr additive="base">
                                        <p:cTn id="22" dur="500"/>
                                        <p:tgtEl>
                                          <p:spTgt spid="4100"/>
                                        </p:tgtEl>
                                        <p:attrNameLst>
                                          <p:attrName>ppt_y</p:attrName>
                                        </p:attrNameLst>
                                      </p:cBhvr>
                                      <p:tavLst>
                                        <p:tav tm="0">
                                          <p:val>
                                            <p:strVal val="ppt_y"/>
                                          </p:val>
                                        </p:tav>
                                        <p:tav tm="100000">
                                          <p:val>
                                            <p:strVal val="1+ppt_h/2"/>
                                          </p:val>
                                        </p:tav>
                                      </p:tavLst>
                                    </p:anim>
                                    <p:set>
                                      <p:cBhvr>
                                        <p:cTn id="23" dur="1" fill="hold">
                                          <p:stCondLst>
                                            <p:cond delay="499"/>
                                          </p:stCondLst>
                                        </p:cTn>
                                        <p:tgtEl>
                                          <p:spTgt spid="4100"/>
                                        </p:tgtEl>
                                        <p:attrNameLst>
                                          <p:attrName>style.visibility</p:attrName>
                                        </p:attrNameLst>
                                      </p:cBhvr>
                                      <p:to>
                                        <p:strVal val="hidden"/>
                                      </p:to>
                                    </p:set>
                                  </p:childTnLst>
                                </p:cTn>
                              </p:par>
                              <p:par>
                                <p:cTn id="24" presetID="6" presetClass="entr" presetSubtype="16" fill="hold" nodeType="withEffect">
                                  <p:stCondLst>
                                    <p:cond delay="0"/>
                                  </p:stCondLst>
                                  <p:childTnLst>
                                    <p:set>
                                      <p:cBhvr>
                                        <p:cTn id="25" dur="1" fill="hold">
                                          <p:stCondLst>
                                            <p:cond delay="0"/>
                                          </p:stCondLst>
                                        </p:cTn>
                                        <p:tgtEl>
                                          <p:spTgt spid="4104"/>
                                        </p:tgtEl>
                                        <p:attrNameLst>
                                          <p:attrName>style.visibility</p:attrName>
                                        </p:attrNameLst>
                                      </p:cBhvr>
                                      <p:to>
                                        <p:strVal val="visible"/>
                                      </p:to>
                                    </p:set>
                                    <p:animEffect transition="in" filter="circle(in)">
                                      <p:cBhvr>
                                        <p:cTn id="26" dur="2000"/>
                                        <p:tgtEl>
                                          <p:spTgt spid="4104"/>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xit" presetSubtype="32" fill="hold" nodeType="clickEffect">
                                  <p:stCondLst>
                                    <p:cond delay="0"/>
                                  </p:stCondLst>
                                  <p:childTnLst>
                                    <p:animEffect transition="out" filter="circle(out)">
                                      <p:cBhvr>
                                        <p:cTn id="30" dur="2000"/>
                                        <p:tgtEl>
                                          <p:spTgt spid="4104"/>
                                        </p:tgtEl>
                                      </p:cBhvr>
                                    </p:animEffect>
                                    <p:set>
                                      <p:cBhvr>
                                        <p:cTn id="31" dur="1" fill="hold">
                                          <p:stCondLst>
                                            <p:cond delay="1999"/>
                                          </p:stCondLst>
                                        </p:cTn>
                                        <p:tgtEl>
                                          <p:spTgt spid="4104"/>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4106"/>
                                        </p:tgtEl>
                                        <p:attrNameLst>
                                          <p:attrName>style.visibility</p:attrName>
                                        </p:attrNameLst>
                                      </p:cBhvr>
                                      <p:to>
                                        <p:strVal val="visible"/>
                                      </p:to>
                                    </p:set>
                                    <p:animEffect transition="in" filter="fade">
                                      <p:cBhvr>
                                        <p:cTn id="34" dur="500"/>
                                        <p:tgtEl>
                                          <p:spTgt spid="410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4106"/>
                                        </p:tgtEl>
                                      </p:cBhvr>
                                    </p:animEffect>
                                    <p:set>
                                      <p:cBhvr>
                                        <p:cTn id="39" dur="1" fill="hold">
                                          <p:stCondLst>
                                            <p:cond delay="499"/>
                                          </p:stCondLst>
                                        </p:cTn>
                                        <p:tgtEl>
                                          <p:spTgt spid="410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6F272CC9-7445-40F8-9741-28FC0645A467}"/>
              </a:ext>
            </a:extLst>
          </p:cNvPr>
          <p:cNvSpPr/>
          <p:nvPr/>
        </p:nvSpPr>
        <p:spPr>
          <a:xfrm>
            <a:off x="1482337" y="2161147"/>
            <a:ext cx="6977508" cy="2837443"/>
          </a:xfrm>
          <a:prstGeom prst="rect">
            <a:avLst/>
          </a:prstGeom>
        </p:spPr>
        <p:txBody>
          <a:bodyPr wrap="square">
            <a:spAutoFit/>
          </a:bodyPr>
          <a:lstStyle/>
          <a:p>
            <a:pPr indent="457200">
              <a:lnSpc>
                <a:spcPct val="125000"/>
              </a:lnSpc>
            </a:pPr>
            <a:r>
              <a:rPr lang="zh-CN" altLang="en-US" dirty="0">
                <a:latin typeface="等线 Light" panose="02010600030101010101" pitchFamily="2" charset="-122"/>
                <a:ea typeface="等线 Light" panose="02010600030101010101" pitchFamily="2" charset="-122"/>
              </a:rPr>
              <a:t>范锡林，江苏无锡人。</a:t>
            </a:r>
            <a:r>
              <a:rPr lang="en-US" altLang="zh-CN" dirty="0">
                <a:latin typeface="等线 Light" panose="02010600030101010101" pitchFamily="2" charset="-122"/>
                <a:ea typeface="等线 Light" panose="02010600030101010101" pitchFamily="2" charset="-122"/>
              </a:rPr>
              <a:t>1990</a:t>
            </a:r>
            <a:r>
              <a:rPr lang="zh-CN" altLang="en-US" dirty="0">
                <a:latin typeface="等线 Light" panose="02010600030101010101" pitchFamily="2" charset="-122"/>
                <a:ea typeface="等线 Light" panose="02010600030101010101" pitchFamily="2" charset="-122"/>
              </a:rPr>
              <a:t>年毕业于南京师范大学汉语言文学系。</a:t>
            </a:r>
            <a:r>
              <a:rPr lang="en-US" altLang="zh-CN" dirty="0">
                <a:latin typeface="等线 Light" panose="02010600030101010101" pitchFamily="2" charset="-122"/>
                <a:ea typeface="等线 Light" panose="02010600030101010101" pitchFamily="2" charset="-122"/>
              </a:rPr>
              <a:t>1968</a:t>
            </a:r>
            <a:r>
              <a:rPr lang="zh-CN" altLang="en-US" dirty="0">
                <a:latin typeface="等线 Light" panose="02010600030101010101" pitchFamily="2" charset="-122"/>
                <a:ea typeface="等线 Light" panose="02010600030101010101" pitchFamily="2" charset="-122"/>
              </a:rPr>
              <a:t>年到江苏靖江市靖南村插队，后历任靖江团结中学、靖江中学语文教师，靖江市文联副主席，江苏省第八届人大代表。</a:t>
            </a:r>
            <a:r>
              <a:rPr lang="en-US" altLang="zh-CN" dirty="0">
                <a:latin typeface="等线 Light" panose="02010600030101010101" pitchFamily="2" charset="-122"/>
                <a:ea typeface="等线 Light" panose="02010600030101010101" pitchFamily="2" charset="-122"/>
              </a:rPr>
              <a:t>1980</a:t>
            </a:r>
            <a:r>
              <a:rPr lang="zh-CN" altLang="en-US" dirty="0">
                <a:latin typeface="等线 Light" panose="02010600030101010101" pitchFamily="2" charset="-122"/>
                <a:ea typeface="等线 Light" panose="02010600030101010101" pitchFamily="2" charset="-122"/>
              </a:rPr>
              <a:t>年开始发表作品。</a:t>
            </a:r>
            <a:r>
              <a:rPr lang="en-US" altLang="zh-CN" dirty="0">
                <a:latin typeface="等线 Light" panose="02010600030101010101" pitchFamily="2" charset="-122"/>
                <a:ea typeface="等线 Light" panose="02010600030101010101" pitchFamily="2" charset="-122"/>
              </a:rPr>
              <a:t>1994</a:t>
            </a:r>
            <a:r>
              <a:rPr lang="zh-CN" altLang="en-US" dirty="0">
                <a:latin typeface="等线 Light" panose="02010600030101010101" pitchFamily="2" charset="-122"/>
                <a:ea typeface="等线 Light" panose="02010600030101010101" pitchFamily="2" charset="-122"/>
              </a:rPr>
              <a:t>年加入中国作家协会。著有专集</a:t>
            </a:r>
            <a:r>
              <a:rPr lang="en-US" altLang="zh-CN" dirty="0">
                <a:latin typeface="等线 Light" panose="02010600030101010101" pitchFamily="2" charset="-122"/>
                <a:ea typeface="等线 Light" panose="02010600030101010101" pitchFamily="2" charset="-122"/>
              </a:rPr>
              <a:t>《</a:t>
            </a:r>
            <a:r>
              <a:rPr lang="zh-CN" altLang="en-US" dirty="0">
                <a:latin typeface="等线 Light" panose="02010600030101010101" pitchFamily="2" charset="-122"/>
                <a:ea typeface="等线 Light" panose="02010600030101010101" pitchFamily="2" charset="-122"/>
              </a:rPr>
              <a:t>避邪铜钱</a:t>
            </a:r>
            <a:r>
              <a:rPr lang="en-US" altLang="zh-CN" dirty="0">
                <a:latin typeface="等线 Light" panose="02010600030101010101" pitchFamily="2" charset="-122"/>
                <a:ea typeface="等线 Light" panose="02010600030101010101" pitchFamily="2" charset="-122"/>
              </a:rPr>
              <a:t>》</a:t>
            </a:r>
            <a:r>
              <a:rPr lang="zh-CN" altLang="en-US" dirty="0">
                <a:latin typeface="等线 Light" panose="02010600030101010101" pitchFamily="2" charset="-122"/>
                <a:ea typeface="等线 Light" panose="02010600030101010101" pitchFamily="2" charset="-122"/>
              </a:rPr>
              <a:t>、</a:t>
            </a:r>
            <a:r>
              <a:rPr lang="en-US" altLang="zh-CN" dirty="0">
                <a:latin typeface="等线 Light" panose="02010600030101010101" pitchFamily="2" charset="-122"/>
                <a:ea typeface="等线 Light" panose="02010600030101010101" pitchFamily="2" charset="-122"/>
              </a:rPr>
              <a:t>《</a:t>
            </a:r>
            <a:r>
              <a:rPr lang="zh-CN" altLang="en-US" dirty="0">
                <a:latin typeface="等线 Light" panose="02010600030101010101" pitchFamily="2" charset="-122"/>
                <a:ea typeface="等线 Light" panose="02010600030101010101" pitchFamily="2" charset="-122"/>
              </a:rPr>
              <a:t>秘道</a:t>
            </a:r>
            <a:r>
              <a:rPr lang="en-US" altLang="zh-CN" dirty="0">
                <a:latin typeface="等线 Light" panose="02010600030101010101" pitchFamily="2" charset="-122"/>
                <a:ea typeface="等线 Light" panose="02010600030101010101" pitchFamily="2" charset="-122"/>
              </a:rPr>
              <a:t>》</a:t>
            </a:r>
            <a:r>
              <a:rPr lang="zh-CN" altLang="en-US" dirty="0">
                <a:latin typeface="等线 Light" panose="02010600030101010101" pitchFamily="2" charset="-122"/>
                <a:ea typeface="等线 Light" panose="02010600030101010101" pitchFamily="2" charset="-122"/>
              </a:rPr>
              <a:t>、</a:t>
            </a:r>
            <a:r>
              <a:rPr lang="en-US" altLang="zh-CN" dirty="0">
                <a:latin typeface="等线 Light" panose="02010600030101010101" pitchFamily="2" charset="-122"/>
                <a:ea typeface="等线 Light" panose="02010600030101010101" pitchFamily="2" charset="-122"/>
              </a:rPr>
              <a:t>《</a:t>
            </a:r>
            <a:r>
              <a:rPr lang="zh-CN" altLang="en-US" dirty="0">
                <a:latin typeface="等线 Light" panose="02010600030101010101" pitchFamily="2" charset="-122"/>
                <a:ea typeface="等线 Light" panose="02010600030101010101" pitchFamily="2" charset="-122"/>
              </a:rPr>
              <a:t>小巷三杰</a:t>
            </a:r>
            <a:r>
              <a:rPr lang="en-US" altLang="zh-CN" dirty="0">
                <a:latin typeface="等线 Light" panose="02010600030101010101" pitchFamily="2" charset="-122"/>
                <a:ea typeface="等线 Light" panose="02010600030101010101" pitchFamily="2" charset="-122"/>
              </a:rPr>
              <a:t>》</a:t>
            </a:r>
            <a:r>
              <a:rPr lang="zh-CN" altLang="en-US" dirty="0">
                <a:latin typeface="等线 Light" panose="02010600030101010101" pitchFamily="2" charset="-122"/>
                <a:ea typeface="等线 Light" panose="02010600030101010101" pitchFamily="2" charset="-122"/>
              </a:rPr>
              <a:t>、</a:t>
            </a:r>
            <a:r>
              <a:rPr lang="en-US" altLang="zh-CN" dirty="0">
                <a:latin typeface="等线 Light" panose="02010600030101010101" pitchFamily="2" charset="-122"/>
                <a:ea typeface="等线 Light" panose="02010600030101010101" pitchFamily="2" charset="-122"/>
              </a:rPr>
              <a:t>《</a:t>
            </a:r>
            <a:r>
              <a:rPr lang="zh-CN" altLang="en-US" dirty="0">
                <a:latin typeface="等线 Light" panose="02010600030101010101" pitchFamily="2" charset="-122"/>
                <a:ea typeface="等线 Light" panose="02010600030101010101" pitchFamily="2" charset="-122"/>
              </a:rPr>
              <a:t>血经</a:t>
            </a:r>
            <a:r>
              <a:rPr lang="en-US" altLang="zh-CN" dirty="0">
                <a:latin typeface="等线 Light" panose="02010600030101010101" pitchFamily="2" charset="-122"/>
                <a:ea typeface="等线 Light" panose="02010600030101010101" pitchFamily="2" charset="-122"/>
              </a:rPr>
              <a:t>》</a:t>
            </a:r>
            <a:r>
              <a:rPr lang="zh-CN" altLang="en-US" dirty="0">
                <a:latin typeface="等线 Light" panose="02010600030101010101" pitchFamily="2" charset="-122"/>
                <a:ea typeface="等线 Light" panose="02010600030101010101" pitchFamily="2" charset="-122"/>
              </a:rPr>
              <a:t>等</a:t>
            </a:r>
            <a:r>
              <a:rPr lang="en-US" altLang="zh-CN" dirty="0">
                <a:latin typeface="等线 Light" panose="02010600030101010101" pitchFamily="2" charset="-122"/>
                <a:ea typeface="等线 Light" panose="02010600030101010101" pitchFamily="2" charset="-122"/>
              </a:rPr>
              <a:t>20</a:t>
            </a:r>
            <a:r>
              <a:rPr lang="zh-CN" altLang="en-US" dirty="0">
                <a:latin typeface="等线 Light" panose="02010600030101010101" pitchFamily="2" charset="-122"/>
                <a:ea typeface="等线 Light" panose="02010600030101010101" pitchFamily="2" charset="-122"/>
              </a:rPr>
              <a:t>多种及</a:t>
            </a:r>
            <a:r>
              <a:rPr lang="en-US" altLang="zh-CN" dirty="0">
                <a:latin typeface="等线 Light" panose="02010600030101010101" pitchFamily="2" charset="-122"/>
                <a:ea typeface="等线 Light" panose="02010600030101010101" pitchFamily="2" charset="-122"/>
              </a:rPr>
              <a:t>《</a:t>
            </a:r>
            <a:r>
              <a:rPr lang="zh-CN" altLang="en-US" dirty="0">
                <a:latin typeface="等线 Light" panose="02010600030101010101" pitchFamily="2" charset="-122"/>
                <a:ea typeface="等线 Light" panose="02010600030101010101" pitchFamily="2" charset="-122"/>
              </a:rPr>
              <a:t>范锡林少年大传奇</a:t>
            </a:r>
            <a:r>
              <a:rPr lang="en-US" altLang="zh-CN" dirty="0">
                <a:latin typeface="等线 Light" panose="02010600030101010101" pitchFamily="2" charset="-122"/>
                <a:ea typeface="等线 Light" panose="02010600030101010101" pitchFamily="2" charset="-122"/>
              </a:rPr>
              <a:t>》</a:t>
            </a:r>
            <a:r>
              <a:rPr lang="zh-CN" altLang="en-US" dirty="0">
                <a:latin typeface="等线 Light" panose="02010600030101010101" pitchFamily="2" charset="-122"/>
                <a:ea typeface="等线 Light" panose="02010600030101010101" pitchFamily="2" charset="-122"/>
              </a:rPr>
              <a:t>（五卷），已发表小说、童话、散文</a:t>
            </a:r>
            <a:r>
              <a:rPr lang="en-US" altLang="zh-CN" dirty="0">
                <a:latin typeface="等线 Light" panose="02010600030101010101" pitchFamily="2" charset="-122"/>
                <a:ea typeface="等线 Light" panose="02010600030101010101" pitchFamily="2" charset="-122"/>
              </a:rPr>
              <a:t>300</a:t>
            </a:r>
            <a:r>
              <a:rPr lang="zh-CN" altLang="en-US" dirty="0">
                <a:latin typeface="等线 Light" panose="02010600030101010101" pitchFamily="2" charset="-122"/>
                <a:ea typeface="等线 Light" panose="02010600030101010101" pitchFamily="2" charset="-122"/>
              </a:rPr>
              <a:t>多万字，并有若干作品翻译介绍到日本。作品获陈伯吹儿童文学奖、江苏省“五个一”工程奖、</a:t>
            </a:r>
            <a:r>
              <a:rPr lang="en-US" altLang="zh-CN" dirty="0">
                <a:latin typeface="等线 Light" panose="02010600030101010101" pitchFamily="2" charset="-122"/>
                <a:ea typeface="等线 Light" panose="02010600030101010101" pitchFamily="2" charset="-122"/>
              </a:rPr>
              <a:t>《</a:t>
            </a:r>
            <a:r>
              <a:rPr lang="zh-CN" altLang="en-US" dirty="0">
                <a:latin typeface="等线 Light" panose="02010600030101010101" pitchFamily="2" charset="-122"/>
                <a:ea typeface="等线 Light" panose="02010600030101010101" pitchFamily="2" charset="-122"/>
              </a:rPr>
              <a:t>儿童文学</a:t>
            </a:r>
            <a:r>
              <a:rPr lang="en-US" altLang="zh-CN" dirty="0">
                <a:latin typeface="等线 Light" panose="02010600030101010101" pitchFamily="2" charset="-122"/>
                <a:ea typeface="等线 Light" panose="02010600030101010101" pitchFamily="2" charset="-122"/>
              </a:rPr>
              <a:t>》</a:t>
            </a:r>
            <a:r>
              <a:rPr lang="zh-CN" altLang="en-US" dirty="0">
                <a:latin typeface="等线 Light" panose="02010600030101010101" pitchFamily="2" charset="-122"/>
                <a:ea typeface="等线 Light" panose="02010600030101010101" pitchFamily="2" charset="-122"/>
              </a:rPr>
              <a:t>优秀作品奖等</a:t>
            </a:r>
            <a:r>
              <a:rPr lang="en-US" altLang="zh-CN" dirty="0">
                <a:latin typeface="等线 Light" panose="02010600030101010101" pitchFamily="2" charset="-122"/>
                <a:ea typeface="等线 Light" panose="02010600030101010101" pitchFamily="2" charset="-122"/>
              </a:rPr>
              <a:t>40</a:t>
            </a:r>
            <a:r>
              <a:rPr lang="zh-CN" altLang="en-US" dirty="0">
                <a:latin typeface="等线 Light" panose="02010600030101010101" pitchFamily="2" charset="-122"/>
                <a:ea typeface="等线 Light" panose="02010600030101010101" pitchFamily="2" charset="-122"/>
              </a:rPr>
              <a:t>多项。</a:t>
            </a:r>
          </a:p>
        </p:txBody>
      </p:sp>
      <p:sp>
        <p:nvSpPr>
          <p:cNvPr id="5" name="文本框 4">
            <a:extLst>
              <a:ext uri="{FF2B5EF4-FFF2-40B4-BE49-F238E27FC236}">
                <a16:creationId xmlns:a16="http://schemas.microsoft.com/office/drawing/2014/main" id="{007D2601-EE97-4A67-B9E1-7EF9523DF37A}"/>
              </a:ext>
            </a:extLst>
          </p:cNvPr>
          <p:cNvSpPr txBox="1"/>
          <p:nvPr/>
        </p:nvSpPr>
        <p:spPr>
          <a:xfrm>
            <a:off x="4648978" y="1066171"/>
            <a:ext cx="2441694" cy="769441"/>
          </a:xfrm>
          <a:prstGeom prst="rect">
            <a:avLst/>
          </a:prstGeom>
          <a:noFill/>
        </p:spPr>
        <p:txBody>
          <a:bodyPr wrap="none" rtlCol="0">
            <a:spAutoFit/>
          </a:bodyPr>
          <a:lstStyle/>
          <a:p>
            <a:r>
              <a:rPr lang="zh-CN" altLang="en-US" sz="4400" b="1" dirty="0">
                <a:solidFill>
                  <a:srgbClr val="865B3E"/>
                </a:solidFill>
                <a:latin typeface="微软雅黑" panose="020B0503020204020204" pitchFamily="34" charset="-122"/>
                <a:ea typeface="微软雅黑" panose="020B0503020204020204" pitchFamily="34" charset="-122"/>
              </a:rPr>
              <a:t>作者简介</a:t>
            </a:r>
          </a:p>
        </p:txBody>
      </p:sp>
      <p:pic>
        <p:nvPicPr>
          <p:cNvPr id="2050" name="Picture 2" descr="https://gss0.bdstatic.com/-4o3dSag_xI4khGkpoWK1HF6hhy/baike/s%3D220/sign=1e7c3d447bf40ad111e4c0e1672c1151/6159252dd42a2834209c3c775bb5c9ea15cebf97.jpg">
            <a:extLst>
              <a:ext uri="{FF2B5EF4-FFF2-40B4-BE49-F238E27FC236}">
                <a16:creationId xmlns:a16="http://schemas.microsoft.com/office/drawing/2014/main" id="{C74A169C-DB04-47A2-AAB5-F10E1BDDDA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9085" y="2341780"/>
            <a:ext cx="1633818" cy="2289426"/>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id="{9FD67312-551A-4CDF-8E7B-0547CF902E87}"/>
              </a:ext>
            </a:extLst>
          </p:cNvPr>
          <p:cNvSpPr/>
          <p:nvPr/>
        </p:nvSpPr>
        <p:spPr>
          <a:xfrm rot="20388510">
            <a:off x="233616" y="533800"/>
            <a:ext cx="2301301" cy="707886"/>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algn="ctr"/>
            <a:r>
              <a:rPr lang="zh-CN" altLang="en-US" sz="4000" b="1" cap="none" spc="0" dirty="0">
                <a:ln w="12700">
                  <a:solidFill>
                    <a:schemeClr val="accent5"/>
                  </a:solidFill>
                  <a:prstDash val="sysDash"/>
                </a:ln>
                <a:pattFill prst="ltDnDiag">
                  <a:fgClr>
                    <a:schemeClr val="accent5">
                      <a:lumMod val="60000"/>
                      <a:lumOff val="40000"/>
                    </a:schemeClr>
                  </a:fgClr>
                  <a:bgClr>
                    <a:schemeClr val="bg1"/>
                  </a:bgClr>
                </a:pattFill>
                <a:effectLst/>
                <a:latin typeface="华文琥珀" panose="02010800040101010101" pitchFamily="2" charset="-122"/>
                <a:ea typeface="华文琥珀" panose="02010800040101010101" pitchFamily="2" charset="-122"/>
              </a:rPr>
              <a:t>知人论世</a:t>
            </a:r>
          </a:p>
        </p:txBody>
      </p:sp>
    </p:spTree>
    <p:extLst>
      <p:ext uri="{BB962C8B-B14F-4D97-AF65-F5344CB8AC3E}">
        <p14:creationId xmlns:p14="http://schemas.microsoft.com/office/powerpoint/2010/main" val="1163373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27153" y="131600"/>
            <a:ext cx="1723549" cy="461665"/>
          </a:xfrm>
          <a:prstGeom prst="rect">
            <a:avLst/>
          </a:prstGeom>
        </p:spPr>
        <p:txBody>
          <a:bodyPr wrap="none">
            <a:spAutoFit/>
          </a:bodyPr>
          <a:lstStyle/>
          <a:p>
            <a:r>
              <a:rPr lang="zh-CN" altLang="en-US" sz="2400" b="1" dirty="0">
                <a:solidFill>
                  <a:srgbClr val="865B3E"/>
                </a:solidFill>
                <a:latin typeface="微软雅黑" panose="020B0503020204020204" pitchFamily="34" charset="-122"/>
                <a:ea typeface="微软雅黑" panose="020B0503020204020204" pitchFamily="34" charset="-122"/>
              </a:rPr>
              <a:t>你知道吗？</a:t>
            </a:r>
          </a:p>
        </p:txBody>
      </p:sp>
      <p:sp>
        <p:nvSpPr>
          <p:cNvPr id="3" name="矩形 2">
            <a:extLst>
              <a:ext uri="{FF2B5EF4-FFF2-40B4-BE49-F238E27FC236}">
                <a16:creationId xmlns:a16="http://schemas.microsoft.com/office/drawing/2014/main" id="{CBBC6A52-D24C-4D84-89EB-930DB57CD8A0}"/>
              </a:ext>
            </a:extLst>
          </p:cNvPr>
          <p:cNvSpPr/>
          <p:nvPr/>
        </p:nvSpPr>
        <p:spPr>
          <a:xfrm>
            <a:off x="2351516" y="2013465"/>
            <a:ext cx="7674821" cy="2976584"/>
          </a:xfrm>
          <a:prstGeom prst="rect">
            <a:avLst/>
          </a:prstGeom>
        </p:spPr>
        <p:txBody>
          <a:bodyPr wrap="square">
            <a:spAutoFit/>
          </a:bodyPr>
          <a:lstStyle/>
          <a:p>
            <a:pPr indent="457200">
              <a:lnSpc>
                <a:spcPct val="150000"/>
              </a:lnSpc>
            </a:pPr>
            <a:r>
              <a:rPr lang="en-US" altLang="zh-CN" sz="3200" dirty="0">
                <a:ln w="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a:t>
            </a:r>
            <a:r>
              <a:rPr lang="zh-CN" altLang="en-US" sz="3200" dirty="0">
                <a:ln w="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三年自然灾害</a:t>
            </a:r>
            <a:r>
              <a:rPr lang="en-US" altLang="zh-CN" sz="3200" dirty="0">
                <a:ln w="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a:t>
            </a:r>
            <a:r>
              <a:rPr lang="zh-CN" altLang="en-US" sz="3200" dirty="0">
                <a:ln w="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，或者</a:t>
            </a:r>
            <a:r>
              <a:rPr lang="en-US" altLang="zh-CN" sz="3200" dirty="0">
                <a:ln w="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a:t>
            </a:r>
            <a:r>
              <a:rPr lang="zh-CN" altLang="en-US" sz="3200" dirty="0">
                <a:ln w="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三年困难时期</a:t>
            </a:r>
            <a:r>
              <a:rPr lang="en-US" altLang="zh-CN" sz="3200" dirty="0">
                <a:ln w="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a:t>
            </a:r>
            <a:r>
              <a:rPr lang="zh-CN" altLang="en-US" sz="3200" dirty="0">
                <a:ln w="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，指中国从 </a:t>
            </a:r>
            <a:r>
              <a:rPr lang="en-US" altLang="zh-CN" sz="3200" dirty="0">
                <a:ln w="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1959</a:t>
            </a:r>
            <a:r>
              <a:rPr lang="zh-CN" altLang="en-US" sz="3200" dirty="0">
                <a:ln w="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年至</a:t>
            </a:r>
            <a:r>
              <a:rPr lang="en-US" altLang="zh-CN" sz="3200" dirty="0">
                <a:ln w="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1961</a:t>
            </a:r>
            <a:r>
              <a:rPr lang="zh-CN" altLang="en-US" sz="3200" dirty="0">
                <a:ln w="0"/>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rPr>
              <a:t>年期间由于大跃进运动以及牺牲农业发展工业的政策所导致的全国性的粮食和副食品短缺危机。</a:t>
            </a:r>
          </a:p>
        </p:txBody>
      </p:sp>
    </p:spTree>
    <p:extLst>
      <p:ext uri="{BB962C8B-B14F-4D97-AF65-F5344CB8AC3E}">
        <p14:creationId xmlns:p14="http://schemas.microsoft.com/office/powerpoint/2010/main" val="20908853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2531170_162158900000_2"/>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147439" y="617402"/>
            <a:ext cx="5868987" cy="553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4964921" y="2709219"/>
            <a:ext cx="2262158" cy="1754326"/>
          </a:xfrm>
          <a:prstGeom prst="rect">
            <a:avLst/>
          </a:prstGeom>
          <a:noFill/>
        </p:spPr>
        <p:txBody>
          <a:bodyPr wrap="none" rtlCol="0">
            <a:spAutoFit/>
          </a:bodyPr>
          <a:lstStyle/>
          <a:p>
            <a:r>
              <a:rPr lang="zh-CN" altLang="en-US" sz="5400" b="1" dirty="0">
                <a:solidFill>
                  <a:schemeClr val="tx1">
                    <a:lumMod val="65000"/>
                    <a:lumOff val="35000"/>
                  </a:schemeClr>
                </a:solidFill>
                <a:latin typeface="微软雅黑" panose="020B0503020204020204" pitchFamily="34" charset="-122"/>
                <a:ea typeface="微软雅黑" panose="020B0503020204020204" pitchFamily="34" charset="-122"/>
              </a:rPr>
              <a:t>读一读</a:t>
            </a:r>
            <a:endParaRPr lang="en-US" altLang="zh-CN" sz="5400"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5400" b="1" dirty="0">
                <a:solidFill>
                  <a:schemeClr val="tx1">
                    <a:lumMod val="65000"/>
                    <a:lumOff val="35000"/>
                  </a:schemeClr>
                </a:solidFill>
                <a:latin typeface="微软雅黑" panose="020B0503020204020204" pitchFamily="34" charset="-122"/>
                <a:ea typeface="微软雅黑" panose="020B0503020204020204" pitchFamily="34" charset="-122"/>
              </a:rPr>
              <a:t>认一认</a:t>
            </a:r>
          </a:p>
        </p:txBody>
      </p:sp>
    </p:spTree>
    <p:extLst>
      <p:ext uri="{BB962C8B-B14F-4D97-AF65-F5344CB8AC3E}">
        <p14:creationId xmlns:p14="http://schemas.microsoft.com/office/powerpoint/2010/main" val="416762359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0605911-F03E-468C-A813-7DAE4509E841}"/>
              </a:ext>
            </a:extLst>
          </p:cNvPr>
          <p:cNvSpPr txBox="1"/>
          <p:nvPr/>
        </p:nvSpPr>
        <p:spPr>
          <a:xfrm>
            <a:off x="2822142" y="756519"/>
            <a:ext cx="8407217" cy="4642553"/>
          </a:xfrm>
          <a:prstGeom prst="rect">
            <a:avLst/>
          </a:prstGeom>
          <a:noFill/>
        </p:spPr>
        <p:txBody>
          <a:bodyPr wrap="square" rtlCol="0">
            <a:spAutoFit/>
          </a:bodyPr>
          <a:lstStyle/>
          <a:p>
            <a:pPr>
              <a:lnSpc>
                <a:spcPct val="125000"/>
              </a:lnSpc>
            </a:pPr>
            <a:r>
              <a:rPr lang="zh-CN" altLang="en-US" sz="4800" dirty="0">
                <a:latin typeface="等线 Light" panose="02010600030101010101" pitchFamily="2" charset="-122"/>
                <a:ea typeface="等线 Light" panose="02010600030101010101" pitchFamily="2" charset="-122"/>
              </a:rPr>
              <a:t>豁开  风靡  俨然  </a:t>
            </a:r>
            <a:endParaRPr lang="en-US" altLang="zh-CN" sz="4800" dirty="0">
              <a:latin typeface="等线 Light" panose="02010600030101010101" pitchFamily="2" charset="-122"/>
              <a:ea typeface="等线 Light" panose="02010600030101010101" pitchFamily="2" charset="-122"/>
            </a:endParaRPr>
          </a:p>
          <a:p>
            <a:pPr>
              <a:lnSpc>
                <a:spcPct val="125000"/>
              </a:lnSpc>
            </a:pPr>
            <a:r>
              <a:rPr lang="zh-CN" altLang="en-US" sz="4800" dirty="0">
                <a:latin typeface="等线 Light" panose="02010600030101010101" pitchFamily="2" charset="-122"/>
                <a:ea typeface="等线 Light" panose="02010600030101010101" pitchFamily="2" charset="-122"/>
              </a:rPr>
              <a:t>颓然  攒着  叉腿</a:t>
            </a:r>
            <a:endParaRPr lang="en-US" altLang="zh-CN" sz="4800" dirty="0">
              <a:latin typeface="等线 Light" panose="02010600030101010101" pitchFamily="2" charset="-122"/>
              <a:ea typeface="等线 Light" panose="02010600030101010101" pitchFamily="2" charset="-122"/>
            </a:endParaRPr>
          </a:p>
          <a:p>
            <a:pPr>
              <a:lnSpc>
                <a:spcPct val="125000"/>
              </a:lnSpc>
            </a:pPr>
            <a:r>
              <a:rPr lang="zh-CN" altLang="en-US" sz="4800" dirty="0">
                <a:latin typeface="等线 Light" panose="02010600030101010101" pitchFamily="2" charset="-122"/>
                <a:ea typeface="等线 Light" panose="02010600030101010101" pitchFamily="2" charset="-122"/>
              </a:rPr>
              <a:t>叱咤风云  别出心裁  </a:t>
            </a:r>
            <a:endParaRPr lang="en-US" altLang="zh-CN" sz="4800" dirty="0">
              <a:latin typeface="等线 Light" panose="02010600030101010101" pitchFamily="2" charset="-122"/>
              <a:ea typeface="等线 Light" panose="02010600030101010101" pitchFamily="2" charset="-122"/>
            </a:endParaRPr>
          </a:p>
          <a:p>
            <a:pPr>
              <a:lnSpc>
                <a:spcPct val="125000"/>
              </a:lnSpc>
            </a:pPr>
            <a:r>
              <a:rPr lang="zh-CN" altLang="en-US" sz="4800" dirty="0">
                <a:latin typeface="等线 Light" panose="02010600030101010101" pitchFamily="2" charset="-122"/>
                <a:ea typeface="等线 Light" panose="02010600030101010101" pitchFamily="2" charset="-122"/>
              </a:rPr>
              <a:t>弄巧成拙  鏖战犹酣</a:t>
            </a:r>
            <a:endParaRPr lang="en-US" altLang="zh-CN" sz="4800" dirty="0">
              <a:latin typeface="等线 Light" panose="02010600030101010101" pitchFamily="2" charset="-122"/>
              <a:ea typeface="等线 Light" panose="02010600030101010101" pitchFamily="2" charset="-122"/>
            </a:endParaRPr>
          </a:p>
          <a:p>
            <a:pPr>
              <a:lnSpc>
                <a:spcPct val="125000"/>
              </a:lnSpc>
            </a:pPr>
            <a:r>
              <a:rPr lang="zh-CN" altLang="en-US" sz="4800" dirty="0">
                <a:latin typeface="等线 Light" panose="02010600030101010101" pitchFamily="2" charset="-122"/>
                <a:ea typeface="等线 Light" panose="02010600030101010101" pitchFamily="2" charset="-122"/>
              </a:rPr>
              <a:t>虎视眈眈  津津有味  </a:t>
            </a:r>
          </a:p>
        </p:txBody>
      </p:sp>
    </p:spTree>
    <p:extLst>
      <p:ext uri="{BB962C8B-B14F-4D97-AF65-F5344CB8AC3E}">
        <p14:creationId xmlns:p14="http://schemas.microsoft.com/office/powerpoint/2010/main" val="18915832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SubTitle"/>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14.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16.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18.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Other"/>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60305152903"/>
  <p:tag name="MH_LIBRARY" val="GRAPHIC"/>
  <p:tag name="MH_TYPE" val="SubTitle"/>
  <p:tag name="MH_ORDER" val="6"/>
</p:tagLst>
</file>

<file path=ppt/tags/tag2.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5"/>
</p:tagLst>
</file>

<file path=ppt/tags/tag5.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7"/>
</p:tagLst>
</file>

<file path=ppt/tags/tag6.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9"/>
</p:tagLst>
</file>

<file path=ppt/tags/tag7.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Other"/>
  <p:tag name="MH_ORDER" val="11"/>
</p:tagLst>
</file>

<file path=ppt/tags/tag9.xml><?xml version="1.0" encoding="utf-8"?>
<p:tagLst xmlns:a="http://schemas.openxmlformats.org/drawingml/2006/main" xmlns:r="http://schemas.openxmlformats.org/officeDocument/2006/relationships" xmlns:p="http://schemas.openxmlformats.org/presentationml/2006/main">
  <p:tag name="MH" val="20160305172153"/>
  <p:tag name="MH_LIBRARY" val="GRAPHIC"/>
  <p:tag name="MH_TYPE" val="SubTitle"/>
  <p:tag name="MH_ORDER"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TotalTime>
  <Words>426</Words>
  <Application>Microsoft Office PowerPoint</Application>
  <PresentationFormat>宽屏</PresentationFormat>
  <Paragraphs>56</Paragraphs>
  <Slides>12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vt:i4>
      </vt:variant>
    </vt:vector>
  </HeadingPairs>
  <TitlesOfParts>
    <vt:vector size="23" baseType="lpstr">
      <vt:lpstr>Batang</vt:lpstr>
      <vt:lpstr>等线 Light</vt:lpstr>
      <vt:lpstr>华文琥珀</vt:lpstr>
      <vt:lpstr>华文新魏</vt:lpstr>
      <vt:lpstr>宋体</vt:lpstr>
      <vt:lpstr>微软雅黑</vt:lpstr>
      <vt:lpstr>Arial</vt:lpstr>
      <vt:lpstr>Calibri</vt:lpstr>
      <vt:lpstr>Calibri Light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矢量卡通</dc:title>
  <dc:creator>第一PPT</dc:creator>
  <cp:keywords>www.1ppt.com</cp:keywords>
  <dc:description>www.1ppt.com</dc:description>
  <cp:lastModifiedBy>文灏 江</cp:lastModifiedBy>
  <cp:revision>120</cp:revision>
  <dcterms:created xsi:type="dcterms:W3CDTF">2016-02-25T11:28:42Z</dcterms:created>
  <dcterms:modified xsi:type="dcterms:W3CDTF">2018-10-14T13:25:51Z</dcterms:modified>
</cp:coreProperties>
</file>