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9" r:id="rId4"/>
    <p:sldId id="309" r:id="rId5"/>
    <p:sldId id="282" r:id="rId6"/>
    <p:sldId id="257" r:id="rId7"/>
    <p:sldId id="283" r:id="rId8"/>
    <p:sldId id="260" r:id="rId9"/>
    <p:sldId id="284" r:id="rId10"/>
    <p:sldId id="285" r:id="rId11"/>
    <p:sldId id="264" r:id="rId12"/>
    <p:sldId id="286" r:id="rId13"/>
    <p:sldId id="287" r:id="rId14"/>
    <p:sldId id="288" r:id="rId15"/>
    <p:sldId id="268" r:id="rId16"/>
    <p:sldId id="323" r:id="rId18"/>
    <p:sldId id="289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88" y="-630"/>
      </p:cViewPr>
      <p:guideLst>
        <p:guide orient="horz" pos="2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6D55D46-7DD9-40BF-9722-4ACC6DC582D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1D4496-F8F9-4871-B5C5-94FCB1D523B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在此张后加入视频</a:t>
            </a: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C9909E5-752C-4F0C-9036-969CB47B926F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D78EAB3-1D62-4280-9A16-372AAFD38CE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5291297-6ABF-49DD-9CBC-0DBF98F890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80AA823-C510-4372-859A-ACE753DABD8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795D56A-CCAC-486C-A53C-D7D92CC790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280F25C-010A-40F6-912D-3FF8B841144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C422B6D-813F-4A93-B859-5207B50F5C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FA677A-C8F8-4EDC-B423-022ABE9DA11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03CD25-467C-4B1C-B6D2-8AE87E653D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1F3AE43-8F1C-4664-9FE1-EA1C7388F8A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63756E-1AC5-4D1C-A427-62000F1604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BF23C39-7A04-4E2B-A0E1-8C010F7111E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B98156C-5682-450A-965B-A09C7905FD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D50C0C7-FF43-4AE8-B437-B9E057F830E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65937AE-E188-473A-A4F6-ACE4F2B70A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034628C-11CD-4FCB-85A3-94C9DBA13DC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CCB62A-2109-4647-8C1A-7B8BB9D175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59F0026-6225-490B-A77E-DCBE2328B13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9132894-92AD-448A-B83A-6CF342CF56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A6860D-5937-485F-97E5-2EE1AF7C562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7E4CF94-3BD4-441A-BB52-A851C0ED9A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0C6C96E-B71C-44FD-9BB4-B5B95B4D9BE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8C0A4F9-DC8B-46E5-964A-59BB7CB7A2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9.jpeg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audio" Target="../media/audio2.wav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2.wa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mtClean="0"/>
          </a:p>
        </p:txBody>
      </p:sp>
      <p:pic>
        <p:nvPicPr>
          <p:cNvPr id="14339" name="Picture 4" descr="8c0a3e6df428dfe783cb4a6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000001"/>
          <p:cNvPicPr>
            <a:picLocks noChangeAspect="1" noChangeArrowheads="1"/>
          </p:cNvPicPr>
          <p:nvPr/>
        </p:nvPicPr>
        <p:blipFill>
          <a:blip r:embed="rId2"/>
          <a:srcRect l="21587" t="15285" r="21587" b="129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http://www.baby611.com/pic/userup/1207/0G3331X911.jpg"/>
          <p:cNvPicPr>
            <a:picLocks noChangeAspect="1" noChangeArrowheads="1"/>
          </p:cNvPicPr>
          <p:nvPr/>
        </p:nvPicPr>
        <p:blipFill>
          <a:blip r:embed="rId3"/>
          <a:srcRect r="5511" b="76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6435" y="2438400"/>
            <a:ext cx="7896225" cy="14452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8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楷体_GB2312" pitchFamily="49" charset="-122"/>
              </a:rPr>
              <a:t> 12 </a:t>
            </a:r>
            <a:r>
              <a:rPr lang="zh-CN" altLang="en-US" sz="8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楷体_GB2312" pitchFamily="49" charset="-122"/>
              </a:rPr>
              <a:t>坐 井 观 天</a:t>
            </a:r>
            <a:endParaRPr lang="zh-CN" altLang="en-US" sz="88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楷体_GB2312" pitchFamily="49" charset="-122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pic>
        <p:nvPicPr>
          <p:cNvPr id="19458" name="Picture 4" descr="8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" y="1006475"/>
            <a:ext cx="8382000" cy="53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2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-19050"/>
            <a:ext cx="9159875" cy="688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205828"/>
          <p:cNvSpPr txBox="1"/>
          <p:nvPr/>
        </p:nvSpPr>
        <p:spPr>
          <a:xfrm>
            <a:off x="900113" y="1412875"/>
            <a:ext cx="54006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u="sng" dirty="0">
              <a:latin typeface="Arial" panose="020B0604020202020204" pitchFamily="34" charset="0"/>
            </a:endParaRPr>
          </a:p>
        </p:txBody>
      </p:sp>
      <p:sp>
        <p:nvSpPr>
          <p:cNvPr id="37891" name="直接连接符 205829"/>
          <p:cNvSpPr/>
          <p:nvPr/>
        </p:nvSpPr>
        <p:spPr>
          <a:xfrm>
            <a:off x="755650" y="1125538"/>
            <a:ext cx="16557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" name="文本框 205830"/>
          <p:cNvSpPr txBox="1"/>
          <p:nvPr/>
        </p:nvSpPr>
        <p:spPr>
          <a:xfrm>
            <a:off x="2268538" y="620713"/>
            <a:ext cx="6335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无边无际，大得很哪！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2536" name="图片 205831" descr="1273574_19271600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663" y="1577975"/>
            <a:ext cx="3563937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7" name="文本框 205832"/>
          <p:cNvSpPr txBox="1"/>
          <p:nvPr/>
        </p:nvSpPr>
        <p:spPr>
          <a:xfrm>
            <a:off x="1833563" y="2363788"/>
            <a:ext cx="110172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大海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2538" name="图片 205833" descr="20113241438056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075" y="1577975"/>
            <a:ext cx="3311525" cy="223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9" name="文本框 205834"/>
          <p:cNvSpPr txBox="1"/>
          <p:nvPr/>
        </p:nvSpPr>
        <p:spPr>
          <a:xfrm>
            <a:off x="6145213" y="2308225"/>
            <a:ext cx="1111250" cy="6508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草原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2540" name="组合 205835"/>
          <p:cNvGrpSpPr/>
          <p:nvPr/>
        </p:nvGrpSpPr>
        <p:grpSpPr>
          <a:xfrm>
            <a:off x="606425" y="4076700"/>
            <a:ext cx="3529013" cy="2349500"/>
            <a:chOff x="354" y="1931"/>
            <a:chExt cx="2925" cy="2251"/>
          </a:xfrm>
        </p:grpSpPr>
        <p:pic>
          <p:nvPicPr>
            <p:cNvPr id="37898" name="图片 205836" descr="c00741352203c46c27c1d6ac083924a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4" y="1931"/>
              <a:ext cx="2925" cy="22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9" name="矩形 205837"/>
            <p:cNvSpPr/>
            <p:nvPr/>
          </p:nvSpPr>
          <p:spPr>
            <a:xfrm>
              <a:off x="1418" y="2656"/>
              <a:ext cx="914" cy="61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森林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2541" name="组合 205838"/>
          <p:cNvGrpSpPr/>
          <p:nvPr/>
        </p:nvGrpSpPr>
        <p:grpSpPr>
          <a:xfrm>
            <a:off x="5075238" y="4149725"/>
            <a:ext cx="3167062" cy="2232025"/>
            <a:chOff x="3684" y="1956"/>
            <a:chExt cx="3039" cy="2222"/>
          </a:xfrm>
        </p:grpSpPr>
        <p:pic>
          <p:nvPicPr>
            <p:cNvPr id="37901" name="图片 205839" descr="3621156_114623001051_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84" y="1956"/>
              <a:ext cx="3039" cy="22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02" name="文本框 205840"/>
            <p:cNvSpPr txBox="1"/>
            <p:nvPr/>
          </p:nvSpPr>
          <p:spPr>
            <a:xfrm>
              <a:off x="4678" y="2724"/>
              <a:ext cx="1058" cy="63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沙漠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bldLvl="0" animBg="1"/>
      <p:bldP spid="225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2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12700"/>
            <a:ext cx="9159875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07874"/>
          <p:cNvSpPr/>
          <p:nvPr/>
        </p:nvSpPr>
        <p:spPr>
          <a:xfrm>
            <a:off x="0" y="1987550"/>
            <a:ext cx="1979613" cy="2935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朋友，我天天坐在井里，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一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抬头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就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看天。我不会弄错的。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4" name="矩形 207875"/>
          <p:cNvSpPr/>
          <p:nvPr/>
        </p:nvSpPr>
        <p:spPr>
          <a:xfrm>
            <a:off x="7167563" y="1587500"/>
            <a:ext cx="1905000" cy="2303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280DF3"/>
                </a:solidFill>
                <a:latin typeface="Times New Roman" panose="02020603050405020304" pitchFamily="18" charset="0"/>
                <a:ea typeface="楷体_GB2312" pitchFamily="49" charset="-122"/>
              </a:rPr>
              <a:t>朋友，你是弄错了。不信，你跳出井口来看一看吧。</a:t>
            </a:r>
            <a:endParaRPr lang="zh-CN" altLang="en-US" sz="2400" b="1" dirty="0">
              <a:solidFill>
                <a:srgbClr val="280DF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5" name="文本框 207876"/>
          <p:cNvSpPr txBox="1"/>
          <p:nvPr/>
        </p:nvSpPr>
        <p:spPr>
          <a:xfrm>
            <a:off x="7010400" y="6016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小鸟也笑了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65" name="流程图: 联系 207877"/>
          <p:cNvSpPr/>
          <p:nvPr/>
        </p:nvSpPr>
        <p:spPr>
          <a:xfrm>
            <a:off x="8305800" y="990600"/>
            <a:ext cx="152400" cy="1524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07" name="文本框 207878"/>
          <p:cNvSpPr txBox="1"/>
          <p:nvPr/>
        </p:nvSpPr>
        <p:spPr>
          <a:xfrm>
            <a:off x="152400" y="7620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青蛙笑了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67" name="流程图: 联系 207879"/>
          <p:cNvSpPr/>
          <p:nvPr/>
        </p:nvSpPr>
        <p:spPr>
          <a:xfrm>
            <a:off x="1219200" y="1219200"/>
            <a:ext cx="152400" cy="152400"/>
          </a:xfrm>
          <a:prstGeom prst="flowChartConnector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0968" name="圆角矩形标注 207881"/>
          <p:cNvSpPr/>
          <p:nvPr/>
        </p:nvSpPr>
        <p:spPr>
          <a:xfrm rot="-31396" flipV="1">
            <a:off x="7113588" y="1412875"/>
            <a:ext cx="1878012" cy="2803525"/>
          </a:xfrm>
          <a:prstGeom prst="wedgeRoundRectCallout">
            <a:avLst>
              <a:gd name="adj1" fmla="val -145856"/>
              <a:gd name="adj2" fmla="val 47481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0969" name="圆角矩形标注 207882"/>
          <p:cNvSpPr/>
          <p:nvPr/>
        </p:nvSpPr>
        <p:spPr>
          <a:xfrm>
            <a:off x="0" y="1981200"/>
            <a:ext cx="2057400" cy="2895600"/>
          </a:xfrm>
          <a:prstGeom prst="wedgeRoundRectCallout">
            <a:avLst>
              <a:gd name="adj1" fmla="val 129245"/>
              <a:gd name="adj2" fmla="val 39694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40970" name="图片 201730" descr="well2"/>
          <p:cNvPicPr>
            <a:picLocks noChangeAspect="1"/>
          </p:cNvPicPr>
          <p:nvPr/>
        </p:nvPicPr>
        <p:blipFill>
          <a:blip r:embed="rId2">
            <a:clrChange>
              <a:clrFrom>
                <a:srgbClr val="804000"/>
              </a:clrFrom>
              <a:clrTo>
                <a:srgbClr val="804000">
                  <a:alpha val="0"/>
                </a:srgbClr>
              </a:clrTo>
            </a:clrChange>
          </a:blip>
          <a:srcRect l="12500" r="40909"/>
          <a:stretch>
            <a:fillRect/>
          </a:stretch>
        </p:blipFill>
        <p:spPr>
          <a:xfrm>
            <a:off x="3009900" y="1844675"/>
            <a:ext cx="3009900" cy="3744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1" name="任意多边形 207883"/>
          <p:cNvSpPr/>
          <p:nvPr/>
        </p:nvSpPr>
        <p:spPr>
          <a:xfrm>
            <a:off x="228600" y="5715000"/>
            <a:ext cx="2362200" cy="1143000"/>
          </a:xfrm>
          <a:custGeom>
            <a:avLst/>
            <a:gdLst/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0972" name="图片 3" descr="_KA30@4PX)E]O%_@`%``56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850" y="3829050"/>
            <a:ext cx="1219200" cy="136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3" name="文本框 207884"/>
          <p:cNvSpPr txBox="1"/>
          <p:nvPr/>
        </p:nvSpPr>
        <p:spPr>
          <a:xfrm>
            <a:off x="609600" y="6019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第三次对话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40974" name="图片 201734" descr="井盖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0" y="1692275"/>
            <a:ext cx="27432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75" name="图片 1" descr="H15J0MUEPHG1W`PEF`%T`Z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6588" y="1143000"/>
            <a:ext cx="874712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2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-12700"/>
            <a:ext cx="9159875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208898"/>
          <p:cNvSpPr txBox="1"/>
          <p:nvPr/>
        </p:nvSpPr>
        <p:spPr>
          <a:xfrm>
            <a:off x="179388" y="476250"/>
            <a:ext cx="8569325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分角色朗读第三次对话交流：小鸟和青蛙都是笑着说的，他俩的笑各有什么含义？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900" name="文本框 208899"/>
          <p:cNvSpPr txBox="1"/>
          <p:nvPr/>
        </p:nvSpPr>
        <p:spPr>
          <a:xfrm>
            <a:off x="1619250" y="2636838"/>
            <a:ext cx="6481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青蛙的笑是             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901" name="文本框 208900"/>
          <p:cNvSpPr txBox="1"/>
          <p:nvPr/>
        </p:nvSpPr>
        <p:spPr>
          <a:xfrm>
            <a:off x="4356100" y="2565400"/>
            <a:ext cx="38163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自信愚蠢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902" name="文本框 208901"/>
          <p:cNvSpPr txBox="1"/>
          <p:nvPr/>
        </p:nvSpPr>
        <p:spPr>
          <a:xfrm>
            <a:off x="1676400" y="3676650"/>
            <a:ext cx="70723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小鸟的笑是  （      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903" name="文本框 208902"/>
          <p:cNvSpPr txBox="1"/>
          <p:nvPr/>
        </p:nvSpPr>
        <p:spPr>
          <a:xfrm>
            <a:off x="4864100" y="3619500"/>
            <a:ext cx="23241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真诚善意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89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20890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0" grpId="0"/>
      <p:bldP spid="208900" grpId="1"/>
      <p:bldP spid="208901" grpId="0"/>
      <p:bldP spid="208901" grpId="1"/>
      <p:bldP spid="208902" grpId="0"/>
      <p:bldP spid="20890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pic>
        <p:nvPicPr>
          <p:cNvPr id="23555" name="Picture 4" descr="p200933064123698"/>
          <p:cNvPicPr>
            <a:picLocks noChangeAspect="1" noChangeArrowheads="1"/>
          </p:cNvPicPr>
          <p:nvPr/>
        </p:nvPicPr>
        <p:blipFill>
          <a:blip r:embed="rId1"/>
          <a:srcRect b="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81000" y="2057400"/>
            <a:ext cx="7467600" cy="3262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</a:rPr>
              <a:t>听了小鸟的话后，青蛙奋力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跳出井口，它看到</a:t>
            </a:r>
            <a:r>
              <a:rPr lang="en-US" altLang="zh-CN" sz="4000" b="1">
                <a:latin typeface="宋体" panose="02010600030101010101" pitchFamily="2" charset="-122"/>
              </a:rPr>
              <a:t>___________,</a:t>
            </a:r>
            <a:endParaRPr lang="en-US" altLang="zh-CN" sz="40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</a:rPr>
              <a:t>说</a:t>
            </a:r>
            <a:r>
              <a:rPr lang="en-US" altLang="zh-CN" sz="4000" b="1">
                <a:latin typeface="宋体" panose="02010600030101010101" pitchFamily="2" charset="-122"/>
              </a:rPr>
              <a:t>:“_________________</a:t>
            </a:r>
            <a:r>
              <a:rPr lang="zh-CN" altLang="en-US" sz="4000" b="1">
                <a:latin typeface="宋体" panose="02010600030101010101" pitchFamily="2" charset="-122"/>
              </a:rPr>
              <a:t>。”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  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246" name="WordArt 7"/>
          <p:cNvSpPr>
            <a:spLocks noChangeArrowheads="1" noChangeShapeType="1" noTextEdit="1"/>
          </p:cNvSpPr>
          <p:nvPr/>
        </p:nvSpPr>
        <p:spPr bwMode="auto">
          <a:xfrm rot="20809647">
            <a:off x="790035" y="635837"/>
            <a:ext cx="1828800" cy="457200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60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我会说：</a:t>
            </a:r>
            <a:endParaRPr lang="zh-CN" altLang="en-US" sz="60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2300" y="1445260"/>
            <a:ext cx="70459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告诉我们的道理：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认识事物，看待问题，站得高才能看的全面。</a:t>
            </a:r>
            <a:endParaRPr lang="zh-CN" altLang="en-US" sz="4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2300" y="1445260"/>
            <a:ext cx="704596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坐井观天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意思指坐在井里看天。用来比喻和讽刺眼界狭窄或学识肤浅之人。</a:t>
            </a:r>
            <a:endParaRPr lang="zh-CN" altLang="en-US"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390525" y="2459990"/>
            <a:ext cx="820293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楷体_GB2312"/>
                <a:ea typeface="楷体_GB2312"/>
                <a:cs typeface="楷体_GB2312"/>
              </a:rPr>
              <a:t>沿  答  渴  喝 话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   </a:t>
            </a:r>
            <a:endParaRPr lang="zh-CN" altLang="en-US" sz="4000" b="1"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304800" y="1671320"/>
            <a:ext cx="79248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yán    d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á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k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Arial" panose="020B0604020202020204" pitchFamily="34" charset="0"/>
              </a:rPr>
              <a:t>ě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h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Arial" panose="020B0604020202020204" pitchFamily="34" charset="0"/>
              </a:rPr>
              <a:t>ē</a:t>
            </a:r>
            <a:r>
              <a:rPr lang="en-US" altLang="zh-CN" sz="4800" b="1">
                <a:solidFill>
                  <a:srgbClr val="FF0000"/>
                </a:solidFill>
                <a:ea typeface="华文细黑" panose="02010600040101010101" charset="-122"/>
                <a:cs typeface="Arial" panose="020B0604020202020204" pitchFamily="34" charset="0"/>
              </a:rPr>
              <a:t>   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Arial" panose="020B0604020202020204" pitchFamily="34" charset="0"/>
              </a:rPr>
              <a:t>huà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endParaRPr lang="en-US" altLang="zh-CN" sz="4800" b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3079" name="WordArt 8"/>
          <p:cNvSpPr>
            <a:spLocks noChangeArrowheads="1" noChangeShapeType="1" noTextEdit="1"/>
          </p:cNvSpPr>
          <p:nvPr/>
        </p:nvSpPr>
        <p:spPr bwMode="auto">
          <a:xfrm>
            <a:off x="685800" y="685800"/>
            <a:ext cx="2362200" cy="457200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72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zh-CN" altLang="en-US" sz="7200" b="1" kern="1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会读</a:t>
            </a:r>
            <a:endParaRPr lang="zh-CN" altLang="en-US" sz="72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04800" y="3756660"/>
            <a:ext cx="82162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nòng    cu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ò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    jì     na</a:t>
            </a:r>
            <a:r>
              <a:rPr lang="en-US" altLang="zh-CN" sz="4800" b="1">
                <a:solidFill>
                  <a:srgbClr val="FF0000"/>
                </a:solidFill>
                <a:ea typeface="华文细黑" panose="02010600040101010101" charset="-122"/>
                <a:cs typeface="Arial" panose="020B0604020202020204" pitchFamily="34" charset="0"/>
              </a:rPr>
              <a:t>   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cs typeface="华文细黑" panose="02010600040101010101" charset="-122"/>
              </a:rPr>
              <a:t>t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ái</a:t>
            </a:r>
            <a:r>
              <a:rPr lang="en-US" altLang="zh-CN" sz="4800" b="1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</a:rPr>
              <a:t> </a:t>
            </a:r>
            <a:endParaRPr lang="en-US" altLang="zh-CN" sz="4800" b="1">
              <a:solidFill>
                <a:srgbClr val="FF0000"/>
              </a:solidFill>
              <a:latin typeface="华文细黑" panose="02010600040101010101" charset="-122"/>
              <a:ea typeface="华文细黑" panose="02010600040101010101" charset="-122"/>
              <a:cs typeface="华文细黑" panose="02010600040101010101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0525" y="4502150"/>
            <a:ext cx="813054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>
                <a:latin typeface="楷体_GB2312"/>
                <a:ea typeface="楷体_GB2312"/>
                <a:cs typeface="楷体_GB2312"/>
              </a:rPr>
              <a:t>弄    错  际 哪  抬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   </a:t>
            </a:r>
            <a:endParaRPr lang="zh-CN" altLang="en-US" sz="4000" b="1"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" y="1020445"/>
            <a:ext cx="9225280" cy="4154805"/>
          </a:xfrm>
        </p:spPr>
        <p:txBody>
          <a:bodyPr/>
          <a:p>
            <a:pPr algn="l"/>
            <a: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[ na ]</a:t>
            </a: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前一字韵尾是n，“啊（·a）”变成“哪（·na）”：</a:t>
            </a: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谢谢您～。</a:t>
            </a: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你得留神～!</a:t>
            </a: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  <a:t>同志们加油干～!</a:t>
            </a: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br>
              <a:rPr lang="zh-CN" altLang="en-US">
                <a:latin typeface="华文细黑" panose="02010600040101010101" charset="-122"/>
                <a:ea typeface="华文细黑" panose="02010600040101010101" charset="-122"/>
                <a:cs typeface="华文细黑" panose="02010600040101010101" charset="-122"/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-19050"/>
            <a:ext cx="9159875" cy="688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09569" descr="黑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72600" cy="701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09570" descr="家1"/>
          <p:cNvPicPr>
            <a:picLocks noChangeAspect="1"/>
          </p:cNvPicPr>
          <p:nvPr/>
        </p:nvPicPr>
        <p:blipFill>
          <a:blip r:embed="rId3">
            <a:lum bright="-54001"/>
          </a:blip>
          <a:stretch>
            <a:fillRect/>
          </a:stretch>
        </p:blipFill>
        <p:spPr>
          <a:xfrm>
            <a:off x="5943600" y="0"/>
            <a:ext cx="3200400" cy="199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2" name="文本框 109571"/>
          <p:cNvSpPr txBox="1"/>
          <p:nvPr/>
        </p:nvSpPr>
        <p:spPr>
          <a:xfrm>
            <a:off x="3332163" y="6278563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73" name="文本框 109572"/>
          <p:cNvSpPr txBox="1"/>
          <p:nvPr/>
        </p:nvSpPr>
        <p:spPr>
          <a:xfrm>
            <a:off x="3713163" y="59436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74" name="文本框 109573"/>
          <p:cNvSpPr txBox="1"/>
          <p:nvPr/>
        </p:nvSpPr>
        <p:spPr>
          <a:xfrm>
            <a:off x="4017963" y="54864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75" name="文本框 109574"/>
          <p:cNvSpPr txBox="1"/>
          <p:nvPr/>
        </p:nvSpPr>
        <p:spPr>
          <a:xfrm>
            <a:off x="4322763" y="51054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8" name="组合 109575"/>
          <p:cNvGrpSpPr/>
          <p:nvPr/>
        </p:nvGrpSpPr>
        <p:grpSpPr>
          <a:xfrm>
            <a:off x="2916238" y="1673225"/>
            <a:ext cx="4321175" cy="5184775"/>
            <a:chOff x="1156" y="845"/>
            <a:chExt cx="2722" cy="3266"/>
          </a:xfrm>
        </p:grpSpPr>
        <p:grpSp>
          <p:nvGrpSpPr>
            <p:cNvPr id="15369" name="组合 109576"/>
            <p:cNvGrpSpPr/>
            <p:nvPr/>
          </p:nvGrpSpPr>
          <p:grpSpPr>
            <a:xfrm>
              <a:off x="1156" y="2478"/>
              <a:ext cx="1361" cy="1633"/>
              <a:chOff x="794" y="662"/>
              <a:chExt cx="3175" cy="3176"/>
            </a:xfrm>
          </p:grpSpPr>
          <p:grpSp>
            <p:nvGrpSpPr>
              <p:cNvPr id="15370" name="组合 109577"/>
              <p:cNvGrpSpPr/>
              <p:nvPr/>
            </p:nvGrpSpPr>
            <p:grpSpPr>
              <a:xfrm>
                <a:off x="794" y="3293"/>
                <a:ext cx="545" cy="545"/>
                <a:chOff x="748" y="3203"/>
                <a:chExt cx="545" cy="545"/>
              </a:xfrm>
            </p:grpSpPr>
            <p:sp>
              <p:nvSpPr>
                <p:cNvPr id="15371" name="直接连接符 109578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72" name="直接连接符 109579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73" name="组合 109580"/>
              <p:cNvGrpSpPr/>
              <p:nvPr/>
            </p:nvGrpSpPr>
            <p:grpSpPr>
              <a:xfrm>
                <a:off x="1338" y="2794"/>
                <a:ext cx="545" cy="545"/>
                <a:chOff x="748" y="3203"/>
                <a:chExt cx="545" cy="545"/>
              </a:xfrm>
            </p:grpSpPr>
            <p:sp>
              <p:nvSpPr>
                <p:cNvPr id="15374" name="直接连接符 109581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75" name="直接连接符 109582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76" name="组合 109583"/>
              <p:cNvGrpSpPr/>
              <p:nvPr/>
            </p:nvGrpSpPr>
            <p:grpSpPr>
              <a:xfrm>
                <a:off x="1837" y="2295"/>
                <a:ext cx="545" cy="545"/>
                <a:chOff x="748" y="3203"/>
                <a:chExt cx="545" cy="545"/>
              </a:xfrm>
            </p:grpSpPr>
            <p:sp>
              <p:nvSpPr>
                <p:cNvPr id="15377" name="直接连接符 109584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78" name="直接连接符 109585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79" name="组合 109586"/>
              <p:cNvGrpSpPr/>
              <p:nvPr/>
            </p:nvGrpSpPr>
            <p:grpSpPr>
              <a:xfrm>
                <a:off x="2382" y="1751"/>
                <a:ext cx="545" cy="545"/>
                <a:chOff x="748" y="3203"/>
                <a:chExt cx="545" cy="545"/>
              </a:xfrm>
            </p:grpSpPr>
            <p:sp>
              <p:nvSpPr>
                <p:cNvPr id="15380" name="直接连接符 109587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1" name="直接连接符 109588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82" name="组合 109589"/>
              <p:cNvGrpSpPr/>
              <p:nvPr/>
            </p:nvGrpSpPr>
            <p:grpSpPr>
              <a:xfrm>
                <a:off x="2881" y="1207"/>
                <a:ext cx="545" cy="545"/>
                <a:chOff x="748" y="3203"/>
                <a:chExt cx="545" cy="545"/>
              </a:xfrm>
            </p:grpSpPr>
            <p:sp>
              <p:nvSpPr>
                <p:cNvPr id="15383" name="直接连接符 109590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4" name="直接连接符 109591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85" name="组合 109592"/>
              <p:cNvGrpSpPr/>
              <p:nvPr/>
            </p:nvGrpSpPr>
            <p:grpSpPr>
              <a:xfrm>
                <a:off x="3424" y="662"/>
                <a:ext cx="545" cy="545"/>
                <a:chOff x="748" y="3203"/>
                <a:chExt cx="545" cy="545"/>
              </a:xfrm>
            </p:grpSpPr>
            <p:sp>
              <p:nvSpPr>
                <p:cNvPr id="15386" name="直接连接符 109593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87" name="直接连接符 109594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5388" name="组合 109595"/>
            <p:cNvGrpSpPr/>
            <p:nvPr/>
          </p:nvGrpSpPr>
          <p:grpSpPr>
            <a:xfrm>
              <a:off x="2517" y="845"/>
              <a:ext cx="1361" cy="1633"/>
              <a:chOff x="794" y="662"/>
              <a:chExt cx="3175" cy="3176"/>
            </a:xfrm>
          </p:grpSpPr>
          <p:grpSp>
            <p:nvGrpSpPr>
              <p:cNvPr id="15389" name="组合 109596"/>
              <p:cNvGrpSpPr/>
              <p:nvPr/>
            </p:nvGrpSpPr>
            <p:grpSpPr>
              <a:xfrm>
                <a:off x="794" y="3293"/>
                <a:ext cx="545" cy="545"/>
                <a:chOff x="748" y="3203"/>
                <a:chExt cx="545" cy="545"/>
              </a:xfrm>
            </p:grpSpPr>
            <p:sp>
              <p:nvSpPr>
                <p:cNvPr id="15390" name="直接连接符 109597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91" name="直接连接符 109598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92" name="组合 109599"/>
              <p:cNvGrpSpPr/>
              <p:nvPr/>
            </p:nvGrpSpPr>
            <p:grpSpPr>
              <a:xfrm>
                <a:off x="1338" y="2794"/>
                <a:ext cx="545" cy="545"/>
                <a:chOff x="748" y="3203"/>
                <a:chExt cx="545" cy="545"/>
              </a:xfrm>
            </p:grpSpPr>
            <p:sp>
              <p:nvSpPr>
                <p:cNvPr id="15393" name="直接连接符 109600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94" name="直接连接符 109601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95" name="组合 109602"/>
              <p:cNvGrpSpPr/>
              <p:nvPr/>
            </p:nvGrpSpPr>
            <p:grpSpPr>
              <a:xfrm>
                <a:off x="1837" y="2295"/>
                <a:ext cx="545" cy="545"/>
                <a:chOff x="748" y="3203"/>
                <a:chExt cx="545" cy="545"/>
              </a:xfrm>
            </p:grpSpPr>
            <p:sp>
              <p:nvSpPr>
                <p:cNvPr id="15396" name="直接连接符 109603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397" name="直接连接符 109604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398" name="组合 109605"/>
              <p:cNvGrpSpPr/>
              <p:nvPr/>
            </p:nvGrpSpPr>
            <p:grpSpPr>
              <a:xfrm>
                <a:off x="2382" y="1751"/>
                <a:ext cx="545" cy="545"/>
                <a:chOff x="748" y="3203"/>
                <a:chExt cx="545" cy="545"/>
              </a:xfrm>
            </p:grpSpPr>
            <p:sp>
              <p:nvSpPr>
                <p:cNvPr id="15399" name="直接连接符 109606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00" name="直接连接符 109607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401" name="组合 109608"/>
              <p:cNvGrpSpPr/>
              <p:nvPr/>
            </p:nvGrpSpPr>
            <p:grpSpPr>
              <a:xfrm>
                <a:off x="2881" y="1207"/>
                <a:ext cx="545" cy="545"/>
                <a:chOff x="748" y="3203"/>
                <a:chExt cx="545" cy="545"/>
              </a:xfrm>
            </p:grpSpPr>
            <p:sp>
              <p:nvSpPr>
                <p:cNvPr id="15402" name="直接连接符 109609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03" name="直接连接符 109610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5404" name="组合 109611"/>
              <p:cNvGrpSpPr/>
              <p:nvPr/>
            </p:nvGrpSpPr>
            <p:grpSpPr>
              <a:xfrm>
                <a:off x="3424" y="662"/>
                <a:ext cx="545" cy="545"/>
                <a:chOff x="748" y="3203"/>
                <a:chExt cx="545" cy="545"/>
              </a:xfrm>
            </p:grpSpPr>
            <p:sp>
              <p:nvSpPr>
                <p:cNvPr id="15405" name="直接连接符 109612"/>
                <p:cNvSpPr/>
                <p:nvPr/>
              </p:nvSpPr>
              <p:spPr>
                <a:xfrm>
                  <a:off x="748" y="3203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5406" name="直接连接符 109613"/>
                <p:cNvSpPr/>
                <p:nvPr/>
              </p:nvSpPr>
              <p:spPr>
                <a:xfrm rot="-5400000" flipV="1">
                  <a:off x="1017" y="2927"/>
                  <a:ext cx="0" cy="545"/>
                </a:xfrm>
                <a:prstGeom prst="line">
                  <a:avLst/>
                </a:prstGeom>
                <a:ln w="57150" cap="flat" cmpd="sng">
                  <a:pattFill prst="sphere">
                    <a:fgClr>
                      <a:srgbClr val="FF0000"/>
                    </a:fgClr>
                    <a:bgClr>
                      <a:srgbClr val="FFFFFF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09615" name="文本框 109614"/>
          <p:cNvSpPr txBox="1"/>
          <p:nvPr/>
        </p:nvSpPr>
        <p:spPr>
          <a:xfrm>
            <a:off x="4703763" y="46482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616" name="文本框 109615"/>
          <p:cNvSpPr txBox="1"/>
          <p:nvPr/>
        </p:nvSpPr>
        <p:spPr>
          <a:xfrm>
            <a:off x="5084763" y="41910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617" name="文本框 109616"/>
          <p:cNvSpPr txBox="1"/>
          <p:nvPr/>
        </p:nvSpPr>
        <p:spPr>
          <a:xfrm>
            <a:off x="5465763" y="38100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618" name="文本框 109617"/>
          <p:cNvSpPr txBox="1"/>
          <p:nvPr/>
        </p:nvSpPr>
        <p:spPr>
          <a:xfrm>
            <a:off x="5846763" y="33528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际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619" name="文本框 109618"/>
          <p:cNvSpPr txBox="1"/>
          <p:nvPr/>
        </p:nvSpPr>
        <p:spPr>
          <a:xfrm>
            <a:off x="6151563" y="29718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620" name="文本框 109619"/>
          <p:cNvSpPr txBox="1"/>
          <p:nvPr/>
        </p:nvSpPr>
        <p:spPr>
          <a:xfrm>
            <a:off x="6608763" y="2514600"/>
            <a:ext cx="5889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抬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5413" name="图片 109622" descr="月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00200" cy="142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4" name="图片 109623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2286000" y="6096000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5" name="图片 109624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2700338" y="5619750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6" name="图片 109625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3074988" y="52292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7" name="图片 109626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3433763" y="47974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8" name="图片 109627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3779838" y="4365625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29" name="图片 109628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154488" y="3962400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0" name="图片 109629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514850" y="3459163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1" name="图片 109630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4932363" y="3027363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2" name="图片 109631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5233988" y="26368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3" name="图片 109632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5594350" y="2235200"/>
            <a:ext cx="633413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4" name="图片 109633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5954713" y="17732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635" name="图片 109634" descr="猴子"/>
          <p:cNvPicPr>
            <a:picLocks noChangeAspect="1"/>
          </p:cNvPicPr>
          <p:nvPr/>
        </p:nvPicPr>
        <p:blipFill>
          <a:blip r:embed="rId5">
            <a:clrChange>
              <a:clrFrom>
                <a:srgbClr val="CBCB65"/>
              </a:clrFrom>
              <a:clrTo>
                <a:srgbClr val="CBCB65">
                  <a:alpha val="0"/>
                </a:srgbClr>
              </a:clrTo>
            </a:clrChange>
            <a:lum bright="-6000"/>
          </a:blip>
          <a:srcRect l="44516" t="16217" r="4591" b="2702"/>
          <a:stretch>
            <a:fillRect/>
          </a:stretch>
        </p:blipFill>
        <p:spPr>
          <a:xfrm>
            <a:off x="6300788" y="1341438"/>
            <a:ext cx="633412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27" name="矩形 15426"/>
          <p:cNvSpPr/>
          <p:nvPr/>
        </p:nvSpPr>
        <p:spPr>
          <a:xfrm>
            <a:off x="603250" y="3246438"/>
            <a:ext cx="793908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dirty="0">
                <a:latin typeface="Calibri" panose="020F0502020204030204" pitchFamily="34" charset="0"/>
              </a:rPr>
              <a:t>绿色圃中小学教育</a:t>
            </a:r>
            <a:r>
              <a:rPr lang="en-US" altLang="zh-CN">
                <a:latin typeface="Calibri" panose="020F0502020204030204" pitchFamily="34" charset="0"/>
              </a:rPr>
              <a:t>http://</a:t>
            </a:r>
            <a:r>
              <a:rPr lang="en-US" altLang="zh-CN" dirty="0" err="1">
                <a:latin typeface="Calibri" panose="020F0502020204030204" pitchFamily="34" charset="0"/>
              </a:rPr>
              <a:t>www.LSPJY.com</a:t>
            </a:r>
            <a:r>
              <a:rPr lang="en-US" altLang="zh-CN">
                <a:latin typeface="Calibri" panose="020F0502020204030204" pitchFamily="34" charset="0"/>
              </a:rPr>
              <a:t>   </a:t>
            </a:r>
            <a:r>
              <a:rPr lang="zh-CN" altLang="en-US" dirty="0">
                <a:latin typeface="Calibri" panose="020F0502020204030204" pitchFamily="34" charset="0"/>
              </a:rPr>
              <a:t>绿色圃中学资源网</a:t>
            </a:r>
            <a:r>
              <a:rPr lang="en-US" altLang="zh-CN">
                <a:latin typeface="Calibri" panose="020F0502020204030204" pitchFamily="34" charset="0"/>
              </a:rPr>
              <a:t>http://</a:t>
            </a:r>
            <a:r>
              <a:rPr lang="en-US" altLang="zh-CN" dirty="0" err="1">
                <a:latin typeface="Calibri" panose="020F0502020204030204" pitchFamily="34" charset="0"/>
              </a:rPr>
              <a:t>cz.Lspjy.com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428" name="矩形 15427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15429" name="矩形 15428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0348 C 0.00677 -0.0132 0.01858 -0.04861 0.0257 -0.05949 C 0.03264 -0.06991 0.04115 -0.06713 0.04532 -0.06945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109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022E-16 C 0.00365 -0.0088 0.01615 -0.04074 0.02344 -0.05046 C 0.03073 -0.05995 0.03958 -0.05741 0.0441 -0.05949 " pathEditMode="relative" rAng="0" ptsTypes="aaa">
                                      <p:cBhvr>
                                        <p:cTn id="19" dur="1000" fill="hold"/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-0.00254 C 0.00677 -0.01227 0.01857 -0.04745 0.02587 -0.0581 C 0.03281 -0.06852 0.04132 -0.06574 0.04566 -0.06805 " pathEditMode="relative" rAng="0" ptsTypes="aaa">
                                      <p:cBhvr>
                                        <p:cTn id="30" dur="1000" fill="hold"/>
                                        <p:tgtEl>
                                          <p:spTgt spid="109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42 -0.0051 C 0.01007 -0.01482 0.02204 -0.05 0.02916 -0.06088 C 0.03628 -0.0713 0.04479 -0.06852 0.04913 -0.07084 " pathEditMode="relative" rAng="0" ptsTypes="aaa">
                                      <p:cBhvr>
                                        <p:cTn id="41" dur="1000" fill="hold"/>
                                        <p:tgtEl>
                                          <p:spTgt spid="109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40741E-7 C 0.00278 -0.0088 0.01198 -0.03958 0.01754 -0.04931 C 0.02292 -0.05833 0.02952 -0.05602 0.03299 -0.0581 " pathEditMode="relative" rAng="0" ptsTypes="aaa">
                                      <p:cBhvr>
                                        <p:cTn id="52" dur="1000" fill="hold"/>
                                        <p:tgtEl>
                                          <p:spTgt spid="109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9 0.0007 C -0.00104 -0.0081 0.01076 -0.03981 0.01805 -0.04953 C 0.025 -0.05902 0.03351 -0.05648 0.03785 -0.05856 " pathEditMode="relative" rAng="0" ptsTypes="aaa">
                                      <p:cBhvr>
                                        <p:cTn id="63" dur="1000" fill="hold"/>
                                        <p:tgtEl>
                                          <p:spTgt spid="109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C 0.00399 -0.00879 0.01719 -0.04074 0.02517 -0.05046 C 0.03299 -0.05995 0.04254 -0.0574 0.04722 -0.05949 " pathEditMode="relative" rAng="0" ptsTypes="aaa">
                                      <p:cBhvr>
                                        <p:cTn id="74" dur="1000" fill="hold"/>
                                        <p:tgtEl>
                                          <p:spTgt spid="109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0347 C 0.00468 -0.00533 0.01475 -0.03727 0.02083 -0.04699 C 0.02691 -0.05648 0.0342 -0.05394 0.03784 -0.05602 " pathEditMode="relative" rAng="0" ptsTypes="aaa">
                                      <p:cBhvr>
                                        <p:cTn id="85" dur="1000" fill="hold"/>
                                        <p:tgtEl>
                                          <p:spTgt spid="109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-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0093 C 0.00851 -0.0088 0.02049 -0.04398 0.02761 -0.05463 C 0.03473 -0.06505 0.04323 -0.06227 0.04757 -0.06458 " pathEditMode="relative" rAng="0" ptsTypes="aaa">
                                      <p:cBhvr>
                                        <p:cTn id="96" dur="1000" fill="hold"/>
                                        <p:tgtEl>
                                          <p:spTgt spid="109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0602 C 0.00695 -0.01481 0.01893 -0.04676 0.02605 -0.05648 C 0.03316 -0.06597 0.04167 -0.06342 0.04601 -0.06551 " pathEditMode="relative" rAng="0" ptsTypes="aaa">
                                      <p:cBhvr>
                                        <p:cTn id="107" dur="1000" fill="hold"/>
                                        <p:tgtEl>
                                          <p:spTgt spid="109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3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9 0.00185 C 0.00955 -0.00787 0.01927 -0.04306 0.025 -0.05394 C 0.03073 -0.06435 0.03784 -0.06158 0.04132 -0.06389 " pathEditMode="relative" rAng="0" ptsTypes="aaa">
                                      <p:cBhvr>
                                        <p:cTn id="115" dur="1000" fill="hold"/>
                                        <p:tgtEl>
                                          <p:spTgt spid="109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0092 C 0.00712 -0.01064 0.01962 -0.04583 0.02691 -0.05671 C 0.0342 -0.06713 0.04305 -0.06435 0.04757 -0.06666 " pathEditMode="relative" rAng="0" ptsTypes="aaa">
                                      <p:cBhvr>
                                        <p:cTn id="123" dur="1000" fill="hold"/>
                                        <p:tgtEl>
                                          <p:spTgt spid="109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3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toon2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3" grpId="0"/>
      <p:bldP spid="109574" grpId="0"/>
      <p:bldP spid="109575" grpId="0"/>
      <p:bldP spid="109615" grpId="0"/>
      <p:bldP spid="109616" grpId="0"/>
      <p:bldP spid="109617" grpId="0"/>
      <p:bldP spid="109618" grpId="0"/>
      <p:bldP spid="109619" grpId="0"/>
      <p:bldP spid="1096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endParaRPr lang="zh-CN" altLang="zh-CN" smtClean="0"/>
          </a:p>
        </p:txBody>
      </p:sp>
      <p:pic>
        <p:nvPicPr>
          <p:cNvPr id="16387" name="Picture 4" descr="p200933064123698"/>
          <p:cNvPicPr>
            <a:picLocks noChangeAspect="1" noChangeArrowheads="1"/>
          </p:cNvPicPr>
          <p:nvPr/>
        </p:nvPicPr>
        <p:blipFill>
          <a:blip r:embed="rId1"/>
          <a:srcRect b="77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831215" y="1965325"/>
            <a:ext cx="6102985" cy="3830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5400" b="1">
                <a:latin typeface="楷体_GB2312"/>
                <a:ea typeface="楷体_GB2312"/>
                <a:cs typeface="楷体_GB2312"/>
              </a:rPr>
              <a:t>井沿   回答  </a:t>
            </a:r>
            <a:r>
              <a:rPr lang="zh-CN" altLang="en-US" sz="5400" b="1">
                <a:latin typeface="楷体_GB2312"/>
                <a:ea typeface="楷体_GB2312"/>
                <a:cs typeface="楷体_GB2312"/>
                <a:sym typeface="+mn-ea"/>
              </a:rPr>
              <a:t>口渴   喝水   说话  弄错  </a:t>
            </a:r>
            <a:r>
              <a:rPr lang="zh-CN" altLang="en-US" sz="5400" b="1">
                <a:latin typeface="楷体_GB2312"/>
                <a:ea typeface="楷体_GB2312"/>
                <a:cs typeface="楷体_GB2312"/>
              </a:rPr>
              <a:t>无边无际   </a:t>
            </a:r>
            <a:r>
              <a:rPr lang="zh-CN" altLang="en-US" sz="5400" b="1">
                <a:latin typeface="楷体_GB2312"/>
                <a:ea typeface="楷体_GB2312"/>
                <a:cs typeface="楷体_GB2312"/>
                <a:sym typeface="+mn-ea"/>
              </a:rPr>
              <a:t>抬头  </a:t>
            </a:r>
            <a:endParaRPr lang="zh-CN" altLang="en-US" sz="5400" b="1">
              <a:latin typeface="楷体_GB2312"/>
              <a:ea typeface="楷体_GB2312"/>
              <a:cs typeface="楷体_GB2312"/>
              <a:sym typeface="+mn-ea"/>
            </a:endParaRP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1295400" y="609600"/>
            <a:ext cx="1828800" cy="457200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60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我会读：</a:t>
            </a:r>
            <a:endParaRPr lang="zh-CN" altLang="en-US" sz="60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3768" y="1124744"/>
            <a:ext cx="4330824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</a:rPr>
              <a:t>带着问题读课文</a:t>
            </a:r>
            <a:endParaRPr lang="zh-CN" altLang="en-US" b="1" dirty="0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1854200"/>
            <a:ext cx="7920990" cy="431101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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故事讲的是谁和谁的故事？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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青蛙为什么说天只有井口那么大？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③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小鸟和青蛙在争论什么</a:t>
            </a:r>
            <a:r>
              <a:rPr lang="en-US" altLang="zh-CN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 u="sng">
                <a:uFillTx/>
                <a:sym typeface="+mn-ea"/>
              </a:rPr>
              <a:t>  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211960" y="0"/>
            <a:ext cx="4330824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</a:pPr>
            <a:r>
              <a:rPr lang="zh-CN" altLang="en-US" b="1" kern="0" dirty="0" smtClean="0">
                <a:solidFill>
                  <a:srgbClr val="0000CC"/>
                </a:solidFill>
              </a:rPr>
              <a:t>学习提示</a:t>
            </a:r>
            <a:endParaRPr lang="zh-CN" altLang="en-US" b="1" kern="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3"/>
          <p:cNvSpPr txBox="1">
            <a:spLocks noChangeArrowheads="1"/>
          </p:cNvSpPr>
          <p:nvPr/>
        </p:nvSpPr>
        <p:spPr bwMode="auto">
          <a:xfrm>
            <a:off x="0" y="884238"/>
            <a:ext cx="9144000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latin typeface="楷体_GB2312"/>
                <a:ea typeface="楷体_GB2312"/>
                <a:cs typeface="楷体_GB2312"/>
              </a:rPr>
              <a:t>青蛙坐在</a:t>
            </a:r>
            <a:r>
              <a:rPr kumimoji="1" lang="en-US" altLang="zh-CN" sz="3600" b="1">
                <a:latin typeface="楷体_GB2312"/>
                <a:ea typeface="楷体_GB2312"/>
                <a:cs typeface="楷体_GB2312"/>
              </a:rPr>
              <a:t>(     )</a:t>
            </a:r>
            <a:r>
              <a:rPr kumimoji="1" lang="zh-CN" altLang="en-US" sz="3600" b="1">
                <a:latin typeface="楷体_GB2312"/>
                <a:ea typeface="楷体_GB2312"/>
                <a:cs typeface="楷体_GB2312"/>
              </a:rPr>
              <a:t>。</a:t>
            </a:r>
            <a:endParaRPr kumimoji="1" lang="zh-CN" altLang="en-US" sz="3600" b="1">
              <a:latin typeface="楷体_GB2312"/>
              <a:ea typeface="楷体_GB2312"/>
              <a:cs typeface="楷体_GB2312"/>
            </a:endParaRPr>
          </a:p>
          <a:p>
            <a:pPr algn="ctr">
              <a:spcBef>
                <a:spcPct val="50000"/>
              </a:spcBef>
            </a:pPr>
            <a:r>
              <a:rPr kumimoji="1" lang="zh-CN" altLang="en-US" sz="3600" b="1">
                <a:latin typeface="楷体_GB2312"/>
                <a:ea typeface="楷体_GB2312"/>
                <a:cs typeface="楷体_GB2312"/>
              </a:rPr>
              <a:t>小鸟飞来，落在</a:t>
            </a:r>
            <a:r>
              <a:rPr kumimoji="1" lang="en-US" altLang="zh-CN" sz="3600" b="1">
                <a:latin typeface="楷体_GB2312"/>
                <a:ea typeface="楷体_GB2312"/>
                <a:cs typeface="楷体_GB2312"/>
              </a:rPr>
              <a:t>(     )</a:t>
            </a:r>
            <a:r>
              <a:rPr kumimoji="1" lang="zh-CN" altLang="en-US" sz="3600" b="1">
                <a:latin typeface="楷体_GB2312"/>
                <a:ea typeface="楷体_GB2312"/>
                <a:cs typeface="楷体_GB2312"/>
              </a:rPr>
              <a:t>上。</a:t>
            </a:r>
            <a:endParaRPr kumimoji="1" lang="zh-CN" altLang="en-US" sz="36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3962400" y="1487488"/>
            <a:ext cx="1841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kumimoji="1" lang="zh-CN" altLang="zh-CN" sz="2000"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572000" y="954088"/>
            <a:ext cx="152558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b="1">
                <a:solidFill>
                  <a:srgbClr val="01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井 里</a:t>
            </a:r>
            <a:r>
              <a:rPr kumimoji="1" lang="zh-CN" altLang="en-US" sz="3200" b="1">
                <a:solidFill>
                  <a:srgbClr val="01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</a:t>
            </a:r>
            <a:endParaRPr kumimoji="1" lang="zh-CN" altLang="en-US" sz="3200" b="1">
              <a:solidFill>
                <a:srgbClr val="01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pic>
        <p:nvPicPr>
          <p:cNvPr id="5126" name="Picture 6" descr="000001"/>
          <p:cNvPicPr>
            <a:picLocks noChangeAspect="1" noChangeArrowheads="1"/>
          </p:cNvPicPr>
          <p:nvPr/>
        </p:nvPicPr>
        <p:blipFill>
          <a:blip r:embed="rId1"/>
          <a:srcRect l="21587" t="15285" r="21587" b="12970"/>
          <a:stretch>
            <a:fillRect/>
          </a:stretch>
        </p:blipFill>
        <p:spPr bwMode="auto">
          <a:xfrm>
            <a:off x="2739186" y="2443504"/>
            <a:ext cx="3661614" cy="3784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181600" y="1676400"/>
            <a:ext cx="14398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井 沿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1" grpId="1"/>
      <p:bldP spid="9223" grpId="0"/>
      <p:bldP spid="922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2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-19050"/>
            <a:ext cx="9159875" cy="688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椭圆 201729"/>
          <p:cNvSpPr/>
          <p:nvPr/>
        </p:nvSpPr>
        <p:spPr>
          <a:xfrm>
            <a:off x="4572000" y="228600"/>
            <a:ext cx="4572000" cy="2286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5843" name="图片 201730" descr="well2"/>
          <p:cNvPicPr>
            <a:picLocks noChangeAspect="1"/>
          </p:cNvPicPr>
          <p:nvPr/>
        </p:nvPicPr>
        <p:blipFill>
          <a:blip r:embed="rId2">
            <a:clrChange>
              <a:clrFrom>
                <a:srgbClr val="804000"/>
              </a:clrFrom>
              <a:clrTo>
                <a:srgbClr val="804000">
                  <a:alpha val="0"/>
                </a:srgbClr>
              </a:clrTo>
            </a:clrChange>
          </a:blip>
          <a:srcRect l="12500" r="40909"/>
          <a:stretch>
            <a:fillRect/>
          </a:stretch>
        </p:blipFill>
        <p:spPr>
          <a:xfrm>
            <a:off x="3276600" y="2667000"/>
            <a:ext cx="31242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201731" descr="red"/>
          <p:cNvPicPr>
            <a:picLocks noChangeAspect="1"/>
          </p:cNvPicPr>
          <p:nvPr/>
        </p:nvPicPr>
        <p:blipFill>
          <a:blip r:embed="rId3"/>
          <a:srcRect l="113898" r="-16609"/>
          <a:stretch>
            <a:fillRect/>
          </a:stretch>
        </p:blipFill>
        <p:spPr>
          <a:xfrm>
            <a:off x="3200400" y="3790950"/>
            <a:ext cx="76200" cy="3067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201733" name="文本框 201732"/>
          <p:cNvSpPr txBox="1"/>
          <p:nvPr/>
        </p:nvSpPr>
        <p:spPr>
          <a:xfrm>
            <a:off x="304800" y="4038600"/>
            <a:ext cx="34750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B4662C"/>
                </a:solidFill>
                <a:latin typeface="Times New Roman" panose="02020603050405020304" pitchFamily="18" charset="0"/>
              </a:rPr>
              <a:t>你从哪儿来呀？</a:t>
            </a:r>
            <a:endParaRPr lang="zh-CN" altLang="en-US" sz="3600" b="1" dirty="0">
              <a:solidFill>
                <a:srgbClr val="B4662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1734" name="文本框 201733"/>
          <p:cNvSpPr txBox="1"/>
          <p:nvPr/>
        </p:nvSpPr>
        <p:spPr>
          <a:xfrm>
            <a:off x="4830763" y="152400"/>
            <a:ext cx="4710112" cy="2068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rgbClr val="280DF3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我从天上来，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  <a:hlinkClick r:id="rId4" action="ppaction://hlinksldjump"/>
              </a:rPr>
              <a:t>飞了一百多里</a:t>
            </a: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，口渴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了，下来找点水喝。</a:t>
            </a:r>
            <a:endParaRPr lang="zh-CN" altLang="en-US" sz="4000" b="1" dirty="0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7" name="图片 201734" descr="井盖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0" y="2590800"/>
            <a:ext cx="27432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8" name="椭圆 201735"/>
          <p:cNvSpPr/>
          <p:nvPr/>
        </p:nvSpPr>
        <p:spPr>
          <a:xfrm>
            <a:off x="5334000" y="2209800"/>
            <a:ext cx="838200" cy="3810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849" name="椭圆 201736"/>
          <p:cNvSpPr/>
          <p:nvPr/>
        </p:nvSpPr>
        <p:spPr>
          <a:xfrm>
            <a:off x="5029200" y="2438400"/>
            <a:ext cx="381000" cy="2286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7C8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850" name="流程图: 顺序访问存储器 201738"/>
          <p:cNvSpPr/>
          <p:nvPr/>
        </p:nvSpPr>
        <p:spPr>
          <a:xfrm>
            <a:off x="0" y="3200400"/>
            <a:ext cx="3200400" cy="2590800"/>
          </a:xfrm>
          <a:prstGeom prst="flowChartMagneticTape">
            <a:avLst/>
          </a:prstGeom>
          <a:noFill/>
          <a:ln w="9525" cap="flat" cmpd="sng">
            <a:solidFill>
              <a:srgbClr val="FF7C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851" name="任意多边形 201739"/>
          <p:cNvSpPr/>
          <p:nvPr/>
        </p:nvSpPr>
        <p:spPr>
          <a:xfrm>
            <a:off x="533400" y="762000"/>
            <a:ext cx="2971800" cy="990600"/>
          </a:xfrm>
          <a:custGeom>
            <a:avLst/>
            <a:gdLst/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2" name="文本框 201740"/>
          <p:cNvSpPr txBox="1"/>
          <p:nvPr/>
        </p:nvSpPr>
        <p:spPr>
          <a:xfrm>
            <a:off x="1066800" y="9906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3366"/>
                </a:solidFill>
                <a:latin typeface="Times New Roman" panose="02020603050405020304" pitchFamily="18" charset="0"/>
              </a:rPr>
              <a:t>第一次对话</a:t>
            </a:r>
            <a:endParaRPr lang="zh-CN" altLang="en-US" sz="2400" b="1" dirty="0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 descr="H15J0MUEPHG1W`PEF`%T`Z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1225" y="868363"/>
            <a:ext cx="1090613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4" name="图片 3" descr="_KA30@4PX)E]O%_@`%``56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800" y="5033963"/>
            <a:ext cx="1219200" cy="136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8" name="DI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36250 0.188981 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1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1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1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3" grpId="0"/>
      <p:bldP spid="201734" grpId="0"/>
      <p:bldP spid="20173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2" descr="53b8b2d17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-19050"/>
            <a:ext cx="9159875" cy="688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椭圆 202753"/>
          <p:cNvSpPr/>
          <p:nvPr/>
        </p:nvSpPr>
        <p:spPr>
          <a:xfrm>
            <a:off x="4572000" y="228600"/>
            <a:ext cx="4572000" cy="2286000"/>
          </a:xfrm>
          <a:prstGeom prst="ellipse">
            <a:avLst/>
          </a:prstGeom>
          <a:noFill/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6867" name="图片 202755" descr="red"/>
          <p:cNvPicPr>
            <a:picLocks noChangeAspect="1"/>
          </p:cNvPicPr>
          <p:nvPr/>
        </p:nvPicPr>
        <p:blipFill>
          <a:blip r:embed="rId2"/>
          <a:srcRect l="-2040" r="100000"/>
          <a:stretch>
            <a:fillRect/>
          </a:stretch>
        </p:blipFill>
        <p:spPr>
          <a:xfrm>
            <a:off x="3733800" y="3790950"/>
            <a:ext cx="76200" cy="306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椭圆 202756"/>
          <p:cNvSpPr/>
          <p:nvPr/>
        </p:nvSpPr>
        <p:spPr>
          <a:xfrm>
            <a:off x="250825" y="1773238"/>
            <a:ext cx="4249738" cy="3568700"/>
          </a:xfrm>
          <a:prstGeom prst="ellipse">
            <a:avLst/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6869" name="椭圆 202757"/>
          <p:cNvSpPr/>
          <p:nvPr/>
        </p:nvSpPr>
        <p:spPr>
          <a:xfrm>
            <a:off x="3276600" y="5257800"/>
            <a:ext cx="838200" cy="381000"/>
          </a:xfrm>
          <a:prstGeom prst="ellipse">
            <a:avLst/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70" name="椭圆 202758"/>
          <p:cNvSpPr/>
          <p:nvPr/>
        </p:nvSpPr>
        <p:spPr>
          <a:xfrm>
            <a:off x="4191000" y="5486400"/>
            <a:ext cx="381000" cy="228600"/>
          </a:xfrm>
          <a:prstGeom prst="ellipse">
            <a:avLst/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2760" name="文本框 202759"/>
          <p:cNvSpPr txBox="1"/>
          <p:nvPr/>
        </p:nvSpPr>
        <p:spPr>
          <a:xfrm>
            <a:off x="228600" y="2286000"/>
            <a:ext cx="4679950" cy="2255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200" dirty="0">
                <a:solidFill>
                  <a:srgbClr val="280DF3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rgbClr val="B4662C"/>
                </a:solidFill>
                <a:latin typeface="Times New Roman" panose="02020603050405020304" pitchFamily="18" charset="0"/>
              </a:rPr>
              <a:t>朋友，别说大话</a:t>
            </a:r>
            <a:endParaRPr lang="zh-CN" altLang="en-US" sz="3200" b="1" dirty="0">
              <a:solidFill>
                <a:srgbClr val="B4662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B4662C"/>
                </a:solidFill>
                <a:latin typeface="Times New Roman" panose="02020603050405020304" pitchFamily="18" charset="0"/>
              </a:rPr>
              <a:t>了！天不过井口那么 </a:t>
            </a:r>
            <a:endParaRPr lang="zh-CN" altLang="en-US" sz="3200" b="1" dirty="0">
              <a:solidFill>
                <a:srgbClr val="B4662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B4662C"/>
                </a:solidFill>
                <a:latin typeface="Times New Roman" panose="02020603050405020304" pitchFamily="18" charset="0"/>
              </a:rPr>
              <a:t>  大，还用飞那么远    </a:t>
            </a:r>
            <a:endParaRPr lang="zh-CN" altLang="en-US" sz="3200" b="1" dirty="0">
              <a:solidFill>
                <a:srgbClr val="B4662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B4662C"/>
                </a:solidFill>
                <a:latin typeface="Times New Roman" panose="02020603050405020304" pitchFamily="18" charset="0"/>
              </a:rPr>
              <a:t>  吗？</a:t>
            </a:r>
            <a:endParaRPr lang="zh-CN" altLang="en-US" sz="3200" b="1" dirty="0">
              <a:solidFill>
                <a:srgbClr val="B4662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2761" name="文本框 202760"/>
          <p:cNvSpPr txBox="1"/>
          <p:nvPr/>
        </p:nvSpPr>
        <p:spPr>
          <a:xfrm>
            <a:off x="4648200" y="533400"/>
            <a:ext cx="3856038" cy="191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10000"/>
              </a:lnSpc>
            </a:pPr>
            <a:r>
              <a:rPr lang="en-US" altLang="zh-CN" sz="3600" dirty="0">
                <a:solidFill>
                  <a:srgbClr val="280DF3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你弄错了，天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  <a:hlinkClick r:id="" action="ppaction://noaction"/>
              </a:rPr>
              <a:t>无边无际</a:t>
            </a: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，大得很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280DF3"/>
                </a:solidFill>
                <a:latin typeface="Times New Roman" panose="02020603050405020304" pitchFamily="18" charset="0"/>
              </a:rPr>
              <a:t>哪！</a:t>
            </a:r>
            <a:endParaRPr lang="zh-CN" altLang="en-US" sz="3600" b="1" dirty="0">
              <a:solidFill>
                <a:srgbClr val="280DF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2762" name="直接连接符 202761"/>
          <p:cNvSpPr/>
          <p:nvPr/>
        </p:nvSpPr>
        <p:spPr>
          <a:xfrm>
            <a:off x="4800600" y="1701800"/>
            <a:ext cx="1905000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3" name="椭圆 202762"/>
          <p:cNvSpPr/>
          <p:nvPr/>
        </p:nvSpPr>
        <p:spPr>
          <a:xfrm>
            <a:off x="3227388" y="2824163"/>
            <a:ext cx="152400" cy="1524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2764" name="椭圆 202763"/>
          <p:cNvSpPr/>
          <p:nvPr/>
        </p:nvSpPr>
        <p:spPr>
          <a:xfrm>
            <a:off x="3760788" y="2824163"/>
            <a:ext cx="152400" cy="152400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76" name="任意多边形 202766"/>
          <p:cNvSpPr/>
          <p:nvPr/>
        </p:nvSpPr>
        <p:spPr>
          <a:xfrm>
            <a:off x="381000" y="381000"/>
            <a:ext cx="2895600" cy="990600"/>
          </a:xfrm>
          <a:custGeom>
            <a:avLst/>
            <a:gdLst/>
            <a:ahLst/>
            <a:cxnLst>
              <a:cxn ang="0">
                <a:pos x="15418" y="0"/>
              </a:cxn>
              <a:cxn ang="0">
                <a:pos x="15418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5418" y="16200"/>
              </a:cxn>
              <a:cxn ang="0">
                <a:pos x="15418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pathLst>
              <a:path w="21600" h="21600">
                <a:moveTo>
                  <a:pt x="15418" y="0"/>
                </a:moveTo>
                <a:lnTo>
                  <a:pt x="15418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5418" y="16200"/>
                </a:lnTo>
                <a:lnTo>
                  <a:pt x="1541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877" name="文本框 202767"/>
          <p:cNvSpPr txBox="1"/>
          <p:nvPr/>
        </p:nvSpPr>
        <p:spPr>
          <a:xfrm>
            <a:off x="762000" y="609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第二次对话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6878" name="图片 201730" descr="well2"/>
          <p:cNvPicPr>
            <a:picLocks noChangeAspect="1"/>
          </p:cNvPicPr>
          <p:nvPr/>
        </p:nvPicPr>
        <p:blipFill>
          <a:blip r:embed="rId3">
            <a:clrChange>
              <a:clrFrom>
                <a:srgbClr val="804000"/>
              </a:clrFrom>
              <a:clrTo>
                <a:srgbClr val="804000">
                  <a:alpha val="0"/>
                </a:srgbClr>
              </a:clrTo>
            </a:clrChange>
          </a:blip>
          <a:srcRect l="12500" r="40909"/>
          <a:stretch>
            <a:fillRect/>
          </a:stretch>
        </p:blipFill>
        <p:spPr>
          <a:xfrm>
            <a:off x="4800600" y="2895600"/>
            <a:ext cx="31242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9" name="图片 3" descr="_KA30@4PX)E]O%_@`%``56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550" y="5019675"/>
            <a:ext cx="121920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0" name="图片 202764" descr="井盖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9363" y="2724150"/>
            <a:ext cx="2286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81" name="图片 1" descr="H15J0MUEPHG1W`PEF`%T`Z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9750" y="2514600"/>
            <a:ext cx="874713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7" name="DIN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02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60" grpId="0"/>
      <p:bldP spid="20276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1257</Words>
  <Application>WPS 演示</Application>
  <PresentationFormat>全屏显示(4:3)</PresentationFormat>
  <Paragraphs>138</Paragraphs>
  <Slides>16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楷体_GB2312</vt:lpstr>
      <vt:lpstr>新宋体</vt:lpstr>
      <vt:lpstr>楷体_GB2312</vt:lpstr>
      <vt:lpstr>华文细黑</vt:lpstr>
      <vt:lpstr>华文新魏</vt:lpstr>
      <vt:lpstr>楷体</vt:lpstr>
      <vt:lpstr>Times New Roman</vt:lpstr>
      <vt:lpstr>微软雅黑</vt:lpstr>
      <vt:lpstr>Arial Unicode MS</vt:lpstr>
      <vt:lpstr>自定义设计方案</vt:lpstr>
      <vt:lpstr>PowerPoint 演示文稿</vt:lpstr>
      <vt:lpstr>PowerPoint 演示文稿</vt:lpstr>
      <vt:lpstr>[ na ]  前一字韵尾是n，“啊（·a）”变成“哪（·na）”： 谢谢您～。 你得留神～! 同志们加油干～!   </vt:lpstr>
      <vt:lpstr>PowerPoint 演示文稿</vt:lpstr>
      <vt:lpstr>PowerPoint 演示文稿</vt:lpstr>
      <vt:lpstr>带着问题读课文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加微信免费更新课件教案教学实录视频：haolaoshihaotongxue8</dc:creator>
  <cp:keywords>加微信免费更新课件教案教学实录视频：haolaoshihaotongxue8</cp:keywords>
  <cp:lastModifiedBy>Cathy</cp:lastModifiedBy>
  <cp:revision>40</cp:revision>
  <cp:lastPrinted>2113-01-01T00:00:00Z</cp:lastPrinted>
  <dcterms:created xsi:type="dcterms:W3CDTF">2113-01-01T00:00:00Z</dcterms:created>
  <dcterms:modified xsi:type="dcterms:W3CDTF">2019-11-04T07:30:23Z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2052-11.3.0.8775</vt:lpwstr>
  </property>
</Properties>
</file>