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94" r:id="rId3"/>
    <p:sldId id="437" r:id="rId5"/>
    <p:sldId id="495" r:id="rId6"/>
    <p:sldId id="441" r:id="rId7"/>
    <p:sldId id="496" r:id="rId8"/>
    <p:sldId id="438" r:id="rId9"/>
    <p:sldId id="439" r:id="rId10"/>
    <p:sldId id="440" r:id="rId11"/>
    <p:sldId id="471" r:id="rId12"/>
    <p:sldId id="472" r:id="rId13"/>
    <p:sldId id="473" r:id="rId14"/>
    <p:sldId id="474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6" r:id="rId24"/>
    <p:sldId id="487" r:id="rId25"/>
    <p:sldId id="442" r:id="rId26"/>
    <p:sldId id="468" r:id="rId27"/>
    <p:sldId id="467" r:id="rId28"/>
    <p:sldId id="469" r:id="rId29"/>
    <p:sldId id="470" r:id="rId30"/>
    <p:sldId id="454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6EDCE"/>
    <a:srgbClr val="FF99FF"/>
    <a:srgbClr val="99FF66"/>
    <a:srgbClr val="FC0A04"/>
    <a:srgbClr val="FFFFFF"/>
    <a:srgbClr val="E6B7E7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2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标题 97281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7283" name="副标题 97282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7284" name="日期占位符 97283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endParaRPr lang="en-US" altLang="zh-CN" noProof="1"/>
          </a:p>
        </p:txBody>
      </p:sp>
      <p:sp>
        <p:nvSpPr>
          <p:cNvPr id="97285" name="页脚占位符 97284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endParaRPr lang="en-US" altLang="zh-CN" noProof="1"/>
          </a:p>
        </p:txBody>
      </p:sp>
      <p:sp>
        <p:nvSpPr>
          <p:cNvPr id="97286" name="灯片编号占位符 97285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96257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96258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6260" name="日期占位符 96259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96261" name="页脚占位符 96260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96262" name="灯片编号占位符 96261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956310" y="2440940"/>
            <a:ext cx="7430135" cy="1096645"/>
          </a:xfrm>
          <a:prstGeom prst="flowChartAlternateProcess">
            <a:avLst/>
          </a:prstGeom>
          <a:gradFill>
            <a:gsLst>
              <a:gs pos="60000">
                <a:srgbClr val="C5E3E5"/>
              </a:gs>
              <a:gs pos="100000">
                <a:srgbClr val="A9DCDD"/>
              </a:gs>
              <a:gs pos="0">
                <a:srgbClr val="E0EEEF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rgbClr val="FF0000"/>
                </a:solidFill>
                <a:latin typeface="米开软笔行楷" panose="03000600000000000000" charset="-122"/>
                <a:ea typeface="米开软笔行楷" panose="03000600000000000000" charset="-122"/>
              </a:rPr>
              <a:t>走进他们的童年岁月</a:t>
            </a:r>
            <a:endParaRPr lang="zh-CN" altLang="en-US" sz="6000">
              <a:solidFill>
                <a:srgbClr val="FF0000"/>
              </a:solidFill>
              <a:latin typeface="米开软笔行楷" panose="03000600000000000000" charset="-122"/>
              <a:ea typeface="米开软笔行楷" panose="030006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3035" y="3897471"/>
            <a:ext cx="375793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2800" b="1">
                <a:ln/>
                <a:solidFill>
                  <a:srgbClr val="00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部编版五年级下册语文</a:t>
            </a:r>
            <a:endParaRPr lang="zh-CN" altLang="en-US" sz="2800" b="1">
              <a:ln/>
              <a:solidFill>
                <a:srgbClr val="00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88005" y="1574165"/>
            <a:ext cx="263144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口语交际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98305" descr="31202GQM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0113" y="981075"/>
            <a:ext cx="7416800" cy="507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98306"/>
          <p:cNvSpPr txBox="1"/>
          <p:nvPr/>
        </p:nvSpPr>
        <p:spPr>
          <a:xfrm>
            <a:off x="4716463" y="1557338"/>
            <a:ext cx="3816350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捉迷藏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06497" descr="q9"/>
          <p:cNvPicPr>
            <a:picLocks noChangeAspect="1"/>
          </p:cNvPicPr>
          <p:nvPr/>
        </p:nvPicPr>
        <p:blipFill>
          <a:blip r:embed="rId1" cstate="print">
            <a:lum bright="-12000" contrast="24000"/>
          </a:blip>
          <a:stretch>
            <a:fillRect/>
          </a:stretch>
        </p:blipFill>
        <p:spPr>
          <a:xfrm>
            <a:off x="1331913" y="188913"/>
            <a:ext cx="6408737" cy="6408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106498"/>
          <p:cNvSpPr>
            <a:spLocks noGrp="1" noRot="1"/>
          </p:cNvSpPr>
          <p:nvPr>
            <p:ph type="title"/>
          </p:nvPr>
        </p:nvSpPr>
        <p:spPr>
          <a:xfrm>
            <a:off x="1331913" y="0"/>
            <a:ext cx="6823075" cy="1295400"/>
          </a:xfrm>
        </p:spPr>
        <p:txBody>
          <a:bodyPr anchor="ctr"/>
          <a:lstStyle/>
          <a:p>
            <a:r>
              <a:rPr lang="zh-CN" altLang="en-US" dirty="0">
                <a:solidFill>
                  <a:srgbClr val="FC0A04"/>
                </a:solidFill>
              </a:rPr>
              <a:t>老鹰捉小鸡</a:t>
            </a:r>
            <a:endParaRPr lang="zh-CN" altLang="en-US" dirty="0">
              <a:solidFill>
                <a:srgbClr val="FC0A04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99329" descr="20086121810306254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6013" y="404813"/>
            <a:ext cx="6481762" cy="6081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99330"/>
          <p:cNvSpPr txBox="1"/>
          <p:nvPr/>
        </p:nvSpPr>
        <p:spPr>
          <a:xfrm>
            <a:off x="7885113" y="2636838"/>
            <a:ext cx="671512" cy="18002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纸飞机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01377" descr="7777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2988" y="404813"/>
            <a:ext cx="6480175" cy="620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01378"/>
          <p:cNvSpPr txBox="1"/>
          <p:nvPr/>
        </p:nvSpPr>
        <p:spPr>
          <a:xfrm>
            <a:off x="7235825" y="1844675"/>
            <a:ext cx="1036638" cy="36734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捉青蛙      养蝌蚪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5363" name="内容占位符 3" descr="u=2816118132,1678097500&amp;fm=23&amp;gp=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769620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7" name="内容占位符 3" descr="u=2882030260,1179451878&amp;fm=23&amp;gp=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1" name="内容占位符 3" descr="u=3573610444,1304557535&amp;fm=23&amp;gp=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5" name="内容占位符 3" descr="u=1683859738,1607535926&amp;fm=23&amp;gp=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05473" descr="xin_0105010813106881365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6038"/>
            <a:ext cx="9145588" cy="681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9" name="内容占位符 3" descr="u=1088466864,412354127&amp;fm=23&amp;gp=0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WordArt 22"/>
          <p:cNvSpPr>
            <a:spLocks noChangeArrowheads="1" noChangeShapeType="1" noTextEdit="1"/>
          </p:cNvSpPr>
          <p:nvPr/>
        </p:nvSpPr>
        <p:spPr bwMode="auto">
          <a:xfrm>
            <a:off x="2362200" y="990600"/>
            <a:ext cx="5029200" cy="10541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68572"/>
              </a:avLst>
            </a:prstTxWarp>
          </a:bodyPr>
          <a:lstStyle/>
          <a:p>
            <a:pPr algn="ctr"/>
            <a:endParaRPr lang="zh-CN" altLang="en-US" sz="6600" kern="10">
              <a:ln w="9525">
                <a:solidFill>
                  <a:srgbClr val="FF33CC"/>
                </a:solidFill>
                <a:round/>
              </a:ln>
              <a:gradFill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55700" y="1694180"/>
            <a:ext cx="66294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0" u="none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       </a:t>
            </a:r>
            <a:r>
              <a:rPr 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童年是一</a:t>
            </a:r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首</a:t>
            </a:r>
            <a:r>
              <a:rPr 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歌，</a:t>
            </a:r>
            <a:endParaRPr lang="en-US" altLang="zh-CN" sz="3200" u="none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歌里有我们的幸福和欢笑；</a:t>
            </a:r>
            <a:endParaRPr lang="en-US" altLang="zh-CN" sz="3200" u="none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童年</a:t>
            </a:r>
            <a:r>
              <a:rPr 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是一幅画，</a:t>
            </a:r>
            <a:endParaRPr lang="en-US" altLang="zh-CN" sz="3200" u="none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en-US" alt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画里有我们五彩的生活；</a:t>
            </a:r>
            <a:endParaRPr lang="en-US" altLang="zh-CN" sz="3200" u="none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en-US" alt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童年是一个梦，</a:t>
            </a:r>
            <a:endParaRPr lang="en-US" altLang="zh-CN" sz="3200" u="none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en-US" altLang="zh-CN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200" u="none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梦里有我们的想象和憧憬。</a:t>
            </a:r>
            <a:endParaRPr lang="zh-CN" sz="3200" u="none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前凸带形 1"/>
          <p:cNvSpPr/>
          <p:nvPr/>
        </p:nvSpPr>
        <p:spPr>
          <a:xfrm>
            <a:off x="295275" y="188595"/>
            <a:ext cx="3413760" cy="504190"/>
          </a:xfrm>
          <a:prstGeom prst="ribbon">
            <a:avLst/>
          </a:prstGeom>
          <a:solidFill>
            <a:srgbClr val="F6ED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新课导入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4449"/>
          <p:cNvGrpSpPr>
            <a:grpSpLocks noChangeAspect="1"/>
          </p:cNvGrpSpPr>
          <p:nvPr/>
        </p:nvGrpSpPr>
        <p:grpSpPr>
          <a:xfrm>
            <a:off x="-31750" y="47625"/>
            <a:ext cx="9175750" cy="6810375"/>
            <a:chOff x="0" y="0"/>
            <a:chExt cx="14457" cy="10726"/>
          </a:xfrm>
        </p:grpSpPr>
        <p:pic>
          <p:nvPicPr>
            <p:cNvPr id="11266" name="图片 104450" descr="xin_0005010813105567250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7031" cy="10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7" name="图片 104451" descr="碰碰碰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29" y="2"/>
              <a:ext cx="7428" cy="107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03425" descr="4192_1268717625FfmY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8313" y="404813"/>
            <a:ext cx="8135937" cy="581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03426"/>
          <p:cNvSpPr txBox="1"/>
          <p:nvPr/>
        </p:nvSpPr>
        <p:spPr>
          <a:xfrm>
            <a:off x="468313" y="5445125"/>
            <a:ext cx="13668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跳马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0752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3350" y="1052513"/>
            <a:ext cx="6337300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107522"/>
          <p:cNvSpPr txBox="1"/>
          <p:nvPr/>
        </p:nvSpPr>
        <p:spPr>
          <a:xfrm>
            <a:off x="1403350" y="5084763"/>
            <a:ext cx="63373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同学们，你的思维打开了吗？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敞开心扉吧！来讲讲你的童年趣事吧！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68538" y="1412875"/>
            <a:ext cx="504031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 u="none">
              <a:solidFill>
                <a:schemeClr val="accent2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80060" y="2174875"/>
            <a:ext cx="7902575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 sz="4400" u="none" dirty="0">
                <a:solidFill>
                  <a:srgbClr val="000000"/>
                </a:solidFill>
                <a:latin typeface="+mn-ea"/>
                <a:ea typeface="+mn-ea"/>
              </a:rPr>
              <a:t>    </a:t>
            </a:r>
            <a:r>
              <a:rPr lang="zh-CN" altLang="en-US" sz="4400" u="none" dirty="0">
                <a:solidFill>
                  <a:srgbClr val="000000"/>
                </a:solidFill>
                <a:latin typeface="+mn-ea"/>
                <a:ea typeface="+mn-ea"/>
              </a:rPr>
              <a:t>让我们把童年生活中这些难以忘怀的事说出来，和同学们分享。要说清楚，说具体</a:t>
            </a:r>
            <a:r>
              <a:rPr lang="zh-CN" altLang="en-US" sz="3200" u="none" dirty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3200" u="none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前凸带形 110593"/>
          <p:cNvSpPr/>
          <p:nvPr/>
        </p:nvSpPr>
        <p:spPr>
          <a:xfrm rot="10800000">
            <a:off x="179388" y="1341438"/>
            <a:ext cx="8675687" cy="5211762"/>
          </a:xfrm>
          <a:prstGeom prst="ribbon">
            <a:avLst>
              <a:gd name="adj1" fmla="val 12500"/>
              <a:gd name="adj2" fmla="val 61907"/>
            </a:avLst>
          </a:prstGeom>
          <a:gradFill>
            <a:gsLst>
              <a:gs pos="45000">
                <a:srgbClr val="FAE2EF"/>
              </a:gs>
              <a:gs pos="100000">
                <a:srgbClr val="D6CDEA"/>
              </a:gs>
              <a:gs pos="0">
                <a:srgbClr val="FEF8EA"/>
              </a:gs>
            </a:gsLst>
            <a:lin scaled="1"/>
          </a:gradFill>
          <a:ln w="38100" cap="rnd" cmpd="sng">
            <a:solidFill>
              <a:srgbClr val="FF33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标题 110594"/>
          <p:cNvSpPr>
            <a:spLocks noGrp="1" noRot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000000"/>
                </a:solidFill>
                <a:ea typeface="隶书" panose="02010509060101010101" pitchFamily="49" charset="-122"/>
              </a:rPr>
              <a:t>小组交流，细说童年</a:t>
            </a:r>
            <a:endParaRPr lang="zh-CN" altLang="en-US" b="1">
              <a:solidFill>
                <a:srgbClr val="000000"/>
              </a:solidFill>
              <a:ea typeface="隶书" panose="02010509060101010101" pitchFamily="49" charset="-122"/>
            </a:endParaRPr>
          </a:p>
        </p:txBody>
      </p:sp>
      <p:sp>
        <p:nvSpPr>
          <p:cNvPr id="110596" name="内容占位符 110595"/>
          <p:cNvSpPr>
            <a:spLocks noGrp="1" noRot="1"/>
          </p:cNvSpPr>
          <p:nvPr>
            <p:ph idx="1"/>
          </p:nvPr>
        </p:nvSpPr>
        <p:spPr>
          <a:xfrm>
            <a:off x="611188" y="1989138"/>
            <a:ext cx="1346200" cy="2692400"/>
          </a:xfrm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pPr>
              <a:buNone/>
            </a:pPr>
            <a:r>
              <a:rPr lang="zh-CN" altLang="en-US" sz="4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说清楚</a:t>
            </a:r>
            <a:endParaRPr lang="zh-CN" altLang="en-US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0597" name="文本框 110596"/>
          <p:cNvSpPr txBox="1"/>
          <p:nvPr/>
        </p:nvSpPr>
        <p:spPr>
          <a:xfrm>
            <a:off x="2339975" y="2205038"/>
            <a:ext cx="4464050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叙事清楚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/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描写具体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语言</a:t>
            </a:r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丰富 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algn="ctr"/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真情实感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0598" name="矩形 110597"/>
          <p:cNvSpPr/>
          <p:nvPr/>
        </p:nvSpPr>
        <p:spPr>
          <a:xfrm>
            <a:off x="6804025" y="1484313"/>
            <a:ext cx="1008063" cy="17573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  说具体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0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0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0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uild="p"/>
      <p:bldP spid="1105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09569" descr="铃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549275"/>
            <a:ext cx="1728787" cy="1665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109570"/>
          <p:cNvSpPr/>
          <p:nvPr/>
        </p:nvSpPr>
        <p:spPr>
          <a:xfrm>
            <a:off x="259080" y="1716405"/>
            <a:ext cx="8540115" cy="3969385"/>
          </a:xfrm>
          <a:prstGeom prst="rect">
            <a:avLst/>
          </a:prstGeom>
          <a:gradFill>
            <a:gsLst>
              <a:gs pos="100000">
                <a:srgbClr val="F9F8CA"/>
              </a:gs>
              <a:gs pos="6000">
                <a:srgbClr val="4EAADD"/>
              </a:gs>
            </a:gsLst>
            <a:lin scaled="1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 lvl="0" algn="just"/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1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以前后四到六人为一组，请一个同学担任小组长，安排交流顺序、组织交流，同学合作要愉快。 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/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同学发言时，声音响亮、口齿清楚、语言流畅。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/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听得同学要认真听，尊重说者，有疑问要等说者说完了在提出来。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111618"/>
          <p:cNvSpPr>
            <a:spLocks noGrp="1" noRot="1"/>
          </p:cNvSpPr>
          <p:nvPr>
            <p:ph idx="1"/>
          </p:nvPr>
        </p:nvSpPr>
        <p:spPr>
          <a:xfrm>
            <a:off x="164465" y="828040"/>
            <a:ext cx="8814435" cy="5887085"/>
          </a:xfrm>
          <a:gradFill>
            <a:gsLst>
              <a:gs pos="0">
                <a:srgbClr val="CEE9C6"/>
              </a:gs>
              <a:gs pos="99000">
                <a:srgbClr val="E7F4E0"/>
              </a:gs>
            </a:gsLst>
            <a:lin scaled="0"/>
          </a:gradFill>
        </p:spPr>
        <p:txBody>
          <a:bodyPr anchor="t"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rgbClr val="000000"/>
                </a:solidFill>
              </a:rPr>
              <a:t>                         </a:t>
            </a:r>
            <a:r>
              <a:rPr lang="zh-CN" altLang="en-US" sz="2000" dirty="0">
                <a:solidFill>
                  <a:srgbClr val="000000"/>
                </a:solidFill>
              </a:rPr>
              <a:t>童年的趣事像天上的星星</a:t>
            </a:r>
            <a:r>
              <a:rPr lang="en-US" altLang="zh-CN" sz="2000">
                <a:solidFill>
                  <a:srgbClr val="000000"/>
                </a:solidFill>
              </a:rPr>
              <a:t>——</a:t>
            </a:r>
            <a:r>
              <a:rPr lang="zh-CN" altLang="en-US" sz="2000" dirty="0">
                <a:solidFill>
                  <a:srgbClr val="000000"/>
                </a:solidFill>
              </a:rPr>
              <a:t>数不清，我随手摘下一颗说给你听。五岁时的我天真烂漫，但做出的一件傻事却叫我至今忍俊不禁。有一天，妈妈给了我两元钱，让我去小卖店买一袋小粒盐。我买完盐蹦蹦跳跳地往家走，谁知一只脚刚跨进大门，就被门槛绊了一下，重重地趴倒在地上了。手里的那袋盐也同时叭地一声掉到地上，没曾想竟摔破了包装袋，白花花的盐粒撒在了地上。我顾不得摔疼了膝盖，也忘了哭，急忙用手去捧地上的盐，可是盐粒上粘满了土和沙。这么脏，怎么办？妈妈会不会训我呢？我心里很害怕。正在我望着地上的盐不知所措时，忽然想到了一个好主意。妈妈做饭时总是先用水洗洗米，把米洗干净了才做饭。我何不用这个办法把盐洗干净呢？我悄悄地跑进厨房，趁妈妈不注意，把淘米用的盆子拿出来。把地上的盐和土捧进了盆里。端到水龙头下，接了半盆水，就学着妈妈淘米的样子，用小手在盆里一个劲儿地搅。过了一会儿，我想把盐捞出来，可盐粒变得极其细小，怎么也捞不上来，最后盐竟变了，只看到盆底有一些沙子粒。我顿时傻了眼，哇的一声大哭起来。妈妈听到哭声，急忙从屋里跑出来，莫明其妙地问：怎么了，我不是叫你去买盐吗，你怎么竟在这儿玩起水来啦？我只好抽抽嗒嗒地把事情的经过从实招来，没想到妈妈听了，却哈哈大笑起来。妈妈告诉我说：傻孩子，盐遇到水是会溶解的。我似懂非懂地点点头，说：“噢，原来是这样啊！便也咧开嘴笑起来。看，童年时代的我是多么有趣啊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" name="前凸带形 2"/>
          <p:cNvSpPr/>
          <p:nvPr/>
        </p:nvSpPr>
        <p:spPr>
          <a:xfrm>
            <a:off x="295275" y="188595"/>
            <a:ext cx="3413760" cy="504190"/>
          </a:xfrm>
          <a:prstGeom prst="ribbon">
            <a:avLst/>
          </a:prstGeom>
          <a:solidFill>
            <a:srgbClr val="F6ED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交际范例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内容占位符 112643"/>
          <p:cNvSpPr>
            <a:spLocks noGrp="1" noRot="1"/>
          </p:cNvSpPr>
          <p:nvPr>
            <p:ph idx="1"/>
          </p:nvPr>
        </p:nvSpPr>
        <p:spPr>
          <a:xfrm>
            <a:off x="-14605" y="2663825"/>
            <a:ext cx="8384540" cy="1530985"/>
          </a:xfrm>
        </p:spPr>
        <p:txBody>
          <a:bodyPr anchor="t"/>
          <a:lstStyle/>
          <a:p>
            <a:pPr lvl="1"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         回家以后，把今天在课堂上交流的童年往事写下来！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3" name="前凸带形 2"/>
          <p:cNvSpPr/>
          <p:nvPr/>
        </p:nvSpPr>
        <p:spPr>
          <a:xfrm>
            <a:off x="295275" y="188595"/>
            <a:ext cx="3413760" cy="504190"/>
          </a:xfrm>
          <a:prstGeom prst="ribbon">
            <a:avLst/>
          </a:prstGeom>
          <a:solidFill>
            <a:srgbClr val="F6ED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拓展延伸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1" descr="tongnianshenghuo2_632"/>
          <p:cNvPicPr>
            <a:picLocks noChangeAspect="1" noChangeArrowheads="1"/>
          </p:cNvPicPr>
          <p:nvPr/>
        </p:nvPicPr>
        <p:blipFill>
          <a:blip r:embed="rId1" cstate="print"/>
          <a:srcRect t="6519" r="-18" b="47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5" name="WordArt 21"/>
          <p:cNvSpPr>
            <a:spLocks noChangeArrowheads="1" noChangeShapeType="1" noTextEdit="1"/>
          </p:cNvSpPr>
          <p:nvPr/>
        </p:nvSpPr>
        <p:spPr bwMode="auto">
          <a:xfrm>
            <a:off x="2843213" y="4005263"/>
            <a:ext cx="4032250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再见！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0"/>
            <a:ext cx="9122410" cy="6842125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0160"/>
            <a:ext cx="9133205" cy="688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350" y="547751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稚子弄冰</a:t>
            </a:r>
            <a:endParaRPr lang="zh-CN" altLang="en-US" sz="72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6210" y="5715"/>
            <a:ext cx="9276080" cy="68459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310" y="22733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村晚</a:t>
            </a:r>
            <a:endParaRPr lang="zh-CN" altLang="en-US" sz="72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pic_251408u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6595" name="WordArt 3"/>
          <p:cNvSpPr>
            <a:spLocks noChangeArrowheads="1" noChangeShapeType="1" noTextEdit="1"/>
          </p:cNvSpPr>
          <p:nvPr/>
        </p:nvSpPr>
        <p:spPr bwMode="auto">
          <a:xfrm>
            <a:off x="1331913" y="2205038"/>
            <a:ext cx="6118225" cy="20161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zh-CN" altLang="en-US" kern="10">
              <a:ln w="9525">
                <a:solidFill>
                  <a:srgbClr val="00FFFF"/>
                </a:solidFill>
                <a:round/>
              </a:ln>
              <a:gradFill rotWithShape="1">
                <a:gsLst>
                  <a:gs pos="0">
                    <a:srgbClr val="00CC00"/>
                  </a:gs>
                  <a:gs pos="100000">
                    <a:srgbClr val="FF00FF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65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pic_25140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 cstate="print"/>
          <a:srcRect t="46878"/>
          <a:stretch>
            <a:fillRect/>
          </a:stretch>
        </p:blipFill>
        <p:spPr>
          <a:xfrm>
            <a:off x="0" y="0"/>
            <a:ext cx="9144000" cy="5013325"/>
          </a:xfrm>
          <a:noFill/>
        </p:spPr>
      </p:pic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0" y="4549775"/>
            <a:ext cx="9144000" cy="316928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        </a:t>
            </a:r>
            <a:r>
              <a:rPr lang="zh-CN" altLang="en-US" b="1">
                <a:solidFill>
                  <a:srgbClr val="FF0000"/>
                </a:solidFill>
              </a:rPr>
              <a:t>那样丑的脸，那样长的牙，那样安静的态度。它们咀嚼的时候，上牙和下牙交错地磨来磨去，大鼻孔里冒着热气，白沫子沾在胡须上。我看呆了，</a:t>
            </a:r>
            <a:r>
              <a:rPr lang="zh-CN" altLang="en-US" sz="3600" b="1">
                <a:solidFill>
                  <a:srgbClr val="FF0000"/>
                </a:solidFill>
              </a:rPr>
              <a:t>自己</a:t>
            </a:r>
            <a:r>
              <a:rPr lang="zh-CN" altLang="en-US" b="1">
                <a:solidFill>
                  <a:srgbClr val="FF0000"/>
                </a:solidFill>
              </a:rPr>
              <a:t>的牙齿也动起来。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07-0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8313" y="620713"/>
            <a:ext cx="619283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祖父的园子</a:t>
            </a:r>
            <a:endParaRPr lang="zh-CN" altLang="en-US" sz="5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82947"/>
          <p:cNvSpPr>
            <a:spLocks noGrp="1" noRot="1"/>
          </p:cNvSpPr>
          <p:nvPr>
            <p:ph type="ctrTitle"/>
          </p:nvPr>
        </p:nvSpPr>
        <p:spPr>
          <a:xfrm>
            <a:off x="778510" y="2349500"/>
            <a:ext cx="7587615" cy="1930400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defTabSz="914400"/>
            <a:r>
              <a:rPr lang="zh-CN" altLang="en-US" sz="6000" b="1" kern="1200" baseline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j-cs"/>
              </a:rPr>
              <a:t>看童年趣图回忆童年</a:t>
            </a:r>
            <a:endParaRPr lang="zh-CN" altLang="en-US" sz="6000" b="1" kern="1200" baseline="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122" name="副标题 82948"/>
          <p:cNvSpPr>
            <a:spLocks noGrp="1" noRot="1"/>
          </p:cNvSpPr>
          <p:nvPr>
            <p:ph type="subTitle" idx="1"/>
          </p:nvPr>
        </p:nvSpPr>
        <p:spPr>
          <a:xfrm>
            <a:off x="2916238" y="3657600"/>
            <a:ext cx="6227762" cy="1858963"/>
          </a:xfrm>
        </p:spPr>
        <p:txBody>
          <a:bodyPr anchor="t"/>
          <a:lstStyle/>
          <a:p>
            <a:pPr defTabSz="914400">
              <a:buSzPct val="70000"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.xml><?xml version="1.0" encoding="utf-8"?>
<p:tagLst xmlns:p="http://schemas.openxmlformats.org/presentationml/2006/main">
  <p:tag name="KSO_WM_DOC_GUID" val="{b3cb6cd1-9185-4318-b4b9-14c8ab4dc746}"/>
</p:tagLst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626</Template>
  <TotalTime>0</TotalTime>
  <Words>1150</Words>
  <Application>WPS 演示</Application>
  <PresentationFormat>全屏显示(4:3)</PresentationFormat>
  <Paragraphs>70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Tahoma</vt:lpstr>
      <vt:lpstr>楷体_GB2312</vt:lpstr>
      <vt:lpstr>新宋体</vt:lpstr>
      <vt:lpstr>黑体</vt:lpstr>
      <vt:lpstr>华文中宋</vt:lpstr>
      <vt:lpstr>微软雅黑</vt:lpstr>
      <vt:lpstr>Arial Unicode MS</vt:lpstr>
      <vt:lpstr>Calibri</vt:lpstr>
      <vt:lpstr>隶书</vt:lpstr>
      <vt:lpstr>华文行楷</vt:lpstr>
      <vt:lpstr>华文新魏</vt:lpstr>
      <vt:lpstr>米开软笔行楷</vt:lpstr>
      <vt:lpstr>仿宋</vt:lpstr>
      <vt:lpstr>楷体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看童年趣图回忆童年</vt:lpstr>
      <vt:lpstr>PowerPoint 演示文稿</vt:lpstr>
      <vt:lpstr>老鹰捉小鸡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小组交流，细说童年</vt:lpstr>
      <vt:lpstr>PowerPoint 演示文稿</vt:lpstr>
      <vt:lpstr>分享案例</vt:lpstr>
      <vt:lpstr>拓展延伸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深蓝</cp:lastModifiedBy>
  <cp:revision>4</cp:revision>
  <dcterms:created xsi:type="dcterms:W3CDTF">2019-08-29T05:33:54Z</dcterms:created>
  <dcterms:modified xsi:type="dcterms:W3CDTF">2019-08-29T05:54:46Z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