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91" r:id="rId4"/>
    <p:sldId id="292" r:id="rId5"/>
    <p:sldId id="257" r:id="rId6"/>
    <p:sldId id="258" r:id="rId7"/>
    <p:sldId id="285" r:id="rId9"/>
    <p:sldId id="268" r:id="rId10"/>
    <p:sldId id="290" r:id="rId11"/>
    <p:sldId id="278" r:id="rId12"/>
    <p:sldId id="286" r:id="rId13"/>
    <p:sldId id="287" r:id="rId14"/>
    <p:sldId id="270" r:id="rId15"/>
    <p:sldId id="288" r:id="rId16"/>
    <p:sldId id="289" r:id="rId17"/>
    <p:sldId id="275" r:id="rId18"/>
    <p:sldId id="273" r:id="rId19"/>
    <p:sldId id="280" r:id="rId20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FF00"/>
    <a:srgbClr val="FFCCCC"/>
    <a:srgbClr val="FFFFFF"/>
    <a:srgbClr val="FF0000"/>
    <a:srgbClr val="FFFFCC"/>
    <a:srgbClr val="FFFF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8" autoAdjust="0"/>
    <p:restoredTop sz="94660"/>
  </p:normalViewPr>
  <p:slideViewPr>
    <p:cSldViewPr>
      <p:cViewPr varScale="1">
        <p:scale>
          <a:sx n="108" d="100"/>
          <a:sy n="108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447FA-1B91-4DA2-B63F-CE747FE82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B0438-ADD8-4F91-B431-347FB0F6DE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B0438-ADD8-4F91-B431-347FB0F6DE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rgbClr val="FFFFCC"/>
            </a:gs>
            <a:gs pos="100000">
              <a:srgbClr val="FFCCCC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543203" y="764704"/>
            <a:ext cx="79208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kumimoji="0"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语文</a:t>
            </a:r>
            <a:r>
              <a:rPr kumimoji="0" lang="en-US" altLang="zh-CN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S</a:t>
            </a:r>
            <a:r>
              <a:rPr kumimoji="0"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版三年级</a:t>
            </a:r>
            <a:r>
              <a:rPr kumimoji="0"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语文</a:t>
            </a:r>
            <a:r>
              <a:rPr kumimoji="0"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下册 第一单元</a:t>
            </a:r>
            <a:endParaRPr kumimoji="0" lang="zh-CN" altLang="en-US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58238" y="2276872"/>
            <a:ext cx="389080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瀑 布</a:t>
            </a:r>
            <a:endParaRPr lang="zh-CN" altLang="en-US" sz="115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4213" y="1052513"/>
            <a:ext cx="77724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  </a:t>
            </a:r>
            <a:r>
              <a:rPr lang="zh-CN" altLang="en-US" b="1" dirty="0" smtClean="0">
                <a:latin typeface="宋体" panose="02010600030101010101" pitchFamily="2" charset="-122"/>
              </a:rPr>
              <a:t>从“忽然一转”这几个字中，你能想到作者刚才是在瀑布的哪一面听到声音的？你从中感受到了什么？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6600"/>
                </a:solidFill>
                <a:latin typeface="宋体" panose="02010600030101010101" pitchFamily="2" charset="-122"/>
              </a:rPr>
              <a:t>（从背面听声音大，现在转到正面声音就更大了，感受到瀑布的声势巨大，一定雄伟壮观。）</a:t>
            </a:r>
            <a:endParaRPr lang="zh-CN" altLang="en-US" b="1" dirty="0" smtClean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539750" y="1268413"/>
            <a:ext cx="80645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en-US" altLang="zh-CN" sz="3600" b="1" dirty="0" smtClean="0">
                <a:latin typeface="宋体" panose="02010600030101010101" pitchFamily="2" charset="-122"/>
              </a:rPr>
              <a:t>  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瀑布什么样</a:t>
            </a:r>
            <a:r>
              <a:rPr lang="en-US" altLang="zh-CN" sz="4000" b="1" dirty="0" smtClean="0">
                <a:latin typeface="宋体" panose="02010600030101010101" pitchFamily="2" charset="-122"/>
              </a:rPr>
              <a:t>?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作者是怎么打比方的？为什么先说没法比喻？后面又说“千丈青山衬着一道白银？”</a:t>
            </a:r>
            <a:endParaRPr lang="zh-CN" altLang="en-US" sz="4000" b="1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619250" y="1628775"/>
            <a:ext cx="6858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endParaRPr lang="zh-CN" altLang="zh-CN" sz="440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827088" y="1700213"/>
            <a:ext cx="8316912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 dirty="0"/>
              <a:t>站在瀑布脚下仰望，</a:t>
            </a:r>
            <a:endParaRPr lang="zh-CN" altLang="en-US" sz="4800" b="1" dirty="0"/>
          </a:p>
          <a:p>
            <a:pPr algn="l"/>
            <a:r>
              <a:rPr lang="zh-CN" altLang="en-US" sz="4800" b="1" dirty="0"/>
              <a:t>好伟大呀，一座</a:t>
            </a:r>
            <a:r>
              <a:rPr lang="zh-CN" altLang="en-US" sz="4800" b="1" dirty="0">
                <a:solidFill>
                  <a:srgbClr val="FF0000"/>
                </a:solidFill>
              </a:rPr>
              <a:t>珍珠的屏</a:t>
            </a:r>
            <a:r>
              <a:rPr lang="zh-CN" altLang="en-US" sz="4800" b="1" dirty="0"/>
              <a:t>！</a:t>
            </a:r>
            <a:endParaRPr lang="zh-CN" altLang="en-US" sz="4800" b="1" dirty="0"/>
          </a:p>
          <a:p>
            <a:pPr algn="l"/>
            <a:r>
              <a:rPr lang="zh-CN" altLang="en-US" sz="4800" b="1" dirty="0"/>
              <a:t>时时吹来一阵风，</a:t>
            </a:r>
            <a:endParaRPr lang="zh-CN" altLang="en-US" sz="4800" b="1" dirty="0"/>
          </a:p>
          <a:p>
            <a:pPr algn="l"/>
            <a:r>
              <a:rPr lang="zh-CN" altLang="en-US" sz="4800" b="1" dirty="0"/>
              <a:t>把它吹得如烟，如雾，如尘。</a:t>
            </a:r>
            <a:endParaRPr lang="zh-CN" altLang="en-US" sz="4800" b="1" dirty="0"/>
          </a:p>
        </p:txBody>
      </p:sp>
      <p:sp>
        <p:nvSpPr>
          <p:cNvPr id="13316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56550" y="5876925"/>
            <a:ext cx="649288" cy="647700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4213" y="549275"/>
            <a:ext cx="7991475" cy="55435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1.“</a:t>
            </a:r>
            <a:r>
              <a:rPr lang="zh-CN" altLang="en-US" b="1" dirty="0" smtClean="0">
                <a:latin typeface="宋体" panose="02010600030101010101" pitchFamily="2" charset="-122"/>
              </a:rPr>
              <a:t>仰望”是什么意思？为什么站在山脚下仰望？（用诗句中的语句回答）从这个词中你感受到什么？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2.</a:t>
            </a:r>
            <a:r>
              <a:rPr lang="zh-CN" altLang="en-US" b="1" dirty="0" smtClean="0">
                <a:latin typeface="宋体" panose="02010600030101010101" pitchFamily="2" charset="-122"/>
              </a:rPr>
              <a:t>为什么把瀑布比成“珍珠的屏”？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（从全貌看，像一座屏风；从小珠看，形似珍珠；颜色光泽与珍珠相似，晶莹透明。）</a:t>
            </a:r>
            <a:endParaRPr lang="zh-CN" altLang="en-US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　</a:t>
            </a:r>
            <a:endParaRPr lang="zh-CN" altLang="en-US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179388" y="836613"/>
            <a:ext cx="8459787" cy="3240459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en-US" altLang="zh-CN" sz="3600" b="1" dirty="0" smtClean="0"/>
              <a:t>  </a:t>
            </a:r>
            <a:r>
              <a:rPr lang="zh-CN" altLang="en-US" sz="3600" b="1" dirty="0" smtClean="0"/>
              <a:t>为什么说被风吹过的瀑布如烟、如雾、如尘？ </a:t>
            </a:r>
            <a:endParaRPr lang="zh-CN" altLang="en-US" sz="3600" b="1" dirty="0" smtClean="0"/>
          </a:p>
          <a:p>
            <a:pPr eaLnBrk="1" hangingPunct="1">
              <a:buFontTx/>
              <a:buNone/>
            </a:pPr>
            <a:endParaRPr lang="zh-CN" altLang="en-US" sz="3600" b="1" dirty="0" smtClean="0"/>
          </a:p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（如烟：轻柔飘逸，弥漫如雾：白茫茫一片，朦朦胧胧如尘：纷纷扬扬的落下。）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3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27988" y="5876925"/>
            <a:ext cx="828675" cy="74612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885113" y="6021388"/>
            <a:ext cx="863600" cy="6731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56550" y="5734050"/>
            <a:ext cx="790575" cy="71913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38200" y="381000"/>
            <a:ext cx="30861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3600" b="1" dirty="0">
                <a:solidFill>
                  <a:srgbClr val="FFFF66"/>
                </a:solidFill>
              </a:rPr>
              <a:t>我会认</a:t>
            </a:r>
            <a:endParaRPr lang="zh-CN" altLang="en-US" sz="3600" b="1" dirty="0">
              <a:solidFill>
                <a:srgbClr val="FFFF66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779838" y="5157788"/>
            <a:ext cx="2087562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ea typeface="楷体_GB2312" pitchFamily="49" charset="-122"/>
              </a:rPr>
              <a:t>广</a:t>
            </a:r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播</a:t>
            </a:r>
            <a:endParaRPr lang="zh-CN" altLang="en-US" sz="66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011863" y="4005263"/>
            <a:ext cx="2305050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撒</a:t>
            </a:r>
            <a:r>
              <a:rPr lang="zh-CN" altLang="en-US" sz="6600" b="1" dirty="0">
                <a:ea typeface="楷体_GB2312" pitchFamily="49" charset="-122"/>
              </a:rPr>
              <a:t>下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779838" y="1700213"/>
            <a:ext cx="19446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ea typeface="楷体_GB2312" pitchFamily="49" charset="-122"/>
              </a:rPr>
              <a:t>水</a:t>
            </a:r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沟</a:t>
            </a:r>
            <a:endParaRPr lang="zh-CN" altLang="en-US" sz="66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011863" y="1700213"/>
            <a:ext cx="21605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推</a:t>
            </a:r>
            <a:r>
              <a:rPr lang="zh-CN" altLang="en-US" sz="6600" b="1" dirty="0">
                <a:ea typeface="楷体_GB2312" pitchFamily="49" charset="-122"/>
              </a:rPr>
              <a:t>动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971550" y="2781300"/>
            <a:ext cx="2160588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脉</a:t>
            </a:r>
            <a:r>
              <a:rPr lang="zh-CN" altLang="en-US" sz="6600" b="1" dirty="0">
                <a:ea typeface="楷体_GB2312" pitchFamily="49" charset="-122"/>
              </a:rPr>
              <a:t>搏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779838" y="2781300"/>
            <a:ext cx="19446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滑</a:t>
            </a:r>
            <a:r>
              <a:rPr lang="zh-CN" altLang="en-US" sz="6600" b="1" dirty="0">
                <a:ea typeface="楷体_GB2312" pitchFamily="49" charset="-122"/>
              </a:rPr>
              <a:t>落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6011863" y="2781300"/>
            <a:ext cx="21605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跌</a:t>
            </a:r>
            <a:r>
              <a:rPr lang="zh-CN" altLang="en-US" sz="6600" b="1" dirty="0">
                <a:ea typeface="楷体_GB2312" pitchFamily="49" charset="-122"/>
              </a:rPr>
              <a:t>倒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971550" y="3933825"/>
            <a:ext cx="2160588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敲</a:t>
            </a:r>
            <a:r>
              <a:rPr lang="zh-CN" altLang="en-US" sz="6600" b="1" dirty="0">
                <a:ea typeface="楷体_GB2312" pitchFamily="49" charset="-122"/>
              </a:rPr>
              <a:t>鼓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779838" y="4005263"/>
            <a:ext cx="1871662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密</a:t>
            </a:r>
            <a:r>
              <a:rPr lang="zh-CN" altLang="en-US" sz="6600" b="1" dirty="0">
                <a:ea typeface="楷体_GB2312" pitchFamily="49" charset="-122"/>
              </a:rPr>
              <a:t>林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971550" y="1700213"/>
            <a:ext cx="2212975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铁</a:t>
            </a:r>
            <a:r>
              <a:rPr lang="zh-CN" altLang="en-US" sz="6600" b="1" dirty="0">
                <a:ea typeface="楷体_GB2312" pitchFamily="49" charset="-122"/>
              </a:rPr>
              <a:t>皮</a:t>
            </a:r>
            <a:endParaRPr lang="zh-CN" altLang="en-US" sz="6600" b="1" dirty="0">
              <a:ea typeface="楷体_GB2312" pitchFamily="49" charset="-122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6156325" y="5157788"/>
            <a:ext cx="208915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ea typeface="楷体_GB2312" pitchFamily="49" charset="-122"/>
              </a:rPr>
              <a:t>品</a:t>
            </a:r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尝</a:t>
            </a:r>
            <a:endParaRPr lang="zh-CN" altLang="en-US" sz="66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062" name="AutoShape 1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243888" y="6021388"/>
            <a:ext cx="576262" cy="503237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971550" y="5157788"/>
            <a:ext cx="2160588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乳</a:t>
            </a:r>
            <a:r>
              <a:rPr lang="zh-CN" altLang="en-US" sz="6600" b="1" dirty="0">
                <a:ea typeface="楷体_GB2312" pitchFamily="49" charset="-122"/>
              </a:rPr>
              <a:t>汁</a:t>
            </a:r>
            <a:endParaRPr lang="zh-CN" altLang="en-US" sz="6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 autoUpdateAnimBg="0"/>
      <p:bldP spid="4100" grpId="0" animBg="1" autoUpdateAnimBg="0"/>
      <p:bldP spid="4101" grpId="0" animBg="1" autoUpdateAnimBg="0"/>
      <p:bldP spid="4102" grpId="0" animBg="1" autoUpdateAnimBg="0"/>
      <p:bldP spid="4103" grpId="0" animBg="1" autoUpdateAnimBg="0"/>
      <p:bldP spid="4104" grpId="0" animBg="1" autoUpdateAnimBg="0"/>
      <p:bldP spid="4105" grpId="0" animBg="1" autoUpdateAnimBg="0"/>
      <p:bldP spid="4106" grpId="0" animBg="1" autoUpdateAnimBg="0"/>
      <p:bldP spid="4107" grpId="0" animBg="1" autoUpdateAnimBg="0"/>
      <p:bldP spid="4108" grpId="0" animBg="1" autoUpdateAnimBg="0"/>
      <p:bldP spid="4109" grpId="0" animBg="1" autoUpdateAnimBg="0"/>
      <p:bldP spid="4111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背景8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468313" y="0"/>
            <a:ext cx="8229600" cy="14398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sz="7200" b="1" dirty="0" smtClean="0">
                <a:solidFill>
                  <a:srgbClr val="CC0000"/>
                </a:solidFill>
              </a:rPr>
              <a:t>望庐山瀑布</a:t>
            </a:r>
            <a:endParaRPr lang="zh-CN" altLang="en-US" sz="7200" b="1" dirty="0" smtClean="0">
              <a:solidFill>
                <a:srgbClr val="CC0000"/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11188" y="1484313"/>
            <a:ext cx="8229600" cy="53736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660066"/>
                </a:solidFill>
                <a:ea typeface="楷体_GB2312" pitchFamily="49" charset="-122"/>
              </a:rPr>
              <a:t>唐　李白</a:t>
            </a:r>
            <a:endParaRPr lang="zh-CN" altLang="en-US" sz="6000" b="1" dirty="0" smtClean="0">
              <a:solidFill>
                <a:srgbClr val="660066"/>
              </a:solidFill>
              <a:ea typeface="楷体_GB2312" pitchFamily="49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660033"/>
                </a:solidFill>
                <a:ea typeface="楷体_GB2312" pitchFamily="49" charset="-122"/>
              </a:rPr>
              <a:t>日照香炉生紫烟，</a:t>
            </a:r>
            <a:endParaRPr lang="zh-CN" altLang="en-US" sz="6000" b="1" dirty="0" smtClean="0">
              <a:solidFill>
                <a:srgbClr val="660033"/>
              </a:solidFill>
              <a:ea typeface="楷体_GB2312" pitchFamily="49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660033"/>
                </a:solidFill>
                <a:ea typeface="楷体_GB2312" pitchFamily="49" charset="-122"/>
              </a:rPr>
              <a:t>遥看瀑布挂前川。</a:t>
            </a:r>
            <a:endParaRPr lang="zh-CN" altLang="en-US" sz="6000" b="1" dirty="0" smtClean="0">
              <a:solidFill>
                <a:srgbClr val="660033"/>
              </a:solidFill>
              <a:ea typeface="楷体_GB2312" pitchFamily="49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660033"/>
                </a:solidFill>
                <a:ea typeface="楷体_GB2312" pitchFamily="49" charset="-122"/>
              </a:rPr>
              <a:t>飞流直下三千尺，</a:t>
            </a:r>
            <a:endParaRPr lang="zh-CN" altLang="en-US" sz="6000" b="1" dirty="0" smtClean="0">
              <a:solidFill>
                <a:srgbClr val="660033"/>
              </a:solidFill>
              <a:ea typeface="楷体_GB2312" pitchFamily="49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6000" b="1" dirty="0" smtClean="0">
                <a:solidFill>
                  <a:srgbClr val="660033"/>
                </a:solidFill>
                <a:ea typeface="楷体_GB2312" pitchFamily="49" charset="-122"/>
              </a:rPr>
              <a:t>疑是银河落九天。</a:t>
            </a:r>
            <a:endParaRPr lang="zh-CN" altLang="en-US" sz="6000" b="1" dirty="0" smtClean="0">
              <a:solidFill>
                <a:srgbClr val="660033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1763713" y="188913"/>
            <a:ext cx="3671887" cy="692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sz="4800" b="1" smtClean="0">
                <a:solidFill>
                  <a:srgbClr val="FF0000"/>
                </a:solidFill>
                <a:ea typeface="隶书" panose="02010509060101010101" pitchFamily="49" charset="-122"/>
              </a:rPr>
              <a:t>瀑 布</a:t>
            </a:r>
            <a:endParaRPr lang="zh-CN" altLang="en-US" sz="4800" b="1" smtClean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512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56550" y="5949950"/>
            <a:ext cx="503238" cy="500063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547813" y="1700213"/>
            <a:ext cx="7200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403350" y="981075"/>
            <a:ext cx="6697663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/>
              <a:t>还没看见</a:t>
            </a:r>
            <a:r>
              <a:rPr lang="zh-CN" altLang="en-US" sz="2400" b="1">
                <a:solidFill>
                  <a:srgbClr val="FF6600"/>
                </a:solidFill>
              </a:rPr>
              <a:t>瀑</a:t>
            </a:r>
            <a:r>
              <a:rPr lang="zh-CN" altLang="en-US" sz="2400" b="1"/>
              <a:t>布，</a:t>
            </a:r>
            <a:endParaRPr lang="zh-CN" altLang="en-US" sz="2400" b="1"/>
          </a:p>
          <a:p>
            <a:pPr algn="l"/>
            <a:r>
              <a:rPr lang="zh-CN" altLang="en-US" sz="2400" b="1"/>
              <a:t>先听见</a:t>
            </a:r>
            <a:r>
              <a:rPr lang="zh-CN" altLang="en-US" sz="2400" b="1">
                <a:solidFill>
                  <a:srgbClr val="FF6600"/>
                </a:solidFill>
              </a:rPr>
              <a:t>瀑</a:t>
            </a:r>
            <a:r>
              <a:rPr lang="zh-CN" altLang="en-US" sz="2400" b="1"/>
              <a:t>布的声音，</a:t>
            </a:r>
            <a:endParaRPr lang="zh-CN" altLang="en-US" sz="2400" b="1"/>
          </a:p>
          <a:p>
            <a:pPr algn="l"/>
            <a:r>
              <a:rPr lang="zh-CN" altLang="en-US" sz="2400" b="1"/>
              <a:t>好像叠叠的浪涌上岸滩，</a:t>
            </a:r>
            <a:endParaRPr lang="zh-CN" altLang="en-US" sz="2400" b="1"/>
          </a:p>
          <a:p>
            <a:pPr algn="l"/>
            <a:r>
              <a:rPr lang="zh-CN" altLang="en-US" sz="2400" b="1"/>
              <a:t>又像</a:t>
            </a:r>
            <a:r>
              <a:rPr lang="zh-CN" altLang="en-US" sz="2400" b="1">
                <a:solidFill>
                  <a:srgbClr val="FF6600"/>
                </a:solidFill>
              </a:rPr>
              <a:t>阵阵</a:t>
            </a:r>
            <a:r>
              <a:rPr lang="zh-CN" altLang="en-US" sz="2400" b="1"/>
              <a:t>的风吹过松林。</a:t>
            </a:r>
            <a:endParaRPr lang="zh-CN" altLang="en-US" sz="2400" b="1"/>
          </a:p>
          <a:p>
            <a:pPr algn="l"/>
            <a:endParaRPr lang="zh-CN" altLang="en-US" sz="2400" b="1"/>
          </a:p>
          <a:p>
            <a:pPr algn="l"/>
            <a:r>
              <a:rPr lang="zh-CN" altLang="en-US" sz="2400" b="1"/>
              <a:t>山路忽然一转，</a:t>
            </a:r>
            <a:endParaRPr lang="zh-CN" altLang="en-US" sz="2400" b="1"/>
          </a:p>
          <a:p>
            <a:pPr algn="l"/>
            <a:r>
              <a:rPr lang="zh-CN" altLang="en-US" sz="2400" b="1"/>
              <a:t>啊！望见了瀑布的全身！</a:t>
            </a:r>
            <a:endParaRPr lang="zh-CN" altLang="en-US" sz="2400" b="1"/>
          </a:p>
          <a:p>
            <a:pPr algn="l"/>
            <a:r>
              <a:rPr lang="zh-CN" altLang="en-US" sz="2400" b="1"/>
              <a:t>这</a:t>
            </a:r>
            <a:r>
              <a:rPr lang="zh-CN" altLang="en-US" sz="2400" b="1">
                <a:solidFill>
                  <a:srgbClr val="FF6600"/>
                </a:solidFill>
              </a:rPr>
              <a:t>般</a:t>
            </a:r>
            <a:r>
              <a:rPr lang="zh-CN" altLang="en-US" sz="2400" b="1"/>
              <a:t>景象没法比</a:t>
            </a:r>
            <a:r>
              <a:rPr lang="zh-CN" altLang="en-US" sz="2400" b="1">
                <a:solidFill>
                  <a:srgbClr val="FF6600"/>
                </a:solidFill>
              </a:rPr>
              <a:t>喻</a:t>
            </a:r>
            <a:r>
              <a:rPr lang="zh-CN" altLang="en-US" sz="2400" b="1"/>
              <a:t>，</a:t>
            </a:r>
            <a:endParaRPr lang="zh-CN" altLang="en-US" sz="2400" b="1"/>
          </a:p>
          <a:p>
            <a:pPr algn="l"/>
            <a:r>
              <a:rPr lang="zh-CN" altLang="en-US" sz="2400" b="1"/>
              <a:t>千</a:t>
            </a:r>
            <a:r>
              <a:rPr lang="zh-CN" altLang="en-US" sz="2400" b="1">
                <a:solidFill>
                  <a:srgbClr val="FF6600"/>
                </a:solidFill>
              </a:rPr>
              <a:t>丈</a:t>
            </a:r>
            <a:r>
              <a:rPr lang="zh-CN" altLang="en-US" sz="2400" b="1"/>
              <a:t>青山</a:t>
            </a:r>
            <a:r>
              <a:rPr lang="zh-CN" altLang="en-US" sz="2400" b="1">
                <a:solidFill>
                  <a:srgbClr val="FF6600"/>
                </a:solidFill>
              </a:rPr>
              <a:t>衬</a:t>
            </a:r>
            <a:r>
              <a:rPr lang="zh-CN" altLang="en-US" sz="2400" b="1"/>
              <a:t>着一道白银。</a:t>
            </a:r>
            <a:endParaRPr lang="zh-CN" altLang="en-US" sz="2400" b="1"/>
          </a:p>
          <a:p>
            <a:pPr algn="l"/>
            <a:endParaRPr lang="zh-CN" altLang="en-US" sz="2400" b="1"/>
          </a:p>
          <a:p>
            <a:pPr algn="l"/>
            <a:r>
              <a:rPr lang="zh-CN" altLang="en-US" sz="2400" b="1"/>
              <a:t>站在瀑布脚下</a:t>
            </a:r>
            <a:r>
              <a:rPr lang="zh-CN" altLang="en-US" sz="2400" b="1">
                <a:solidFill>
                  <a:srgbClr val="FF6600"/>
                </a:solidFill>
              </a:rPr>
              <a:t>仰</a:t>
            </a:r>
            <a:r>
              <a:rPr lang="zh-CN" altLang="en-US" sz="2400" b="1"/>
              <a:t>望，</a:t>
            </a:r>
            <a:endParaRPr lang="zh-CN" altLang="en-US" sz="2400" b="1"/>
          </a:p>
          <a:p>
            <a:pPr algn="l"/>
            <a:r>
              <a:rPr lang="zh-CN" altLang="en-US" sz="2400" b="1"/>
              <a:t>好</a:t>
            </a:r>
            <a:r>
              <a:rPr lang="zh-CN" altLang="en-US" sz="2400" b="1">
                <a:solidFill>
                  <a:srgbClr val="FF6600"/>
                </a:solidFill>
              </a:rPr>
              <a:t>伟</a:t>
            </a:r>
            <a:r>
              <a:rPr lang="zh-CN" altLang="en-US" sz="2400" b="1"/>
              <a:t>大呀，一座珍珠的屏！</a:t>
            </a:r>
            <a:endParaRPr lang="zh-CN" altLang="en-US" sz="2400" b="1"/>
          </a:p>
          <a:p>
            <a:pPr algn="l"/>
            <a:r>
              <a:rPr lang="zh-CN" altLang="en-US" sz="2400" b="1"/>
              <a:t>时时吹来一阵风，</a:t>
            </a:r>
            <a:endParaRPr lang="zh-CN" altLang="en-US" sz="2400" b="1"/>
          </a:p>
          <a:p>
            <a:pPr algn="l"/>
            <a:r>
              <a:rPr lang="zh-CN" altLang="en-US" sz="2400" b="1"/>
              <a:t>把它吹得如烟，如雾，如尘。</a:t>
            </a:r>
            <a:endParaRPr lang="zh-CN" altLang="en-US" sz="2400" b="1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01786" y="30416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38200" y="381000"/>
            <a:ext cx="30861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3600" b="1" dirty="0">
                <a:solidFill>
                  <a:srgbClr val="FFFF66"/>
                </a:solidFill>
              </a:rPr>
              <a:t>我会认</a:t>
            </a:r>
            <a:endParaRPr lang="zh-CN" altLang="en-US" sz="3600" b="1" dirty="0">
              <a:solidFill>
                <a:srgbClr val="FFFF66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779838" y="5157788"/>
            <a:ext cx="2087562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瀑</a:t>
            </a:r>
            <a:r>
              <a:rPr lang="zh-CN" altLang="en-US" sz="6000" b="1">
                <a:ea typeface="楷体_GB2312" pitchFamily="49" charset="-122"/>
              </a:rPr>
              <a:t>布</a:t>
            </a:r>
            <a:endParaRPr lang="zh-CN" altLang="en-US" sz="6000" b="1">
              <a:ea typeface="楷体_GB2312" pitchFamily="49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940425" y="4005263"/>
            <a:ext cx="2305050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阵阵</a:t>
            </a:r>
            <a:endParaRPr lang="zh-CN" altLang="en-US" sz="6000" b="1">
              <a:ea typeface="楷体_GB2312" pitchFamily="49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779838" y="1700213"/>
            <a:ext cx="19446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重</a:t>
            </a:r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叠</a:t>
            </a:r>
            <a:endParaRPr lang="zh-CN" altLang="en-US" sz="6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011863" y="1700213"/>
            <a:ext cx="21605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比</a:t>
            </a:r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喻</a:t>
            </a:r>
            <a:endParaRPr lang="zh-CN" altLang="en-US" sz="6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95288" y="2781300"/>
            <a:ext cx="295275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千丈青山</a:t>
            </a:r>
            <a:endParaRPr lang="zh-CN" altLang="en-US" sz="6000" b="1">
              <a:ea typeface="楷体_GB2312" pitchFamily="49" charset="-122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779838" y="2781300"/>
            <a:ext cx="19446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白银</a:t>
            </a:r>
            <a:endParaRPr lang="zh-CN" altLang="en-US" sz="6000" b="1">
              <a:ea typeface="楷体_GB2312" pitchFamily="49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6011863" y="2781300"/>
            <a:ext cx="21605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仰望</a:t>
            </a:r>
            <a:endParaRPr lang="zh-CN" altLang="en-US" sz="6000" b="1">
              <a:ea typeface="楷体_GB2312" pitchFamily="49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95288" y="3860800"/>
            <a:ext cx="295275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珍珠的</a:t>
            </a:r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屏</a:t>
            </a:r>
            <a:endParaRPr lang="zh-CN" altLang="en-US" sz="60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779838" y="4005263"/>
            <a:ext cx="1871662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伟大</a:t>
            </a:r>
            <a:endParaRPr lang="zh-CN" altLang="en-US" sz="6000" b="1">
              <a:ea typeface="楷体_GB2312" pitchFamily="49" charset="-122"/>
            </a:endParaRP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395288" y="1676400"/>
            <a:ext cx="295275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 dirty="0">
                <a:solidFill>
                  <a:srgbClr val="FF0000"/>
                </a:solidFill>
                <a:ea typeface="楷体_GB2312" pitchFamily="49" charset="-122"/>
              </a:rPr>
              <a:t>涌</a:t>
            </a:r>
            <a:r>
              <a:rPr lang="zh-CN" altLang="en-US" sz="6000" b="1" dirty="0">
                <a:ea typeface="楷体_GB2312" pitchFamily="49" charset="-122"/>
              </a:rPr>
              <a:t>上岸</a:t>
            </a:r>
            <a:r>
              <a:rPr lang="zh-CN" altLang="en-US" sz="6000" b="1" dirty="0">
                <a:solidFill>
                  <a:srgbClr val="FF0000"/>
                </a:solidFill>
                <a:ea typeface="楷体_GB2312" pitchFamily="49" charset="-122"/>
              </a:rPr>
              <a:t>滩</a:t>
            </a:r>
            <a:endParaRPr lang="zh-CN" altLang="en-US" sz="60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6084888" y="5157788"/>
            <a:ext cx="1944687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衬</a:t>
            </a:r>
            <a:r>
              <a:rPr lang="zh-CN" altLang="en-US" sz="6000" b="1">
                <a:ea typeface="楷体_GB2312" pitchFamily="49" charset="-122"/>
              </a:rPr>
              <a:t>着</a:t>
            </a:r>
            <a:endParaRPr lang="zh-CN" altLang="en-US" sz="6000" b="1">
              <a:ea typeface="楷体_GB2312" pitchFamily="49" charset="-122"/>
            </a:endParaRPr>
          </a:p>
        </p:txBody>
      </p:sp>
      <p:sp>
        <p:nvSpPr>
          <p:cNvPr id="6158" name="AutoShape 1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243888" y="6021388"/>
            <a:ext cx="576262" cy="503237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395288" y="5157788"/>
            <a:ext cx="295275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6000" b="1">
                <a:ea typeface="楷体_GB2312" pitchFamily="49" charset="-122"/>
              </a:rPr>
              <a:t>吹过松林</a:t>
            </a:r>
            <a:endParaRPr lang="zh-CN" altLang="en-US" sz="6000" b="1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 autoUpdateAnimBg="0"/>
      <p:bldP spid="4100" grpId="0" animBg="1" autoUpdateAnimBg="0"/>
      <p:bldP spid="4101" grpId="0" animBg="1" autoUpdateAnimBg="0"/>
      <p:bldP spid="4102" grpId="0" animBg="1" autoUpdateAnimBg="0"/>
      <p:bldP spid="4103" grpId="0" animBg="1" autoUpdateAnimBg="0"/>
      <p:bldP spid="4104" grpId="0" animBg="1" autoUpdateAnimBg="0"/>
      <p:bldP spid="4105" grpId="0" animBg="1" autoUpdateAnimBg="0"/>
      <p:bldP spid="4106" grpId="0" animBg="1" autoUpdateAnimBg="0"/>
      <p:bldP spid="4107" grpId="0" animBg="1" autoUpdateAnimBg="0"/>
      <p:bldP spid="4108" grpId="0" animBg="1" autoUpdateAnimBg="0"/>
      <p:bldP spid="4109" grpId="0" animBg="1" autoUpdateAnimBg="0"/>
      <p:bldP spid="4111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539750" y="692150"/>
            <a:ext cx="7920682" cy="1143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dirty="0" smtClean="0">
                <a:solidFill>
                  <a:srgbClr val="FF0000"/>
                </a:solidFill>
                <a:ea typeface="隶书" panose="02010509060101010101" pitchFamily="49" charset="-122"/>
              </a:rPr>
              <a:t>思考</a:t>
            </a:r>
            <a:endParaRPr lang="zh-CN" altLang="en-US" dirty="0" smtClean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539552" y="1988840"/>
            <a:ext cx="7918648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  </a:t>
            </a:r>
            <a:r>
              <a:rPr lang="zh-CN" altLang="en-US" sz="4000" b="1" dirty="0" smtClean="0">
                <a:latin typeface="宋体" panose="02010600030101010101" pitchFamily="2" charset="-122"/>
              </a:rPr>
              <a:t>哪些诗句是写瀑布声音的？哪些诗句是描写瀑布样子的？作者是按怎样的顺序去欣赏瀑布的？ </a:t>
            </a:r>
            <a:endParaRPr lang="zh-CN" altLang="en-US" sz="4000" b="1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827584" y="1412776"/>
            <a:ext cx="72723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 dirty="0">
                <a:ea typeface="楷体_GB2312" pitchFamily="49" charset="-122"/>
              </a:rPr>
              <a:t>还没看见瀑布，</a:t>
            </a:r>
            <a:endParaRPr lang="zh-CN" altLang="en-US" sz="5400" b="1" dirty="0">
              <a:ea typeface="楷体_GB2312" pitchFamily="49" charset="-122"/>
            </a:endParaRPr>
          </a:p>
          <a:p>
            <a:pPr algn="l"/>
            <a:r>
              <a:rPr lang="zh-CN" altLang="en-US" sz="5400" b="1" dirty="0">
                <a:ea typeface="楷体_GB2312" pitchFamily="49" charset="-122"/>
              </a:rPr>
              <a:t>先听见瀑布的声音，</a:t>
            </a:r>
            <a:endParaRPr lang="zh-CN" altLang="en-US" sz="5400" b="1" dirty="0">
              <a:ea typeface="楷体_GB2312" pitchFamily="49" charset="-122"/>
            </a:endParaRPr>
          </a:p>
          <a:p>
            <a:pPr algn="l"/>
            <a:r>
              <a:rPr lang="zh-CN" altLang="en-US" sz="5400" b="1" dirty="0">
                <a:ea typeface="楷体_GB2312" pitchFamily="49" charset="-122"/>
              </a:rPr>
              <a:t>好像叠叠的浪涌上岸滩，</a:t>
            </a:r>
            <a:endParaRPr lang="zh-CN" altLang="en-US" sz="5400" b="1" dirty="0">
              <a:ea typeface="楷体_GB2312" pitchFamily="49" charset="-122"/>
            </a:endParaRPr>
          </a:p>
          <a:p>
            <a:pPr algn="l"/>
            <a:r>
              <a:rPr lang="zh-CN" altLang="en-US" sz="5400" b="1" dirty="0">
                <a:ea typeface="楷体_GB2312" pitchFamily="49" charset="-122"/>
              </a:rPr>
              <a:t>又像阵阵的风吹过松林。</a:t>
            </a:r>
            <a:endParaRPr lang="zh-CN" altLang="en-US" sz="5400" b="1" dirty="0">
              <a:ea typeface="楷体_GB2312" pitchFamily="49" charset="-122"/>
            </a:endParaRPr>
          </a:p>
        </p:txBody>
      </p:sp>
      <p:sp>
        <p:nvSpPr>
          <p:cNvPr id="8195" name="AutoShape 3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667625" y="5805488"/>
            <a:ext cx="719138" cy="57467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539750" y="333375"/>
            <a:ext cx="8459788" cy="60483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1.</a:t>
            </a:r>
            <a:r>
              <a:rPr lang="zh-CN" altLang="en-US" b="1" dirty="0" smtClean="0">
                <a:latin typeface="宋体" panose="02010600030101010101" pitchFamily="2" charset="-122"/>
              </a:rPr>
              <a:t>瀑布声音的特点：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latin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</a:rPr>
              <a:t>1</a:t>
            </a:r>
            <a:r>
              <a:rPr lang="zh-CN" altLang="en-US" b="1" dirty="0" smtClean="0">
                <a:latin typeface="宋体" panose="02010600030101010101" pitchFamily="2" charset="-122"/>
              </a:rPr>
              <a:t>）齐读这一节诗。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latin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</a:rPr>
              <a:t>2</a:t>
            </a:r>
            <a:r>
              <a:rPr lang="zh-CN" altLang="en-US" b="1" dirty="0" smtClean="0">
                <a:latin typeface="宋体" panose="02010600030101010101" pitchFamily="2" charset="-122"/>
              </a:rPr>
              <a:t>）瀑布的声音，好像（ ），又像（ ）。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latin typeface="宋体" panose="02010600030101010101" pitchFamily="2" charset="-122"/>
              </a:rPr>
              <a:t>    思考：这样写的好处是什么？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（要点：突出瀑布声音响亮，气势雄伟；把抽象的声音形象化，使人觉得生动、真切。）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latin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</a:rPr>
              <a:t>3</a:t>
            </a:r>
            <a:r>
              <a:rPr lang="zh-CN" altLang="en-US" b="1" dirty="0" smtClean="0">
                <a:latin typeface="宋体" panose="02010600030101010101" pitchFamily="2" charset="-122"/>
              </a:rPr>
              <a:t>）瀑布声势浩大，通过朗读表现出来。</a:t>
            </a:r>
            <a:endParaRPr lang="zh-CN" altLang="en-US" b="1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331913" y="1628775"/>
            <a:ext cx="7056437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ea typeface="楷体_GB2312" pitchFamily="49" charset="-122"/>
              </a:rPr>
              <a:t>山路忽然一转，</a:t>
            </a:r>
            <a:endParaRPr lang="zh-CN" altLang="en-US" sz="4800" b="1">
              <a:ea typeface="楷体_GB2312" pitchFamily="49" charset="-122"/>
            </a:endParaRPr>
          </a:p>
          <a:p>
            <a:pPr algn="l"/>
            <a:r>
              <a:rPr lang="zh-CN" altLang="en-US" sz="4800" b="1">
                <a:ea typeface="楷体_GB2312" pitchFamily="49" charset="-122"/>
              </a:rPr>
              <a:t>啊！望见了瀑布的全身！</a:t>
            </a:r>
            <a:endParaRPr lang="zh-CN" altLang="en-US" sz="4800" b="1">
              <a:ea typeface="楷体_GB2312" pitchFamily="49" charset="-122"/>
            </a:endParaRPr>
          </a:p>
          <a:p>
            <a:pPr algn="l"/>
            <a:r>
              <a:rPr lang="zh-CN" altLang="en-US" sz="4800" b="1">
                <a:ea typeface="楷体_GB2312" pitchFamily="49" charset="-122"/>
              </a:rPr>
              <a:t>这般景象没法比喻，</a:t>
            </a:r>
            <a:endParaRPr lang="zh-CN" altLang="en-US" sz="4800" b="1">
              <a:ea typeface="楷体_GB2312" pitchFamily="49" charset="-122"/>
            </a:endParaRPr>
          </a:p>
          <a:p>
            <a:pPr algn="l"/>
            <a:r>
              <a:rPr lang="zh-CN" altLang="en-US" sz="4800" b="1">
                <a:ea typeface="楷体_GB2312" pitchFamily="49" charset="-122"/>
              </a:rPr>
              <a:t>千丈青山衬着一道白银。</a:t>
            </a:r>
            <a:endParaRPr lang="zh-CN" altLang="en-US" sz="4800" b="1">
              <a:ea typeface="楷体_GB2312" pitchFamily="49" charset="-122"/>
            </a:endParaRPr>
          </a:p>
        </p:txBody>
      </p:sp>
      <p:sp>
        <p:nvSpPr>
          <p:cNvPr id="10243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524750" y="5516563"/>
            <a:ext cx="577850" cy="577850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WPS 演示</Application>
  <PresentationFormat>全屏显示(4:3)</PresentationFormat>
  <Paragraphs>139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Calibri</vt:lpstr>
      <vt:lpstr>隶书</vt:lpstr>
      <vt:lpstr>微软雅黑</vt:lpstr>
      <vt:lpstr>黑体</vt:lpstr>
      <vt:lpstr>楷体_GB2312</vt:lpstr>
      <vt:lpstr>Arial</vt:lpstr>
      <vt:lpstr>Calibri</vt:lpstr>
      <vt:lpstr>新宋体</vt:lpstr>
      <vt:lpstr>第一PPT模板网-WWW.1PPT.COM</vt:lpstr>
      <vt:lpstr>PowerPoint 演示文稿</vt:lpstr>
      <vt:lpstr>PowerPoint 演示文稿</vt:lpstr>
      <vt:lpstr>望庐山瀑布</vt:lpstr>
      <vt:lpstr>瀑 布</vt:lpstr>
      <vt:lpstr>PowerPoint 演示文稿</vt:lpstr>
      <vt:lpstr>思考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QingQingzeng</cp:lastModifiedBy>
  <cp:revision>123</cp:revision>
  <dcterms:created xsi:type="dcterms:W3CDTF">2005-04-26T17:40:00Z</dcterms:created>
  <dcterms:modified xsi:type="dcterms:W3CDTF">2017-05-12T08:32:16Z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