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3"/>
  </p:notesMasterIdLst>
  <p:sldIdLst>
    <p:sldId id="462" r:id="rId2"/>
    <p:sldId id="1019" r:id="rId3"/>
    <p:sldId id="1026" r:id="rId4"/>
    <p:sldId id="1020" r:id="rId5"/>
    <p:sldId id="1025" r:id="rId6"/>
    <p:sldId id="991" r:id="rId7"/>
    <p:sldId id="1009" r:id="rId8"/>
    <p:sldId id="1013" r:id="rId9"/>
    <p:sldId id="998" r:id="rId10"/>
    <p:sldId id="1031" r:id="rId11"/>
    <p:sldId id="1032" r:id="rId12"/>
    <p:sldId id="1033" r:id="rId13"/>
    <p:sldId id="1030" r:id="rId14"/>
    <p:sldId id="1022" r:id="rId15"/>
    <p:sldId id="1021" r:id="rId16"/>
    <p:sldId id="1028" r:id="rId17"/>
    <p:sldId id="1024" r:id="rId18"/>
    <p:sldId id="1027" r:id="rId19"/>
    <p:sldId id="1014" r:id="rId20"/>
    <p:sldId id="1015" r:id="rId21"/>
    <p:sldId id="1023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F1FF"/>
    <a:srgbClr val="0000FF"/>
    <a:srgbClr val="D1F5B8"/>
    <a:srgbClr val="ECAAC3"/>
    <a:srgbClr val="D2F5B9"/>
    <a:srgbClr val="53B948"/>
    <a:srgbClr val="29A6DE"/>
    <a:srgbClr val="0B5FD1"/>
    <a:srgbClr val="211813"/>
    <a:srgbClr val="98D2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0" autoAdjust="0"/>
    <p:restoredTop sz="94660"/>
  </p:normalViewPr>
  <p:slideViewPr>
    <p:cSldViewPr>
      <p:cViewPr varScale="1">
        <p:scale>
          <a:sx n="54" d="100"/>
          <a:sy n="54" d="100"/>
        </p:scale>
        <p:origin x="924" y="36"/>
      </p:cViewPr>
      <p:guideLst>
        <p:guide orient="horz" pos="1618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smtClean="0"/>
              <a:t>最新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smtClean="0"/>
              <a:t>课件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副本"/>
          <p:cNvPicPr>
            <a:picLocks noChangeAspect="1"/>
          </p:cNvPicPr>
          <p:nvPr userDrawn="1"/>
        </p:nvPicPr>
        <p:blipFill>
          <a:blip r:embed="rId24" cstate="print"/>
          <a:stretch>
            <a:fillRect/>
          </a:stretch>
        </p:blipFill>
        <p:spPr>
          <a:xfrm>
            <a:off x="0" y="4300694"/>
            <a:ext cx="9144000" cy="843706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 flipH="1">
            <a:off x="0" y="123478"/>
            <a:ext cx="3563887" cy="216024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97970" y="77589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73" b="11328"/>
          <a:stretch>
            <a:fillRect/>
          </a:stretch>
        </p:blipFill>
        <p:spPr>
          <a:xfrm>
            <a:off x="1003935" y="2842260"/>
            <a:ext cx="2164080" cy="1694180"/>
          </a:xfrm>
          <a:prstGeom prst="round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248828" y="1339225"/>
            <a:ext cx="4646295" cy="1066165"/>
            <a:chOff x="1774483" y="1606560"/>
            <a:chExt cx="4646295" cy="1066165"/>
          </a:xfrm>
        </p:grpSpPr>
        <p:sp>
          <p:nvSpPr>
            <p:cNvPr id="9" name="菱形 8"/>
            <p:cNvSpPr/>
            <p:nvPr/>
          </p:nvSpPr>
          <p:spPr>
            <a:xfrm>
              <a:off x="1774483" y="1728480"/>
              <a:ext cx="911860" cy="821690"/>
            </a:xfrm>
            <a:prstGeom prst="diamond">
              <a:avLst/>
            </a:prstGeom>
            <a:solidFill>
              <a:srgbClr val="FFC000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51435" tIns="25717" rIns="51435" bIns="25717" rtlCol="0" anchor="ctr"/>
            <a:lstStyle/>
            <a:p>
              <a:pPr algn="ctr"/>
              <a:endParaRPr lang="en-US" altLang="zh-CN" sz="4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72068" y="1606560"/>
              <a:ext cx="3648710" cy="1066165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66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语文</a:t>
              </a:r>
              <a:r>
                <a:rPr lang="zh-CN" altLang="en-US" sz="6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园地</a:t>
              </a:r>
            </a:p>
          </p:txBody>
        </p:sp>
      </p:grpSp>
      <p:sp>
        <p:nvSpPr>
          <p:cNvPr id="11" name="矩形 10"/>
          <p:cNvSpPr/>
          <p:nvPr/>
        </p:nvSpPr>
        <p:spPr>
          <a:xfrm flipH="1">
            <a:off x="0" y="875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0" y="57334"/>
            <a:ext cx="3851920" cy="2755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.tupian114.com/20180408/1248011796.jpg"/>
          <p:cNvPicPr>
            <a:picLocks noChangeAspect="1" noChangeArrowheads="1"/>
          </p:cNvPicPr>
          <p:nvPr/>
        </p:nvPicPr>
        <p:blipFill>
          <a:blip r:embed="rId2" cstate="print"/>
          <a:srcRect b="34250"/>
          <a:stretch>
            <a:fillRect/>
          </a:stretch>
        </p:blipFill>
        <p:spPr bwMode="auto">
          <a:xfrm>
            <a:off x="3131840" y="3147814"/>
            <a:ext cx="3096344" cy="1512168"/>
          </a:xfrm>
          <a:prstGeom prst="rect">
            <a:avLst/>
          </a:prstGeom>
          <a:noFill/>
        </p:spPr>
      </p:pic>
      <p:sp>
        <p:nvSpPr>
          <p:cNvPr id="2" name="圆角矩形标注 1"/>
          <p:cNvSpPr/>
          <p:nvPr/>
        </p:nvSpPr>
        <p:spPr>
          <a:xfrm>
            <a:off x="827584" y="1203598"/>
            <a:ext cx="2952328" cy="1584176"/>
          </a:xfrm>
          <a:prstGeom prst="wedgeRoundRectCallout">
            <a:avLst>
              <a:gd name="adj1" fmla="val 45167"/>
              <a:gd name="adj2" fmla="val 7967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我知道一个人临事当先时，可以用“打头阵”这个词。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220072" y="1203598"/>
            <a:ext cx="3600400" cy="1656184"/>
          </a:xfrm>
          <a:prstGeom prst="wedgeRoundRectCallout">
            <a:avLst>
              <a:gd name="adj1" fmla="val -41997"/>
              <a:gd name="adj2" fmla="val 769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   我知道一个人承担关键的任务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承担对全局有主要作用的工作时，用“挑大梁”这个词。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073"/>
          <a:stretch>
            <a:fillRect/>
          </a:stretch>
        </p:blipFill>
        <p:spPr bwMode="auto">
          <a:xfrm>
            <a:off x="3491880" y="3147814"/>
            <a:ext cx="235532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5148064" y="771550"/>
            <a:ext cx="3312368" cy="1584176"/>
          </a:xfrm>
          <a:prstGeom prst="wedgeRoundRectCallout">
            <a:avLst>
              <a:gd name="adj1" fmla="val -43838"/>
              <a:gd name="adj2" fmla="val 11060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我知道一个人具有优势或有利的地位时，用“占上风”这个词。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11560" y="1131590"/>
            <a:ext cx="3456384" cy="1512168"/>
          </a:xfrm>
          <a:prstGeom prst="wedgeRoundRectCallout">
            <a:avLst>
              <a:gd name="adj1" fmla="val 43101"/>
              <a:gd name="adj2" fmla="val 94894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人们常用“破天荒”形容以前从来没有出现过的事而突然发生的事。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0.so.qhimgs1.com/sdr/400__/t01155cea8199bf9bfc.jpg"/>
          <p:cNvPicPr>
            <a:picLocks noChangeAspect="1" noChangeArrowheads="1"/>
          </p:cNvPicPr>
          <p:nvPr/>
        </p:nvPicPr>
        <p:blipFill>
          <a:blip r:embed="rId2" cstate="print"/>
          <a:srcRect b="37631"/>
          <a:stretch>
            <a:fillRect/>
          </a:stretch>
        </p:blipFill>
        <p:spPr bwMode="auto">
          <a:xfrm>
            <a:off x="3779912" y="3219822"/>
            <a:ext cx="2952328" cy="144016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1619672" y="1059582"/>
            <a:ext cx="3168352" cy="1296144"/>
          </a:xfrm>
          <a:prstGeom prst="wedgeRoundRectCallout">
            <a:avLst>
              <a:gd name="adj1" fmla="val 45477"/>
              <a:gd name="adj2" fmla="val 11205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我知道做事失败或丢丑时，可以用“栽跟头”这个词。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580112" y="915566"/>
            <a:ext cx="2664296" cy="1656184"/>
          </a:xfrm>
          <a:prstGeom prst="wedgeRoundRectCallout">
            <a:avLst>
              <a:gd name="adj1" fmla="val -35541"/>
              <a:gd name="adj2" fmla="val 8287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我知道从 旁帮腔、撺掇或助势，可以用“敲边鼓”这个词。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55576" y="2571750"/>
            <a:ext cx="2592288" cy="1440160"/>
          </a:xfrm>
          <a:prstGeom prst="wedgeRoundRectCallout">
            <a:avLst>
              <a:gd name="adj1" fmla="val 74070"/>
              <a:gd name="adj2" fmla="val 3604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我知道遇事提供方便条件，用“开绿灯”这个词。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2355726"/>
            <a:ext cx="2232248" cy="2510175"/>
          </a:xfrm>
          <a:prstGeom prst="rect">
            <a:avLst/>
          </a:prstGeom>
        </p:spPr>
      </p:pic>
      <p:sp>
        <p:nvSpPr>
          <p:cNvPr id="13" name="流程图: 可选过程 12"/>
          <p:cNvSpPr/>
          <p:nvPr/>
        </p:nvSpPr>
        <p:spPr>
          <a:xfrm>
            <a:off x="755577" y="843558"/>
            <a:ext cx="3672408" cy="6881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这样的词语还有很多：</a:t>
            </a:r>
          </a:p>
        </p:txBody>
      </p:sp>
      <p:sp>
        <p:nvSpPr>
          <p:cNvPr id="14" name="矩形 22"/>
          <p:cNvSpPr>
            <a:spLocks noChangeArrowheads="1"/>
          </p:cNvSpPr>
          <p:nvPr/>
        </p:nvSpPr>
        <p:spPr bwMode="auto">
          <a:xfrm>
            <a:off x="4644008" y="915566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泼冷水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6372200" y="915566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一刀切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2"/>
          <p:cNvSpPr>
            <a:spLocks noChangeArrowheads="1"/>
          </p:cNvSpPr>
          <p:nvPr/>
        </p:nvSpPr>
        <p:spPr bwMode="auto">
          <a:xfrm>
            <a:off x="4644008" y="1779662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敲竹杠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00192" y="1779662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乱弹琴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419872" y="2643758"/>
            <a:ext cx="3456384" cy="1512168"/>
          </a:xfrm>
          <a:prstGeom prst="wedgeRoundRectCallout">
            <a:avLst>
              <a:gd name="adj1" fmla="val -73429"/>
              <a:gd name="adj2" fmla="val -372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我发现：这些三字成语通俗易懂，且具有趣味性。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/>
      <p:bldP spid="17" grpId="0"/>
      <p:bldP spid="19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740" y="878205"/>
            <a:ext cx="8477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选一个词，仿照例子用动作描写来表现它。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78630" y="2235200"/>
            <a:ext cx="3943985" cy="1568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   自豪   快乐    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    伤心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9702"/>
            <a:ext cx="2952328" cy="194421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55527"/>
            <a:ext cx="201622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写“害怕”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275606"/>
            <a:ext cx="6768752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我们马上都不说话了，贴着墙壁，悄悄地走过去。我的心里很害怕，怕它们看见了会追过来。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descr="C:\Users\Administrator\Desktop\t010721349024da933c.jpg"/>
          <p:cNvPicPr>
            <a:picLocks noChangeAspect="1" noChangeArrowheads="1"/>
          </p:cNvPicPr>
          <p:nvPr/>
        </p:nvPicPr>
        <p:blipFill>
          <a:blip r:embed="rId2" cstate="print"/>
          <a:srcRect l="23077" t="16128" r="26923" b="22048"/>
          <a:stretch>
            <a:fillRect/>
          </a:stretch>
        </p:blipFill>
        <p:spPr bwMode="auto">
          <a:xfrm>
            <a:off x="3491880" y="3147814"/>
            <a:ext cx="1872208" cy="16561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9762b41bf7a25b23e1fce700e0801de3c77cddcc2b4-hOgYBX_fw658.jpg"/>
          <p:cNvPicPr>
            <a:picLocks noChangeAspect="1" noChangeArrowheads="1"/>
          </p:cNvPicPr>
          <p:nvPr/>
        </p:nvPicPr>
        <p:blipFill>
          <a:blip r:embed="rId2" cstate="print"/>
          <a:srcRect l="18966" r="20690" b="3766"/>
          <a:stretch>
            <a:fillRect/>
          </a:stretch>
        </p:blipFill>
        <p:spPr bwMode="auto">
          <a:xfrm>
            <a:off x="3275856" y="2571750"/>
            <a:ext cx="1944216" cy="21602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3608" y="915566"/>
            <a:ext cx="705678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妈妈一走，我把屋里所有的灯都打开，然后钻进被窝，蒙上头，大气都不敢喘。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55526"/>
            <a:ext cx="194421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写“生气”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275606"/>
            <a:ext cx="684076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他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真的生气了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双手紧紧握住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微微颤抖着。胸脯剧烈地起伏着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仿佛就要爆炸的一个大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气球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026" name="Picture 2" descr="C:\Users\Administrator\Desktop\t01a865a0b0bc6065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787774"/>
            <a:ext cx="2531802" cy="18389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915566"/>
            <a:ext cx="7272808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她立刻剁了剁脚地板，差点儿被她踩碎，又大声吼叫，差点把天花板震动。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C:\Users\Administrator\Desktop\FFFFFFFF.png"/>
          <p:cNvPicPr>
            <a:picLocks noChangeAspect="1" noChangeArrowheads="1"/>
          </p:cNvPicPr>
          <p:nvPr/>
        </p:nvPicPr>
        <p:blipFill>
          <a:blip r:embed="rId2" cstate="print"/>
          <a:srcRect t="16184"/>
          <a:stretch>
            <a:fillRect/>
          </a:stretch>
        </p:blipFill>
        <p:spPr bwMode="auto">
          <a:xfrm>
            <a:off x="2699792" y="2427734"/>
            <a:ext cx="3312368" cy="22246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2643758"/>
            <a:ext cx="1326680" cy="2106234"/>
          </a:xfrm>
          <a:prstGeom prst="rect">
            <a:avLst/>
          </a:prstGeom>
        </p:spPr>
      </p:pic>
      <p:sp>
        <p:nvSpPr>
          <p:cNvPr id="14" name="矩形 22"/>
          <p:cNvSpPr>
            <a:spLocks noChangeArrowheads="1"/>
          </p:cNvSpPr>
          <p:nvPr/>
        </p:nvSpPr>
        <p:spPr bwMode="auto">
          <a:xfrm>
            <a:off x="4378878" y="869416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5556513" y="869416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6732240" y="869416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2"/>
          <p:cNvSpPr>
            <a:spLocks noChangeArrowheads="1"/>
          </p:cNvSpPr>
          <p:nvPr/>
        </p:nvSpPr>
        <p:spPr bwMode="auto">
          <a:xfrm>
            <a:off x="4378878" y="1491630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22"/>
          <p:cNvSpPr>
            <a:spLocks noChangeArrowheads="1"/>
          </p:cNvSpPr>
          <p:nvPr/>
        </p:nvSpPr>
        <p:spPr bwMode="auto">
          <a:xfrm>
            <a:off x="5556513" y="1474756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732240" y="149163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郁闷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467544" y="843558"/>
            <a:ext cx="4290707" cy="6881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这样的词还有很多：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419872" y="2715766"/>
            <a:ext cx="3744416" cy="1296144"/>
          </a:xfrm>
          <a:prstGeom prst="wedgeRoundRectCallout">
            <a:avLst>
              <a:gd name="adj1" fmla="val -65313"/>
              <a:gd name="adj2" fmla="val -804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我发现：这些词语都是描写心情的。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539552" y="627534"/>
            <a:ext cx="1872208" cy="523220"/>
          </a:xfrm>
          <a:prstGeom prst="rect">
            <a:avLst/>
          </a:prstGeom>
          <a:solidFill>
            <a:srgbClr val="CC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491880" y="1347614"/>
            <a:ext cx="4536504" cy="2160240"/>
            <a:chOff x="3491880" y="1347614"/>
            <a:chExt cx="4536504" cy="2160240"/>
          </a:xfrm>
        </p:grpSpPr>
        <p:sp>
          <p:nvSpPr>
            <p:cNvPr id="8" name="矩形标注 7"/>
            <p:cNvSpPr/>
            <p:nvPr/>
          </p:nvSpPr>
          <p:spPr>
            <a:xfrm>
              <a:off x="3491880" y="1347614"/>
              <a:ext cx="4536504" cy="2160240"/>
            </a:xfrm>
            <a:prstGeom prst="wedgeRectCallout">
              <a:avLst>
                <a:gd name="adj1" fmla="val -69049"/>
                <a:gd name="adj2" fmla="val 20799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707904" y="1491630"/>
              <a:ext cx="4176464" cy="1938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 一边阅读一边作批注是很好的学习方法。读文章时，遇到写得好的地方，有启发的地方，有疑问的地方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……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随时都可以作批注。</a:t>
              </a:r>
              <a:endPara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51520" y="1779662"/>
            <a:ext cx="2047323" cy="2758265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过程 9"/>
          <p:cNvSpPr/>
          <p:nvPr/>
        </p:nvSpPr>
        <p:spPr>
          <a:xfrm>
            <a:off x="656590" y="1475740"/>
            <a:ext cx="6873875" cy="154876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尺有所短，寸有所长。  机不可失，时不再来。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差之毫厘，谬以千里。  病从口入，祸从口出。</a:t>
            </a: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一言既出，驷马难追。  比上不足，比下有余。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4955" y="436880"/>
            <a:ext cx="2280920" cy="523240"/>
          </a:xfrm>
          <a:prstGeom prst="rect">
            <a:avLst/>
          </a:prstGeom>
          <a:solidFill>
            <a:srgbClr val="CC6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pic>
        <p:nvPicPr>
          <p:cNvPr id="9" name="Picture 7" descr="C:\Documents and Settings\Administrator\桌面\续80B.jpg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001" t="51908"/>
          <a:stretch>
            <a:fillRect/>
          </a:stretch>
        </p:blipFill>
        <p:spPr bwMode="auto">
          <a:xfrm>
            <a:off x="7092280" y="2355726"/>
            <a:ext cx="1674186" cy="250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427734"/>
            <a:ext cx="1454331" cy="2431460"/>
          </a:xfrm>
          <a:prstGeom prst="rect">
            <a:avLst/>
          </a:prstGeom>
        </p:spPr>
      </p:pic>
      <p:sp>
        <p:nvSpPr>
          <p:cNvPr id="4" name="流程图: 可选过程 3"/>
          <p:cNvSpPr/>
          <p:nvPr/>
        </p:nvSpPr>
        <p:spPr>
          <a:xfrm>
            <a:off x="440150" y="627534"/>
            <a:ext cx="4290707" cy="6881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这样的短句还有很多：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944" y="1203598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路遥知马力，日久见人心。</a:t>
            </a:r>
          </a:p>
        </p:txBody>
      </p:sp>
      <p:sp>
        <p:nvSpPr>
          <p:cNvPr id="7" name="矩形 6"/>
          <p:cNvSpPr/>
          <p:nvPr/>
        </p:nvSpPr>
        <p:spPr>
          <a:xfrm>
            <a:off x="4047972" y="687019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人不可貌相，海水不可斗量。</a:t>
            </a:r>
          </a:p>
        </p:txBody>
      </p:sp>
      <p:sp>
        <p:nvSpPr>
          <p:cNvPr id="8" name="矩形 7"/>
          <p:cNvSpPr/>
          <p:nvPr/>
        </p:nvSpPr>
        <p:spPr>
          <a:xfrm>
            <a:off x="4067944" y="177966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若要人不知，除非己莫为。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7780557" y="3503165"/>
            <a:ext cx="1158276" cy="154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标注 9"/>
          <p:cNvSpPr/>
          <p:nvPr/>
        </p:nvSpPr>
        <p:spPr>
          <a:xfrm>
            <a:off x="3059832" y="2427734"/>
            <a:ext cx="4392488" cy="1656184"/>
          </a:xfrm>
          <a:prstGeom prst="wedgeRoundRectCallout">
            <a:avLst>
              <a:gd name="adj1" fmla="val -61724"/>
              <a:gd name="adj2" fmla="val -914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我发现：这些都是经过口头传下来的，多是口语形式的通俗易懂的短句。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  <p:bldP spid="8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1547664" y="1563638"/>
            <a:ext cx="3960440" cy="1944216"/>
          </a:xfrm>
          <a:prstGeom prst="wedgeRectCallout">
            <a:avLst>
              <a:gd name="adj1" fmla="val 64887"/>
              <a:gd name="adj2" fmla="val -636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批注的方法多种多样，如，可以标出相应的词句，也可在旁边的空白处简单写写自己的批语。</a:t>
            </a:r>
            <a:endParaRPr lang="zh-CN" altLang="en-US" sz="2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Picture 8" descr="C:\Documents and Settings\Administrator\桌面\图片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07654"/>
            <a:ext cx="2016224" cy="300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标注 4"/>
          <p:cNvSpPr/>
          <p:nvPr/>
        </p:nvSpPr>
        <p:spPr>
          <a:xfrm>
            <a:off x="3347864" y="1419622"/>
            <a:ext cx="4536504" cy="1656184"/>
          </a:xfrm>
          <a:prstGeom prst="wedgeRectCallout">
            <a:avLst>
              <a:gd name="adj1" fmla="val -64986"/>
              <a:gd name="adj2" fmla="val 2470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读完文章，作完批注，要重新读一下文章和批注，可以加深对文章的理解，会有新的收获。</a:t>
            </a:r>
            <a:endParaRPr lang="zh-CN" altLang="en-US" sz="2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35646"/>
            <a:ext cx="1872208" cy="29723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043608" y="1275606"/>
            <a:ext cx="4320480" cy="2016224"/>
          </a:xfrm>
          <a:prstGeom prst="wedgeRoundRectCallout">
            <a:avLst>
              <a:gd name="adj1" fmla="val 66211"/>
              <a:gd name="adj2" fmla="val -1794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同学之间可以互相交流一下自己作的批注，了解别人对文章的想法，丰富自己对文章的理解。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6156176" y="1275606"/>
            <a:ext cx="2160240" cy="35001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96336" y="1779662"/>
            <a:ext cx="1220492" cy="1721883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5580112" y="915566"/>
            <a:ext cx="2448815" cy="555685"/>
          </a:xfrm>
          <a:prstGeom prst="wedgeRoundRectCallout">
            <a:avLst>
              <a:gd name="adj1" fmla="val 37289"/>
              <a:gd name="adj2" fmla="val 8908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你有什么发现？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1995686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韭 菜       芥 菜       芹 菜         青 蒜</a:t>
            </a:r>
            <a:endParaRPr lang="en-US" altLang="zh-CN" sz="2800" b="1" dirty="0" smtClean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9163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jiǔ cài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585" y="1491615"/>
            <a:ext cx="1546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jiè cài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6010" y="1491615"/>
            <a:ext cx="1511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qín cài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149163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qīng suàn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260" y="2715895"/>
            <a:ext cx="1560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là jiāo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2335" y="2717165"/>
            <a:ext cx="1474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lián ǒu</a:t>
            </a:r>
            <a:r>
              <a:rPr lang="en-US" altLang="zh-CN" sz="2800" b="1" dirty="0" smtClean="0">
                <a:latin typeface="GB Pinyinok" pitchFamily="2" charset="-122"/>
                <a:ea typeface="GB Pinyinok" pitchFamily="2" charset="-122"/>
              </a:rPr>
              <a:t> </a:t>
            </a:r>
            <a:endParaRPr lang="zh-CN" altLang="en-US" sz="2800" b="1" dirty="0"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6010" y="2715895"/>
            <a:ext cx="170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hóng shǔ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2715766"/>
            <a:ext cx="1379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yù tou</a:t>
            </a:r>
            <a:endParaRPr lang="zh-CN" altLang="en-US" sz="28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2267744" y="4155926"/>
            <a:ext cx="4127096" cy="558037"/>
          </a:xfrm>
          <a:prstGeom prst="wedgeRoundRectCallout">
            <a:avLst>
              <a:gd name="adj1" fmla="val 2885"/>
              <a:gd name="adj2" fmla="val -129216"/>
              <a:gd name="adj3" fmla="val 16667"/>
            </a:avLst>
          </a:prstGeom>
          <a:solidFill>
            <a:srgbClr val="CBF1FF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逛菜市场时，你认识它们吗？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3219822"/>
            <a:ext cx="57085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辣 椒       莲 藕       红 薯         芋 头</a:t>
            </a:r>
            <a:endParaRPr lang="zh-CN" altLang="en-US" sz="28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3568" y="555526"/>
            <a:ext cx="2016224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识字加油站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9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55526"/>
            <a:ext cx="1134110" cy="580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3768" y="23557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芥</a:t>
            </a:r>
          </a:p>
        </p:txBody>
      </p:sp>
      <p:sp>
        <p:nvSpPr>
          <p:cNvPr id="4" name="矩形 3"/>
          <p:cNvSpPr/>
          <p:nvPr/>
        </p:nvSpPr>
        <p:spPr>
          <a:xfrm>
            <a:off x="3131840" y="23557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韭</a:t>
            </a:r>
          </a:p>
        </p:txBody>
      </p:sp>
      <p:sp>
        <p:nvSpPr>
          <p:cNvPr id="5" name="矩形 4"/>
          <p:cNvSpPr/>
          <p:nvPr/>
        </p:nvSpPr>
        <p:spPr>
          <a:xfrm>
            <a:off x="3779912" y="23950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芹</a:t>
            </a:r>
          </a:p>
        </p:txBody>
      </p:sp>
      <p:sp>
        <p:nvSpPr>
          <p:cNvPr id="17" name="矩形 16"/>
          <p:cNvSpPr/>
          <p:nvPr/>
        </p:nvSpPr>
        <p:spPr>
          <a:xfrm>
            <a:off x="4364251" y="23870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蒜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4048" y="24024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椒</a:t>
            </a:r>
          </a:p>
        </p:txBody>
      </p:sp>
      <p:sp>
        <p:nvSpPr>
          <p:cNvPr id="19" name="矩形 18"/>
          <p:cNvSpPr/>
          <p:nvPr/>
        </p:nvSpPr>
        <p:spPr>
          <a:xfrm>
            <a:off x="5580112" y="23870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藕</a:t>
            </a:r>
          </a:p>
        </p:txBody>
      </p:sp>
      <p:sp>
        <p:nvSpPr>
          <p:cNvPr id="20" name="矩形 19"/>
          <p:cNvSpPr/>
          <p:nvPr/>
        </p:nvSpPr>
        <p:spPr>
          <a:xfrm>
            <a:off x="6186788" y="2415219"/>
            <a:ext cx="27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薯</a:t>
            </a:r>
          </a:p>
        </p:txBody>
      </p:sp>
      <p:sp>
        <p:nvSpPr>
          <p:cNvPr id="21" name="矩形 20"/>
          <p:cNvSpPr/>
          <p:nvPr/>
        </p:nvSpPr>
        <p:spPr>
          <a:xfrm>
            <a:off x="6804248" y="24277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芋</a:t>
            </a:r>
          </a:p>
        </p:txBody>
      </p:sp>
      <p:sp>
        <p:nvSpPr>
          <p:cNvPr id="22" name="矩形 21"/>
          <p:cNvSpPr/>
          <p:nvPr/>
        </p:nvSpPr>
        <p:spPr>
          <a:xfrm>
            <a:off x="2483768" y="1909769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jiè</a:t>
            </a:r>
            <a:endParaRPr lang="zh-CN" altLang="en-US" sz="2400" b="1" dirty="0"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03848" y="1923678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jiǔ</a:t>
            </a:r>
            <a:endParaRPr lang="zh-CN" altLang="en-US" sz="2400" b="1" dirty="0"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79912" y="1923678"/>
            <a:ext cx="5341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qín</a:t>
            </a:r>
            <a:endParaRPr lang="zh-CN" altLang="en-US" sz="2400" b="1" dirty="0"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83968" y="1923678"/>
            <a:ext cx="689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suàn</a:t>
            </a:r>
            <a:endParaRPr lang="zh-CN" altLang="en-US" sz="24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32040" y="1923678"/>
            <a:ext cx="596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jiāo</a:t>
            </a:r>
            <a:endParaRPr lang="zh-CN" altLang="en-US" sz="24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80112" y="1923678"/>
            <a:ext cx="465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ǒu</a:t>
            </a:r>
            <a:endParaRPr lang="zh-CN" altLang="en-US" sz="2400" b="1" dirty="0"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04248" y="192367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yù</a:t>
            </a:r>
            <a:endParaRPr lang="zh-CN" altLang="en-US" sz="24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56176" y="1923678"/>
            <a:ext cx="79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GB Pinyinok" pitchFamily="2" charset="-122"/>
                <a:ea typeface="GB Pinyinok" pitchFamily="2" charset="-122"/>
              </a:rPr>
              <a:t>shǔ</a:t>
            </a:r>
            <a:endParaRPr lang="zh-CN" altLang="en-US" sz="2400" b="1" dirty="0">
              <a:solidFill>
                <a:srgbClr val="FF0000"/>
              </a:solidFill>
              <a:latin typeface="GB Pinyinok" pitchFamily="2" charset="-122"/>
              <a:ea typeface="GB Pinyinok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515" y="1293630"/>
            <a:ext cx="1247810" cy="906482"/>
          </a:xfrm>
          <a:prstGeom prst="rect">
            <a:avLst/>
          </a:prstGeom>
        </p:spPr>
      </p:pic>
      <p:pic>
        <p:nvPicPr>
          <p:cNvPr id="31" name="Picture 2" descr="C:\Users\Administrator\Desktop\1ae0b77791143fd0628379ca569718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85"/>
          <a:stretch>
            <a:fillRect/>
          </a:stretch>
        </p:blipFill>
        <p:spPr bwMode="auto">
          <a:xfrm>
            <a:off x="971600" y="3147814"/>
            <a:ext cx="1224136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:\Users\Administrator\Desktop\2013070816201509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27534"/>
            <a:ext cx="1086883" cy="9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Administrator\Desktop\230854_20140118191303874200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69" b="7808"/>
          <a:stretch>
            <a:fillRect/>
          </a:stretch>
        </p:blipFill>
        <p:spPr bwMode="auto">
          <a:xfrm>
            <a:off x="3135630" y="3492966"/>
            <a:ext cx="1470025" cy="87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C:\Users\Administrator\Desktop\wKgGTFcgeoeARZv1AAAmhaXlb7I317_600_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27534"/>
            <a:ext cx="1296144" cy="107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C:\Users\Administrator\Desktop\t01d525f9f399857ab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91830"/>
            <a:ext cx="1387151" cy="97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C:\Users\Administrator\Desktop\yupuyutou_368539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851"/>
          <a:stretch>
            <a:fillRect/>
          </a:stretch>
        </p:blipFill>
        <p:spPr bwMode="auto">
          <a:xfrm>
            <a:off x="7380312" y="1013711"/>
            <a:ext cx="1080120" cy="83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Administrator\Desktop\12430946_204213159000_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58"/>
          <a:stretch>
            <a:fillRect/>
          </a:stretch>
        </p:blipFill>
        <p:spPr bwMode="auto">
          <a:xfrm>
            <a:off x="7183120" y="3147695"/>
            <a:ext cx="1356995" cy="87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283718"/>
            <a:ext cx="2339752" cy="2510175"/>
          </a:xfrm>
          <a:prstGeom prst="rect">
            <a:avLst/>
          </a:prstGeom>
        </p:spPr>
      </p:pic>
      <p:sp>
        <p:nvSpPr>
          <p:cNvPr id="13" name="流程图: 可选过程 12"/>
          <p:cNvSpPr/>
          <p:nvPr/>
        </p:nvSpPr>
        <p:spPr>
          <a:xfrm>
            <a:off x="562454" y="941424"/>
            <a:ext cx="3456384" cy="6881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这样的词还有很多：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2"/>
          <p:cNvSpPr>
            <a:spLocks noChangeArrowheads="1"/>
          </p:cNvSpPr>
          <p:nvPr/>
        </p:nvSpPr>
        <p:spPr bwMode="auto">
          <a:xfrm>
            <a:off x="4090846" y="101343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5268481" y="1013432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西红柿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6856179" y="1033620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2"/>
          <p:cNvSpPr>
            <a:spLocks noChangeArrowheads="1"/>
          </p:cNvSpPr>
          <p:nvPr/>
        </p:nvSpPr>
        <p:spPr bwMode="auto">
          <a:xfrm>
            <a:off x="4090846" y="1635646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22"/>
          <p:cNvSpPr>
            <a:spLocks noChangeArrowheads="1"/>
          </p:cNvSpPr>
          <p:nvPr/>
        </p:nvSpPr>
        <p:spPr bwMode="auto">
          <a:xfrm>
            <a:off x="5268481" y="161877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444208" y="1635646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3779912" y="2571750"/>
            <a:ext cx="3096344" cy="1440160"/>
          </a:xfrm>
          <a:prstGeom prst="wedgeRoundRectCallout">
            <a:avLst>
              <a:gd name="adj1" fmla="val -60912"/>
              <a:gd name="adj2" fmla="val -174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我发现：这些词语都是都是蔬菜的名字。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3507854"/>
            <a:ext cx="1443239" cy="14432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131590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你知道下面词语的意思吗？说说你会在什么情况下使用它们？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43758"/>
            <a:ext cx="4608512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打头阵 挑大梁 占上风 破天荒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栽跟头 敲边鼓 开绿灯 碰钉子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148064" y="1923678"/>
            <a:ext cx="3419872" cy="1275606"/>
          </a:xfrm>
          <a:prstGeom prst="wedgeRoundRectCallout">
            <a:avLst>
              <a:gd name="adj1" fmla="val -3644"/>
              <a:gd name="adj2" fmla="val 7274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我知道做事遭到拒绝或这受到挫折时，可以用“碰钉子”这个词。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555526"/>
            <a:ext cx="2016224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20000"/>
            <a:lumOff val="80000"/>
          </a:schemeClr>
        </a:solidFill>
      </a:spPr>
      <a:bodyPr rtlCol="0" anchor="ctr"/>
      <a:lstStyle>
        <a:defPPr>
          <a:defRPr sz="2400" b="1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Microsoft Office PowerPoint</Application>
  <PresentationFormat>全屏显示(16:9)</PresentationFormat>
  <Paragraphs>92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2017-03-17T02:28:00Z</dcterms:created>
  <dcterms:modified xsi:type="dcterms:W3CDTF">2019-11-22T09:04:12Z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  <property fmtid="{D5CDD505-2E9C-101B-9397-08002B2CF9AE}" pid="3" name="NXPowerLiteLastOptimized">
    <vt:lpwstr>1393039</vt:lpwstr>
  </property>
  <property fmtid="{D5CDD505-2E9C-101B-9397-08002B2CF9AE}" pid="4" name="NXPowerLiteSettings">
    <vt:lpwstr>C700052003A000</vt:lpwstr>
  </property>
  <property fmtid="{D5CDD505-2E9C-101B-9397-08002B2CF9AE}" pid="5" name="NXPowerLiteVersion">
    <vt:lpwstr>D8.0.2</vt:lpwstr>
  </property>
</Properties>
</file>