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311" r:id="rId6"/>
    <p:sldId id="259" r:id="rId7"/>
    <p:sldId id="260" r:id="rId8"/>
    <p:sldId id="262" r:id="rId9"/>
    <p:sldId id="309" r:id="rId10"/>
    <p:sldId id="261" r:id="rId11"/>
    <p:sldId id="292" r:id="rId12"/>
    <p:sldId id="310" r:id="rId13"/>
    <p:sldId id="312" r:id="rId14"/>
    <p:sldId id="313" r:id="rId15"/>
    <p:sldId id="314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2F2F"/>
    <a:srgbClr val="A4A3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540" y="-1758"/>
      </p:cViewPr>
      <p:guideLst>
        <p:guide orient="horz" pos="354"/>
        <p:guide orient="horz" pos="3974"/>
        <p:guide pos="462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7781C-BC08-471F-A698-9E5DC0DEC9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62ADF-1AE6-4CB2-BE6B-9CA60BF7F9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4703" y="4404380"/>
            <a:ext cx="1371429" cy="11301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3530" y="5318766"/>
            <a:ext cx="1168254" cy="1155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3413" y="818725"/>
            <a:ext cx="1152686" cy="5715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849821" y="953637"/>
            <a:ext cx="1152686" cy="571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8576" y="2966301"/>
            <a:ext cx="4722125" cy="3920141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17" name="文本框 16"/>
          <p:cNvSpPr txBox="1"/>
          <p:nvPr/>
        </p:nvSpPr>
        <p:spPr>
          <a:xfrm>
            <a:off x="2484886" y="3064695"/>
            <a:ext cx="962217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800" dirty="0">
                <a:solidFill>
                  <a:srgbClr val="D32F2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宿建德江</a:t>
            </a:r>
            <a:endParaRPr lang="zh-CN" altLang="en-US" sz="8800" dirty="0">
              <a:solidFill>
                <a:srgbClr val="D32F2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96521" y="4670475"/>
            <a:ext cx="3219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孟浩然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639050" y="4575225"/>
            <a:ext cx="4176921" cy="0"/>
          </a:xfrm>
          <a:prstGeom prst="line">
            <a:avLst/>
          </a:prstGeom>
          <a:ln w="50800">
            <a:gradFill flip="none" rotWithShape="1">
              <a:gsLst>
                <a:gs pos="27000">
                  <a:schemeClr val="tx1"/>
                </a:gs>
                <a:gs pos="100000">
                  <a:srgbClr val="D32F2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050" y="1196484"/>
            <a:ext cx="4558730" cy="16634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422" y="1944264"/>
            <a:ext cx="3746032" cy="8253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5 -0.04537 L 0.22917 -0.02037 L 0.13724 -0.03287 L -4.375E-6 -0.00023 L -4.375E-6 1.11111E-6 " pathEditMode="relative" rAng="0" ptsTypes="AAAAA">
                                      <p:cBhvr>
                                        <p:cTn id="6" dur="3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22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37501 -0.04537 L 0.22917 -0.02037 L 0.13724 -0.03287 L 5E-6 -0.00023 L 5E-6 -4.07407E-6 " pathEditMode="relative" rAng="0" ptsTypes="AAAAA">
                                      <p:cBhvr>
                                        <p:cTn id="8" dur="3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22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26354 -0.13843 L -0.00443 -0.01204 L 2.40693E-17 2.96296E-6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692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20521 -0.03055 L -0.03269 0.04977 L -0.02982 0.05741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3" y="439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7402" y="0"/>
            <a:ext cx="12219402" cy="6104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组合 8"/>
          <p:cNvGrpSpPr/>
          <p:nvPr/>
        </p:nvGrpSpPr>
        <p:grpSpPr>
          <a:xfrm>
            <a:off x="1630045" y="995680"/>
            <a:ext cx="8779510" cy="1762125"/>
            <a:chOff x="2567" y="1568"/>
            <a:chExt cx="13826" cy="2775"/>
          </a:xfrm>
        </p:grpSpPr>
        <p:grpSp>
          <p:nvGrpSpPr>
            <p:cNvPr id="7" name="组合 6"/>
            <p:cNvGrpSpPr/>
            <p:nvPr/>
          </p:nvGrpSpPr>
          <p:grpSpPr>
            <a:xfrm>
              <a:off x="2567" y="1568"/>
              <a:ext cx="2665" cy="2775"/>
              <a:chOff x="2264894" y="2101757"/>
              <a:chExt cx="1692322" cy="1761877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264894" y="2171312"/>
                <a:ext cx="1692322" cy="1692322"/>
              </a:xfrm>
              <a:prstGeom prst="ellipse">
                <a:avLst/>
              </a:pr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381535" y="2101757"/>
                <a:ext cx="1460311" cy="14450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chemeClr val="bg1"/>
                    </a:solidFill>
                    <a:latin typeface="汉仪颜楷繁" panose="02010609000101010101" pitchFamily="49" charset="-122"/>
                    <a:ea typeface="汉仪颜楷繁" panose="02010609000101010101" pitchFamily="49" charset="-122"/>
                  </a:rPr>
                  <a:t>叁</a:t>
                </a:r>
                <a:endParaRPr lang="zh-CN" altLang="en-US" sz="8800" dirty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399" y="2455"/>
              <a:ext cx="10994" cy="1887"/>
              <a:chOff x="3581604" y="2307022"/>
              <a:chExt cx="6980989" cy="1198095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3749239" y="2307022"/>
                <a:ext cx="6813354" cy="921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5400" dirty="0">
                    <a:latin typeface="汉仪颜楷繁" panose="02010609000101010101" pitchFamily="49" charset="-122"/>
                    <a:ea typeface="汉仪颜楷繁" panose="02010609000101010101" pitchFamily="49" charset="-122"/>
                  </a:rPr>
                  <a:t>悟诗情 </a:t>
                </a:r>
                <a:endParaRPr lang="zh-CN" altLang="en-US" sz="5400" dirty="0">
                  <a:latin typeface="汉仪颜楷繁" panose="02010609000101010101" pitchFamily="49" charset="-122"/>
                  <a:ea typeface="汉仪颜楷繁" panose="02010609000101010101" pitchFamily="49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581604" y="3013797"/>
                <a:ext cx="491320" cy="491320"/>
              </a:xfrm>
              <a:custGeom>
                <a:avLst/>
                <a:gdLst>
                  <a:gd name="connsiteX0" fmla="*/ 0 w 3193576"/>
                  <a:gd name="connsiteY0" fmla="*/ 0 h 3193576"/>
                  <a:gd name="connsiteX1" fmla="*/ 313898 w 3193576"/>
                  <a:gd name="connsiteY1" fmla="*/ 313898 h 3193576"/>
                  <a:gd name="connsiteX2" fmla="*/ 313898 w 3193576"/>
                  <a:gd name="connsiteY2" fmla="*/ 2906973 h 3193576"/>
                  <a:gd name="connsiteX3" fmla="*/ 2906973 w 3193576"/>
                  <a:gd name="connsiteY3" fmla="*/ 2906973 h 3193576"/>
                  <a:gd name="connsiteX4" fmla="*/ 3193576 w 3193576"/>
                  <a:gd name="connsiteY4" fmla="*/ 3193576 h 3193576"/>
                  <a:gd name="connsiteX5" fmla="*/ 0 w 3193576"/>
                  <a:gd name="connsiteY5" fmla="*/ 3193576 h 3193576"/>
                  <a:gd name="connsiteX6" fmla="*/ 0 w 3193576"/>
                  <a:gd name="connsiteY6" fmla="*/ 0 h 319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3576" h="3193576">
                    <a:moveTo>
                      <a:pt x="0" y="0"/>
                    </a:moveTo>
                    <a:lnTo>
                      <a:pt x="313898" y="313898"/>
                    </a:lnTo>
                    <a:lnTo>
                      <a:pt x="313898" y="2906973"/>
                    </a:lnTo>
                    <a:lnTo>
                      <a:pt x="2906973" y="2906973"/>
                    </a:lnTo>
                    <a:lnTo>
                      <a:pt x="3193576" y="3193576"/>
                    </a:lnTo>
                    <a:lnTo>
                      <a:pt x="0" y="3193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flipH="1" flipV="1">
                <a:off x="6003710" y="2413577"/>
                <a:ext cx="491320" cy="491320"/>
              </a:xfrm>
              <a:custGeom>
                <a:avLst/>
                <a:gdLst>
                  <a:gd name="connsiteX0" fmla="*/ 0 w 3193576"/>
                  <a:gd name="connsiteY0" fmla="*/ 0 h 3193576"/>
                  <a:gd name="connsiteX1" fmla="*/ 313898 w 3193576"/>
                  <a:gd name="connsiteY1" fmla="*/ 313898 h 3193576"/>
                  <a:gd name="connsiteX2" fmla="*/ 313898 w 3193576"/>
                  <a:gd name="connsiteY2" fmla="*/ 2906973 h 3193576"/>
                  <a:gd name="connsiteX3" fmla="*/ 2906973 w 3193576"/>
                  <a:gd name="connsiteY3" fmla="*/ 2906973 h 3193576"/>
                  <a:gd name="connsiteX4" fmla="*/ 3193576 w 3193576"/>
                  <a:gd name="connsiteY4" fmla="*/ 3193576 h 3193576"/>
                  <a:gd name="connsiteX5" fmla="*/ 0 w 3193576"/>
                  <a:gd name="connsiteY5" fmla="*/ 3193576 h 3193576"/>
                  <a:gd name="connsiteX6" fmla="*/ 0 w 3193576"/>
                  <a:gd name="connsiteY6" fmla="*/ 0 h 319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3576" h="3193576">
                    <a:moveTo>
                      <a:pt x="0" y="0"/>
                    </a:moveTo>
                    <a:lnTo>
                      <a:pt x="313898" y="313898"/>
                    </a:lnTo>
                    <a:lnTo>
                      <a:pt x="313898" y="2906973"/>
                    </a:lnTo>
                    <a:lnTo>
                      <a:pt x="2906973" y="2906973"/>
                    </a:lnTo>
                    <a:lnTo>
                      <a:pt x="3193576" y="3193576"/>
                    </a:lnTo>
                    <a:lnTo>
                      <a:pt x="0" y="3193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1884680" y="3129915"/>
            <a:ext cx="10109835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4000"/>
              <a:t>1</a:t>
            </a:r>
            <a:r>
              <a:rPr lang="zh-CN" altLang="en-US" sz="4000"/>
              <a:t>、轻声读诗，体会诗人表达了怎样的感情。</a:t>
            </a:r>
            <a:endParaRPr lang="zh-CN" altLang="en-US" sz="4000"/>
          </a:p>
        </p:txBody>
      </p:sp>
      <p:sp>
        <p:nvSpPr>
          <p:cNvPr id="22" name="文本框 21"/>
          <p:cNvSpPr txBox="1"/>
          <p:nvPr/>
        </p:nvSpPr>
        <p:spPr>
          <a:xfrm>
            <a:off x="1884680" y="4451985"/>
            <a:ext cx="10109835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4000"/>
              <a:t>2</a:t>
            </a:r>
            <a:r>
              <a:rPr lang="zh-CN" altLang="en-US" sz="4000"/>
              <a:t>、诗人因何而愁？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63309"/>
            <a:ext cx="5597563" cy="829945"/>
            <a:chOff x="0" y="563309"/>
            <a:chExt cx="5597563" cy="829945"/>
          </a:xfrm>
        </p:grpSpPr>
        <p:sp>
          <p:nvSpPr>
            <p:cNvPr id="34" name="椭圆 33"/>
            <p:cNvSpPr/>
            <p:nvPr/>
          </p:nvSpPr>
          <p:spPr>
            <a:xfrm>
              <a:off x="708025" y="576009"/>
              <a:ext cx="725074" cy="725074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563309"/>
              <a:ext cx="5597563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 </a:t>
              </a:r>
              <a:r>
                <a:rPr lang="zh-CN" altLang="en-US" sz="48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请    体会愁绪</a:t>
              </a:r>
              <a:endParaRPr lang="en-US" altLang="zh-CN" sz="4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3418974"/>
            <a:ext cx="3177148" cy="359142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34995" y="2059305"/>
            <a:ext cx="6792595" cy="25533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000"/>
              <a:t>地点？你在哪里</a:t>
            </a:r>
            <a:endParaRPr lang="zh-CN" altLang="en-US" sz="4000"/>
          </a:p>
          <a:p>
            <a:r>
              <a:rPr lang="zh-CN" altLang="en-US" sz="4000">
                <a:sym typeface="+mn-ea"/>
              </a:rPr>
              <a:t>时间？你在做什么</a:t>
            </a:r>
            <a:endParaRPr lang="zh-CN" altLang="en-US" sz="4000"/>
          </a:p>
          <a:p>
            <a:r>
              <a:rPr lang="zh-CN" altLang="en-US" sz="4000"/>
              <a:t>人数？你和谁在一起</a:t>
            </a:r>
            <a:endParaRPr lang="zh-CN" altLang="en-US" sz="4000"/>
          </a:p>
          <a:p>
            <a:r>
              <a:rPr lang="zh-CN" altLang="en-US" sz="4000"/>
              <a:t>景物？猜他想到了什么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63309"/>
            <a:ext cx="5597563" cy="829945"/>
            <a:chOff x="0" y="563309"/>
            <a:chExt cx="5597563" cy="829945"/>
          </a:xfrm>
        </p:grpSpPr>
        <p:sp>
          <p:nvSpPr>
            <p:cNvPr id="34" name="椭圆 33"/>
            <p:cNvSpPr/>
            <p:nvPr/>
          </p:nvSpPr>
          <p:spPr>
            <a:xfrm>
              <a:off x="708025" y="576009"/>
              <a:ext cx="725074" cy="725074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563309"/>
              <a:ext cx="5597563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 </a:t>
              </a:r>
              <a:r>
                <a:rPr lang="zh-CN" altLang="en-US" sz="48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请    体会愁绪</a:t>
              </a:r>
              <a:endParaRPr lang="en-US" altLang="zh-CN" sz="4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3418974"/>
            <a:ext cx="3177148" cy="359142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76905" y="1393190"/>
            <a:ext cx="9010015" cy="50158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起句</a:t>
            </a:r>
            <a:r>
              <a:rPr lang="zh-CN" altLang="en-US" sz="4000"/>
              <a:t>“移舟泊烟渚”，“移舟”即移动小船;“泊”指停泊夜宿;“烟渚”，烟雾朦胧的小洲。这一句点了题，介绍了诗人观赏景物的立足点。</a:t>
            </a:r>
            <a:endParaRPr lang="zh-CN" altLang="en-US" sz="4000"/>
          </a:p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次句</a:t>
            </a:r>
            <a:r>
              <a:rPr lang="zh-CN" altLang="en-US" sz="4000"/>
              <a:t>“日暮客愁新”，“日暮”即黄昏时分，“客愁新”是指诗人客居他乡，增添了忧愁。这句写了诗人欣赏景物的心情。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63309"/>
            <a:ext cx="5597563" cy="829945"/>
            <a:chOff x="0" y="563309"/>
            <a:chExt cx="5597563" cy="829945"/>
          </a:xfrm>
        </p:grpSpPr>
        <p:sp>
          <p:nvSpPr>
            <p:cNvPr id="34" name="椭圆 33"/>
            <p:cNvSpPr/>
            <p:nvPr/>
          </p:nvSpPr>
          <p:spPr>
            <a:xfrm>
              <a:off x="708025" y="576009"/>
              <a:ext cx="725074" cy="725074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563309"/>
              <a:ext cx="5597563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 </a:t>
              </a:r>
              <a:r>
                <a:rPr lang="zh-CN" altLang="en-US" sz="48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请    体会愁绪</a:t>
              </a:r>
              <a:endParaRPr lang="en-US" altLang="zh-CN" sz="4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5415" y="1790700"/>
            <a:ext cx="11901170" cy="50158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第三句</a:t>
            </a:r>
            <a:r>
              <a:rPr lang="zh-CN" altLang="en-US" sz="4000"/>
              <a:t>写江边的远景。“野旷天低树”，诗人站在船头，极目远眺，旷野中远处的天空比近处的树林还要低。</a:t>
            </a:r>
            <a:endParaRPr lang="zh-CN" altLang="en-US" sz="4000"/>
          </a:p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第四句</a:t>
            </a:r>
            <a:r>
              <a:rPr lang="zh-CN" altLang="en-US" sz="4000"/>
              <a:t>写江中的近景。“江清月近人”，江水清澈，倒映在江中的月影，似乎更加靠近船上的诗人。</a:t>
            </a:r>
            <a:endParaRPr lang="zh-CN" altLang="en-US" sz="4000"/>
          </a:p>
          <a:p>
            <a:r>
              <a:rPr lang="zh-CN" altLang="en-US" sz="4000"/>
              <a:t>这特殊的景象，只有立足于船上才能领略到。在这十分成功的对比描写中，表现了诗人含而不露的淡淡哀愁。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63309"/>
            <a:ext cx="6560820" cy="829945"/>
            <a:chOff x="0" y="563309"/>
            <a:chExt cx="6560820" cy="829945"/>
          </a:xfrm>
        </p:grpSpPr>
        <p:sp>
          <p:nvSpPr>
            <p:cNvPr id="34" name="椭圆 33"/>
            <p:cNvSpPr/>
            <p:nvPr/>
          </p:nvSpPr>
          <p:spPr>
            <a:xfrm>
              <a:off x="708025" y="576009"/>
              <a:ext cx="725074" cy="725074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563309"/>
              <a:ext cx="656082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 </a:t>
              </a:r>
              <a:r>
                <a:rPr lang="zh-CN" altLang="en-US" sz="48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请    体会表达方式</a:t>
              </a:r>
              <a:endParaRPr lang="en-US" altLang="zh-CN" sz="4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3418974"/>
            <a:ext cx="3177148" cy="359142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94480" y="3091180"/>
            <a:ext cx="6089015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000"/>
              <a:t>此诗前两句是触景生情，后两句是托景抒情。</a:t>
            </a:r>
            <a:endParaRPr lang="zh-CN" altLang="en-US" sz="4000"/>
          </a:p>
          <a:p>
            <a:r>
              <a:rPr lang="zh-CN" altLang="en-US" sz="4000"/>
              <a:t>全诗淡而有味，耐人咀嚼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0329"/>
          <a:stretch>
            <a:fillRect/>
          </a:stretch>
        </p:blipFill>
        <p:spPr>
          <a:xfrm>
            <a:off x="2456596" y="0"/>
            <a:ext cx="9735403" cy="6104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2625213" y="2625213"/>
            <a:ext cx="6223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5F1EA"/>
              </a:clrFrom>
              <a:clrTo>
                <a:srgbClr val="F5F1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54437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59785" y="1728470"/>
            <a:ext cx="73444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华文隶书" panose="02010800040101010101" pitchFamily="2" charset="-122"/>
                <a:ea typeface="华文隶书" panose="02010800040101010101" pitchFamily="2" charset="-122"/>
              </a:rPr>
              <a:t>背诵 默写</a:t>
            </a:r>
            <a:endParaRPr lang="zh-CN" altLang="en-US" sz="9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9600" dirty="0">
                <a:latin typeface="华文隶书" panose="02010800040101010101" pitchFamily="2" charset="-122"/>
                <a:ea typeface="华文隶书" panose="02010800040101010101" pitchFamily="2" charset="-122"/>
              </a:rPr>
              <a:t>认识孟浩然</a:t>
            </a:r>
            <a:endParaRPr lang="en-US" altLang="zh-CN" sz="9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advTm="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3008" y="518795"/>
            <a:ext cx="3033395" cy="829945"/>
            <a:chOff x="493488" y="549275"/>
            <a:chExt cx="3033395" cy="829945"/>
          </a:xfrm>
        </p:grpSpPr>
        <p:sp>
          <p:nvSpPr>
            <p:cNvPr id="9" name="文本框 8"/>
            <p:cNvSpPr txBox="1"/>
            <p:nvPr/>
          </p:nvSpPr>
          <p:spPr>
            <a:xfrm>
              <a:off x="493488" y="549275"/>
              <a:ext cx="303339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方正启体繁体" panose="03000509000000000000" pitchFamily="65" charset="-122"/>
                  <a:ea typeface="方正启体繁体" panose="03000509000000000000" pitchFamily="65" charset="-122"/>
                </a:rPr>
                <a:t>孟浩然</a:t>
              </a:r>
              <a:endParaRPr lang="zh-CN" altLang="en-US" sz="4800" dirty="0">
                <a:latin typeface="方正启体繁体" panose="03000509000000000000" pitchFamily="65" charset="-122"/>
                <a:ea typeface="方正启体繁体" panose="03000509000000000000" pitchFamily="65" charset="-122"/>
              </a:endParaRPr>
            </a:p>
          </p:txBody>
        </p:sp>
        <p:sp>
          <p:nvSpPr>
            <p:cNvPr id="21" name="Freeform 192"/>
            <p:cNvSpPr>
              <a:spLocks noEditPoints="1"/>
            </p:cNvSpPr>
            <p:nvPr/>
          </p:nvSpPr>
          <p:spPr bwMode="auto">
            <a:xfrm>
              <a:off x="630882" y="1146853"/>
              <a:ext cx="1426832" cy="229606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3870" y="1976120"/>
            <a:ext cx="3279140" cy="677545"/>
            <a:chOff x="1968160" y="1961766"/>
            <a:chExt cx="3753135" cy="677256"/>
          </a:xfrm>
        </p:grpSpPr>
        <p:sp>
          <p:nvSpPr>
            <p:cNvPr id="14" name="文本框 13"/>
            <p:cNvSpPr txBox="1"/>
            <p:nvPr/>
          </p:nvSpPr>
          <p:spPr>
            <a:xfrm>
              <a:off x="1968160" y="1961766"/>
              <a:ext cx="3753135" cy="64488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代表作品</a:t>
              </a:r>
              <a:endParaRPr lang="zh-CN" altLang="en-US" sz="3600" b="1" dirty="0"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22" name="Freeform 304"/>
            <p:cNvSpPr>
              <a:spLocks noEditPoints="1"/>
            </p:cNvSpPr>
            <p:nvPr/>
          </p:nvSpPr>
          <p:spPr bwMode="auto">
            <a:xfrm>
              <a:off x="2104635" y="2458047"/>
              <a:ext cx="2836318" cy="180975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75344" y="3108390"/>
            <a:ext cx="3753135" cy="640991"/>
            <a:chOff x="2715904" y="3066480"/>
            <a:chExt cx="3753135" cy="640991"/>
          </a:xfrm>
        </p:grpSpPr>
        <p:sp>
          <p:nvSpPr>
            <p:cNvPr id="16" name="文本框 15"/>
            <p:cNvSpPr txBox="1"/>
            <p:nvPr/>
          </p:nvSpPr>
          <p:spPr>
            <a:xfrm>
              <a:off x="2715904" y="3066480"/>
              <a:ext cx="375313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春晓</a:t>
              </a:r>
              <a:endParaRPr lang="zh-CN" altLang="en-US" sz="2800" dirty="0"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23" name="Freeform 304"/>
            <p:cNvSpPr>
              <a:spLocks noEditPoints="1"/>
            </p:cNvSpPr>
            <p:nvPr/>
          </p:nvSpPr>
          <p:spPr bwMode="auto">
            <a:xfrm>
              <a:off x="2822528" y="3526496"/>
              <a:ext cx="2836318" cy="180975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5137" y="4040384"/>
            <a:ext cx="3753135" cy="639107"/>
            <a:chOff x="3844727" y="4171194"/>
            <a:chExt cx="3753135" cy="639107"/>
          </a:xfrm>
        </p:grpSpPr>
        <p:sp>
          <p:nvSpPr>
            <p:cNvPr id="18" name="文本框 17"/>
            <p:cNvSpPr txBox="1"/>
            <p:nvPr/>
          </p:nvSpPr>
          <p:spPr>
            <a:xfrm>
              <a:off x="3844727" y="4171194"/>
              <a:ext cx="375313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过故人庄</a:t>
              </a:r>
              <a:endParaRPr lang="zh-CN" altLang="en-US" sz="2800" dirty="0"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24" name="Freeform 304"/>
            <p:cNvSpPr>
              <a:spLocks noEditPoints="1"/>
            </p:cNvSpPr>
            <p:nvPr/>
          </p:nvSpPr>
          <p:spPr bwMode="auto">
            <a:xfrm>
              <a:off x="3996241" y="4629326"/>
              <a:ext cx="2836318" cy="180975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5024" y="4954596"/>
            <a:ext cx="3753135" cy="704559"/>
            <a:chOff x="2866714" y="4954596"/>
            <a:chExt cx="3753135" cy="704559"/>
          </a:xfrm>
        </p:grpSpPr>
        <p:sp>
          <p:nvSpPr>
            <p:cNvPr id="20" name="文本框 19"/>
            <p:cNvSpPr txBox="1"/>
            <p:nvPr/>
          </p:nvSpPr>
          <p:spPr>
            <a:xfrm>
              <a:off x="2866714" y="4954596"/>
              <a:ext cx="375313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望洞庭湖赠张丞相</a:t>
              </a:r>
              <a:endParaRPr lang="zh-CN" altLang="en-US" sz="2800" dirty="0"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25" name="Freeform 304"/>
            <p:cNvSpPr>
              <a:spLocks noEditPoints="1"/>
            </p:cNvSpPr>
            <p:nvPr/>
          </p:nvSpPr>
          <p:spPr bwMode="auto">
            <a:xfrm>
              <a:off x="3012111" y="5478180"/>
              <a:ext cx="2836318" cy="180975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7120" y="46990"/>
            <a:ext cx="3461385" cy="41243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64710" y="2696210"/>
            <a:ext cx="318198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/>
              <a:t>故人西辞黄鹤楼，烟花三月下扬州。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孤帆远影碧空尽，唯见长江天际流。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4312920" y="1791335"/>
            <a:ext cx="4246880" cy="82994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黄鹤楼送孟浩然之广陵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5000">
        <p15:prstTrans prst="curtains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4067" y="-22225"/>
            <a:ext cx="12219402" cy="6104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组合 8"/>
          <p:cNvGrpSpPr/>
          <p:nvPr/>
        </p:nvGrpSpPr>
        <p:grpSpPr>
          <a:xfrm>
            <a:off x="1400518" y="781641"/>
            <a:ext cx="9101106" cy="1761877"/>
            <a:chOff x="2567" y="1568"/>
            <a:chExt cx="14332" cy="2775"/>
          </a:xfrm>
        </p:grpSpPr>
        <p:grpSp>
          <p:nvGrpSpPr>
            <p:cNvPr id="5" name="组合 4"/>
            <p:cNvGrpSpPr/>
            <p:nvPr/>
          </p:nvGrpSpPr>
          <p:grpSpPr>
            <a:xfrm>
              <a:off x="2567" y="1568"/>
              <a:ext cx="2665" cy="2775"/>
              <a:chOff x="2264894" y="2101757"/>
              <a:chExt cx="1692322" cy="1761877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2264894" y="2171312"/>
                <a:ext cx="1692322" cy="1692322"/>
              </a:xfrm>
              <a:prstGeom prst="ellipse">
                <a:avLst/>
              </a:pr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2381535" y="2101757"/>
                <a:ext cx="1460311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 smtClean="0">
                    <a:solidFill>
                      <a:schemeClr val="bg1"/>
                    </a:solidFill>
                    <a:latin typeface="汉仪颜楷繁" panose="02010609000101010101" pitchFamily="49" charset="-122"/>
                    <a:ea typeface="汉仪颜楷繁" panose="02010609000101010101" pitchFamily="49" charset="-122"/>
                  </a:rPr>
                  <a:t>壹</a:t>
                </a:r>
                <a:endParaRPr lang="zh-CN" altLang="en-US" sz="8800" dirty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399" y="2455"/>
              <a:ext cx="11500" cy="1887"/>
              <a:chOff x="3581604" y="2307022"/>
              <a:chExt cx="7302290" cy="1198095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3749034" y="2307022"/>
                <a:ext cx="7134860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5400" dirty="0">
                    <a:latin typeface="汉仪颜楷繁" panose="02010609000101010101" pitchFamily="49" charset="-122"/>
                    <a:ea typeface="汉仪颜楷繁" panose="02010609000101010101" pitchFamily="49" charset="-122"/>
                  </a:rPr>
                  <a:t>知作者</a:t>
                </a:r>
                <a:endParaRPr lang="zh-CN" altLang="en-US" sz="5400" dirty="0">
                  <a:latin typeface="汉仪颜楷繁" panose="02010609000101010101" pitchFamily="49" charset="-122"/>
                  <a:ea typeface="汉仪颜楷繁" panose="02010609000101010101" pitchFamily="49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81604" y="3013797"/>
                <a:ext cx="491320" cy="491320"/>
              </a:xfrm>
              <a:custGeom>
                <a:avLst/>
                <a:gdLst>
                  <a:gd name="connsiteX0" fmla="*/ 0 w 3193576"/>
                  <a:gd name="connsiteY0" fmla="*/ 0 h 3193576"/>
                  <a:gd name="connsiteX1" fmla="*/ 313898 w 3193576"/>
                  <a:gd name="connsiteY1" fmla="*/ 313898 h 3193576"/>
                  <a:gd name="connsiteX2" fmla="*/ 313898 w 3193576"/>
                  <a:gd name="connsiteY2" fmla="*/ 2906973 h 3193576"/>
                  <a:gd name="connsiteX3" fmla="*/ 2906973 w 3193576"/>
                  <a:gd name="connsiteY3" fmla="*/ 2906973 h 3193576"/>
                  <a:gd name="connsiteX4" fmla="*/ 3193576 w 3193576"/>
                  <a:gd name="connsiteY4" fmla="*/ 3193576 h 3193576"/>
                  <a:gd name="connsiteX5" fmla="*/ 0 w 3193576"/>
                  <a:gd name="connsiteY5" fmla="*/ 3193576 h 3193576"/>
                  <a:gd name="connsiteX6" fmla="*/ 0 w 3193576"/>
                  <a:gd name="connsiteY6" fmla="*/ 0 h 319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3576" h="3193576">
                    <a:moveTo>
                      <a:pt x="0" y="0"/>
                    </a:moveTo>
                    <a:lnTo>
                      <a:pt x="313898" y="313898"/>
                    </a:lnTo>
                    <a:lnTo>
                      <a:pt x="313898" y="2906973"/>
                    </a:lnTo>
                    <a:lnTo>
                      <a:pt x="2906973" y="2906973"/>
                    </a:lnTo>
                    <a:lnTo>
                      <a:pt x="3193576" y="3193576"/>
                    </a:lnTo>
                    <a:lnTo>
                      <a:pt x="0" y="3193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 flipV="1">
                <a:off x="5919135" y="2412928"/>
                <a:ext cx="491320" cy="491320"/>
              </a:xfrm>
              <a:custGeom>
                <a:avLst/>
                <a:gdLst>
                  <a:gd name="connsiteX0" fmla="*/ 0 w 3193576"/>
                  <a:gd name="connsiteY0" fmla="*/ 0 h 3193576"/>
                  <a:gd name="connsiteX1" fmla="*/ 313898 w 3193576"/>
                  <a:gd name="connsiteY1" fmla="*/ 313898 h 3193576"/>
                  <a:gd name="connsiteX2" fmla="*/ 313898 w 3193576"/>
                  <a:gd name="connsiteY2" fmla="*/ 2906973 h 3193576"/>
                  <a:gd name="connsiteX3" fmla="*/ 2906973 w 3193576"/>
                  <a:gd name="connsiteY3" fmla="*/ 2906973 h 3193576"/>
                  <a:gd name="connsiteX4" fmla="*/ 3193576 w 3193576"/>
                  <a:gd name="connsiteY4" fmla="*/ 3193576 h 3193576"/>
                  <a:gd name="connsiteX5" fmla="*/ 0 w 3193576"/>
                  <a:gd name="connsiteY5" fmla="*/ 3193576 h 3193576"/>
                  <a:gd name="connsiteX6" fmla="*/ 0 w 3193576"/>
                  <a:gd name="connsiteY6" fmla="*/ 0 h 319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3576" h="3193576">
                    <a:moveTo>
                      <a:pt x="0" y="0"/>
                    </a:moveTo>
                    <a:lnTo>
                      <a:pt x="313898" y="313898"/>
                    </a:lnTo>
                    <a:lnTo>
                      <a:pt x="313898" y="2906973"/>
                    </a:lnTo>
                    <a:lnTo>
                      <a:pt x="2906973" y="2906973"/>
                    </a:lnTo>
                    <a:lnTo>
                      <a:pt x="3193576" y="3193576"/>
                    </a:lnTo>
                    <a:lnTo>
                      <a:pt x="0" y="3193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177800" y="2757170"/>
            <a:ext cx="1183640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汉仪颜楷繁" panose="02010609000101010101" pitchFamily="49" charset="-122"/>
                <a:ea typeface="汉仪颜楷繁" panose="02010609000101010101" pitchFamily="49" charset="-122"/>
                <a:sym typeface="+mn-ea"/>
              </a:rPr>
              <a:t>孟浩然 名浩，字浩然 </a:t>
            </a:r>
            <a:r>
              <a:rPr lang="zh-CN" altLang="en-US" sz="4400" dirty="0">
                <a:latin typeface="汉仪颜楷繁" panose="02010609000101010101" pitchFamily="49" charset="-122"/>
                <a:ea typeface="汉仪颜楷繁" panose="02010609000101010101" pitchFamily="49" charset="-122"/>
              </a:rPr>
              <a:t>湖北襄阳人，世称孟襄阳。</a:t>
            </a:r>
            <a:endParaRPr lang="zh-CN" altLang="en-US" sz="4400" dirty="0"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  <a:p>
            <a:r>
              <a:rPr lang="zh-CN" altLang="en-US" sz="4400" dirty="0">
                <a:latin typeface="汉仪颜楷繁" panose="02010609000101010101" pitchFamily="49" charset="-122"/>
                <a:ea typeface="汉仪颜楷繁" panose="02010609000101010101" pitchFamily="49" charset="-122"/>
              </a:rPr>
              <a:t>孟浩然生当盛唐，早年有志用世，在仕途困顿、痛苦失望后，尚能自重，不媚俗世，归隐田园。</a:t>
            </a:r>
            <a:endParaRPr lang="zh-CN" altLang="en-US" sz="4400" dirty="0"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  <a:p>
            <a:r>
              <a:rPr lang="zh-CN" altLang="en-US" sz="4400" dirty="0">
                <a:latin typeface="汉仪颜楷繁" panose="02010609000101010101" pitchFamily="49" charset="-122"/>
                <a:ea typeface="汉仪颜楷繁" panose="02010609000101010101" pitchFamily="49" charset="-122"/>
              </a:rPr>
              <a:t>为山水田园派代表人物。</a:t>
            </a:r>
            <a:endParaRPr lang="zh-CN" altLang="en-US" sz="4400" dirty="0">
              <a:latin typeface="汉仪颜楷繁" panose="02010609000101010101" pitchFamily="49" charset="-122"/>
              <a:ea typeface="汉仪颜楷繁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29028" y="4486446"/>
            <a:ext cx="5662431" cy="2386068"/>
          </a:xfrm>
          <a:custGeom>
            <a:avLst/>
            <a:gdLst>
              <a:gd name="connsiteX0" fmla="*/ 0 w 5662431"/>
              <a:gd name="connsiteY0" fmla="*/ 0 h 2386068"/>
              <a:gd name="connsiteX1" fmla="*/ 4457429 w 5662431"/>
              <a:gd name="connsiteY1" fmla="*/ 0 h 2386068"/>
              <a:gd name="connsiteX2" fmla="*/ 4461056 w 5662431"/>
              <a:gd name="connsiteY2" fmla="*/ 71835 h 2386068"/>
              <a:gd name="connsiteX3" fmla="*/ 5457371 w 5662431"/>
              <a:gd name="connsiteY3" fmla="*/ 970925 h 2386068"/>
              <a:gd name="connsiteX4" fmla="*/ 5659205 w 5662431"/>
              <a:gd name="connsiteY4" fmla="*/ 950578 h 2386068"/>
              <a:gd name="connsiteX5" fmla="*/ 5662431 w 5662431"/>
              <a:gd name="connsiteY5" fmla="*/ 949749 h 2386068"/>
              <a:gd name="connsiteX6" fmla="*/ 5662431 w 5662431"/>
              <a:gd name="connsiteY6" fmla="*/ 2386068 h 2386068"/>
              <a:gd name="connsiteX7" fmla="*/ 0 w 5662431"/>
              <a:gd name="connsiteY7" fmla="*/ 2386068 h 2386068"/>
              <a:gd name="connsiteX8" fmla="*/ 0 w 5662431"/>
              <a:gd name="connsiteY8" fmla="*/ 0 h 238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62431" h="2386068">
                <a:moveTo>
                  <a:pt x="0" y="0"/>
                </a:moveTo>
                <a:lnTo>
                  <a:pt x="4457429" y="0"/>
                </a:lnTo>
                <a:lnTo>
                  <a:pt x="4461056" y="71835"/>
                </a:lnTo>
                <a:cubicBezTo>
                  <a:pt x="4512342" y="576840"/>
                  <a:pt x="4938835" y="970925"/>
                  <a:pt x="5457371" y="970925"/>
                </a:cubicBezTo>
                <a:cubicBezTo>
                  <a:pt x="5526509" y="970925"/>
                  <a:pt x="5594011" y="963919"/>
                  <a:pt x="5659205" y="950578"/>
                </a:cubicBezTo>
                <a:lnTo>
                  <a:pt x="5662431" y="949749"/>
                </a:lnTo>
                <a:lnTo>
                  <a:pt x="5662431" y="2386068"/>
                </a:lnTo>
                <a:lnTo>
                  <a:pt x="0" y="238606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48784" y="452514"/>
            <a:ext cx="1152686" cy="57158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05192" y="587426"/>
            <a:ext cx="1152686" cy="571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10740" y="723265"/>
            <a:ext cx="797052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田园诗派</a:t>
            </a:r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：</a:t>
            </a:r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盛唐时期形成的以王维、孟浩然为代表，后人为了突出两人对田园诗派的突出作用也称为：“王孟诗派”。</a:t>
            </a:r>
            <a:endParaRPr lang="zh-CN" altLang="en-US" sz="32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该派有陶渊明、“二谢”（谢灵运、谢朓），以山水田园风光和隐逸生活为主要题材，风格冲淡自然。</a:t>
            </a:r>
            <a:endParaRPr lang="zh-CN" altLang="en-US" sz="32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孟浩然的诗更多地抒发了个人怀抱，给开元诗坛带来了新鲜气息，并博得时人的倾慕。孟浩然是唐代第一个创作山水诗的诗人，是王维的先行者。</a:t>
            </a:r>
            <a:endParaRPr lang="zh-CN" altLang="en-US" sz="32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29028" y="4486446"/>
            <a:ext cx="5662431" cy="2386068"/>
          </a:xfrm>
          <a:custGeom>
            <a:avLst/>
            <a:gdLst>
              <a:gd name="connsiteX0" fmla="*/ 0 w 5662431"/>
              <a:gd name="connsiteY0" fmla="*/ 0 h 2386068"/>
              <a:gd name="connsiteX1" fmla="*/ 4457429 w 5662431"/>
              <a:gd name="connsiteY1" fmla="*/ 0 h 2386068"/>
              <a:gd name="connsiteX2" fmla="*/ 4461056 w 5662431"/>
              <a:gd name="connsiteY2" fmla="*/ 71835 h 2386068"/>
              <a:gd name="connsiteX3" fmla="*/ 5457371 w 5662431"/>
              <a:gd name="connsiteY3" fmla="*/ 970925 h 2386068"/>
              <a:gd name="connsiteX4" fmla="*/ 5659205 w 5662431"/>
              <a:gd name="connsiteY4" fmla="*/ 950578 h 2386068"/>
              <a:gd name="connsiteX5" fmla="*/ 5662431 w 5662431"/>
              <a:gd name="connsiteY5" fmla="*/ 949749 h 2386068"/>
              <a:gd name="connsiteX6" fmla="*/ 5662431 w 5662431"/>
              <a:gd name="connsiteY6" fmla="*/ 2386068 h 2386068"/>
              <a:gd name="connsiteX7" fmla="*/ 0 w 5662431"/>
              <a:gd name="connsiteY7" fmla="*/ 2386068 h 2386068"/>
              <a:gd name="connsiteX8" fmla="*/ 0 w 5662431"/>
              <a:gd name="connsiteY8" fmla="*/ 0 h 238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62431" h="2386068">
                <a:moveTo>
                  <a:pt x="0" y="0"/>
                </a:moveTo>
                <a:lnTo>
                  <a:pt x="4457429" y="0"/>
                </a:lnTo>
                <a:lnTo>
                  <a:pt x="4461056" y="71835"/>
                </a:lnTo>
                <a:cubicBezTo>
                  <a:pt x="4512342" y="576840"/>
                  <a:pt x="4938835" y="970925"/>
                  <a:pt x="5457371" y="970925"/>
                </a:cubicBezTo>
                <a:cubicBezTo>
                  <a:pt x="5526509" y="970925"/>
                  <a:pt x="5594011" y="963919"/>
                  <a:pt x="5659205" y="950578"/>
                </a:cubicBezTo>
                <a:lnTo>
                  <a:pt x="5662431" y="949749"/>
                </a:lnTo>
                <a:lnTo>
                  <a:pt x="5662431" y="2386068"/>
                </a:lnTo>
                <a:lnTo>
                  <a:pt x="0" y="238606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48784" y="452514"/>
            <a:ext cx="1152686" cy="57158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05192" y="587426"/>
            <a:ext cx="1152686" cy="571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10740" y="723265"/>
            <a:ext cx="93465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孟浩然自幼聪颖好学,抱负高远的孟浩然,青年时就作诗多首,但当他奔赴京城,想要求取功名,施展才华之时,却总是名落孙山。</a:t>
            </a:r>
            <a:endParaRPr lang="zh-CN" altLang="en-US" sz="32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约</a:t>
            </a:r>
            <a:r>
              <a:rPr lang="en-US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40</a:t>
            </a:r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岁那年</a:t>
            </a:r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,经大诗人王维的举荐,他受到了唐玄宗的召见。在唐玄宗面前,孟浩然一展所学,朗诵了自己的得意之作《岁暮归南山》。然而,诗中的一句“不才明主弃,多病故人疏”让唐玄宗大发雷霆。求官不成,踌躇满志的孟浩然反倒被逐出了京城。</a:t>
            </a:r>
            <a:endParaRPr lang="zh-CN" altLang="en-US" sz="32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r>
              <a:rPr lang="zh-CN" altLang="en-US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在这样的心境之下,诗人孟浩然南下吴越,在建德江停舟过夜时,写下了这一首</a:t>
            </a:r>
            <a:r>
              <a:rPr lang="en-US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——</a:t>
            </a:r>
            <a:endParaRPr lang="en-US" altLang="zh-CN" sz="32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96570" y="2874645"/>
            <a:ext cx="3861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学习生字，背诵诗文</a:t>
            </a:r>
            <a:endParaRPr lang="zh-CN" altLang="en-US" sz="32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46350" y="3649980"/>
            <a:ext cx="45148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1</a:t>
            </a:r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、自由朗读，解决字词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2</a:t>
            </a:r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、流利朗读，读准节奏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3</a:t>
            </a:r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、感情朗读，读出情感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79290" y="2874645"/>
            <a:ext cx="4411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理解诗意，体会情感</a:t>
            </a:r>
            <a:endParaRPr lang="zh-CN" altLang="en-US" sz="32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8548915" y="1519226"/>
            <a:ext cx="3802746" cy="53387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277476" y="488950"/>
            <a:ext cx="1277257" cy="1320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30045" y="995680"/>
            <a:ext cx="9100820" cy="1761490"/>
            <a:chOff x="2567" y="1568"/>
            <a:chExt cx="14332" cy="2774"/>
          </a:xfrm>
        </p:grpSpPr>
        <p:grpSp>
          <p:nvGrpSpPr>
            <p:cNvPr id="4" name="组合 3"/>
            <p:cNvGrpSpPr/>
            <p:nvPr/>
          </p:nvGrpSpPr>
          <p:grpSpPr>
            <a:xfrm>
              <a:off x="2567" y="1568"/>
              <a:ext cx="2665" cy="2775"/>
              <a:chOff x="2264894" y="2101757"/>
              <a:chExt cx="1692322" cy="1761877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264894" y="2171312"/>
                <a:ext cx="1692322" cy="1692322"/>
              </a:xfrm>
              <a:prstGeom prst="ellipse">
                <a:avLst/>
              </a:pr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381535" y="2101757"/>
                <a:ext cx="1460311" cy="14450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8800" dirty="0">
                    <a:solidFill>
                      <a:schemeClr val="bg1"/>
                    </a:solidFill>
                    <a:latin typeface="汉仪颜楷繁" panose="02010609000101010101" pitchFamily="49" charset="-122"/>
                    <a:ea typeface="汉仪颜楷繁" panose="02010609000101010101" pitchFamily="49" charset="-122"/>
                  </a:rPr>
                  <a:t>贰</a:t>
                </a:r>
                <a:endParaRPr lang="zh-CN" altLang="en-US" sz="8800" dirty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399" y="2455"/>
              <a:ext cx="11500" cy="1887"/>
              <a:chOff x="3581604" y="2307022"/>
              <a:chExt cx="7302290" cy="1198095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3749034" y="2307022"/>
                <a:ext cx="7134860" cy="921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5400" dirty="0">
                    <a:latin typeface="汉仪颜楷繁" panose="02010609000101010101" pitchFamily="49" charset="-122"/>
                    <a:ea typeface="汉仪颜楷繁" panose="02010609000101010101" pitchFamily="49" charset="-122"/>
                  </a:rPr>
                  <a:t>明诗意 </a:t>
                </a:r>
                <a:endParaRPr lang="zh-CN" altLang="en-US" sz="5400" dirty="0">
                  <a:latin typeface="汉仪颜楷繁" panose="02010609000101010101" pitchFamily="49" charset="-122"/>
                  <a:ea typeface="汉仪颜楷繁" panose="02010609000101010101" pitchFamily="49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581604" y="3013797"/>
                <a:ext cx="491320" cy="491320"/>
              </a:xfrm>
              <a:custGeom>
                <a:avLst/>
                <a:gdLst>
                  <a:gd name="connsiteX0" fmla="*/ 0 w 3193576"/>
                  <a:gd name="connsiteY0" fmla="*/ 0 h 3193576"/>
                  <a:gd name="connsiteX1" fmla="*/ 313898 w 3193576"/>
                  <a:gd name="connsiteY1" fmla="*/ 313898 h 3193576"/>
                  <a:gd name="connsiteX2" fmla="*/ 313898 w 3193576"/>
                  <a:gd name="connsiteY2" fmla="*/ 2906973 h 3193576"/>
                  <a:gd name="connsiteX3" fmla="*/ 2906973 w 3193576"/>
                  <a:gd name="connsiteY3" fmla="*/ 2906973 h 3193576"/>
                  <a:gd name="connsiteX4" fmla="*/ 3193576 w 3193576"/>
                  <a:gd name="connsiteY4" fmla="*/ 3193576 h 3193576"/>
                  <a:gd name="connsiteX5" fmla="*/ 0 w 3193576"/>
                  <a:gd name="connsiteY5" fmla="*/ 3193576 h 3193576"/>
                  <a:gd name="connsiteX6" fmla="*/ 0 w 3193576"/>
                  <a:gd name="connsiteY6" fmla="*/ 0 h 319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3576" h="3193576">
                    <a:moveTo>
                      <a:pt x="0" y="0"/>
                    </a:moveTo>
                    <a:lnTo>
                      <a:pt x="313898" y="313898"/>
                    </a:lnTo>
                    <a:lnTo>
                      <a:pt x="313898" y="2906973"/>
                    </a:lnTo>
                    <a:lnTo>
                      <a:pt x="2906973" y="2906973"/>
                    </a:lnTo>
                    <a:lnTo>
                      <a:pt x="3193576" y="3193576"/>
                    </a:lnTo>
                    <a:lnTo>
                      <a:pt x="0" y="3193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flipH="1" flipV="1">
                <a:off x="5843694" y="2414212"/>
                <a:ext cx="491320" cy="491320"/>
              </a:xfrm>
              <a:custGeom>
                <a:avLst/>
                <a:gdLst>
                  <a:gd name="connsiteX0" fmla="*/ 0 w 3193576"/>
                  <a:gd name="connsiteY0" fmla="*/ 0 h 3193576"/>
                  <a:gd name="connsiteX1" fmla="*/ 313898 w 3193576"/>
                  <a:gd name="connsiteY1" fmla="*/ 313898 h 3193576"/>
                  <a:gd name="connsiteX2" fmla="*/ 313898 w 3193576"/>
                  <a:gd name="connsiteY2" fmla="*/ 2906973 h 3193576"/>
                  <a:gd name="connsiteX3" fmla="*/ 2906973 w 3193576"/>
                  <a:gd name="connsiteY3" fmla="*/ 2906973 h 3193576"/>
                  <a:gd name="connsiteX4" fmla="*/ 3193576 w 3193576"/>
                  <a:gd name="connsiteY4" fmla="*/ 3193576 h 3193576"/>
                  <a:gd name="connsiteX5" fmla="*/ 0 w 3193576"/>
                  <a:gd name="connsiteY5" fmla="*/ 3193576 h 3193576"/>
                  <a:gd name="connsiteX6" fmla="*/ 0 w 3193576"/>
                  <a:gd name="connsiteY6" fmla="*/ 0 h 319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3576" h="3193576">
                    <a:moveTo>
                      <a:pt x="0" y="0"/>
                    </a:moveTo>
                    <a:lnTo>
                      <a:pt x="313898" y="313898"/>
                    </a:lnTo>
                    <a:lnTo>
                      <a:pt x="313898" y="2906973"/>
                    </a:lnTo>
                    <a:lnTo>
                      <a:pt x="2906973" y="2906973"/>
                    </a:lnTo>
                    <a:lnTo>
                      <a:pt x="3193576" y="3193576"/>
                    </a:lnTo>
                    <a:lnTo>
                      <a:pt x="0" y="3193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63309"/>
            <a:ext cx="5597563" cy="829945"/>
            <a:chOff x="0" y="563309"/>
            <a:chExt cx="5597563" cy="829945"/>
          </a:xfrm>
        </p:grpSpPr>
        <p:sp>
          <p:nvSpPr>
            <p:cNvPr id="34" name="椭圆 33"/>
            <p:cNvSpPr/>
            <p:nvPr/>
          </p:nvSpPr>
          <p:spPr>
            <a:xfrm>
              <a:off x="708025" y="576009"/>
              <a:ext cx="725074" cy="725074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563309"/>
              <a:ext cx="5597563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 </a:t>
              </a:r>
              <a:r>
                <a:rPr lang="zh-CN" altLang="en-US" sz="48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请    自由朗读</a:t>
              </a:r>
              <a:endParaRPr lang="zh-CN" altLang="en-US" sz="4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3418974"/>
            <a:ext cx="3177148" cy="3591426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5016498" y="1658814"/>
            <a:ext cx="152400" cy="1933074"/>
          </a:xfrm>
          <a:prstGeom prst="rect">
            <a:avLst/>
          </a:prstGeom>
          <a:solidFill>
            <a:srgbClr val="D3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168900" y="1702435"/>
            <a:ext cx="560705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宿</a:t>
            </a:r>
            <a:endParaRPr lang="zh-CN" altLang="en-US" sz="4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4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泊</a:t>
            </a:r>
            <a:endParaRPr lang="zh-CN" altLang="en-US" sz="4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4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渚</a:t>
            </a:r>
            <a:endParaRPr lang="zh-CN" altLang="en-US" sz="4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8677275" y="3591560"/>
            <a:ext cx="637540" cy="184912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14815" y="1216025"/>
            <a:ext cx="85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sù</a:t>
            </a:r>
            <a:endParaRPr lang="en-US" altLang="zh-CN" sz="3200"/>
          </a:p>
        </p:txBody>
      </p:sp>
      <p:sp>
        <p:nvSpPr>
          <p:cNvPr id="5" name="文本框 4"/>
          <p:cNvSpPr txBox="1"/>
          <p:nvPr/>
        </p:nvSpPr>
        <p:spPr>
          <a:xfrm>
            <a:off x="9314815" y="3050540"/>
            <a:ext cx="85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xiǔ</a:t>
            </a:r>
            <a:endParaRPr lang="en-US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9223375" y="2025650"/>
            <a:ext cx="85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</a:t>
            </a:r>
            <a:r>
              <a:rPr lang="en-US" altLang="zh-CN" sz="3200"/>
              <a:t>xiù</a:t>
            </a:r>
            <a:endParaRPr lang="en-US" altLang="zh-CN" sz="3200"/>
          </a:p>
        </p:txBody>
      </p:sp>
      <p:sp>
        <p:nvSpPr>
          <p:cNvPr id="7" name="左大括号 6"/>
          <p:cNvSpPr/>
          <p:nvPr/>
        </p:nvSpPr>
        <p:spPr>
          <a:xfrm>
            <a:off x="8585835" y="1343025"/>
            <a:ext cx="855980" cy="2202815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223375" y="3805555"/>
            <a:ext cx="85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bó</a:t>
            </a:r>
            <a:endParaRPr lang="en-US" altLang="zh-CN" sz="3200"/>
          </a:p>
        </p:txBody>
      </p:sp>
      <p:sp>
        <p:nvSpPr>
          <p:cNvPr id="9" name="文本框 8"/>
          <p:cNvSpPr txBox="1"/>
          <p:nvPr/>
        </p:nvSpPr>
        <p:spPr>
          <a:xfrm>
            <a:off x="9314815" y="4759960"/>
            <a:ext cx="85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pō</a:t>
            </a:r>
            <a:endParaRPr lang="en-US" altLang="zh-CN" sz="32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63309"/>
            <a:ext cx="5597563" cy="829945"/>
            <a:chOff x="0" y="563309"/>
            <a:chExt cx="5597563" cy="829945"/>
          </a:xfrm>
        </p:grpSpPr>
        <p:sp>
          <p:nvSpPr>
            <p:cNvPr id="34" name="椭圆 33"/>
            <p:cNvSpPr/>
            <p:nvPr/>
          </p:nvSpPr>
          <p:spPr>
            <a:xfrm>
              <a:off x="708025" y="576009"/>
              <a:ext cx="725074" cy="725074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563309"/>
              <a:ext cx="5597563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 </a:t>
              </a:r>
              <a:r>
                <a:rPr lang="zh-CN" altLang="en-US" sz="48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请    小组齐读</a:t>
              </a:r>
              <a:endParaRPr lang="en-US" altLang="zh-CN" sz="4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3418974"/>
            <a:ext cx="3177148" cy="359142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34995" y="2059305"/>
            <a:ext cx="6792595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000"/>
              <a:t>读出节奏</a:t>
            </a:r>
            <a:endParaRPr lang="zh-CN" altLang="en-US" sz="4000"/>
          </a:p>
          <a:p>
            <a:r>
              <a:rPr lang="zh-CN" altLang="en-US" sz="4000"/>
              <a:t>把握情感</a:t>
            </a:r>
            <a:endParaRPr lang="zh-CN" altLang="en-US" sz="4000"/>
          </a:p>
          <a:p>
            <a:r>
              <a:rPr lang="zh-CN" altLang="en-US" sz="4000"/>
              <a:t>理解诗句</a:t>
            </a:r>
            <a:endParaRPr lang="zh-CN" altLang="en-US" sz="4000"/>
          </a:p>
        </p:txBody>
      </p:sp>
      <p:sp>
        <p:nvSpPr>
          <p:cNvPr id="159" name=" 159"/>
          <p:cNvSpPr/>
          <p:nvPr/>
        </p:nvSpPr>
        <p:spPr>
          <a:xfrm>
            <a:off x="5506085" y="3558540"/>
            <a:ext cx="795655" cy="9144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93180" y="2972435"/>
            <a:ext cx="306324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14350" indent="-514350">
              <a:buFont typeface="+mj-ea"/>
              <a:buAutoNum type="circleNumDbPlain"/>
            </a:pPr>
            <a:r>
              <a:rPr lang="zh-CN" altLang="en-US" sz="3200"/>
              <a:t>根据注释</a:t>
            </a:r>
            <a:endParaRPr lang="zh-CN" altLang="en-US" sz="3200"/>
          </a:p>
          <a:p>
            <a:pPr marL="514350" indent="-514350">
              <a:buFont typeface="+mj-ea"/>
              <a:buAutoNum type="circleNumDbPlain"/>
            </a:pPr>
            <a:r>
              <a:rPr lang="zh-CN" altLang="en-US" sz="3200"/>
              <a:t>小组讨论</a:t>
            </a:r>
            <a:endParaRPr lang="zh-CN" altLang="en-US" sz="3200"/>
          </a:p>
          <a:p>
            <a:pPr marL="514350" indent="-514350">
              <a:buFont typeface="+mj-ea"/>
              <a:buAutoNum type="circleNumDbPlain"/>
            </a:pPr>
            <a:r>
              <a:rPr lang="zh-CN" altLang="en-US" sz="3200"/>
              <a:t>提出问题</a:t>
            </a:r>
            <a:endParaRPr lang="zh-CN" altLang="en-US" sz="3200"/>
          </a:p>
          <a:p>
            <a:pPr marL="514350" indent="-514350">
              <a:buFont typeface="+mj-ea"/>
              <a:buAutoNum type="circleNumDbPlain"/>
            </a:pPr>
            <a:r>
              <a:rPr lang="zh-CN" altLang="en-US" sz="3200"/>
              <a:t>小组汇报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3319145" y="5562600"/>
            <a:ext cx="2432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比一比</a:t>
            </a:r>
            <a:endParaRPr lang="zh-CN" altLang="en-US" sz="360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4200" y="130629"/>
            <a:ext cx="3316514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33606" y="507154"/>
            <a:ext cx="1064662" cy="721390"/>
            <a:chOff x="733606" y="507154"/>
            <a:chExt cx="1064662" cy="721390"/>
          </a:xfrm>
        </p:grpSpPr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733606" y="507154"/>
              <a:ext cx="1064662" cy="721390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 rot="1982780" flipH="1">
              <a:off x="901616" y="605853"/>
              <a:ext cx="782595" cy="575933"/>
              <a:chOff x="2511007" y="1884236"/>
              <a:chExt cx="782595" cy="575933"/>
            </a:xfrm>
            <a:solidFill>
              <a:schemeClr val="bg1"/>
            </a:solidFill>
          </p:grpSpPr>
          <p:sp>
            <p:nvSpPr>
              <p:cNvPr id="7" name="Freeform 16"/>
              <p:cNvSpPr>
                <a:spLocks noEditPoints="1"/>
              </p:cNvSpPr>
              <p:nvPr/>
            </p:nvSpPr>
            <p:spPr bwMode="auto">
              <a:xfrm>
                <a:off x="2511007" y="1884236"/>
                <a:ext cx="761768" cy="575933"/>
              </a:xfrm>
              <a:custGeom>
                <a:avLst/>
                <a:gdLst>
                  <a:gd name="T0" fmla="*/ 28 w 850"/>
                  <a:gd name="T1" fmla="*/ 37 h 642"/>
                  <a:gd name="T2" fmla="*/ 95 w 850"/>
                  <a:gd name="T3" fmla="*/ 48 h 642"/>
                  <a:gd name="T4" fmla="*/ 114 w 850"/>
                  <a:gd name="T5" fmla="*/ 101 h 642"/>
                  <a:gd name="T6" fmla="*/ 139 w 850"/>
                  <a:gd name="T7" fmla="*/ 197 h 642"/>
                  <a:gd name="T8" fmla="*/ 162 w 850"/>
                  <a:gd name="T9" fmla="*/ 171 h 642"/>
                  <a:gd name="T10" fmla="*/ 95 w 850"/>
                  <a:gd name="T11" fmla="*/ 146 h 642"/>
                  <a:gd name="T12" fmla="*/ 122 w 850"/>
                  <a:gd name="T13" fmla="*/ 91 h 642"/>
                  <a:gd name="T14" fmla="*/ 131 w 850"/>
                  <a:gd name="T15" fmla="*/ 51 h 642"/>
                  <a:gd name="T16" fmla="*/ 307 w 850"/>
                  <a:gd name="T17" fmla="*/ 11 h 642"/>
                  <a:gd name="T18" fmla="*/ 182 w 850"/>
                  <a:gd name="T19" fmla="*/ 81 h 642"/>
                  <a:gd name="T20" fmla="*/ 338 w 850"/>
                  <a:gd name="T21" fmla="*/ 64 h 642"/>
                  <a:gd name="T22" fmla="*/ 266 w 850"/>
                  <a:gd name="T23" fmla="*/ 62 h 642"/>
                  <a:gd name="T24" fmla="*/ 282 w 850"/>
                  <a:gd name="T25" fmla="*/ 98 h 642"/>
                  <a:gd name="T26" fmla="*/ 347 w 850"/>
                  <a:gd name="T27" fmla="*/ 182 h 642"/>
                  <a:gd name="T28" fmla="*/ 286 w 850"/>
                  <a:gd name="T29" fmla="*/ 249 h 642"/>
                  <a:gd name="T30" fmla="*/ 213 w 850"/>
                  <a:gd name="T31" fmla="*/ 277 h 642"/>
                  <a:gd name="T32" fmla="*/ 153 w 850"/>
                  <a:gd name="T33" fmla="*/ 281 h 642"/>
                  <a:gd name="T34" fmla="*/ 252 w 850"/>
                  <a:gd name="T35" fmla="*/ 286 h 642"/>
                  <a:gd name="T36" fmla="*/ 300 w 850"/>
                  <a:gd name="T37" fmla="*/ 287 h 642"/>
                  <a:gd name="T38" fmla="*/ 347 w 850"/>
                  <a:gd name="T39" fmla="*/ 214 h 642"/>
                  <a:gd name="T40" fmla="*/ 413 w 850"/>
                  <a:gd name="T41" fmla="*/ 147 h 642"/>
                  <a:gd name="T42" fmla="*/ 499 w 850"/>
                  <a:gd name="T43" fmla="*/ 126 h 642"/>
                  <a:gd name="T44" fmla="*/ 520 w 850"/>
                  <a:gd name="T45" fmla="*/ 150 h 642"/>
                  <a:gd name="T46" fmla="*/ 569 w 850"/>
                  <a:gd name="T47" fmla="*/ 167 h 642"/>
                  <a:gd name="T48" fmla="*/ 615 w 850"/>
                  <a:gd name="T49" fmla="*/ 196 h 642"/>
                  <a:gd name="T50" fmla="*/ 643 w 850"/>
                  <a:gd name="T51" fmla="*/ 253 h 642"/>
                  <a:gd name="T52" fmla="*/ 645 w 850"/>
                  <a:gd name="T53" fmla="*/ 322 h 642"/>
                  <a:gd name="T54" fmla="*/ 592 w 850"/>
                  <a:gd name="T55" fmla="*/ 358 h 642"/>
                  <a:gd name="T56" fmla="*/ 537 w 850"/>
                  <a:gd name="T57" fmla="*/ 418 h 642"/>
                  <a:gd name="T58" fmla="*/ 569 w 850"/>
                  <a:gd name="T59" fmla="*/ 451 h 642"/>
                  <a:gd name="T60" fmla="*/ 625 w 850"/>
                  <a:gd name="T61" fmla="*/ 405 h 642"/>
                  <a:gd name="T62" fmla="*/ 707 w 850"/>
                  <a:gd name="T63" fmla="*/ 372 h 642"/>
                  <a:gd name="T64" fmla="*/ 848 w 850"/>
                  <a:gd name="T65" fmla="*/ 475 h 642"/>
                  <a:gd name="T66" fmla="*/ 830 w 850"/>
                  <a:gd name="T67" fmla="*/ 545 h 642"/>
                  <a:gd name="T68" fmla="*/ 724 w 850"/>
                  <a:gd name="T69" fmla="*/ 480 h 642"/>
                  <a:gd name="T70" fmla="*/ 667 w 850"/>
                  <a:gd name="T71" fmla="*/ 448 h 642"/>
                  <a:gd name="T72" fmla="*/ 669 w 850"/>
                  <a:gd name="T73" fmla="*/ 580 h 642"/>
                  <a:gd name="T74" fmla="*/ 627 w 850"/>
                  <a:gd name="T75" fmla="*/ 642 h 642"/>
                  <a:gd name="T76" fmla="*/ 532 w 850"/>
                  <a:gd name="T77" fmla="*/ 513 h 642"/>
                  <a:gd name="T78" fmla="*/ 416 w 850"/>
                  <a:gd name="T79" fmla="*/ 408 h 642"/>
                  <a:gd name="T80" fmla="*/ 324 w 850"/>
                  <a:gd name="T81" fmla="*/ 431 h 642"/>
                  <a:gd name="T82" fmla="*/ 357 w 850"/>
                  <a:gd name="T83" fmla="*/ 438 h 642"/>
                  <a:gd name="T84" fmla="*/ 309 w 850"/>
                  <a:gd name="T85" fmla="*/ 449 h 642"/>
                  <a:gd name="T86" fmla="*/ 201 w 850"/>
                  <a:gd name="T87" fmla="*/ 385 h 642"/>
                  <a:gd name="T88" fmla="*/ 56 w 850"/>
                  <a:gd name="T89" fmla="*/ 245 h 642"/>
                  <a:gd name="T90" fmla="*/ 30 w 850"/>
                  <a:gd name="T91" fmla="*/ 128 h 642"/>
                  <a:gd name="T92" fmla="*/ 501 w 850"/>
                  <a:gd name="T93" fmla="*/ 236 h 642"/>
                  <a:gd name="T94" fmla="*/ 427 w 850"/>
                  <a:gd name="T95" fmla="*/ 296 h 642"/>
                  <a:gd name="T96" fmla="*/ 441 w 850"/>
                  <a:gd name="T97" fmla="*/ 339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0" h="642">
                    <a:moveTo>
                      <a:pt x="12" y="88"/>
                    </a:moveTo>
                    <a:cubicBezTo>
                      <a:pt x="18" y="96"/>
                      <a:pt x="24" y="103"/>
                      <a:pt x="30" y="110"/>
                    </a:cubicBezTo>
                    <a:cubicBezTo>
                      <a:pt x="34" y="101"/>
                      <a:pt x="40" y="92"/>
                      <a:pt x="44" y="83"/>
                    </a:cubicBezTo>
                    <a:cubicBezTo>
                      <a:pt x="52" y="65"/>
                      <a:pt x="42" y="52"/>
                      <a:pt x="28" y="37"/>
                    </a:cubicBezTo>
                    <a:cubicBezTo>
                      <a:pt x="55" y="37"/>
                      <a:pt x="63" y="51"/>
                      <a:pt x="64" y="72"/>
                    </a:cubicBezTo>
                    <a:cubicBezTo>
                      <a:pt x="66" y="72"/>
                      <a:pt x="67" y="71"/>
                      <a:pt x="69" y="71"/>
                    </a:cubicBezTo>
                    <a:cubicBezTo>
                      <a:pt x="72" y="60"/>
                      <a:pt x="75" y="50"/>
                      <a:pt x="79" y="36"/>
                    </a:cubicBezTo>
                    <a:cubicBezTo>
                      <a:pt x="82" y="38"/>
                      <a:pt x="95" y="43"/>
                      <a:pt x="95" y="48"/>
                    </a:cubicBezTo>
                    <a:cubicBezTo>
                      <a:pt x="95" y="60"/>
                      <a:pt x="89" y="72"/>
                      <a:pt x="85" y="85"/>
                    </a:cubicBezTo>
                    <a:cubicBezTo>
                      <a:pt x="94" y="89"/>
                      <a:pt x="103" y="88"/>
                      <a:pt x="103" y="69"/>
                    </a:cubicBezTo>
                    <a:cubicBezTo>
                      <a:pt x="106" y="70"/>
                      <a:pt x="108" y="71"/>
                      <a:pt x="110" y="72"/>
                    </a:cubicBezTo>
                    <a:cubicBezTo>
                      <a:pt x="111" y="82"/>
                      <a:pt x="113" y="91"/>
                      <a:pt x="114" y="101"/>
                    </a:cubicBezTo>
                    <a:cubicBezTo>
                      <a:pt x="109" y="102"/>
                      <a:pt x="108" y="103"/>
                      <a:pt x="107" y="103"/>
                    </a:cubicBezTo>
                    <a:cubicBezTo>
                      <a:pt x="64" y="99"/>
                      <a:pt x="57" y="108"/>
                      <a:pt x="72" y="149"/>
                    </a:cubicBezTo>
                    <a:cubicBezTo>
                      <a:pt x="78" y="165"/>
                      <a:pt x="80" y="185"/>
                      <a:pt x="92" y="194"/>
                    </a:cubicBezTo>
                    <a:cubicBezTo>
                      <a:pt x="102" y="202"/>
                      <a:pt x="123" y="196"/>
                      <a:pt x="139" y="197"/>
                    </a:cubicBezTo>
                    <a:cubicBezTo>
                      <a:pt x="151" y="198"/>
                      <a:pt x="163" y="198"/>
                      <a:pt x="175" y="199"/>
                    </a:cubicBezTo>
                    <a:cubicBezTo>
                      <a:pt x="185" y="200"/>
                      <a:pt x="195" y="202"/>
                      <a:pt x="207" y="203"/>
                    </a:cubicBezTo>
                    <a:cubicBezTo>
                      <a:pt x="202" y="197"/>
                      <a:pt x="198" y="191"/>
                      <a:pt x="193" y="184"/>
                    </a:cubicBezTo>
                    <a:cubicBezTo>
                      <a:pt x="183" y="191"/>
                      <a:pt x="183" y="191"/>
                      <a:pt x="162" y="171"/>
                    </a:cubicBezTo>
                    <a:cubicBezTo>
                      <a:pt x="161" y="174"/>
                      <a:pt x="159" y="176"/>
                      <a:pt x="157" y="178"/>
                    </a:cubicBezTo>
                    <a:cubicBezTo>
                      <a:pt x="156" y="178"/>
                      <a:pt x="155" y="177"/>
                      <a:pt x="155" y="177"/>
                    </a:cubicBezTo>
                    <a:cubicBezTo>
                      <a:pt x="151" y="171"/>
                      <a:pt x="148" y="165"/>
                      <a:pt x="144" y="159"/>
                    </a:cubicBezTo>
                    <a:cubicBezTo>
                      <a:pt x="122" y="166"/>
                      <a:pt x="96" y="161"/>
                      <a:pt x="95" y="146"/>
                    </a:cubicBezTo>
                    <a:cubicBezTo>
                      <a:pt x="94" y="135"/>
                      <a:pt x="106" y="123"/>
                      <a:pt x="112" y="112"/>
                    </a:cubicBezTo>
                    <a:cubicBezTo>
                      <a:pt x="126" y="123"/>
                      <a:pt x="135" y="131"/>
                      <a:pt x="144" y="138"/>
                    </a:cubicBezTo>
                    <a:cubicBezTo>
                      <a:pt x="146" y="136"/>
                      <a:pt x="148" y="134"/>
                      <a:pt x="149" y="133"/>
                    </a:cubicBezTo>
                    <a:cubicBezTo>
                      <a:pt x="140" y="119"/>
                      <a:pt x="131" y="105"/>
                      <a:pt x="122" y="91"/>
                    </a:cubicBezTo>
                    <a:cubicBezTo>
                      <a:pt x="122" y="90"/>
                      <a:pt x="123" y="89"/>
                      <a:pt x="123" y="88"/>
                    </a:cubicBezTo>
                    <a:cubicBezTo>
                      <a:pt x="140" y="102"/>
                      <a:pt x="157" y="115"/>
                      <a:pt x="176" y="129"/>
                    </a:cubicBezTo>
                    <a:cubicBezTo>
                      <a:pt x="176" y="102"/>
                      <a:pt x="159" y="96"/>
                      <a:pt x="147" y="94"/>
                    </a:cubicBezTo>
                    <a:cubicBezTo>
                      <a:pt x="141" y="77"/>
                      <a:pt x="136" y="64"/>
                      <a:pt x="131" y="51"/>
                    </a:cubicBezTo>
                    <a:cubicBezTo>
                      <a:pt x="133" y="51"/>
                      <a:pt x="138" y="50"/>
                      <a:pt x="143" y="51"/>
                    </a:cubicBezTo>
                    <a:cubicBezTo>
                      <a:pt x="155" y="54"/>
                      <a:pt x="160" y="48"/>
                      <a:pt x="166" y="38"/>
                    </a:cubicBezTo>
                    <a:cubicBezTo>
                      <a:pt x="182" y="10"/>
                      <a:pt x="207" y="0"/>
                      <a:pt x="235" y="15"/>
                    </a:cubicBezTo>
                    <a:cubicBezTo>
                      <a:pt x="260" y="28"/>
                      <a:pt x="283" y="37"/>
                      <a:pt x="307" y="11"/>
                    </a:cubicBezTo>
                    <a:cubicBezTo>
                      <a:pt x="287" y="37"/>
                      <a:pt x="278" y="39"/>
                      <a:pt x="250" y="28"/>
                    </a:cubicBezTo>
                    <a:cubicBezTo>
                      <a:pt x="240" y="24"/>
                      <a:pt x="230" y="20"/>
                      <a:pt x="220" y="18"/>
                    </a:cubicBezTo>
                    <a:cubicBezTo>
                      <a:pt x="203" y="13"/>
                      <a:pt x="172" y="28"/>
                      <a:pt x="170" y="45"/>
                    </a:cubicBezTo>
                    <a:cubicBezTo>
                      <a:pt x="169" y="55"/>
                      <a:pt x="177" y="67"/>
                      <a:pt x="182" y="81"/>
                    </a:cubicBezTo>
                    <a:cubicBezTo>
                      <a:pt x="189" y="73"/>
                      <a:pt x="192" y="69"/>
                      <a:pt x="196" y="64"/>
                    </a:cubicBezTo>
                    <a:cubicBezTo>
                      <a:pt x="212" y="42"/>
                      <a:pt x="232" y="36"/>
                      <a:pt x="256" y="49"/>
                    </a:cubicBezTo>
                    <a:cubicBezTo>
                      <a:pt x="266" y="54"/>
                      <a:pt x="276" y="60"/>
                      <a:pt x="285" y="67"/>
                    </a:cubicBezTo>
                    <a:cubicBezTo>
                      <a:pt x="303" y="79"/>
                      <a:pt x="320" y="80"/>
                      <a:pt x="338" y="64"/>
                    </a:cubicBezTo>
                    <a:cubicBezTo>
                      <a:pt x="347" y="56"/>
                      <a:pt x="357" y="46"/>
                      <a:pt x="370" y="53"/>
                    </a:cubicBezTo>
                    <a:cubicBezTo>
                      <a:pt x="359" y="61"/>
                      <a:pt x="347" y="67"/>
                      <a:pt x="337" y="75"/>
                    </a:cubicBezTo>
                    <a:cubicBezTo>
                      <a:pt x="323" y="86"/>
                      <a:pt x="308" y="89"/>
                      <a:pt x="293" y="80"/>
                    </a:cubicBezTo>
                    <a:cubicBezTo>
                      <a:pt x="284" y="74"/>
                      <a:pt x="275" y="68"/>
                      <a:pt x="266" y="62"/>
                    </a:cubicBezTo>
                    <a:cubicBezTo>
                      <a:pt x="237" y="42"/>
                      <a:pt x="212" y="48"/>
                      <a:pt x="194" y="84"/>
                    </a:cubicBezTo>
                    <a:cubicBezTo>
                      <a:pt x="212" y="72"/>
                      <a:pt x="224" y="76"/>
                      <a:pt x="234" y="90"/>
                    </a:cubicBezTo>
                    <a:cubicBezTo>
                      <a:pt x="237" y="93"/>
                      <a:pt x="243" y="95"/>
                      <a:pt x="248" y="95"/>
                    </a:cubicBezTo>
                    <a:cubicBezTo>
                      <a:pt x="259" y="97"/>
                      <a:pt x="271" y="95"/>
                      <a:pt x="282" y="98"/>
                    </a:cubicBezTo>
                    <a:cubicBezTo>
                      <a:pt x="292" y="100"/>
                      <a:pt x="302" y="106"/>
                      <a:pt x="314" y="111"/>
                    </a:cubicBezTo>
                    <a:cubicBezTo>
                      <a:pt x="306" y="116"/>
                      <a:pt x="299" y="120"/>
                      <a:pt x="292" y="125"/>
                    </a:cubicBezTo>
                    <a:cubicBezTo>
                      <a:pt x="295" y="122"/>
                      <a:pt x="298" y="120"/>
                      <a:pt x="301" y="117"/>
                    </a:cubicBezTo>
                    <a:cubicBezTo>
                      <a:pt x="315" y="138"/>
                      <a:pt x="330" y="158"/>
                      <a:pt x="347" y="182"/>
                    </a:cubicBezTo>
                    <a:cubicBezTo>
                      <a:pt x="329" y="182"/>
                      <a:pt x="311" y="182"/>
                      <a:pt x="292" y="182"/>
                    </a:cubicBezTo>
                    <a:cubicBezTo>
                      <a:pt x="294" y="190"/>
                      <a:pt x="298" y="199"/>
                      <a:pt x="301" y="208"/>
                    </a:cubicBezTo>
                    <a:cubicBezTo>
                      <a:pt x="299" y="208"/>
                      <a:pt x="297" y="208"/>
                      <a:pt x="295" y="208"/>
                    </a:cubicBezTo>
                    <a:cubicBezTo>
                      <a:pt x="292" y="221"/>
                      <a:pt x="289" y="234"/>
                      <a:pt x="286" y="249"/>
                    </a:cubicBezTo>
                    <a:cubicBezTo>
                      <a:pt x="281" y="246"/>
                      <a:pt x="277" y="244"/>
                      <a:pt x="272" y="241"/>
                    </a:cubicBezTo>
                    <a:cubicBezTo>
                      <a:pt x="267" y="251"/>
                      <a:pt x="262" y="260"/>
                      <a:pt x="256" y="272"/>
                    </a:cubicBezTo>
                    <a:cubicBezTo>
                      <a:pt x="246" y="253"/>
                      <a:pt x="238" y="255"/>
                      <a:pt x="229" y="268"/>
                    </a:cubicBezTo>
                    <a:cubicBezTo>
                      <a:pt x="226" y="273"/>
                      <a:pt x="219" y="274"/>
                      <a:pt x="213" y="277"/>
                    </a:cubicBezTo>
                    <a:cubicBezTo>
                      <a:pt x="212" y="270"/>
                      <a:pt x="211" y="264"/>
                      <a:pt x="210" y="257"/>
                    </a:cubicBezTo>
                    <a:cubicBezTo>
                      <a:pt x="199" y="263"/>
                      <a:pt x="189" y="268"/>
                      <a:pt x="179" y="275"/>
                    </a:cubicBezTo>
                    <a:cubicBezTo>
                      <a:pt x="174" y="260"/>
                      <a:pt x="171" y="244"/>
                      <a:pt x="155" y="262"/>
                    </a:cubicBezTo>
                    <a:cubicBezTo>
                      <a:pt x="152" y="266"/>
                      <a:pt x="152" y="277"/>
                      <a:pt x="153" y="281"/>
                    </a:cubicBezTo>
                    <a:cubicBezTo>
                      <a:pt x="160" y="312"/>
                      <a:pt x="179" y="276"/>
                      <a:pt x="189" y="289"/>
                    </a:cubicBezTo>
                    <a:cubicBezTo>
                      <a:pt x="189" y="303"/>
                      <a:pt x="189" y="303"/>
                      <a:pt x="227" y="289"/>
                    </a:cubicBezTo>
                    <a:cubicBezTo>
                      <a:pt x="228" y="293"/>
                      <a:pt x="229" y="297"/>
                      <a:pt x="230" y="303"/>
                    </a:cubicBezTo>
                    <a:cubicBezTo>
                      <a:pt x="238" y="297"/>
                      <a:pt x="245" y="291"/>
                      <a:pt x="252" y="286"/>
                    </a:cubicBezTo>
                    <a:cubicBezTo>
                      <a:pt x="255" y="293"/>
                      <a:pt x="258" y="299"/>
                      <a:pt x="262" y="307"/>
                    </a:cubicBezTo>
                    <a:cubicBezTo>
                      <a:pt x="271" y="292"/>
                      <a:pt x="278" y="279"/>
                      <a:pt x="287" y="263"/>
                    </a:cubicBezTo>
                    <a:cubicBezTo>
                      <a:pt x="291" y="274"/>
                      <a:pt x="293" y="280"/>
                      <a:pt x="295" y="287"/>
                    </a:cubicBezTo>
                    <a:cubicBezTo>
                      <a:pt x="297" y="287"/>
                      <a:pt x="298" y="287"/>
                      <a:pt x="300" y="287"/>
                    </a:cubicBezTo>
                    <a:cubicBezTo>
                      <a:pt x="304" y="273"/>
                      <a:pt x="309" y="259"/>
                      <a:pt x="313" y="246"/>
                    </a:cubicBezTo>
                    <a:cubicBezTo>
                      <a:pt x="318" y="254"/>
                      <a:pt x="323" y="260"/>
                      <a:pt x="327" y="266"/>
                    </a:cubicBezTo>
                    <a:cubicBezTo>
                      <a:pt x="329" y="264"/>
                      <a:pt x="331" y="262"/>
                      <a:pt x="333" y="260"/>
                    </a:cubicBezTo>
                    <a:cubicBezTo>
                      <a:pt x="337" y="246"/>
                      <a:pt x="342" y="231"/>
                      <a:pt x="347" y="214"/>
                    </a:cubicBezTo>
                    <a:cubicBezTo>
                      <a:pt x="354" y="221"/>
                      <a:pt x="358" y="224"/>
                      <a:pt x="364" y="229"/>
                    </a:cubicBezTo>
                    <a:cubicBezTo>
                      <a:pt x="368" y="210"/>
                      <a:pt x="358" y="190"/>
                      <a:pt x="377" y="178"/>
                    </a:cubicBezTo>
                    <a:cubicBezTo>
                      <a:pt x="381" y="185"/>
                      <a:pt x="386" y="191"/>
                      <a:pt x="394" y="203"/>
                    </a:cubicBezTo>
                    <a:cubicBezTo>
                      <a:pt x="397" y="179"/>
                      <a:pt x="389" y="156"/>
                      <a:pt x="413" y="147"/>
                    </a:cubicBezTo>
                    <a:cubicBezTo>
                      <a:pt x="416" y="156"/>
                      <a:pt x="418" y="164"/>
                      <a:pt x="422" y="177"/>
                    </a:cubicBezTo>
                    <a:cubicBezTo>
                      <a:pt x="433" y="160"/>
                      <a:pt x="442" y="147"/>
                      <a:pt x="452" y="132"/>
                    </a:cubicBezTo>
                    <a:cubicBezTo>
                      <a:pt x="457" y="146"/>
                      <a:pt x="461" y="155"/>
                      <a:pt x="464" y="163"/>
                    </a:cubicBezTo>
                    <a:cubicBezTo>
                      <a:pt x="477" y="149"/>
                      <a:pt x="488" y="138"/>
                      <a:pt x="499" y="126"/>
                    </a:cubicBezTo>
                    <a:cubicBezTo>
                      <a:pt x="500" y="128"/>
                      <a:pt x="502" y="129"/>
                      <a:pt x="503" y="130"/>
                    </a:cubicBezTo>
                    <a:cubicBezTo>
                      <a:pt x="503" y="135"/>
                      <a:pt x="503" y="139"/>
                      <a:pt x="504" y="144"/>
                    </a:cubicBezTo>
                    <a:cubicBezTo>
                      <a:pt x="504" y="147"/>
                      <a:pt x="506" y="153"/>
                      <a:pt x="508" y="154"/>
                    </a:cubicBezTo>
                    <a:cubicBezTo>
                      <a:pt x="512" y="154"/>
                      <a:pt x="517" y="152"/>
                      <a:pt x="520" y="150"/>
                    </a:cubicBezTo>
                    <a:cubicBezTo>
                      <a:pt x="534" y="135"/>
                      <a:pt x="549" y="137"/>
                      <a:pt x="567" y="144"/>
                    </a:cubicBezTo>
                    <a:cubicBezTo>
                      <a:pt x="564" y="149"/>
                      <a:pt x="561" y="151"/>
                      <a:pt x="559" y="155"/>
                    </a:cubicBezTo>
                    <a:cubicBezTo>
                      <a:pt x="557" y="159"/>
                      <a:pt x="556" y="164"/>
                      <a:pt x="555" y="168"/>
                    </a:cubicBezTo>
                    <a:cubicBezTo>
                      <a:pt x="560" y="168"/>
                      <a:pt x="565" y="169"/>
                      <a:pt x="569" y="167"/>
                    </a:cubicBezTo>
                    <a:cubicBezTo>
                      <a:pt x="587" y="159"/>
                      <a:pt x="603" y="159"/>
                      <a:pt x="622" y="171"/>
                    </a:cubicBezTo>
                    <a:cubicBezTo>
                      <a:pt x="617" y="173"/>
                      <a:pt x="614" y="174"/>
                      <a:pt x="612" y="175"/>
                    </a:cubicBezTo>
                    <a:cubicBezTo>
                      <a:pt x="608" y="179"/>
                      <a:pt x="604" y="184"/>
                      <a:pt x="599" y="188"/>
                    </a:cubicBezTo>
                    <a:cubicBezTo>
                      <a:pt x="605" y="191"/>
                      <a:pt x="610" y="195"/>
                      <a:pt x="615" y="196"/>
                    </a:cubicBezTo>
                    <a:cubicBezTo>
                      <a:pt x="627" y="199"/>
                      <a:pt x="640" y="201"/>
                      <a:pt x="652" y="208"/>
                    </a:cubicBezTo>
                    <a:cubicBezTo>
                      <a:pt x="645" y="210"/>
                      <a:pt x="637" y="213"/>
                      <a:pt x="624" y="218"/>
                    </a:cubicBezTo>
                    <a:cubicBezTo>
                      <a:pt x="643" y="229"/>
                      <a:pt x="658" y="237"/>
                      <a:pt x="675" y="247"/>
                    </a:cubicBezTo>
                    <a:cubicBezTo>
                      <a:pt x="661" y="250"/>
                      <a:pt x="652" y="251"/>
                      <a:pt x="643" y="253"/>
                    </a:cubicBezTo>
                    <a:cubicBezTo>
                      <a:pt x="642" y="255"/>
                      <a:pt x="642" y="256"/>
                      <a:pt x="641" y="258"/>
                    </a:cubicBezTo>
                    <a:cubicBezTo>
                      <a:pt x="664" y="269"/>
                      <a:pt x="674" y="287"/>
                      <a:pt x="675" y="308"/>
                    </a:cubicBezTo>
                    <a:cubicBezTo>
                      <a:pt x="666" y="303"/>
                      <a:pt x="657" y="297"/>
                      <a:pt x="647" y="291"/>
                    </a:cubicBezTo>
                    <a:cubicBezTo>
                      <a:pt x="647" y="302"/>
                      <a:pt x="645" y="312"/>
                      <a:pt x="645" y="322"/>
                    </a:cubicBezTo>
                    <a:cubicBezTo>
                      <a:pt x="644" y="328"/>
                      <a:pt x="645" y="333"/>
                      <a:pt x="645" y="334"/>
                    </a:cubicBezTo>
                    <a:cubicBezTo>
                      <a:pt x="634" y="337"/>
                      <a:pt x="623" y="338"/>
                      <a:pt x="619" y="343"/>
                    </a:cubicBezTo>
                    <a:cubicBezTo>
                      <a:pt x="614" y="350"/>
                      <a:pt x="613" y="362"/>
                      <a:pt x="611" y="372"/>
                    </a:cubicBezTo>
                    <a:cubicBezTo>
                      <a:pt x="604" y="367"/>
                      <a:pt x="599" y="363"/>
                      <a:pt x="592" y="358"/>
                    </a:cubicBezTo>
                    <a:cubicBezTo>
                      <a:pt x="587" y="370"/>
                      <a:pt x="582" y="381"/>
                      <a:pt x="578" y="392"/>
                    </a:cubicBezTo>
                    <a:cubicBezTo>
                      <a:pt x="576" y="390"/>
                      <a:pt x="575" y="388"/>
                      <a:pt x="574" y="386"/>
                    </a:cubicBezTo>
                    <a:cubicBezTo>
                      <a:pt x="567" y="389"/>
                      <a:pt x="559" y="390"/>
                      <a:pt x="554" y="395"/>
                    </a:cubicBezTo>
                    <a:cubicBezTo>
                      <a:pt x="547" y="401"/>
                      <a:pt x="540" y="409"/>
                      <a:pt x="537" y="418"/>
                    </a:cubicBezTo>
                    <a:cubicBezTo>
                      <a:pt x="534" y="426"/>
                      <a:pt x="535" y="436"/>
                      <a:pt x="535" y="445"/>
                    </a:cubicBezTo>
                    <a:cubicBezTo>
                      <a:pt x="542" y="443"/>
                      <a:pt x="549" y="442"/>
                      <a:pt x="555" y="439"/>
                    </a:cubicBezTo>
                    <a:cubicBezTo>
                      <a:pt x="558" y="439"/>
                      <a:pt x="559" y="437"/>
                      <a:pt x="563" y="434"/>
                    </a:cubicBezTo>
                    <a:cubicBezTo>
                      <a:pt x="565" y="439"/>
                      <a:pt x="566" y="444"/>
                      <a:pt x="569" y="451"/>
                    </a:cubicBezTo>
                    <a:cubicBezTo>
                      <a:pt x="575" y="440"/>
                      <a:pt x="581" y="431"/>
                      <a:pt x="587" y="421"/>
                    </a:cubicBezTo>
                    <a:cubicBezTo>
                      <a:pt x="591" y="426"/>
                      <a:pt x="594" y="430"/>
                      <a:pt x="600" y="436"/>
                    </a:cubicBezTo>
                    <a:cubicBezTo>
                      <a:pt x="604" y="420"/>
                      <a:pt x="609" y="408"/>
                      <a:pt x="614" y="392"/>
                    </a:cubicBezTo>
                    <a:cubicBezTo>
                      <a:pt x="619" y="398"/>
                      <a:pt x="621" y="400"/>
                      <a:pt x="625" y="405"/>
                    </a:cubicBezTo>
                    <a:cubicBezTo>
                      <a:pt x="628" y="395"/>
                      <a:pt x="630" y="387"/>
                      <a:pt x="633" y="379"/>
                    </a:cubicBezTo>
                    <a:cubicBezTo>
                      <a:pt x="658" y="399"/>
                      <a:pt x="649" y="365"/>
                      <a:pt x="661" y="366"/>
                    </a:cubicBezTo>
                    <a:cubicBezTo>
                      <a:pt x="667" y="366"/>
                      <a:pt x="675" y="363"/>
                      <a:pt x="678" y="365"/>
                    </a:cubicBezTo>
                    <a:cubicBezTo>
                      <a:pt x="687" y="374"/>
                      <a:pt x="698" y="369"/>
                      <a:pt x="707" y="372"/>
                    </a:cubicBezTo>
                    <a:cubicBezTo>
                      <a:pt x="720" y="377"/>
                      <a:pt x="739" y="382"/>
                      <a:pt x="743" y="392"/>
                    </a:cubicBezTo>
                    <a:cubicBezTo>
                      <a:pt x="754" y="420"/>
                      <a:pt x="788" y="402"/>
                      <a:pt x="797" y="428"/>
                    </a:cubicBezTo>
                    <a:cubicBezTo>
                      <a:pt x="801" y="432"/>
                      <a:pt x="804" y="437"/>
                      <a:pt x="809" y="439"/>
                    </a:cubicBezTo>
                    <a:cubicBezTo>
                      <a:pt x="827" y="444"/>
                      <a:pt x="842" y="453"/>
                      <a:pt x="848" y="475"/>
                    </a:cubicBezTo>
                    <a:cubicBezTo>
                      <a:pt x="841" y="470"/>
                      <a:pt x="836" y="467"/>
                      <a:pt x="831" y="463"/>
                    </a:cubicBezTo>
                    <a:cubicBezTo>
                      <a:pt x="830" y="464"/>
                      <a:pt x="829" y="465"/>
                      <a:pt x="828" y="466"/>
                    </a:cubicBezTo>
                    <a:cubicBezTo>
                      <a:pt x="830" y="470"/>
                      <a:pt x="831" y="475"/>
                      <a:pt x="834" y="479"/>
                    </a:cubicBezTo>
                    <a:cubicBezTo>
                      <a:pt x="850" y="502"/>
                      <a:pt x="837" y="524"/>
                      <a:pt x="830" y="545"/>
                    </a:cubicBezTo>
                    <a:cubicBezTo>
                      <a:pt x="825" y="562"/>
                      <a:pt x="820" y="579"/>
                      <a:pt x="816" y="595"/>
                    </a:cubicBezTo>
                    <a:cubicBezTo>
                      <a:pt x="814" y="593"/>
                      <a:pt x="809" y="590"/>
                      <a:pt x="804" y="585"/>
                    </a:cubicBezTo>
                    <a:cubicBezTo>
                      <a:pt x="790" y="574"/>
                      <a:pt x="774" y="564"/>
                      <a:pt x="764" y="550"/>
                    </a:cubicBezTo>
                    <a:cubicBezTo>
                      <a:pt x="749" y="528"/>
                      <a:pt x="736" y="504"/>
                      <a:pt x="724" y="480"/>
                    </a:cubicBezTo>
                    <a:cubicBezTo>
                      <a:pt x="721" y="473"/>
                      <a:pt x="724" y="464"/>
                      <a:pt x="725" y="456"/>
                    </a:cubicBezTo>
                    <a:cubicBezTo>
                      <a:pt x="727" y="444"/>
                      <a:pt x="731" y="432"/>
                      <a:pt x="716" y="426"/>
                    </a:cubicBezTo>
                    <a:cubicBezTo>
                      <a:pt x="700" y="420"/>
                      <a:pt x="686" y="421"/>
                      <a:pt x="675" y="434"/>
                    </a:cubicBezTo>
                    <a:cubicBezTo>
                      <a:pt x="671" y="438"/>
                      <a:pt x="669" y="443"/>
                      <a:pt x="667" y="448"/>
                    </a:cubicBezTo>
                    <a:cubicBezTo>
                      <a:pt x="656" y="477"/>
                      <a:pt x="635" y="494"/>
                      <a:pt x="604" y="506"/>
                    </a:cubicBezTo>
                    <a:cubicBezTo>
                      <a:pt x="610" y="511"/>
                      <a:pt x="616" y="515"/>
                      <a:pt x="619" y="519"/>
                    </a:cubicBezTo>
                    <a:cubicBezTo>
                      <a:pt x="626" y="529"/>
                      <a:pt x="634" y="538"/>
                      <a:pt x="638" y="548"/>
                    </a:cubicBezTo>
                    <a:cubicBezTo>
                      <a:pt x="644" y="564"/>
                      <a:pt x="651" y="576"/>
                      <a:pt x="669" y="580"/>
                    </a:cubicBezTo>
                    <a:cubicBezTo>
                      <a:pt x="670" y="574"/>
                      <a:pt x="671" y="569"/>
                      <a:pt x="674" y="566"/>
                    </a:cubicBezTo>
                    <a:cubicBezTo>
                      <a:pt x="676" y="564"/>
                      <a:pt x="682" y="564"/>
                      <a:pt x="686" y="564"/>
                    </a:cubicBezTo>
                    <a:cubicBezTo>
                      <a:pt x="687" y="569"/>
                      <a:pt x="691" y="576"/>
                      <a:pt x="689" y="578"/>
                    </a:cubicBezTo>
                    <a:cubicBezTo>
                      <a:pt x="669" y="599"/>
                      <a:pt x="649" y="619"/>
                      <a:pt x="627" y="642"/>
                    </a:cubicBezTo>
                    <a:cubicBezTo>
                      <a:pt x="618" y="617"/>
                      <a:pt x="592" y="603"/>
                      <a:pt x="600" y="572"/>
                    </a:cubicBezTo>
                    <a:cubicBezTo>
                      <a:pt x="610" y="577"/>
                      <a:pt x="618" y="581"/>
                      <a:pt x="628" y="587"/>
                    </a:cubicBezTo>
                    <a:cubicBezTo>
                      <a:pt x="623" y="561"/>
                      <a:pt x="604" y="557"/>
                      <a:pt x="588" y="553"/>
                    </a:cubicBezTo>
                    <a:cubicBezTo>
                      <a:pt x="564" y="546"/>
                      <a:pt x="543" y="536"/>
                      <a:pt x="532" y="513"/>
                    </a:cubicBezTo>
                    <a:cubicBezTo>
                      <a:pt x="530" y="510"/>
                      <a:pt x="526" y="507"/>
                      <a:pt x="522" y="505"/>
                    </a:cubicBezTo>
                    <a:cubicBezTo>
                      <a:pt x="482" y="487"/>
                      <a:pt x="464" y="457"/>
                      <a:pt x="473" y="417"/>
                    </a:cubicBezTo>
                    <a:cubicBezTo>
                      <a:pt x="457" y="404"/>
                      <a:pt x="444" y="393"/>
                      <a:pt x="430" y="382"/>
                    </a:cubicBezTo>
                    <a:cubicBezTo>
                      <a:pt x="425" y="391"/>
                      <a:pt x="421" y="400"/>
                      <a:pt x="416" y="408"/>
                    </a:cubicBezTo>
                    <a:cubicBezTo>
                      <a:pt x="412" y="408"/>
                      <a:pt x="409" y="407"/>
                      <a:pt x="405" y="407"/>
                    </a:cubicBezTo>
                    <a:cubicBezTo>
                      <a:pt x="418" y="373"/>
                      <a:pt x="407" y="346"/>
                      <a:pt x="386" y="320"/>
                    </a:cubicBezTo>
                    <a:cubicBezTo>
                      <a:pt x="352" y="342"/>
                      <a:pt x="320" y="372"/>
                      <a:pt x="269" y="371"/>
                    </a:cubicBezTo>
                    <a:cubicBezTo>
                      <a:pt x="290" y="393"/>
                      <a:pt x="306" y="412"/>
                      <a:pt x="324" y="431"/>
                    </a:cubicBezTo>
                    <a:cubicBezTo>
                      <a:pt x="331" y="439"/>
                      <a:pt x="339" y="444"/>
                      <a:pt x="346" y="429"/>
                    </a:cubicBezTo>
                    <a:cubicBezTo>
                      <a:pt x="348" y="426"/>
                      <a:pt x="353" y="423"/>
                      <a:pt x="357" y="422"/>
                    </a:cubicBezTo>
                    <a:cubicBezTo>
                      <a:pt x="359" y="422"/>
                      <a:pt x="364" y="427"/>
                      <a:pt x="363" y="428"/>
                    </a:cubicBezTo>
                    <a:cubicBezTo>
                      <a:pt x="362" y="432"/>
                      <a:pt x="359" y="435"/>
                      <a:pt x="357" y="438"/>
                    </a:cubicBezTo>
                    <a:cubicBezTo>
                      <a:pt x="348" y="448"/>
                      <a:pt x="339" y="457"/>
                      <a:pt x="332" y="467"/>
                    </a:cubicBezTo>
                    <a:cubicBezTo>
                      <a:pt x="320" y="487"/>
                      <a:pt x="303" y="484"/>
                      <a:pt x="288" y="475"/>
                    </a:cubicBezTo>
                    <a:cubicBezTo>
                      <a:pt x="276" y="468"/>
                      <a:pt x="269" y="455"/>
                      <a:pt x="280" y="439"/>
                    </a:cubicBezTo>
                    <a:cubicBezTo>
                      <a:pt x="289" y="442"/>
                      <a:pt x="299" y="445"/>
                      <a:pt x="309" y="449"/>
                    </a:cubicBezTo>
                    <a:cubicBezTo>
                      <a:pt x="309" y="447"/>
                      <a:pt x="310" y="446"/>
                      <a:pt x="311" y="444"/>
                    </a:cubicBezTo>
                    <a:cubicBezTo>
                      <a:pt x="302" y="438"/>
                      <a:pt x="293" y="432"/>
                      <a:pt x="283" y="426"/>
                    </a:cubicBezTo>
                    <a:cubicBezTo>
                      <a:pt x="260" y="414"/>
                      <a:pt x="237" y="403"/>
                      <a:pt x="214" y="391"/>
                    </a:cubicBezTo>
                    <a:cubicBezTo>
                      <a:pt x="210" y="389"/>
                      <a:pt x="206" y="387"/>
                      <a:pt x="201" y="385"/>
                    </a:cubicBezTo>
                    <a:cubicBezTo>
                      <a:pt x="174" y="376"/>
                      <a:pt x="143" y="372"/>
                      <a:pt x="119" y="356"/>
                    </a:cubicBezTo>
                    <a:cubicBezTo>
                      <a:pt x="103" y="346"/>
                      <a:pt x="77" y="341"/>
                      <a:pt x="73" y="314"/>
                    </a:cubicBezTo>
                    <a:cubicBezTo>
                      <a:pt x="72" y="309"/>
                      <a:pt x="61" y="306"/>
                      <a:pt x="59" y="300"/>
                    </a:cubicBezTo>
                    <a:cubicBezTo>
                      <a:pt x="51" y="283"/>
                      <a:pt x="44" y="265"/>
                      <a:pt x="56" y="245"/>
                    </a:cubicBezTo>
                    <a:cubicBezTo>
                      <a:pt x="62" y="234"/>
                      <a:pt x="65" y="222"/>
                      <a:pt x="50" y="213"/>
                    </a:cubicBezTo>
                    <a:cubicBezTo>
                      <a:pt x="47" y="210"/>
                      <a:pt x="45" y="204"/>
                      <a:pt x="45" y="199"/>
                    </a:cubicBezTo>
                    <a:cubicBezTo>
                      <a:pt x="44" y="179"/>
                      <a:pt x="45" y="160"/>
                      <a:pt x="43" y="140"/>
                    </a:cubicBezTo>
                    <a:cubicBezTo>
                      <a:pt x="43" y="136"/>
                      <a:pt x="35" y="129"/>
                      <a:pt x="30" y="128"/>
                    </a:cubicBezTo>
                    <a:cubicBezTo>
                      <a:pt x="10" y="126"/>
                      <a:pt x="0" y="107"/>
                      <a:pt x="12" y="88"/>
                    </a:cubicBezTo>
                    <a:close/>
                    <a:moveTo>
                      <a:pt x="540" y="324"/>
                    </a:moveTo>
                    <a:cubicBezTo>
                      <a:pt x="572" y="299"/>
                      <a:pt x="575" y="266"/>
                      <a:pt x="544" y="248"/>
                    </a:cubicBezTo>
                    <a:cubicBezTo>
                      <a:pt x="532" y="240"/>
                      <a:pt x="515" y="235"/>
                      <a:pt x="501" y="236"/>
                    </a:cubicBezTo>
                    <a:cubicBezTo>
                      <a:pt x="487" y="236"/>
                      <a:pt x="470" y="233"/>
                      <a:pt x="458" y="247"/>
                    </a:cubicBezTo>
                    <a:cubicBezTo>
                      <a:pt x="437" y="270"/>
                      <a:pt x="415" y="290"/>
                      <a:pt x="391" y="313"/>
                    </a:cubicBezTo>
                    <a:cubicBezTo>
                      <a:pt x="397" y="318"/>
                      <a:pt x="402" y="322"/>
                      <a:pt x="403" y="323"/>
                    </a:cubicBezTo>
                    <a:cubicBezTo>
                      <a:pt x="411" y="313"/>
                      <a:pt x="418" y="307"/>
                      <a:pt x="427" y="296"/>
                    </a:cubicBezTo>
                    <a:cubicBezTo>
                      <a:pt x="428" y="308"/>
                      <a:pt x="429" y="315"/>
                      <a:pt x="430" y="322"/>
                    </a:cubicBezTo>
                    <a:cubicBezTo>
                      <a:pt x="437" y="318"/>
                      <a:pt x="444" y="315"/>
                      <a:pt x="451" y="311"/>
                    </a:cubicBezTo>
                    <a:cubicBezTo>
                      <a:pt x="452" y="313"/>
                      <a:pt x="454" y="314"/>
                      <a:pt x="455" y="316"/>
                    </a:cubicBezTo>
                    <a:cubicBezTo>
                      <a:pt x="450" y="324"/>
                      <a:pt x="447" y="333"/>
                      <a:pt x="441" y="339"/>
                    </a:cubicBezTo>
                    <a:cubicBezTo>
                      <a:pt x="430" y="349"/>
                      <a:pt x="434" y="355"/>
                      <a:pt x="445" y="366"/>
                    </a:cubicBezTo>
                    <a:cubicBezTo>
                      <a:pt x="457" y="355"/>
                      <a:pt x="469" y="345"/>
                      <a:pt x="479" y="334"/>
                    </a:cubicBezTo>
                    <a:cubicBezTo>
                      <a:pt x="503" y="306"/>
                      <a:pt x="511" y="304"/>
                      <a:pt x="540" y="3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35"/>
              <p:cNvSpPr/>
              <p:nvPr/>
            </p:nvSpPr>
            <p:spPr bwMode="auto">
              <a:xfrm>
                <a:off x="3162234" y="2038833"/>
                <a:ext cx="131368" cy="169015"/>
              </a:xfrm>
              <a:custGeom>
                <a:avLst/>
                <a:gdLst>
                  <a:gd name="T0" fmla="*/ 107 w 146"/>
                  <a:gd name="T1" fmla="*/ 92 h 189"/>
                  <a:gd name="T2" fmla="*/ 138 w 146"/>
                  <a:gd name="T3" fmla="*/ 150 h 189"/>
                  <a:gd name="T4" fmla="*/ 103 w 146"/>
                  <a:gd name="T5" fmla="*/ 186 h 189"/>
                  <a:gd name="T6" fmla="*/ 82 w 146"/>
                  <a:gd name="T7" fmla="*/ 185 h 189"/>
                  <a:gd name="T8" fmla="*/ 21 w 146"/>
                  <a:gd name="T9" fmla="*/ 182 h 189"/>
                  <a:gd name="T10" fmla="*/ 5 w 146"/>
                  <a:gd name="T11" fmla="*/ 154 h 189"/>
                  <a:gd name="T12" fmla="*/ 34 w 146"/>
                  <a:gd name="T13" fmla="*/ 136 h 189"/>
                  <a:gd name="T14" fmla="*/ 71 w 146"/>
                  <a:gd name="T15" fmla="*/ 135 h 189"/>
                  <a:gd name="T16" fmla="*/ 51 w 146"/>
                  <a:gd name="T17" fmla="*/ 102 h 189"/>
                  <a:gd name="T18" fmla="*/ 58 w 146"/>
                  <a:gd name="T19" fmla="*/ 64 h 189"/>
                  <a:gd name="T20" fmla="*/ 53 w 146"/>
                  <a:gd name="T21" fmla="*/ 63 h 189"/>
                  <a:gd name="T22" fmla="*/ 26 w 146"/>
                  <a:gd name="T23" fmla="*/ 37 h 189"/>
                  <a:gd name="T24" fmla="*/ 59 w 146"/>
                  <a:gd name="T25" fmla="*/ 14 h 189"/>
                  <a:gd name="T26" fmla="*/ 68 w 146"/>
                  <a:gd name="T27" fmla="*/ 16 h 189"/>
                  <a:gd name="T28" fmla="*/ 116 w 146"/>
                  <a:gd name="T29" fmla="*/ 35 h 189"/>
                  <a:gd name="T30" fmla="*/ 124 w 146"/>
                  <a:gd name="T31" fmla="*/ 40 h 189"/>
                  <a:gd name="T32" fmla="*/ 138 w 146"/>
                  <a:gd name="T33" fmla="*/ 68 h 189"/>
                  <a:gd name="T34" fmla="*/ 115 w 146"/>
                  <a:gd name="T35" fmla="*/ 88 h 189"/>
                  <a:gd name="T36" fmla="*/ 107 w 146"/>
                  <a:gd name="T37" fmla="*/ 9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6" h="189">
                    <a:moveTo>
                      <a:pt x="107" y="92"/>
                    </a:moveTo>
                    <a:cubicBezTo>
                      <a:pt x="141" y="99"/>
                      <a:pt x="129" y="131"/>
                      <a:pt x="138" y="150"/>
                    </a:cubicBezTo>
                    <a:cubicBezTo>
                      <a:pt x="146" y="169"/>
                      <a:pt x="123" y="189"/>
                      <a:pt x="103" y="186"/>
                    </a:cubicBezTo>
                    <a:cubicBezTo>
                      <a:pt x="96" y="184"/>
                      <a:pt x="89" y="186"/>
                      <a:pt x="82" y="185"/>
                    </a:cubicBezTo>
                    <a:cubicBezTo>
                      <a:pt x="62" y="185"/>
                      <a:pt x="41" y="185"/>
                      <a:pt x="21" y="182"/>
                    </a:cubicBezTo>
                    <a:cubicBezTo>
                      <a:pt x="8" y="179"/>
                      <a:pt x="0" y="169"/>
                      <a:pt x="5" y="154"/>
                    </a:cubicBezTo>
                    <a:cubicBezTo>
                      <a:pt x="10" y="141"/>
                      <a:pt x="18" y="134"/>
                      <a:pt x="34" y="136"/>
                    </a:cubicBezTo>
                    <a:cubicBezTo>
                      <a:pt x="47" y="138"/>
                      <a:pt x="61" y="135"/>
                      <a:pt x="71" y="135"/>
                    </a:cubicBezTo>
                    <a:cubicBezTo>
                      <a:pt x="64" y="125"/>
                      <a:pt x="54" y="114"/>
                      <a:pt x="51" y="102"/>
                    </a:cubicBezTo>
                    <a:cubicBezTo>
                      <a:pt x="49" y="91"/>
                      <a:pt x="55" y="78"/>
                      <a:pt x="58" y="64"/>
                    </a:cubicBezTo>
                    <a:cubicBezTo>
                      <a:pt x="58" y="64"/>
                      <a:pt x="56" y="63"/>
                      <a:pt x="53" y="63"/>
                    </a:cubicBezTo>
                    <a:cubicBezTo>
                      <a:pt x="33" y="62"/>
                      <a:pt x="24" y="53"/>
                      <a:pt x="26" y="37"/>
                    </a:cubicBezTo>
                    <a:cubicBezTo>
                      <a:pt x="28" y="20"/>
                      <a:pt x="42" y="11"/>
                      <a:pt x="59" y="14"/>
                    </a:cubicBezTo>
                    <a:cubicBezTo>
                      <a:pt x="62" y="15"/>
                      <a:pt x="66" y="17"/>
                      <a:pt x="68" y="16"/>
                    </a:cubicBezTo>
                    <a:cubicBezTo>
                      <a:pt x="93" y="0"/>
                      <a:pt x="107" y="11"/>
                      <a:pt x="116" y="35"/>
                    </a:cubicBezTo>
                    <a:cubicBezTo>
                      <a:pt x="117" y="37"/>
                      <a:pt x="122" y="38"/>
                      <a:pt x="124" y="40"/>
                    </a:cubicBezTo>
                    <a:cubicBezTo>
                      <a:pt x="134" y="46"/>
                      <a:pt x="141" y="54"/>
                      <a:pt x="138" y="68"/>
                    </a:cubicBezTo>
                    <a:cubicBezTo>
                      <a:pt x="135" y="80"/>
                      <a:pt x="128" y="87"/>
                      <a:pt x="115" y="88"/>
                    </a:cubicBezTo>
                    <a:cubicBezTo>
                      <a:pt x="112" y="89"/>
                      <a:pt x="109" y="90"/>
                      <a:pt x="107" y="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41"/>
              <p:cNvSpPr/>
              <p:nvPr/>
            </p:nvSpPr>
            <p:spPr bwMode="auto">
              <a:xfrm>
                <a:off x="2837822" y="2320790"/>
                <a:ext cx="159402" cy="104934"/>
              </a:xfrm>
              <a:custGeom>
                <a:avLst/>
                <a:gdLst>
                  <a:gd name="T0" fmla="*/ 177 w 178"/>
                  <a:gd name="T1" fmla="*/ 107 h 117"/>
                  <a:gd name="T2" fmla="*/ 158 w 178"/>
                  <a:gd name="T3" fmla="*/ 115 h 117"/>
                  <a:gd name="T4" fmla="*/ 108 w 178"/>
                  <a:gd name="T5" fmla="*/ 78 h 117"/>
                  <a:gd name="T6" fmla="*/ 97 w 178"/>
                  <a:gd name="T7" fmla="*/ 72 h 117"/>
                  <a:gd name="T8" fmla="*/ 30 w 178"/>
                  <a:gd name="T9" fmla="*/ 49 h 117"/>
                  <a:gd name="T10" fmla="*/ 9 w 178"/>
                  <a:gd name="T11" fmla="*/ 34 h 117"/>
                  <a:gd name="T12" fmla="*/ 1 w 178"/>
                  <a:gd name="T13" fmla="*/ 18 h 117"/>
                  <a:gd name="T14" fmla="*/ 15 w 178"/>
                  <a:gd name="T15" fmla="*/ 7 h 117"/>
                  <a:gd name="T16" fmla="*/ 88 w 178"/>
                  <a:gd name="T17" fmla="*/ 39 h 117"/>
                  <a:gd name="T18" fmla="*/ 135 w 178"/>
                  <a:gd name="T19" fmla="*/ 63 h 117"/>
                  <a:gd name="T20" fmla="*/ 178 w 178"/>
                  <a:gd name="T21" fmla="*/ 99 h 117"/>
                  <a:gd name="T22" fmla="*/ 177 w 178"/>
                  <a:gd name="T23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17">
                    <a:moveTo>
                      <a:pt x="177" y="107"/>
                    </a:moveTo>
                    <a:cubicBezTo>
                      <a:pt x="170" y="110"/>
                      <a:pt x="162" y="117"/>
                      <a:pt x="158" y="115"/>
                    </a:cubicBezTo>
                    <a:cubicBezTo>
                      <a:pt x="139" y="107"/>
                      <a:pt x="111" y="110"/>
                      <a:pt x="108" y="78"/>
                    </a:cubicBezTo>
                    <a:cubicBezTo>
                      <a:pt x="108" y="76"/>
                      <a:pt x="100" y="72"/>
                      <a:pt x="97" y="72"/>
                    </a:cubicBezTo>
                    <a:cubicBezTo>
                      <a:pt x="69" y="77"/>
                      <a:pt x="49" y="67"/>
                      <a:pt x="30" y="49"/>
                    </a:cubicBezTo>
                    <a:cubicBezTo>
                      <a:pt x="24" y="43"/>
                      <a:pt x="15" y="40"/>
                      <a:pt x="9" y="34"/>
                    </a:cubicBezTo>
                    <a:cubicBezTo>
                      <a:pt x="5" y="30"/>
                      <a:pt x="0" y="23"/>
                      <a:pt x="1" y="18"/>
                    </a:cubicBezTo>
                    <a:cubicBezTo>
                      <a:pt x="3" y="14"/>
                      <a:pt x="10" y="8"/>
                      <a:pt x="15" y="7"/>
                    </a:cubicBezTo>
                    <a:cubicBezTo>
                      <a:pt x="44" y="0"/>
                      <a:pt x="68" y="15"/>
                      <a:pt x="88" y="39"/>
                    </a:cubicBezTo>
                    <a:cubicBezTo>
                      <a:pt x="98" y="51"/>
                      <a:pt x="121" y="53"/>
                      <a:pt x="135" y="63"/>
                    </a:cubicBezTo>
                    <a:cubicBezTo>
                      <a:pt x="151" y="73"/>
                      <a:pt x="164" y="87"/>
                      <a:pt x="178" y="99"/>
                    </a:cubicBezTo>
                    <a:cubicBezTo>
                      <a:pt x="178" y="102"/>
                      <a:pt x="177" y="105"/>
                      <a:pt x="17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45"/>
              <p:cNvSpPr/>
              <p:nvPr/>
            </p:nvSpPr>
            <p:spPr bwMode="auto">
              <a:xfrm>
                <a:off x="2888287" y="1899456"/>
                <a:ext cx="99326" cy="79302"/>
              </a:xfrm>
              <a:custGeom>
                <a:avLst/>
                <a:gdLst>
                  <a:gd name="T0" fmla="*/ 111 w 111"/>
                  <a:gd name="T1" fmla="*/ 55 h 88"/>
                  <a:gd name="T2" fmla="*/ 101 w 111"/>
                  <a:gd name="T3" fmla="*/ 68 h 88"/>
                  <a:gd name="T4" fmla="*/ 37 w 111"/>
                  <a:gd name="T5" fmla="*/ 69 h 88"/>
                  <a:gd name="T6" fmla="*/ 20 w 111"/>
                  <a:gd name="T7" fmla="*/ 66 h 88"/>
                  <a:gd name="T8" fmla="*/ 1 w 111"/>
                  <a:gd name="T9" fmla="*/ 44 h 88"/>
                  <a:gd name="T10" fmla="*/ 17 w 111"/>
                  <a:gd name="T11" fmla="*/ 22 h 88"/>
                  <a:gd name="T12" fmla="*/ 38 w 111"/>
                  <a:gd name="T13" fmla="*/ 10 h 88"/>
                  <a:gd name="T14" fmla="*/ 40 w 111"/>
                  <a:gd name="T15" fmla="*/ 9 h 88"/>
                  <a:gd name="T16" fmla="*/ 111 w 111"/>
                  <a:gd name="T17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88">
                    <a:moveTo>
                      <a:pt x="111" y="55"/>
                    </a:moveTo>
                    <a:cubicBezTo>
                      <a:pt x="109" y="58"/>
                      <a:pt x="104" y="68"/>
                      <a:pt x="101" y="68"/>
                    </a:cubicBezTo>
                    <a:cubicBezTo>
                      <a:pt x="80" y="63"/>
                      <a:pt x="59" y="88"/>
                      <a:pt x="37" y="69"/>
                    </a:cubicBezTo>
                    <a:cubicBezTo>
                      <a:pt x="33" y="66"/>
                      <a:pt x="24" y="69"/>
                      <a:pt x="20" y="66"/>
                    </a:cubicBezTo>
                    <a:cubicBezTo>
                      <a:pt x="12" y="60"/>
                      <a:pt x="3" y="52"/>
                      <a:pt x="1" y="44"/>
                    </a:cubicBezTo>
                    <a:cubicBezTo>
                      <a:pt x="0" y="37"/>
                      <a:pt x="10" y="28"/>
                      <a:pt x="17" y="22"/>
                    </a:cubicBezTo>
                    <a:cubicBezTo>
                      <a:pt x="23" y="17"/>
                      <a:pt x="31" y="14"/>
                      <a:pt x="38" y="10"/>
                    </a:cubicBezTo>
                    <a:cubicBezTo>
                      <a:pt x="39" y="10"/>
                      <a:pt x="39" y="9"/>
                      <a:pt x="40" y="9"/>
                    </a:cubicBezTo>
                    <a:cubicBezTo>
                      <a:pt x="56" y="0"/>
                      <a:pt x="111" y="32"/>
                      <a:pt x="111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265937" y="606075"/>
            <a:ext cx="38393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宿建德江</a:t>
            </a:r>
            <a:endParaRPr lang="zh-CN" altLang="en-US" sz="3200" dirty="0"/>
          </a:p>
        </p:txBody>
      </p:sp>
      <p:grpSp>
        <p:nvGrpSpPr>
          <p:cNvPr id="4" name="组合 3"/>
          <p:cNvGrpSpPr/>
          <p:nvPr/>
        </p:nvGrpSpPr>
        <p:grpSpPr>
          <a:xfrm rot="0">
            <a:off x="1983740" y="1344295"/>
            <a:ext cx="6468745" cy="3738880"/>
            <a:chOff x="1992934" y="1932545"/>
            <a:chExt cx="6468895" cy="3739125"/>
          </a:xfrm>
        </p:grpSpPr>
        <p:sp>
          <p:nvSpPr>
            <p:cNvPr id="21" name="文本框 20"/>
            <p:cNvSpPr txBox="1"/>
            <p:nvPr/>
          </p:nvSpPr>
          <p:spPr>
            <a:xfrm>
              <a:off x="1993569" y="1932545"/>
              <a:ext cx="312102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移舟泊烟渚</a:t>
              </a:r>
              <a:endPara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93569" y="2454119"/>
              <a:ext cx="482814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把小船停靠在烟雾迷蒙的小洲</a:t>
              </a:r>
              <a:endParaRPr lang="en-US" altLang="zh-CN" sz="28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107830" y="2428719"/>
              <a:ext cx="21339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1993569" y="3363495"/>
              <a:ext cx="22990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日暮客愁新</a:t>
              </a:r>
              <a:endPara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93569" y="3816489"/>
              <a:ext cx="556837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方正隶变简体" panose="03000509000000000000" pitchFamily="65" charset="-122"/>
                  <a:ea typeface="方正隶变简体" panose="03000509000000000000" pitchFamily="65" charset="-122"/>
                  <a:sym typeface="+mn-ea"/>
                </a:rPr>
                <a:t>日</a:t>
              </a:r>
              <a:r>
                <a:rPr lang="zh-CN" altLang="en-US" sz="2800" dirty="0">
                  <a:latin typeface="方正隶变简体" panose="03000509000000000000" pitchFamily="65" charset="-122"/>
                  <a:ea typeface="方正隶变简体" panose="03000509000000000000" pitchFamily="65" charset="-122"/>
                  <a:sym typeface="+mn-ea"/>
                </a:rPr>
                <a:t>落</a:t>
              </a:r>
              <a:r>
                <a:rPr lang="en-US" altLang="zh-CN" sz="2800" dirty="0">
                  <a:latin typeface="方正隶变简体" panose="03000509000000000000" pitchFamily="65" charset="-122"/>
                  <a:ea typeface="方正隶变简体" panose="03000509000000000000" pitchFamily="65" charset="-122"/>
                  <a:sym typeface="+mn-ea"/>
                </a:rPr>
                <a:t>时分新愁又涌上</a:t>
              </a:r>
              <a:r>
                <a:rPr lang="zh-CN" altLang="en-US" sz="2800" dirty="0">
                  <a:latin typeface="方正隶变简体" panose="03000509000000000000" pitchFamily="65" charset="-122"/>
                  <a:ea typeface="方正隶变简体" panose="03000509000000000000" pitchFamily="65" charset="-122"/>
                  <a:sym typeface="+mn-ea"/>
                </a:rPr>
                <a:t>游子</a:t>
              </a:r>
              <a:r>
                <a:rPr lang="en-US" altLang="zh-CN" sz="2800" dirty="0">
                  <a:latin typeface="方正隶变简体" panose="03000509000000000000" pitchFamily="65" charset="-122"/>
                  <a:ea typeface="方正隶变简体" panose="03000509000000000000" pitchFamily="65" charset="-122"/>
                  <a:sym typeface="+mn-ea"/>
                </a:rPr>
                <a:t>心头。</a:t>
              </a:r>
              <a:endParaRPr lang="en-US" altLang="zh-CN" sz="2800" dirty="0">
                <a:latin typeface="方正隶变简体" panose="03000509000000000000" pitchFamily="65" charset="-122"/>
                <a:ea typeface="方正隶变简体" panose="03000509000000000000" pitchFamily="65" charset="-122"/>
                <a:sym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107830" y="3791089"/>
              <a:ext cx="21339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1992934" y="4628126"/>
              <a:ext cx="22990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野旷天低树</a:t>
              </a:r>
              <a:endPara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93569" y="5149700"/>
              <a:ext cx="64682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方正隶变简体" panose="03000509000000000000" pitchFamily="65" charset="-122"/>
                  <a:ea typeface="方正隶变简体" panose="03000509000000000000" pitchFamily="65" charset="-122"/>
                  <a:sym typeface="+mn-ea"/>
                </a:rPr>
                <a:t>原野空旷天幕低垂在树林后边，</a:t>
              </a:r>
              <a:endParaRPr lang="en-US" altLang="zh-CN" sz="2800" dirty="0">
                <a:latin typeface="方正隶变简体" panose="03000509000000000000" pitchFamily="65" charset="-122"/>
                <a:ea typeface="方正隶变简体" panose="03000509000000000000" pitchFamily="65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107830" y="5124300"/>
              <a:ext cx="21339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 rot="0">
            <a:off x="945515" y="1228725"/>
            <a:ext cx="997585" cy="4125595"/>
            <a:chOff x="954722" y="1816779"/>
            <a:chExt cx="997350" cy="4125697"/>
          </a:xfrm>
        </p:grpSpPr>
        <p:sp>
          <p:nvSpPr>
            <p:cNvPr id="13" name="缺角矩形 12"/>
            <p:cNvSpPr/>
            <p:nvPr/>
          </p:nvSpPr>
          <p:spPr>
            <a:xfrm rot="2700000">
              <a:off x="954722" y="2071337"/>
              <a:ext cx="997350" cy="997350"/>
            </a:xfrm>
            <a:prstGeom prst="plaque">
              <a:avLst>
                <a:gd name="adj" fmla="val 2666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335437" y="3109660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/>
            <p:cNvSpPr/>
            <p:nvPr/>
          </p:nvSpPr>
          <p:spPr>
            <a:xfrm rot="2700000">
              <a:off x="954722" y="3386554"/>
              <a:ext cx="997350" cy="997350"/>
            </a:xfrm>
            <a:prstGeom prst="plaque">
              <a:avLst>
                <a:gd name="adj" fmla="val 2666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335437" y="4402166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缺角矩形 16"/>
            <p:cNvSpPr/>
            <p:nvPr/>
          </p:nvSpPr>
          <p:spPr>
            <a:xfrm rot="2700000">
              <a:off x="954722" y="4667361"/>
              <a:ext cx="997350" cy="997350"/>
            </a:xfrm>
            <a:prstGeom prst="plaque">
              <a:avLst>
                <a:gd name="adj" fmla="val 2666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38306" y="2246847"/>
              <a:ext cx="63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一</a:t>
              </a:r>
              <a:endParaRPr lang="zh-CN" altLang="en-US" sz="3600" dirty="0">
                <a:solidFill>
                  <a:schemeClr val="bg1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38306" y="3551427"/>
              <a:ext cx="63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二</a:t>
              </a:r>
              <a:endParaRPr lang="zh-CN" altLang="en-US" sz="3600" dirty="0">
                <a:solidFill>
                  <a:schemeClr val="bg1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38306" y="4794870"/>
              <a:ext cx="63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三</a:t>
              </a:r>
              <a:endParaRPr lang="zh-CN" altLang="en-US" sz="3600" dirty="0">
                <a:solidFill>
                  <a:schemeClr val="bg1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335437" y="5706556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335437" y="1816779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5515" y="5354955"/>
            <a:ext cx="5866893" cy="1067727"/>
            <a:chOff x="1503" y="3151"/>
            <a:chExt cx="9239" cy="1681"/>
          </a:xfrm>
        </p:grpSpPr>
        <p:grpSp>
          <p:nvGrpSpPr>
            <p:cNvPr id="32" name="组合 31"/>
            <p:cNvGrpSpPr/>
            <p:nvPr/>
          </p:nvGrpSpPr>
          <p:grpSpPr>
            <a:xfrm>
              <a:off x="3139" y="3151"/>
              <a:ext cx="7603" cy="1535"/>
              <a:chOff x="1993569" y="2001125"/>
              <a:chExt cx="4828145" cy="97500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993569" y="2001125"/>
                <a:ext cx="2299031" cy="5220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/>
                    <a:latin typeface="方正隶变简体" panose="03000509000000000000" pitchFamily="65" charset="-122"/>
                    <a:ea typeface="方正隶变简体" panose="03000509000000000000" pitchFamily="65" charset="-122"/>
                  </a:rPr>
                  <a:t>江清月近人</a:t>
                </a:r>
                <a:endParaRPr lang="zh-CN" altLang="en-US" sz="280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方正隶变简体" panose="03000509000000000000" pitchFamily="65" charset="-122"/>
                  <a:ea typeface="方正隶变简体" panose="03000509000000000000" pitchFamily="65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993569" y="2454119"/>
                <a:ext cx="4828145" cy="5220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dirty="0">
                    <a:latin typeface="方正隶变简体" panose="03000509000000000000" pitchFamily="65" charset="-122"/>
                    <a:ea typeface="方正隶变简体" panose="03000509000000000000" pitchFamily="65" charset="-122"/>
                    <a:sym typeface="+mn-ea"/>
                  </a:rPr>
                  <a:t>江水</a:t>
                </a:r>
                <a:r>
                  <a:rPr lang="zh-CN" altLang="en-US" sz="2800" dirty="0">
                    <a:latin typeface="方正隶变简体" panose="03000509000000000000" pitchFamily="65" charset="-122"/>
                    <a:ea typeface="方正隶变简体" panose="03000509000000000000" pitchFamily="65" charset="-122"/>
                    <a:sym typeface="+mn-ea"/>
                  </a:rPr>
                  <a:t>清澈照得月亮和人更相近</a:t>
                </a:r>
                <a:endParaRPr lang="en-US" altLang="zh-CN" sz="2800" dirty="0">
                  <a:latin typeface="方正隶变简体" panose="03000509000000000000" pitchFamily="65" charset="-122"/>
                  <a:ea typeface="方正隶变简体" panose="03000509000000000000" pitchFamily="65" charset="-122"/>
                  <a:sym typeface="+mn-ea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2107830" y="2428719"/>
                <a:ext cx="213397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1503" y="3262"/>
              <a:ext cx="1571" cy="1571"/>
              <a:chOff x="954722" y="2071337"/>
              <a:chExt cx="997350" cy="997350"/>
            </a:xfrm>
          </p:grpSpPr>
          <p:sp>
            <p:nvSpPr>
              <p:cNvPr id="45" name="缺角矩形 44"/>
              <p:cNvSpPr/>
              <p:nvPr/>
            </p:nvSpPr>
            <p:spPr>
              <a:xfrm rot="2700000">
                <a:off x="954722" y="2071337"/>
                <a:ext cx="997350" cy="997350"/>
              </a:xfrm>
              <a:prstGeom prst="plaque">
                <a:avLst>
                  <a:gd name="adj" fmla="val 26667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138306" y="2246847"/>
                <a:ext cx="6301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3600" dirty="0" smtClean="0">
                    <a:solidFill>
                      <a:schemeClr val="bg1"/>
                    </a:solidFill>
                    <a:latin typeface="汉仪颜楷繁" panose="02010609000101010101" pitchFamily="49" charset="-122"/>
                    <a:ea typeface="汉仪颜楷繁" panose="02010609000101010101" pitchFamily="49" charset="-122"/>
                  </a:rPr>
                  <a:t>一</a:t>
                </a:r>
                <a:endParaRPr lang="zh-CN" altLang="en-US" sz="3600" dirty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1132</Words>
  <Application>WPS 演示</Application>
  <PresentationFormat>自定义</PresentationFormat>
  <Paragraphs>139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隶书</vt:lpstr>
      <vt:lpstr>微软雅黑</vt:lpstr>
      <vt:lpstr>方正启体繁体</vt:lpstr>
      <vt:lpstr>汉仪颜楷繁</vt:lpstr>
      <vt:lpstr>新宋体</vt:lpstr>
      <vt:lpstr>方正隶变简体</vt:lpstr>
      <vt:lpstr>方正行楷繁体</vt:lpstr>
      <vt:lpstr>华文隶书</vt:lpstr>
      <vt:lpstr>Arial</vt:lpstr>
      <vt:lpstr>Arial Unicode MS</vt:lpstr>
      <vt:lpstr>Calibri Light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第一PPT</dc:creator>
  <cp:keywords>www.1ppt.com</cp:keywords>
  <cp:lastModifiedBy>猫小喵</cp:lastModifiedBy>
  <cp:revision>109</cp:revision>
  <dcterms:created xsi:type="dcterms:W3CDTF">2016-07-16T06:10:00Z</dcterms:created>
  <dcterms:modified xsi:type="dcterms:W3CDTF">2019-08-11T01:23:49Z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