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89" r:id="rId3"/>
    <p:sldId id="390" r:id="rId4"/>
    <p:sldId id="432" r:id="rId5"/>
    <p:sldId id="430" r:id="rId6"/>
    <p:sldId id="433" r:id="rId7"/>
    <p:sldId id="431" r:id="rId8"/>
    <p:sldId id="492" r:id="rId9"/>
    <p:sldId id="555" r:id="rId10"/>
    <p:sldId id="556" r:id="rId11"/>
    <p:sldId id="443" r:id="rId12"/>
    <p:sldId id="440" r:id="rId13"/>
    <p:sldId id="445" r:id="rId14"/>
    <p:sldId id="542" r:id="rId15"/>
    <p:sldId id="544" r:id="rId16"/>
    <p:sldId id="528" r:id="rId17"/>
    <p:sldId id="447" r:id="rId18"/>
    <p:sldId id="450" r:id="rId19"/>
    <p:sldId id="535" r:id="rId20"/>
    <p:sldId id="537" r:id="rId21"/>
    <p:sldId id="546" r:id="rId22"/>
    <p:sldId id="338" r:id="rId23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4AC17"/>
    <a:srgbClr val="FF00FF"/>
    <a:srgbClr val="FFFFFF"/>
    <a:srgbClr val="3333FF"/>
    <a:srgbClr val="CC00FF"/>
    <a:srgbClr val="CCFFCC"/>
    <a:srgbClr val="99CC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81"/>
    <p:restoredTop sz="94660"/>
  </p:normalViewPr>
  <p:slideViewPr>
    <p:cSldViewPr snapToGrid="0" showGuides="1">
      <p:cViewPr varScale="1">
        <p:scale>
          <a:sx n="140" d="100"/>
          <a:sy n="140" d="100"/>
        </p:scale>
        <p:origin x="750" y="114"/>
      </p:cViewPr>
      <p:guideLst>
        <p:guide orient="horz" pos="168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52BC3C-FFC3-4F15-AC60-12C6F9BCFB8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</p:spPr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aramond" panose="02020404030301010803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aramond" panose="02020404030301010803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Garamond" panose="02020404030301010803" pitchFamily="2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hyperlink" Target="22%20&#29392;&#29432;&#20998;&#22902;&#37226;&#65288;&#31508;&#39034;&#65289;.wmv" TargetMode="Externa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anchor="ctr"/>
          <a:p>
            <a:pPr eaLnBrk="1" hangingPunct="1"/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68580" tIns="34290" rIns="68580" bIns="3429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3" name="Picture 2" descr="http://news.edzx.com/d/file/endiantuku/meitushouji/2012-08-04/00cf793b67e044b43f7b238606538a4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7315200" cy="548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10242" descr="78_C302TKENx2zqdUTQEDhu_lar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3" y="33338"/>
            <a:ext cx="6429375" cy="5100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ctrTitle"/>
          </p:nvPr>
        </p:nvSpPr>
        <p:spPr>
          <a:xfrm>
            <a:off x="409575" y="598488"/>
            <a:ext cx="8121650" cy="15938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熊哥哥和熊弟弟在路上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捡到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了一块奶酪，高兴极了。可是，他们不知道怎么分这块奶酪，小哥俩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开始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拌起嘴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来。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-1925002" y="267843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zh-CN" sz="4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嘴</a:t>
            </a:r>
            <a:endParaRPr lang="zh-CN" altLang="zh-CN" sz="4400" kern="1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3" name="Text Box 15"/>
          <p:cNvSpPr txBox="1"/>
          <p:nvPr/>
        </p:nvSpPr>
        <p:spPr>
          <a:xfrm>
            <a:off x="152400" y="2678430"/>
            <a:ext cx="7753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拌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489585" y="2192655"/>
            <a:ext cx="236696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bàn</a:t>
            </a:r>
            <a:endParaRPr kumimoji="0" lang="en-US" altLang="zh-CN" sz="36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6507163" y="2428875"/>
            <a:ext cx="15748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7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始</a:t>
            </a:r>
            <a:endParaRPr lang="zh-CN" altLang="en-US" sz="7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6124575" y="1754188"/>
            <a:ext cx="17780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shǐ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7038" y="3419475"/>
            <a:ext cx="3808412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latin typeface="华文楷体" charset="-122"/>
                <a:ea typeface="华文楷体" charset="-122"/>
              </a:rPr>
              <a:t>起始  始终</a:t>
            </a:r>
            <a:endParaRPr lang="zh-CN" altLang="en-US" sz="4800" b="1">
              <a:latin typeface="华文楷体" charset="-122"/>
              <a:ea typeface="华文楷体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556125" y="230188"/>
            <a:ext cx="11636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ji</a:t>
            </a:r>
            <a:r>
              <a:rPr lang="en-US" altLang="zh-CN" sz="28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ǎ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n</a:t>
            </a:r>
            <a:endParaRPr kumimoji="0" lang="en-US" altLang="zh-CN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43" t="5832" r="12927"/>
          <a:stretch>
            <a:fillRect/>
          </a:stretch>
        </p:blipFill>
        <p:spPr>
          <a:xfrm>
            <a:off x="2087880" y="2279015"/>
            <a:ext cx="2259330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-20320" y="3508375"/>
            <a:ext cx="1428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ch</a:t>
            </a:r>
            <a:r>
              <a:rPr lang="en-US" altLang="zh-CN" sz="3200" b="1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ǎ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2"/>
          <p:cNvSpPr txBox="1"/>
          <p:nvPr/>
        </p:nvSpPr>
        <p:spPr>
          <a:xfrm>
            <a:off x="409575" y="3992880"/>
            <a:ext cx="16783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  <p:bldP spid="3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ctrTitle"/>
          </p:nvPr>
        </p:nvSpPr>
        <p:spPr>
          <a:xfrm>
            <a:off x="187325" y="287338"/>
            <a:ext cx="8004175" cy="3005137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/>
              <a:t>   </a:t>
            </a:r>
            <a:r>
              <a:rPr lang="zh-CN" altLang="en-US" sz="3600">
                <a:solidFill>
                  <a:srgbClr val="FF0000"/>
                </a:solidFill>
              </a:rPr>
              <a:t>共学提示：</a:t>
            </a:r>
            <a:br>
              <a:rPr lang="zh-CN" altLang="en-US" sz="3200">
                <a:solidFill>
                  <a:srgbClr val="FF0000"/>
                </a:solidFill>
              </a:rPr>
            </a:b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、读：小组同学分角色朗读课文的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3-8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自然段，注意标点符号，体会句子的情感和语气。</a:t>
            </a:r>
            <a:b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、说：用自己的话说一说狐狸是怎样</a:t>
            </a:r>
            <a:b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分奶酪的？</a:t>
            </a:r>
            <a:br>
              <a:rPr lang="zh-CN" altLang="en-US" sz="3600">
                <a:latin typeface="华文楷体" charset="-122"/>
                <a:ea typeface="华文楷体" charset="-122"/>
              </a:rPr>
            </a:br>
            <a:br>
              <a:rPr lang="zh-CN" altLang="en-US" sz="3600">
                <a:latin typeface="华文楷体" charset="-122"/>
                <a:ea typeface="华文楷体" charset="-122"/>
              </a:rPr>
            </a:br>
            <a:endParaRPr lang="zh-CN" altLang="en-US" sz="3600">
              <a:latin typeface="华文楷体" charset="-122"/>
              <a:ea typeface="华文楷体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700" y="209550"/>
            <a:ext cx="8792845" cy="7905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小家伙们，你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们吵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什么呀？。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3650" y="4240213"/>
            <a:ext cx="6400800" cy="1314450"/>
          </a:xfrm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39700" y="862965"/>
            <a:ext cx="82416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这事好办，我来帮助你们分吧！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b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9710" y="1567815"/>
            <a:ext cx="89769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这半块是大一点儿。你们别急，看我的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9865" y="2343785"/>
            <a:ext cx="73393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破折号作用</a:t>
            </a:r>
            <a:endParaRPr lang="zh-CN" altLang="en-US" sz="2400" b="1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1.</a:t>
            </a:r>
            <a:r>
              <a:rPr lang="zh-CN" altLang="en-US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行文中解释说明；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2.</a:t>
            </a:r>
            <a:r>
              <a:rPr lang="zh-CN" altLang="en-US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话题突然转变；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3.</a:t>
            </a:r>
            <a:r>
              <a:rPr lang="zh-CN" altLang="en-US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表示语气的转变、声音的延续</a:t>
            </a:r>
            <a:r>
              <a:rPr lang="zh-CN" altLang="en-US" sz="24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。</a:t>
            </a:r>
            <a:endParaRPr lang="zh-CN" altLang="en-US" sz="2400" b="1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700" y="209550"/>
            <a:ext cx="8792845" cy="7905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小家伙们，你们吵什么呀？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狐狸问道。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3650" y="4240213"/>
            <a:ext cx="6400800" cy="1314450"/>
          </a:xfrm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39700" y="862965"/>
            <a:ext cx="82416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、这事好办，我来帮助你们分吧！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狐狸笑了笑，把奶酪拿过来掰成了两半。</a:t>
            </a:r>
            <a:b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b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700" y="2190750"/>
            <a:ext cx="89769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狐狸仔细瞧了瞧掰开的奶酪，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这半块是大一点儿。你们别急，看我的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说着便在大的这半块上咬了一口。”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700" y="209550"/>
            <a:ext cx="8792845" cy="7905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小家伙们，你们吵什么呀？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道。</a:t>
            </a:r>
            <a:b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3650" y="4240213"/>
            <a:ext cx="6400800" cy="1314450"/>
          </a:xfrm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39700" y="862965"/>
            <a:ext cx="82416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、这事好办，我来帮助你们分吧！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笑了笑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，把奶酪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掰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成了两半。</a:t>
            </a:r>
            <a:b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b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700" y="2190750"/>
            <a:ext cx="89769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狐狸仔细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瞧了瞧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掰开的奶酪，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这半块是大一点儿。你们别急，看我的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说着便在大的这半块上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咬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了一口。”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3"/>
          <p:cNvSpPr/>
          <p:nvPr/>
        </p:nvSpPr>
        <p:spPr>
          <a:xfrm>
            <a:off x="345440" y="732155"/>
            <a:ext cx="84524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于是，狐狸在那半块上又咬了一口，结果第一个半块又大了点儿。狐狸就这样不停地咬着两半块奶酪。咬着咬着，奶酪全被他吃光了，一点儿也没剩下。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448310" y="49213"/>
            <a:ext cx="82470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齐读第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自然段，说一说奶酪最终会怎样。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1"/>
          <p:cNvSpPr/>
          <p:nvPr/>
        </p:nvSpPr>
        <p:spPr>
          <a:xfrm>
            <a:off x="563880" y="405130"/>
            <a:ext cx="8228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55600" indent="-3556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论公平：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5600" indent="-3556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楷体" charset="-122"/>
                <a:ea typeface="华文楷体" charset="-122"/>
              </a:rPr>
              <a:t>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小熊，我分的可公平啦！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狐狸笑着说，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你们谁也没少吃一口，谁也没多吃一口。”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1388"/>
            <a:ext cx="2039937" cy="33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23185" y="3819843"/>
            <a:ext cx="474186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）的狐狸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ctrTitle"/>
          </p:nvPr>
        </p:nvSpPr>
        <p:spPr>
          <a:xfrm>
            <a:off x="411163" y="517525"/>
            <a:ext cx="8142287" cy="16668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他们不知道怎么分这块奶酪，小哥俩开始拌起嘴来。</a:t>
            </a:r>
            <a:b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</a:t>
            </a:r>
            <a:r>
              <a:rPr lang="en-US" altLang="zh-CN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我们有块奶酪，不知道怎么分。</a:t>
            </a:r>
            <a:r>
              <a:rPr lang="en-US" altLang="zh-CN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兄弟弟对狐狸说。</a:t>
            </a:r>
            <a:br>
              <a:rPr lang="en-US" altLang="zh-CN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你分得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不匀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小哥俩嚷着，那半块大一点。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3670" y="-330200"/>
            <a:ext cx="88366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鹬 蚌 相 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只蚌正张开两壳晒太阳，鹬鸟飞过来，伸出长长的嘴巴来啄食它的肉。蚌一下子合住双壳，把鹬鸟的嘴紧紧地夹住了。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鹬鸟对蚌说：“今天不下雨，明天不下雨，就会把你干死</a:t>
            </a:r>
            <a:r>
              <a:rPr lang="en-US" altLang="zh-CN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!”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蚌对鹬鸟</a:t>
            </a:r>
            <a:r>
              <a:rPr lang="zh-CN" altLang="en-US" sz="24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说：“</a:t>
            </a: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今天不放你，明天不放你，就会把你饿死</a:t>
            </a:r>
            <a:r>
              <a:rPr lang="en-US" altLang="zh-CN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!”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它两个各不相让，谁也不肯放谁。这时，一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个打渔的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老人走过来，一下子把它们都捉走了。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4413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鹬蚌相争 渔翁得利</a:t>
            </a:r>
            <a:endParaRPr lang="zh-CN" altLang="en-US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4935"/>
            <a:ext cx="1680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yÙ  bàng</a:t>
            </a:r>
            <a:endParaRPr lang="en-US" altLang="zh-CN" sz="2000" b="1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/>
          </p:nvPr>
        </p:nvSpPr>
        <p:spPr>
          <a:xfrm>
            <a:off x="1893888" y="0"/>
            <a:ext cx="5624512" cy="5889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anchor="ctr"/>
          <a:p>
            <a:pPr eaLnBrk="1" hangingPunct="1"/>
            <a:r>
              <a:rPr lang="zh-CN" altLang="en-US" sz="2400" dirty="0">
                <a:latin typeface="黑体" panose="02010609060101010101" pitchFamily="49" charset="-122"/>
              </a:rPr>
              <a:t>我喜欢你，狐狸</a:t>
            </a:r>
            <a:endParaRPr lang="zh-CN" altLang="en-US" sz="2400" dirty="0">
              <a:latin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885" y="417830"/>
            <a:ext cx="6697980" cy="4679950"/>
          </a:xfrm>
        </p:spPr>
        <p:txBody>
          <a:bodyPr vert="horz" wrap="square" lIns="68580" tIns="34290" rIns="68580" bIns="34290" numCol="1" rtlCol="0" anchor="t" anchorCtr="0" compatLnSpc="1">
            <a:normAutofit fontScale="3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高洪波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你是一只小狐狸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，</a:t>
            </a:r>
            <a:endParaRPr kumimoji="0" lang="en-US" sz="6000" b="1" i="0" u="none" strike="noStrike" kern="1200" cap="none" spc="0" normalizeH="0" baseline="0" noProof="0" dirty="0" smtClean="0">
              <a:ln>
                <a:noFill/>
              </a:ln>
              <a:solidFill>
                <a:srgbClr val="0509BB"/>
              </a:solidFill>
              <a:effectLst/>
              <a:uLnTx/>
              <a:uFillTx/>
              <a:latin typeface="华文楷体" charset="-122"/>
              <a:ea typeface="华文楷体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聪明有心计。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从乌鸦嘴里骗肉吃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，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多么可爱的主意！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活该，谁叫乌鸦爱唱歌，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呱呱呱自我吹嘘！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再说肉是他偷的，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你吃他吃都可以。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也许你吃了这块肉会变得漂亮无比！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尾巴像红红的火苗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，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风一样掠过绿草地。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我喜欢你，狐狸，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你的狡猾是机智，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你的欺骗是有趣。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不管大人怎么说，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 </a:t>
            </a:r>
            <a:b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</a:b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09BB"/>
                </a:solidFill>
                <a:effectLst/>
                <a:uLnTx/>
                <a:uFillTx/>
                <a:latin typeface="华文楷体" charset="-122"/>
                <a:ea typeface="华文楷体" charset="-122"/>
                <a:cs typeface="+mn-cs"/>
              </a:rPr>
              <a:t>我，喜欢你。</a:t>
            </a: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solidFill>
                <a:srgbClr val="0509BB"/>
              </a:solidFill>
              <a:effectLst/>
              <a:uLnTx/>
              <a:uFillTx/>
              <a:latin typeface="华文楷体" charset="-122"/>
              <a:ea typeface="华文楷体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solidFill>
                <a:srgbClr val="0509BB"/>
              </a:solidFill>
              <a:effectLst/>
              <a:uLnTx/>
              <a:uFillTx/>
              <a:latin typeface="华文楷体" charset="-122"/>
              <a:ea typeface="华文楷体" charset="-122"/>
              <a:cs typeface="+mn-cs"/>
            </a:endParaRPr>
          </a:p>
        </p:txBody>
      </p:sp>
      <p:pic>
        <p:nvPicPr>
          <p:cNvPr id="5124" name="图片 10242" descr="78_C302TKENx2zqdUTQEDhu_lar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0" y="783590"/>
            <a:ext cx="3284220" cy="2606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arrow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内容占位符 2"/>
          <p:cNvSpPr>
            <a:spLocks noGrp="1"/>
          </p:cNvSpPr>
          <p:nvPr>
            <p:ph/>
          </p:nvPr>
        </p:nvSpPr>
        <p:spPr>
          <a:xfrm>
            <a:off x="1057275" y="1063625"/>
            <a:ext cx="6172200" cy="3394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p>
            <a:pPr eaLnBrk="1" hangingPunct="1"/>
            <a:endParaRPr lang="zh-CN" altLang="en-US" dirty="0"/>
          </a:p>
        </p:txBody>
      </p:sp>
      <p:pic>
        <p:nvPicPr>
          <p:cNvPr id="15363" name="Picture 2" descr="C:\Users\Miss Zhang\Desktop\201206261034515516[1]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" y="1030288"/>
            <a:ext cx="2725738" cy="408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3" descr="C:\Users\Miss Zhang\Desktop\19578192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363" y="0"/>
            <a:ext cx="4049712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374408" y="238"/>
            <a:ext cx="2735580" cy="70675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狐狸和乌鸦</a:t>
            </a:r>
            <a:endParaRPr kumimoji="0" lang="zh-CN" altLang="en-US" sz="4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71614" y="4405756"/>
            <a:ext cx="2275840" cy="7143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狐假虎威</a:t>
            </a:r>
            <a:endParaRPr kumimoji="0" lang="zh-CN" altLang="en-US" sz="405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2382838" y="2386013"/>
            <a:ext cx="2278062" cy="5984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300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狡猾、奸诈</a:t>
            </a:r>
            <a:endParaRPr lang="zh-CN" altLang="en-US" sz="3300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5369" name="Rectangle 9"/>
          <p:cNvSpPr/>
          <p:nvPr/>
        </p:nvSpPr>
        <p:spPr>
          <a:xfrm>
            <a:off x="2830513" y="3409950"/>
            <a:ext cx="2105025" cy="598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300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仗势欺人</a:t>
            </a:r>
            <a:endParaRPr lang="zh-CN" altLang="en-US" sz="3300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152" name="文本框 1"/>
          <p:cNvSpPr txBox="1"/>
          <p:nvPr/>
        </p:nvSpPr>
        <p:spPr>
          <a:xfrm>
            <a:off x="2336800" y="1414463"/>
            <a:ext cx="2824163" cy="879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57505" indent="-357505" defTabSz="914400">
              <a:lnSpc>
                <a:spcPct val="160000"/>
              </a:lnSpc>
              <a:spcBef>
                <a:spcPts val="1800"/>
              </a:spcBef>
              <a:buClr>
                <a:schemeClr val="accent2"/>
              </a:buClr>
              <a:buSzPct val="90000"/>
              <a:buFont typeface="Webdings" panose="05030102010509060703" pitchFamily="18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   ）的狐狸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72085"/>
            <a:ext cx="6934200" cy="4159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0515" y="880745"/>
            <a:ext cx="798195" cy="2742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</a:rPr>
              <a:t>狐狸和马</a:t>
            </a:r>
            <a:endParaRPr lang="zh-CN" altLang="en-US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700" name="组合 7"/>
          <p:cNvGrpSpPr/>
          <p:nvPr/>
        </p:nvGrpSpPr>
        <p:grpSpPr>
          <a:xfrm>
            <a:off x="1849438" y="1470025"/>
            <a:ext cx="836612" cy="850900"/>
            <a:chOff x="2437" y="2032"/>
            <a:chExt cx="1244" cy="1264"/>
          </a:xfrm>
        </p:grpSpPr>
        <p:sp>
          <p:nvSpPr>
            <p:cNvPr id="450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0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1878013" y="1416050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3" name="组合 7"/>
          <p:cNvGrpSpPr/>
          <p:nvPr/>
        </p:nvGrpSpPr>
        <p:grpSpPr>
          <a:xfrm>
            <a:off x="4786313" y="1455738"/>
            <a:ext cx="836612" cy="850900"/>
            <a:chOff x="2437" y="2032"/>
            <a:chExt cx="1244" cy="1264"/>
          </a:xfrm>
        </p:grpSpPr>
        <p:sp>
          <p:nvSpPr>
            <p:cNvPr id="450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0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8" name="文本框 92"/>
          <p:cNvSpPr txBox="1"/>
          <p:nvPr/>
        </p:nvSpPr>
        <p:spPr>
          <a:xfrm>
            <a:off x="4837113" y="1412875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7" name="组合 7"/>
          <p:cNvGrpSpPr/>
          <p:nvPr/>
        </p:nvGrpSpPr>
        <p:grpSpPr>
          <a:xfrm>
            <a:off x="3292475" y="1458913"/>
            <a:ext cx="836613" cy="850900"/>
            <a:chOff x="2437" y="2032"/>
            <a:chExt cx="1244" cy="1264"/>
          </a:xfrm>
        </p:grpSpPr>
        <p:cxnSp>
          <p:nvCxnSpPr>
            <p:cNvPr id="450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6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450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708" name="组合 7"/>
          <p:cNvGrpSpPr/>
          <p:nvPr/>
        </p:nvGrpSpPr>
        <p:grpSpPr>
          <a:xfrm>
            <a:off x="6284913" y="1443038"/>
            <a:ext cx="836612" cy="850900"/>
            <a:chOff x="2437" y="2032"/>
            <a:chExt cx="1244" cy="1264"/>
          </a:xfrm>
        </p:grpSpPr>
        <p:sp>
          <p:nvSpPr>
            <p:cNvPr id="450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0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52" name="文本框 64"/>
          <p:cNvSpPr txBox="1"/>
          <p:nvPr/>
        </p:nvSpPr>
        <p:spPr>
          <a:xfrm>
            <a:off x="6299200" y="1412875"/>
            <a:ext cx="811213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86"/>
          <p:cNvSpPr txBox="1"/>
          <p:nvPr/>
        </p:nvSpPr>
        <p:spPr>
          <a:xfrm>
            <a:off x="3341688" y="1416050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081" name="组合 3"/>
          <p:cNvGrpSpPr/>
          <p:nvPr/>
        </p:nvGrpSpPr>
        <p:grpSpPr>
          <a:xfrm>
            <a:off x="179388" y="142875"/>
            <a:ext cx="2736850" cy="1058863"/>
            <a:chOff x="162269" y="139897"/>
            <a:chExt cx="2736744" cy="1058878"/>
          </a:xfrm>
        </p:grpSpPr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1069352" y="614000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我会写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4508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2" name="组合 7"/>
          <p:cNvGrpSpPr/>
          <p:nvPr/>
        </p:nvGrpSpPr>
        <p:grpSpPr>
          <a:xfrm>
            <a:off x="1897063" y="3090863"/>
            <a:ext cx="836612" cy="850900"/>
            <a:chOff x="2437" y="2032"/>
            <a:chExt cx="1244" cy="1264"/>
          </a:xfrm>
        </p:grpSpPr>
        <p:sp>
          <p:nvSpPr>
            <p:cNvPr id="450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0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3339783" y="3110548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4833938" y="3078163"/>
            <a:ext cx="836612" cy="850900"/>
            <a:chOff x="2437" y="2032"/>
            <a:chExt cx="1244" cy="1264"/>
          </a:xfrm>
        </p:grpSpPr>
        <p:sp>
          <p:nvSpPr>
            <p:cNvPr id="4509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09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9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60" name="文本框 92"/>
          <p:cNvSpPr txBox="1"/>
          <p:nvPr/>
        </p:nvSpPr>
        <p:spPr>
          <a:xfrm>
            <a:off x="4884738" y="3035300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7"/>
          <p:cNvGrpSpPr/>
          <p:nvPr/>
        </p:nvGrpSpPr>
        <p:grpSpPr>
          <a:xfrm>
            <a:off x="3340100" y="3079750"/>
            <a:ext cx="836613" cy="850900"/>
            <a:chOff x="2437" y="2032"/>
            <a:chExt cx="1244" cy="1264"/>
          </a:xfrm>
        </p:grpSpPr>
        <p:cxnSp>
          <p:nvCxnSpPr>
            <p:cNvPr id="4509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09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450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7"/>
          <p:cNvGrpSpPr/>
          <p:nvPr/>
        </p:nvGrpSpPr>
        <p:grpSpPr>
          <a:xfrm>
            <a:off x="6332538" y="3065463"/>
            <a:ext cx="836612" cy="850900"/>
            <a:chOff x="2437" y="2032"/>
            <a:chExt cx="1244" cy="1264"/>
          </a:xfrm>
        </p:grpSpPr>
        <p:sp>
          <p:nvSpPr>
            <p:cNvPr id="4509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10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10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69" name="文本框 64"/>
          <p:cNvSpPr txBox="1"/>
          <p:nvPr/>
        </p:nvSpPr>
        <p:spPr>
          <a:xfrm>
            <a:off x="6346825" y="3035300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86"/>
          <p:cNvSpPr txBox="1"/>
          <p:nvPr/>
        </p:nvSpPr>
        <p:spPr>
          <a:xfrm>
            <a:off x="1909763" y="3110548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108" name="Picture 4" descr="F:\PPT模板及注意事项\笔顺视频链接图片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650" y="157163"/>
            <a:ext cx="1873250" cy="113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副标题 2"/>
          <p:cNvSpPr txBox="1"/>
          <p:nvPr/>
        </p:nvSpPr>
        <p:spPr>
          <a:xfrm>
            <a:off x="238125" y="1025525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R·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二年级上册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238125" y="247333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狐狸分奶酪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33450" y="1017588"/>
            <a:ext cx="406717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1989138" y="1558925"/>
            <a:ext cx="1231900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lào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20" name="Text Box 15"/>
          <p:cNvSpPr txBox="1"/>
          <p:nvPr/>
        </p:nvSpPr>
        <p:spPr>
          <a:xfrm>
            <a:off x="1898650" y="2403475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酪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290194"/>
            <a:ext cx="4716777" cy="4168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 Box 15"/>
          <p:cNvSpPr txBox="1"/>
          <p:nvPr/>
        </p:nvSpPr>
        <p:spPr>
          <a:xfrm>
            <a:off x="413703" y="2482850"/>
            <a:ext cx="1574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zh-CN" sz="9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</a:t>
            </a:r>
            <a:endParaRPr lang="zh-CN" altLang="zh-CN" sz="9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50" y="1612900"/>
            <a:ext cx="1222375" cy="92233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n</a:t>
            </a:r>
            <a:r>
              <a:rPr lang="en-US" altLang="zh-CN" sz="54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ǎi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7" name="标题 1"/>
          <p:cNvSpPr txBox="1"/>
          <p:nvPr/>
        </p:nvSpPr>
        <p:spPr>
          <a:xfrm>
            <a:off x="238125" y="274638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5"/>
          <p:cNvSpPr txBox="1"/>
          <p:nvPr/>
        </p:nvSpPr>
        <p:spPr>
          <a:xfrm>
            <a:off x="238125" y="1911350"/>
            <a:ext cx="1574800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zh-CN" sz="6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哥</a:t>
            </a:r>
            <a:endParaRPr lang="zh-CN" altLang="zh-CN" sz="6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5"/>
          <p:cNvSpPr txBox="1"/>
          <p:nvPr/>
        </p:nvSpPr>
        <p:spPr>
          <a:xfrm>
            <a:off x="1298575" y="1911350"/>
            <a:ext cx="1574800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俩</a:t>
            </a:r>
            <a:endParaRPr lang="zh-CN" altLang="en-US" sz="6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6988" y="1298575"/>
            <a:ext cx="1104900" cy="8302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li</a:t>
            </a:r>
            <a:r>
              <a:rPr lang="en-US" altLang="zh-CN" sz="48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ǎ</a:t>
            </a:r>
            <a:endParaRPr kumimoji="0" lang="en-US" altLang="zh-CN" sz="4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478155" y="274955"/>
            <a:ext cx="5746750" cy="114363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狐狸分奶酪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238125" y="1911350"/>
            <a:ext cx="1574800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zh-CN" sz="6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哥</a:t>
            </a:r>
            <a:endParaRPr lang="zh-CN" altLang="zh-CN" sz="6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5"/>
          <p:cNvSpPr txBox="1"/>
          <p:nvPr/>
        </p:nvSpPr>
        <p:spPr>
          <a:xfrm>
            <a:off x="1298575" y="1911350"/>
            <a:ext cx="1574800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俩</a:t>
            </a:r>
            <a:endParaRPr lang="zh-CN" altLang="en-US" sz="6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8258" y="1287145"/>
            <a:ext cx="1104900" cy="8302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li</a:t>
            </a:r>
            <a:r>
              <a:rPr lang="en-US" altLang="zh-CN" sz="48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ǎ</a:t>
            </a:r>
            <a:endParaRPr kumimoji="0" lang="en-US" altLang="zh-CN" sz="4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1371600" y="3600450"/>
            <a:ext cx="142875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1200"/>
              </a:spcBef>
            </a:pPr>
            <a:r>
              <a:rPr lang="zh-CN" altLang="zh-CN" sz="7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endParaRPr lang="zh-CN" altLang="zh-CN" sz="7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1263" y="3017838"/>
            <a:ext cx="1465263" cy="70643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li</a:t>
            </a:r>
            <a:r>
              <a:rPr lang="en-US" altLang="zh-CN" sz="40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ǎng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238125" y="247333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狐狸分奶酪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5"/>
          <p:cNvSpPr txBox="1">
            <a:spLocks noChangeArrowheads="1"/>
          </p:cNvSpPr>
          <p:nvPr/>
        </p:nvSpPr>
        <p:spPr bwMode="auto">
          <a:xfrm>
            <a:off x="631508" y="294640"/>
            <a:ext cx="7620000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认真听朗读，边标自然段序号边思考：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文中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讲了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一件什么事？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380" y="1891030"/>
            <a:ext cx="8170863" cy="1691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课文讲的是狐狸帮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，最后自己却把奶酪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125" y="3598863"/>
            <a:ext cx="2022475" cy="122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5"/>
          <p:cNvSpPr txBox="1">
            <a:spLocks noChangeArrowheads="1"/>
          </p:cNvSpPr>
          <p:nvPr/>
        </p:nvSpPr>
        <p:spPr bwMode="auto">
          <a:xfrm>
            <a:off x="631508" y="294640"/>
            <a:ext cx="7620000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认真听朗读，边标自然段序号边思考：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文中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讲了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一件什么事？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380" y="1891030"/>
            <a:ext cx="8170863" cy="2491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课文讲的是狐狸帮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熊哥哥和熊弟弟分奶酪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，最后自己却把奶酪</a:t>
            </a:r>
            <a:r>
              <a:rPr lang="en-US" altLang="zh-CN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全吃光了</a:t>
            </a:r>
            <a:r>
              <a:rPr lang="en-US" altLang="zh-CN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125" y="3598863"/>
            <a:ext cx="2022475" cy="122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ctrTitle"/>
          </p:nvPr>
        </p:nvSpPr>
        <p:spPr>
          <a:xfrm>
            <a:off x="409575" y="598488"/>
            <a:ext cx="8121650" cy="15938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l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熊哥哥和熊弟弟在路上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捡到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了一块奶酪，高兴极了。可是，他们不知道怎么分这块奶酪，小哥俩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开始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拌起嘴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来。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556125" y="230188"/>
            <a:ext cx="11636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ji</a:t>
            </a:r>
            <a:r>
              <a:rPr lang="en-US" altLang="zh-CN" sz="2800" b="1" strike="noStrike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ǎ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n</a:t>
            </a:r>
            <a:endParaRPr kumimoji="0" lang="en-US" altLang="zh-CN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WPS 演示</Application>
  <PresentationFormat/>
  <Paragraphs>146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Garamond</vt:lpstr>
      <vt:lpstr>隶书</vt:lpstr>
      <vt:lpstr>Webdings</vt:lpstr>
      <vt:lpstr>楷体</vt:lpstr>
      <vt:lpstr>Calibri</vt:lpstr>
      <vt:lpstr>华文楷体</vt:lpstr>
      <vt:lpstr>微软雅黑</vt:lpstr>
      <vt:lpstr>Arial Unicode MS</vt:lpstr>
      <vt:lpstr>等线</vt:lpstr>
      <vt:lpstr>Segoe Print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熊哥哥和熊弟弟在路上捡到了一块奶酪，高兴极了。可是，他们不知道怎么分这块奶酪，小哥俩开始拌起嘴来。</vt:lpstr>
      <vt:lpstr>  熊哥哥和熊弟弟在路上捡到了一块奶酪，高兴极了。可是，他们不知道怎么分这块奶酪，小哥俩开始拌起嘴来。</vt:lpstr>
      <vt:lpstr>   共学提示： 1、读：小组同学分角色朗读课文的3-8自然段，读好带问号和叹号的句子，重点体会情感和语气。 2、说：用自己的话说一说狐狸是怎样    分奶酪的？  </vt:lpstr>
      <vt:lpstr>1、小家伙们，你们吵什么呀？。 </vt:lpstr>
      <vt:lpstr>1、小家伙们，你们吵什么呀？狐狸问道。 </vt:lpstr>
      <vt:lpstr>1、小家伙们，你们吵什么呀？狐狸问道。 </vt:lpstr>
      <vt:lpstr>PowerPoint 演示文稿</vt:lpstr>
      <vt:lpstr>PowerPoint 演示文稿</vt:lpstr>
      <vt:lpstr>1、他们不知道怎么分这块奶酪，小哥俩开始拌起嘴来。 2、“我们有块奶酪，不知道怎么分。”兄弟弟对狐狸说。 3、“你分得不匀！”小哥俩嚷着，那半块大一点。”  </vt:lpstr>
      <vt:lpstr>PowerPoint 演示文稿</vt:lpstr>
      <vt:lpstr>我喜欢你，狐狸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User</dc:creator>
  <cp:keywords>状元成才路</cp:keywords>
  <dc:description>声  明
 本文件仅用于个人学习、研究或欣赏，以及其他非商业性或非盈利性用途，但同时应遵守著作权法及其他相关法律的规定，不得侵犯本司及相关权利人的合法权利。
 除此以外，将本文件任何内容用于其他用途时，应获得授权，如发现未经授权用于商业或盈利用途将追加侵权者的法律责任。
武汉天成贵龙文化传播有限公司</dc:description>
  <dc:subject>状元成才路</dc:subject>
  <cp:lastModifiedBy>Administrator</cp:lastModifiedBy>
  <cp:revision>920</cp:revision>
  <dcterms:created xsi:type="dcterms:W3CDTF">2016-01-14T07:05:00Z</dcterms:created>
  <dcterms:modified xsi:type="dcterms:W3CDTF">2017-12-03T08:51:17Z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