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tiff" ContentType="image/tiff"/>
  <Default Extension="png" ContentType="image/png"/>
  <Default Extension="gif" ContentType="image/gi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98" r:id="rId8"/>
    <p:sldId id="268" r:id="rId9"/>
    <p:sldId id="299" r:id="rId10"/>
    <p:sldId id="261" r:id="rId11"/>
    <p:sldId id="262" r:id="rId12"/>
    <p:sldId id="269" r:id="rId13"/>
    <p:sldId id="285" r:id="rId14"/>
    <p:sldId id="265" r:id="rId15"/>
    <p:sldId id="300" r:id="rId16"/>
    <p:sldId id="263" r:id="rId17"/>
    <p:sldId id="290" r:id="rId18"/>
    <p:sldId id="291" r:id="rId19"/>
    <p:sldId id="295" r:id="rId20"/>
    <p:sldId id="293" r:id="rId21"/>
    <p:sldId id="296" r:id="rId22"/>
    <p:sldId id="294" r:id="rId23"/>
    <p:sldId id="297" r:id="rId24"/>
    <p:sldId id="266" r:id="rId25"/>
    <p:sldId id="274" r:id="rId26"/>
    <p:sldId id="270" r:id="rId27"/>
    <p:sldId id="271" r:id="rId28"/>
    <p:sldId id="277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99"/>
    <a:srgbClr val="000099"/>
    <a:srgbClr val="06CA1D"/>
    <a:srgbClr val="2EBB0D"/>
    <a:srgbClr val="26990B"/>
    <a:srgbClr val="1F7D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35" autoAdjust="0"/>
    <p:restoredTop sz="99822" autoAdjust="0"/>
  </p:normalViewPr>
  <p:slideViewPr>
    <p:cSldViewPr snapToGrid="0">
      <p:cViewPr>
        <p:scale>
          <a:sx n="70" d="100"/>
          <a:sy n="70" d="100"/>
        </p:scale>
        <p:origin x="-1614" y="-120"/>
      </p:cViewPr>
      <p:guideLst>
        <p:guide orient="horz" pos="2182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7968"/>
    </p:cViewPr>
  </p:sorter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E8235F-BB1E-4A20-8FDA-BA437D9168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60F22F-16E8-4CAA-A477-353D114D8C5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60F22F-16E8-4CAA-A477-353D114D8C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60F22F-16E8-4CAA-A477-353D114D8C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60F22F-16E8-4CAA-A477-353D114D8C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60F22F-16E8-4CAA-A477-353D114D8C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60F22F-16E8-4CAA-A477-353D114D8C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60F22F-16E8-4CAA-A477-353D114D8C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989856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tiff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20.png"/><Relationship Id="rId3" Type="http://schemas.openxmlformats.org/officeDocument/2006/relationships/image" Target="../media/image15.GIF"/><Relationship Id="rId2" Type="http://schemas.microsoft.com/office/2007/relationships/hdphoto" Target="../media/hdphoto2.wdp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6.png"/><Relationship Id="rId4" Type="http://schemas.openxmlformats.org/officeDocument/2006/relationships/image" Target="../media/image21.png"/><Relationship Id="rId3" Type="http://schemas.openxmlformats.org/officeDocument/2006/relationships/image" Target="../media/image15.GIF"/><Relationship Id="rId2" Type="http://schemas.microsoft.com/office/2007/relationships/hdphoto" Target="../media/hdphoto2.wdp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24.GIF"/><Relationship Id="rId3" Type="http://schemas.openxmlformats.org/officeDocument/2006/relationships/image" Target="../media/image23.png"/><Relationship Id="rId2" Type="http://schemas.microsoft.com/office/2007/relationships/hdphoto" Target="../media/hdphoto3.wdp"/><Relationship Id="rId1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23.png"/><Relationship Id="rId2" Type="http://schemas.microsoft.com/office/2007/relationships/hdphoto" Target="../media/hdphoto3.wdp"/><Relationship Id="rId1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27.png"/><Relationship Id="rId3" Type="http://schemas.openxmlformats.org/officeDocument/2006/relationships/image" Target="../media/image26.jpeg"/><Relationship Id="rId2" Type="http://schemas.microsoft.com/office/2007/relationships/hdphoto" Target="../media/hdphoto4.wdp"/><Relationship Id="rId1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27.png"/><Relationship Id="rId3" Type="http://schemas.openxmlformats.org/officeDocument/2006/relationships/image" Target="../media/image28.png"/><Relationship Id="rId2" Type="http://schemas.microsoft.com/office/2007/relationships/hdphoto" Target="../media/hdphoto4.wdp"/><Relationship Id="rId1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27.png"/><Relationship Id="rId3" Type="http://schemas.openxmlformats.org/officeDocument/2006/relationships/image" Target="../media/image29.png"/><Relationship Id="rId2" Type="http://schemas.microsoft.com/office/2007/relationships/hdphoto" Target="../media/hdphoto4.wdp"/><Relationship Id="rId1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27.png"/><Relationship Id="rId3" Type="http://schemas.openxmlformats.org/officeDocument/2006/relationships/image" Target="../media/image29.png"/><Relationship Id="rId2" Type="http://schemas.microsoft.com/office/2007/relationships/hdphoto" Target="../media/hdphoto4.wdp"/><Relationship Id="rId1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27.png"/><Relationship Id="rId3" Type="http://schemas.openxmlformats.org/officeDocument/2006/relationships/image" Target="../media/image30.png"/><Relationship Id="rId2" Type="http://schemas.microsoft.com/office/2007/relationships/hdphoto" Target="../media/hdphoto4.wdp"/><Relationship Id="rId1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27.png"/><Relationship Id="rId3" Type="http://schemas.openxmlformats.org/officeDocument/2006/relationships/image" Target="../media/image31.jpeg"/><Relationship Id="rId2" Type="http://schemas.microsoft.com/office/2007/relationships/hdphoto" Target="../media/hdphoto4.wdp"/><Relationship Id="rId1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27.png"/><Relationship Id="rId3" Type="http://schemas.openxmlformats.org/officeDocument/2006/relationships/image" Target="../media/image32.png"/><Relationship Id="rId2" Type="http://schemas.microsoft.com/office/2007/relationships/hdphoto" Target="../media/hdphoto4.wdp"/><Relationship Id="rId1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27.png"/><Relationship Id="rId3" Type="http://schemas.openxmlformats.org/officeDocument/2006/relationships/image" Target="../media/image32.png"/><Relationship Id="rId2" Type="http://schemas.microsoft.com/office/2007/relationships/hdphoto" Target="../media/hdphoto4.wdp"/><Relationship Id="rId1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3.png"/><Relationship Id="rId1" Type="http://schemas.openxmlformats.org/officeDocument/2006/relationships/image" Target="../media/image3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35.png"/><Relationship Id="rId2" Type="http://schemas.microsoft.com/office/2007/relationships/hdphoto" Target="../media/hdphoto5.wdp"/><Relationship Id="rId1" Type="http://schemas.openxmlformats.org/officeDocument/2006/relationships/image" Target="../media/image34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35.png"/><Relationship Id="rId2" Type="http://schemas.microsoft.com/office/2007/relationships/hdphoto" Target="../media/hdphoto5.wdp"/><Relationship Id="rId1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.xml"/><Relationship Id="rId6" Type="http://schemas.openxmlformats.org/officeDocument/2006/relationships/image" Target="../media/image39.emf"/><Relationship Id="rId5" Type="http://schemas.microsoft.com/office/2007/relationships/media" Target="file:///E:\ppt\&#20043;&#21069;&#30340;53&#26412;\&#20154;&#25945;&#29256;\&#20154;&#25945;&#29256;&#33521;&#25165;&#25945;&#31243;\&#20154;&#25945;&#33521;&#25165;2&#24180;&#32423;\5%20&#19968;&#26666;&#32043;&#19969;&#39321;\5%20&#19968;&#26666;&#32043;&#19969;&#39321;.mp3" TargetMode="External"/><Relationship Id="rId4" Type="http://schemas.openxmlformats.org/officeDocument/2006/relationships/audio" Target="file:///E:\ppt\&#20043;&#21069;&#30340;53&#26412;\&#20154;&#25945;&#29256;\&#20154;&#25945;&#29256;&#33521;&#25165;&#25945;&#31243;\&#20154;&#25945;&#33521;&#25165;2&#24180;&#32423;\5%20&#19968;&#26666;&#32043;&#19969;&#39321;\5%20&#19968;&#26666;&#32043;&#19969;&#39321;.mp3" TargetMode="External"/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image" Target="../media/image36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6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6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6.png"/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11.jpeg"/><Relationship Id="rId4" Type="http://schemas.openxmlformats.org/officeDocument/2006/relationships/image" Target="../media/image6.png"/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6.png"/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GIF"/><Relationship Id="rId2" Type="http://schemas.microsoft.com/office/2007/relationships/hdphoto" Target="../media/hdphoto2.wdp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5.GIF"/><Relationship Id="rId2" Type="http://schemas.microsoft.com/office/2007/relationships/hdphoto" Target="../media/hdphoto2.wdp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476672"/>
            <a:ext cx="9144000" cy="597666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106573" y="3140968"/>
            <a:ext cx="66967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9600" b="1" spc="-300" dirty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文泉驿微米黑" pitchFamily="2" charset="-122"/>
                <a:ea typeface="文泉驿微米黑" pitchFamily="2" charset="-122"/>
              </a:rPr>
              <a:t>一</a:t>
            </a:r>
            <a:r>
              <a:rPr lang="zh-CN" altLang="en-US" sz="9600" b="1" spc="-30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文泉驿微米黑" pitchFamily="2" charset="-122"/>
                <a:ea typeface="文泉驿微米黑" pitchFamily="2" charset="-122"/>
              </a:rPr>
              <a:t>株紫丁香</a:t>
            </a:r>
            <a:endParaRPr lang="zh-CN" altLang="en-US" sz="9600" b="1" spc="-300" dirty="0">
              <a:ln w="11430"/>
              <a:solidFill>
                <a:schemeClr val="accent2">
                  <a:lumMod val="75000"/>
                </a:schemeClr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文泉驿微米黑" pitchFamily="2" charset="-122"/>
              <a:ea typeface="文泉驿微米黑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36512" y="476672"/>
            <a:ext cx="9183885" cy="5979343"/>
            <a:chOff x="-612576" y="476672"/>
            <a:chExt cx="9148661" cy="5979343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1" cstate="screen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40000" contrast="40000"/>
                      </a14:imgEffect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-612576" y="476672"/>
              <a:ext cx="9147373" cy="5979343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/>
          </p:nvGrpSpPr>
          <p:grpSpPr>
            <a:xfrm>
              <a:off x="-436465" y="512373"/>
              <a:ext cx="8972550" cy="5897682"/>
              <a:chOff x="152400" y="188640"/>
              <a:chExt cx="8972550" cy="6641430"/>
            </a:xfrm>
          </p:grpSpPr>
          <p:pic>
            <p:nvPicPr>
              <p:cNvPr id="9" name="Picture 9" descr="G01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286000" y="304801"/>
                <a:ext cx="2343150" cy="60374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" name="Picture 10" descr="G01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905250" y="5970240"/>
                <a:ext cx="2343150" cy="80878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" name="Picture 11" descr="G01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1771650" y="5860579"/>
                <a:ext cx="2343150" cy="80878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" name="Picture 12" descr="G01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5657850" y="6021288"/>
                <a:ext cx="2343150" cy="80878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" name="Picture 13" descr="G01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905250" y="228600"/>
                <a:ext cx="2343150" cy="60374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4" name="Picture 14" descr="G01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6781800" y="228601"/>
                <a:ext cx="2343150" cy="60374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" name="Picture 15" descr="G01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6516216" y="5924202"/>
                <a:ext cx="2343150" cy="80878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6" name="Picture 16" descr="G01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600075" y="314821"/>
                <a:ext cx="2343150" cy="60374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7" name="Picture 17" descr="G01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362200" y="5924203"/>
                <a:ext cx="2343150" cy="80878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8" name="Picture 18" descr="G01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914650" y="188640"/>
                <a:ext cx="2343150" cy="60374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1" name="Picture 19" descr="G01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152400" y="5932587"/>
                <a:ext cx="2343150" cy="80878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3" name="矩形 2"/>
          <p:cNvSpPr/>
          <p:nvPr/>
        </p:nvSpPr>
        <p:spPr>
          <a:xfrm>
            <a:off x="971600" y="1628800"/>
            <a:ext cx="8016671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99"/>
                </a:solidFill>
                <a:latin typeface="+mj-ea"/>
                <a:ea typeface="+mj-ea"/>
              </a:rPr>
              <a:t>消除</a:t>
            </a:r>
            <a:r>
              <a:rPr lang="en-US" altLang="zh-CN" sz="2400" b="1" dirty="0" smtClean="0">
                <a:solidFill>
                  <a:srgbClr val="002060"/>
                </a:solidFill>
                <a:latin typeface="+mj-ea"/>
                <a:ea typeface="+mj-ea"/>
              </a:rPr>
              <a:t>(</a:t>
            </a:r>
            <a:r>
              <a:rPr lang="en-US" altLang="zh-CN" sz="2400" b="1" dirty="0" err="1" smtClean="0">
                <a:solidFill>
                  <a:srgbClr val="002060"/>
                </a:solidFill>
                <a:latin typeface="+mj-ea"/>
                <a:ea typeface="+mj-ea"/>
              </a:rPr>
              <a:t>xiāo</a:t>
            </a:r>
            <a:r>
              <a:rPr lang="zh-CN" altLang="en-US" sz="2400" b="1" dirty="0" smtClean="0">
                <a:solidFill>
                  <a:srgbClr val="002060"/>
                </a:solidFill>
                <a:latin typeface="+mj-ea"/>
                <a:ea typeface="+mj-ea"/>
              </a:rPr>
              <a:t> </a:t>
            </a:r>
            <a:r>
              <a:rPr lang="en-US" altLang="zh-CN" sz="2400" b="1" dirty="0" smtClean="0">
                <a:solidFill>
                  <a:srgbClr val="002060"/>
                </a:solidFill>
                <a:latin typeface="+mj-ea"/>
                <a:ea typeface="+mj-ea"/>
              </a:rPr>
              <a:t>c</a:t>
            </a:r>
            <a:r>
              <a:rPr lang="zh-CN" altLang="en-US" sz="2400" b="1" dirty="0" smtClean="0">
                <a:solidFill>
                  <a:srgbClr val="002060"/>
                </a:solidFill>
                <a:latin typeface="+mj-ea"/>
                <a:ea typeface="+mj-ea"/>
              </a:rPr>
              <a:t>ｈ</a:t>
            </a:r>
            <a:r>
              <a:rPr lang="en-US" altLang="zh-CN" sz="2400" b="1" dirty="0" smtClean="0">
                <a:solidFill>
                  <a:srgbClr val="002060"/>
                </a:solidFill>
                <a:latin typeface="+mj-ea"/>
                <a:ea typeface="+mj-ea"/>
              </a:rPr>
              <a:t>ú</a:t>
            </a:r>
            <a:r>
              <a:rPr lang="en-US" altLang="zh-CN" sz="2400" b="1" dirty="0">
                <a:solidFill>
                  <a:srgbClr val="002060"/>
                </a:solidFill>
                <a:latin typeface="+mj-ea"/>
                <a:ea typeface="+mj-ea"/>
              </a:rPr>
              <a:t>)</a:t>
            </a:r>
            <a:r>
              <a:rPr lang="zh-CN" altLang="en-US" sz="2400" b="1" dirty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：使不存在，除去。</a:t>
            </a:r>
            <a:endParaRPr lang="zh-CN" altLang="en-US" sz="2400" b="1" dirty="0">
              <a:solidFill>
                <a:srgbClr val="00206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000099"/>
                </a:solidFill>
                <a:latin typeface="+mj-ea"/>
                <a:ea typeface="+mj-ea"/>
              </a:rPr>
              <a:t>疲倦</a:t>
            </a:r>
            <a:r>
              <a:rPr lang="en-US" altLang="zh-CN" sz="2400" b="1" dirty="0" smtClean="0">
                <a:solidFill>
                  <a:srgbClr val="002060"/>
                </a:solidFill>
                <a:latin typeface="+mj-ea"/>
                <a:ea typeface="+mj-ea"/>
              </a:rPr>
              <a:t>(</a:t>
            </a:r>
            <a:r>
              <a:rPr lang="en-US" altLang="zh-CN" sz="2400" b="1" dirty="0" err="1" smtClean="0">
                <a:solidFill>
                  <a:srgbClr val="002060"/>
                </a:solidFill>
                <a:latin typeface="+mj-ea"/>
                <a:ea typeface="+mj-ea"/>
              </a:rPr>
              <a:t>pí</a:t>
            </a:r>
            <a:r>
              <a:rPr lang="en-US" altLang="zh-CN" sz="2400" b="1" dirty="0" smtClean="0">
                <a:solidFill>
                  <a:srgbClr val="002060"/>
                </a:solidFill>
                <a:latin typeface="+mj-ea"/>
                <a:ea typeface="+mj-ea"/>
              </a:rPr>
              <a:t> </a:t>
            </a:r>
            <a:r>
              <a:rPr lang="en-US" altLang="zh-CN" sz="2400" b="1" dirty="0" err="1" smtClean="0">
                <a:solidFill>
                  <a:srgbClr val="002060"/>
                </a:solidFill>
                <a:latin typeface="+mj-ea"/>
                <a:ea typeface="+mj-ea"/>
              </a:rPr>
              <a:t>juàn</a:t>
            </a:r>
            <a:r>
              <a:rPr lang="en-US" altLang="zh-CN" sz="2400" b="1" dirty="0" smtClean="0">
                <a:solidFill>
                  <a:srgbClr val="002060"/>
                </a:solidFill>
                <a:latin typeface="+mj-ea"/>
                <a:ea typeface="+mj-ea"/>
              </a:rPr>
              <a:t>)</a:t>
            </a:r>
            <a:r>
              <a:rPr lang="zh-CN" altLang="en-US" sz="2400" b="1" dirty="0">
                <a:solidFill>
                  <a:srgbClr val="002060"/>
                </a:solidFill>
                <a:latin typeface="Adobe 楷体 Std R" pitchFamily="18" charset="-122"/>
                <a:ea typeface="Adobe 楷体 Std R" pitchFamily="18" charset="-122"/>
              </a:rPr>
              <a:t>：</a:t>
            </a:r>
            <a:r>
              <a:rPr lang="zh-CN" altLang="en-US" sz="2400" b="1" dirty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疲劳，劳累</a:t>
            </a:r>
            <a:r>
              <a:rPr lang="zh-CN" altLang="en-US" sz="2400" b="1" dirty="0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400" b="1" dirty="0">
              <a:solidFill>
                <a:srgbClr val="00206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endParaRPr lang="en-US" altLang="zh-CN" sz="800" b="1" dirty="0">
              <a:solidFill>
                <a:srgbClr val="002060"/>
              </a:solidFill>
              <a:latin typeface="Adobe 楷体 Std R" pitchFamily="18" charset="-122"/>
              <a:ea typeface="Adobe 楷体 Std R" pitchFamily="18" charset="-122"/>
            </a:endParaRPr>
          </a:p>
          <a:p>
            <a:r>
              <a:rPr lang="zh-CN" altLang="zh-CN" sz="2800" b="1" dirty="0">
                <a:solidFill>
                  <a:srgbClr val="000099"/>
                </a:solidFill>
                <a:latin typeface="+mj-ea"/>
                <a:ea typeface="+mj-ea"/>
              </a:rPr>
              <a:t>安静平静</a:t>
            </a:r>
            <a:endParaRPr lang="zh-CN" altLang="zh-CN" sz="2800" b="1" dirty="0">
              <a:solidFill>
                <a:srgbClr val="000099"/>
              </a:solidFill>
              <a:latin typeface="+mj-ea"/>
              <a:ea typeface="+mj-ea"/>
            </a:endParaRPr>
          </a:p>
          <a:p>
            <a:r>
              <a:rPr lang="zh-CN" altLang="zh-CN" sz="2400" b="1" dirty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这两个词都是形容词，都有静的意思</a:t>
            </a:r>
            <a:r>
              <a:rPr lang="zh-CN" altLang="zh-CN" sz="2400" b="1" dirty="0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400" b="1" dirty="0" smtClean="0">
              <a:solidFill>
                <a:srgbClr val="00206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zh-CN" sz="2400" b="1" dirty="0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zh-CN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安静</a:t>
            </a:r>
            <a:r>
              <a:rPr lang="zh-CN" altLang="zh-CN" sz="2400" b="1" dirty="0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”</a:t>
            </a:r>
            <a:r>
              <a:rPr lang="zh-CN" altLang="zh-CN" sz="2400" b="1" dirty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多指没有声音，没有吵闹和喧哗</a:t>
            </a:r>
            <a:r>
              <a:rPr lang="zh-CN" altLang="zh-CN" sz="2400" b="1" dirty="0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；</a:t>
            </a:r>
            <a:endParaRPr lang="en-US" altLang="zh-CN" sz="2400" b="1" dirty="0" smtClean="0">
              <a:solidFill>
                <a:srgbClr val="00206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zh-CN" sz="2400" b="1" dirty="0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zh-CN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平静</a:t>
            </a:r>
            <a:r>
              <a:rPr lang="zh-CN" altLang="zh-CN" sz="2400" b="1" dirty="0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”</a:t>
            </a:r>
            <a:r>
              <a:rPr lang="zh-CN" altLang="zh-CN" sz="2400" b="1" dirty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则多指状态的静，表明心情、环境等</a:t>
            </a:r>
            <a:r>
              <a:rPr lang="zh-CN" altLang="zh-CN" sz="2400" b="1" dirty="0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没有动荡</a:t>
            </a:r>
            <a:r>
              <a:rPr lang="zh-CN" altLang="zh-CN" sz="2400" b="1" dirty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zh-CN" sz="2400" b="1" dirty="0">
              <a:solidFill>
                <a:srgbClr val="00206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例句</a:t>
            </a:r>
            <a:r>
              <a:rPr lang="zh-CN" altLang="zh-CN" sz="2400" b="1" dirty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：在这样安静的夜晚，月姑娘在平静的湖面投下自己美丽的身影。</a:t>
            </a:r>
            <a:endParaRPr lang="zh-CN" altLang="zh-CN" sz="2400" b="1" dirty="0">
              <a:solidFill>
                <a:srgbClr val="00206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endParaRPr lang="zh-CN" altLang="en-US" sz="2400" b="1" dirty="0">
              <a:solidFill>
                <a:srgbClr val="002060"/>
              </a:solidFill>
              <a:latin typeface="Adobe 楷体 Std R" pitchFamily="18" charset="-122"/>
              <a:ea typeface="Adobe 楷体 Std R" pitchFamily="18" charset="-122"/>
            </a:endParaRPr>
          </a:p>
          <a:p>
            <a:endParaRPr lang="zh-CN" altLang="en-US" sz="2400" b="1" dirty="0">
              <a:solidFill>
                <a:srgbClr val="002060"/>
              </a:solidFill>
              <a:latin typeface="Adobe 楷体 Std R" pitchFamily="18" charset="-122"/>
              <a:ea typeface="Adobe 楷体 Std R" pitchFamily="18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35496" y="509771"/>
            <a:ext cx="1033229" cy="1541590"/>
          </a:xfrm>
          <a:prstGeom prst="rect">
            <a:avLst/>
          </a:prstGeom>
        </p:spPr>
      </p:pic>
      <p:sp>
        <p:nvSpPr>
          <p:cNvPr id="23" name="标题 1"/>
          <p:cNvSpPr txBox="1"/>
          <p:nvPr/>
        </p:nvSpPr>
        <p:spPr>
          <a:xfrm>
            <a:off x="899592" y="620688"/>
            <a:ext cx="5784273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ea"/>
                <a:ea typeface="+mj-ea"/>
                <a:cs typeface="+mj-cs"/>
              </a:defRPr>
            </a:lvl1pPr>
          </a:lstStyle>
          <a:p>
            <a:pPr algn="l"/>
            <a:r>
              <a:rPr lang="zh-CN" altLang="en-US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文泉驿微米黑" pitchFamily="2" charset="-122"/>
                <a:ea typeface="文泉驿微米黑" pitchFamily="2" charset="-122"/>
              </a:rPr>
              <a:t>词义词形</a:t>
            </a:r>
            <a:r>
              <a:rPr lang="en-US" altLang="zh-CN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文泉驿微米黑" pitchFamily="2" charset="-122"/>
                <a:ea typeface="文泉驿微米黑" pitchFamily="2" charset="-122"/>
              </a:rPr>
              <a:t>—</a:t>
            </a:r>
            <a:r>
              <a:rPr lang="zh-CN" altLang="en-US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文泉驿微米黑" pitchFamily="2" charset="-122"/>
                <a:ea typeface="文泉驿微米黑" pitchFamily="2" charset="-122"/>
              </a:rPr>
              <a:t>我会解释词义</a:t>
            </a:r>
            <a:endParaRPr lang="zh-CN" altLang="en-US" b="1" dirty="0">
              <a:solidFill>
                <a:schemeClr val="accent6">
                  <a:lumMod val="40000"/>
                  <a:lumOff val="60000"/>
                </a:schemeClr>
              </a:solidFill>
              <a:latin typeface="文泉驿微米黑" pitchFamily="2" charset="-122"/>
              <a:ea typeface="文泉驿微米黑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 rot="0">
            <a:off x="516890" y="4573905"/>
            <a:ext cx="8231505" cy="1871980"/>
            <a:chOff x="445185" y="4581128"/>
            <a:chExt cx="8231271" cy="1872208"/>
          </a:xfrm>
        </p:grpSpPr>
        <p:sp>
          <p:nvSpPr>
            <p:cNvPr id="25" name="矩形 24"/>
            <p:cNvSpPr/>
            <p:nvPr/>
          </p:nvSpPr>
          <p:spPr>
            <a:xfrm>
              <a:off x="566842" y="4581128"/>
              <a:ext cx="2492990" cy="646331"/>
            </a:xfrm>
            <a:prstGeom prst="rect">
              <a:avLst/>
            </a:prstGeom>
            <a:effectLst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0">
              <a:scrgbClr r="0" g="0" b="0"/>
            </a:lnRef>
            <a:fillRef idx="1003">
              <a:schemeClr val="dk2"/>
            </a:fillRef>
            <a:effectRef idx="0">
              <a:scrgbClr r="0" g="0" b="0"/>
            </a:effectRef>
            <a:fontRef idx="major"/>
          </p:style>
          <p:txBody>
            <a:bodyPr wrap="none">
              <a:spAutoFit/>
            </a:bodyPr>
            <a:lstStyle/>
            <a:p>
              <a:r>
                <a:rPr lang="zh-CN" altLang="en-US" sz="36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学以致用：</a:t>
              </a:r>
              <a:endParaRPr lang="zh-CN" alt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itchFamily="2" charset="-122"/>
                <a:ea typeface="华文彩云" pitchFamily="2" charset="-122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445185" y="5229200"/>
              <a:ext cx="8231271" cy="1224136"/>
            </a:xfrm>
            <a:prstGeom prst="roundRect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755576" y="5413340"/>
              <a:ext cx="777686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FFFF00"/>
                  </a:solidFill>
                </a:rPr>
                <a:t>在这个</a:t>
              </a:r>
              <a:r>
                <a:rPr lang="zh-CN" altLang="en-US" sz="2400" dirty="0">
                  <a:solidFill>
                    <a:srgbClr val="000099"/>
                  </a:solidFill>
                  <a:latin typeface="+mj-ea"/>
                  <a:ea typeface="+mj-ea"/>
                </a:rPr>
                <a:t>安静</a:t>
              </a:r>
              <a:r>
                <a:rPr lang="zh-CN" altLang="en-US" sz="2400" dirty="0">
                  <a:solidFill>
                    <a:srgbClr val="FFFF00"/>
                  </a:solidFill>
                </a:rPr>
                <a:t>的夜晚，人们</a:t>
              </a:r>
              <a:r>
                <a:rPr lang="zh-CN" altLang="en-US" sz="2400" dirty="0">
                  <a:solidFill>
                    <a:srgbClr val="000099"/>
                  </a:solidFill>
                  <a:latin typeface="+mj-ea"/>
                  <a:ea typeface="+mj-ea"/>
                </a:rPr>
                <a:t>平静</a:t>
              </a:r>
              <a:r>
                <a:rPr lang="zh-CN" altLang="en-US" sz="2400" dirty="0">
                  <a:solidFill>
                    <a:srgbClr val="FFFF00"/>
                  </a:solidFill>
                </a:rPr>
                <a:t>的躺在床上，以</a:t>
              </a:r>
              <a:r>
                <a:rPr lang="zh-CN" altLang="en-US" sz="2400" dirty="0">
                  <a:solidFill>
                    <a:srgbClr val="000099"/>
                  </a:solidFill>
                  <a:latin typeface="+mj-ea"/>
                  <a:ea typeface="+mj-ea"/>
                </a:rPr>
                <a:t>消除</a:t>
              </a:r>
              <a:r>
                <a:rPr lang="zh-CN" altLang="en-US" sz="2400" dirty="0">
                  <a:solidFill>
                    <a:srgbClr val="FFFF00"/>
                  </a:solidFill>
                </a:rPr>
                <a:t>一天工作带来的</a:t>
              </a:r>
              <a:r>
                <a:rPr lang="zh-CN" altLang="en-US" sz="2400" dirty="0">
                  <a:solidFill>
                    <a:srgbClr val="000099"/>
                  </a:solidFill>
                  <a:latin typeface="+mj-ea"/>
                  <a:ea typeface="+mj-ea"/>
                </a:rPr>
                <a:t>疲倦</a:t>
              </a:r>
              <a:r>
                <a:rPr lang="zh-CN" altLang="en-US" sz="2400" dirty="0">
                  <a:solidFill>
                    <a:srgbClr val="FFFF00"/>
                  </a:solidFill>
                </a:rPr>
                <a:t>感</a:t>
              </a:r>
              <a:r>
                <a:rPr lang="zh-CN" altLang="en-US" sz="2400" dirty="0" smtClean="0">
                  <a:solidFill>
                    <a:srgbClr val="FFFF00"/>
                  </a:solidFill>
                </a:rPr>
                <a:t>。</a:t>
              </a:r>
              <a:endParaRPr lang="en-US" altLang="zh-CN" sz="2400" dirty="0">
                <a:solidFill>
                  <a:srgbClr val="FFFF00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36512" y="476672"/>
            <a:ext cx="9183885" cy="5979343"/>
            <a:chOff x="-612576" y="476672"/>
            <a:chExt cx="9148661" cy="5979343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1" cstate="screen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40000" contrast="40000"/>
                      </a14:imgEffect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-612576" y="476672"/>
              <a:ext cx="9147373" cy="5979343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/>
          </p:nvGrpSpPr>
          <p:grpSpPr>
            <a:xfrm>
              <a:off x="-436465" y="512373"/>
              <a:ext cx="8972550" cy="5897682"/>
              <a:chOff x="152400" y="188640"/>
              <a:chExt cx="8972550" cy="6641430"/>
            </a:xfrm>
          </p:grpSpPr>
          <p:pic>
            <p:nvPicPr>
              <p:cNvPr id="37" name="Picture 9" descr="G01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286000" y="304801"/>
                <a:ext cx="2343150" cy="60374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8" name="Picture 10" descr="G01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905250" y="5970240"/>
                <a:ext cx="2343150" cy="80878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9" name="Picture 11" descr="G01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1771650" y="5860579"/>
                <a:ext cx="2343150" cy="80878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0" name="Picture 12" descr="G01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5657850" y="6021288"/>
                <a:ext cx="2343150" cy="80878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1" name="Picture 13" descr="G01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905250" y="228600"/>
                <a:ext cx="2343150" cy="60374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2" name="Picture 14" descr="G01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6781800" y="228601"/>
                <a:ext cx="2343150" cy="60374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3" name="Picture 15" descr="G01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6516216" y="5924202"/>
                <a:ext cx="2343150" cy="80878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4" name="Picture 16" descr="G01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600075" y="314821"/>
                <a:ext cx="2343150" cy="60374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5" name="Picture 17" descr="G01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362200" y="5924203"/>
                <a:ext cx="2343150" cy="80878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6" name="Picture 18" descr="G01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914650" y="188640"/>
                <a:ext cx="2343150" cy="60374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7" name="Picture 19" descr="G01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152400" y="5932587"/>
                <a:ext cx="2343150" cy="80878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4" name="标题 1"/>
          <p:cNvSpPr txBox="1"/>
          <p:nvPr/>
        </p:nvSpPr>
        <p:spPr>
          <a:xfrm>
            <a:off x="1106467" y="692696"/>
            <a:ext cx="7281957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3600" b="1" dirty="0">
                <a:solidFill>
                  <a:srgbClr val="FF0000"/>
                </a:solidFill>
              </a:rPr>
              <a:t>正确、流利，有感情的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朗读课文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7803426" y="4437112"/>
            <a:ext cx="1343947" cy="191338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251520" y="620688"/>
            <a:ext cx="1216936" cy="93610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9832" y="1687289"/>
            <a:ext cx="3504952" cy="4524315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r>
              <a:rPr lang="zh-CN" altLang="en-US" sz="2400" b="1" dirty="0" smtClean="0">
                <a:solidFill>
                  <a:srgbClr val="000099"/>
                </a:solidFill>
                <a:latin typeface="+mn-ea"/>
              </a:rPr>
              <a:t>踮起脚尖儿，</a:t>
            </a:r>
            <a:endParaRPr lang="zh-CN" altLang="en-US" sz="2400" b="1" dirty="0" smtClean="0">
              <a:solidFill>
                <a:srgbClr val="000099"/>
              </a:solidFill>
              <a:latin typeface="+mn-ea"/>
            </a:endParaRPr>
          </a:p>
          <a:p>
            <a:r>
              <a:rPr lang="zh-CN" altLang="en-US" sz="2400" b="1" dirty="0" smtClean="0">
                <a:solidFill>
                  <a:srgbClr val="000099"/>
                </a:solidFill>
                <a:latin typeface="+mn-ea"/>
              </a:rPr>
              <a:t>走进浓绿的小院，</a:t>
            </a:r>
            <a:endParaRPr lang="zh-CN" altLang="en-US" sz="2400" b="1" dirty="0" smtClean="0">
              <a:solidFill>
                <a:srgbClr val="000099"/>
              </a:solidFill>
              <a:latin typeface="+mn-ea"/>
            </a:endParaRPr>
          </a:p>
          <a:p>
            <a:r>
              <a:rPr lang="zh-CN" altLang="en-US" sz="2400" b="1" dirty="0" smtClean="0">
                <a:solidFill>
                  <a:srgbClr val="000099"/>
                </a:solidFill>
                <a:latin typeface="+mn-ea"/>
              </a:rPr>
              <a:t>我们把一株紫丁香，</a:t>
            </a:r>
            <a:endParaRPr lang="zh-CN" altLang="en-US" sz="2400" b="1" dirty="0" smtClean="0">
              <a:solidFill>
                <a:srgbClr val="000099"/>
              </a:solidFill>
              <a:latin typeface="+mn-ea"/>
            </a:endParaRPr>
          </a:p>
          <a:p>
            <a:r>
              <a:rPr lang="zh-CN" altLang="en-US" sz="2400" b="1" dirty="0" smtClean="0">
                <a:solidFill>
                  <a:srgbClr val="000099"/>
                </a:solidFill>
                <a:latin typeface="+mn-ea"/>
              </a:rPr>
              <a:t>栽在老师窗前。</a:t>
            </a:r>
            <a:endParaRPr lang="zh-CN" altLang="en-US" sz="2400" b="1" dirty="0" smtClean="0">
              <a:solidFill>
                <a:srgbClr val="000099"/>
              </a:solidFill>
              <a:latin typeface="+mn-ea"/>
            </a:endParaRPr>
          </a:p>
          <a:p>
            <a:r>
              <a:rPr lang="zh-CN" altLang="en-US" sz="2400" b="1" dirty="0" smtClean="0">
                <a:solidFill>
                  <a:srgbClr val="000099"/>
                </a:solidFill>
                <a:latin typeface="+mn-ea"/>
              </a:rPr>
              <a:t>老师，老师，</a:t>
            </a:r>
            <a:endParaRPr lang="zh-CN" altLang="en-US" sz="2400" b="1" dirty="0" smtClean="0">
              <a:solidFill>
                <a:srgbClr val="000099"/>
              </a:solidFill>
              <a:latin typeface="+mn-ea"/>
            </a:endParaRPr>
          </a:p>
          <a:p>
            <a:r>
              <a:rPr lang="zh-CN" altLang="en-US" sz="2400" b="1" dirty="0" smtClean="0">
                <a:solidFill>
                  <a:srgbClr val="000099"/>
                </a:solidFill>
                <a:latin typeface="+mn-ea"/>
              </a:rPr>
              <a:t>就让它绿色的枝叶，</a:t>
            </a:r>
            <a:endParaRPr lang="zh-CN" altLang="en-US" sz="2400" b="1" dirty="0" smtClean="0">
              <a:solidFill>
                <a:srgbClr val="000099"/>
              </a:solidFill>
              <a:latin typeface="+mn-ea"/>
            </a:endParaRPr>
          </a:p>
          <a:p>
            <a:r>
              <a:rPr lang="zh-CN" altLang="en-US" sz="2400" b="1" dirty="0" smtClean="0">
                <a:solidFill>
                  <a:srgbClr val="000099"/>
                </a:solidFill>
                <a:latin typeface="+mn-ea"/>
              </a:rPr>
              <a:t>伸进您的窗口，</a:t>
            </a:r>
            <a:endParaRPr lang="zh-CN" altLang="en-US" sz="2400" b="1" dirty="0" smtClean="0">
              <a:solidFill>
                <a:srgbClr val="000099"/>
              </a:solidFill>
              <a:latin typeface="+mn-ea"/>
            </a:endParaRPr>
          </a:p>
          <a:p>
            <a:r>
              <a:rPr lang="zh-CN" altLang="en-US" sz="2400" b="1" dirty="0" smtClean="0">
                <a:solidFill>
                  <a:srgbClr val="000099"/>
                </a:solidFill>
                <a:latin typeface="+mn-ea"/>
              </a:rPr>
              <a:t>夜夜和您做伴。</a:t>
            </a:r>
            <a:endParaRPr lang="zh-CN" altLang="en-US" sz="2400" b="1" dirty="0" smtClean="0">
              <a:solidFill>
                <a:srgbClr val="000099"/>
              </a:solidFill>
              <a:latin typeface="+mn-ea"/>
            </a:endParaRPr>
          </a:p>
          <a:p>
            <a:r>
              <a:rPr lang="zh-CN" altLang="en-US" sz="2400" b="1" dirty="0" smtClean="0">
                <a:solidFill>
                  <a:srgbClr val="000099"/>
                </a:solidFill>
                <a:latin typeface="+mn-ea"/>
              </a:rPr>
              <a:t>老师</a:t>
            </a:r>
            <a:r>
              <a:rPr lang="en-US" altLang="zh-CN" sz="2400" b="1" dirty="0" smtClean="0">
                <a:solidFill>
                  <a:srgbClr val="000099"/>
                </a:solidFill>
                <a:latin typeface="+mn-ea"/>
              </a:rPr>
              <a:t>——</a:t>
            </a:r>
            <a:endParaRPr lang="en-US" altLang="zh-CN" sz="2400" b="1" dirty="0" smtClean="0">
              <a:solidFill>
                <a:srgbClr val="000099"/>
              </a:solidFill>
              <a:latin typeface="+mn-ea"/>
            </a:endParaRPr>
          </a:p>
          <a:p>
            <a:r>
              <a:rPr lang="zh-CN" altLang="en-US" sz="2400" b="1" dirty="0" smtClean="0">
                <a:solidFill>
                  <a:srgbClr val="000099"/>
                </a:solidFill>
                <a:latin typeface="+mn-ea"/>
              </a:rPr>
              <a:t>绿叶在风里沙沙，</a:t>
            </a:r>
            <a:endParaRPr lang="zh-CN" altLang="en-US" sz="2400" b="1" dirty="0" smtClean="0">
              <a:solidFill>
                <a:srgbClr val="000099"/>
              </a:solidFill>
              <a:latin typeface="+mn-ea"/>
            </a:endParaRPr>
          </a:p>
          <a:p>
            <a:r>
              <a:rPr lang="zh-CN" altLang="en-US" sz="2400" b="1" dirty="0" smtClean="0">
                <a:solidFill>
                  <a:srgbClr val="000099"/>
                </a:solidFill>
                <a:latin typeface="+mn-ea"/>
              </a:rPr>
              <a:t>那是我们给您唱歌，</a:t>
            </a:r>
            <a:endParaRPr lang="zh-CN" altLang="en-US" sz="2400" b="1" dirty="0" smtClean="0">
              <a:solidFill>
                <a:srgbClr val="000099"/>
              </a:solidFill>
              <a:latin typeface="+mn-ea"/>
            </a:endParaRPr>
          </a:p>
          <a:p>
            <a:r>
              <a:rPr lang="zh-CN" altLang="en-US" sz="2400" b="1" dirty="0" smtClean="0">
                <a:solidFill>
                  <a:srgbClr val="000099"/>
                </a:solidFill>
                <a:latin typeface="+mn-ea"/>
              </a:rPr>
              <a:t>帮您消除一天的疲倦。</a:t>
            </a:r>
            <a:endParaRPr lang="zh-CN" altLang="en-US" sz="2400" b="1" dirty="0">
              <a:solidFill>
                <a:srgbClr val="000099"/>
              </a:solidFill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21246" y="1750164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99"/>
                </a:solidFill>
                <a:latin typeface="+mn-ea"/>
              </a:rPr>
              <a:t>老师</a:t>
            </a:r>
            <a:r>
              <a:rPr lang="en-US" altLang="zh-CN" sz="2400" b="1" dirty="0">
                <a:solidFill>
                  <a:srgbClr val="000099"/>
                </a:solidFill>
                <a:latin typeface="+mn-ea"/>
              </a:rPr>
              <a:t>——</a:t>
            </a:r>
            <a:endParaRPr lang="en-US" altLang="zh-CN" sz="2400" b="1" dirty="0">
              <a:solidFill>
                <a:srgbClr val="000099"/>
              </a:solidFill>
              <a:latin typeface="+mn-ea"/>
            </a:endParaRPr>
          </a:p>
          <a:p>
            <a:r>
              <a:rPr lang="zh-CN" altLang="en-US" sz="2400" b="1" dirty="0">
                <a:solidFill>
                  <a:srgbClr val="000099"/>
                </a:solidFill>
                <a:latin typeface="+mn-ea"/>
              </a:rPr>
              <a:t>满树盛开的花儿，</a:t>
            </a:r>
            <a:endParaRPr lang="zh-CN" altLang="en-US" sz="2400" b="1" dirty="0">
              <a:solidFill>
                <a:srgbClr val="000099"/>
              </a:solidFill>
              <a:latin typeface="+mn-ea"/>
            </a:endParaRPr>
          </a:p>
          <a:p>
            <a:r>
              <a:rPr lang="zh-CN" altLang="en-US" sz="2400" b="1" dirty="0">
                <a:solidFill>
                  <a:srgbClr val="000099"/>
                </a:solidFill>
                <a:latin typeface="+mn-ea"/>
              </a:rPr>
              <a:t>那是我们的笑脸，</a:t>
            </a:r>
            <a:endParaRPr lang="zh-CN" altLang="en-US" sz="2400" b="1" dirty="0">
              <a:solidFill>
                <a:srgbClr val="000099"/>
              </a:solidFill>
              <a:latin typeface="+mn-ea"/>
            </a:endParaRPr>
          </a:p>
          <a:p>
            <a:r>
              <a:rPr lang="zh-CN" altLang="en-US" sz="2400" b="1" dirty="0">
                <a:solidFill>
                  <a:srgbClr val="000099"/>
                </a:solidFill>
                <a:latin typeface="+mn-ea"/>
              </a:rPr>
              <a:t>感谢您时时把我们挂牵。</a:t>
            </a:r>
            <a:endParaRPr lang="zh-CN" altLang="en-US" sz="2400" b="1" dirty="0">
              <a:solidFill>
                <a:srgbClr val="000099"/>
              </a:solidFill>
              <a:latin typeface="+mn-ea"/>
            </a:endParaRPr>
          </a:p>
          <a:p>
            <a:r>
              <a:rPr lang="zh-CN" altLang="en-US" sz="2400" b="1" dirty="0">
                <a:solidFill>
                  <a:srgbClr val="000099"/>
                </a:solidFill>
                <a:latin typeface="+mn-ea"/>
              </a:rPr>
              <a:t>夜深了，星星困得眨眼，</a:t>
            </a:r>
            <a:endParaRPr lang="zh-CN" altLang="en-US" sz="2400" b="1" dirty="0">
              <a:solidFill>
                <a:srgbClr val="000099"/>
              </a:solidFill>
              <a:latin typeface="+mn-ea"/>
            </a:endParaRPr>
          </a:p>
          <a:p>
            <a:r>
              <a:rPr lang="zh-CN" altLang="en-US" sz="2400" b="1" dirty="0">
                <a:solidFill>
                  <a:srgbClr val="000099"/>
                </a:solidFill>
                <a:latin typeface="+mn-ea"/>
              </a:rPr>
              <a:t>老师，休息吧，</a:t>
            </a:r>
            <a:endParaRPr lang="zh-CN" altLang="en-US" sz="2400" b="1" dirty="0">
              <a:solidFill>
                <a:srgbClr val="000099"/>
              </a:solidFill>
              <a:latin typeface="+mn-ea"/>
            </a:endParaRPr>
          </a:p>
          <a:p>
            <a:r>
              <a:rPr lang="zh-CN" altLang="en-US" sz="2400" b="1" dirty="0">
                <a:solidFill>
                  <a:srgbClr val="000099"/>
                </a:solidFill>
                <a:latin typeface="+mn-ea"/>
              </a:rPr>
              <a:t>让花香飘进您的梦里，</a:t>
            </a:r>
            <a:endParaRPr lang="zh-CN" altLang="en-US" sz="2400" b="1" dirty="0">
              <a:solidFill>
                <a:srgbClr val="000099"/>
              </a:solidFill>
              <a:latin typeface="+mn-ea"/>
            </a:endParaRPr>
          </a:p>
          <a:p>
            <a:r>
              <a:rPr lang="zh-CN" altLang="en-US" sz="2400" b="1" dirty="0">
                <a:solidFill>
                  <a:srgbClr val="000099"/>
                </a:solidFill>
                <a:latin typeface="+mn-ea"/>
              </a:rPr>
              <a:t>那梦啊，准是又香又甜。</a:t>
            </a:r>
            <a:endParaRPr lang="zh-CN" altLang="en-US" sz="2400" b="1" dirty="0">
              <a:solidFill>
                <a:srgbClr val="000099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Glass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476672"/>
            <a:ext cx="9144000" cy="5976664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7452320" y="3643083"/>
            <a:ext cx="1656184" cy="2585101"/>
          </a:xfrm>
          <a:prstGeom prst="rect">
            <a:avLst/>
          </a:prstGeom>
        </p:spPr>
      </p:pic>
      <p:sp>
        <p:nvSpPr>
          <p:cNvPr id="32" name="标题 1"/>
          <p:cNvSpPr>
            <a:spLocks noGrp="1"/>
          </p:cNvSpPr>
          <p:nvPr>
            <p:ph type="title"/>
          </p:nvPr>
        </p:nvSpPr>
        <p:spPr>
          <a:xfrm>
            <a:off x="1979712" y="873092"/>
            <a:ext cx="2880320" cy="936104"/>
          </a:xfrm>
        </p:spPr>
        <p:txBody>
          <a:bodyPr>
            <a:normAutofit/>
          </a:bodyPr>
          <a:lstStyle/>
          <a:p>
            <a:pPr algn="l"/>
            <a:r>
              <a:rPr lang="zh-CN" altLang="en-US" b="1" dirty="0" smtClean="0">
                <a:solidFill>
                  <a:srgbClr val="FF0000"/>
                </a:solidFill>
              </a:rPr>
              <a:t>初读课文</a:t>
            </a:r>
            <a:endParaRPr lang="zh-CN" altLang="en-US" dirty="0"/>
          </a:p>
        </p:txBody>
      </p:sp>
      <p:sp>
        <p:nvSpPr>
          <p:cNvPr id="41" name="矩形 40"/>
          <p:cNvSpPr/>
          <p:nvPr/>
        </p:nvSpPr>
        <p:spPr>
          <a:xfrm>
            <a:off x="869595" y="3130316"/>
            <a:ext cx="71881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000099"/>
                </a:solidFill>
              </a:rPr>
              <a:t>文章通过丁香花哪几个角度来描写的？</a:t>
            </a:r>
            <a:endParaRPr lang="zh-CN" altLang="en-US" sz="3200" b="1" dirty="0">
              <a:solidFill>
                <a:srgbClr val="000099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99592" y="4178533"/>
            <a:ext cx="51283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000099"/>
                </a:solidFill>
              </a:rPr>
              <a:t>表达出学生们怎样的心声？</a:t>
            </a:r>
            <a:endParaRPr lang="zh-CN" altLang="en-US" sz="3200" b="1" dirty="0">
              <a:solidFill>
                <a:srgbClr val="000099"/>
              </a:solidFill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3730272" y="3697252"/>
            <a:ext cx="4152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绿枝、绿叶、花儿、花香</a:t>
            </a:r>
            <a:endParaRPr lang="zh-CN" altLang="en-US" sz="28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2685067" y="4777988"/>
            <a:ext cx="54740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对老师们问候与感激之情之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情</a:t>
            </a:r>
            <a:endParaRPr lang="zh-CN" altLang="en-US" sz="2800" b="1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65" name="图片 6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83568" y="620688"/>
            <a:ext cx="1440912" cy="1440912"/>
          </a:xfrm>
          <a:prstGeom prst="rect">
            <a:avLst/>
          </a:prstGeom>
        </p:spPr>
      </p:pic>
      <p:sp>
        <p:nvSpPr>
          <p:cNvPr id="66" name="矩形 65"/>
          <p:cNvSpPr/>
          <p:nvPr/>
        </p:nvSpPr>
        <p:spPr>
          <a:xfrm>
            <a:off x="899592" y="2348880"/>
            <a:ext cx="38924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000099"/>
                </a:solidFill>
              </a:rPr>
              <a:t>文章总共几个段落？</a:t>
            </a:r>
            <a:endParaRPr lang="zh-CN" altLang="en-US" sz="3200" b="1" dirty="0">
              <a:solidFill>
                <a:srgbClr val="000099"/>
              </a:solidFill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5058872" y="2379657"/>
            <a:ext cx="7264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+mn-ea"/>
              </a:rPr>
              <a:t>5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个</a:t>
            </a:r>
            <a:endParaRPr lang="zh-CN" altLang="en-US" sz="2800" b="1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60" grpId="0"/>
      <p:bldP spid="64" grpId="0"/>
      <p:bldP spid="66" grpId="0"/>
      <p:bldP spid="6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Glass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476672"/>
            <a:ext cx="9144000" cy="597666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9552" y="1484784"/>
            <a:ext cx="2976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2060"/>
                </a:solidFill>
                <a:latin typeface="+mj-ea"/>
                <a:ea typeface="+mj-ea"/>
              </a:rPr>
              <a:t>文章的结构图示</a:t>
            </a:r>
            <a:endParaRPr lang="zh-CN" altLang="en-US" sz="2800" b="1" dirty="0">
              <a:solidFill>
                <a:srgbClr val="002060"/>
              </a:solidFill>
              <a:latin typeface="+mj-ea"/>
              <a:ea typeface="+mj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3648501"/>
            <a:ext cx="5904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2060"/>
                </a:solidFill>
                <a:latin typeface="+mj-ea"/>
                <a:ea typeface="+mj-ea"/>
              </a:rPr>
              <a:t>文章的中心思想</a:t>
            </a:r>
            <a:r>
              <a:rPr lang="en-US" altLang="zh-CN" sz="2800" b="1" dirty="0" smtClean="0">
                <a:solidFill>
                  <a:srgbClr val="002060"/>
                </a:solidFill>
                <a:latin typeface="+mj-ea"/>
                <a:ea typeface="+mj-ea"/>
              </a:rPr>
              <a:t>—</a:t>
            </a:r>
            <a:r>
              <a:rPr lang="zh-CN" altLang="en-US" sz="2800" b="1" dirty="0" smtClean="0">
                <a:solidFill>
                  <a:srgbClr val="002060"/>
                </a:solidFill>
                <a:latin typeface="+mj-ea"/>
                <a:ea typeface="+mj-ea"/>
              </a:rPr>
              <a:t>我们一起来归纳</a:t>
            </a:r>
            <a:endParaRPr lang="zh-CN" altLang="en-US" sz="2800" b="1" dirty="0">
              <a:solidFill>
                <a:srgbClr val="002060"/>
              </a:solidFill>
              <a:latin typeface="+mj-ea"/>
              <a:ea typeface="+mj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55576" y="4206567"/>
            <a:ext cx="710811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99"/>
                </a:solidFill>
              </a:rPr>
              <a:t>    这</a:t>
            </a:r>
            <a:r>
              <a:rPr lang="zh-CN" altLang="en-US" sz="2800" b="1" dirty="0">
                <a:solidFill>
                  <a:srgbClr val="000099"/>
                </a:solidFill>
              </a:rPr>
              <a:t>首抒情小诗写了几个孩子在老师的窗</a:t>
            </a:r>
            <a:r>
              <a:rPr lang="zh-CN" altLang="en-US" sz="2800" b="1" dirty="0" smtClean="0">
                <a:solidFill>
                  <a:srgbClr val="000099"/>
                </a:solidFill>
              </a:rPr>
              <a:t>前</a:t>
            </a:r>
            <a:endParaRPr lang="en-US" altLang="zh-CN" sz="2800" b="1" dirty="0" smtClean="0">
              <a:solidFill>
                <a:srgbClr val="000099"/>
              </a:solidFill>
            </a:endParaRPr>
          </a:p>
          <a:p>
            <a:r>
              <a:rPr lang="en-US" altLang="zh-CN" sz="2800" b="1" dirty="0">
                <a:solidFill>
                  <a:srgbClr val="000099"/>
                </a:solidFill>
              </a:rPr>
              <a:t> </a:t>
            </a:r>
            <a:r>
              <a:rPr lang="en-US" altLang="zh-CN" sz="2800" b="1" dirty="0" smtClean="0">
                <a:solidFill>
                  <a:srgbClr val="000099"/>
                </a:solidFill>
              </a:rPr>
              <a:t>          </a:t>
            </a:r>
            <a:r>
              <a:rPr lang="zh-CN" altLang="en-US" sz="2800" b="1" dirty="0" smtClean="0">
                <a:solidFill>
                  <a:srgbClr val="000099"/>
                </a:solidFill>
              </a:rPr>
              <a:t>            </a:t>
            </a:r>
            <a:r>
              <a:rPr lang="en-US" altLang="zh-CN" sz="2800" b="1" dirty="0" smtClean="0">
                <a:solidFill>
                  <a:srgbClr val="000099"/>
                </a:solidFill>
              </a:rPr>
              <a:t>,</a:t>
            </a:r>
            <a:r>
              <a:rPr lang="zh-CN" altLang="en-US" sz="2800" b="1" dirty="0" smtClean="0">
                <a:solidFill>
                  <a:srgbClr val="000099"/>
                </a:solidFill>
              </a:rPr>
              <a:t>表达了孩子们对</a:t>
            </a:r>
            <a:r>
              <a:rPr lang="zh-CN" altLang="en-US" sz="2800" b="1" dirty="0">
                <a:solidFill>
                  <a:srgbClr val="000099"/>
                </a:solidFill>
              </a:rPr>
              <a:t>老师</a:t>
            </a:r>
            <a:r>
              <a:rPr lang="zh-CN" altLang="en-US" sz="2800" b="1" dirty="0" smtClean="0">
                <a:solidFill>
                  <a:srgbClr val="000099"/>
                </a:solidFill>
              </a:rPr>
              <a:t>的一片</a:t>
            </a:r>
            <a:endParaRPr lang="en-US" altLang="zh-CN" sz="2800" b="1" dirty="0" smtClean="0">
              <a:solidFill>
                <a:srgbClr val="000099"/>
              </a:solidFill>
            </a:endParaRPr>
          </a:p>
          <a:p>
            <a:r>
              <a:rPr lang="zh-CN" altLang="en-US" sz="2800" b="1" dirty="0" smtClean="0">
                <a:solidFill>
                  <a:srgbClr val="000099"/>
                </a:solidFill>
              </a:rPr>
              <a:t>                            这</a:t>
            </a:r>
            <a:r>
              <a:rPr lang="zh-CN" altLang="en-US" sz="2800" b="1" dirty="0">
                <a:solidFill>
                  <a:srgbClr val="000099"/>
                </a:solidFill>
              </a:rPr>
              <a:t>株紫丁香，不仅是孩子们送给老师的一份珍贵礼物，更是师生情谊的颂歌。</a:t>
            </a:r>
            <a:endParaRPr lang="zh-CN" altLang="en-US" sz="2800" b="1" dirty="0">
              <a:solidFill>
                <a:srgbClr val="000099"/>
              </a:solidFill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775510" y="5086345"/>
            <a:ext cx="2460146" cy="0"/>
          </a:xfrm>
          <a:prstGeom prst="line">
            <a:avLst/>
          </a:prstGeom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946148" y="5554194"/>
            <a:ext cx="2479895" cy="0"/>
          </a:xfrm>
          <a:prstGeom prst="line">
            <a:avLst/>
          </a:prstGeom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689739" y="4582289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种下一株紫丁香</a:t>
            </a:r>
            <a:endParaRPr lang="zh-CN" altLang="en-US" sz="28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29939" y="5067181"/>
            <a:ext cx="31939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问候与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感激之情。</a:t>
            </a:r>
            <a:endParaRPr lang="zh-CN" altLang="en-US" sz="2800" b="1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7452320" y="3643083"/>
            <a:ext cx="1656184" cy="2585101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1040236" y="2557775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99"/>
                </a:solidFill>
              </a:rPr>
              <a:t>一株紫丁香</a:t>
            </a:r>
            <a:endParaRPr lang="zh-CN" altLang="en-US" sz="2400" b="1" dirty="0">
              <a:solidFill>
                <a:srgbClr val="000099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203848" y="1909703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99"/>
                </a:solidFill>
                <a:latin typeface="Adobe 楷体 Std R" pitchFamily="18" charset="-122"/>
                <a:ea typeface="Adobe 楷体 Std R" pitchFamily="18" charset="-122"/>
              </a:rPr>
              <a:t>枝叶</a:t>
            </a:r>
            <a:endParaRPr lang="zh-CN" altLang="en-US" sz="2400" dirty="0">
              <a:solidFill>
                <a:srgbClr val="000099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203850" y="2368466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99"/>
                </a:solidFill>
                <a:latin typeface="Adobe 楷体 Std R" pitchFamily="18" charset="-122"/>
                <a:ea typeface="Adobe 楷体 Std R" pitchFamily="18" charset="-122"/>
              </a:rPr>
              <a:t>绿叶</a:t>
            </a:r>
            <a:endParaRPr lang="zh-CN" altLang="en-US" sz="2400" dirty="0">
              <a:solidFill>
                <a:srgbClr val="000099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203850" y="2803416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99"/>
                </a:solidFill>
                <a:latin typeface="Adobe 楷体 Std R" pitchFamily="18" charset="-122"/>
                <a:ea typeface="Adobe 楷体 Std R" pitchFamily="18" charset="-122"/>
              </a:rPr>
              <a:t>花儿</a:t>
            </a:r>
            <a:endParaRPr lang="zh-CN" altLang="en-US" sz="2400" dirty="0">
              <a:solidFill>
                <a:srgbClr val="000099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793430" y="1909703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99"/>
                </a:solidFill>
                <a:latin typeface="Adobe 楷体 Std R" pitchFamily="18" charset="-122"/>
                <a:ea typeface="Adobe 楷体 Std R" pitchFamily="18" charset="-122"/>
              </a:rPr>
              <a:t>给您做伴</a:t>
            </a:r>
            <a:endParaRPr lang="zh-CN" altLang="en-US" sz="2400" dirty="0">
              <a:solidFill>
                <a:srgbClr val="000099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793429" y="236846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99"/>
                </a:solidFill>
                <a:latin typeface="Adobe 楷体 Std R" pitchFamily="18" charset="-122"/>
                <a:ea typeface="Adobe 楷体 Std R" pitchFamily="18" charset="-122"/>
              </a:rPr>
              <a:t>给您唱歌</a:t>
            </a:r>
            <a:endParaRPr lang="zh-CN" altLang="en-US" sz="2400" dirty="0">
              <a:solidFill>
                <a:srgbClr val="000099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793428" y="2803416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99"/>
                </a:solidFill>
                <a:latin typeface="Adobe 楷体 Std R" pitchFamily="18" charset="-122"/>
                <a:ea typeface="Adobe 楷体 Std R" pitchFamily="18" charset="-122"/>
              </a:rPr>
              <a:t>向您微笑</a:t>
            </a:r>
            <a:endParaRPr lang="zh-CN" altLang="en-US" sz="2400" dirty="0">
              <a:solidFill>
                <a:srgbClr val="000099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793430" y="324084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99"/>
                </a:solidFill>
                <a:latin typeface="Adobe 楷体 Std R" pitchFamily="18" charset="-122"/>
                <a:ea typeface="Adobe 楷体 Std R" pitchFamily="18" charset="-122"/>
              </a:rPr>
              <a:t>伴您入梦</a:t>
            </a:r>
            <a:endParaRPr lang="zh-CN" altLang="en-US" sz="2400" dirty="0">
              <a:solidFill>
                <a:srgbClr val="000099"/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3203850" y="3240846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99"/>
                </a:solidFill>
                <a:latin typeface="Adobe 楷体 Std R" pitchFamily="18" charset="-122"/>
                <a:ea typeface="Adobe 楷体 Std R" pitchFamily="18" charset="-122"/>
              </a:rPr>
              <a:t>花香</a:t>
            </a:r>
            <a:endParaRPr lang="zh-CN" altLang="en-US" sz="2400" dirty="0">
              <a:solidFill>
                <a:srgbClr val="000099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372200" y="2371368"/>
            <a:ext cx="14401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99"/>
                </a:solidFill>
              </a:rPr>
              <a:t>献老师，传</a:t>
            </a:r>
            <a:r>
              <a:rPr lang="zh-CN" altLang="en-US" sz="2400" b="1" dirty="0" smtClean="0">
                <a:solidFill>
                  <a:srgbClr val="000099"/>
                </a:solidFill>
              </a:rPr>
              <a:t>真情。</a:t>
            </a:r>
            <a:endParaRPr lang="zh-CN" altLang="en-US" sz="2400" b="1" dirty="0">
              <a:solidFill>
                <a:srgbClr val="000099"/>
              </a:solidFill>
            </a:endParaRPr>
          </a:p>
        </p:txBody>
      </p:sp>
      <p:cxnSp>
        <p:nvCxnSpPr>
          <p:cNvPr id="51" name="直接连接符 50"/>
          <p:cNvCxnSpPr/>
          <p:nvPr/>
        </p:nvCxnSpPr>
        <p:spPr>
          <a:xfrm flipV="1">
            <a:off x="2699792" y="2083336"/>
            <a:ext cx="584845" cy="706550"/>
          </a:xfrm>
          <a:prstGeom prst="line">
            <a:avLst/>
          </a:prstGeom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 flipV="1">
            <a:off x="2708573" y="2557775"/>
            <a:ext cx="567283" cy="218203"/>
          </a:xfrm>
          <a:prstGeom prst="line">
            <a:avLst/>
          </a:prstGeom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2689340" y="2803416"/>
            <a:ext cx="586516" cy="157043"/>
          </a:xfrm>
          <a:prstGeom prst="line">
            <a:avLst/>
          </a:prstGeom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2708573" y="2810458"/>
            <a:ext cx="576064" cy="642044"/>
          </a:xfrm>
          <a:prstGeom prst="line">
            <a:avLst/>
          </a:prstGeom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3995936" y="2630075"/>
            <a:ext cx="870267" cy="0"/>
          </a:xfrm>
          <a:prstGeom prst="line">
            <a:avLst/>
          </a:prstGeom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 flipV="1">
            <a:off x="3995936" y="3500236"/>
            <a:ext cx="864096" cy="1"/>
          </a:xfrm>
          <a:prstGeom prst="line">
            <a:avLst/>
          </a:prstGeom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3989765" y="3076949"/>
            <a:ext cx="870267" cy="0"/>
          </a:xfrm>
          <a:prstGeom prst="line">
            <a:avLst/>
          </a:prstGeom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3995936" y="2163264"/>
            <a:ext cx="870267" cy="0"/>
          </a:xfrm>
          <a:prstGeom prst="line">
            <a:avLst/>
          </a:prstGeom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9" name="右大括号 58"/>
          <p:cNvSpPr/>
          <p:nvPr/>
        </p:nvSpPr>
        <p:spPr>
          <a:xfrm>
            <a:off x="6156176" y="2034426"/>
            <a:ext cx="216024" cy="1538590"/>
          </a:xfrm>
          <a:prstGeom prst="rightBrace">
            <a:avLst/>
          </a:prstGeom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2" name="标题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6876764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b="1" dirty="0">
                <a:solidFill>
                  <a:srgbClr val="FF0000"/>
                </a:solidFill>
              </a:rPr>
              <a:t>再读课文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—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文章结构和中心思想</a:t>
            </a:r>
            <a:endParaRPr lang="zh-CN" altLang="en-US" sz="3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2" grpId="0"/>
      <p:bldP spid="29" grpId="0"/>
      <p:bldP spid="31" grpId="0"/>
      <p:bldP spid="30" grpId="0"/>
      <p:bldP spid="33" grpId="0"/>
      <p:bldP spid="36" grpId="0"/>
      <p:bldP spid="38" grpId="0"/>
      <p:bldP spid="39" grpId="0"/>
      <p:bldP spid="40" grpId="0"/>
      <p:bldP spid="45" grpId="0"/>
      <p:bldP spid="46" grpId="0"/>
      <p:bldP spid="48" grpId="0"/>
      <p:bldP spid="50" grpId="0"/>
      <p:bldP spid="5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Glass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0" y="476672"/>
            <a:ext cx="9144000" cy="597666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5536" y="1261209"/>
            <a:ext cx="8208912" cy="1015663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3000" b="1" dirty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踮起脚尖儿</a:t>
            </a:r>
            <a:r>
              <a:rPr lang="zh-CN" altLang="en-US" sz="3000" b="1" dirty="0" smtClean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，走进</a:t>
            </a:r>
            <a:r>
              <a:rPr lang="zh-CN" altLang="en-US" sz="3000" b="1" dirty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安静的小院</a:t>
            </a:r>
            <a:r>
              <a:rPr lang="zh-CN" altLang="en-US" sz="3000" b="1" dirty="0" smtClean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，我们</a:t>
            </a:r>
            <a:r>
              <a:rPr lang="zh-CN" altLang="en-US" sz="3000" b="1" dirty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把一株紫丁香</a:t>
            </a:r>
            <a:r>
              <a:rPr lang="zh-CN" altLang="en-US" sz="3000" b="1" dirty="0" smtClean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，栽</a:t>
            </a:r>
            <a:r>
              <a:rPr lang="zh-CN" altLang="en-US" sz="3000" b="1" dirty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在老师窗前。</a:t>
            </a:r>
            <a:endParaRPr lang="zh-CN" altLang="en-US" sz="3000" b="1" dirty="0">
              <a:solidFill>
                <a:schemeClr val="accent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44324" y="2276872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000099"/>
                </a:solidFill>
                <a:ea typeface="微软雅黑" panose="020B0503020204020204" charset="-122"/>
              </a:rPr>
              <a:t>解析：</a:t>
            </a:r>
            <a:endParaRPr lang="en-US" altLang="zh-CN" sz="2400" b="1" dirty="0">
              <a:solidFill>
                <a:srgbClr val="000099"/>
              </a:solidFill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00192" y="2276872"/>
            <a:ext cx="2808312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sz="2400" b="1" dirty="0" smtClean="0">
              <a:solidFill>
                <a:srgbClr val="000099"/>
              </a:solidFill>
              <a:latin typeface="+mj-ea"/>
              <a:ea typeface="+mj-ea"/>
            </a:endParaRPr>
          </a:p>
          <a:p>
            <a:endParaRPr lang="en-US" altLang="zh-CN" sz="500" b="1" dirty="0">
              <a:solidFill>
                <a:srgbClr val="000099"/>
              </a:solidFill>
            </a:endParaRPr>
          </a:p>
          <a:p>
            <a:r>
              <a:rPr lang="zh-CN" altLang="zh-CN" sz="2400" b="1" dirty="0">
                <a:solidFill>
                  <a:srgbClr val="FF0000"/>
                </a:solidFill>
              </a:rPr>
              <a:t>句解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：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“踮起脚尖儿”</a:t>
            </a:r>
            <a:r>
              <a:rPr lang="zh-CN" altLang="en-US" sz="2400" b="1" dirty="0">
                <a:solidFill>
                  <a:srgbClr val="000099"/>
                </a:solidFill>
              </a:rPr>
              <a:t>，写出了小朋友们走进老师的小院时的情态，</a:t>
            </a:r>
            <a:r>
              <a:rPr lang="zh-CN" altLang="en-US" sz="2400" b="1" dirty="0">
                <a:solidFill>
                  <a:srgbClr val="FF0000"/>
                </a:solidFill>
              </a:rPr>
              <a:t>同时也说明</a:t>
            </a:r>
            <a:r>
              <a:rPr lang="zh-CN" altLang="en-US" sz="2400" b="1" dirty="0">
                <a:solidFill>
                  <a:srgbClr val="000099"/>
                </a:solidFill>
              </a:rPr>
              <a:t>他们不忍心打扰老师，是悄悄地向老师表达自己的心意的</a:t>
            </a:r>
            <a:r>
              <a:rPr lang="zh-CN" altLang="en-US" sz="2400" b="1" dirty="0" smtClean="0">
                <a:solidFill>
                  <a:srgbClr val="000099"/>
                </a:solidFill>
              </a:rPr>
              <a:t>。</a:t>
            </a:r>
            <a:endParaRPr lang="en-US" altLang="zh-CN" sz="2400" b="1" dirty="0" smtClean="0">
              <a:solidFill>
                <a:srgbClr val="000099"/>
              </a:solidFill>
            </a:endParaRPr>
          </a:p>
        </p:txBody>
      </p: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精读课文</a:t>
            </a:r>
            <a:r>
              <a:rPr lang="en-US" altLang="zh-CN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</a:t>
            </a:r>
            <a:r>
              <a:rPr lang="zh-CN" alt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我会解析句子</a:t>
            </a:r>
            <a:endParaRPr lang="zh-CN" altLang="en-US" sz="3200" dirty="0"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print"/>
          <a:srcRect/>
          <a:stretch>
            <a:fillRect/>
          </a:stretch>
        </p:blipFill>
        <p:spPr>
          <a:xfrm>
            <a:off x="425114" y="2388202"/>
            <a:ext cx="5803070" cy="38674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-175332" y="4628255"/>
            <a:ext cx="1722996" cy="182508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Glass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0" y="476672"/>
            <a:ext cx="9144000" cy="597666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5536" y="1261209"/>
            <a:ext cx="8208912" cy="1015663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3000" b="1" dirty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踮起脚尖儿</a:t>
            </a:r>
            <a:r>
              <a:rPr lang="zh-CN" altLang="en-US" sz="3000" b="1" dirty="0" smtClean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，走进</a:t>
            </a:r>
            <a:r>
              <a:rPr lang="zh-CN" altLang="en-US" sz="3000" b="1" dirty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安静的小院</a:t>
            </a:r>
            <a:r>
              <a:rPr lang="zh-CN" altLang="en-US" sz="3000" b="1" dirty="0" smtClean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，我们</a:t>
            </a:r>
            <a:r>
              <a:rPr lang="zh-CN" altLang="en-US" sz="3000" b="1" dirty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把一株紫丁香</a:t>
            </a:r>
            <a:r>
              <a:rPr lang="zh-CN" altLang="en-US" sz="3000" b="1" dirty="0" smtClean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，栽</a:t>
            </a:r>
            <a:r>
              <a:rPr lang="zh-CN" altLang="en-US" sz="3000" b="1" dirty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在老师窗前。</a:t>
            </a:r>
            <a:endParaRPr lang="zh-CN" altLang="en-US" sz="3000" b="1" dirty="0">
              <a:solidFill>
                <a:schemeClr val="accent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44324" y="2276872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000099"/>
                </a:solidFill>
                <a:ea typeface="微软雅黑" panose="020B0503020204020204" charset="-122"/>
              </a:rPr>
              <a:t>解析：</a:t>
            </a:r>
            <a:endParaRPr lang="en-US" altLang="zh-CN" sz="2400" b="1" dirty="0">
              <a:solidFill>
                <a:srgbClr val="000099"/>
              </a:solidFill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00192" y="2204864"/>
            <a:ext cx="2808312" cy="40472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sz="2400" b="1" dirty="0" smtClean="0">
              <a:solidFill>
                <a:srgbClr val="000099"/>
              </a:solidFill>
              <a:latin typeface="+mj-ea"/>
              <a:ea typeface="+mj-ea"/>
            </a:endParaRPr>
          </a:p>
          <a:p>
            <a:endParaRPr lang="en-US" altLang="zh-CN" sz="500" b="1" dirty="0">
              <a:solidFill>
                <a:srgbClr val="000099"/>
              </a:solidFill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</a:rPr>
              <a:t>段</a:t>
            </a:r>
            <a:r>
              <a:rPr lang="zh-CN" altLang="en-US" sz="2400" b="1" dirty="0">
                <a:solidFill>
                  <a:srgbClr val="FF0000"/>
                </a:solidFill>
              </a:rPr>
              <a:t>析：</a:t>
            </a:r>
            <a:r>
              <a:rPr lang="zh-CN" altLang="en-US" sz="2200" b="1" dirty="0">
                <a:solidFill>
                  <a:srgbClr val="000099"/>
                </a:solidFill>
              </a:rPr>
              <a:t>讲小朋友们悄悄地走进小院，把一株紫丁香栽在老师的窗前。</a:t>
            </a:r>
            <a:r>
              <a:rPr lang="zh-CN" altLang="en-US" sz="2200" b="1" dirty="0">
                <a:solidFill>
                  <a:srgbClr val="FF0000"/>
                </a:solidFill>
              </a:rPr>
              <a:t>“一株紫丁香”</a:t>
            </a:r>
            <a:r>
              <a:rPr lang="zh-CN" altLang="en-US" sz="2200" b="1" dirty="0">
                <a:solidFill>
                  <a:srgbClr val="000099"/>
                </a:solidFill>
              </a:rPr>
              <a:t>紧扣题目，</a:t>
            </a:r>
            <a:r>
              <a:rPr lang="zh-CN" altLang="en-US" sz="2200" b="1" dirty="0">
                <a:solidFill>
                  <a:srgbClr val="FF0000"/>
                </a:solidFill>
              </a:rPr>
              <a:t>为下文</a:t>
            </a:r>
            <a:r>
              <a:rPr lang="zh-CN" altLang="en-US" sz="2200" b="1" dirty="0">
                <a:solidFill>
                  <a:srgbClr val="000099"/>
                </a:solidFill>
              </a:rPr>
              <a:t>借助紫丁香来抒发感情</a:t>
            </a:r>
            <a:r>
              <a:rPr lang="zh-CN" altLang="en-US" sz="2200" b="1" dirty="0">
                <a:solidFill>
                  <a:srgbClr val="FF0000"/>
                </a:solidFill>
              </a:rPr>
              <a:t>打下基础</a:t>
            </a:r>
            <a:r>
              <a:rPr lang="zh-CN" altLang="en-US" sz="2200" b="1" dirty="0">
                <a:solidFill>
                  <a:srgbClr val="000099"/>
                </a:solidFill>
              </a:rPr>
              <a:t>。</a:t>
            </a:r>
            <a:endParaRPr lang="zh-CN" altLang="en-US" sz="2200" b="1" dirty="0">
              <a:solidFill>
                <a:srgbClr val="000099"/>
              </a:solidFill>
            </a:endParaRPr>
          </a:p>
          <a:p>
            <a:r>
              <a:rPr lang="zh-CN" altLang="en-US" sz="2400" b="1" dirty="0">
                <a:solidFill>
                  <a:srgbClr val="FF0000"/>
                </a:solidFill>
              </a:rPr>
              <a:t>朗读：</a:t>
            </a:r>
            <a:r>
              <a:rPr lang="zh-CN" altLang="en-US" sz="2400" b="1" dirty="0">
                <a:solidFill>
                  <a:srgbClr val="000099"/>
                </a:solidFill>
              </a:rPr>
              <a:t>语调轻缓、低柔，要读出小心翼翼的感觉。</a:t>
            </a:r>
            <a:endParaRPr lang="zh-CN" altLang="en-US" sz="2400" b="1" dirty="0">
              <a:solidFill>
                <a:srgbClr val="000099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screen"/>
          <a:srcRect l="-226"/>
          <a:stretch>
            <a:fillRect/>
          </a:stretch>
        </p:blipFill>
        <p:spPr>
          <a:xfrm>
            <a:off x="395536" y="2420888"/>
            <a:ext cx="5760640" cy="385329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-175332" y="4628255"/>
            <a:ext cx="1722996" cy="1825081"/>
          </a:xfrm>
          <a:prstGeom prst="rect">
            <a:avLst/>
          </a:prstGeom>
        </p:spPr>
      </p:pic>
      <p:sp>
        <p:nvSpPr>
          <p:cNvPr id="14" name="标题 1"/>
          <p:cNvSpPr txBox="1"/>
          <p:nvPr/>
        </p:nvSpPr>
        <p:spPr>
          <a:xfrm>
            <a:off x="179512" y="33265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ea"/>
                <a:ea typeface="+mj-ea"/>
                <a:cs typeface="+mj-cs"/>
              </a:defRPr>
            </a:lvl1pPr>
          </a:lstStyle>
          <a:p>
            <a:pPr algn="l"/>
            <a:r>
              <a:rPr lang="zh-CN" altLang="en-US" b="1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精读课文</a:t>
            </a:r>
            <a:r>
              <a:rPr lang="en-US" altLang="zh-CN" sz="3200" b="1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</a:t>
            </a:r>
            <a:r>
              <a:rPr lang="zh-CN" altLang="en-US" sz="3200" b="1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我会解析句子</a:t>
            </a:r>
            <a:endParaRPr lang="zh-CN" altLang="en-US" sz="3200" dirty="0"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Glass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0" y="476672"/>
            <a:ext cx="9144000" cy="597666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5536" y="1261209"/>
            <a:ext cx="8496944" cy="1015663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3000" b="1" dirty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老师，老师</a:t>
            </a:r>
            <a:r>
              <a:rPr lang="zh-CN" altLang="en-US" sz="3000" b="1" dirty="0" smtClean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，就</a:t>
            </a:r>
            <a:r>
              <a:rPr lang="zh-CN" altLang="en-US" sz="3000" b="1" dirty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让它绿色的枝叶</a:t>
            </a:r>
            <a:r>
              <a:rPr lang="zh-CN" altLang="en-US" sz="3000" b="1" dirty="0" smtClean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，伸</a:t>
            </a:r>
            <a:r>
              <a:rPr lang="zh-CN" altLang="en-US" sz="3000" b="1" dirty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进您的窗口</a:t>
            </a:r>
            <a:r>
              <a:rPr lang="zh-CN" altLang="en-US" sz="3000" b="1" dirty="0" smtClean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，夜夜</a:t>
            </a:r>
            <a:r>
              <a:rPr lang="zh-CN" altLang="en-US" sz="3000" b="1" dirty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和您做伴。</a:t>
            </a:r>
            <a:endParaRPr lang="zh-CN" altLang="en-US" sz="3000" b="1" dirty="0">
              <a:solidFill>
                <a:schemeClr val="accent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44324" y="2276872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000099"/>
                </a:solidFill>
                <a:ea typeface="微软雅黑" panose="020B0503020204020204" charset="-122"/>
              </a:rPr>
              <a:t>解析：</a:t>
            </a:r>
            <a:endParaRPr lang="en-US" altLang="zh-CN" sz="2400" b="1" dirty="0">
              <a:solidFill>
                <a:srgbClr val="000099"/>
              </a:solidFill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00192" y="2276872"/>
            <a:ext cx="2808312" cy="386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sz="2400" b="1" dirty="0" smtClean="0">
              <a:solidFill>
                <a:srgbClr val="000099"/>
              </a:solidFill>
              <a:latin typeface="+mj-ea"/>
              <a:ea typeface="+mj-ea"/>
            </a:endParaRPr>
          </a:p>
          <a:p>
            <a:endParaRPr lang="en-US" altLang="zh-CN" sz="500" b="1" dirty="0">
              <a:solidFill>
                <a:srgbClr val="000099"/>
              </a:solidFill>
            </a:endParaRPr>
          </a:p>
          <a:p>
            <a:r>
              <a:rPr lang="zh-CN" altLang="zh-CN" sz="2400" b="1" dirty="0">
                <a:solidFill>
                  <a:srgbClr val="FF0000"/>
                </a:solidFill>
              </a:rPr>
              <a:t>句解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：</a:t>
            </a:r>
            <a:r>
              <a:rPr lang="zh-CN" altLang="en-US" sz="2400" b="1" dirty="0" smtClean="0">
                <a:solidFill>
                  <a:srgbClr val="000099"/>
                </a:solidFill>
              </a:rPr>
              <a:t>孩子们</a:t>
            </a:r>
            <a:r>
              <a:rPr lang="zh-CN" altLang="en-US" sz="2400" b="1" dirty="0">
                <a:solidFill>
                  <a:srgbClr val="000099"/>
                </a:solidFill>
              </a:rPr>
              <a:t>怕老师每天晚上备课、改作业单调寂寞，所以让</a:t>
            </a:r>
            <a:r>
              <a:rPr lang="zh-CN" altLang="en-US" sz="2400" b="1" dirty="0" smtClean="0">
                <a:solidFill>
                  <a:srgbClr val="000099"/>
                </a:solidFill>
              </a:rPr>
              <a:t>“绿色的枝叶”</a:t>
            </a:r>
            <a:endParaRPr lang="en-US" altLang="zh-CN" sz="2400" b="1" dirty="0" smtClean="0">
              <a:solidFill>
                <a:srgbClr val="000099"/>
              </a:solidFill>
            </a:endParaRPr>
          </a:p>
          <a:p>
            <a:r>
              <a:rPr lang="zh-CN" altLang="zh-CN" sz="2400" b="1" dirty="0">
                <a:solidFill>
                  <a:srgbClr val="000099"/>
                </a:solidFill>
              </a:rPr>
              <a:t>“</a:t>
            </a:r>
            <a:r>
              <a:rPr lang="zh-CN" altLang="zh-CN" sz="2400" b="1" dirty="0">
                <a:solidFill>
                  <a:srgbClr val="FF0000"/>
                </a:solidFill>
              </a:rPr>
              <a:t>夜夜和您做伴</a:t>
            </a:r>
            <a:r>
              <a:rPr lang="zh-CN" altLang="zh-CN" sz="2400" b="1" dirty="0">
                <a:solidFill>
                  <a:srgbClr val="000099"/>
                </a:solidFill>
              </a:rPr>
              <a:t>”。这是孩子们天真的想象，</a:t>
            </a:r>
            <a:r>
              <a:rPr lang="zh-CN" altLang="zh-CN" sz="2400" b="1" dirty="0">
                <a:solidFill>
                  <a:srgbClr val="FF0000"/>
                </a:solidFill>
              </a:rPr>
              <a:t>表达了</a:t>
            </a:r>
            <a:r>
              <a:rPr lang="zh-CN" altLang="zh-CN" sz="2400" b="1" dirty="0">
                <a:solidFill>
                  <a:srgbClr val="000099"/>
                </a:solidFill>
              </a:rPr>
              <a:t>对老师的关心和敬爱。</a:t>
            </a:r>
            <a:endParaRPr lang="en-US" altLang="zh-CN" sz="2400" b="1" dirty="0">
              <a:solidFill>
                <a:srgbClr val="000099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95536" y="2420888"/>
            <a:ext cx="5820320" cy="381642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-175332" y="4628255"/>
            <a:ext cx="1722996" cy="1825081"/>
          </a:xfrm>
          <a:prstGeom prst="rect">
            <a:avLst/>
          </a:prstGeom>
        </p:spPr>
      </p:pic>
      <p:sp>
        <p:nvSpPr>
          <p:cNvPr id="14" name="标题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精读课文</a:t>
            </a:r>
            <a:r>
              <a:rPr lang="en-US" altLang="zh-CN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</a:t>
            </a:r>
            <a:r>
              <a:rPr lang="zh-CN" alt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我会解析句子</a:t>
            </a:r>
            <a:endParaRPr lang="zh-CN" altLang="en-US" sz="3200" dirty="0"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Glass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0" y="476672"/>
            <a:ext cx="9144000" cy="597666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5536" y="1261209"/>
            <a:ext cx="8496944" cy="1015663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3000" b="1" dirty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老师，老师</a:t>
            </a:r>
            <a:r>
              <a:rPr lang="zh-CN" altLang="en-US" sz="3000" b="1" dirty="0" smtClean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，就</a:t>
            </a:r>
            <a:r>
              <a:rPr lang="zh-CN" altLang="en-US" sz="3000" b="1" dirty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让它绿色的枝叶</a:t>
            </a:r>
            <a:r>
              <a:rPr lang="zh-CN" altLang="en-US" sz="3000" b="1" dirty="0" smtClean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，伸</a:t>
            </a:r>
            <a:r>
              <a:rPr lang="zh-CN" altLang="en-US" sz="3000" b="1" dirty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进您的窗口</a:t>
            </a:r>
            <a:r>
              <a:rPr lang="zh-CN" altLang="en-US" sz="3000" b="1" dirty="0" smtClean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，夜夜</a:t>
            </a:r>
            <a:r>
              <a:rPr lang="zh-CN" altLang="en-US" sz="3000" b="1" dirty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和您做伴。</a:t>
            </a:r>
            <a:endParaRPr lang="zh-CN" altLang="en-US" sz="3000" b="1" dirty="0">
              <a:solidFill>
                <a:schemeClr val="accent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44324" y="2276872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000099"/>
                </a:solidFill>
                <a:ea typeface="微软雅黑" panose="020B0503020204020204" charset="-122"/>
              </a:rPr>
              <a:t>解析：</a:t>
            </a:r>
            <a:endParaRPr lang="en-US" altLang="zh-CN" sz="2400" b="1" dirty="0">
              <a:solidFill>
                <a:srgbClr val="000099"/>
              </a:solidFill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00192" y="2276872"/>
            <a:ext cx="2808312" cy="275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sz="2400" b="1" dirty="0" smtClean="0">
              <a:solidFill>
                <a:srgbClr val="000099"/>
              </a:solidFill>
              <a:latin typeface="+mj-ea"/>
              <a:ea typeface="+mj-ea"/>
            </a:endParaRPr>
          </a:p>
          <a:p>
            <a:endParaRPr lang="en-US" altLang="zh-CN" sz="500" b="1" dirty="0">
              <a:solidFill>
                <a:srgbClr val="000099"/>
              </a:solidFill>
            </a:endParaRPr>
          </a:p>
          <a:p>
            <a:r>
              <a:rPr lang="zh-CN" altLang="en-US" sz="2400" b="1" dirty="0">
                <a:solidFill>
                  <a:srgbClr val="FF0000"/>
                </a:solidFill>
              </a:rPr>
              <a:t>段析：紧承第一小节</a:t>
            </a:r>
            <a:r>
              <a:rPr lang="zh-CN" altLang="en-US" sz="2400" b="1" dirty="0">
                <a:solidFill>
                  <a:srgbClr val="000099"/>
                </a:solidFill>
              </a:rPr>
              <a:t>，讲小朋友们希望紫丁香绿色的枝叶伸进老师的窗口，陪伴夜夜辛勤工作的老师。</a:t>
            </a:r>
            <a:endParaRPr lang="en-US" altLang="zh-CN" sz="2400" b="1" dirty="0">
              <a:solidFill>
                <a:srgbClr val="000099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95536" y="2420888"/>
            <a:ext cx="5820320" cy="381642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-175332" y="4628255"/>
            <a:ext cx="1722996" cy="1825081"/>
          </a:xfrm>
          <a:prstGeom prst="rect">
            <a:avLst/>
          </a:prstGeom>
        </p:spPr>
      </p:pic>
      <p:sp>
        <p:nvSpPr>
          <p:cNvPr id="14" name="标题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精读课文</a:t>
            </a:r>
            <a:r>
              <a:rPr lang="en-US" altLang="zh-CN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</a:t>
            </a:r>
            <a:r>
              <a:rPr lang="zh-CN" alt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我会解析句子</a:t>
            </a:r>
            <a:endParaRPr lang="zh-CN" altLang="en-US" sz="3200" dirty="0"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Glass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0" y="476672"/>
            <a:ext cx="9144000" cy="597666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5536" y="1261209"/>
            <a:ext cx="8208912" cy="1015663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3000" b="1" dirty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老师</a:t>
            </a:r>
            <a:r>
              <a:rPr lang="en-US" altLang="zh-CN" sz="3000" b="1" dirty="0" smtClean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——</a:t>
            </a:r>
            <a:r>
              <a:rPr lang="zh-CN" altLang="en-US" sz="3000" b="1" dirty="0" smtClean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绿叶</a:t>
            </a:r>
            <a:r>
              <a:rPr lang="zh-CN" altLang="en-US" sz="3000" b="1" dirty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在风里沙沙</a:t>
            </a:r>
            <a:r>
              <a:rPr lang="zh-CN" altLang="en-US" sz="3000" b="1" dirty="0" smtClean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，那</a:t>
            </a:r>
            <a:r>
              <a:rPr lang="zh-CN" altLang="en-US" sz="3000" b="1" dirty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是我们给您唱歌</a:t>
            </a:r>
            <a:r>
              <a:rPr lang="zh-CN" altLang="en-US" sz="3000" b="1" dirty="0" smtClean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，帮</a:t>
            </a:r>
            <a:r>
              <a:rPr lang="zh-CN" altLang="en-US" sz="3000" b="1" dirty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您消除一天的疲倦。</a:t>
            </a:r>
            <a:endParaRPr lang="zh-CN" altLang="en-US" sz="3000" b="1" dirty="0">
              <a:solidFill>
                <a:schemeClr val="accent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44324" y="2276872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000099"/>
                </a:solidFill>
                <a:ea typeface="微软雅黑" panose="020B0503020204020204" charset="-122"/>
              </a:rPr>
              <a:t>解析：</a:t>
            </a:r>
            <a:endParaRPr lang="en-US" altLang="zh-CN" sz="2400" b="1" dirty="0">
              <a:solidFill>
                <a:srgbClr val="000099"/>
              </a:solidFill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00192" y="2276872"/>
            <a:ext cx="2808312" cy="423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sz="2400" b="1" dirty="0" smtClean="0">
              <a:solidFill>
                <a:srgbClr val="000099"/>
              </a:solidFill>
              <a:latin typeface="+mj-ea"/>
              <a:ea typeface="+mj-ea"/>
            </a:endParaRPr>
          </a:p>
          <a:p>
            <a:endParaRPr lang="en-US" altLang="zh-CN" sz="500" b="1" dirty="0">
              <a:solidFill>
                <a:srgbClr val="000099"/>
              </a:solidFill>
            </a:endParaRPr>
          </a:p>
          <a:p>
            <a:r>
              <a:rPr lang="zh-CN" altLang="en-US" sz="2400" b="1" dirty="0">
                <a:solidFill>
                  <a:srgbClr val="FF0000"/>
                </a:solidFill>
              </a:rPr>
              <a:t>段析：</a:t>
            </a:r>
            <a:r>
              <a:rPr lang="zh-CN" altLang="en-US" sz="2400" b="1" dirty="0">
                <a:solidFill>
                  <a:srgbClr val="000099"/>
                </a:solidFill>
              </a:rPr>
              <a:t>讲小朋友们把绿叶在风里摇动的沙沙声比作自己的歌声，希望能帮助老师消除一天的疲劳</a:t>
            </a:r>
            <a:r>
              <a:rPr lang="zh-CN" altLang="en-US" sz="2400" b="1" dirty="0" smtClean="0">
                <a:solidFill>
                  <a:srgbClr val="000099"/>
                </a:solidFill>
              </a:rPr>
              <a:t>。</a:t>
            </a:r>
            <a:endParaRPr lang="en-US" altLang="zh-CN" sz="2400" b="1" dirty="0" smtClean="0">
              <a:solidFill>
                <a:srgbClr val="000099"/>
              </a:solidFill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</a:rPr>
              <a:t>充分</a:t>
            </a:r>
            <a:r>
              <a:rPr lang="zh-CN" altLang="en-US" sz="2400" b="1" dirty="0">
                <a:solidFill>
                  <a:srgbClr val="FF0000"/>
                </a:solidFill>
              </a:rPr>
              <a:t>展示了</a:t>
            </a:r>
            <a:r>
              <a:rPr lang="zh-CN" altLang="en-US" sz="2400" b="1" dirty="0">
                <a:solidFill>
                  <a:srgbClr val="000099"/>
                </a:solidFill>
              </a:rPr>
              <a:t>孩子们的爱心，</a:t>
            </a:r>
            <a:r>
              <a:rPr lang="zh-CN" altLang="en-US" sz="2400" b="1" dirty="0">
                <a:solidFill>
                  <a:srgbClr val="FF0000"/>
                </a:solidFill>
              </a:rPr>
              <a:t>也从侧面反映出</a:t>
            </a:r>
            <a:r>
              <a:rPr lang="zh-CN" altLang="en-US" sz="2400" b="1" dirty="0">
                <a:solidFill>
                  <a:srgbClr val="000099"/>
                </a:solidFill>
              </a:rPr>
              <a:t>老师一天工作的辛苦。</a:t>
            </a:r>
            <a:endParaRPr lang="en-US" altLang="zh-CN" sz="2400" b="1" dirty="0" smtClean="0">
              <a:solidFill>
                <a:srgbClr val="000099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95536" y="2420888"/>
            <a:ext cx="5902759" cy="384251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-175332" y="4628255"/>
            <a:ext cx="1722996" cy="1825081"/>
          </a:xfrm>
          <a:prstGeom prst="rect">
            <a:avLst/>
          </a:prstGeom>
        </p:spPr>
      </p:pic>
      <p:sp>
        <p:nvSpPr>
          <p:cNvPr id="15" name="标题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精读课文</a:t>
            </a:r>
            <a:r>
              <a:rPr lang="en-US" altLang="zh-CN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</a:t>
            </a:r>
            <a:r>
              <a:rPr lang="zh-CN" alt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我会解析句子</a:t>
            </a:r>
            <a:endParaRPr lang="zh-CN" altLang="en-US" sz="3200" dirty="0"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Glass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0" y="476672"/>
            <a:ext cx="9144000" cy="597666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5536" y="1261209"/>
            <a:ext cx="8208912" cy="1015663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3000" b="1" dirty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老师</a:t>
            </a:r>
            <a:r>
              <a:rPr lang="en-US" altLang="zh-CN" sz="3000" b="1" dirty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——</a:t>
            </a:r>
            <a:r>
              <a:rPr lang="zh-CN" altLang="en-US" sz="3000" b="1" dirty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满树盛开的花儿，那是我们的笑脸，感谢您时时把我们挂牵。</a:t>
            </a:r>
            <a:endParaRPr lang="zh-CN" altLang="en-US" sz="3000" b="1" dirty="0">
              <a:solidFill>
                <a:schemeClr val="accent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44324" y="2276872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000099"/>
                </a:solidFill>
                <a:ea typeface="微软雅黑" panose="020B0503020204020204" charset="-122"/>
              </a:rPr>
              <a:t>解析：</a:t>
            </a:r>
            <a:endParaRPr lang="en-US" altLang="zh-CN" sz="2400" b="1" dirty="0">
              <a:solidFill>
                <a:srgbClr val="000099"/>
              </a:solidFill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28184" y="2276872"/>
            <a:ext cx="2843808" cy="44473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sz="2400" b="1" dirty="0" smtClean="0">
              <a:solidFill>
                <a:srgbClr val="000099"/>
              </a:solidFill>
              <a:latin typeface="+mj-ea"/>
              <a:ea typeface="+mj-ea"/>
            </a:endParaRPr>
          </a:p>
          <a:p>
            <a:endParaRPr lang="en-US" altLang="zh-CN" sz="500" b="1" dirty="0">
              <a:solidFill>
                <a:srgbClr val="000099"/>
              </a:solidFill>
            </a:endParaRPr>
          </a:p>
          <a:p>
            <a:r>
              <a:rPr lang="zh-CN" altLang="en-US" sz="2400" b="1" dirty="0">
                <a:solidFill>
                  <a:srgbClr val="FF0000"/>
                </a:solidFill>
              </a:rPr>
              <a:t>段析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：</a:t>
            </a:r>
            <a:r>
              <a:rPr lang="zh-CN" altLang="en-US" sz="2200" b="1" dirty="0" smtClean="0">
                <a:solidFill>
                  <a:srgbClr val="000099"/>
                </a:solidFill>
              </a:rPr>
              <a:t>讲</a:t>
            </a:r>
            <a:r>
              <a:rPr lang="zh-CN" altLang="en-US" sz="2200" b="1" dirty="0">
                <a:solidFill>
                  <a:srgbClr val="000099"/>
                </a:solidFill>
              </a:rPr>
              <a:t>小朋友们把满树盛开的小花</a:t>
            </a:r>
            <a:r>
              <a:rPr lang="zh-CN" altLang="en-US" sz="2200" b="1" dirty="0">
                <a:solidFill>
                  <a:srgbClr val="FF0000"/>
                </a:solidFill>
              </a:rPr>
              <a:t>比作</a:t>
            </a:r>
            <a:r>
              <a:rPr lang="zh-CN" altLang="en-US" sz="2200" b="1" dirty="0">
                <a:solidFill>
                  <a:srgbClr val="000099"/>
                </a:solidFill>
              </a:rPr>
              <a:t>自己的笑脸，小朋友们</a:t>
            </a:r>
            <a:r>
              <a:rPr lang="zh-CN" altLang="en-US" sz="2200" b="1" dirty="0">
                <a:solidFill>
                  <a:srgbClr val="FF0000"/>
                </a:solidFill>
              </a:rPr>
              <a:t>要用自己的微笑来衷心感谢老师</a:t>
            </a:r>
            <a:r>
              <a:rPr lang="zh-CN" altLang="en-US" sz="2200" b="1" dirty="0">
                <a:solidFill>
                  <a:srgbClr val="000099"/>
                </a:solidFill>
              </a:rPr>
              <a:t>对他们的时时挂牵</a:t>
            </a:r>
            <a:r>
              <a:rPr lang="zh-CN" altLang="en-US" sz="2200" b="1" dirty="0" smtClean="0">
                <a:solidFill>
                  <a:srgbClr val="000099"/>
                </a:solidFill>
              </a:rPr>
              <a:t>。</a:t>
            </a:r>
            <a:endParaRPr lang="en-US" altLang="zh-CN" sz="2200" b="1" dirty="0" smtClean="0">
              <a:solidFill>
                <a:srgbClr val="000099"/>
              </a:solidFill>
            </a:endParaRPr>
          </a:p>
          <a:p>
            <a:r>
              <a:rPr lang="zh-CN" altLang="en-US" sz="2200" b="1" dirty="0" smtClean="0">
                <a:solidFill>
                  <a:srgbClr val="FF0000"/>
                </a:solidFill>
              </a:rPr>
              <a:t>从中</a:t>
            </a:r>
            <a:r>
              <a:rPr lang="zh-CN" altLang="en-US" sz="2200" b="1" dirty="0">
                <a:solidFill>
                  <a:srgbClr val="FF0000"/>
                </a:solidFill>
              </a:rPr>
              <a:t>可以体会到</a:t>
            </a:r>
            <a:r>
              <a:rPr lang="zh-CN" altLang="en-US" sz="2200" b="1" dirty="0">
                <a:solidFill>
                  <a:srgbClr val="000099"/>
                </a:solidFill>
              </a:rPr>
              <a:t>老师工作的辛劳和对学生的关怀，以及小朋友们对老师的感谢和尊敬。</a:t>
            </a:r>
            <a:endParaRPr lang="en-US" altLang="zh-CN" sz="2200" b="1" dirty="0" smtClean="0">
              <a:solidFill>
                <a:srgbClr val="000099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95536" y="2493238"/>
            <a:ext cx="5832648" cy="386593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-175332" y="4628255"/>
            <a:ext cx="1722996" cy="1825081"/>
          </a:xfrm>
          <a:prstGeom prst="rect">
            <a:avLst/>
          </a:prstGeom>
        </p:spPr>
      </p:pic>
      <p:sp>
        <p:nvSpPr>
          <p:cNvPr id="14" name="标题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精读课文</a:t>
            </a:r>
            <a:r>
              <a:rPr lang="en-US" altLang="zh-CN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</a:t>
            </a:r>
            <a:r>
              <a:rPr lang="zh-CN" alt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我会解析句子</a:t>
            </a:r>
            <a:endParaRPr lang="zh-CN" altLang="en-US" sz="3200" dirty="0"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87624" y="764704"/>
            <a:ext cx="7272808" cy="1099187"/>
          </a:xfr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pPr algn="l"/>
            <a:r>
              <a:rPr lang="zh-CN" altLang="en-US" sz="2400" b="1" dirty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一株紫丁香，是孩子们的一片心意，是对老师的问候与感激。这株紫丁香，不仅是孩子们送给老师的一份珍贵礼物，更是师生情谊的见证。</a:t>
            </a:r>
            <a:endParaRPr lang="zh-CN" altLang="en-US" sz="2400" b="1" dirty="0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2" name="笑脸 11"/>
          <p:cNvSpPr/>
          <p:nvPr/>
        </p:nvSpPr>
        <p:spPr>
          <a:xfrm>
            <a:off x="539552" y="764704"/>
            <a:ext cx="649572" cy="656518"/>
          </a:xfrm>
          <a:prstGeom prst="smileyFace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endParaRPr lang="zh-CN" altLang="en-US" b="1">
              <a:ln>
                <a:solidFill>
                  <a:srgbClr val="FFFF00"/>
                </a:solidFill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971600" y="1902209"/>
            <a:ext cx="6988049" cy="43924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Glass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0" y="476672"/>
            <a:ext cx="9144000" cy="597666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5536" y="1261209"/>
            <a:ext cx="8208912" cy="1015663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3000" b="1" dirty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夜深了，星星困得眨眼</a:t>
            </a:r>
            <a:r>
              <a:rPr lang="zh-CN" altLang="en-US" sz="3000" b="1" dirty="0" smtClean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，老师</a:t>
            </a:r>
            <a:r>
              <a:rPr lang="zh-CN" altLang="en-US" sz="3000" b="1" dirty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，休息吧</a:t>
            </a:r>
            <a:r>
              <a:rPr lang="zh-CN" altLang="en-US" sz="3000" b="1" dirty="0" smtClean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，让</a:t>
            </a:r>
            <a:r>
              <a:rPr lang="zh-CN" altLang="en-US" sz="3000" b="1" dirty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花香飘进您的梦里</a:t>
            </a:r>
            <a:r>
              <a:rPr lang="zh-CN" altLang="en-US" sz="3000" b="1" dirty="0" smtClean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，那</a:t>
            </a:r>
            <a:r>
              <a:rPr lang="zh-CN" altLang="en-US" sz="3000" b="1" dirty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梦啊，准是又香又甜。</a:t>
            </a:r>
            <a:endParaRPr lang="zh-CN" altLang="en-US" sz="3000" b="1" dirty="0">
              <a:solidFill>
                <a:schemeClr val="accent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44324" y="2276872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000099"/>
                </a:solidFill>
                <a:ea typeface="微软雅黑" panose="020B0503020204020204" charset="-122"/>
              </a:rPr>
              <a:t>解析：</a:t>
            </a:r>
            <a:endParaRPr lang="en-US" altLang="zh-CN" sz="2400" b="1" dirty="0">
              <a:solidFill>
                <a:srgbClr val="000099"/>
              </a:solidFill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00192" y="2276872"/>
            <a:ext cx="2808312" cy="275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sz="2400" b="1" dirty="0" smtClean="0">
              <a:solidFill>
                <a:srgbClr val="000099"/>
              </a:solidFill>
              <a:latin typeface="+mj-ea"/>
              <a:ea typeface="+mj-ea"/>
            </a:endParaRPr>
          </a:p>
          <a:p>
            <a:endParaRPr lang="en-US" altLang="zh-CN" sz="500" b="1" dirty="0">
              <a:solidFill>
                <a:srgbClr val="000099"/>
              </a:solidFill>
            </a:endParaRPr>
          </a:p>
          <a:p>
            <a:r>
              <a:rPr lang="zh-CN" altLang="zh-CN" sz="2400" b="1" dirty="0">
                <a:solidFill>
                  <a:srgbClr val="FF0000"/>
                </a:solidFill>
              </a:rPr>
              <a:t>句解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：</a:t>
            </a:r>
            <a:r>
              <a:rPr lang="zh-CN" altLang="en-US" sz="2400" b="1" dirty="0" smtClean="0">
                <a:solidFill>
                  <a:srgbClr val="000099"/>
                </a:solidFill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</a:rPr>
              <a:t>星星困得眨眼</a:t>
            </a:r>
            <a:r>
              <a:rPr lang="zh-CN" altLang="en-US" sz="2400" b="1" dirty="0">
                <a:solidFill>
                  <a:srgbClr val="000099"/>
                </a:solidFill>
              </a:rPr>
              <a:t>”“</a:t>
            </a:r>
            <a:r>
              <a:rPr lang="zh-CN" altLang="en-US" sz="2400" b="1" dirty="0">
                <a:solidFill>
                  <a:srgbClr val="FF0000"/>
                </a:solidFill>
              </a:rPr>
              <a:t>让花香飘进您的梦里</a:t>
            </a:r>
            <a:r>
              <a:rPr lang="zh-CN" altLang="en-US" sz="2400" b="1" dirty="0">
                <a:solidFill>
                  <a:srgbClr val="000099"/>
                </a:solidFill>
              </a:rPr>
              <a:t>”，想象丰富</a:t>
            </a:r>
            <a:r>
              <a:rPr lang="zh-CN" altLang="en-US" sz="2400" b="1" dirty="0" smtClean="0">
                <a:solidFill>
                  <a:srgbClr val="000099"/>
                </a:solidFill>
              </a:rPr>
              <a:t>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拟人</a:t>
            </a:r>
            <a:r>
              <a:rPr lang="zh-CN" altLang="en-US" sz="2400" b="1" dirty="0" smtClean="0">
                <a:solidFill>
                  <a:srgbClr val="000099"/>
                </a:solidFill>
              </a:rPr>
              <a:t>的手法显得语言</a:t>
            </a:r>
            <a:r>
              <a:rPr lang="zh-CN" altLang="en-US" sz="2400" b="1" dirty="0">
                <a:solidFill>
                  <a:srgbClr val="000099"/>
                </a:solidFill>
              </a:rPr>
              <a:t>生动，意境优美。</a:t>
            </a:r>
            <a:endParaRPr lang="en-US" altLang="zh-CN" sz="2400" b="1" dirty="0" smtClean="0">
              <a:solidFill>
                <a:srgbClr val="000099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68430" y="2420888"/>
            <a:ext cx="5831762" cy="383983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-175332" y="4628255"/>
            <a:ext cx="1722996" cy="1825081"/>
          </a:xfrm>
          <a:prstGeom prst="rect">
            <a:avLst/>
          </a:prstGeom>
        </p:spPr>
      </p:pic>
      <p:sp>
        <p:nvSpPr>
          <p:cNvPr id="15" name="标题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精读课文</a:t>
            </a:r>
            <a:r>
              <a:rPr lang="en-US" altLang="zh-CN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</a:t>
            </a:r>
            <a:r>
              <a:rPr lang="zh-CN" alt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我会解析句子</a:t>
            </a:r>
            <a:endParaRPr lang="zh-CN" altLang="en-US" sz="3200" dirty="0"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Glass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0" y="476672"/>
            <a:ext cx="9144000" cy="597666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5536" y="1261209"/>
            <a:ext cx="8208912" cy="1015663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3000" b="1" dirty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夜深了，星星困得眨眼</a:t>
            </a:r>
            <a:r>
              <a:rPr lang="zh-CN" altLang="en-US" sz="3000" b="1" dirty="0" smtClean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，老师</a:t>
            </a:r>
            <a:r>
              <a:rPr lang="zh-CN" altLang="en-US" sz="3000" b="1" dirty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，休息吧</a:t>
            </a:r>
            <a:r>
              <a:rPr lang="zh-CN" altLang="en-US" sz="3000" b="1" dirty="0" smtClean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，让</a:t>
            </a:r>
            <a:r>
              <a:rPr lang="zh-CN" altLang="en-US" sz="3000" b="1" dirty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花香飘进您的梦里</a:t>
            </a:r>
            <a:r>
              <a:rPr lang="zh-CN" altLang="en-US" sz="3000" b="1" dirty="0" smtClean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，那</a:t>
            </a:r>
            <a:r>
              <a:rPr lang="zh-CN" altLang="en-US" sz="3000" b="1" dirty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梦啊，准是又香又甜。</a:t>
            </a:r>
            <a:endParaRPr lang="zh-CN" altLang="en-US" sz="3000" b="1" dirty="0">
              <a:solidFill>
                <a:schemeClr val="accent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44324" y="2276872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000099"/>
                </a:solidFill>
                <a:ea typeface="微软雅黑" panose="020B0503020204020204" charset="-122"/>
              </a:rPr>
              <a:t>解析：</a:t>
            </a:r>
            <a:endParaRPr lang="en-US" altLang="zh-CN" sz="2400" b="1" dirty="0">
              <a:solidFill>
                <a:srgbClr val="000099"/>
              </a:solidFill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00192" y="2276872"/>
            <a:ext cx="2808312" cy="423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sz="2400" b="1" dirty="0" smtClean="0">
              <a:solidFill>
                <a:srgbClr val="000099"/>
              </a:solidFill>
              <a:latin typeface="+mj-ea"/>
              <a:ea typeface="+mj-ea"/>
            </a:endParaRPr>
          </a:p>
          <a:p>
            <a:endParaRPr lang="en-US" altLang="zh-CN" sz="500" b="1" dirty="0">
              <a:solidFill>
                <a:srgbClr val="000099"/>
              </a:solidFill>
            </a:endParaRPr>
          </a:p>
          <a:p>
            <a:r>
              <a:rPr lang="zh-CN" altLang="en-US" sz="2400" b="1" dirty="0">
                <a:solidFill>
                  <a:srgbClr val="FF0000"/>
                </a:solidFill>
              </a:rPr>
              <a:t>段析：</a:t>
            </a:r>
            <a:r>
              <a:rPr lang="zh-CN" altLang="en-US" sz="2400" b="1" dirty="0">
                <a:solidFill>
                  <a:srgbClr val="000099"/>
                </a:solidFill>
              </a:rPr>
              <a:t>讲夜深了，老师还在备课，小朋友们</a:t>
            </a:r>
            <a:r>
              <a:rPr lang="zh-CN" altLang="en-US" sz="2400" b="1" dirty="0">
                <a:solidFill>
                  <a:srgbClr val="FF0000"/>
                </a:solidFill>
              </a:rPr>
              <a:t>希望老师早点休息</a:t>
            </a:r>
            <a:r>
              <a:rPr lang="zh-CN" altLang="en-US" sz="2400" b="1" dirty="0">
                <a:solidFill>
                  <a:srgbClr val="000099"/>
                </a:solidFill>
              </a:rPr>
              <a:t>，并给老师送去了自己的深情祝福。</a:t>
            </a:r>
            <a:endParaRPr lang="zh-CN" altLang="en-US" sz="2400" b="1" dirty="0">
              <a:solidFill>
                <a:srgbClr val="000099"/>
              </a:solidFill>
            </a:endParaRPr>
          </a:p>
          <a:p>
            <a:r>
              <a:rPr lang="zh-CN" altLang="en-US" sz="2400" b="1" dirty="0">
                <a:solidFill>
                  <a:srgbClr val="FF0000"/>
                </a:solidFill>
              </a:rPr>
              <a:t>朗读：</a:t>
            </a:r>
            <a:r>
              <a:rPr lang="zh-CN" altLang="en-US" sz="2400" b="1" dirty="0">
                <a:solidFill>
                  <a:srgbClr val="000099"/>
                </a:solidFill>
              </a:rPr>
              <a:t>读后四节诗时要饱含深情，语调轻柔，读出对老师的爱。</a:t>
            </a:r>
            <a:endParaRPr lang="zh-CN" altLang="en-US" sz="2400" b="1" dirty="0">
              <a:solidFill>
                <a:srgbClr val="000099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68430" y="2420888"/>
            <a:ext cx="5831762" cy="383983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-175332" y="4628255"/>
            <a:ext cx="1722996" cy="1825081"/>
          </a:xfrm>
          <a:prstGeom prst="rect">
            <a:avLst/>
          </a:prstGeom>
        </p:spPr>
      </p:pic>
      <p:sp>
        <p:nvSpPr>
          <p:cNvPr id="14" name="标题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精读课文</a:t>
            </a:r>
            <a:r>
              <a:rPr lang="en-US" altLang="zh-CN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</a:t>
            </a:r>
            <a:r>
              <a:rPr lang="zh-CN" alt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我会解析句子</a:t>
            </a:r>
            <a:endParaRPr lang="zh-CN" altLang="en-US" sz="3200" dirty="0"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501105"/>
            <a:ext cx="9144000" cy="595223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3568" y="1492920"/>
            <a:ext cx="5184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2060"/>
                </a:solidFill>
                <a:latin typeface="+mj-ea"/>
                <a:ea typeface="+mj-ea"/>
              </a:rPr>
              <a:t>学完</a:t>
            </a:r>
            <a:r>
              <a:rPr lang="zh-CN" altLang="en-US" sz="2800" b="1" dirty="0" smtClean="0">
                <a:solidFill>
                  <a:srgbClr val="002060"/>
                </a:solidFill>
                <a:latin typeface="+mj-ea"/>
                <a:ea typeface="+mj-ea"/>
              </a:rPr>
              <a:t>文章以后你的感悟是什么？</a:t>
            </a:r>
            <a:endParaRPr lang="zh-CN" altLang="en-US" sz="2800" b="1" dirty="0">
              <a:solidFill>
                <a:srgbClr val="002060"/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27584" y="2145208"/>
            <a:ext cx="69847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99"/>
                </a:solidFill>
                <a:latin typeface="Adobe 楷体 Std R" pitchFamily="18" charset="-122"/>
                <a:ea typeface="Adobe 楷体 Std R" pitchFamily="18" charset="-122"/>
              </a:rPr>
              <a:t>一株紫丁香，传达了学生对老师的关心与深情祝福，是学生对老师为他们辛勤工作的回报。多么可爱的一群小学生们！我们也要像他们一样，用行动去表达对老师的爱。</a:t>
            </a:r>
            <a:endParaRPr lang="zh-CN" altLang="en-US" sz="2400" dirty="0">
              <a:solidFill>
                <a:srgbClr val="000099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7452320" y="3643083"/>
            <a:ext cx="1656184" cy="2585101"/>
          </a:xfrm>
          <a:prstGeom prst="rect">
            <a:avLst/>
          </a:prstGeom>
        </p:spPr>
      </p:pic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4978896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b="1" dirty="0">
                <a:solidFill>
                  <a:srgbClr val="FF0000"/>
                </a:solidFill>
              </a:rPr>
              <a:t>互动反馈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—</a:t>
            </a:r>
            <a:r>
              <a:rPr lang="zh-CN" altLang="en-US" sz="3200" b="1" dirty="0">
                <a:solidFill>
                  <a:srgbClr val="FF0000"/>
                </a:solidFill>
              </a:rPr>
              <a:t>心灵感悟</a:t>
            </a:r>
            <a:endParaRPr lang="zh-CN" altLang="en-US" sz="3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501105"/>
            <a:ext cx="9144000" cy="595223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11560" y="1357189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2060"/>
                </a:solidFill>
                <a:latin typeface="+mj-ea"/>
                <a:ea typeface="+mj-ea"/>
              </a:rPr>
              <a:t>语言积累</a:t>
            </a:r>
            <a:r>
              <a:rPr lang="en-US" altLang="zh-CN" sz="2800" b="1" dirty="0" smtClean="0">
                <a:solidFill>
                  <a:srgbClr val="002060"/>
                </a:solidFill>
                <a:latin typeface="+mj-ea"/>
                <a:ea typeface="+mj-ea"/>
              </a:rPr>
              <a:t>—</a:t>
            </a:r>
            <a:r>
              <a:rPr lang="zh-CN" altLang="en-US" sz="2800" b="1" dirty="0" smtClean="0">
                <a:solidFill>
                  <a:srgbClr val="002060"/>
                </a:solidFill>
                <a:latin typeface="+mj-ea"/>
                <a:ea typeface="+mj-ea"/>
              </a:rPr>
              <a:t>课内已学</a:t>
            </a:r>
            <a:endParaRPr lang="zh-CN" altLang="en-US" sz="2800" b="1" dirty="0">
              <a:solidFill>
                <a:srgbClr val="002060"/>
              </a:solidFill>
              <a:latin typeface="+mj-ea"/>
              <a:ea typeface="+mj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3097" y="2924944"/>
            <a:ext cx="44629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2060"/>
                </a:solidFill>
                <a:latin typeface="+mj-ea"/>
                <a:ea typeface="+mj-ea"/>
              </a:rPr>
              <a:t>语言积累</a:t>
            </a:r>
            <a:r>
              <a:rPr lang="en-US" altLang="zh-CN" sz="2800" b="1" dirty="0" smtClean="0">
                <a:solidFill>
                  <a:srgbClr val="002060"/>
                </a:solidFill>
                <a:latin typeface="+mj-ea"/>
                <a:ea typeface="+mj-ea"/>
              </a:rPr>
              <a:t>—</a:t>
            </a:r>
            <a:r>
              <a:rPr lang="zh-CN" altLang="en-US" sz="2800" b="1" dirty="0" smtClean="0">
                <a:solidFill>
                  <a:srgbClr val="002060"/>
                </a:solidFill>
                <a:latin typeface="+mj-ea"/>
                <a:ea typeface="+mj-ea"/>
              </a:rPr>
              <a:t>课外扩展</a:t>
            </a:r>
            <a:endParaRPr lang="zh-CN" altLang="en-US" sz="2800" b="1" dirty="0">
              <a:solidFill>
                <a:srgbClr val="002060"/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1724" y="1909281"/>
            <a:ext cx="640111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600" b="1" dirty="0">
                <a:solidFill>
                  <a:srgbClr val="000099"/>
                </a:solidFill>
                <a:latin typeface="Adobe 楷体 Std R" pitchFamily="18" charset="-122"/>
                <a:ea typeface="Adobe 楷体 Std R" pitchFamily="18" charset="-122"/>
              </a:rPr>
              <a:t>踮</a:t>
            </a:r>
            <a:r>
              <a:rPr lang="zh-CN" altLang="en-US" sz="2600" b="1" dirty="0" smtClean="0">
                <a:solidFill>
                  <a:srgbClr val="000099"/>
                </a:solidFill>
                <a:latin typeface="Adobe 楷体 Std R" pitchFamily="18" charset="-122"/>
                <a:ea typeface="Adobe 楷体 Std R" pitchFamily="18" charset="-122"/>
              </a:rPr>
              <a:t>起  安静  小院  老师  伸进  唱歌  消除  </a:t>
            </a:r>
            <a:endParaRPr lang="en-US" altLang="zh-CN" sz="2600" b="1" dirty="0">
              <a:solidFill>
                <a:srgbClr val="000099"/>
              </a:solidFill>
              <a:latin typeface="Adobe 楷体 Std R" pitchFamily="18" charset="-122"/>
              <a:ea typeface="Adobe 楷体 Std R" pitchFamily="18" charset="-122"/>
            </a:endParaRPr>
          </a:p>
          <a:p>
            <a:pPr>
              <a:lnSpc>
                <a:spcPts val="3600"/>
              </a:lnSpc>
            </a:pPr>
            <a:r>
              <a:rPr lang="zh-CN" altLang="en-US" sz="2600" b="1" dirty="0" smtClean="0">
                <a:solidFill>
                  <a:srgbClr val="000099"/>
                </a:solidFill>
                <a:latin typeface="Adobe 楷体 Std R" pitchFamily="18" charset="-122"/>
                <a:ea typeface="Adobe 楷体 Std R" pitchFamily="18" charset="-122"/>
              </a:rPr>
              <a:t>笑脸  感谢</a:t>
            </a:r>
            <a:r>
              <a:rPr lang="en-US" altLang="zh-CN" sz="2600" b="1" dirty="0" smtClean="0">
                <a:solidFill>
                  <a:srgbClr val="000099"/>
                </a:solidFill>
                <a:latin typeface="Adobe 楷体 Std R" pitchFamily="18" charset="-122"/>
                <a:ea typeface="Adobe 楷体 Std R" pitchFamily="18" charset="-122"/>
              </a:rPr>
              <a:t>  </a:t>
            </a:r>
            <a:r>
              <a:rPr lang="zh-CN" altLang="zh-CN" sz="2600" b="1" dirty="0" smtClean="0">
                <a:solidFill>
                  <a:srgbClr val="000099"/>
                </a:solidFill>
                <a:latin typeface="Adobe 楷体 Std R" pitchFamily="18" charset="-122"/>
                <a:ea typeface="Adobe 楷体 Std R" pitchFamily="18" charset="-122"/>
              </a:rPr>
              <a:t>挂牵</a:t>
            </a:r>
            <a:r>
              <a:rPr lang="en-US" altLang="zh-CN" sz="2600" b="1" dirty="0" smtClean="0">
                <a:solidFill>
                  <a:srgbClr val="000099"/>
                </a:solidFill>
                <a:latin typeface="Adobe 楷体 Std R" pitchFamily="18" charset="-122"/>
                <a:ea typeface="Adobe 楷体 Std R" pitchFamily="18" charset="-122"/>
              </a:rPr>
              <a:t>  </a:t>
            </a:r>
            <a:r>
              <a:rPr lang="zh-CN" altLang="zh-CN" sz="2600" b="1" dirty="0" smtClean="0">
                <a:solidFill>
                  <a:srgbClr val="000099"/>
                </a:solidFill>
                <a:latin typeface="Adobe 楷体 Std R" pitchFamily="18" charset="-122"/>
                <a:ea typeface="Adobe 楷体 Std R" pitchFamily="18" charset="-122"/>
              </a:rPr>
              <a:t>休息</a:t>
            </a:r>
            <a:r>
              <a:rPr lang="en-US" altLang="zh-CN" sz="2600" b="1" dirty="0" smtClean="0">
                <a:solidFill>
                  <a:srgbClr val="000099"/>
                </a:solidFill>
                <a:latin typeface="Adobe 楷体 Std R" pitchFamily="18" charset="-122"/>
                <a:ea typeface="Adobe 楷体 Std R" pitchFamily="18" charset="-122"/>
              </a:rPr>
              <a:t>  </a:t>
            </a:r>
            <a:r>
              <a:rPr lang="zh-CN" altLang="zh-CN" sz="2600" b="1" dirty="0" smtClean="0">
                <a:solidFill>
                  <a:srgbClr val="000099"/>
                </a:solidFill>
                <a:latin typeface="Adobe 楷体 Std R" pitchFamily="18" charset="-122"/>
                <a:ea typeface="Adobe 楷体 Std R" pitchFamily="18" charset="-122"/>
              </a:rPr>
              <a:t>又香又甜</a:t>
            </a:r>
            <a:endParaRPr lang="zh-CN" altLang="zh-CN" sz="2600" b="1" dirty="0">
              <a:solidFill>
                <a:srgbClr val="000099"/>
              </a:solidFill>
              <a:latin typeface="Adobe 楷体 Std R" pitchFamily="18" charset="-122"/>
              <a:ea typeface="Adobe 楷体 Std R" pitchFamily="18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16031" y="3483005"/>
            <a:ext cx="6114174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Adobe 楷体 Std R" pitchFamily="18" charset="-122"/>
                <a:ea typeface="Adobe 楷体 Std R" pitchFamily="18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Adobe 楷体 Std R" pitchFamily="18" charset="-122"/>
                <a:ea typeface="Adobe 楷体 Std R" pitchFamily="18" charset="-122"/>
              </a:rPr>
              <a:t>“又</a:t>
            </a:r>
            <a:r>
              <a:rPr lang="en-US" altLang="zh-CN" sz="2800" b="1" dirty="0">
                <a:solidFill>
                  <a:srgbClr val="FF0000"/>
                </a:solidFill>
                <a:latin typeface="Adobe 楷体 Std R" pitchFamily="18" charset="-122"/>
                <a:ea typeface="Adobe 楷体 Std R" pitchFamily="18" charset="-122"/>
              </a:rPr>
              <a:t>×</a:t>
            </a:r>
            <a:r>
              <a:rPr lang="zh-CN" altLang="en-US" sz="2800" b="1" dirty="0">
                <a:solidFill>
                  <a:srgbClr val="FF0000"/>
                </a:solidFill>
                <a:latin typeface="Adobe 楷体 Std R" pitchFamily="18" charset="-122"/>
                <a:ea typeface="Adobe 楷体 Std R" pitchFamily="18" charset="-122"/>
              </a:rPr>
              <a:t>又</a:t>
            </a:r>
            <a:r>
              <a:rPr lang="en-US" altLang="zh-CN" sz="2800" b="1" dirty="0">
                <a:solidFill>
                  <a:srgbClr val="FF0000"/>
                </a:solidFill>
                <a:latin typeface="Adobe 楷体 Std R" pitchFamily="18" charset="-122"/>
                <a:ea typeface="Adobe 楷体 Std R" pitchFamily="18" charset="-122"/>
              </a:rPr>
              <a:t>×”</a:t>
            </a:r>
            <a:r>
              <a:rPr lang="zh-CN" altLang="en-US" sz="2800" b="1" dirty="0">
                <a:solidFill>
                  <a:srgbClr val="FF0000"/>
                </a:solidFill>
                <a:latin typeface="Adobe 楷体 Std R" pitchFamily="18" charset="-122"/>
                <a:ea typeface="Adobe 楷体 Std R" pitchFamily="18" charset="-122"/>
              </a:rPr>
              <a:t>式</a:t>
            </a:r>
            <a:r>
              <a:rPr lang="zh-CN" altLang="en-US" sz="2800" b="1" dirty="0" smtClean="0">
                <a:solidFill>
                  <a:srgbClr val="FF0000"/>
                </a:solidFill>
                <a:latin typeface="Adobe 楷体 Std R" pitchFamily="18" charset="-122"/>
                <a:ea typeface="Adobe 楷体 Std R" pitchFamily="18" charset="-122"/>
              </a:rPr>
              <a:t>词语</a:t>
            </a:r>
            <a:r>
              <a:rPr lang="en-US" altLang="zh-CN" sz="2800" b="1" dirty="0" smtClean="0">
                <a:solidFill>
                  <a:srgbClr val="FF0000"/>
                </a:solidFill>
                <a:latin typeface="Adobe 楷体 Std R" pitchFamily="18" charset="-122"/>
                <a:ea typeface="Adobe 楷体 Std R" pitchFamily="18" charset="-122"/>
              </a:rPr>
              <a:t>】</a:t>
            </a:r>
            <a:endParaRPr lang="en-US" altLang="zh-CN" sz="2800" b="1" dirty="0">
              <a:solidFill>
                <a:srgbClr val="FF0000"/>
              </a:solidFill>
              <a:latin typeface="Adobe 楷体 Std R" pitchFamily="18" charset="-122"/>
              <a:ea typeface="Adobe 楷体 Std R" pitchFamily="18" charset="-122"/>
            </a:endParaRPr>
          </a:p>
          <a:p>
            <a:r>
              <a:rPr lang="zh-CN" altLang="en-US" sz="2400" b="1" dirty="0" smtClean="0">
                <a:solidFill>
                  <a:srgbClr val="000099"/>
                </a:solidFill>
                <a:latin typeface="Adobe 楷体 Std R" pitchFamily="18" charset="-122"/>
                <a:ea typeface="Adobe 楷体 Std R" pitchFamily="18" charset="-122"/>
              </a:rPr>
              <a:t>  又大又红   又细又软   又香又脆   又说又笑</a:t>
            </a:r>
            <a:endParaRPr lang="zh-CN" altLang="en-US" sz="2400" b="1" dirty="0">
              <a:solidFill>
                <a:srgbClr val="000099"/>
              </a:solidFill>
              <a:latin typeface="Adobe 楷体 Std R" pitchFamily="18" charset="-122"/>
              <a:ea typeface="Adobe 楷体 Std R" pitchFamily="18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11560" y="4375796"/>
            <a:ext cx="5599610" cy="17927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Adobe 楷体 Std R" pitchFamily="18" charset="-122"/>
                <a:ea typeface="Adobe 楷体 Std R" pitchFamily="18" charset="-122"/>
              </a:rPr>
              <a:t>【</a:t>
            </a:r>
            <a:r>
              <a:rPr lang="zh-CN" altLang="en-US" sz="2800" b="1" dirty="0" smtClean="0">
                <a:solidFill>
                  <a:srgbClr val="FF0000"/>
                </a:solidFill>
                <a:latin typeface="Adobe 楷体 Std R" pitchFamily="18" charset="-122"/>
                <a:ea typeface="Adobe 楷体 Std R" pitchFamily="18" charset="-122"/>
              </a:rPr>
              <a:t>赞美老师的语句</a:t>
            </a:r>
            <a:r>
              <a:rPr lang="en-US" altLang="zh-CN" sz="2800" b="1" dirty="0" smtClean="0">
                <a:solidFill>
                  <a:srgbClr val="FF0000"/>
                </a:solidFill>
                <a:latin typeface="Adobe 楷体 Std R" pitchFamily="18" charset="-122"/>
                <a:ea typeface="Adobe 楷体 Std R" pitchFamily="18" charset="-122"/>
              </a:rPr>
              <a:t>】</a:t>
            </a:r>
            <a:endParaRPr lang="en-US" altLang="zh-CN" sz="2800" b="1" dirty="0" smtClean="0">
              <a:solidFill>
                <a:srgbClr val="FF0000"/>
              </a:solidFill>
              <a:latin typeface="Adobe 楷体 Std R" pitchFamily="18" charset="-122"/>
              <a:ea typeface="Adobe 楷体 Std R" pitchFamily="18" charset="-122"/>
            </a:endParaRPr>
          </a:p>
          <a:p>
            <a:pPr>
              <a:lnSpc>
                <a:spcPts val="3300"/>
              </a:lnSpc>
            </a:pPr>
            <a:r>
              <a:rPr lang="zh-CN" altLang="en-US" sz="2400" b="1" dirty="0" smtClean="0">
                <a:solidFill>
                  <a:srgbClr val="000099"/>
                </a:solidFill>
                <a:latin typeface="Adobe 楷体 Std R" pitchFamily="18" charset="-122"/>
                <a:ea typeface="Adobe 楷体 Std R" pitchFamily="18" charset="-122"/>
              </a:rPr>
              <a:t>  春蚕</a:t>
            </a:r>
            <a:r>
              <a:rPr lang="zh-CN" altLang="en-US" sz="2400" b="1" dirty="0">
                <a:solidFill>
                  <a:srgbClr val="000099"/>
                </a:solidFill>
                <a:latin typeface="Adobe 楷体 Std R" pitchFamily="18" charset="-122"/>
                <a:ea typeface="Adobe 楷体 Std R" pitchFamily="18" charset="-122"/>
              </a:rPr>
              <a:t>到死丝方尽，蜡炬成灰泪始干。</a:t>
            </a:r>
            <a:endParaRPr lang="zh-CN" altLang="en-US" sz="2400" b="1" dirty="0">
              <a:solidFill>
                <a:srgbClr val="000099"/>
              </a:solidFill>
              <a:latin typeface="Adobe 楷体 Std R" pitchFamily="18" charset="-122"/>
              <a:ea typeface="Adobe 楷体 Std R" pitchFamily="18" charset="-122"/>
            </a:endParaRPr>
          </a:p>
          <a:p>
            <a:pPr>
              <a:lnSpc>
                <a:spcPts val="3300"/>
              </a:lnSpc>
            </a:pPr>
            <a:r>
              <a:rPr lang="zh-CN" altLang="en-US" sz="2400" b="1" dirty="0" smtClean="0">
                <a:solidFill>
                  <a:srgbClr val="000099"/>
                </a:solidFill>
                <a:latin typeface="Adobe 楷体 Std R" pitchFamily="18" charset="-122"/>
                <a:ea typeface="Adobe 楷体 Std R" pitchFamily="18" charset="-122"/>
              </a:rPr>
              <a:t>  教师</a:t>
            </a:r>
            <a:r>
              <a:rPr lang="zh-CN" altLang="en-US" sz="2400" b="1" dirty="0">
                <a:solidFill>
                  <a:srgbClr val="000099"/>
                </a:solidFill>
                <a:latin typeface="Adobe 楷体 Std R" pitchFamily="18" charset="-122"/>
                <a:ea typeface="Adobe 楷体 Std R" pitchFamily="18" charset="-122"/>
              </a:rPr>
              <a:t>是火种，点燃了学生的心灵之火。</a:t>
            </a:r>
            <a:endParaRPr lang="zh-CN" altLang="en-US" sz="2400" b="1" dirty="0">
              <a:solidFill>
                <a:srgbClr val="000099"/>
              </a:solidFill>
              <a:latin typeface="Adobe 楷体 Std R" pitchFamily="18" charset="-122"/>
              <a:ea typeface="Adobe 楷体 Std R" pitchFamily="18" charset="-122"/>
            </a:endParaRPr>
          </a:p>
          <a:p>
            <a:pPr>
              <a:lnSpc>
                <a:spcPts val="3300"/>
              </a:lnSpc>
            </a:pPr>
            <a:r>
              <a:rPr lang="zh-CN" altLang="en-US" sz="2400" b="1" dirty="0" smtClean="0">
                <a:solidFill>
                  <a:srgbClr val="000099"/>
                </a:solidFill>
                <a:latin typeface="Adobe 楷体 Std R" pitchFamily="18" charset="-122"/>
                <a:ea typeface="Adobe 楷体 Std R" pitchFamily="18" charset="-122"/>
              </a:rPr>
              <a:t>  教诲</a:t>
            </a:r>
            <a:r>
              <a:rPr lang="zh-CN" altLang="en-US" sz="2400" b="1" dirty="0">
                <a:solidFill>
                  <a:srgbClr val="000099"/>
                </a:solidFill>
                <a:latin typeface="Adobe 楷体 Std R" pitchFamily="18" charset="-122"/>
                <a:ea typeface="Adobe 楷体 Std R" pitchFamily="18" charset="-122"/>
              </a:rPr>
              <a:t>如春风，师恩似海深。</a:t>
            </a:r>
            <a:endParaRPr lang="zh-CN" altLang="en-US" sz="2400" b="1" dirty="0">
              <a:solidFill>
                <a:srgbClr val="000099"/>
              </a:solidFill>
              <a:latin typeface="Adobe 楷体 Std R" pitchFamily="18" charset="-122"/>
              <a:ea typeface="Adobe 楷体 Std R" pitchFamily="18" charset="-122"/>
            </a:endParaRPr>
          </a:p>
        </p:txBody>
      </p: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4762872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b="1" dirty="0">
                <a:solidFill>
                  <a:srgbClr val="FF0000"/>
                </a:solidFill>
              </a:rPr>
              <a:t>互动反馈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—</a:t>
            </a:r>
            <a:r>
              <a:rPr lang="zh-CN" altLang="en-US" sz="3200" b="1" dirty="0">
                <a:solidFill>
                  <a:srgbClr val="FF0000"/>
                </a:solidFill>
              </a:rPr>
              <a:t>语言积累</a:t>
            </a:r>
            <a:endParaRPr lang="zh-CN" altLang="en-US" sz="3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14" grpId="0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476672"/>
            <a:ext cx="9144000" cy="5995256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683568" y="1599183"/>
            <a:ext cx="3528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2060"/>
                </a:solidFill>
                <a:latin typeface="+mj-ea"/>
                <a:ea typeface="+mj-ea"/>
              </a:rPr>
              <a:t>我</a:t>
            </a:r>
            <a:r>
              <a:rPr lang="zh-CN" altLang="en-US" sz="2400" b="1" dirty="0" smtClean="0">
                <a:solidFill>
                  <a:srgbClr val="002060"/>
                </a:solidFill>
                <a:latin typeface="+mj-ea"/>
                <a:ea typeface="+mj-ea"/>
              </a:rPr>
              <a:t>会拼</a:t>
            </a:r>
            <a:endParaRPr lang="zh-CN" altLang="en-US" sz="2400" b="1" dirty="0">
              <a:solidFill>
                <a:srgbClr val="002060"/>
              </a:solidFill>
              <a:latin typeface="+mj-ea"/>
              <a:ea typeface="+mj-ea"/>
            </a:endParaRPr>
          </a:p>
        </p:txBody>
      </p:sp>
      <p:sp>
        <p:nvSpPr>
          <p:cNvPr id="19" name="标题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随堂练习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1043608" y="2639040"/>
            <a:ext cx="782214" cy="77720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4016889" y="2625300"/>
            <a:ext cx="782214" cy="77720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7129300" y="2656724"/>
            <a:ext cx="782214" cy="77720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3959316" y="3950838"/>
            <a:ext cx="782214" cy="77720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4627566" y="5306137"/>
            <a:ext cx="782214" cy="777205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971600" y="2161575"/>
            <a:ext cx="9685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 smtClean="0">
                <a:solidFill>
                  <a:srgbClr val="00B0F0"/>
                </a:solidFill>
                <a:latin typeface="+mj-ea"/>
              </a:rPr>
              <a:t>diǎn</a:t>
            </a:r>
            <a:endParaRPr lang="zh-CN" altLang="en-US" sz="2800" b="1" dirty="0">
              <a:solidFill>
                <a:srgbClr val="00B0F0"/>
              </a:solidFill>
              <a:latin typeface="+mj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851920" y="2092367"/>
            <a:ext cx="10631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 smtClean="0">
                <a:solidFill>
                  <a:srgbClr val="00B0F0"/>
                </a:solidFill>
                <a:latin typeface="+mj-ea"/>
              </a:rPr>
              <a:t>yuàn</a:t>
            </a:r>
            <a:endParaRPr lang="zh-CN" altLang="en-US" sz="2800" b="1" dirty="0">
              <a:solidFill>
                <a:srgbClr val="00B0F0"/>
              </a:solidFill>
              <a:latin typeface="+mj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135677" y="2161575"/>
            <a:ext cx="8354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 smtClean="0">
                <a:solidFill>
                  <a:srgbClr val="00B0F0"/>
                </a:solidFill>
                <a:latin typeface="+mj-ea"/>
              </a:rPr>
              <a:t>chú</a:t>
            </a:r>
            <a:endParaRPr lang="zh-CN" altLang="en-US" sz="2800" b="1" dirty="0">
              <a:solidFill>
                <a:srgbClr val="00B0F0"/>
              </a:solidFill>
              <a:latin typeface="+mj-ea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951461" y="3438403"/>
            <a:ext cx="10801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err="1" smtClean="0">
                <a:solidFill>
                  <a:srgbClr val="00B0F0"/>
                </a:solidFill>
                <a:latin typeface="+mj-ea"/>
              </a:rPr>
              <a:t>qiān</a:t>
            </a:r>
            <a:r>
              <a:rPr lang="zh-CN" altLang="en-US" sz="2800" b="1" dirty="0" smtClean="0">
                <a:solidFill>
                  <a:srgbClr val="00B0F0"/>
                </a:solidFill>
                <a:latin typeface="+mj-ea"/>
              </a:rPr>
              <a:t> </a:t>
            </a:r>
            <a:endParaRPr lang="zh-CN" altLang="en-US" sz="2800" b="1" dirty="0">
              <a:solidFill>
                <a:srgbClr val="00B0F0"/>
              </a:solidFill>
              <a:latin typeface="+mj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975797" y="3433929"/>
            <a:ext cx="9669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err="1" smtClean="0">
                <a:solidFill>
                  <a:srgbClr val="00B0F0"/>
                </a:solidFill>
                <a:latin typeface="+mj-ea"/>
              </a:rPr>
              <a:t>gē</a:t>
            </a:r>
            <a:endParaRPr lang="zh-CN" altLang="en-US" sz="2800" b="1" dirty="0">
              <a:solidFill>
                <a:srgbClr val="00B0F0"/>
              </a:solidFill>
              <a:latin typeface="+mj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99592" y="2735253"/>
            <a:ext cx="10330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FF0000"/>
                </a:solidFill>
                <a:latin typeface="Adobe 楷体 Std R" pitchFamily="18" charset="-122"/>
                <a:ea typeface="Adobe 楷体 Std R" pitchFamily="18" charset="-122"/>
              </a:rPr>
              <a:t>踮  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166628" y="2738317"/>
            <a:ext cx="8045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除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094623" y="2738318"/>
            <a:ext cx="8560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Adobe 楷体 Std R" pitchFamily="18" charset="-122"/>
                <a:ea typeface="Adobe 楷体 Std R" pitchFamily="18" charset="-122"/>
              </a:rPr>
              <a:t>院</a:t>
            </a:r>
            <a:endParaRPr lang="en-US" altLang="zh-CN" sz="3600" b="1" dirty="0" smtClean="0">
              <a:solidFill>
                <a:srgbClr val="FF0000"/>
              </a:solidFill>
              <a:latin typeface="Adobe 楷体 Std R" pitchFamily="18" charset="-122"/>
              <a:ea typeface="Adobe 楷体 Std R" pitchFamily="18" charset="-122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1023469" y="3940088"/>
            <a:ext cx="782214" cy="777205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3851920" y="5314516"/>
            <a:ext cx="782214" cy="777205"/>
          </a:xfrm>
          <a:prstGeom prst="rect">
            <a:avLst/>
          </a:prstGeom>
        </p:spPr>
      </p:pic>
      <p:sp>
        <p:nvSpPr>
          <p:cNvPr id="50" name="矩形 49"/>
          <p:cNvSpPr/>
          <p:nvPr/>
        </p:nvSpPr>
        <p:spPr>
          <a:xfrm>
            <a:off x="3791196" y="4802081"/>
            <a:ext cx="18609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00B0F0"/>
                </a:solidFill>
                <a:latin typeface="+mj-ea"/>
              </a:rPr>
              <a:t> </a:t>
            </a:r>
            <a:r>
              <a:rPr lang="en-US" altLang="zh-CN" sz="2800" b="1" dirty="0" err="1" smtClean="0">
                <a:solidFill>
                  <a:srgbClr val="00B0F0"/>
                </a:solidFill>
                <a:latin typeface="+mj-ea"/>
              </a:rPr>
              <a:t>pí</a:t>
            </a:r>
            <a:r>
              <a:rPr lang="en-US" altLang="zh-CN" sz="2800" b="1" dirty="0" smtClean="0">
                <a:solidFill>
                  <a:srgbClr val="00B0F0"/>
                </a:solidFill>
                <a:latin typeface="+mj-ea"/>
              </a:rPr>
              <a:t>  </a:t>
            </a:r>
            <a:r>
              <a:rPr lang="en-US" altLang="zh-CN" sz="2800" b="1" dirty="0" err="1" smtClean="0">
                <a:solidFill>
                  <a:srgbClr val="00B0F0"/>
                </a:solidFill>
                <a:latin typeface="+mj-ea"/>
              </a:rPr>
              <a:t>juàn</a:t>
            </a:r>
            <a:endParaRPr lang="zh-CN" altLang="en-US" sz="2800" b="1" dirty="0">
              <a:solidFill>
                <a:srgbClr val="00B0F0"/>
              </a:solidFill>
              <a:latin typeface="+mj-ea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051720" y="4802081"/>
            <a:ext cx="9772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err="1" smtClean="0">
                <a:solidFill>
                  <a:srgbClr val="00B0F0"/>
                </a:solidFill>
                <a:latin typeface="+mj-ea"/>
              </a:rPr>
              <a:t>tián</a:t>
            </a:r>
            <a:endParaRPr lang="zh-CN" altLang="en-US" sz="2800" b="1" dirty="0">
              <a:solidFill>
                <a:srgbClr val="00B0F0"/>
              </a:solidFill>
              <a:latin typeface="+mj-ea"/>
            </a:endParaRPr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2131325" y="5316091"/>
            <a:ext cx="782214" cy="777205"/>
          </a:xfrm>
          <a:prstGeom prst="rect">
            <a:avLst/>
          </a:prstGeom>
        </p:spPr>
      </p:pic>
      <p:sp>
        <p:nvSpPr>
          <p:cNvPr id="53" name="矩形 52"/>
          <p:cNvSpPr/>
          <p:nvPr/>
        </p:nvSpPr>
        <p:spPr>
          <a:xfrm>
            <a:off x="1702744" y="2797696"/>
            <a:ext cx="71694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000099"/>
                </a:solidFill>
              </a:rPr>
              <a:t>起脚尖，走进小 </a:t>
            </a:r>
            <a:r>
              <a:rPr lang="en-US" altLang="zh-CN" sz="2400" b="1" dirty="0" smtClean="0">
                <a:solidFill>
                  <a:srgbClr val="000099"/>
                </a:solidFill>
              </a:rPr>
              <a:t>         </a:t>
            </a:r>
            <a:r>
              <a:rPr lang="en-US" altLang="zh-CN" sz="2400" b="1" dirty="0">
                <a:solidFill>
                  <a:srgbClr val="000099"/>
                </a:solidFill>
              </a:rPr>
              <a:t>,</a:t>
            </a:r>
            <a:r>
              <a:rPr lang="zh-CN" altLang="zh-CN" sz="2400" b="1" dirty="0" smtClean="0">
                <a:solidFill>
                  <a:srgbClr val="000099"/>
                </a:solidFill>
              </a:rPr>
              <a:t>放下</a:t>
            </a:r>
            <a:r>
              <a:rPr lang="zh-CN" altLang="zh-CN" sz="2400" b="1" dirty="0">
                <a:solidFill>
                  <a:srgbClr val="000099"/>
                </a:solidFill>
              </a:rPr>
              <a:t>书包，给树 </a:t>
            </a:r>
            <a:r>
              <a:rPr lang="en-US" altLang="zh-CN" sz="2400" b="1" dirty="0">
                <a:solidFill>
                  <a:srgbClr val="000099"/>
                </a:solidFill>
              </a:rPr>
              <a:t> </a:t>
            </a:r>
            <a:r>
              <a:rPr lang="en-US" altLang="zh-CN" sz="2400" b="1" dirty="0" smtClean="0">
                <a:solidFill>
                  <a:srgbClr val="000099"/>
                </a:solidFill>
              </a:rPr>
              <a:t>       </a:t>
            </a:r>
            <a:r>
              <a:rPr lang="zh-CN" altLang="zh-CN" sz="2400" b="1" dirty="0">
                <a:solidFill>
                  <a:srgbClr val="000099"/>
                </a:solidFill>
              </a:rPr>
              <a:t>草。</a:t>
            </a:r>
            <a:endParaRPr lang="zh-CN" altLang="en-US" sz="2400" b="1" dirty="0">
              <a:solidFill>
                <a:srgbClr val="000099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671541" y="4079971"/>
            <a:ext cx="36205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000099"/>
                </a:solidFill>
              </a:rPr>
              <a:t>牵小手，唱唱儿 </a:t>
            </a:r>
            <a:r>
              <a:rPr lang="zh-CN" altLang="zh-CN" sz="2400" b="1" dirty="0" smtClean="0">
                <a:solidFill>
                  <a:srgbClr val="000099"/>
                </a:solidFill>
              </a:rPr>
              <a:t> </a:t>
            </a:r>
            <a:r>
              <a:rPr lang="en-US" altLang="zh-CN" sz="2400" b="1" dirty="0" smtClean="0">
                <a:solidFill>
                  <a:srgbClr val="000099"/>
                </a:solidFill>
              </a:rPr>
              <a:t>       </a:t>
            </a:r>
            <a:r>
              <a:rPr lang="zh-CN" altLang="zh-CN" sz="2400" b="1" dirty="0" smtClean="0">
                <a:solidFill>
                  <a:srgbClr val="000099"/>
                </a:solidFill>
              </a:rPr>
              <a:t>，</a:t>
            </a:r>
            <a:endParaRPr lang="zh-CN" altLang="en-US" sz="2400" b="1" dirty="0">
              <a:solidFill>
                <a:srgbClr val="000099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43608" y="5445224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>
                <a:solidFill>
                  <a:srgbClr val="000099"/>
                </a:solidFill>
              </a:rPr>
              <a:t>笑声甜 </a:t>
            </a:r>
            <a:r>
              <a:rPr lang="en-US" altLang="zh-CN" sz="2400" b="1" dirty="0">
                <a:solidFill>
                  <a:srgbClr val="000099"/>
                </a:solidFill>
              </a:rPr>
              <a:t>        </a:t>
            </a:r>
            <a:r>
              <a:rPr lang="zh-CN" altLang="zh-CN" sz="2400" b="1" dirty="0">
                <a:solidFill>
                  <a:srgbClr val="000099"/>
                </a:solidFill>
              </a:rPr>
              <a:t>，不觉 </a:t>
            </a:r>
            <a:endParaRPr lang="zh-CN" altLang="en-US" sz="2400" b="1" dirty="0">
              <a:solidFill>
                <a:srgbClr val="000099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98070" y="3987637"/>
            <a:ext cx="10330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FF0000"/>
                </a:solidFill>
                <a:latin typeface="Adobe 楷体 Std R" pitchFamily="18" charset="-122"/>
                <a:ea typeface="Adobe 楷体 Std R" pitchFamily="18" charset="-122"/>
              </a:rPr>
              <a:t>牵  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816606" y="4002044"/>
            <a:ext cx="10330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FF0000"/>
                </a:solidFill>
                <a:latin typeface="Adobe 楷体 Std R" pitchFamily="18" charset="-122"/>
                <a:ea typeface="Adobe 楷体 Std R" pitchFamily="18" charset="-122"/>
              </a:rPr>
              <a:t>歌  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004429" y="5364404"/>
            <a:ext cx="10330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FF0000"/>
                </a:solidFill>
                <a:latin typeface="Adobe 楷体 Std R" pitchFamily="18" charset="-122"/>
                <a:ea typeface="Adobe 楷体 Std R" pitchFamily="18" charset="-122"/>
              </a:rPr>
              <a:t>甜  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707904" y="5371573"/>
            <a:ext cx="18140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FF0000"/>
                </a:solidFill>
                <a:latin typeface="Adobe 楷体 Std R" pitchFamily="18" charset="-122"/>
                <a:ea typeface="Adobe 楷体 Std R" pitchFamily="18" charset="-122"/>
              </a:rPr>
              <a:t>疲  倦  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8" grpId="0"/>
      <p:bldP spid="40" grpId="0"/>
      <p:bldP spid="41" grpId="0"/>
      <p:bldP spid="42" grpId="0"/>
      <p:bldP spid="50" grpId="0"/>
      <p:bldP spid="5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476672"/>
            <a:ext cx="9144000" cy="599525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24815" y="2134235"/>
            <a:ext cx="7935595" cy="1022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zh-CN" altLang="en-US" sz="2800" b="1" dirty="0" smtClean="0">
                <a:solidFill>
                  <a:srgbClr val="000099"/>
                </a:solidFill>
                <a:latin typeface="Adobe 楷体 Std R" pitchFamily="18" charset="-122"/>
                <a:ea typeface="Adobe 楷体 Std R" pitchFamily="18" charset="-122"/>
              </a:rPr>
              <a:t> 人</a:t>
            </a:r>
            <a:r>
              <a:rPr lang="en-US" altLang="zh-CN" sz="2800" b="1" dirty="0">
                <a:solidFill>
                  <a:srgbClr val="000099"/>
                </a:solidFill>
                <a:latin typeface="Adobe 楷体 Std R" pitchFamily="18" charset="-122"/>
                <a:ea typeface="Adobe 楷体 Std R" pitchFamily="18" charset="-122"/>
              </a:rPr>
              <a:t>+</a:t>
            </a:r>
            <a:r>
              <a:rPr lang="zh-CN" altLang="en-US" sz="2800" b="1" dirty="0" smtClean="0">
                <a:solidFill>
                  <a:srgbClr val="000099"/>
                </a:solidFill>
                <a:latin typeface="Adobe 楷体 Std R" pitchFamily="18" charset="-122"/>
                <a:ea typeface="Adobe 楷体 Std R" pitchFamily="18" charset="-122"/>
              </a:rPr>
              <a:t>木   休</a:t>
            </a:r>
            <a:endParaRPr lang="en-US" altLang="zh-CN" sz="2800" b="1" dirty="0" smtClean="0">
              <a:solidFill>
                <a:srgbClr val="000099"/>
              </a:solidFill>
              <a:latin typeface="Adobe 楷体 Std R" pitchFamily="18" charset="-122"/>
              <a:ea typeface="Adobe 楷体 Std R" pitchFamily="18" charset="-122"/>
            </a:endParaRPr>
          </a:p>
          <a:p>
            <a:pPr>
              <a:lnSpc>
                <a:spcPts val="2200"/>
              </a:lnSpc>
            </a:pPr>
            <a:endParaRPr lang="en-US" altLang="zh-CN" sz="800" b="1" dirty="0" smtClean="0">
              <a:solidFill>
                <a:srgbClr val="000099"/>
              </a:solidFill>
              <a:latin typeface="Adobe 楷体 Std R" pitchFamily="18" charset="-122"/>
              <a:ea typeface="Adobe 楷体 Std R" pitchFamily="18" charset="-122"/>
            </a:endParaRPr>
          </a:p>
          <a:p>
            <a:pPr>
              <a:lnSpc>
                <a:spcPts val="2200"/>
              </a:lnSpc>
            </a:pPr>
            <a:r>
              <a:rPr lang="en-US" altLang="zh-CN" sz="2800" b="1" dirty="0" smtClean="0">
                <a:solidFill>
                  <a:srgbClr val="000099"/>
                </a:solidFill>
                <a:latin typeface="Adobe 楷体 Std R" pitchFamily="18" charset="-122"/>
                <a:ea typeface="Adobe 楷体 Std R" pitchFamily="18" charset="-122"/>
              </a:rPr>
              <a:t>(   )+</a:t>
            </a:r>
            <a:r>
              <a:rPr lang="zh-CN" altLang="en-US" sz="2800" b="1" dirty="0" smtClean="0">
                <a:solidFill>
                  <a:srgbClr val="000099"/>
                </a:solidFill>
                <a:latin typeface="Adobe 楷体 Std R" pitchFamily="18" charset="-122"/>
                <a:ea typeface="Adobe 楷体 Std R" pitchFamily="18" charset="-122"/>
              </a:rPr>
              <a:t>申       </a:t>
            </a:r>
            <a:r>
              <a:rPr lang="en-US" altLang="zh-CN" sz="2800" b="1" dirty="0" smtClean="0">
                <a:solidFill>
                  <a:srgbClr val="000099"/>
                </a:solidFill>
                <a:latin typeface="Adobe 楷体 Std R" pitchFamily="18" charset="-122"/>
                <a:ea typeface="Adobe 楷体 Std R" pitchFamily="18" charset="-122"/>
              </a:rPr>
              <a:t>(   )+</a:t>
            </a:r>
            <a:r>
              <a:rPr lang="zh-CN" altLang="en-US" sz="2800" b="1" dirty="0" smtClean="0">
                <a:solidFill>
                  <a:srgbClr val="000099"/>
                </a:solidFill>
                <a:latin typeface="Adobe 楷体 Std R" pitchFamily="18" charset="-122"/>
                <a:ea typeface="Adobe 楷体 Std R" pitchFamily="18" charset="-122"/>
              </a:rPr>
              <a:t>心        </a:t>
            </a:r>
            <a:r>
              <a:rPr lang="zh-CN" altLang="zh-CN" sz="2800" b="1" dirty="0" smtClean="0">
                <a:solidFill>
                  <a:srgbClr val="000099"/>
                </a:solidFill>
                <a:latin typeface="Adobe 楷体 Std R" pitchFamily="18" charset="-122"/>
                <a:ea typeface="Adobe 楷体 Std R" pitchFamily="18" charset="-122"/>
              </a:rPr>
              <a:t>舌</a:t>
            </a:r>
            <a:r>
              <a:rPr lang="en-US" altLang="zh-CN" sz="2800" b="1" dirty="0" smtClean="0">
                <a:solidFill>
                  <a:srgbClr val="000099"/>
                </a:solidFill>
                <a:latin typeface="Adobe 楷体 Std R" pitchFamily="18" charset="-122"/>
                <a:ea typeface="Adobe 楷体 Std R" pitchFamily="18" charset="-122"/>
              </a:rPr>
              <a:t>+(   ) </a:t>
            </a:r>
            <a:endParaRPr lang="en-US" altLang="zh-CN" sz="2800" b="1" dirty="0">
              <a:solidFill>
                <a:srgbClr val="000099"/>
              </a:solidFill>
              <a:latin typeface="Adobe 楷体 Std R" pitchFamily="18" charset="-122"/>
              <a:ea typeface="Adobe 楷体 Std R" pitchFamily="18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4047455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2060"/>
                </a:solidFill>
                <a:latin typeface="+mj-ea"/>
                <a:ea typeface="+mj-ea"/>
              </a:rPr>
              <a:t>猜谜语。</a:t>
            </a:r>
            <a:endParaRPr lang="zh-CN" altLang="en-US" sz="2400" b="1" dirty="0">
              <a:solidFill>
                <a:srgbClr val="002060"/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71601" y="4514344"/>
            <a:ext cx="597666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800" b="1" dirty="0">
                <a:solidFill>
                  <a:srgbClr val="000099"/>
                </a:solidFill>
              </a:rPr>
              <a:t>牛儿躲在屋顶下，抬头看天少一画。打一字</a:t>
            </a:r>
            <a:r>
              <a:rPr lang="zh-CN" altLang="en-US" sz="2800" b="1" dirty="0" smtClean="0">
                <a:solidFill>
                  <a:srgbClr val="000099"/>
                </a:solidFill>
              </a:rPr>
              <a:t>：</a:t>
            </a:r>
            <a:r>
              <a:rPr lang="en-US" altLang="zh-CN" sz="2800" b="1" dirty="0" smtClean="0">
                <a:solidFill>
                  <a:srgbClr val="000099"/>
                </a:solidFill>
              </a:rPr>
              <a:t>(        )</a:t>
            </a:r>
            <a:endParaRPr lang="en-US" altLang="zh-CN" sz="2800" b="1" dirty="0" smtClean="0">
              <a:solidFill>
                <a:srgbClr val="000099"/>
              </a:solidFill>
            </a:endParaRPr>
          </a:p>
          <a:p>
            <a:pPr algn="r"/>
            <a:endParaRPr lang="en-US" altLang="zh-CN" sz="800" b="1" dirty="0">
              <a:solidFill>
                <a:srgbClr val="000099"/>
              </a:solidFill>
            </a:endParaRPr>
          </a:p>
          <a:p>
            <a:pPr algn="r"/>
            <a:r>
              <a:rPr lang="zh-CN" altLang="en-US" sz="2800" b="1" dirty="0">
                <a:solidFill>
                  <a:srgbClr val="000099"/>
                </a:solidFill>
              </a:rPr>
              <a:t>四四方方一间房，一根木头放中央。打一字</a:t>
            </a:r>
            <a:r>
              <a:rPr lang="zh-CN" altLang="en-US" sz="2800" b="1" dirty="0" smtClean="0">
                <a:solidFill>
                  <a:srgbClr val="000099"/>
                </a:solidFill>
              </a:rPr>
              <a:t>：</a:t>
            </a:r>
            <a:r>
              <a:rPr lang="en-US" altLang="zh-CN" sz="2800" b="1" dirty="0" smtClean="0">
                <a:solidFill>
                  <a:srgbClr val="000099"/>
                </a:solidFill>
              </a:rPr>
              <a:t>(        )</a:t>
            </a:r>
            <a:endParaRPr lang="en-US" altLang="zh-CN" sz="2800" b="1" dirty="0">
              <a:solidFill>
                <a:srgbClr val="000099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649730" y="3335655"/>
            <a:ext cx="855345" cy="579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Adobe 楷体 Std R" pitchFamily="18" charset="-122"/>
                <a:ea typeface="Adobe 楷体 Std R" pitchFamily="18" charset="-122"/>
              </a:rPr>
              <a:t>完  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64789" y="2576849"/>
            <a:ext cx="45719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99"/>
                </a:solidFill>
                <a:latin typeface="Adobe 楷体 Std R" pitchFamily="18" charset="-122"/>
                <a:ea typeface="Adobe 楷体 Std R" pitchFamily="18" charset="-122"/>
              </a:rPr>
              <a:t>  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随堂练习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3568" y="1599183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2060"/>
                </a:solidFill>
                <a:latin typeface="+mj-ea"/>
                <a:ea typeface="+mj-ea"/>
              </a:rPr>
              <a:t>我</a:t>
            </a:r>
            <a:r>
              <a:rPr lang="zh-CN" altLang="en-US" sz="2400" b="1" dirty="0" smtClean="0">
                <a:solidFill>
                  <a:srgbClr val="002060"/>
                </a:solidFill>
                <a:latin typeface="+mj-ea"/>
                <a:ea typeface="+mj-ea"/>
              </a:rPr>
              <a:t>会写</a:t>
            </a:r>
            <a:endParaRPr lang="zh-CN" altLang="en-US" sz="2400" b="1" dirty="0">
              <a:solidFill>
                <a:srgbClr val="002060"/>
              </a:solidFill>
              <a:latin typeface="+mj-ea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27771" y="3212976"/>
            <a:ext cx="4450080" cy="7315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000099"/>
                </a:solidFill>
                <a:latin typeface="Adobe 楷体 Std R" pitchFamily="18" charset="-122"/>
                <a:ea typeface="Adobe 楷体 Std R" pitchFamily="18" charset="-122"/>
              </a:rPr>
              <a:t>阝</a:t>
            </a:r>
            <a:r>
              <a:rPr lang="en-US" altLang="zh-CN" sz="2800" b="1" dirty="0" smtClean="0">
                <a:solidFill>
                  <a:srgbClr val="000099"/>
                </a:solidFill>
                <a:latin typeface="Adobe 楷体 Std R" pitchFamily="18" charset="-122"/>
                <a:ea typeface="Adobe 楷体 Std R" pitchFamily="18" charset="-122"/>
              </a:rPr>
              <a:t>+(   )        </a:t>
            </a:r>
            <a:r>
              <a:rPr lang="zh-CN" altLang="zh-CN" sz="2800" b="1" dirty="0" smtClean="0">
                <a:solidFill>
                  <a:srgbClr val="000099"/>
                </a:solidFill>
                <a:latin typeface="Adobe 楷体 Std R" pitchFamily="18" charset="-122"/>
                <a:ea typeface="Adobe 楷体 Std R" pitchFamily="18" charset="-122"/>
              </a:rPr>
              <a:t>纟</a:t>
            </a:r>
            <a:r>
              <a:rPr lang="en-US" altLang="zh-CN" sz="2800" b="1" dirty="0" smtClean="0">
                <a:solidFill>
                  <a:srgbClr val="000099"/>
                </a:solidFill>
                <a:latin typeface="Adobe 楷体 Std R" pitchFamily="18" charset="-122"/>
                <a:ea typeface="Adobe 楷体 Std R" pitchFamily="18" charset="-122"/>
              </a:rPr>
              <a:t>+(   )</a:t>
            </a:r>
            <a:endParaRPr lang="zh-CN" altLang="zh-CN" sz="2800" b="1" dirty="0">
              <a:solidFill>
                <a:srgbClr val="000099"/>
              </a:solidFill>
              <a:latin typeface="Adobe 楷体 Std R" pitchFamily="18" charset="-122"/>
              <a:ea typeface="Adobe 楷体 Std R" pitchFamily="18" charset="-122"/>
            </a:endParaRPr>
          </a:p>
        </p:txBody>
      </p:sp>
      <p:sp>
        <p:nvSpPr>
          <p:cNvPr id="13" name="右箭头 12"/>
          <p:cNvSpPr/>
          <p:nvPr/>
        </p:nvSpPr>
        <p:spPr>
          <a:xfrm>
            <a:off x="1635261" y="2257569"/>
            <a:ext cx="465440" cy="72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右箭头 13"/>
          <p:cNvSpPr/>
          <p:nvPr/>
        </p:nvSpPr>
        <p:spPr>
          <a:xfrm>
            <a:off x="1968790" y="2759892"/>
            <a:ext cx="465440" cy="72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右箭头 14"/>
          <p:cNvSpPr/>
          <p:nvPr/>
        </p:nvSpPr>
        <p:spPr>
          <a:xfrm>
            <a:off x="2547910" y="3565575"/>
            <a:ext cx="465440" cy="72008"/>
          </a:xfrm>
          <a:prstGeom prst="rightArrow">
            <a:avLst>
              <a:gd name="adj1" fmla="val 50000"/>
              <a:gd name="adj2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右箭头 15"/>
          <p:cNvSpPr/>
          <p:nvPr/>
        </p:nvSpPr>
        <p:spPr>
          <a:xfrm>
            <a:off x="4662802" y="2779911"/>
            <a:ext cx="465440" cy="72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右箭头 16"/>
          <p:cNvSpPr/>
          <p:nvPr/>
        </p:nvSpPr>
        <p:spPr>
          <a:xfrm>
            <a:off x="5450837" y="3589336"/>
            <a:ext cx="465440" cy="72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右箭头 17"/>
          <p:cNvSpPr/>
          <p:nvPr/>
        </p:nvSpPr>
        <p:spPr>
          <a:xfrm>
            <a:off x="7494837" y="2814380"/>
            <a:ext cx="465440" cy="72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2505532" y="2502039"/>
            <a:ext cx="658617" cy="65439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3092272" y="3305939"/>
            <a:ext cx="658617" cy="65439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5179831" y="2484825"/>
            <a:ext cx="658617" cy="65439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5998845" y="3310255"/>
            <a:ext cx="668020" cy="66421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8064571" y="2493173"/>
            <a:ext cx="658617" cy="654399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462359" y="2516423"/>
            <a:ext cx="10330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Adobe 楷体 Std R" pitchFamily="18" charset="-122"/>
                <a:ea typeface="Adobe 楷体 Std R" pitchFamily="18" charset="-122"/>
              </a:rPr>
              <a:t>人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317064" y="2547055"/>
            <a:ext cx="10330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Adobe 楷体 Std R" pitchFamily="18" charset="-122"/>
                <a:ea typeface="Adobe 楷体 Std R" pitchFamily="18" charset="-122"/>
              </a:rPr>
              <a:t>伸  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129095" y="2521992"/>
            <a:ext cx="10330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Adobe 楷体 Std R" pitchFamily="18" charset="-122"/>
                <a:ea typeface="Adobe 楷体 Std R" pitchFamily="18" charset="-122"/>
              </a:rPr>
              <a:t>你  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982473" y="2507762"/>
            <a:ext cx="10330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Adobe 楷体 Std R" pitchFamily="18" charset="-122"/>
                <a:ea typeface="Adobe 楷体 Std R" pitchFamily="18" charset="-122"/>
              </a:rPr>
              <a:t>您  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468270" y="2522864"/>
            <a:ext cx="10330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Adobe 楷体 Std R" pitchFamily="18" charset="-122"/>
                <a:ea typeface="Adobe 楷体 Std R" pitchFamily="18" charset="-122"/>
              </a:rPr>
              <a:t>甘  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906309" y="3330146"/>
            <a:ext cx="10330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Adobe 楷体 Std R" pitchFamily="18" charset="-122"/>
                <a:ea typeface="Adobe 楷体 Std R" pitchFamily="18" charset="-122"/>
              </a:rPr>
              <a:t>院  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844167" y="3359711"/>
            <a:ext cx="10330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Adobe 楷体 Std R" pitchFamily="18" charset="-122"/>
                <a:ea typeface="Adobe 楷体 Std R" pitchFamily="18" charset="-122"/>
              </a:rPr>
              <a:t>给  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438652" y="3359594"/>
            <a:ext cx="10330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Adobe 楷体 Std R" pitchFamily="18" charset="-122"/>
                <a:ea typeface="Adobe 楷体 Std R" pitchFamily="18" charset="-122"/>
              </a:rPr>
              <a:t>合  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763267" y="4941168"/>
            <a:ext cx="10330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Adobe 楷体 Std R" pitchFamily="18" charset="-122"/>
                <a:ea typeface="Adobe 楷体 Std R" pitchFamily="18" charset="-122"/>
              </a:rPr>
              <a:t>牵  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763267" y="5940569"/>
            <a:ext cx="10330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Adobe 楷体 Std R" pitchFamily="18" charset="-122"/>
                <a:ea typeface="Adobe 楷体 Std R" pitchFamily="18" charset="-122"/>
              </a:rPr>
              <a:t>困  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892791" y="2526055"/>
            <a:ext cx="10330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Adobe 楷体 Std R" pitchFamily="18" charset="-122"/>
                <a:ea typeface="Adobe 楷体 Std R" pitchFamily="18" charset="-122"/>
              </a:rPr>
              <a:t>甜  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我们要和紫丁香花说再见了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4516464" y="3652369"/>
            <a:ext cx="1855735" cy="18557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788271" y="1628529"/>
            <a:ext cx="1855735" cy="18557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4516465" y="1594274"/>
            <a:ext cx="1855735" cy="18557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770759" y="3635896"/>
            <a:ext cx="1855735" cy="18557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2627784" y="1412776"/>
            <a:ext cx="3746423" cy="484149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>
          <a:xfrm>
            <a:off x="6228184" y="4687212"/>
            <a:ext cx="1241851" cy="147809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1" name="TextBox 10"/>
          <p:cNvSpPr txBox="1"/>
          <p:nvPr/>
        </p:nvSpPr>
        <p:spPr>
          <a:xfrm>
            <a:off x="323528" y="2932817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2060"/>
                </a:solidFill>
                <a:latin typeface="+mj-ea"/>
                <a:ea typeface="+mj-ea"/>
              </a:rPr>
              <a:t>课文朗读</a:t>
            </a:r>
            <a:endParaRPr lang="zh-CN" altLang="en-US" sz="2800" b="1" dirty="0">
              <a:solidFill>
                <a:srgbClr val="002060"/>
              </a:solidFill>
              <a:latin typeface="+mj-ea"/>
              <a:ea typeface="+mj-ea"/>
            </a:endParaRPr>
          </a:p>
        </p:txBody>
      </p:sp>
      <p:pic>
        <p:nvPicPr>
          <p:cNvPr id="4" name="5 一株紫丁香.mp3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" y="3633470"/>
            <a:ext cx="619125" cy="619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audio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9492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87207" y="757785"/>
            <a:ext cx="3296761" cy="510975"/>
          </a:xfrm>
        </p:spPr>
        <p:txBody>
          <a:bodyPr>
            <a:noAutofit/>
          </a:bodyPr>
          <a:lstStyle/>
          <a:p>
            <a:pPr algn="l"/>
            <a:r>
              <a:rPr lang="zh-CN" altLang="en-US" sz="4000" b="1" dirty="0" smtClean="0">
                <a:solidFill>
                  <a:schemeClr val="accent2">
                    <a:lumMod val="50000"/>
                  </a:schemeClr>
                </a:solidFill>
                <a:latin typeface="文泉驿微米黑" pitchFamily="2" charset="-122"/>
                <a:ea typeface="文泉驿微米黑" pitchFamily="2" charset="-122"/>
              </a:rPr>
              <a:t>紫丁香介绍</a:t>
            </a:r>
            <a:endParaRPr lang="zh-CN" altLang="en-US" sz="4000" b="1" dirty="0">
              <a:solidFill>
                <a:schemeClr val="accent2">
                  <a:lumMod val="50000"/>
                </a:schemeClr>
              </a:solidFill>
              <a:latin typeface="文泉驿微米黑" pitchFamily="2" charset="-122"/>
              <a:ea typeface="文泉驿微米黑" pitchFamily="2" charset="-122"/>
            </a:endParaRPr>
          </a:p>
        </p:txBody>
      </p:sp>
      <p:sp>
        <p:nvSpPr>
          <p:cNvPr id="3" name="笑脸 2"/>
          <p:cNvSpPr/>
          <p:nvPr/>
        </p:nvSpPr>
        <p:spPr>
          <a:xfrm>
            <a:off x="466044" y="764704"/>
            <a:ext cx="497855" cy="512501"/>
          </a:xfrm>
          <a:prstGeom prst="smileyFace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endParaRPr lang="zh-CN" altLang="en-US" b="1">
              <a:ln>
                <a:solidFill>
                  <a:srgbClr val="FFFF00"/>
                </a:solidFill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32040" y="1628800"/>
            <a:ext cx="374441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紫丁香又称丁香、百结、龙梢子、情客。紫丁香在春季盛开，花色自白色至紫色，清香四溢，可供观赏。紫丁香花可提取芳香油，嫩叶晒干后可泡茶，叶有清热解毒、清炎的功效。紫丁香的花语是光辉，象征着老师散发的光芒，照亮学生前进的路。</a:t>
            </a:r>
            <a:endParaRPr lang="zh-CN" altLang="zh-CN" sz="24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/>
          <a:srcRect/>
          <a:stretch>
            <a:fillRect/>
          </a:stretch>
        </p:blipFill>
        <p:spPr>
          <a:xfrm>
            <a:off x="651003" y="1470840"/>
            <a:ext cx="3993005" cy="483847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2" animBg="1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 47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" y="439730"/>
            <a:ext cx="9143999" cy="6048672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971600" y="1745521"/>
            <a:ext cx="19056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 err="1">
                <a:solidFill>
                  <a:srgbClr val="FF0000"/>
                </a:solidFill>
                <a:latin typeface="+mj-ea"/>
                <a:ea typeface="+mj-ea"/>
              </a:rPr>
              <a:t>xiū</a:t>
            </a:r>
            <a:endParaRPr lang="en-US" altLang="zh-CN" sz="4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 trans="1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1157723" y="1791862"/>
            <a:ext cx="1701560" cy="1897875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146044" y="2445776"/>
            <a:ext cx="16257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>
                <a:solidFill>
                  <a:srgbClr val="000099"/>
                </a:solidFill>
                <a:latin typeface="Adobe 楷体 Std R" pitchFamily="18" charset="-122"/>
                <a:ea typeface="Adobe 楷体 Std R" pitchFamily="18" charset="-122"/>
              </a:rPr>
              <a:t>休</a:t>
            </a:r>
            <a:endParaRPr lang="zh-CN" altLang="en-US" sz="8000" b="1" dirty="0">
              <a:solidFill>
                <a:srgbClr val="000099"/>
              </a:solidFill>
              <a:latin typeface="Adobe 楷体 Std R" pitchFamily="18" charset="-122"/>
              <a:ea typeface="Adobe 楷体 Std R" pitchFamily="18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28133" y="3989963"/>
            <a:ext cx="18876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err="1">
                <a:solidFill>
                  <a:srgbClr val="FF0000"/>
                </a:solidFill>
                <a:latin typeface="+mj-ea"/>
                <a:ea typeface="+mj-ea"/>
              </a:rPr>
              <a:t>shēn</a:t>
            </a:r>
            <a:endParaRPr lang="en-US" altLang="zh-CN" sz="40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2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 trans="1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1157723" y="4024112"/>
            <a:ext cx="1701559" cy="1897873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>
            <a:off x="1115616" y="4625841"/>
            <a:ext cx="17169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>
                <a:solidFill>
                  <a:srgbClr val="000099"/>
                </a:solidFill>
                <a:latin typeface="Adobe 楷体 Std R" pitchFamily="18" charset="-122"/>
                <a:ea typeface="Adobe 楷体 Std R" pitchFamily="18" charset="-122"/>
              </a:rPr>
              <a:t>伸</a:t>
            </a:r>
            <a:endParaRPr lang="zh-CN" altLang="en-US" sz="8000" b="1" dirty="0">
              <a:solidFill>
                <a:srgbClr val="000099"/>
              </a:solidFill>
              <a:latin typeface="Adobe 楷体 Std R" pitchFamily="18" charset="-122"/>
              <a:ea typeface="Adobe 楷体 Std R" pitchFamily="18" charset="-122"/>
            </a:endParaRPr>
          </a:p>
        </p:txBody>
      </p:sp>
      <p:graphicFrame>
        <p:nvGraphicFramePr>
          <p:cNvPr id="40" name="Group 6"/>
          <p:cNvGraphicFramePr>
            <a:graphicFrameLocks noGrp="1"/>
          </p:cNvGraphicFramePr>
          <p:nvPr/>
        </p:nvGraphicFramePr>
        <p:xfrm>
          <a:off x="2883616" y="1745521"/>
          <a:ext cx="3632600" cy="1929130"/>
        </p:xfrm>
        <a:graphic>
          <a:graphicData uri="http://schemas.openxmlformats.org/drawingml/2006/table">
            <a:tbl>
              <a:tblPr/>
              <a:tblGrid>
                <a:gridCol w="680272"/>
                <a:gridCol w="648072"/>
                <a:gridCol w="720080"/>
                <a:gridCol w="1584176"/>
              </a:tblGrid>
              <a:tr h="3746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音序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X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  <a:cs typeface="+mn-cs"/>
                        </a:rPr>
                        <a:t>英语</a:t>
                      </a:r>
                      <a:endParaRPr kumimoji="0" lang="zh-CN" altLang="en-US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</a:rPr>
                        <a:t> 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rest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347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部首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亻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  <a:cs typeface="+mn-cs"/>
                        </a:rPr>
                        <a:t>字义</a:t>
                      </a:r>
                      <a:endParaRPr kumimoji="0" lang="zh-CN" altLang="en-US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①停止；②歇息；③副词，不要。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3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笔画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6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  <a:cs typeface="+mn-cs"/>
                        </a:rPr>
                        <a:t>组词</a:t>
                      </a:r>
                      <a:endParaRPr kumimoji="0" lang="zh-CN" altLang="en-US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(</a:t>
                      </a:r>
                      <a:r>
                        <a:rPr kumimoji="0" lang="zh-CN" alt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休息</a:t>
                      </a:r>
                      <a:r>
                        <a:rPr kumimoji="0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)(</a:t>
                      </a:r>
                      <a:r>
                        <a:rPr kumimoji="0" lang="zh-CN" alt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休养</a:t>
                      </a:r>
                      <a:r>
                        <a:rPr kumimoji="0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)(</a:t>
                      </a:r>
                      <a:r>
                        <a:rPr kumimoji="0" lang="zh-CN" alt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休学</a:t>
                      </a:r>
                      <a:r>
                        <a:rPr kumimoji="0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)(</a:t>
                      </a:r>
                      <a:r>
                        <a:rPr kumimoji="0" lang="zh-CN" alt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休会</a:t>
                      </a:r>
                      <a:r>
                        <a:rPr kumimoji="0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)</a:t>
                      </a:r>
                      <a:endParaRPr kumimoji="0" lang="zh-CN" alt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3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结构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左右</a:t>
                      </a:r>
                      <a:endParaRPr kumimoji="0" lang="zh-CN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  <a:cs typeface="+mn-cs"/>
                        </a:rPr>
                        <a:t>运用</a:t>
                      </a:r>
                      <a:endParaRPr kumimoji="0" lang="zh-CN" altLang="en-US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他们为那个问题争论不休。</a:t>
                      </a:r>
                      <a:endParaRPr kumimoji="0" lang="zh-CN" alt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2" name="Group 6"/>
          <p:cNvGraphicFramePr>
            <a:graphicFrameLocks noGrp="1"/>
          </p:cNvGraphicFramePr>
          <p:nvPr/>
        </p:nvGraphicFramePr>
        <p:xfrm>
          <a:off x="2877203" y="3967307"/>
          <a:ext cx="3632600" cy="2077808"/>
        </p:xfrm>
        <a:graphic>
          <a:graphicData uri="http://schemas.openxmlformats.org/drawingml/2006/table">
            <a:tbl>
              <a:tblPr/>
              <a:tblGrid>
                <a:gridCol w="680272"/>
                <a:gridCol w="648072"/>
                <a:gridCol w="720080"/>
                <a:gridCol w="1584176"/>
              </a:tblGrid>
              <a:tr h="3746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音序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S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  <a:cs typeface="+mn-cs"/>
                        </a:rPr>
                        <a:t>英语</a:t>
                      </a:r>
                      <a:endParaRPr kumimoji="0" lang="zh-CN" altLang="en-US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</a:rPr>
                        <a:t> 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extend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347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部首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亻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  <a:cs typeface="+mn-cs"/>
                        </a:rPr>
                        <a:t>字义</a:t>
                      </a:r>
                      <a:endParaRPr kumimoji="0" lang="zh-CN" altLang="en-US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展开。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3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笔画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7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  <a:cs typeface="+mn-cs"/>
                        </a:rPr>
                        <a:t>组词</a:t>
                      </a:r>
                      <a:endParaRPr kumimoji="0" lang="zh-CN" altLang="en-US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(</a:t>
                      </a:r>
                      <a:r>
                        <a:rPr kumimoji="0" lang="zh-CN" alt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伸直</a:t>
                      </a:r>
                      <a:r>
                        <a:rPr kumimoji="0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)(</a:t>
                      </a:r>
                      <a:r>
                        <a:rPr kumimoji="0" lang="zh-CN" alt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伸手</a:t>
                      </a:r>
                      <a:r>
                        <a:rPr kumimoji="0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)(</a:t>
                      </a:r>
                      <a:r>
                        <a:rPr kumimoji="0" lang="zh-CN" alt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伸张</a:t>
                      </a:r>
                      <a:r>
                        <a:rPr kumimoji="0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)(</a:t>
                      </a:r>
                      <a:r>
                        <a:rPr kumimoji="0" lang="zh-CN" alt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伸腰</a:t>
                      </a:r>
                      <a:r>
                        <a:rPr kumimoji="0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)</a:t>
                      </a:r>
                      <a:endParaRPr kumimoji="0" lang="zh-CN" alt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3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结构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左右</a:t>
                      </a:r>
                      <a:endParaRPr kumimoji="0" lang="zh-CN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  <a:cs typeface="+mn-cs"/>
                        </a:rPr>
                        <a:t>运用</a:t>
                      </a:r>
                      <a:endParaRPr kumimoji="0" lang="zh-CN" altLang="en-US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他伸了下懒腰，继续忙着手里的工作。</a:t>
                      </a:r>
                      <a:endParaRPr kumimoji="0" lang="zh-CN" alt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3" name="标题 1"/>
          <p:cNvSpPr>
            <a:spLocks noGrp="1"/>
          </p:cNvSpPr>
          <p:nvPr>
            <p:ph type="title"/>
          </p:nvPr>
        </p:nvSpPr>
        <p:spPr>
          <a:xfrm>
            <a:off x="1526977" y="901967"/>
            <a:ext cx="7293495" cy="582817"/>
          </a:xfrm>
        </p:spPr>
        <p:txBody>
          <a:bodyPr>
            <a:noAutofit/>
          </a:bodyPr>
          <a:lstStyle/>
          <a:p>
            <a:pPr algn="l"/>
            <a:r>
              <a:rPr lang="zh-CN" altLang="en-US" sz="5400" b="1" dirty="0" smtClean="0">
                <a:solidFill>
                  <a:srgbClr val="FF0000"/>
                </a:solidFill>
                <a:latin typeface="文泉驿微米黑" pitchFamily="2" charset="-122"/>
                <a:ea typeface="文泉驿微米黑" pitchFamily="2" charset="-122"/>
              </a:rPr>
              <a:t>字音字形</a:t>
            </a:r>
            <a:r>
              <a:rPr lang="en-US" altLang="zh-CN" sz="5400" b="1" dirty="0" smtClean="0">
                <a:solidFill>
                  <a:srgbClr val="FF0000"/>
                </a:solidFill>
                <a:latin typeface="文泉驿微米黑" pitchFamily="2" charset="-122"/>
                <a:ea typeface="文泉驿微米黑" pitchFamily="2" charset="-122"/>
              </a:rPr>
              <a:t>—</a:t>
            </a:r>
            <a:r>
              <a:rPr lang="zh-CN" altLang="en-US" b="1" dirty="0" smtClean="0">
                <a:solidFill>
                  <a:srgbClr val="FF0000"/>
                </a:solidFill>
                <a:latin typeface="文泉驿微米黑" pitchFamily="2" charset="-122"/>
                <a:ea typeface="文泉驿微米黑" pitchFamily="2" charset="-122"/>
              </a:rPr>
              <a:t>我会读会写</a:t>
            </a:r>
            <a:endParaRPr lang="zh-CN" altLang="en-US" b="1" dirty="0">
              <a:solidFill>
                <a:srgbClr val="FF0000"/>
              </a:solidFill>
              <a:latin typeface="文泉驿微米黑" pitchFamily="2" charset="-122"/>
              <a:ea typeface="文泉驿微米黑" pitchFamily="2" charset="-122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95536" y="692696"/>
            <a:ext cx="1244622" cy="95740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588224" y="1745521"/>
            <a:ext cx="2232248" cy="19442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114774" y="3989963"/>
            <a:ext cx="1944216" cy="21816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5" grpId="0"/>
      <p:bldP spid="4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" y="439730"/>
            <a:ext cx="9143999" cy="604867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971600" y="1745521"/>
            <a:ext cx="19056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 err="1">
                <a:solidFill>
                  <a:srgbClr val="FF0000"/>
                </a:solidFill>
                <a:latin typeface="+mj-ea"/>
                <a:ea typeface="+mj-ea"/>
              </a:rPr>
              <a:t>xī</a:t>
            </a:r>
            <a:endParaRPr lang="en-US" altLang="zh-CN" sz="4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 trans="1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1157723" y="1791862"/>
            <a:ext cx="1701560" cy="189787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115616" y="2445776"/>
            <a:ext cx="16257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>
                <a:solidFill>
                  <a:srgbClr val="000099"/>
                </a:solidFill>
                <a:latin typeface="Adobe 楷体 Std R" pitchFamily="18" charset="-122"/>
                <a:ea typeface="Adobe 楷体 Std R" pitchFamily="18" charset="-122"/>
              </a:rPr>
              <a:t>息</a:t>
            </a:r>
            <a:endParaRPr lang="zh-CN" altLang="en-US" sz="8000" b="1" dirty="0">
              <a:solidFill>
                <a:srgbClr val="000099"/>
              </a:solidFill>
              <a:latin typeface="Adobe 楷体 Std R" pitchFamily="18" charset="-122"/>
              <a:ea typeface="Adobe 楷体 Std R" pitchFamily="18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00141" y="3989963"/>
            <a:ext cx="18876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err="1">
                <a:solidFill>
                  <a:srgbClr val="FF0000"/>
                </a:solidFill>
                <a:latin typeface="+mj-ea"/>
                <a:ea typeface="+mj-ea"/>
              </a:rPr>
              <a:t>tián</a:t>
            </a:r>
            <a:endParaRPr lang="en-US" altLang="zh-CN" sz="40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 trans="1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1157723" y="4024112"/>
            <a:ext cx="1701559" cy="1897873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115616" y="4697849"/>
            <a:ext cx="17169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>
                <a:solidFill>
                  <a:srgbClr val="000099"/>
                </a:solidFill>
                <a:latin typeface="Adobe 楷体 Std R" pitchFamily="18" charset="-122"/>
                <a:ea typeface="Adobe 楷体 Std R" pitchFamily="18" charset="-122"/>
              </a:rPr>
              <a:t>甜</a:t>
            </a:r>
            <a:endParaRPr lang="zh-CN" altLang="en-US" sz="8000" b="1" dirty="0">
              <a:solidFill>
                <a:srgbClr val="000099"/>
              </a:solidFill>
              <a:latin typeface="Adobe 楷体 Std R" pitchFamily="18" charset="-122"/>
              <a:ea typeface="Adobe 楷体 Std R" pitchFamily="18" charset="-122"/>
            </a:endParaRPr>
          </a:p>
        </p:txBody>
      </p:sp>
      <p:graphicFrame>
        <p:nvGraphicFramePr>
          <p:cNvPr id="19" name="Group 6"/>
          <p:cNvGraphicFramePr>
            <a:graphicFrameLocks noGrp="1"/>
          </p:cNvGraphicFramePr>
          <p:nvPr/>
        </p:nvGraphicFramePr>
        <p:xfrm>
          <a:off x="2883616" y="1745521"/>
          <a:ext cx="3632600" cy="1929130"/>
        </p:xfrm>
        <a:graphic>
          <a:graphicData uri="http://schemas.openxmlformats.org/drawingml/2006/table">
            <a:tbl>
              <a:tblPr/>
              <a:tblGrid>
                <a:gridCol w="680272"/>
                <a:gridCol w="648072"/>
                <a:gridCol w="720080"/>
                <a:gridCol w="1584176"/>
              </a:tblGrid>
              <a:tr h="3746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音序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X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  <a:cs typeface="+mn-cs"/>
                        </a:rPr>
                        <a:t>英语</a:t>
                      </a:r>
                      <a:endParaRPr kumimoji="0" lang="zh-CN" altLang="en-US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</a:rPr>
                        <a:t> 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news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347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部首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自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  <a:cs typeface="+mn-cs"/>
                        </a:rPr>
                        <a:t>字义</a:t>
                      </a:r>
                      <a:endParaRPr kumimoji="0" lang="zh-CN" altLang="en-US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①呼吸气②休息；③消息④停止。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3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笔画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10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  <a:cs typeface="+mn-cs"/>
                        </a:rPr>
                        <a:t>组词</a:t>
                      </a:r>
                      <a:endParaRPr kumimoji="0" lang="zh-CN" altLang="en-US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(</a:t>
                      </a:r>
                      <a:r>
                        <a:rPr kumimoji="0" lang="zh-CN" alt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休息</a:t>
                      </a:r>
                      <a:r>
                        <a:rPr kumimoji="0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)(</a:t>
                      </a:r>
                      <a:r>
                        <a:rPr kumimoji="0" lang="zh-CN" alt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年息</a:t>
                      </a:r>
                      <a:r>
                        <a:rPr kumimoji="0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)(</a:t>
                      </a:r>
                      <a:r>
                        <a:rPr kumimoji="0" lang="zh-CN" alt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息兵</a:t>
                      </a:r>
                      <a:r>
                        <a:rPr kumimoji="0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)(</a:t>
                      </a:r>
                      <a:r>
                        <a:rPr kumimoji="0" lang="zh-CN" alt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息息相关</a:t>
                      </a:r>
                      <a:r>
                        <a:rPr kumimoji="0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)</a:t>
                      </a:r>
                      <a:endParaRPr kumimoji="0" lang="zh-CN" alt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3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结构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上下</a:t>
                      </a:r>
                      <a:endParaRPr kumimoji="0" lang="zh-CN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  <a:cs typeface="+mn-cs"/>
                        </a:rPr>
                        <a:t>运用</a:t>
                      </a:r>
                      <a:endParaRPr kumimoji="0" lang="zh-CN" altLang="en-US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动物与我们人类息息相关。</a:t>
                      </a:r>
                      <a:endParaRPr kumimoji="0" lang="zh-CN" alt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0" name="Group 6"/>
          <p:cNvGraphicFramePr>
            <a:graphicFrameLocks noGrp="1"/>
          </p:cNvGraphicFramePr>
          <p:nvPr/>
        </p:nvGraphicFramePr>
        <p:xfrm>
          <a:off x="2877203" y="3967307"/>
          <a:ext cx="3632600" cy="1929130"/>
        </p:xfrm>
        <a:graphic>
          <a:graphicData uri="http://schemas.openxmlformats.org/drawingml/2006/table">
            <a:tbl>
              <a:tblPr/>
              <a:tblGrid>
                <a:gridCol w="680272"/>
                <a:gridCol w="648072"/>
                <a:gridCol w="720080"/>
                <a:gridCol w="1584176"/>
              </a:tblGrid>
              <a:tr h="3746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音序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T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  <a:cs typeface="+mn-cs"/>
                        </a:rPr>
                        <a:t>英语</a:t>
                      </a:r>
                      <a:endParaRPr kumimoji="0" lang="zh-CN" altLang="en-US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</a:rPr>
                        <a:t> 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sweets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347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部首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舌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  <a:cs typeface="+mn-cs"/>
                        </a:rPr>
                        <a:t>字义</a:t>
                      </a:r>
                      <a:endParaRPr kumimoji="0" lang="zh-CN" altLang="en-US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像糖和蜜的味道，跟“苦”相对。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3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笔画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11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  <a:cs typeface="+mn-cs"/>
                        </a:rPr>
                        <a:t>组词</a:t>
                      </a:r>
                      <a:endParaRPr kumimoji="0" lang="zh-CN" altLang="en-US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(</a:t>
                      </a:r>
                      <a:r>
                        <a:rPr kumimoji="0" lang="zh-CN" alt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甜瓜</a:t>
                      </a:r>
                      <a:r>
                        <a:rPr kumimoji="0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)(</a:t>
                      </a:r>
                      <a:r>
                        <a:rPr kumimoji="0" lang="zh-CN" alt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甜头</a:t>
                      </a:r>
                      <a:r>
                        <a:rPr kumimoji="0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)(</a:t>
                      </a:r>
                      <a:r>
                        <a:rPr kumimoji="0" lang="zh-CN" alt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甜菜</a:t>
                      </a:r>
                      <a:r>
                        <a:rPr kumimoji="0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)(</a:t>
                      </a:r>
                      <a:r>
                        <a:rPr kumimoji="0" lang="zh-CN" alt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甜言蜜语</a:t>
                      </a:r>
                      <a:r>
                        <a:rPr kumimoji="0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)</a:t>
                      </a:r>
                      <a:endParaRPr kumimoji="0" lang="zh-CN" alt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3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结构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左右</a:t>
                      </a:r>
                      <a:endParaRPr kumimoji="0" lang="zh-CN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  <a:cs typeface="+mn-cs"/>
                        </a:rPr>
                        <a:t>运用</a:t>
                      </a:r>
                      <a:endParaRPr kumimoji="0" lang="zh-CN" altLang="en-US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如今，我们的生活比蜜还甜。</a:t>
                      </a:r>
                      <a:endParaRPr kumimoji="0" lang="zh-CN" alt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" name="标题 1"/>
          <p:cNvSpPr>
            <a:spLocks noGrp="1"/>
          </p:cNvSpPr>
          <p:nvPr>
            <p:ph type="title"/>
          </p:nvPr>
        </p:nvSpPr>
        <p:spPr>
          <a:xfrm>
            <a:off x="1526977" y="901967"/>
            <a:ext cx="7293495" cy="582817"/>
          </a:xfrm>
        </p:spPr>
        <p:txBody>
          <a:bodyPr>
            <a:noAutofit/>
          </a:bodyPr>
          <a:lstStyle/>
          <a:p>
            <a:pPr algn="l"/>
            <a:r>
              <a:rPr lang="zh-CN" altLang="en-US" sz="5400" b="1" dirty="0" smtClean="0">
                <a:solidFill>
                  <a:srgbClr val="FF0000"/>
                </a:solidFill>
                <a:latin typeface="文泉驿微米黑" pitchFamily="2" charset="-122"/>
                <a:ea typeface="文泉驿微米黑" pitchFamily="2" charset="-122"/>
              </a:rPr>
              <a:t>字音字形</a:t>
            </a:r>
            <a:r>
              <a:rPr lang="en-US" altLang="zh-CN" sz="5400" b="1" dirty="0" smtClean="0">
                <a:solidFill>
                  <a:srgbClr val="FF0000"/>
                </a:solidFill>
                <a:latin typeface="文泉驿微米黑" pitchFamily="2" charset="-122"/>
                <a:ea typeface="文泉驿微米黑" pitchFamily="2" charset="-122"/>
              </a:rPr>
              <a:t>—</a:t>
            </a:r>
            <a:r>
              <a:rPr lang="zh-CN" altLang="en-US" b="1" dirty="0" smtClean="0">
                <a:solidFill>
                  <a:srgbClr val="FF0000"/>
                </a:solidFill>
                <a:latin typeface="文泉驿微米黑" pitchFamily="2" charset="-122"/>
                <a:ea typeface="文泉驿微米黑" pitchFamily="2" charset="-122"/>
              </a:rPr>
              <a:t>我会读会写</a:t>
            </a:r>
            <a:endParaRPr lang="zh-CN" altLang="en-US" b="1" dirty="0">
              <a:solidFill>
                <a:srgbClr val="FF0000"/>
              </a:solidFill>
              <a:latin typeface="文泉驿微米黑" pitchFamily="2" charset="-122"/>
              <a:ea typeface="文泉驿微米黑" pitchFamily="2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95536" y="692696"/>
            <a:ext cx="1244622" cy="95740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6588224" y="1703881"/>
            <a:ext cx="2160240" cy="20319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screen"/>
          <a:srcRect b="11825"/>
          <a:stretch>
            <a:fillRect/>
          </a:stretch>
        </p:blipFill>
        <p:spPr>
          <a:xfrm>
            <a:off x="6588125" y="3895090"/>
            <a:ext cx="2160270" cy="20485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" y="439730"/>
            <a:ext cx="9143999" cy="6048672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971600" y="1628800"/>
            <a:ext cx="19056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 err="1">
                <a:solidFill>
                  <a:srgbClr val="FF0000"/>
                </a:solidFill>
                <a:latin typeface="+mj-ea"/>
                <a:ea typeface="+mj-ea"/>
              </a:rPr>
              <a:t>ɡē</a:t>
            </a:r>
            <a:endParaRPr lang="en-US" altLang="zh-CN" sz="4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 trans="1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1157723" y="1791862"/>
            <a:ext cx="1701560" cy="1897875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115616" y="2445776"/>
            <a:ext cx="16257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>
                <a:solidFill>
                  <a:srgbClr val="000099"/>
                </a:solidFill>
                <a:latin typeface="Adobe 楷体 Std R" pitchFamily="18" charset="-122"/>
                <a:ea typeface="Adobe 楷体 Std R" pitchFamily="18" charset="-122"/>
              </a:rPr>
              <a:t>歌</a:t>
            </a:r>
            <a:endParaRPr lang="zh-CN" altLang="en-US" sz="8000" b="1" dirty="0">
              <a:solidFill>
                <a:srgbClr val="000099"/>
              </a:solidFill>
              <a:latin typeface="Adobe 楷体 Std R" pitchFamily="18" charset="-122"/>
              <a:ea typeface="Adobe 楷体 Std R" pitchFamily="18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081737" y="4002792"/>
            <a:ext cx="18414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err="1">
                <a:solidFill>
                  <a:srgbClr val="FF0000"/>
                </a:solidFill>
                <a:latin typeface="+mj-ea"/>
                <a:ea typeface="+mj-ea"/>
              </a:rPr>
              <a:t>nín</a:t>
            </a:r>
            <a:endParaRPr lang="en-US" altLang="zh-CN" sz="40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2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 trans="1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1157723" y="4024112"/>
            <a:ext cx="1701559" cy="1897873"/>
          </a:xfrm>
          <a:prstGeom prst="rect">
            <a:avLst/>
          </a:prstGeom>
        </p:spPr>
      </p:pic>
      <p:sp>
        <p:nvSpPr>
          <p:cNvPr id="45" name="TextBox 44"/>
          <p:cNvSpPr txBox="1"/>
          <p:nvPr/>
        </p:nvSpPr>
        <p:spPr>
          <a:xfrm>
            <a:off x="1115616" y="4697849"/>
            <a:ext cx="17169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>
                <a:solidFill>
                  <a:srgbClr val="000099"/>
                </a:solidFill>
                <a:latin typeface="Adobe 楷体 Std R" pitchFamily="18" charset="-122"/>
                <a:ea typeface="Adobe 楷体 Std R" pitchFamily="18" charset="-122"/>
              </a:rPr>
              <a:t>您</a:t>
            </a:r>
            <a:endParaRPr lang="zh-CN" altLang="en-US" sz="8000" b="1" dirty="0">
              <a:solidFill>
                <a:srgbClr val="000099"/>
              </a:solidFill>
              <a:latin typeface="Adobe 楷体 Std R" pitchFamily="18" charset="-122"/>
              <a:ea typeface="Adobe 楷体 Std R" pitchFamily="18" charset="-122"/>
            </a:endParaRPr>
          </a:p>
        </p:txBody>
      </p:sp>
      <p:graphicFrame>
        <p:nvGraphicFramePr>
          <p:cNvPr id="46" name="Group 6"/>
          <p:cNvGraphicFramePr>
            <a:graphicFrameLocks noGrp="1"/>
          </p:cNvGraphicFramePr>
          <p:nvPr/>
        </p:nvGraphicFramePr>
        <p:xfrm>
          <a:off x="2883616" y="1772816"/>
          <a:ext cx="3632600" cy="1864448"/>
        </p:xfrm>
        <a:graphic>
          <a:graphicData uri="http://schemas.openxmlformats.org/drawingml/2006/table">
            <a:tbl>
              <a:tblPr/>
              <a:tblGrid>
                <a:gridCol w="680272"/>
                <a:gridCol w="648072"/>
                <a:gridCol w="720080"/>
                <a:gridCol w="1584176"/>
              </a:tblGrid>
              <a:tr h="3746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音序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G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  <a:cs typeface="+mn-cs"/>
                        </a:rPr>
                        <a:t>英语</a:t>
                      </a:r>
                      <a:endParaRPr kumimoji="0" lang="zh-CN" altLang="en-US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</a:rPr>
                        <a:t> 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word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347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部首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哥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  <a:cs typeface="+mn-cs"/>
                        </a:rPr>
                        <a:t>字义</a:t>
                      </a:r>
                      <a:endParaRPr kumimoji="0" lang="zh-CN" altLang="en-US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①歌曲；②唱。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3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笔画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14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  <a:cs typeface="+mn-cs"/>
                        </a:rPr>
                        <a:t>组词</a:t>
                      </a:r>
                      <a:endParaRPr kumimoji="0" lang="zh-CN" altLang="en-US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(</a:t>
                      </a:r>
                      <a:r>
                        <a:rPr kumimoji="0" lang="zh-CN" alt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山歌</a:t>
                      </a:r>
                      <a:r>
                        <a:rPr kumimoji="0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)(</a:t>
                      </a:r>
                      <a:r>
                        <a:rPr kumimoji="0" lang="zh-CN" alt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民歌</a:t>
                      </a:r>
                      <a:r>
                        <a:rPr kumimoji="0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)(</a:t>
                      </a:r>
                      <a:r>
                        <a:rPr kumimoji="0" lang="zh-CN" alt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唱歌</a:t>
                      </a:r>
                      <a:r>
                        <a:rPr kumimoji="0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)(</a:t>
                      </a:r>
                      <a:r>
                        <a:rPr kumimoji="0" lang="zh-CN" alt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歌曲</a:t>
                      </a:r>
                      <a:r>
                        <a:rPr kumimoji="0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)</a:t>
                      </a:r>
                      <a:endParaRPr kumimoji="0" lang="zh-CN" alt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3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结构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左右</a:t>
                      </a:r>
                      <a:endParaRPr kumimoji="0" lang="zh-CN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  <a:cs typeface="+mn-cs"/>
                        </a:rPr>
                        <a:t>运用</a:t>
                      </a:r>
                      <a:endParaRPr kumimoji="0" lang="zh-CN" altLang="en-US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我们湖北的民歌很好听。</a:t>
                      </a:r>
                      <a:endParaRPr kumimoji="0" lang="zh-CN" alt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7" name="Group 6"/>
          <p:cNvGraphicFramePr>
            <a:graphicFrameLocks noGrp="1"/>
          </p:cNvGraphicFramePr>
          <p:nvPr/>
        </p:nvGraphicFramePr>
        <p:xfrm>
          <a:off x="2877203" y="4093239"/>
          <a:ext cx="3632600" cy="1784033"/>
        </p:xfrm>
        <a:graphic>
          <a:graphicData uri="http://schemas.openxmlformats.org/drawingml/2006/table">
            <a:tbl>
              <a:tblPr/>
              <a:tblGrid>
                <a:gridCol w="680272"/>
                <a:gridCol w="648072"/>
                <a:gridCol w="720080"/>
                <a:gridCol w="1584176"/>
              </a:tblGrid>
              <a:tr h="3746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音序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N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  <a:cs typeface="+mn-cs"/>
                        </a:rPr>
                        <a:t>英语</a:t>
                      </a:r>
                      <a:endParaRPr kumimoji="0" lang="zh-CN" altLang="en-US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</a:rPr>
                        <a:t> 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you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347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部首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心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  <a:cs typeface="+mn-cs"/>
                        </a:rPr>
                        <a:t>字义</a:t>
                      </a:r>
                      <a:endParaRPr kumimoji="0" lang="zh-CN" altLang="en-US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人称代词。你；你们</a:t>
                      </a:r>
                      <a:r>
                        <a:rPr kumimoji="0" lang="en-US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(</a:t>
                      </a: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含敬意</a:t>
                      </a:r>
                      <a:r>
                        <a:rPr kumimoji="0" lang="en-US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)</a:t>
                      </a: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。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3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笔画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11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  <a:cs typeface="+mn-cs"/>
                        </a:rPr>
                        <a:t>组词</a:t>
                      </a:r>
                      <a:endParaRPr kumimoji="0" lang="zh-CN" altLang="en-US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(</a:t>
                      </a:r>
                      <a:r>
                        <a:rPr kumimoji="0" lang="zh-CN" alt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您好</a:t>
                      </a:r>
                      <a:r>
                        <a:rPr kumimoji="0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)(</a:t>
                      </a:r>
                      <a:r>
                        <a:rPr kumimoji="0" lang="zh-CN" alt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您早</a:t>
                      </a:r>
                      <a:r>
                        <a:rPr kumimoji="0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)</a:t>
                      </a:r>
                      <a:endParaRPr kumimoji="0" lang="zh-CN" alt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3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结构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上下</a:t>
                      </a:r>
                      <a:endParaRPr kumimoji="0" lang="zh-CN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  <a:cs typeface="+mn-cs"/>
                        </a:rPr>
                        <a:t>运用</a:t>
                      </a:r>
                      <a:endParaRPr kumimoji="0" lang="zh-CN" altLang="en-US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看见老师，我会说：“老师您好</a:t>
                      </a:r>
                      <a:r>
                        <a:rPr kumimoji="0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!”</a:t>
                      </a:r>
                      <a:endParaRPr kumimoji="0" lang="zh-CN" alt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8" name="标题 1"/>
          <p:cNvSpPr>
            <a:spLocks noGrp="1"/>
          </p:cNvSpPr>
          <p:nvPr>
            <p:ph type="title"/>
          </p:nvPr>
        </p:nvSpPr>
        <p:spPr>
          <a:xfrm>
            <a:off x="1526977" y="901967"/>
            <a:ext cx="7293495" cy="582817"/>
          </a:xfrm>
        </p:spPr>
        <p:txBody>
          <a:bodyPr>
            <a:noAutofit/>
          </a:bodyPr>
          <a:lstStyle/>
          <a:p>
            <a:pPr algn="l"/>
            <a:r>
              <a:rPr lang="zh-CN" altLang="en-US" sz="5400" b="1" dirty="0" smtClean="0">
                <a:solidFill>
                  <a:srgbClr val="FF0000"/>
                </a:solidFill>
                <a:latin typeface="文泉驿微米黑" pitchFamily="2" charset="-122"/>
                <a:ea typeface="文泉驿微米黑" pitchFamily="2" charset="-122"/>
              </a:rPr>
              <a:t>字音字形</a:t>
            </a:r>
            <a:r>
              <a:rPr lang="en-US" altLang="zh-CN" sz="5400" b="1" dirty="0" smtClean="0">
                <a:solidFill>
                  <a:srgbClr val="FF0000"/>
                </a:solidFill>
                <a:latin typeface="文泉驿微米黑" pitchFamily="2" charset="-122"/>
                <a:ea typeface="文泉驿微米黑" pitchFamily="2" charset="-122"/>
              </a:rPr>
              <a:t>—</a:t>
            </a:r>
            <a:r>
              <a:rPr lang="zh-CN" altLang="en-US" b="1" dirty="0" smtClean="0">
                <a:solidFill>
                  <a:srgbClr val="FF0000"/>
                </a:solidFill>
                <a:latin typeface="文泉驿微米黑" pitchFamily="2" charset="-122"/>
                <a:ea typeface="文泉驿微米黑" pitchFamily="2" charset="-122"/>
              </a:rPr>
              <a:t>我会读会写</a:t>
            </a:r>
            <a:endParaRPr lang="zh-CN" altLang="en-US" b="1" dirty="0">
              <a:solidFill>
                <a:srgbClr val="FF0000"/>
              </a:solidFill>
              <a:latin typeface="文泉驿微米黑" pitchFamily="2" charset="-122"/>
              <a:ea typeface="文泉驿微米黑" pitchFamily="2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95536" y="692696"/>
            <a:ext cx="1244622" cy="95740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 cstate="screen">
            <a:clrChange>
              <a:clrFrom>
                <a:srgbClr val="EAEAEA"/>
              </a:clrFrom>
              <a:clrTo>
                <a:srgbClr val="EAEAEA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588224" y="1721745"/>
            <a:ext cx="2160240" cy="19679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6" grpId="0"/>
      <p:bldP spid="4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" y="439730"/>
            <a:ext cx="9143999" cy="604867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971600" y="1700808"/>
            <a:ext cx="19056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 err="1">
                <a:solidFill>
                  <a:srgbClr val="FF0000"/>
                </a:solidFill>
                <a:latin typeface="+mj-ea"/>
                <a:ea typeface="+mj-ea"/>
              </a:rPr>
              <a:t>yuàn</a:t>
            </a:r>
            <a:endParaRPr lang="en-US" altLang="zh-CN" sz="4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 trans="1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1157723" y="1791862"/>
            <a:ext cx="1701560" cy="189787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115616" y="2445776"/>
            <a:ext cx="16257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>
                <a:solidFill>
                  <a:srgbClr val="000099"/>
                </a:solidFill>
                <a:latin typeface="Adobe 楷体 Std R" pitchFamily="18" charset="-122"/>
                <a:ea typeface="Adobe 楷体 Std R" pitchFamily="18" charset="-122"/>
              </a:rPr>
              <a:t>院</a:t>
            </a:r>
            <a:endParaRPr lang="zh-CN" altLang="en-US" sz="8000" b="1" dirty="0">
              <a:solidFill>
                <a:srgbClr val="000099"/>
              </a:solidFill>
              <a:latin typeface="Adobe 楷体 Std R" pitchFamily="18" charset="-122"/>
              <a:ea typeface="Adobe 楷体 Std R" pitchFamily="18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71600" y="3989963"/>
            <a:ext cx="18876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err="1">
                <a:solidFill>
                  <a:srgbClr val="FF0000"/>
                </a:solidFill>
                <a:latin typeface="+mj-ea"/>
                <a:ea typeface="+mj-ea"/>
              </a:rPr>
              <a:t>chú</a:t>
            </a:r>
            <a:endParaRPr lang="en-US" altLang="zh-CN" sz="40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 trans="1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1157723" y="4024112"/>
            <a:ext cx="1701559" cy="1897873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115616" y="4625841"/>
            <a:ext cx="17169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>
                <a:solidFill>
                  <a:srgbClr val="000099"/>
                </a:solidFill>
                <a:latin typeface="Adobe 楷体 Std R" pitchFamily="18" charset="-122"/>
                <a:ea typeface="Adobe 楷体 Std R" pitchFamily="18" charset="-122"/>
              </a:rPr>
              <a:t>除</a:t>
            </a:r>
            <a:endParaRPr lang="zh-CN" altLang="en-US" sz="8000" b="1" dirty="0">
              <a:solidFill>
                <a:srgbClr val="000099"/>
              </a:solidFill>
              <a:latin typeface="Adobe 楷体 Std R" pitchFamily="18" charset="-122"/>
              <a:ea typeface="Adobe 楷体 Std R" pitchFamily="18" charset="-122"/>
            </a:endParaRPr>
          </a:p>
        </p:txBody>
      </p:sp>
      <p:graphicFrame>
        <p:nvGraphicFramePr>
          <p:cNvPr id="19" name="Group 6"/>
          <p:cNvGraphicFramePr>
            <a:graphicFrameLocks noGrp="1"/>
          </p:cNvGraphicFramePr>
          <p:nvPr/>
        </p:nvGraphicFramePr>
        <p:xfrm>
          <a:off x="2883616" y="1745521"/>
          <a:ext cx="3632600" cy="1929130"/>
        </p:xfrm>
        <a:graphic>
          <a:graphicData uri="http://schemas.openxmlformats.org/drawingml/2006/table">
            <a:tbl>
              <a:tblPr/>
              <a:tblGrid>
                <a:gridCol w="680272"/>
                <a:gridCol w="648072"/>
                <a:gridCol w="720080"/>
                <a:gridCol w="1584176"/>
              </a:tblGrid>
              <a:tr h="3746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音序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Y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  <a:cs typeface="+mn-cs"/>
                        </a:rPr>
                        <a:t>英语</a:t>
                      </a:r>
                      <a:endParaRPr kumimoji="0" lang="zh-CN" altLang="en-US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</a:rPr>
                        <a:t> 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yard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347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部首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阝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  <a:cs typeface="+mn-cs"/>
                        </a:rPr>
                        <a:t>字义</a:t>
                      </a:r>
                      <a:endParaRPr kumimoji="0" lang="zh-CN" altLang="en-US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①院子；②指学院。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3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笔画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9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  <a:cs typeface="+mn-cs"/>
                        </a:rPr>
                        <a:t>组词</a:t>
                      </a:r>
                      <a:endParaRPr kumimoji="0" lang="zh-CN" altLang="en-US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(</a:t>
                      </a:r>
                      <a:r>
                        <a:rPr kumimoji="0" lang="zh-CN" alt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院子</a:t>
                      </a:r>
                      <a:r>
                        <a:rPr kumimoji="0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)(</a:t>
                      </a:r>
                      <a:r>
                        <a:rPr kumimoji="0" lang="zh-CN" alt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场院</a:t>
                      </a:r>
                      <a:r>
                        <a:rPr kumimoji="0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)(</a:t>
                      </a:r>
                      <a:r>
                        <a:rPr kumimoji="0" lang="zh-CN" alt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院士</a:t>
                      </a:r>
                      <a:r>
                        <a:rPr kumimoji="0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)(</a:t>
                      </a:r>
                      <a:r>
                        <a:rPr kumimoji="0" lang="zh-CN" alt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院落</a:t>
                      </a:r>
                      <a:r>
                        <a:rPr kumimoji="0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)</a:t>
                      </a:r>
                      <a:endParaRPr kumimoji="0" lang="zh-CN" alt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3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结构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左右</a:t>
                      </a:r>
                      <a:endParaRPr kumimoji="0" lang="zh-CN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  <a:cs typeface="+mn-cs"/>
                        </a:rPr>
                        <a:t>运用</a:t>
                      </a:r>
                      <a:endParaRPr kumimoji="0" lang="zh-CN" altLang="en-US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我家院子里种了许多桂花树。</a:t>
                      </a:r>
                      <a:endParaRPr kumimoji="0" lang="zh-CN" alt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0" name="Group 6"/>
          <p:cNvGraphicFramePr>
            <a:graphicFrameLocks noGrp="1"/>
          </p:cNvGraphicFramePr>
          <p:nvPr/>
        </p:nvGraphicFramePr>
        <p:xfrm>
          <a:off x="2877203" y="3967307"/>
          <a:ext cx="3632600" cy="1929130"/>
        </p:xfrm>
        <a:graphic>
          <a:graphicData uri="http://schemas.openxmlformats.org/drawingml/2006/table">
            <a:tbl>
              <a:tblPr/>
              <a:tblGrid>
                <a:gridCol w="680272"/>
                <a:gridCol w="648072"/>
                <a:gridCol w="720080"/>
                <a:gridCol w="1584176"/>
              </a:tblGrid>
              <a:tr h="3746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音序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C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  <a:cs typeface="+mn-cs"/>
                        </a:rPr>
                        <a:t>英语</a:t>
                      </a:r>
                      <a:endParaRPr kumimoji="0" lang="zh-CN" altLang="en-US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</a:rPr>
                        <a:t> 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remove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347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部首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阝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  <a:cs typeface="+mn-cs"/>
                        </a:rPr>
                        <a:t>字义</a:t>
                      </a:r>
                      <a:endParaRPr kumimoji="0" lang="zh-CN" altLang="en-US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①去掉；②不计算在内。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3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笔画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9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  <a:cs typeface="+mn-cs"/>
                        </a:rPr>
                        <a:t>组词</a:t>
                      </a:r>
                      <a:endParaRPr kumimoji="0" lang="zh-CN" altLang="en-US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(</a:t>
                      </a:r>
                      <a:r>
                        <a:rPr kumimoji="0" lang="zh-CN" alt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除法</a:t>
                      </a:r>
                      <a:r>
                        <a:rPr kumimoji="0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)(</a:t>
                      </a:r>
                      <a:r>
                        <a:rPr kumimoji="0" lang="zh-CN" alt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除草</a:t>
                      </a:r>
                      <a:r>
                        <a:rPr kumimoji="0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)(</a:t>
                      </a:r>
                      <a:r>
                        <a:rPr kumimoji="0" lang="zh-CN" alt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除尘</a:t>
                      </a:r>
                      <a:r>
                        <a:rPr kumimoji="0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)(</a:t>
                      </a:r>
                      <a:r>
                        <a:rPr kumimoji="0" lang="zh-CN" alt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开除</a:t>
                      </a:r>
                      <a:r>
                        <a:rPr kumimoji="0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)</a:t>
                      </a:r>
                      <a:endParaRPr kumimoji="0" lang="zh-CN" alt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3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结构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左右</a:t>
                      </a:r>
                      <a:endParaRPr kumimoji="0" lang="zh-CN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  <a:cs typeface="+mn-cs"/>
                        </a:rPr>
                        <a:t>运用</a:t>
                      </a:r>
                      <a:endParaRPr kumimoji="0" lang="zh-CN" altLang="en-US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除法是数学计算的方法之一。</a:t>
                      </a:r>
                      <a:endParaRPr kumimoji="0" lang="zh-CN" alt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" name="标题 1"/>
          <p:cNvSpPr>
            <a:spLocks noGrp="1"/>
          </p:cNvSpPr>
          <p:nvPr>
            <p:ph type="title"/>
          </p:nvPr>
        </p:nvSpPr>
        <p:spPr>
          <a:xfrm>
            <a:off x="1526977" y="901967"/>
            <a:ext cx="7293495" cy="582817"/>
          </a:xfrm>
        </p:spPr>
        <p:txBody>
          <a:bodyPr>
            <a:noAutofit/>
          </a:bodyPr>
          <a:lstStyle/>
          <a:p>
            <a:pPr algn="l"/>
            <a:r>
              <a:rPr lang="zh-CN" altLang="en-US" sz="5400" b="1" dirty="0" smtClean="0">
                <a:solidFill>
                  <a:srgbClr val="FF0000"/>
                </a:solidFill>
                <a:latin typeface="文泉驿微米黑" pitchFamily="2" charset="-122"/>
                <a:ea typeface="文泉驿微米黑" pitchFamily="2" charset="-122"/>
              </a:rPr>
              <a:t>字音字形</a:t>
            </a:r>
            <a:r>
              <a:rPr lang="en-US" altLang="zh-CN" sz="5400" b="1" dirty="0" smtClean="0">
                <a:solidFill>
                  <a:srgbClr val="FF0000"/>
                </a:solidFill>
                <a:latin typeface="文泉驿微米黑" pitchFamily="2" charset="-122"/>
                <a:ea typeface="文泉驿微米黑" pitchFamily="2" charset="-122"/>
              </a:rPr>
              <a:t>—</a:t>
            </a:r>
            <a:r>
              <a:rPr lang="zh-CN" altLang="en-US" b="1" dirty="0" smtClean="0">
                <a:solidFill>
                  <a:srgbClr val="FF0000"/>
                </a:solidFill>
                <a:latin typeface="文泉驿微米黑" pitchFamily="2" charset="-122"/>
                <a:ea typeface="文泉驿微米黑" pitchFamily="2" charset="-122"/>
              </a:rPr>
              <a:t>我会读会写</a:t>
            </a:r>
            <a:endParaRPr lang="zh-CN" altLang="en-US" b="1" dirty="0">
              <a:solidFill>
                <a:srgbClr val="FF0000"/>
              </a:solidFill>
              <a:latin typeface="文泉驿微米黑" pitchFamily="2" charset="-122"/>
              <a:ea typeface="文泉驿微米黑" pitchFamily="2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95536" y="692696"/>
            <a:ext cx="1244622" cy="95740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516216" y="1752272"/>
            <a:ext cx="2376264" cy="19374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>
            <a:off x="6588224" y="3989963"/>
            <a:ext cx="2247899" cy="18978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-36512" y="476672"/>
            <a:ext cx="9183885" cy="5979343"/>
            <a:chOff x="-612576" y="476672"/>
            <a:chExt cx="9148661" cy="5979343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 rotWithShape="1">
            <a:blip r:embed="rId1" cstate="screen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40000" contrast="40000"/>
                      </a14:imgEffect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-612576" y="476672"/>
              <a:ext cx="9147373" cy="5979343"/>
            </a:xfrm>
            <a:prstGeom prst="rect">
              <a:avLst/>
            </a:prstGeom>
          </p:spPr>
        </p:pic>
        <p:grpSp>
          <p:nvGrpSpPr>
            <p:cNvPr id="42" name="组合 41"/>
            <p:cNvGrpSpPr/>
            <p:nvPr/>
          </p:nvGrpSpPr>
          <p:grpSpPr>
            <a:xfrm>
              <a:off x="-436465" y="512373"/>
              <a:ext cx="8972550" cy="5897682"/>
              <a:chOff x="152400" y="188640"/>
              <a:chExt cx="8972550" cy="6641430"/>
            </a:xfrm>
          </p:grpSpPr>
          <p:pic>
            <p:nvPicPr>
              <p:cNvPr id="62" name="Picture 9" descr="G01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286000" y="304801"/>
                <a:ext cx="2343150" cy="60374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3" name="Picture 10" descr="G01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905250" y="5970240"/>
                <a:ext cx="2343150" cy="80878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4" name="Picture 11" descr="G01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1771650" y="5860579"/>
                <a:ext cx="2343150" cy="80878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5" name="Picture 12" descr="G01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5657850" y="6021288"/>
                <a:ext cx="2343150" cy="80878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6" name="Picture 13" descr="G01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905250" y="228600"/>
                <a:ext cx="2343150" cy="60374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7" name="Picture 14" descr="G01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6781800" y="228601"/>
                <a:ext cx="2343150" cy="60374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8" name="Picture 15" descr="G01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6516216" y="5924202"/>
                <a:ext cx="2343150" cy="80878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9" name="Picture 16" descr="G01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600075" y="314821"/>
                <a:ext cx="2343150" cy="60374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0" name="Picture 17" descr="G01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362200" y="5924203"/>
                <a:ext cx="2343150" cy="80878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1" name="Picture 18" descr="G01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914650" y="188640"/>
                <a:ext cx="2343150" cy="60374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2" name="Picture 19" descr="G01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152400" y="5932587"/>
                <a:ext cx="2343150" cy="80878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3" name="圆角矩形 2"/>
          <p:cNvSpPr/>
          <p:nvPr/>
        </p:nvSpPr>
        <p:spPr>
          <a:xfrm>
            <a:off x="827584" y="1628800"/>
            <a:ext cx="7920880" cy="446449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effectLst>
            <a:glow rad="101600">
              <a:schemeClr val="accent2">
                <a:lumMod val="50000"/>
                <a:alpha val="6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87033" y="1460644"/>
            <a:ext cx="3241380" cy="1510467"/>
            <a:chOff x="683568" y="1972693"/>
            <a:chExt cx="2843852" cy="132738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>
            <a:xfrm>
              <a:off x="683568" y="1972693"/>
              <a:ext cx="1604640" cy="1327380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 rot="20971349">
              <a:off x="2195272" y="2231440"/>
              <a:ext cx="1332148" cy="4597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FF0000"/>
                  </a:solidFill>
                  <a:latin typeface="+mj-ea"/>
                  <a:ea typeface="+mj-ea"/>
                </a:rPr>
                <a:t>提示</a:t>
              </a:r>
              <a:r>
                <a:rPr lang="en-US" altLang="zh-CN" sz="2800" b="1" dirty="0" smtClean="0">
                  <a:solidFill>
                    <a:srgbClr val="FF0000"/>
                  </a:solidFill>
                  <a:latin typeface="+mj-ea"/>
                  <a:ea typeface="+mj-ea"/>
                </a:rPr>
                <a:t>!!!</a:t>
              </a:r>
              <a:endParaRPr lang="zh-CN" altLang="en-US" sz="2800" b="1" dirty="0">
                <a:solidFill>
                  <a:srgbClr val="FF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2555777" y="3789040"/>
            <a:ext cx="53448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99"/>
                </a:solidFill>
                <a:latin typeface="+mj-ea"/>
                <a:ea typeface="+mj-ea"/>
              </a:rPr>
              <a:t>“困”字里面是“木”，不是“大”。</a:t>
            </a:r>
            <a:endParaRPr lang="zh-CN" altLang="en-US" sz="2400" b="1" dirty="0">
              <a:solidFill>
                <a:srgbClr val="00B0F0"/>
              </a:solidFill>
              <a:latin typeface="Adobe 楷体 Std R" pitchFamily="18" charset="-122"/>
              <a:ea typeface="Adobe 楷体 Std R" pitchFamily="18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83768" y="4293096"/>
            <a:ext cx="598516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+mj-ea"/>
                <a:ea typeface="+mj-ea"/>
              </a:rPr>
              <a:t> </a:t>
            </a:r>
            <a:r>
              <a:rPr lang="zh-CN" altLang="en-US" sz="2400" b="1" dirty="0">
                <a:solidFill>
                  <a:srgbClr val="000099"/>
                </a:solidFill>
                <a:latin typeface="+mj-ea"/>
                <a:ea typeface="+mj-ea"/>
              </a:rPr>
              <a:t>辨读</a:t>
            </a:r>
            <a:r>
              <a:rPr lang="zh-CN" altLang="en-US" sz="2400" b="1" dirty="0" smtClean="0">
                <a:solidFill>
                  <a:srgbClr val="000099"/>
                </a:solidFill>
                <a:latin typeface="+mj-ea"/>
                <a:ea typeface="+mj-ea"/>
              </a:rPr>
              <a:t>：</a:t>
            </a:r>
            <a:r>
              <a:rPr lang="en-US" altLang="zh-CN" sz="2400" b="1" dirty="0" err="1">
                <a:solidFill>
                  <a:srgbClr val="00B0F0"/>
                </a:solidFill>
                <a:latin typeface="+mj-ea"/>
                <a:ea typeface="+mj-ea"/>
              </a:rPr>
              <a:t>sh</a:t>
            </a:r>
            <a:r>
              <a:rPr lang="en-US" altLang="zh-CN" sz="2400" b="1" dirty="0" err="1" smtClean="0">
                <a:solidFill>
                  <a:srgbClr val="00B0F0"/>
                </a:solidFill>
                <a:latin typeface="+mj-ea"/>
                <a:ea typeface="+mj-ea"/>
              </a:rPr>
              <a:t>èng</a:t>
            </a:r>
            <a:r>
              <a:rPr lang="zh-CN" altLang="en-US" sz="2400" b="1" dirty="0" smtClean="0">
                <a:solidFill>
                  <a:srgbClr val="00B0F0"/>
                </a:solidFill>
                <a:latin typeface="+mj-ea"/>
                <a:ea typeface="+mj-ea"/>
              </a:rPr>
              <a:t>（</a:t>
            </a:r>
            <a:r>
              <a:rPr lang="zh-CN" altLang="en-US" sz="2400" b="1" dirty="0">
                <a:solidFill>
                  <a:srgbClr val="00B0F0"/>
                </a:solidFill>
                <a:latin typeface="+mj-ea"/>
                <a:ea typeface="+mj-ea"/>
              </a:rPr>
              <a:t>盛开</a:t>
            </a:r>
            <a:r>
              <a:rPr lang="zh-CN" altLang="en-US" sz="2400" b="1" dirty="0" smtClean="0">
                <a:solidFill>
                  <a:srgbClr val="00B0F0"/>
                </a:solidFill>
                <a:latin typeface="+mj-ea"/>
                <a:ea typeface="+mj-ea"/>
              </a:rPr>
              <a:t>）</a:t>
            </a:r>
            <a:r>
              <a:rPr lang="en-US" altLang="zh-CN" sz="2400" b="1" dirty="0" err="1" smtClean="0">
                <a:solidFill>
                  <a:srgbClr val="00B0F0"/>
                </a:solidFill>
                <a:latin typeface="+mj-ea"/>
                <a:ea typeface="+mj-ea"/>
              </a:rPr>
              <a:t>chéng</a:t>
            </a:r>
            <a:r>
              <a:rPr lang="zh-CN" altLang="en-US" sz="2400" b="1" dirty="0" smtClean="0">
                <a:solidFill>
                  <a:srgbClr val="00B0F0"/>
                </a:solidFill>
                <a:latin typeface="+mj-ea"/>
                <a:ea typeface="+mj-ea"/>
              </a:rPr>
              <a:t>（</a:t>
            </a:r>
            <a:r>
              <a:rPr lang="zh-CN" altLang="en-US" sz="2400" b="1" dirty="0">
                <a:solidFill>
                  <a:srgbClr val="00B0F0"/>
                </a:solidFill>
                <a:latin typeface="+mj-ea"/>
                <a:ea typeface="+mj-ea"/>
              </a:rPr>
              <a:t>盛饭</a:t>
            </a:r>
            <a:r>
              <a:rPr lang="zh-CN" altLang="en-US" sz="2400" b="1" dirty="0" smtClean="0">
                <a:solidFill>
                  <a:srgbClr val="00B0F0"/>
                </a:solidFill>
                <a:latin typeface="+mj-ea"/>
                <a:ea typeface="+mj-ea"/>
              </a:rPr>
              <a:t>）</a:t>
            </a:r>
            <a:endParaRPr lang="en-US" altLang="zh-CN" sz="2400" b="1" dirty="0" smtClean="0">
              <a:solidFill>
                <a:srgbClr val="00B0F0"/>
              </a:solidFill>
              <a:latin typeface="+mj-ea"/>
              <a:ea typeface="+mj-ea"/>
            </a:endParaRPr>
          </a:p>
          <a:p>
            <a:r>
              <a:rPr lang="zh-CN" altLang="en-US" sz="2400" b="1" dirty="0" smtClean="0">
                <a:solidFill>
                  <a:srgbClr val="000099"/>
                </a:solidFill>
                <a:latin typeface="+mj-ea"/>
                <a:ea typeface="+mj-ea"/>
              </a:rPr>
              <a:t>运用</a:t>
            </a:r>
            <a:r>
              <a:rPr lang="zh-CN" altLang="en-US" sz="2400" b="1" dirty="0">
                <a:solidFill>
                  <a:srgbClr val="000099"/>
                </a:solidFill>
                <a:latin typeface="+mj-ea"/>
                <a:ea typeface="+mj-ea"/>
              </a:rPr>
              <a:t>造句</a:t>
            </a:r>
            <a:r>
              <a:rPr lang="zh-CN" altLang="en-US" sz="2400" b="1" dirty="0" smtClean="0">
                <a:solidFill>
                  <a:srgbClr val="000099"/>
                </a:solidFill>
                <a:latin typeface="+mj-ea"/>
                <a:ea typeface="+mj-ea"/>
              </a:rPr>
              <a:t>：</a:t>
            </a:r>
            <a:endParaRPr lang="en-US" altLang="zh-CN" sz="2400" b="1" dirty="0" smtClean="0">
              <a:solidFill>
                <a:srgbClr val="000099"/>
              </a:solidFill>
              <a:latin typeface="+mj-ea"/>
              <a:ea typeface="+mj-ea"/>
            </a:endParaRP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2000" b="1" dirty="0" smtClean="0">
                <a:solidFill>
                  <a:srgbClr val="002060"/>
                </a:solidFill>
                <a:latin typeface="Adobe 楷体 Std R" pitchFamily="18" charset="-122"/>
                <a:ea typeface="Adobe 楷体 Std R" pitchFamily="18" charset="-122"/>
              </a:rPr>
              <a:t>公园</a:t>
            </a:r>
            <a:r>
              <a:rPr lang="zh-CN" altLang="en-US" sz="2000" b="1" dirty="0">
                <a:solidFill>
                  <a:srgbClr val="002060"/>
                </a:solidFill>
                <a:latin typeface="Adobe 楷体 Std R" pitchFamily="18" charset="-122"/>
                <a:ea typeface="Adobe 楷体 Std R" pitchFamily="18" charset="-122"/>
              </a:rPr>
              <a:t>的一角盛</a:t>
            </a:r>
            <a:r>
              <a:rPr lang="zh-CN" altLang="en-US" sz="2000" b="1" dirty="0" smtClean="0">
                <a:solidFill>
                  <a:srgbClr val="002060"/>
                </a:solidFill>
                <a:latin typeface="Adobe 楷体 Std R" pitchFamily="18" charset="-122"/>
                <a:ea typeface="Adobe 楷体 Std R" pitchFamily="18" charset="-122"/>
              </a:rPr>
              <a:t>（</a:t>
            </a:r>
            <a:r>
              <a:rPr lang="en-US" altLang="zh-CN" sz="2000" dirty="0" err="1">
                <a:latin typeface="+mj-ea"/>
                <a:ea typeface="+mj-ea"/>
              </a:rPr>
              <a:t>shèng</a:t>
            </a:r>
            <a:r>
              <a:rPr lang="zh-CN" altLang="en-US" sz="2000" b="1" dirty="0" smtClean="0">
                <a:solidFill>
                  <a:srgbClr val="002060"/>
                </a:solidFill>
                <a:latin typeface="Adobe 楷体 Std R" pitchFamily="18" charset="-122"/>
                <a:ea typeface="Adobe 楷体 Std R" pitchFamily="18" charset="-122"/>
              </a:rPr>
              <a:t>）</a:t>
            </a:r>
            <a:r>
              <a:rPr lang="zh-CN" altLang="en-US" sz="2000" b="1" dirty="0">
                <a:solidFill>
                  <a:srgbClr val="002060"/>
                </a:solidFill>
                <a:latin typeface="Adobe 楷体 Std R" pitchFamily="18" charset="-122"/>
                <a:ea typeface="Adobe 楷体 Std R" pitchFamily="18" charset="-122"/>
              </a:rPr>
              <a:t>开着一朵不知名的小花。</a:t>
            </a:r>
            <a:endParaRPr lang="zh-CN" altLang="en-US" sz="2000" b="1" dirty="0">
              <a:solidFill>
                <a:srgbClr val="002060"/>
              </a:solidFill>
              <a:latin typeface="Adobe 楷体 Std R" pitchFamily="18" charset="-122"/>
              <a:ea typeface="Adobe 楷体 Std R" pitchFamily="18" charset="-122"/>
            </a:endParaRP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2000" b="1" dirty="0">
                <a:solidFill>
                  <a:srgbClr val="002060"/>
                </a:solidFill>
                <a:latin typeface="Adobe 楷体 Std R" pitchFamily="18" charset="-122"/>
                <a:ea typeface="Adobe 楷体 Std R" pitchFamily="18" charset="-122"/>
              </a:rPr>
              <a:t>这个盒子有点小，盛</a:t>
            </a:r>
            <a:r>
              <a:rPr lang="zh-CN" altLang="en-US" sz="2000" b="1" dirty="0" smtClean="0">
                <a:solidFill>
                  <a:srgbClr val="002060"/>
                </a:solidFill>
                <a:latin typeface="Adobe 楷体 Std R" pitchFamily="18" charset="-122"/>
                <a:ea typeface="Adobe 楷体 Std R" pitchFamily="18" charset="-122"/>
              </a:rPr>
              <a:t>（</a:t>
            </a:r>
            <a:r>
              <a:rPr lang="en-US" altLang="zh-CN" sz="2000" dirty="0" err="1">
                <a:latin typeface="+mj-ea"/>
                <a:ea typeface="+mj-ea"/>
              </a:rPr>
              <a:t>chéng</a:t>
            </a:r>
            <a:r>
              <a:rPr lang="zh-CN" altLang="en-US" sz="2000" b="1" dirty="0" smtClean="0">
                <a:solidFill>
                  <a:srgbClr val="002060"/>
                </a:solidFill>
                <a:latin typeface="Adobe 楷体 Std R" pitchFamily="18" charset="-122"/>
                <a:ea typeface="Adobe 楷体 Std R" pitchFamily="18" charset="-122"/>
              </a:rPr>
              <a:t>）</a:t>
            </a:r>
            <a:r>
              <a:rPr lang="zh-CN" altLang="en-US" sz="2000" b="1" dirty="0">
                <a:solidFill>
                  <a:srgbClr val="002060"/>
                </a:solidFill>
                <a:latin typeface="Adobe 楷体 Std R" pitchFamily="18" charset="-122"/>
                <a:ea typeface="Adobe 楷体 Std R" pitchFamily="18" charset="-122"/>
              </a:rPr>
              <a:t>不了多少东西。</a:t>
            </a:r>
            <a:endParaRPr lang="zh-CN" altLang="en-US" sz="2000" b="1" dirty="0">
              <a:solidFill>
                <a:srgbClr val="002060"/>
              </a:solidFill>
              <a:latin typeface="Adobe 楷体 Std R" pitchFamily="18" charset="-122"/>
              <a:ea typeface="Adobe 楷体 Std R" pitchFamily="18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39161" y="3645024"/>
            <a:ext cx="1021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+mj-ea"/>
                <a:ea typeface="+mj-ea"/>
              </a:rPr>
              <a:t>不要写错哦！</a:t>
            </a:r>
            <a:endParaRPr lang="zh-CN" altLang="en-US" sz="20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67153" y="4509120"/>
            <a:ext cx="10669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+mj-ea"/>
                <a:ea typeface="+mj-ea"/>
              </a:rPr>
              <a:t> 多音字</a:t>
            </a:r>
            <a:endParaRPr lang="en-US" altLang="zh-CN" sz="2000" b="1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r>
              <a:rPr lang="en-US" altLang="zh-CN" sz="2000" dirty="0" smtClean="0">
                <a:latin typeface="+mj-ea"/>
                <a:ea typeface="+mj-ea"/>
              </a:rPr>
              <a:t> 【</a:t>
            </a:r>
            <a:r>
              <a:rPr lang="zh-CN" altLang="en-US" sz="2400" b="1" dirty="0">
                <a:solidFill>
                  <a:srgbClr val="000099"/>
                </a:solidFill>
                <a:latin typeface="+mj-ea"/>
                <a:ea typeface="+mj-ea"/>
              </a:rPr>
              <a:t>盛</a:t>
            </a:r>
            <a:r>
              <a:rPr lang="en-US" altLang="zh-CN" sz="2000" dirty="0" smtClean="0">
                <a:latin typeface="+mj-ea"/>
                <a:ea typeface="+mj-ea"/>
              </a:rPr>
              <a:t>】</a:t>
            </a:r>
            <a:endParaRPr lang="zh-CN" altLang="en-US" sz="20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55779" y="2395047"/>
            <a:ext cx="4680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甜   </a:t>
            </a:r>
            <a:r>
              <a:rPr lang="zh-CN" altLang="en-US" sz="2400" b="1" dirty="0" smtClean="0">
                <a:solidFill>
                  <a:srgbClr val="002060"/>
                </a:solidFill>
                <a:latin typeface="Adobe 楷体 Std R" pitchFamily="18" charset="-122"/>
                <a:ea typeface="Adobe 楷体 Std R" pitchFamily="18" charset="-122"/>
              </a:rPr>
              <a:t>念  </a:t>
            </a:r>
            <a:r>
              <a:rPr lang="zh-CN" altLang="en-US" sz="2400" dirty="0" smtClean="0">
                <a:latin typeface="+mj-ea"/>
                <a:ea typeface="+mj-ea"/>
              </a:rPr>
              <a:t> </a:t>
            </a:r>
            <a:r>
              <a:rPr lang="en-US" altLang="zh-CN" sz="2400" b="1" dirty="0" err="1" smtClean="0">
                <a:solidFill>
                  <a:srgbClr val="00B0F0"/>
                </a:solidFill>
                <a:latin typeface="+mj-ea"/>
                <a:ea typeface="+mj-ea"/>
              </a:rPr>
              <a:t>tián</a:t>
            </a:r>
            <a:r>
              <a:rPr lang="en-US" altLang="zh-CN" sz="2400" b="1" dirty="0" smtClean="0">
                <a:solidFill>
                  <a:srgbClr val="00B0F0"/>
                </a:solidFill>
                <a:latin typeface="+mj-ea"/>
                <a:ea typeface="+mj-ea"/>
              </a:rPr>
              <a:t>  </a:t>
            </a:r>
            <a:r>
              <a:rPr lang="zh-CN" altLang="en-US" sz="2400" b="1" dirty="0" smtClean="0">
                <a:solidFill>
                  <a:srgbClr val="00B0F0"/>
                </a:solidFill>
                <a:latin typeface="+mj-ea"/>
                <a:ea typeface="+mj-ea"/>
              </a:rPr>
              <a:t>    </a:t>
            </a:r>
            <a:r>
              <a:rPr lang="zh-CN" altLang="en-US" sz="2400" b="1" dirty="0" smtClean="0">
                <a:solidFill>
                  <a:srgbClr val="002060"/>
                </a:solidFill>
                <a:latin typeface="Adobe 楷体 Std R" pitchFamily="18" charset="-122"/>
                <a:ea typeface="Adobe 楷体 Std R" pitchFamily="18" charset="-122"/>
              </a:rPr>
              <a:t>还是 </a:t>
            </a:r>
            <a:r>
              <a:rPr lang="en-US" altLang="zh-CN" sz="2400" b="1" dirty="0" err="1" smtClean="0">
                <a:solidFill>
                  <a:srgbClr val="00B0F0"/>
                </a:solidFill>
                <a:latin typeface="+mj-ea"/>
                <a:ea typeface="+mj-ea"/>
              </a:rPr>
              <a:t>tán</a:t>
            </a:r>
            <a:endParaRPr lang="zh-CN" altLang="en-US" sz="2400" b="1" dirty="0">
              <a:solidFill>
                <a:srgbClr val="00B0F0"/>
              </a:solidFill>
              <a:latin typeface="+mj-ea"/>
              <a:ea typeface="+mj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55777" y="2784704"/>
            <a:ext cx="4248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您   </a:t>
            </a:r>
            <a:r>
              <a:rPr lang="zh-CN" altLang="en-US" sz="2400" b="1" dirty="0" smtClean="0">
                <a:solidFill>
                  <a:srgbClr val="002060"/>
                </a:solidFill>
                <a:latin typeface="Adobe 楷体 Std R" pitchFamily="18" charset="-122"/>
                <a:ea typeface="Adobe 楷体 Std R" pitchFamily="18" charset="-122"/>
              </a:rPr>
              <a:t>念  </a:t>
            </a:r>
            <a:r>
              <a:rPr lang="zh-CN" altLang="en-US" sz="2400" dirty="0" smtClean="0">
                <a:latin typeface="+mj-ea"/>
                <a:ea typeface="+mj-ea"/>
              </a:rPr>
              <a:t> </a:t>
            </a:r>
            <a:r>
              <a:rPr lang="en-US" altLang="zh-CN" sz="2400" b="1" dirty="0" err="1" smtClean="0">
                <a:solidFill>
                  <a:srgbClr val="00B0F0"/>
                </a:solidFill>
                <a:latin typeface="+mj-ea"/>
                <a:ea typeface="+mj-ea"/>
              </a:rPr>
              <a:t>nín</a:t>
            </a:r>
            <a:r>
              <a:rPr lang="zh-CN" altLang="en-US" sz="2400" b="1" dirty="0" smtClean="0">
                <a:solidFill>
                  <a:srgbClr val="00B0F0"/>
                </a:solidFill>
                <a:latin typeface="+mj-ea"/>
                <a:ea typeface="+mj-ea"/>
              </a:rPr>
              <a:t>       </a:t>
            </a:r>
            <a:r>
              <a:rPr lang="zh-CN" altLang="en-US" sz="2400" b="1" dirty="0" smtClean="0">
                <a:solidFill>
                  <a:srgbClr val="002060"/>
                </a:solidFill>
                <a:latin typeface="Adobe 楷体 Std R" pitchFamily="18" charset="-122"/>
                <a:ea typeface="Adobe 楷体 Std R" pitchFamily="18" charset="-122"/>
              </a:rPr>
              <a:t>还是</a:t>
            </a:r>
            <a:r>
              <a:rPr lang="zh-CN" altLang="en-US" sz="2400" dirty="0" smtClean="0">
                <a:latin typeface="+mj-ea"/>
                <a:ea typeface="+mj-ea"/>
              </a:rPr>
              <a:t> </a:t>
            </a:r>
            <a:r>
              <a:rPr lang="zh-CN" altLang="en-US" sz="2400" b="1" dirty="0" smtClean="0">
                <a:solidFill>
                  <a:srgbClr val="00B0F0"/>
                </a:solidFill>
                <a:latin typeface="+mj-ea"/>
                <a:ea typeface="+mj-ea"/>
              </a:rPr>
              <a:t>ｎ</a:t>
            </a:r>
            <a:r>
              <a:rPr lang="en-US" altLang="zh-CN" sz="2400" b="1" dirty="0" smtClean="0">
                <a:solidFill>
                  <a:srgbClr val="00B0F0"/>
                </a:solidFill>
                <a:latin typeface="+mj-ea"/>
                <a:ea typeface="+mj-ea"/>
              </a:rPr>
              <a:t>í</a:t>
            </a:r>
            <a:endParaRPr lang="zh-CN" altLang="en-US" sz="2400" b="1" dirty="0">
              <a:solidFill>
                <a:srgbClr val="00B0F0"/>
              </a:solidFill>
              <a:latin typeface="+mj-ea"/>
              <a:ea typeface="+mj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55779" y="3207460"/>
            <a:ext cx="42484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踮   </a:t>
            </a:r>
            <a:r>
              <a:rPr lang="zh-CN" altLang="en-US" sz="2400" b="1" dirty="0" smtClean="0">
                <a:solidFill>
                  <a:srgbClr val="002060"/>
                </a:solidFill>
                <a:latin typeface="Adobe 楷体 Std R" pitchFamily="18" charset="-122"/>
                <a:ea typeface="Adobe 楷体 Std R" pitchFamily="18" charset="-122"/>
              </a:rPr>
              <a:t>念 </a:t>
            </a:r>
            <a:r>
              <a:rPr lang="en-US" altLang="zh-CN" sz="2400" dirty="0" smtClean="0">
                <a:latin typeface="+mj-ea"/>
                <a:ea typeface="+mj-ea"/>
              </a:rPr>
              <a:t> </a:t>
            </a:r>
            <a:r>
              <a:rPr lang="en-US" altLang="zh-CN" sz="2400" b="1" dirty="0" err="1" smtClean="0">
                <a:solidFill>
                  <a:srgbClr val="00B0F0"/>
                </a:solidFill>
                <a:latin typeface="+mj-ea"/>
                <a:ea typeface="+mj-ea"/>
              </a:rPr>
              <a:t>diǎn</a:t>
            </a:r>
            <a:r>
              <a:rPr lang="zh-CN" altLang="en-US" sz="2400" b="1" dirty="0" smtClean="0">
                <a:solidFill>
                  <a:srgbClr val="00B0F0"/>
                </a:solidFill>
                <a:latin typeface="+mj-ea"/>
                <a:ea typeface="+mj-ea"/>
              </a:rPr>
              <a:t>      </a:t>
            </a:r>
            <a:r>
              <a:rPr lang="zh-CN" altLang="en-US" sz="2400" b="1" dirty="0" smtClean="0">
                <a:solidFill>
                  <a:srgbClr val="002060"/>
                </a:solidFill>
                <a:latin typeface="Adobe 楷体 Std R" pitchFamily="18" charset="-122"/>
                <a:ea typeface="Adobe 楷体 Std R" pitchFamily="18" charset="-122"/>
              </a:rPr>
              <a:t>还是 </a:t>
            </a:r>
            <a:r>
              <a:rPr lang="en-US" altLang="zh-CN" sz="2400" b="1" dirty="0" err="1" smtClean="0">
                <a:solidFill>
                  <a:srgbClr val="00B0F0"/>
                </a:solidFill>
                <a:latin typeface="+mj-ea"/>
                <a:ea typeface="+mj-ea"/>
              </a:rPr>
              <a:t>diàn</a:t>
            </a:r>
            <a:endParaRPr lang="zh-CN" altLang="en-US" sz="2400" b="1" dirty="0">
              <a:solidFill>
                <a:srgbClr val="00B0F0"/>
              </a:solidFill>
              <a:latin typeface="+mj-ea"/>
              <a:ea typeface="+mj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50025" y="2746438"/>
            <a:ext cx="10908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+mj-ea"/>
                <a:ea typeface="+mj-ea"/>
              </a:rPr>
              <a:t>不要读错哦！</a:t>
            </a:r>
            <a:endParaRPr lang="zh-CN" altLang="en-US" sz="20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1579348" y="2496672"/>
            <a:ext cx="6456793" cy="3242974"/>
            <a:chOff x="1731867" y="2594521"/>
            <a:chExt cx="6456793" cy="3242974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1731867" y="3789040"/>
              <a:ext cx="6456793" cy="0"/>
            </a:xfrm>
            <a:prstGeom prst="line">
              <a:avLst/>
            </a:prstGeom>
            <a:ln w="38100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1731867" y="4390945"/>
              <a:ext cx="6456793" cy="0"/>
            </a:xfrm>
            <a:prstGeom prst="line">
              <a:avLst/>
            </a:prstGeom>
            <a:ln w="38100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2600018" y="2594521"/>
              <a:ext cx="36269" cy="3242974"/>
            </a:xfrm>
            <a:prstGeom prst="line">
              <a:avLst/>
            </a:prstGeom>
            <a:ln w="38100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pic>
        <p:nvPicPr>
          <p:cNvPr id="53" name="图片 52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4283969" y="2395047"/>
            <a:ext cx="566939" cy="426338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4274746" y="2797624"/>
            <a:ext cx="566939" cy="426338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4255345" y="3197120"/>
            <a:ext cx="566939" cy="426338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5274408" y="3824367"/>
            <a:ext cx="566939" cy="426338"/>
          </a:xfrm>
          <a:prstGeom prst="rect">
            <a:avLst/>
          </a:prstGeom>
        </p:spPr>
      </p:pic>
      <p:sp>
        <p:nvSpPr>
          <p:cNvPr id="38" name="标题 1"/>
          <p:cNvSpPr>
            <a:spLocks noGrp="1"/>
          </p:cNvSpPr>
          <p:nvPr>
            <p:ph type="title"/>
          </p:nvPr>
        </p:nvSpPr>
        <p:spPr>
          <a:xfrm>
            <a:off x="1238885" y="621030"/>
            <a:ext cx="5908675" cy="648335"/>
          </a:xfrm>
        </p:spPr>
        <p:txBody>
          <a:bodyPr>
            <a:noAutofit/>
          </a:bodyPr>
          <a:lstStyle/>
          <a:p>
            <a:r>
              <a:rPr lang="zh-CN" altLang="en-US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文泉驿微米黑" pitchFamily="2" charset="-122"/>
                <a:ea typeface="文泉驿微米黑" pitchFamily="2" charset="-122"/>
              </a:rPr>
              <a:t>字音字形</a:t>
            </a:r>
            <a:r>
              <a:rPr lang="en-US" altLang="zh-CN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文泉驿微米黑" pitchFamily="2" charset="-122"/>
                <a:ea typeface="文泉驿微米黑" pitchFamily="2" charset="-122"/>
              </a:rPr>
              <a:t>—</a:t>
            </a:r>
            <a:r>
              <a:rPr lang="zh-CN" altLang="en-US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文泉驿微米黑" pitchFamily="2" charset="-122"/>
                <a:ea typeface="文泉驿微米黑" pitchFamily="2" charset="-122"/>
              </a:rPr>
              <a:t>我会区分</a:t>
            </a:r>
            <a:endParaRPr lang="zh-CN" altLang="en-US" b="1" dirty="0">
              <a:solidFill>
                <a:schemeClr val="accent6">
                  <a:lumMod val="40000"/>
                  <a:lumOff val="60000"/>
                </a:schemeClr>
              </a:solidFill>
              <a:latin typeface="文泉驿微米黑" pitchFamily="2" charset="-122"/>
              <a:ea typeface="文泉驿微米黑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9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0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2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4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6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7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8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0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2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4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  <p:bldP spid="14" grpId="0"/>
      <p:bldP spid="15" grpId="0"/>
      <p:bldP spid="4" grpId="0"/>
      <p:bldP spid="5" grpId="0"/>
      <p:bldP spid="6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/>
          <p:nvPr/>
        </p:nvGrpSpPr>
        <p:grpSpPr>
          <a:xfrm>
            <a:off x="-36512" y="476672"/>
            <a:ext cx="9183885" cy="5979343"/>
            <a:chOff x="-612576" y="476672"/>
            <a:chExt cx="9148661" cy="5979343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 rotWithShape="1">
            <a:blip r:embed="rId1" cstate="screen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40000" contrast="40000"/>
                      </a14:imgEffect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-612576" y="476672"/>
              <a:ext cx="9147373" cy="5979343"/>
            </a:xfrm>
            <a:prstGeom prst="rect">
              <a:avLst/>
            </a:prstGeom>
          </p:spPr>
        </p:pic>
        <p:grpSp>
          <p:nvGrpSpPr>
            <p:cNvPr id="59" name="组合 58"/>
            <p:cNvGrpSpPr/>
            <p:nvPr/>
          </p:nvGrpSpPr>
          <p:grpSpPr>
            <a:xfrm>
              <a:off x="-436465" y="512373"/>
              <a:ext cx="8972550" cy="5897682"/>
              <a:chOff x="152400" y="188640"/>
              <a:chExt cx="8972550" cy="6641430"/>
            </a:xfrm>
          </p:grpSpPr>
          <p:pic>
            <p:nvPicPr>
              <p:cNvPr id="74" name="Picture 9" descr="G01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286000" y="304801"/>
                <a:ext cx="2343150" cy="60374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5" name="Picture 10" descr="G01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905250" y="5970240"/>
                <a:ext cx="2343150" cy="80878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6" name="Picture 11" descr="G01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1771650" y="5860579"/>
                <a:ext cx="2343150" cy="80878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7" name="Picture 12" descr="G01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5657850" y="6021288"/>
                <a:ext cx="2343150" cy="80878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8" name="Picture 13" descr="G01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905250" y="228600"/>
                <a:ext cx="2343150" cy="60374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9" name="Picture 14" descr="G01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6781800" y="228601"/>
                <a:ext cx="2343150" cy="60374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0" name="Picture 15" descr="G01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6516216" y="5924202"/>
                <a:ext cx="2343150" cy="80878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1" name="Picture 16" descr="G01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600075" y="314821"/>
                <a:ext cx="2343150" cy="60374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2" name="Picture 17" descr="G01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362200" y="5924203"/>
                <a:ext cx="2343150" cy="80878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3" name="Picture 18" descr="G01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914650" y="188640"/>
                <a:ext cx="2343150" cy="60374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4" name="Picture 19" descr="G01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152400" y="5932587"/>
                <a:ext cx="2343150" cy="80878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4" name="TextBox 3"/>
          <p:cNvSpPr txBox="1"/>
          <p:nvPr/>
        </p:nvSpPr>
        <p:spPr>
          <a:xfrm>
            <a:off x="1490253" y="1579439"/>
            <a:ext cx="18722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CCFF99"/>
                </a:solidFill>
              </a:rPr>
              <a:t>近义</a:t>
            </a:r>
            <a:r>
              <a:rPr lang="zh-CN" altLang="en-US" sz="4400" b="1" dirty="0" smtClean="0">
                <a:solidFill>
                  <a:srgbClr val="CCFF99"/>
                </a:solidFill>
              </a:rPr>
              <a:t>词</a:t>
            </a:r>
            <a:endParaRPr lang="zh-CN" altLang="en-US" sz="4400" b="1" dirty="0">
              <a:solidFill>
                <a:srgbClr val="CCFF99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38167" y="1507430"/>
            <a:ext cx="18722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CCFF99"/>
                </a:solidFill>
              </a:rPr>
              <a:t>反义词</a:t>
            </a:r>
            <a:endParaRPr lang="zh-CN" altLang="en-US" sz="4400" b="1" dirty="0">
              <a:solidFill>
                <a:srgbClr val="CCFF99"/>
              </a:solidFill>
            </a:endParaRPr>
          </a:p>
        </p:txBody>
      </p:sp>
      <p:sp>
        <p:nvSpPr>
          <p:cNvPr id="6" name="五边形 5"/>
          <p:cNvSpPr/>
          <p:nvPr/>
        </p:nvSpPr>
        <p:spPr>
          <a:xfrm>
            <a:off x="705887" y="2672929"/>
            <a:ext cx="1854206" cy="792088"/>
          </a:xfrm>
          <a:prstGeom prst="homePlate">
            <a:avLst>
              <a:gd name="adj" fmla="val 21140"/>
            </a:avLst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燕尾形 6"/>
          <p:cNvSpPr/>
          <p:nvPr/>
        </p:nvSpPr>
        <p:spPr>
          <a:xfrm>
            <a:off x="2483768" y="2672929"/>
            <a:ext cx="1872208" cy="792088"/>
          </a:xfrm>
          <a:prstGeom prst="chevron">
            <a:avLst>
              <a:gd name="adj" fmla="val 21138"/>
            </a:avLst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1835696" y="2303588"/>
            <a:ext cx="1359668" cy="1174774"/>
          </a:xfrm>
          <a:prstGeom prst="rect">
            <a:avLst/>
          </a:prstGeom>
        </p:spPr>
      </p:pic>
      <p:sp>
        <p:nvSpPr>
          <p:cNvPr id="10" name="燕尾形 9"/>
          <p:cNvSpPr/>
          <p:nvPr/>
        </p:nvSpPr>
        <p:spPr>
          <a:xfrm>
            <a:off x="4788024" y="2660915"/>
            <a:ext cx="1732334" cy="792088"/>
          </a:xfrm>
          <a:prstGeom prst="chevron">
            <a:avLst>
              <a:gd name="adj" fmla="val 17532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五边形 13"/>
          <p:cNvSpPr/>
          <p:nvPr/>
        </p:nvSpPr>
        <p:spPr>
          <a:xfrm>
            <a:off x="705887" y="3910410"/>
            <a:ext cx="1854206" cy="792088"/>
          </a:xfrm>
          <a:prstGeom prst="homePlate">
            <a:avLst>
              <a:gd name="adj" fmla="val 21140"/>
            </a:avLst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燕尾形 14"/>
          <p:cNvSpPr/>
          <p:nvPr/>
        </p:nvSpPr>
        <p:spPr>
          <a:xfrm>
            <a:off x="2483768" y="3910410"/>
            <a:ext cx="1872208" cy="792088"/>
          </a:xfrm>
          <a:prstGeom prst="chevron">
            <a:avLst>
              <a:gd name="adj" fmla="val 21138"/>
            </a:avLst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842180" y="2743662"/>
            <a:ext cx="12961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000099"/>
                </a:solidFill>
                <a:latin typeface="Adobe 楷体 Std R" pitchFamily="18" charset="-122"/>
                <a:ea typeface="Adobe 楷体 Std R" pitchFamily="18" charset="-122"/>
              </a:rPr>
              <a:t>告别</a:t>
            </a:r>
            <a:endParaRPr lang="zh-CN" altLang="en-US" sz="3600" b="1" dirty="0">
              <a:solidFill>
                <a:srgbClr val="000099"/>
              </a:solidFill>
              <a:latin typeface="Adobe 楷体 Std R" pitchFamily="18" charset="-122"/>
              <a:ea typeface="Adobe 楷体 Std R" pitchFamily="18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058033" y="2746623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rgbClr val="0070C0"/>
                </a:solidFill>
              </a:defRPr>
            </a:lvl1pPr>
          </a:lstStyle>
          <a:p>
            <a:r>
              <a:rPr lang="zh-CN" altLang="en-US" b="1" dirty="0">
                <a:solidFill>
                  <a:srgbClr val="000099"/>
                </a:solidFill>
                <a:latin typeface="Adobe 楷体 Std R" pitchFamily="18" charset="-122"/>
                <a:ea typeface="Adobe 楷体 Std R" pitchFamily="18" charset="-122"/>
              </a:rPr>
              <a:t>离别</a:t>
            </a:r>
            <a:endParaRPr lang="zh-CN" altLang="en-US" b="1" dirty="0">
              <a:solidFill>
                <a:srgbClr val="000099"/>
              </a:solidFill>
              <a:latin typeface="Adobe 楷体 Std R" pitchFamily="18" charset="-122"/>
              <a:ea typeface="Adobe 楷体 Std R" pitchFamily="18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05887" y="5150743"/>
            <a:ext cx="1854206" cy="792088"/>
          </a:xfrm>
          <a:prstGeom prst="homePlate">
            <a:avLst>
              <a:gd name="adj" fmla="val 21140"/>
            </a:avLst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燕尾形 22"/>
          <p:cNvSpPr/>
          <p:nvPr/>
        </p:nvSpPr>
        <p:spPr>
          <a:xfrm>
            <a:off x="2483768" y="5150743"/>
            <a:ext cx="1872208" cy="792088"/>
          </a:xfrm>
          <a:prstGeom prst="chevron">
            <a:avLst>
              <a:gd name="adj" fmla="val 21138"/>
            </a:avLst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1835696" y="3533556"/>
            <a:ext cx="1359668" cy="117477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1835696" y="4774506"/>
            <a:ext cx="1359668" cy="1174774"/>
          </a:xfrm>
          <a:prstGeom prst="rect">
            <a:avLst/>
          </a:prstGeom>
        </p:spPr>
      </p:pic>
      <p:sp>
        <p:nvSpPr>
          <p:cNvPr id="27" name="燕尾形 26"/>
          <p:cNvSpPr/>
          <p:nvPr/>
        </p:nvSpPr>
        <p:spPr>
          <a:xfrm flipH="1">
            <a:off x="6660232" y="2640230"/>
            <a:ext cx="1800200" cy="792088"/>
          </a:xfrm>
          <a:prstGeom prst="chevron">
            <a:avLst>
              <a:gd name="adj" fmla="val 17532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5944138" y="2276871"/>
            <a:ext cx="1338731" cy="1338731"/>
          </a:xfrm>
          <a:prstGeom prst="rect">
            <a:avLst/>
          </a:prstGeom>
        </p:spPr>
      </p:pic>
      <p:sp>
        <p:nvSpPr>
          <p:cNvPr id="28" name="燕尾形 27"/>
          <p:cNvSpPr/>
          <p:nvPr/>
        </p:nvSpPr>
        <p:spPr>
          <a:xfrm>
            <a:off x="4788024" y="3896182"/>
            <a:ext cx="1732334" cy="792088"/>
          </a:xfrm>
          <a:prstGeom prst="chevron">
            <a:avLst>
              <a:gd name="adj" fmla="val 17532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燕尾形 28"/>
          <p:cNvSpPr/>
          <p:nvPr/>
        </p:nvSpPr>
        <p:spPr>
          <a:xfrm flipH="1">
            <a:off x="6660232" y="3875497"/>
            <a:ext cx="1800200" cy="792088"/>
          </a:xfrm>
          <a:prstGeom prst="chevron">
            <a:avLst>
              <a:gd name="adj" fmla="val 17532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5944138" y="3501007"/>
            <a:ext cx="1338731" cy="1338731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827584" y="3980327"/>
            <a:ext cx="12961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000099"/>
                </a:solidFill>
                <a:latin typeface="Adobe 楷体 Std R" pitchFamily="18" charset="-122"/>
                <a:ea typeface="Adobe 楷体 Std R" pitchFamily="18" charset="-122"/>
              </a:rPr>
              <a:t>准备</a:t>
            </a:r>
            <a:endParaRPr lang="zh-CN" altLang="en-US" sz="3600" b="1" dirty="0">
              <a:solidFill>
                <a:srgbClr val="000099"/>
              </a:solidFill>
              <a:latin typeface="Adobe 楷体 Std R" pitchFamily="18" charset="-122"/>
              <a:ea typeface="Adobe 楷体 Std R" pitchFamily="18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058033" y="3983288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rgbClr val="0070C0"/>
                </a:solidFill>
              </a:defRPr>
            </a:lvl1pPr>
          </a:lstStyle>
          <a:p>
            <a:r>
              <a:rPr lang="zh-CN" altLang="en-US" b="1" dirty="0">
                <a:solidFill>
                  <a:srgbClr val="000099"/>
                </a:solidFill>
                <a:latin typeface="Adobe 楷体 Std R" pitchFamily="18" charset="-122"/>
                <a:ea typeface="Adobe 楷体 Std R" pitchFamily="18" charset="-122"/>
              </a:rPr>
              <a:t>预备</a:t>
            </a:r>
            <a:endParaRPr lang="zh-CN" altLang="en-US" b="1" dirty="0">
              <a:solidFill>
                <a:srgbClr val="000099"/>
              </a:solidFill>
              <a:latin typeface="Adobe 楷体 Std R" pitchFamily="18" charset="-122"/>
              <a:ea typeface="Adobe 楷体 Std R" pitchFamily="18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42180" y="5220660"/>
            <a:ext cx="12961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000099"/>
                </a:solidFill>
                <a:latin typeface="Adobe 楷体 Std R" pitchFamily="18" charset="-122"/>
                <a:ea typeface="Adobe 楷体 Std R" pitchFamily="18" charset="-122"/>
              </a:rPr>
              <a:t>很多</a:t>
            </a:r>
            <a:endParaRPr lang="zh-CN" altLang="en-US" sz="3600" b="1" dirty="0">
              <a:solidFill>
                <a:srgbClr val="000099"/>
              </a:solidFill>
              <a:latin typeface="Adobe 楷体 Std R" pitchFamily="18" charset="-122"/>
              <a:ea typeface="Adobe 楷体 Std R" pitchFamily="18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058033" y="5223621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rgbClr val="0070C0"/>
                </a:solidFill>
              </a:defRPr>
            </a:lvl1pPr>
          </a:lstStyle>
          <a:p>
            <a:r>
              <a:rPr lang="zh-CN" altLang="en-US" b="1" dirty="0">
                <a:solidFill>
                  <a:srgbClr val="000099"/>
                </a:solidFill>
                <a:latin typeface="Adobe 楷体 Std R" pitchFamily="18" charset="-122"/>
                <a:ea typeface="Adobe 楷体 Std R" pitchFamily="18" charset="-122"/>
              </a:rPr>
              <a:t>许多</a:t>
            </a:r>
            <a:endParaRPr lang="zh-CN" altLang="en-US" b="1" dirty="0">
              <a:solidFill>
                <a:srgbClr val="000099"/>
              </a:solidFill>
              <a:latin typeface="Adobe 楷体 Std R" pitchFamily="18" charset="-122"/>
              <a:ea typeface="Adobe 楷体 Std R" pitchFamily="18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932039" y="2742407"/>
            <a:ext cx="12961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000099"/>
                </a:solidFill>
                <a:latin typeface="Adobe 楷体 Std R" pitchFamily="18" charset="-122"/>
                <a:ea typeface="Adobe 楷体 Std R" pitchFamily="18" charset="-122"/>
              </a:rPr>
              <a:t>轻</a:t>
            </a:r>
            <a:endParaRPr lang="zh-CN" altLang="en-US" sz="3600" b="1" dirty="0">
              <a:solidFill>
                <a:srgbClr val="000099"/>
              </a:solidFill>
              <a:latin typeface="Adobe 楷体 Std R" pitchFamily="18" charset="-122"/>
              <a:ea typeface="Adobe 楷体 Std R" pitchFamily="18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092280" y="2742407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rgbClr val="0070C0"/>
                </a:solidFill>
              </a:defRPr>
            </a:lvl1pPr>
          </a:lstStyle>
          <a:p>
            <a:pPr algn="ctr"/>
            <a:r>
              <a:rPr lang="zh-CN" altLang="en-US" b="1" dirty="0">
                <a:solidFill>
                  <a:srgbClr val="000099"/>
                </a:solidFill>
                <a:latin typeface="Adobe 楷体 Std R" pitchFamily="18" charset="-122"/>
                <a:ea typeface="Adobe 楷体 Std R" pitchFamily="18" charset="-122"/>
              </a:rPr>
              <a:t>重</a:t>
            </a:r>
            <a:endParaRPr lang="zh-CN" altLang="en-US" b="1" dirty="0">
              <a:solidFill>
                <a:srgbClr val="000099"/>
              </a:solidFill>
              <a:latin typeface="Adobe 楷体 Std R" pitchFamily="18" charset="-122"/>
              <a:ea typeface="Adobe 楷体 Std R" pitchFamily="18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932039" y="3966099"/>
            <a:ext cx="12961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000099"/>
                </a:solidFill>
                <a:latin typeface="Adobe 楷体 Std R" pitchFamily="18" charset="-122"/>
                <a:ea typeface="Adobe 楷体 Std R" pitchFamily="18" charset="-122"/>
              </a:rPr>
              <a:t>粗心</a:t>
            </a:r>
            <a:endParaRPr lang="zh-CN" altLang="en-US" sz="3600" b="1" dirty="0">
              <a:solidFill>
                <a:srgbClr val="000099"/>
              </a:solidFill>
              <a:latin typeface="Adobe 楷体 Std R" pitchFamily="18" charset="-122"/>
              <a:ea typeface="Adobe 楷体 Std R" pitchFamily="18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020272" y="3984642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rgbClr val="0070C0"/>
                </a:solidFill>
              </a:defRPr>
            </a:lvl1pPr>
          </a:lstStyle>
          <a:p>
            <a:r>
              <a:rPr lang="zh-CN" altLang="en-US" b="1" dirty="0">
                <a:solidFill>
                  <a:srgbClr val="000099"/>
                </a:solidFill>
                <a:latin typeface="Adobe 楷体 Std R" pitchFamily="18" charset="-122"/>
                <a:ea typeface="Adobe 楷体 Std R" pitchFamily="18" charset="-122"/>
              </a:rPr>
              <a:t>细心</a:t>
            </a:r>
            <a:endParaRPr lang="zh-CN" altLang="en-US" b="1" dirty="0">
              <a:solidFill>
                <a:srgbClr val="000099"/>
              </a:solidFill>
              <a:latin typeface="Adobe 楷体 Std R" pitchFamily="18" charset="-122"/>
              <a:ea typeface="Adobe 楷体 Std R" pitchFamily="18" charset="-12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4572000" y="1894185"/>
            <a:ext cx="0" cy="4127103"/>
          </a:xfrm>
          <a:prstGeom prst="line">
            <a:avLst/>
          </a:prstGeom>
          <a:ln w="57150">
            <a:solidFill>
              <a:srgbClr val="FFFF00"/>
            </a:solidFill>
            <a:prstDash val="dash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47" name="燕尾形 46"/>
          <p:cNvSpPr/>
          <p:nvPr/>
        </p:nvSpPr>
        <p:spPr>
          <a:xfrm>
            <a:off x="4860032" y="5142481"/>
            <a:ext cx="1732334" cy="792088"/>
          </a:xfrm>
          <a:prstGeom prst="chevron">
            <a:avLst>
              <a:gd name="adj" fmla="val 17532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8" name="燕尾形 47"/>
          <p:cNvSpPr/>
          <p:nvPr/>
        </p:nvSpPr>
        <p:spPr>
          <a:xfrm flipH="1">
            <a:off x="6732240" y="5121796"/>
            <a:ext cx="1800200" cy="792088"/>
          </a:xfrm>
          <a:prstGeom prst="chevron">
            <a:avLst>
              <a:gd name="adj" fmla="val 17532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004047" y="5212398"/>
            <a:ext cx="12961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000099"/>
                </a:solidFill>
                <a:latin typeface="Adobe 楷体 Std R" pitchFamily="18" charset="-122"/>
                <a:ea typeface="Adobe 楷体 Std R" pitchFamily="18" charset="-122"/>
              </a:rPr>
              <a:t>仔细</a:t>
            </a:r>
            <a:endParaRPr lang="zh-CN" altLang="en-US" sz="3600" b="1" dirty="0">
              <a:solidFill>
                <a:srgbClr val="000099"/>
              </a:solidFill>
              <a:latin typeface="Adobe 楷体 Std R" pitchFamily="18" charset="-122"/>
              <a:ea typeface="Adobe 楷体 Std R" pitchFamily="18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092280" y="5157192"/>
            <a:ext cx="1800200" cy="884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rgbClr val="0070C0"/>
                </a:solidFill>
              </a:defRPr>
            </a:lvl1pPr>
          </a:lstStyle>
          <a:p>
            <a:pPr>
              <a:lnSpc>
                <a:spcPts val="3000"/>
              </a:lnSpc>
            </a:pPr>
            <a:r>
              <a:rPr lang="zh-CN" altLang="en-US" sz="3400" b="1" dirty="0" smtClean="0">
                <a:solidFill>
                  <a:srgbClr val="000099"/>
                </a:solidFill>
                <a:latin typeface="Adobe 楷体 Std R" pitchFamily="18" charset="-122"/>
                <a:ea typeface="Adobe 楷体 Std R" pitchFamily="18" charset="-122"/>
              </a:rPr>
              <a:t>马虎</a:t>
            </a:r>
            <a:endParaRPr lang="en-US" altLang="zh-CN" sz="3400" b="1" dirty="0" smtClean="0">
              <a:solidFill>
                <a:srgbClr val="000099"/>
              </a:solidFill>
              <a:latin typeface="Adobe 楷体 Std R" pitchFamily="18" charset="-122"/>
              <a:ea typeface="Adobe 楷体 Std R" pitchFamily="18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3400" b="1" dirty="0" smtClean="0">
                <a:solidFill>
                  <a:srgbClr val="000099"/>
                </a:solidFill>
                <a:latin typeface="Adobe 楷体 Std R" pitchFamily="18" charset="-122"/>
                <a:ea typeface="Adobe 楷体 Std R" pitchFamily="18" charset="-122"/>
              </a:rPr>
              <a:t>粗心</a:t>
            </a:r>
            <a:endParaRPr lang="zh-CN" altLang="en-US" sz="3400" b="1" dirty="0">
              <a:solidFill>
                <a:srgbClr val="000099"/>
              </a:solidFill>
              <a:latin typeface="Adobe 楷体 Std R" pitchFamily="18" charset="-122"/>
              <a:ea typeface="Adobe 楷体 Std R" pitchFamily="18" charset="-122"/>
            </a:endParaRPr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5969573" y="4739854"/>
            <a:ext cx="1338731" cy="1338731"/>
          </a:xfrm>
          <a:prstGeom prst="rect">
            <a:avLst/>
          </a:prstGeom>
        </p:spPr>
      </p:pic>
      <p:sp>
        <p:nvSpPr>
          <p:cNvPr id="55" name="标题 1"/>
          <p:cNvSpPr>
            <a:spLocks noGrp="1"/>
          </p:cNvSpPr>
          <p:nvPr>
            <p:ph type="title"/>
          </p:nvPr>
        </p:nvSpPr>
        <p:spPr>
          <a:xfrm>
            <a:off x="899592" y="620688"/>
            <a:ext cx="5184576" cy="864096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文泉驿微米黑" pitchFamily="2" charset="-122"/>
                <a:ea typeface="文泉驿微米黑" pitchFamily="2" charset="-122"/>
              </a:rPr>
              <a:t>词义词形</a:t>
            </a:r>
            <a:r>
              <a:rPr lang="en-US" altLang="zh-CN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文泉驿微米黑" pitchFamily="2" charset="-122"/>
                <a:ea typeface="文泉驿微米黑" pitchFamily="2" charset="-122"/>
              </a:rPr>
              <a:t>—</a:t>
            </a:r>
            <a:r>
              <a:rPr lang="zh-CN" altLang="en-US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文泉驿微米黑" pitchFamily="2" charset="-122"/>
                <a:ea typeface="文泉驿微米黑" pitchFamily="2" charset="-122"/>
              </a:rPr>
              <a:t>我会</a:t>
            </a:r>
            <a:r>
              <a:rPr lang="zh-CN" altLang="en-US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文泉驿微米黑" pitchFamily="2" charset="-122"/>
                <a:ea typeface="文泉驿微米黑" pitchFamily="2" charset="-122"/>
              </a:rPr>
              <a:t>区分</a:t>
            </a:r>
            <a:endParaRPr lang="zh-CN" altLang="en-US" b="1" dirty="0">
              <a:solidFill>
                <a:schemeClr val="accent6">
                  <a:lumMod val="40000"/>
                  <a:lumOff val="60000"/>
                </a:schemeClr>
              </a:solidFill>
              <a:latin typeface="文泉驿微米黑" pitchFamily="2" charset="-122"/>
              <a:ea typeface="文泉驿微米黑" pitchFamily="2" charset="-122"/>
            </a:endParaRPr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>
            <a:off x="35496" y="519258"/>
            <a:ext cx="1033229" cy="15415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4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5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7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9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1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9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0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2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4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6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5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1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2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3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4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5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6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7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8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0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9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 animBg="1"/>
      <p:bldP spid="10" grpId="0" animBg="1"/>
      <p:bldP spid="14" grpId="0" animBg="1"/>
      <p:bldP spid="15" grpId="0" animBg="1"/>
      <p:bldP spid="20" grpId="0"/>
      <p:bldP spid="21" grpId="0"/>
      <p:bldP spid="22" grpId="0" animBg="1"/>
      <p:bldP spid="23" grpId="0" animBg="1"/>
      <p:bldP spid="27" grpId="0" animBg="1"/>
      <p:bldP spid="28" grpId="0" animBg="1"/>
      <p:bldP spid="29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47" grpId="0" animBg="1"/>
      <p:bldP spid="48" grpId="0" animBg="1"/>
      <p:bldP spid="49" grpId="0"/>
      <p:bldP spid="50" grpId="0"/>
      <p:bldP spid="55" grpId="0"/>
    </p:bldLst>
  </p:timing>
</p:sld>
</file>

<file path=ppt/theme/theme1.xml><?xml version="1.0" encoding="utf-8"?>
<a:theme xmlns:a="http://schemas.openxmlformats.org/drawingml/2006/main" name="Office 主题">
  <a:themeElements>
    <a:clrScheme name="华丽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3157</Words>
  <Application>WPS 演示</Application>
  <PresentationFormat>全屏显示(4:3)</PresentationFormat>
  <Paragraphs>632</Paragraphs>
  <Slides>26</Slides>
  <Notes>6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2" baseType="lpstr">
      <vt:lpstr>Arial</vt:lpstr>
      <vt:lpstr>宋体</vt:lpstr>
      <vt:lpstr>Wingdings</vt:lpstr>
      <vt:lpstr>文泉驿微米黑</vt:lpstr>
      <vt:lpstr>华文细黑</vt:lpstr>
      <vt:lpstr>方正兰亭超细黑简体</vt:lpstr>
      <vt:lpstr>Adobe 楷体 Std R</vt:lpstr>
      <vt:lpstr>华文中宋</vt:lpstr>
      <vt:lpstr>仿宋</vt:lpstr>
      <vt:lpstr>华文彩云</vt:lpstr>
      <vt:lpstr>微软雅黑</vt:lpstr>
      <vt:lpstr>黑体</vt:lpstr>
      <vt:lpstr>Calibri</vt:lpstr>
      <vt:lpstr>楷体</vt:lpstr>
      <vt:lpstr>Calibri Light</vt:lpstr>
      <vt:lpstr>Office 主题</vt:lpstr>
      <vt:lpstr>PowerPoint 演示文稿</vt:lpstr>
      <vt:lpstr>一株紫丁香，是孩子们的一片心意，是对老师的问候与感激。这株紫丁香，不仅是孩子们送给老师的一份珍贵礼物，更是师生情谊的见证。</vt:lpstr>
      <vt:lpstr>紫丁香介绍</vt:lpstr>
      <vt:lpstr>字音字形—我会读会写</vt:lpstr>
      <vt:lpstr>字音字形—我会读会写</vt:lpstr>
      <vt:lpstr>字音字形—我会读会写</vt:lpstr>
      <vt:lpstr>字音字形—我会读会写</vt:lpstr>
      <vt:lpstr>字音字形—我会区分</vt:lpstr>
      <vt:lpstr>词义词形—我会区分</vt:lpstr>
      <vt:lpstr>PowerPoint 演示文稿</vt:lpstr>
      <vt:lpstr>PowerPoint 演示文稿</vt:lpstr>
      <vt:lpstr>初读课文</vt:lpstr>
      <vt:lpstr>再读课文—文章结构和中心思想</vt:lpstr>
      <vt:lpstr>精读课文—我会解析句子</vt:lpstr>
      <vt:lpstr>PowerPoint 演示文稿</vt:lpstr>
      <vt:lpstr>精读课文—我会解析句子</vt:lpstr>
      <vt:lpstr>精读课文—我会解析句子</vt:lpstr>
      <vt:lpstr>精读课文—我会解析句子</vt:lpstr>
      <vt:lpstr>精读课文—我会解析句子</vt:lpstr>
      <vt:lpstr>精读课文—我会解析句子</vt:lpstr>
      <vt:lpstr>精读课文—我会解析句子</vt:lpstr>
      <vt:lpstr>互动反馈—心灵感悟</vt:lpstr>
      <vt:lpstr>互动反馈—语言积累</vt:lpstr>
      <vt:lpstr>随堂练习</vt:lpstr>
      <vt:lpstr>随堂练习</vt:lpstr>
      <vt:lpstr>我们要和紫丁香花说再见了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zsf</dc:creator>
  <cp:lastModifiedBy>Administrator</cp:lastModifiedBy>
  <cp:revision>270</cp:revision>
  <dcterms:created xsi:type="dcterms:W3CDTF">2015-08-21T05:24:00Z</dcterms:created>
  <dcterms:modified xsi:type="dcterms:W3CDTF">2016-09-12T06:49:23Z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2052-10.1.0.5866</vt:lpwstr>
  </property>
</Properties>
</file>