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handoutMasterIdLst>
    <p:handoutMasterId r:id="rId20"/>
  </p:handoutMasterIdLst>
  <p:sldIdLst>
    <p:sldId id="257" r:id="rId4"/>
    <p:sldId id="259" r:id="rId5"/>
    <p:sldId id="268" r:id="rId6"/>
    <p:sldId id="270" r:id="rId7"/>
    <p:sldId id="276" r:id="rId8"/>
    <p:sldId id="274" r:id="rId9"/>
    <p:sldId id="273" r:id="rId10"/>
    <p:sldId id="272" r:id="rId11"/>
    <p:sldId id="281" r:id="rId12"/>
    <p:sldId id="277" r:id="rId13"/>
    <p:sldId id="283" r:id="rId14"/>
    <p:sldId id="278" r:id="rId15"/>
    <p:sldId id="284" r:id="rId16"/>
    <p:sldId id="285" r:id="rId17"/>
    <p:sldId id="286" r:id="rId18"/>
    <p:sldId id="287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CC00"/>
    <a:srgbClr val="FBAD11"/>
    <a:srgbClr val="F98613"/>
    <a:srgbClr val="EC8B20"/>
    <a:srgbClr val="E71E09"/>
    <a:srgbClr val="D7CFB1"/>
    <a:srgbClr val="EFD9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B09F7-1B18-45F1-9789-FA281BF5D687}" type="datetimeFigureOut">
              <a:rPr lang="zh-CN" altLang="en-US" smtClean="0"/>
              <a:t>2015/10/18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2A7DA1-B603-498D-A6CC-5E177D6F30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0545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9144000" cy="1052736"/>
          </a:xfrm>
          <a:prstGeom prst="rect">
            <a:avLst/>
          </a:prstGeom>
          <a:solidFill>
            <a:srgbClr val="F98613">
              <a:alpha val="86000"/>
            </a:srgbClr>
          </a:solidFill>
          <a:ln>
            <a:noFill/>
          </a:ln>
          <a:effectLst>
            <a:glow rad="927100">
              <a:schemeClr val="accent1">
                <a:alpha val="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OffAxis1Right"/>
              <a:lightRig rig="threePt" dir="t"/>
            </a:scene3d>
          </a:bodyPr>
          <a:lstStyle/>
          <a:p>
            <a:pPr algn="ctr"/>
            <a:endParaRPr lang="zh-CN" altLang="en-US">
              <a:gradFill flip="none" rotWithShape="1">
                <a:gsLst>
                  <a:gs pos="35850">
                    <a:srgbClr val="C4C4C4"/>
                  </a:gs>
                  <a:gs pos="0">
                    <a:schemeClr val="lt1">
                      <a:shade val="30000"/>
                      <a:satMod val="115000"/>
                    </a:schemeClr>
                  </a:gs>
                  <a:gs pos="58000">
                    <a:srgbClr val="F98613"/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6165303"/>
            <a:ext cx="9144000" cy="692763"/>
          </a:xfrm>
          <a:prstGeom prst="rect">
            <a:avLst/>
          </a:prstGeom>
          <a:solidFill>
            <a:srgbClr val="F98613">
              <a:alpha val="86000"/>
            </a:srgbClr>
          </a:solidFill>
          <a:ln>
            <a:noFill/>
          </a:ln>
          <a:effectLst>
            <a:glow rad="927100">
              <a:schemeClr val="accent1">
                <a:alpha val="0"/>
              </a:schemeClr>
            </a:glo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52D525-CDDF-4287-B518-35B87A73AEE3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797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869AB-C311-4A86-8712-61EFCAE6F4D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08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A93C4-AC2B-484C-A519-4BF2D7D7532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5480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6F2CA-F2E0-4B57-94CE-AFD95BD5ACB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707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3A7B2A-D048-4EE9-89F2-ABA8D5F4C86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415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7840A-4D0B-482D-87D1-7362BB4034E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2388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1BE4A6-61DD-48E0-AAEE-F65AF1C812A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0139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FAA36F-614A-4F56-9079-F2D6E3F73CB0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25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74B410-15B4-4228-ABE5-C28D5764066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6635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F2CE4-3F04-41B1-BCEE-B6DF174631E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1934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79372E-05A1-4872-A190-8B560727A17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8911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0BB0F-4F99-435B-820B-FFA8032F31CD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4359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7748A-1B7B-4ACD-907B-C4D9060BA91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7332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09AC7-169D-421F-9EDD-7D327632944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5522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A3C6B-D118-4B9C-B6E3-C591E4930A2E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5359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9346A-5C7E-45FB-B2E5-4B340C29D20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5040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09D987-322B-4E7F-8FED-FEE907CBA55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1868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40BE24-0495-49DA-B53F-24FD4627355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952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0B99A-AB5D-40EC-875A-3922AD28DD5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9406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A253C-1379-4EFA-BD8C-A7F1385D61F4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4878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34F8E3-E404-4464-B0D4-4CD4B7D2F34C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1339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022C0-2E3B-433D-A61A-7A22885E111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832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2015/10/18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483E81-044B-44C3-9268-38D1CC58BFCD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400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41BE42-93A1-40E5-BC7A-A9502B79363B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197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5.wdp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p3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" Target="slide4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5.gi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4339" name="Picture 3" descr="togdr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448800" cy="68564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9334" name="WordArt 6"/>
          <p:cNvSpPr>
            <a:spLocks noChangeArrowheads="1" noChangeShapeType="1" noTextEdit="1"/>
          </p:cNvSpPr>
          <p:nvPr/>
        </p:nvSpPr>
        <p:spPr bwMode="auto">
          <a:xfrm>
            <a:off x="2555875" y="1916113"/>
            <a:ext cx="5040313" cy="20177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319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/>
                <a:ea typeface="隶书"/>
              </a:rPr>
              <a:t>秋天的雨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076031" y="4678632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衢州学院  周子怡</a:t>
            </a:r>
            <a:endParaRPr lang="zh-CN" altLang="en-US" sz="2400" b="1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1353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99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4" grpId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864" b="91840" l="20215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173" y="1124744"/>
            <a:ext cx="6872820" cy="5045066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395536" y="257130"/>
            <a:ext cx="1369573" cy="692696"/>
          </a:xfrm>
          <a:prstGeom prst="roundRect">
            <a:avLst/>
          </a:prstGeom>
          <a:ln w="38100">
            <a:noFill/>
            <a:prstDash val="soli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E71E09"/>
                </a:solidFill>
              </a:rPr>
              <a:t>猜一猜</a:t>
            </a:r>
            <a:endParaRPr lang="zh-CN" altLang="en-US" sz="2400" b="1" dirty="0">
              <a:solidFill>
                <a:srgbClr val="E71E09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10227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读一读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04048" y="257130"/>
            <a:ext cx="1512168" cy="692696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品一品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60530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写一写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11560" y="2132856"/>
            <a:ext cx="7844454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dirty="0" smtClean="0">
                <a:latin typeface="Times New Roman" pitchFamily="18" charset="0"/>
                <a:ea typeface="华文中宋" pitchFamily="2" charset="-122"/>
              </a:rPr>
              <a:t>　　</a:t>
            </a:r>
            <a:r>
              <a:rPr kumimoji="1" lang="zh-CN" altLang="en-US" sz="4000" b="1" dirty="0" smtClean="0"/>
              <a:t>你看，它把</a:t>
            </a:r>
            <a:r>
              <a:rPr kumimoji="1" lang="zh-CN" altLang="en-US" sz="4000" b="1" dirty="0" smtClean="0">
                <a:solidFill>
                  <a:srgbClr val="FFFF00"/>
                </a:solidFill>
              </a:rPr>
              <a:t>黄色</a:t>
            </a:r>
            <a:r>
              <a:rPr kumimoji="1" lang="zh-CN" altLang="en-US" sz="4000" b="1" dirty="0" smtClean="0"/>
              <a:t>给了银杏树，黄黄的叶子像一把把小扇子，</a:t>
            </a:r>
            <a:r>
              <a:rPr kumimoji="1" lang="zh-CN" altLang="en-US" sz="4000" b="1" dirty="0">
                <a:solidFill>
                  <a:srgbClr val="FF0000"/>
                </a:solidFill>
              </a:rPr>
              <a:t>扇哪扇</a:t>
            </a:r>
            <a:r>
              <a:rPr kumimoji="1" lang="zh-CN" altLang="en-US" sz="4000" b="1" dirty="0" smtClean="0">
                <a:solidFill>
                  <a:srgbClr val="FF0000"/>
                </a:solidFill>
              </a:rPr>
              <a:t>哪</a:t>
            </a:r>
            <a:r>
              <a:rPr kumimoji="1" lang="zh-CN" altLang="en-US" sz="4000" b="1" dirty="0" smtClean="0"/>
              <a:t>，扇走了夏天的炎热。</a:t>
            </a:r>
            <a:r>
              <a:rPr kumimoji="1" lang="zh-CN" altLang="en-US" sz="4000" dirty="0" smtClean="0"/>
              <a:t> </a:t>
            </a:r>
            <a:endParaRPr kumimoji="1"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995449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95536" y="257130"/>
            <a:ext cx="1369573" cy="692696"/>
          </a:xfrm>
          <a:prstGeom prst="roundRect">
            <a:avLst/>
          </a:prstGeom>
          <a:ln w="38100">
            <a:noFill/>
            <a:prstDash val="soli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E71E09"/>
                </a:solidFill>
              </a:rPr>
              <a:t>猜一猜</a:t>
            </a:r>
            <a:endParaRPr lang="zh-CN" altLang="en-US" sz="2400" b="1" dirty="0">
              <a:solidFill>
                <a:srgbClr val="E71E09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10227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读一读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04048" y="257130"/>
            <a:ext cx="1512168" cy="692696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品一品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60530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写一写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004048" y="1844824"/>
            <a:ext cx="3672408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indent="457200"/>
            <a:r>
              <a:rPr kumimoji="1" lang="zh-CN" altLang="en-US" sz="4000" b="1" dirty="0" smtClean="0">
                <a:latin typeface="Times New Roman" pitchFamily="18" charset="0"/>
              </a:rPr>
              <a:t>它</a:t>
            </a:r>
            <a:r>
              <a:rPr kumimoji="1" lang="zh-CN" altLang="en-US" sz="4000" b="1" dirty="0">
                <a:latin typeface="Times New Roman" pitchFamily="18" charset="0"/>
              </a:rPr>
              <a:t>把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Times New Roman" pitchFamily="18" charset="0"/>
              </a:rPr>
              <a:t>红色</a:t>
            </a:r>
            <a:r>
              <a:rPr kumimoji="1" lang="zh-CN" altLang="en-US" sz="4000" b="1" dirty="0" smtClean="0">
                <a:latin typeface="Times New Roman" pitchFamily="18" charset="0"/>
              </a:rPr>
              <a:t>给   了</a:t>
            </a:r>
            <a:r>
              <a:rPr kumimoji="1" lang="zh-CN" altLang="en-US" sz="4000" b="1" dirty="0">
                <a:latin typeface="Times New Roman" pitchFamily="18" charset="0"/>
              </a:rPr>
              <a:t>枫树，</a:t>
            </a:r>
            <a:r>
              <a:rPr kumimoji="1" lang="zh-CN" altLang="en-US" sz="4000" b="1" dirty="0" smtClean="0">
                <a:latin typeface="Times New Roman" pitchFamily="18" charset="0"/>
              </a:rPr>
              <a:t>红红的</a:t>
            </a:r>
            <a:r>
              <a:rPr kumimoji="1" lang="zh-CN" altLang="en-US" sz="4000" b="1" dirty="0">
                <a:latin typeface="Times New Roman" pitchFamily="18" charset="0"/>
              </a:rPr>
              <a:t>枫叶像一枚枚</a:t>
            </a:r>
            <a:r>
              <a:rPr kumimoji="1" lang="zh-CN" altLang="en-US" sz="4000" b="1" dirty="0" smtClean="0">
                <a:latin typeface="Times New Roman" pitchFamily="18" charset="0"/>
              </a:rPr>
              <a:t>邮票，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Times New Roman" pitchFamily="18" charset="0"/>
              </a:rPr>
              <a:t>飘哇飘哇</a:t>
            </a:r>
            <a:r>
              <a:rPr kumimoji="1" lang="zh-CN" altLang="en-US" sz="4000" b="1" dirty="0" smtClean="0">
                <a:latin typeface="Times New Roman" pitchFamily="18" charset="0"/>
              </a:rPr>
              <a:t>，邮</a:t>
            </a:r>
            <a:r>
              <a:rPr kumimoji="1" lang="zh-CN" altLang="en-US" sz="4000" b="1" dirty="0">
                <a:latin typeface="Times New Roman" pitchFamily="18" charset="0"/>
              </a:rPr>
              <a:t>来了秋天的凉爽。</a:t>
            </a:r>
          </a:p>
        </p:txBody>
      </p:sp>
      <p:pic>
        <p:nvPicPr>
          <p:cNvPr id="10" name="Picture 11" descr="179582_100112003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98" y="1844824"/>
            <a:ext cx="4582203" cy="36004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73058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11" y="1196752"/>
            <a:ext cx="1960822" cy="1305938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395536" y="257130"/>
            <a:ext cx="1369573" cy="692696"/>
          </a:xfrm>
          <a:prstGeom prst="roundRect">
            <a:avLst/>
          </a:prstGeom>
          <a:ln w="38100">
            <a:noFill/>
            <a:prstDash val="soli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E71E09"/>
                </a:solidFill>
              </a:rPr>
              <a:t>猜一猜</a:t>
            </a:r>
            <a:endParaRPr lang="zh-CN" altLang="en-US" sz="2400" b="1" dirty="0">
              <a:solidFill>
                <a:srgbClr val="E71E09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10227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读一读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04048" y="257130"/>
            <a:ext cx="1512168" cy="692696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品一品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60530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写一写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683561" y="1700808"/>
            <a:ext cx="813752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dirty="0">
                <a:latin typeface="Times New Roman" pitchFamily="18" charset="0"/>
                <a:ea typeface="华文中宋" pitchFamily="2" charset="-122"/>
              </a:rPr>
              <a:t>　　  </a:t>
            </a:r>
            <a:r>
              <a:rPr kumimoji="1" lang="zh-CN" altLang="en-US" sz="4000" b="1" dirty="0">
                <a:latin typeface="+mn-ea"/>
                <a:ea typeface="+mn-ea"/>
                <a:cs typeface="Tahoma" pitchFamily="34" charset="0"/>
              </a:rPr>
              <a:t>你看，它把</a:t>
            </a:r>
            <a:r>
              <a:rPr kumimoji="1" lang="zh-CN" altLang="en-US" sz="4000" b="1" dirty="0">
                <a:solidFill>
                  <a:srgbClr val="FFFF00"/>
                </a:solidFill>
                <a:latin typeface="+mn-ea"/>
                <a:ea typeface="+mn-ea"/>
                <a:cs typeface="Tahoma" pitchFamily="34" charset="0"/>
              </a:rPr>
              <a:t>黄色</a:t>
            </a:r>
            <a:r>
              <a:rPr kumimoji="1" lang="zh-CN" altLang="en-US" sz="4000" b="1" dirty="0">
                <a:latin typeface="+mn-ea"/>
                <a:ea typeface="+mn-ea"/>
                <a:cs typeface="Tahoma" pitchFamily="34" charset="0"/>
              </a:rPr>
              <a:t>给了银杏树，黄黄的叶子像一把把小扇子，</a:t>
            </a:r>
            <a:r>
              <a:rPr kumimoji="1" lang="zh-CN" altLang="en-US" sz="4000" b="1" dirty="0">
                <a:solidFill>
                  <a:srgbClr val="FF0000"/>
                </a:solidFill>
                <a:latin typeface="+mn-ea"/>
                <a:ea typeface="+mn-ea"/>
                <a:cs typeface="Tahoma" pitchFamily="34" charset="0"/>
              </a:rPr>
              <a:t>扇哪扇哪</a:t>
            </a:r>
            <a:r>
              <a:rPr kumimoji="1" lang="zh-CN" altLang="en-US" sz="4000" b="1" dirty="0">
                <a:latin typeface="+mn-ea"/>
                <a:ea typeface="+mn-ea"/>
                <a:cs typeface="Tahoma" pitchFamily="34" charset="0"/>
              </a:rPr>
              <a:t>，扇走了夏天的炎热。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611560" y="3861048"/>
            <a:ext cx="8208963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000" b="1" dirty="0">
                <a:latin typeface="+mn-ea"/>
              </a:rPr>
              <a:t>  </a:t>
            </a:r>
            <a:r>
              <a:rPr kumimoji="1" lang="en-US" altLang="zh-CN" sz="4000" b="1" dirty="0" smtClean="0">
                <a:latin typeface="+mn-ea"/>
              </a:rPr>
              <a:t>  </a:t>
            </a:r>
            <a:r>
              <a:rPr kumimoji="1" lang="zh-CN" altLang="en-US" sz="4000" b="1" dirty="0" smtClean="0">
                <a:latin typeface="+mn-ea"/>
              </a:rPr>
              <a:t>它</a:t>
            </a:r>
            <a:r>
              <a:rPr kumimoji="1" lang="zh-CN" altLang="en-US" sz="4000" b="1" dirty="0">
                <a:latin typeface="+mn-ea"/>
              </a:rPr>
              <a:t>把</a:t>
            </a:r>
            <a:r>
              <a:rPr kumimoji="1" lang="zh-CN" altLang="en-US" sz="4000" b="1" dirty="0">
                <a:solidFill>
                  <a:srgbClr val="FF0000"/>
                </a:solidFill>
                <a:latin typeface="+mn-ea"/>
              </a:rPr>
              <a:t>红色</a:t>
            </a:r>
            <a:r>
              <a:rPr kumimoji="1" lang="zh-CN" altLang="en-US" sz="4000" b="1" dirty="0">
                <a:latin typeface="+mn-ea"/>
              </a:rPr>
              <a:t>给了枫树，红红的枫叶像一枚枚邮票，</a:t>
            </a:r>
            <a:r>
              <a:rPr kumimoji="1" lang="zh-CN" altLang="en-US" sz="4000" b="1" dirty="0">
                <a:solidFill>
                  <a:srgbClr val="FF0000"/>
                </a:solidFill>
                <a:latin typeface="+mn-ea"/>
              </a:rPr>
              <a:t>飘哇飘哇</a:t>
            </a:r>
            <a:r>
              <a:rPr kumimoji="1" lang="zh-CN" altLang="en-US" sz="4000" b="1" dirty="0">
                <a:latin typeface="+mn-ea"/>
              </a:rPr>
              <a:t>，邮来了秋天的凉爽。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2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067" y="3576460"/>
            <a:ext cx="1140510" cy="94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0298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2736"/>
            <a:ext cx="9144000" cy="5112567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395536" y="257130"/>
            <a:ext cx="1369573" cy="692696"/>
          </a:xfrm>
          <a:prstGeom prst="roundRect">
            <a:avLst/>
          </a:prstGeom>
          <a:ln w="38100">
            <a:noFill/>
            <a:prstDash val="soli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E71E09"/>
                </a:solidFill>
              </a:rPr>
              <a:t>猜一猜</a:t>
            </a:r>
            <a:endParaRPr lang="zh-CN" altLang="en-US" sz="2400" b="1" dirty="0">
              <a:solidFill>
                <a:srgbClr val="E71E09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10227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读一读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04048" y="257130"/>
            <a:ext cx="1512168" cy="692696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品一品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60530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写一写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69875" y="1196752"/>
            <a:ext cx="860425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 dirty="0">
                <a:latin typeface="+mn-ea"/>
                <a:ea typeface="+mn-ea"/>
              </a:rPr>
              <a:t>　　</a:t>
            </a:r>
            <a:r>
              <a:rPr kumimoji="1" lang="zh-CN" altLang="en-US" sz="4000" b="1" dirty="0">
                <a:solidFill>
                  <a:srgbClr val="FFCC00"/>
                </a:solidFill>
                <a:latin typeface="+mn-ea"/>
                <a:ea typeface="+mn-ea"/>
              </a:rPr>
              <a:t>金黄色</a:t>
            </a:r>
            <a:r>
              <a:rPr kumimoji="1" lang="zh-CN" altLang="en-US" sz="4000" b="1" dirty="0">
                <a:latin typeface="+mn-ea"/>
                <a:ea typeface="+mn-ea"/>
              </a:rPr>
              <a:t>是给田野的，看，田野</a:t>
            </a:r>
            <a:r>
              <a:rPr kumimoji="1" lang="zh-CN" altLang="en-US" sz="4000" b="1" dirty="0" smtClean="0">
                <a:latin typeface="+mn-ea"/>
                <a:ea typeface="+mn-ea"/>
              </a:rPr>
              <a:t>像金色的海洋。</a:t>
            </a:r>
            <a:endParaRPr kumimoji="1" lang="zh-CN" altLang="en-US" sz="40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704223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95536" y="257130"/>
            <a:ext cx="1369573" cy="692696"/>
          </a:xfrm>
          <a:prstGeom prst="roundRect">
            <a:avLst/>
          </a:prstGeom>
          <a:ln w="38100">
            <a:noFill/>
            <a:prstDash val="soli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E71E09"/>
                </a:solidFill>
              </a:rPr>
              <a:t>猜一猜</a:t>
            </a:r>
            <a:endParaRPr lang="zh-CN" altLang="en-US" sz="2400" b="1" dirty="0">
              <a:solidFill>
                <a:srgbClr val="E71E09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10227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读一读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04048" y="257130"/>
            <a:ext cx="1512168" cy="692696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品一品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60530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写一写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11" y="3252971"/>
            <a:ext cx="4356081" cy="2905472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244988"/>
            <a:ext cx="4387321" cy="291345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69875" y="1340768"/>
            <a:ext cx="860425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000" b="1" dirty="0">
                <a:latin typeface="+mn-ea"/>
                <a:ea typeface="+mn-ea"/>
              </a:rPr>
              <a:t>　　</a:t>
            </a:r>
            <a:r>
              <a:rPr kumimoji="1" lang="zh-CN" altLang="en-US" sz="4000" b="1" dirty="0">
                <a:solidFill>
                  <a:srgbClr val="F98613"/>
                </a:solidFill>
                <a:latin typeface="Times New Roman" pitchFamily="18" charset="0"/>
              </a:rPr>
              <a:t>橙红色</a:t>
            </a:r>
            <a:r>
              <a:rPr kumimoji="1" lang="zh-CN" altLang="en-US" sz="4000" b="1" dirty="0">
                <a:latin typeface="Times New Roman" pitchFamily="18" charset="0"/>
              </a:rPr>
              <a:t>是给果树的，橘子、</a:t>
            </a:r>
            <a:r>
              <a:rPr kumimoji="1" lang="zh-CN" altLang="en-US" sz="4000" b="1" dirty="0" smtClean="0">
                <a:latin typeface="Times New Roman" pitchFamily="18" charset="0"/>
              </a:rPr>
              <a:t>柿子</a:t>
            </a:r>
            <a:r>
              <a:rPr kumimoji="1" lang="zh-CN" altLang="en-US" sz="4000" b="1" dirty="0">
                <a:solidFill>
                  <a:srgbClr val="FF0000"/>
                </a:solidFill>
                <a:latin typeface="Times New Roman" pitchFamily="18" charset="0"/>
              </a:rPr>
              <a:t>你挤我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Times New Roman" pitchFamily="18" charset="0"/>
              </a:rPr>
              <a:t>碰</a:t>
            </a:r>
            <a:r>
              <a:rPr kumimoji="1" lang="zh-CN" altLang="en-US" sz="4000" b="1" dirty="0" smtClean="0">
                <a:latin typeface="Times New Roman" pitchFamily="18" charset="0"/>
              </a:rPr>
              <a:t>，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Times New Roman" pitchFamily="18" charset="0"/>
              </a:rPr>
              <a:t>争着</a:t>
            </a:r>
            <a:r>
              <a:rPr kumimoji="1" lang="zh-CN" altLang="en-US" sz="4000" b="1" dirty="0" smtClean="0">
                <a:latin typeface="Times New Roman" pitchFamily="18" charset="0"/>
              </a:rPr>
              <a:t>要</a:t>
            </a:r>
            <a:r>
              <a:rPr kumimoji="1" lang="zh-CN" altLang="en-US" sz="4000" b="1" dirty="0">
                <a:latin typeface="Times New Roman" pitchFamily="18" charset="0"/>
              </a:rPr>
              <a:t>人们去摘呢！</a:t>
            </a:r>
            <a:endParaRPr kumimoji="1" lang="zh-CN" altLang="en-US" sz="40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704223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95536" y="257130"/>
            <a:ext cx="1369573" cy="692696"/>
          </a:xfrm>
          <a:prstGeom prst="roundRect">
            <a:avLst/>
          </a:prstGeom>
          <a:ln w="38100">
            <a:noFill/>
            <a:prstDash val="soli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E71E09"/>
                </a:solidFill>
              </a:rPr>
              <a:t>猜一猜</a:t>
            </a:r>
            <a:endParaRPr lang="zh-CN" altLang="en-US" sz="2400" b="1" dirty="0">
              <a:solidFill>
                <a:srgbClr val="E71E09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10227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读一读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04048" y="257130"/>
            <a:ext cx="1512168" cy="692696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品一品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60530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写一写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889248" y="2492896"/>
            <a:ext cx="8229600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4400" dirty="0">
                <a:solidFill>
                  <a:srgbClr val="3399FF"/>
                </a:solidFill>
                <a:latin typeface="Times New Roman" pitchFamily="18" charset="0"/>
                <a:ea typeface="华文中宋" pitchFamily="2" charset="-122"/>
              </a:rPr>
              <a:t>　　</a:t>
            </a:r>
            <a:r>
              <a:rPr kumimoji="1" lang="zh-CN" altLang="en-US" sz="4000" b="1" dirty="0">
                <a:latin typeface="+mn-ea"/>
                <a:ea typeface="+mn-ea"/>
              </a:rPr>
              <a:t>菊花仙子得到的颜色就更多了，</a:t>
            </a:r>
            <a:r>
              <a:rPr kumimoji="1" lang="zh-CN" altLang="en-US" sz="4000" b="1" dirty="0">
                <a:solidFill>
                  <a:srgbClr val="FF0066"/>
                </a:solidFill>
                <a:latin typeface="+mn-ea"/>
                <a:ea typeface="+mn-ea"/>
              </a:rPr>
              <a:t>紫红的</a:t>
            </a:r>
            <a:r>
              <a:rPr kumimoji="1" lang="zh-CN" altLang="en-US" sz="4000" b="1" dirty="0">
                <a:latin typeface="+mn-ea"/>
                <a:ea typeface="+mn-ea"/>
              </a:rPr>
              <a:t>、</a:t>
            </a:r>
            <a:r>
              <a:rPr kumimoji="1" lang="zh-CN" altLang="en-US" sz="4000" b="1" dirty="0">
                <a:solidFill>
                  <a:srgbClr val="FFCC00"/>
                </a:solidFill>
                <a:latin typeface="+mn-ea"/>
                <a:ea typeface="+mn-ea"/>
              </a:rPr>
              <a:t>淡黄的</a:t>
            </a:r>
            <a:r>
              <a:rPr kumimoji="1" lang="zh-CN" altLang="en-US" sz="4000" b="1" dirty="0" smtClean="0">
                <a:latin typeface="+mn-ea"/>
                <a:ea typeface="+mn-ea"/>
              </a:rPr>
              <a:t>、雪白的</a:t>
            </a:r>
            <a:r>
              <a:rPr kumimoji="1" lang="en-US" altLang="zh-CN" sz="4000" b="1" dirty="0" smtClean="0">
                <a:latin typeface="+mn-ea"/>
                <a:ea typeface="+mn-ea"/>
              </a:rPr>
              <a:t>……</a:t>
            </a:r>
            <a:r>
              <a:rPr kumimoji="1" lang="zh-CN" altLang="en-US" sz="4000" b="1" dirty="0" smtClean="0">
                <a:latin typeface="+mn-ea"/>
                <a:ea typeface="+mn-ea"/>
              </a:rPr>
              <a:t>美丽</a:t>
            </a:r>
            <a:r>
              <a:rPr kumimoji="1" lang="zh-CN" altLang="en-US" sz="4000" b="1" dirty="0">
                <a:latin typeface="+mn-ea"/>
                <a:ea typeface="+mn-ea"/>
              </a:rPr>
              <a:t>的菊花在秋雨里频频点头。</a:t>
            </a:r>
          </a:p>
        </p:txBody>
      </p:sp>
      <p:pic>
        <p:nvPicPr>
          <p:cNvPr id="13" name="Picture 6" descr="2004321183740dyj3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922" y="1235890"/>
            <a:ext cx="1371600" cy="1349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u=577378944,3215709219&amp;gp=1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75308"/>
            <a:ext cx="1371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xin_39a4df2912e74491a548234e49fe4f62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21858"/>
            <a:ext cx="2000200" cy="1312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4" descr="3723288_191504045906_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989" y="4457374"/>
            <a:ext cx="2000200" cy="1728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pic5.nipic.com/20100122/4224370_175853049490_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35" y="4514404"/>
            <a:ext cx="2279148" cy="170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ic24.nipic.com/20121023/6845574_161028815000_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35" y="1067787"/>
            <a:ext cx="1222349" cy="1832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ic22.nipic.com/20120718/275814_183631352190_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530" y="4514404"/>
            <a:ext cx="2394836" cy="1602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05592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47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538" y="448714"/>
            <a:ext cx="1779116" cy="146811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581406" y="627807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CC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我来写一写：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CC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11560" y="1916832"/>
            <a:ext cx="7844454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dirty="0" smtClean="0">
                <a:latin typeface="Times New Roman" pitchFamily="18" charset="0"/>
                <a:ea typeface="华文中宋" pitchFamily="2" charset="-122"/>
              </a:rPr>
              <a:t>　　</a:t>
            </a:r>
            <a:r>
              <a:rPr kumimoji="1" lang="zh-CN" altLang="en-US" sz="4000" b="1" dirty="0" smtClean="0"/>
              <a:t>它把</a:t>
            </a:r>
            <a:r>
              <a:rPr kumimoji="1" lang="zh-CN" altLang="en-US" sz="4000" b="1" dirty="0" smtClean="0">
                <a:solidFill>
                  <a:srgbClr val="FFFF00"/>
                </a:solidFill>
              </a:rPr>
              <a:t>黄色</a:t>
            </a:r>
            <a:r>
              <a:rPr kumimoji="1" lang="zh-CN" altLang="en-US" sz="4000" b="1" dirty="0" smtClean="0"/>
              <a:t>给了银杏树，黄黄的叶子像一把把小扇子，</a:t>
            </a:r>
            <a:r>
              <a:rPr kumimoji="1" lang="zh-CN" altLang="en-US" sz="4000" b="1" dirty="0">
                <a:solidFill>
                  <a:srgbClr val="FF0000"/>
                </a:solidFill>
              </a:rPr>
              <a:t>扇哪扇</a:t>
            </a:r>
            <a:r>
              <a:rPr kumimoji="1" lang="zh-CN" altLang="en-US" sz="4000" b="1" dirty="0" smtClean="0">
                <a:solidFill>
                  <a:srgbClr val="FF0000"/>
                </a:solidFill>
              </a:rPr>
              <a:t>哪</a:t>
            </a:r>
            <a:r>
              <a:rPr kumimoji="1" lang="zh-CN" altLang="en-US" sz="4000" b="1" dirty="0" smtClean="0"/>
              <a:t>，扇走了夏天的炎热。</a:t>
            </a:r>
            <a:r>
              <a:rPr kumimoji="1" lang="zh-CN" altLang="en-US" sz="4000" dirty="0" smtClean="0"/>
              <a:t> </a:t>
            </a:r>
            <a:endParaRPr kumimoji="1" lang="zh-CN" altLang="en-US" sz="4000" dirty="0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00832" y="4149080"/>
            <a:ext cx="8712968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600" dirty="0" smtClean="0">
                <a:latin typeface="Times New Roman" pitchFamily="18" charset="0"/>
                <a:ea typeface="华文中宋" pitchFamily="2" charset="-122"/>
              </a:rPr>
              <a:t>　　</a:t>
            </a:r>
            <a:r>
              <a:rPr kumimoji="1" lang="zh-CN" altLang="en-US" sz="4000" b="1" dirty="0"/>
              <a:t>它把（  </a:t>
            </a:r>
            <a:r>
              <a:rPr kumimoji="1" lang="zh-CN" altLang="en-US" sz="4000" b="1" dirty="0" smtClean="0"/>
              <a:t> </a:t>
            </a:r>
            <a:r>
              <a:rPr kumimoji="1" lang="zh-CN" altLang="en-US" sz="4000" b="1" dirty="0"/>
              <a:t>）给</a:t>
            </a:r>
            <a:r>
              <a:rPr kumimoji="1" lang="zh-CN" altLang="en-US" sz="4000" b="1" dirty="0" smtClean="0"/>
              <a:t>了（   ），（         ）  </a:t>
            </a:r>
            <a:endParaRPr kumimoji="1" lang="en-US" altLang="zh-CN" sz="4000" b="1" dirty="0" smtClean="0"/>
          </a:p>
          <a:p>
            <a:pPr eaLnBrk="1" hangingPunct="1">
              <a:spcBef>
                <a:spcPct val="50000"/>
              </a:spcBef>
            </a:pPr>
            <a:r>
              <a:rPr kumimoji="1" lang="en-US" altLang="zh-CN" sz="4000" b="1" dirty="0"/>
              <a:t> </a:t>
            </a:r>
            <a:r>
              <a:rPr kumimoji="1" lang="en-US" altLang="zh-CN" sz="4000" b="1" dirty="0" smtClean="0"/>
              <a:t>   </a:t>
            </a:r>
            <a:r>
              <a:rPr kumimoji="1" lang="zh-CN" altLang="en-US" sz="4000" b="1" dirty="0" smtClean="0"/>
              <a:t>像</a:t>
            </a:r>
            <a:r>
              <a:rPr kumimoji="1" lang="zh-CN" altLang="en-US" sz="4000" b="1" dirty="0"/>
              <a:t>（    </a:t>
            </a:r>
            <a:r>
              <a:rPr kumimoji="1" lang="zh-CN" altLang="en-US" sz="4000" b="1" dirty="0" smtClean="0"/>
              <a:t>    ），（                        </a:t>
            </a:r>
            <a:r>
              <a:rPr kumimoji="1" lang="zh-CN" altLang="en-US" sz="4000" b="1" dirty="0"/>
              <a:t>）</a:t>
            </a:r>
            <a:endParaRPr kumimoji="1" lang="zh-CN" altLang="en-US" sz="40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398" b="96133" l="7422" r="916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270" y="5473390"/>
            <a:ext cx="1759503" cy="124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666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95536" y="257130"/>
            <a:ext cx="1369573" cy="692696"/>
          </a:xfrm>
          <a:prstGeom prst="roundRect">
            <a:avLst/>
          </a:prstGeom>
          <a:ln w="38100">
            <a:solidFill>
              <a:srgbClr val="FF0000"/>
            </a:solidFill>
            <a:prstDash val="soli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E71E09"/>
                </a:solidFill>
              </a:rPr>
              <a:t>猜一猜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910227" y="265522"/>
            <a:ext cx="1369573" cy="6926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读一读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04048" y="257130"/>
            <a:ext cx="1369573" cy="6926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910996" y="1556792"/>
            <a:ext cx="70567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600" b="1" dirty="0" smtClean="0">
                <a:latin typeface="+mn-ea"/>
              </a:rPr>
              <a:t>请同学们闭上眼睛，我们一起来听一听</a:t>
            </a:r>
            <a:r>
              <a:rPr lang="en-US" altLang="zh-CN" sz="3600" b="1" dirty="0" smtClean="0">
                <a:latin typeface="+mn-ea"/>
              </a:rPr>
              <a:t>……  </a:t>
            </a:r>
            <a:endParaRPr lang="zh-CN" altLang="en-US" sz="3600" b="1" dirty="0">
              <a:latin typeface="+mn-ea"/>
            </a:endParaRPr>
          </a:p>
        </p:txBody>
      </p:sp>
      <p:pic>
        <p:nvPicPr>
          <p:cNvPr id="3" name="轻柔的雨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819469" y="3356992"/>
            <a:ext cx="1738729" cy="1738729"/>
          </a:xfrm>
          <a:prstGeom prst="rect">
            <a:avLst/>
          </a:prstGeom>
        </p:spPr>
      </p:pic>
      <p:pic>
        <p:nvPicPr>
          <p:cNvPr id="8" name="狂风暴雨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23728" y="3356992"/>
            <a:ext cx="1736576" cy="1736576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3449896" y="265522"/>
            <a:ext cx="1369573" cy="6926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写一写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004048" y="257130"/>
            <a:ext cx="1512168" cy="6926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品一品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99147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26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45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95536" y="257130"/>
            <a:ext cx="1369573" cy="692696"/>
          </a:xfrm>
          <a:prstGeom prst="roundRect">
            <a:avLst/>
          </a:prstGeom>
          <a:ln w="38100">
            <a:noFill/>
            <a:prstDash val="soli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E71E09"/>
                </a:solidFill>
              </a:rPr>
              <a:t>猜一猜</a:t>
            </a:r>
            <a:endParaRPr lang="zh-CN" altLang="en-US" sz="2400" b="1" dirty="0">
              <a:solidFill>
                <a:srgbClr val="E71E09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10227" y="265522"/>
            <a:ext cx="1369573" cy="692696"/>
          </a:xfrm>
          <a:prstGeom prst="roundRect">
            <a:avLst/>
          </a:prstGeom>
          <a:ln w="38100">
            <a:solidFill>
              <a:srgbClr val="E71E09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读一读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04048" y="257130"/>
            <a:ext cx="1512168" cy="6926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品一品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60530" y="265522"/>
            <a:ext cx="1369573" cy="6926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写一写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791" y="2132856"/>
            <a:ext cx="7318709" cy="1372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692" y="3803376"/>
            <a:ext cx="7218905" cy="1353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713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95536" y="257130"/>
            <a:ext cx="1369573" cy="692696"/>
          </a:xfrm>
          <a:prstGeom prst="roundRect">
            <a:avLst/>
          </a:prstGeom>
          <a:ln w="38100">
            <a:noFill/>
            <a:prstDash val="soli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E71E09"/>
                </a:solidFill>
              </a:rPr>
              <a:t>猜一猜</a:t>
            </a:r>
            <a:endParaRPr lang="zh-CN" altLang="en-US" sz="2400" b="1" dirty="0">
              <a:solidFill>
                <a:srgbClr val="E71E09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10227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读一读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04048" y="257130"/>
            <a:ext cx="1512168" cy="6926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品一品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60530" y="265522"/>
            <a:ext cx="1369573" cy="692696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写一写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1817" y="2000427"/>
            <a:ext cx="8301132" cy="3009762"/>
            <a:chOff x="411817" y="1928074"/>
            <a:chExt cx="8301132" cy="3009762"/>
          </a:xfrm>
        </p:grpSpPr>
        <p:grpSp>
          <p:nvGrpSpPr>
            <p:cNvPr id="16" name="Group 2"/>
            <p:cNvGrpSpPr>
              <a:grpSpLocks/>
            </p:cNvGrpSpPr>
            <p:nvPr/>
          </p:nvGrpSpPr>
          <p:grpSpPr bwMode="auto">
            <a:xfrm>
              <a:off x="5985043" y="1933748"/>
              <a:ext cx="1259900" cy="1207654"/>
              <a:chOff x="720" y="1008"/>
              <a:chExt cx="864" cy="864"/>
            </a:xfrm>
          </p:grpSpPr>
          <p:sp>
            <p:nvSpPr>
              <p:cNvPr id="17" name="Rectangle 3"/>
              <p:cNvSpPr>
                <a:spLocks noChangeArrowheads="1"/>
              </p:cNvSpPr>
              <p:nvPr/>
            </p:nvSpPr>
            <p:spPr bwMode="auto">
              <a:xfrm>
                <a:off x="720" y="1008"/>
                <a:ext cx="864" cy="864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" name="Line 4"/>
              <p:cNvSpPr>
                <a:spLocks noChangeShapeType="1"/>
              </p:cNvSpPr>
              <p:nvPr/>
            </p:nvSpPr>
            <p:spPr bwMode="auto">
              <a:xfrm>
                <a:off x="720" y="1440"/>
                <a:ext cx="86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Line 5"/>
              <p:cNvSpPr>
                <a:spLocks noChangeShapeType="1"/>
              </p:cNvSpPr>
              <p:nvPr/>
            </p:nvSpPr>
            <p:spPr bwMode="auto">
              <a:xfrm rot="-5400000">
                <a:off x="720" y="1439"/>
                <a:ext cx="864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3" name="Group 2"/>
            <p:cNvGrpSpPr>
              <a:grpSpLocks/>
            </p:cNvGrpSpPr>
            <p:nvPr/>
          </p:nvGrpSpPr>
          <p:grpSpPr bwMode="auto">
            <a:xfrm>
              <a:off x="1795464" y="1941990"/>
              <a:ext cx="1259900" cy="1207654"/>
              <a:chOff x="720" y="1008"/>
              <a:chExt cx="864" cy="864"/>
            </a:xfrm>
          </p:grpSpPr>
          <p:sp>
            <p:nvSpPr>
              <p:cNvPr id="54" name="Rectangle 3"/>
              <p:cNvSpPr>
                <a:spLocks noChangeArrowheads="1"/>
              </p:cNvSpPr>
              <p:nvPr/>
            </p:nvSpPr>
            <p:spPr bwMode="auto">
              <a:xfrm>
                <a:off x="720" y="1008"/>
                <a:ext cx="864" cy="864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" name="Line 4"/>
              <p:cNvSpPr>
                <a:spLocks noChangeShapeType="1"/>
              </p:cNvSpPr>
              <p:nvPr/>
            </p:nvSpPr>
            <p:spPr bwMode="auto">
              <a:xfrm>
                <a:off x="720" y="1440"/>
                <a:ext cx="86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Line 5"/>
              <p:cNvSpPr>
                <a:spLocks noChangeShapeType="1"/>
              </p:cNvSpPr>
              <p:nvPr/>
            </p:nvSpPr>
            <p:spPr bwMode="auto">
              <a:xfrm rot="-5400000">
                <a:off x="720" y="1439"/>
                <a:ext cx="864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7" name="Group 2"/>
            <p:cNvGrpSpPr>
              <a:grpSpLocks/>
            </p:cNvGrpSpPr>
            <p:nvPr/>
          </p:nvGrpSpPr>
          <p:grpSpPr bwMode="auto">
            <a:xfrm>
              <a:off x="3201645" y="1935147"/>
              <a:ext cx="1259900" cy="1207654"/>
              <a:chOff x="720" y="1008"/>
              <a:chExt cx="864" cy="864"/>
            </a:xfrm>
          </p:grpSpPr>
          <p:sp>
            <p:nvSpPr>
              <p:cNvPr id="58" name="Rectangle 3"/>
              <p:cNvSpPr>
                <a:spLocks noChangeArrowheads="1"/>
              </p:cNvSpPr>
              <p:nvPr/>
            </p:nvSpPr>
            <p:spPr bwMode="auto">
              <a:xfrm>
                <a:off x="720" y="1008"/>
                <a:ext cx="864" cy="864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" name="Line 4"/>
              <p:cNvSpPr>
                <a:spLocks noChangeShapeType="1"/>
              </p:cNvSpPr>
              <p:nvPr/>
            </p:nvSpPr>
            <p:spPr bwMode="auto">
              <a:xfrm>
                <a:off x="720" y="1440"/>
                <a:ext cx="86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Line 5"/>
              <p:cNvSpPr>
                <a:spLocks noChangeShapeType="1"/>
              </p:cNvSpPr>
              <p:nvPr/>
            </p:nvSpPr>
            <p:spPr bwMode="auto">
              <a:xfrm rot="-5400000">
                <a:off x="720" y="1439"/>
                <a:ext cx="864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1" name="Group 2"/>
            <p:cNvGrpSpPr>
              <a:grpSpLocks/>
            </p:cNvGrpSpPr>
            <p:nvPr/>
          </p:nvGrpSpPr>
          <p:grpSpPr bwMode="auto">
            <a:xfrm>
              <a:off x="4574875" y="1934447"/>
              <a:ext cx="1259900" cy="1207654"/>
              <a:chOff x="720" y="1008"/>
              <a:chExt cx="864" cy="864"/>
            </a:xfrm>
          </p:grpSpPr>
          <p:sp>
            <p:nvSpPr>
              <p:cNvPr id="62" name="Rectangle 3"/>
              <p:cNvSpPr>
                <a:spLocks noChangeArrowheads="1"/>
              </p:cNvSpPr>
              <p:nvPr/>
            </p:nvSpPr>
            <p:spPr bwMode="auto">
              <a:xfrm>
                <a:off x="720" y="1008"/>
                <a:ext cx="864" cy="864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3" name="Line 4"/>
              <p:cNvSpPr>
                <a:spLocks noChangeShapeType="1"/>
              </p:cNvSpPr>
              <p:nvPr/>
            </p:nvSpPr>
            <p:spPr bwMode="auto">
              <a:xfrm>
                <a:off x="720" y="1440"/>
                <a:ext cx="86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Line 5"/>
              <p:cNvSpPr>
                <a:spLocks noChangeShapeType="1"/>
              </p:cNvSpPr>
              <p:nvPr/>
            </p:nvSpPr>
            <p:spPr bwMode="auto">
              <a:xfrm rot="-5400000">
                <a:off x="720" y="1439"/>
                <a:ext cx="864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411817" y="1935846"/>
              <a:ext cx="1259900" cy="1207654"/>
              <a:chOff x="411817" y="1935846"/>
              <a:chExt cx="1259900" cy="1207654"/>
            </a:xfrm>
          </p:grpSpPr>
          <p:sp>
            <p:nvSpPr>
              <p:cNvPr id="52" name="Text Box 6"/>
              <p:cNvSpPr txBox="1">
                <a:spLocks noChangeArrowheads="1"/>
              </p:cNvSpPr>
              <p:nvPr/>
            </p:nvSpPr>
            <p:spPr bwMode="auto">
              <a:xfrm>
                <a:off x="565626" y="1983368"/>
                <a:ext cx="1035116" cy="101566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r>
                  <a:rPr kumimoji="1" lang="zh-CN" altLang="en-US" sz="6000" b="1" dirty="0" smtClean="0">
                    <a:solidFill>
                      <a:srgbClr val="FF3300"/>
                    </a:solidFill>
                    <a:latin typeface="楷体" pitchFamily="49" charset="-122"/>
                    <a:ea typeface="楷体" pitchFamily="49" charset="-122"/>
                  </a:rPr>
                  <a:t>扇</a:t>
                </a:r>
                <a:endParaRPr kumimoji="1" lang="zh-CN" altLang="en-US" sz="6000" b="1" dirty="0">
                  <a:solidFill>
                    <a:srgbClr val="FF3300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  <p:grpSp>
            <p:nvGrpSpPr>
              <p:cNvPr id="65" name="Group 2"/>
              <p:cNvGrpSpPr>
                <a:grpSpLocks/>
              </p:cNvGrpSpPr>
              <p:nvPr/>
            </p:nvGrpSpPr>
            <p:grpSpPr bwMode="auto">
              <a:xfrm>
                <a:off x="411817" y="1935846"/>
                <a:ext cx="1259900" cy="1207654"/>
                <a:chOff x="720" y="1008"/>
                <a:chExt cx="864" cy="864"/>
              </a:xfrm>
            </p:grpSpPr>
            <p:sp>
              <p:nvSpPr>
                <p:cNvPr id="66" name="Rectangle 3"/>
                <p:cNvSpPr>
                  <a:spLocks noChangeArrowheads="1"/>
                </p:cNvSpPr>
                <p:nvPr/>
              </p:nvSpPr>
              <p:spPr bwMode="auto">
                <a:xfrm>
                  <a:off x="720" y="1008"/>
                  <a:ext cx="864" cy="864"/>
                </a:xfrm>
                <a:prstGeom prst="rect">
                  <a:avLst/>
                </a:prstGeom>
                <a:noFill/>
                <a:ln w="317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Line 4"/>
                <p:cNvSpPr>
                  <a:spLocks noChangeShapeType="1"/>
                </p:cNvSpPr>
                <p:nvPr/>
              </p:nvSpPr>
              <p:spPr bwMode="auto">
                <a:xfrm>
                  <a:off x="720" y="1440"/>
                  <a:ext cx="864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" name="Line 5"/>
                <p:cNvSpPr>
                  <a:spLocks noChangeShapeType="1"/>
                </p:cNvSpPr>
                <p:nvPr/>
              </p:nvSpPr>
              <p:spPr bwMode="auto">
                <a:xfrm rot="-5400000">
                  <a:off x="720" y="1439"/>
                  <a:ext cx="864" cy="1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9" name="Group 2"/>
            <p:cNvGrpSpPr>
              <a:grpSpLocks/>
            </p:cNvGrpSpPr>
            <p:nvPr/>
          </p:nvGrpSpPr>
          <p:grpSpPr bwMode="auto">
            <a:xfrm>
              <a:off x="450372" y="3730182"/>
              <a:ext cx="1259900" cy="1207654"/>
              <a:chOff x="720" y="1008"/>
              <a:chExt cx="864" cy="864"/>
            </a:xfrm>
          </p:grpSpPr>
          <p:sp>
            <p:nvSpPr>
              <p:cNvPr id="70" name="Rectangle 3"/>
              <p:cNvSpPr>
                <a:spLocks noChangeArrowheads="1"/>
              </p:cNvSpPr>
              <p:nvPr/>
            </p:nvSpPr>
            <p:spPr bwMode="auto">
              <a:xfrm>
                <a:off x="720" y="1008"/>
                <a:ext cx="864" cy="864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" name="Line 4"/>
              <p:cNvSpPr>
                <a:spLocks noChangeShapeType="1"/>
              </p:cNvSpPr>
              <p:nvPr/>
            </p:nvSpPr>
            <p:spPr bwMode="auto">
              <a:xfrm>
                <a:off x="720" y="1440"/>
                <a:ext cx="86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Line 5"/>
              <p:cNvSpPr>
                <a:spLocks noChangeShapeType="1"/>
              </p:cNvSpPr>
              <p:nvPr/>
            </p:nvSpPr>
            <p:spPr bwMode="auto">
              <a:xfrm rot="-5400000">
                <a:off x="720" y="1439"/>
                <a:ext cx="864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3" name="Group 2"/>
            <p:cNvGrpSpPr>
              <a:grpSpLocks/>
            </p:cNvGrpSpPr>
            <p:nvPr/>
          </p:nvGrpSpPr>
          <p:grpSpPr bwMode="auto">
            <a:xfrm>
              <a:off x="1835579" y="3714556"/>
              <a:ext cx="1259900" cy="1207654"/>
              <a:chOff x="720" y="1008"/>
              <a:chExt cx="864" cy="864"/>
            </a:xfrm>
          </p:grpSpPr>
          <p:sp>
            <p:nvSpPr>
              <p:cNvPr id="74" name="Rectangle 3"/>
              <p:cNvSpPr>
                <a:spLocks noChangeArrowheads="1"/>
              </p:cNvSpPr>
              <p:nvPr/>
            </p:nvSpPr>
            <p:spPr bwMode="auto">
              <a:xfrm>
                <a:off x="720" y="1008"/>
                <a:ext cx="864" cy="864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" name="Line 4"/>
              <p:cNvSpPr>
                <a:spLocks noChangeShapeType="1"/>
              </p:cNvSpPr>
              <p:nvPr/>
            </p:nvSpPr>
            <p:spPr bwMode="auto">
              <a:xfrm>
                <a:off x="720" y="1440"/>
                <a:ext cx="86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Line 5"/>
              <p:cNvSpPr>
                <a:spLocks noChangeShapeType="1"/>
              </p:cNvSpPr>
              <p:nvPr/>
            </p:nvSpPr>
            <p:spPr bwMode="auto">
              <a:xfrm rot="-5400000">
                <a:off x="720" y="1439"/>
                <a:ext cx="864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7" name="Group 2"/>
            <p:cNvGrpSpPr>
              <a:grpSpLocks/>
            </p:cNvGrpSpPr>
            <p:nvPr/>
          </p:nvGrpSpPr>
          <p:grpSpPr bwMode="auto">
            <a:xfrm>
              <a:off x="3233103" y="3714556"/>
              <a:ext cx="1259900" cy="1207654"/>
              <a:chOff x="720" y="1008"/>
              <a:chExt cx="864" cy="864"/>
            </a:xfrm>
          </p:grpSpPr>
          <p:sp>
            <p:nvSpPr>
              <p:cNvPr id="78" name="Rectangle 3"/>
              <p:cNvSpPr>
                <a:spLocks noChangeArrowheads="1"/>
              </p:cNvSpPr>
              <p:nvPr/>
            </p:nvSpPr>
            <p:spPr bwMode="auto">
              <a:xfrm>
                <a:off x="720" y="1008"/>
                <a:ext cx="864" cy="864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" name="Line 4"/>
              <p:cNvSpPr>
                <a:spLocks noChangeShapeType="1"/>
              </p:cNvSpPr>
              <p:nvPr/>
            </p:nvSpPr>
            <p:spPr bwMode="auto">
              <a:xfrm>
                <a:off x="720" y="1440"/>
                <a:ext cx="86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0" name="Line 5"/>
              <p:cNvSpPr>
                <a:spLocks noChangeShapeType="1"/>
              </p:cNvSpPr>
              <p:nvPr/>
            </p:nvSpPr>
            <p:spPr bwMode="auto">
              <a:xfrm rot="-5400000">
                <a:off x="720" y="1439"/>
                <a:ext cx="864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1" name="Group 2"/>
            <p:cNvGrpSpPr>
              <a:grpSpLocks/>
            </p:cNvGrpSpPr>
            <p:nvPr/>
          </p:nvGrpSpPr>
          <p:grpSpPr bwMode="auto">
            <a:xfrm>
              <a:off x="4642405" y="3700465"/>
              <a:ext cx="1259900" cy="1207654"/>
              <a:chOff x="720" y="1008"/>
              <a:chExt cx="864" cy="864"/>
            </a:xfrm>
          </p:grpSpPr>
          <p:sp>
            <p:nvSpPr>
              <p:cNvPr id="82" name="Rectangle 3"/>
              <p:cNvSpPr>
                <a:spLocks noChangeArrowheads="1"/>
              </p:cNvSpPr>
              <p:nvPr/>
            </p:nvSpPr>
            <p:spPr bwMode="auto">
              <a:xfrm>
                <a:off x="720" y="1008"/>
                <a:ext cx="864" cy="864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" name="Line 4"/>
              <p:cNvSpPr>
                <a:spLocks noChangeShapeType="1"/>
              </p:cNvSpPr>
              <p:nvPr/>
            </p:nvSpPr>
            <p:spPr bwMode="auto">
              <a:xfrm>
                <a:off x="720" y="1440"/>
                <a:ext cx="86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4" name="Line 5"/>
              <p:cNvSpPr>
                <a:spLocks noChangeShapeType="1"/>
              </p:cNvSpPr>
              <p:nvPr/>
            </p:nvSpPr>
            <p:spPr bwMode="auto">
              <a:xfrm rot="-5400000">
                <a:off x="720" y="1439"/>
                <a:ext cx="864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5" name="Group 2"/>
            <p:cNvGrpSpPr>
              <a:grpSpLocks/>
            </p:cNvGrpSpPr>
            <p:nvPr/>
          </p:nvGrpSpPr>
          <p:grpSpPr bwMode="auto">
            <a:xfrm>
              <a:off x="6043798" y="3699765"/>
              <a:ext cx="1259900" cy="1207654"/>
              <a:chOff x="720" y="1008"/>
              <a:chExt cx="864" cy="864"/>
            </a:xfrm>
          </p:grpSpPr>
          <p:sp>
            <p:nvSpPr>
              <p:cNvPr id="86" name="Rectangle 3"/>
              <p:cNvSpPr>
                <a:spLocks noChangeArrowheads="1"/>
              </p:cNvSpPr>
              <p:nvPr/>
            </p:nvSpPr>
            <p:spPr bwMode="auto">
              <a:xfrm>
                <a:off x="720" y="1008"/>
                <a:ext cx="864" cy="864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7" name="Line 4"/>
              <p:cNvSpPr>
                <a:spLocks noChangeShapeType="1"/>
              </p:cNvSpPr>
              <p:nvPr/>
            </p:nvSpPr>
            <p:spPr bwMode="auto">
              <a:xfrm>
                <a:off x="720" y="1440"/>
                <a:ext cx="86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Line 5"/>
              <p:cNvSpPr>
                <a:spLocks noChangeShapeType="1"/>
              </p:cNvSpPr>
              <p:nvPr/>
            </p:nvSpPr>
            <p:spPr bwMode="auto">
              <a:xfrm rot="-5400000">
                <a:off x="720" y="1439"/>
                <a:ext cx="864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1934208" y="2000427"/>
              <a:ext cx="1035116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kumimoji="1" lang="zh-CN" altLang="en-US" sz="6000" b="1" dirty="0" smtClean="0">
                  <a:solidFill>
                    <a:srgbClr val="FF3300"/>
                  </a:solidFill>
                  <a:latin typeface="楷体" pitchFamily="49" charset="-122"/>
                  <a:ea typeface="楷体" pitchFamily="49" charset="-122"/>
                </a:rPr>
                <a:t>枚</a:t>
              </a:r>
              <a:endParaRPr kumimoji="1" lang="zh-CN" altLang="en-US" sz="6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0" name="Text Box 6"/>
            <p:cNvSpPr txBox="1">
              <a:spLocks noChangeArrowheads="1"/>
            </p:cNvSpPr>
            <p:nvPr/>
          </p:nvSpPr>
          <p:spPr bwMode="auto">
            <a:xfrm>
              <a:off x="3367692" y="2000427"/>
              <a:ext cx="1035116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kumimoji="1" lang="zh-CN" altLang="en-US" sz="6000" b="1" dirty="0" smtClean="0">
                  <a:solidFill>
                    <a:srgbClr val="FF3300"/>
                  </a:solidFill>
                  <a:latin typeface="楷体" pitchFamily="49" charset="-122"/>
                  <a:ea typeface="楷体" pitchFamily="49" charset="-122"/>
                </a:rPr>
                <a:t>邮</a:t>
              </a:r>
              <a:endParaRPr kumimoji="1" lang="zh-CN" altLang="en-US" sz="6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1" name="Text Box 6"/>
            <p:cNvSpPr txBox="1">
              <a:spLocks noChangeArrowheads="1"/>
            </p:cNvSpPr>
            <p:nvPr/>
          </p:nvSpPr>
          <p:spPr bwMode="auto">
            <a:xfrm>
              <a:off x="4719856" y="2000426"/>
              <a:ext cx="1035116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kumimoji="1" lang="zh-CN" altLang="en-US" sz="6000" b="1" dirty="0" smtClean="0">
                  <a:solidFill>
                    <a:srgbClr val="FF3300"/>
                  </a:solidFill>
                  <a:latin typeface="楷体" pitchFamily="49" charset="-122"/>
                  <a:ea typeface="楷体" pitchFamily="49" charset="-122"/>
                </a:rPr>
                <a:t>爽</a:t>
              </a:r>
              <a:endParaRPr kumimoji="1" lang="zh-CN" altLang="en-US" sz="6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2" name="Text Box 6"/>
            <p:cNvSpPr txBox="1">
              <a:spLocks noChangeArrowheads="1"/>
            </p:cNvSpPr>
            <p:nvPr/>
          </p:nvSpPr>
          <p:spPr bwMode="auto">
            <a:xfrm>
              <a:off x="6096706" y="2031841"/>
              <a:ext cx="1035116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kumimoji="1" lang="zh-CN" altLang="en-US" sz="6000" b="1" dirty="0" smtClean="0">
                  <a:solidFill>
                    <a:srgbClr val="FF3300"/>
                  </a:solidFill>
                  <a:latin typeface="楷体" pitchFamily="49" charset="-122"/>
                  <a:ea typeface="楷体" pitchFamily="49" charset="-122"/>
                </a:rPr>
                <a:t>柿</a:t>
              </a:r>
              <a:endParaRPr kumimoji="1" lang="zh-CN" altLang="en-US" sz="6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3" name="Text Box 6"/>
            <p:cNvSpPr txBox="1">
              <a:spLocks noChangeArrowheads="1"/>
            </p:cNvSpPr>
            <p:nvPr/>
          </p:nvSpPr>
          <p:spPr bwMode="auto">
            <a:xfrm>
              <a:off x="7563983" y="2037985"/>
              <a:ext cx="1035116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kumimoji="1" lang="zh-CN" altLang="en-US" sz="6000" b="1" dirty="0" smtClean="0">
                  <a:solidFill>
                    <a:srgbClr val="FF3300"/>
                  </a:solidFill>
                  <a:latin typeface="楷体" pitchFamily="49" charset="-122"/>
                  <a:ea typeface="楷体" pitchFamily="49" charset="-122"/>
                </a:rPr>
                <a:t>仙</a:t>
              </a:r>
              <a:endParaRPr kumimoji="1" lang="zh-CN" altLang="en-US" sz="6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4" name="Text Box 6"/>
            <p:cNvSpPr txBox="1">
              <a:spLocks noChangeArrowheads="1"/>
            </p:cNvSpPr>
            <p:nvPr/>
          </p:nvSpPr>
          <p:spPr bwMode="auto">
            <a:xfrm>
              <a:off x="565626" y="3825478"/>
              <a:ext cx="1035116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kumimoji="1" lang="zh-CN" altLang="en-US" sz="6000" b="1" dirty="0">
                  <a:solidFill>
                    <a:srgbClr val="FF3300"/>
                  </a:solidFill>
                  <a:latin typeface="楷体" pitchFamily="49" charset="-122"/>
                  <a:ea typeface="楷体" pitchFamily="49" charset="-122"/>
                </a:rPr>
                <a:t>梨</a:t>
              </a:r>
            </a:p>
          </p:txBody>
        </p:sp>
        <p:sp>
          <p:nvSpPr>
            <p:cNvPr id="95" name="Text Box 6"/>
            <p:cNvSpPr txBox="1">
              <a:spLocks noChangeArrowheads="1"/>
            </p:cNvSpPr>
            <p:nvPr/>
          </p:nvSpPr>
          <p:spPr bwMode="auto">
            <a:xfrm>
              <a:off x="1952801" y="3810551"/>
              <a:ext cx="1035116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kumimoji="1" lang="zh-CN" altLang="en-US" sz="6000" b="1" dirty="0" smtClean="0">
                  <a:solidFill>
                    <a:srgbClr val="FF3300"/>
                  </a:solidFill>
                  <a:latin typeface="楷体" pitchFamily="49" charset="-122"/>
                  <a:ea typeface="楷体" pitchFamily="49" charset="-122"/>
                </a:rPr>
                <a:t>菠</a:t>
              </a:r>
              <a:endParaRPr kumimoji="1" lang="zh-CN" altLang="en-US" sz="6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" name="Text Box 6"/>
            <p:cNvSpPr txBox="1">
              <a:spLocks noChangeArrowheads="1"/>
            </p:cNvSpPr>
            <p:nvPr/>
          </p:nvSpPr>
          <p:spPr bwMode="auto">
            <a:xfrm>
              <a:off x="3367692" y="3789466"/>
              <a:ext cx="1035116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kumimoji="1" lang="zh-CN" altLang="en-US" sz="6000" b="1" dirty="0" smtClean="0">
                  <a:solidFill>
                    <a:srgbClr val="FF3300"/>
                  </a:solidFill>
                  <a:latin typeface="楷体" pitchFamily="49" charset="-122"/>
                  <a:ea typeface="楷体" pitchFamily="49" charset="-122"/>
                </a:rPr>
                <a:t>萝</a:t>
              </a:r>
              <a:endParaRPr kumimoji="1" lang="zh-CN" altLang="en-US" sz="6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" name="Text Box 6"/>
            <p:cNvSpPr txBox="1">
              <a:spLocks noChangeArrowheads="1"/>
            </p:cNvSpPr>
            <p:nvPr/>
          </p:nvSpPr>
          <p:spPr bwMode="auto">
            <a:xfrm>
              <a:off x="4834780" y="3795060"/>
              <a:ext cx="1035116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kumimoji="1" lang="zh-CN" altLang="en-US" sz="6000" b="1" dirty="0" smtClean="0">
                  <a:solidFill>
                    <a:srgbClr val="FF3300"/>
                  </a:solidFill>
                  <a:latin typeface="楷体" pitchFamily="49" charset="-122"/>
                  <a:ea typeface="楷体" pitchFamily="49" charset="-122"/>
                </a:rPr>
                <a:t>粮</a:t>
              </a:r>
              <a:endParaRPr kumimoji="1" lang="zh-CN" altLang="en-US" sz="6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grpSp>
          <p:nvGrpSpPr>
            <p:cNvPr id="98" name="Group 2"/>
            <p:cNvGrpSpPr>
              <a:grpSpLocks/>
            </p:cNvGrpSpPr>
            <p:nvPr/>
          </p:nvGrpSpPr>
          <p:grpSpPr bwMode="auto">
            <a:xfrm>
              <a:off x="7452320" y="1928074"/>
              <a:ext cx="1259900" cy="1207654"/>
              <a:chOff x="720" y="1008"/>
              <a:chExt cx="864" cy="864"/>
            </a:xfrm>
          </p:grpSpPr>
          <p:sp>
            <p:nvSpPr>
              <p:cNvPr id="99" name="Rectangle 3"/>
              <p:cNvSpPr>
                <a:spLocks noChangeArrowheads="1"/>
              </p:cNvSpPr>
              <p:nvPr/>
            </p:nvSpPr>
            <p:spPr bwMode="auto">
              <a:xfrm>
                <a:off x="720" y="1008"/>
                <a:ext cx="864" cy="864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0" name="Line 4"/>
              <p:cNvSpPr>
                <a:spLocks noChangeShapeType="1"/>
              </p:cNvSpPr>
              <p:nvPr/>
            </p:nvSpPr>
            <p:spPr bwMode="auto">
              <a:xfrm>
                <a:off x="720" y="1440"/>
                <a:ext cx="86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1" name="Line 5"/>
              <p:cNvSpPr>
                <a:spLocks noChangeShapeType="1"/>
              </p:cNvSpPr>
              <p:nvPr/>
            </p:nvSpPr>
            <p:spPr bwMode="auto">
              <a:xfrm rot="-5400000">
                <a:off x="720" y="1439"/>
                <a:ext cx="864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2" name="Group 2"/>
            <p:cNvGrpSpPr>
              <a:grpSpLocks/>
            </p:cNvGrpSpPr>
            <p:nvPr/>
          </p:nvGrpSpPr>
          <p:grpSpPr bwMode="auto">
            <a:xfrm>
              <a:off x="7453049" y="3699766"/>
              <a:ext cx="1259900" cy="1207654"/>
              <a:chOff x="720" y="1008"/>
              <a:chExt cx="864" cy="864"/>
            </a:xfrm>
          </p:grpSpPr>
          <p:sp>
            <p:nvSpPr>
              <p:cNvPr id="103" name="Rectangle 3"/>
              <p:cNvSpPr>
                <a:spLocks noChangeArrowheads="1"/>
              </p:cNvSpPr>
              <p:nvPr/>
            </p:nvSpPr>
            <p:spPr bwMode="auto">
              <a:xfrm>
                <a:off x="720" y="1008"/>
                <a:ext cx="864" cy="864"/>
              </a:xfrm>
              <a:prstGeom prst="rect">
                <a:avLst/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" name="Line 4"/>
              <p:cNvSpPr>
                <a:spLocks noChangeShapeType="1"/>
              </p:cNvSpPr>
              <p:nvPr/>
            </p:nvSpPr>
            <p:spPr bwMode="auto">
              <a:xfrm>
                <a:off x="720" y="1440"/>
                <a:ext cx="864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" name="Line 5"/>
              <p:cNvSpPr>
                <a:spLocks noChangeShapeType="1"/>
              </p:cNvSpPr>
              <p:nvPr/>
            </p:nvSpPr>
            <p:spPr bwMode="auto">
              <a:xfrm rot="-5400000">
                <a:off x="720" y="1439"/>
                <a:ext cx="864" cy="1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prstDash val="lg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7" name="Text Box 6"/>
            <p:cNvSpPr txBox="1">
              <a:spLocks noChangeArrowheads="1"/>
            </p:cNvSpPr>
            <p:nvPr/>
          </p:nvSpPr>
          <p:spPr bwMode="auto">
            <a:xfrm>
              <a:off x="7567657" y="3824181"/>
              <a:ext cx="1035116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kumimoji="1" lang="zh-CN" altLang="en-US" sz="6000" b="1" dirty="0" smtClean="0">
                  <a:solidFill>
                    <a:srgbClr val="FF3300"/>
                  </a:solidFill>
                  <a:latin typeface="楷体" pitchFamily="49" charset="-122"/>
                  <a:ea typeface="楷体" pitchFamily="49" charset="-122"/>
                </a:rPr>
                <a:t>杨</a:t>
              </a:r>
              <a:endParaRPr kumimoji="1" lang="zh-CN" altLang="en-US" sz="6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08" name="Text Box 6"/>
            <p:cNvSpPr txBox="1">
              <a:spLocks noChangeArrowheads="1"/>
            </p:cNvSpPr>
            <p:nvPr/>
          </p:nvSpPr>
          <p:spPr bwMode="auto">
            <a:xfrm>
              <a:off x="6195741" y="3825476"/>
              <a:ext cx="1035116" cy="10156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/>
              <a:r>
                <a:rPr kumimoji="1" lang="zh-CN" altLang="en-US" sz="6000" b="1" dirty="0" smtClean="0">
                  <a:solidFill>
                    <a:srgbClr val="FF3300"/>
                  </a:solidFill>
                  <a:latin typeface="楷体" pitchFamily="49" charset="-122"/>
                  <a:ea typeface="楷体" pitchFamily="49" charset="-122"/>
                </a:rPr>
                <a:t>紧</a:t>
              </a:r>
              <a:endParaRPr kumimoji="1" lang="zh-CN" altLang="en-US" sz="6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8315" y="1438878"/>
            <a:ext cx="9266983" cy="2674729"/>
            <a:chOff x="268315" y="1438878"/>
            <a:chExt cx="9266983" cy="2674729"/>
          </a:xfrm>
        </p:grpSpPr>
        <p:sp>
          <p:nvSpPr>
            <p:cNvPr id="8" name="TextBox 7"/>
            <p:cNvSpPr txBox="1"/>
            <p:nvPr/>
          </p:nvSpPr>
          <p:spPr>
            <a:xfrm>
              <a:off x="268315" y="1438878"/>
              <a:ext cx="92669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err="1" smtClean="0">
                  <a:latin typeface="+mn-ea"/>
                </a:rPr>
                <a:t>shàn</a:t>
              </a:r>
              <a:r>
                <a:rPr lang="en-US" altLang="zh-CN" sz="2400" b="1" dirty="0" smtClean="0">
                  <a:latin typeface="+mn-ea"/>
                </a:rPr>
                <a:t> </a:t>
              </a:r>
              <a:r>
                <a:rPr lang="en-US" altLang="zh-CN" sz="2400" b="1" dirty="0" err="1" smtClean="0">
                  <a:latin typeface="+mn-ea"/>
                </a:rPr>
                <a:t>shān</a:t>
              </a:r>
              <a:r>
                <a:rPr lang="en-US" altLang="zh-CN" sz="2400" b="1" dirty="0" smtClean="0">
                  <a:latin typeface="+mn-ea"/>
                </a:rPr>
                <a:t>   </a:t>
              </a:r>
              <a:r>
                <a:rPr lang="en-US" altLang="zh-CN" sz="2400" b="1" dirty="0" err="1" smtClean="0">
                  <a:latin typeface="+mn-ea"/>
                </a:rPr>
                <a:t>méi</a:t>
              </a:r>
              <a:r>
                <a:rPr lang="en-US" altLang="zh-CN" sz="2400" b="1" dirty="0" smtClean="0">
                  <a:latin typeface="+mn-ea"/>
                </a:rPr>
                <a:t>      </a:t>
              </a:r>
              <a:r>
                <a:rPr lang="en-US" altLang="zh-CN" sz="2400" b="1" dirty="0" err="1" smtClean="0">
                  <a:latin typeface="+mn-ea"/>
                </a:rPr>
                <a:t>yóu</a:t>
              </a:r>
              <a:r>
                <a:rPr lang="en-US" altLang="zh-CN" sz="2400" b="1" dirty="0" smtClean="0">
                  <a:latin typeface="+mn-ea"/>
                </a:rPr>
                <a:t>    </a:t>
              </a:r>
              <a:r>
                <a:rPr lang="en-US" altLang="zh-CN" sz="2400" b="1" dirty="0" err="1" smtClean="0">
                  <a:latin typeface="+mn-ea"/>
                </a:rPr>
                <a:t>shuǎng</a:t>
              </a:r>
              <a:r>
                <a:rPr lang="en-US" altLang="zh-CN" sz="2400" b="1" dirty="0" smtClean="0">
                  <a:latin typeface="+mn-ea"/>
                </a:rPr>
                <a:t>     </a:t>
              </a:r>
              <a:r>
                <a:rPr lang="en-US" altLang="zh-CN" sz="2400" b="1" dirty="0" err="1" smtClean="0">
                  <a:latin typeface="+mn-ea"/>
                </a:rPr>
                <a:t>shì</a:t>
              </a:r>
              <a:r>
                <a:rPr lang="en-US" altLang="zh-CN" sz="2400" b="1" dirty="0" smtClean="0">
                  <a:latin typeface="+mn-ea"/>
                </a:rPr>
                <a:t>      </a:t>
              </a:r>
              <a:r>
                <a:rPr lang="en-US" altLang="zh-CN" sz="2400" b="1" dirty="0" err="1" smtClean="0">
                  <a:latin typeface="+mn-ea"/>
                </a:rPr>
                <a:t>xiān</a:t>
              </a:r>
              <a:endParaRPr lang="zh-CN" altLang="en-US" sz="2400" b="1" dirty="0">
                <a:latin typeface="+mn-ea"/>
              </a:endParaRPr>
            </a:p>
            <a:p>
              <a:r>
                <a:rPr lang="en-US" altLang="zh-CN" sz="2400" b="1" dirty="0" smtClean="0">
                  <a:latin typeface="+mn-ea"/>
                </a:rPr>
                <a:t>             </a:t>
              </a:r>
              <a:endParaRPr lang="zh-CN" altLang="en-US" sz="2400" b="1" dirty="0">
                <a:latin typeface="+mn-ea"/>
              </a:endParaRP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268315" y="3282610"/>
              <a:ext cx="9144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+mn-ea"/>
                </a:rPr>
                <a:t>   </a:t>
              </a:r>
              <a:r>
                <a:rPr lang="en-US" altLang="zh-CN" sz="2400" b="1" dirty="0" err="1" smtClean="0">
                  <a:latin typeface="+mn-ea"/>
                </a:rPr>
                <a:t>lí</a:t>
              </a:r>
              <a:r>
                <a:rPr lang="en-US" altLang="zh-CN" sz="2400" b="1" dirty="0" smtClean="0">
                  <a:latin typeface="+mn-ea"/>
                </a:rPr>
                <a:t>       </a:t>
              </a:r>
              <a:r>
                <a:rPr lang="en-US" altLang="zh-CN" sz="2400" b="1" dirty="0" err="1" smtClean="0">
                  <a:latin typeface="+mn-ea"/>
                </a:rPr>
                <a:t>bō</a:t>
              </a:r>
              <a:r>
                <a:rPr lang="en-US" altLang="zh-CN" sz="2400" b="1" dirty="0" smtClean="0">
                  <a:latin typeface="+mn-ea"/>
                </a:rPr>
                <a:t>       </a:t>
              </a:r>
              <a:r>
                <a:rPr lang="en-US" altLang="zh-CN" sz="2400" b="1" dirty="0" err="1" smtClean="0">
                  <a:latin typeface="+mn-ea"/>
                </a:rPr>
                <a:t>luó</a:t>
              </a:r>
              <a:r>
                <a:rPr lang="en-US" altLang="zh-CN" sz="2400" b="1" dirty="0" smtClean="0">
                  <a:latin typeface="+mn-ea"/>
                </a:rPr>
                <a:t>     </a:t>
              </a:r>
              <a:r>
                <a:rPr lang="en-US" altLang="zh-CN" sz="2400" b="1" dirty="0" err="1" smtClean="0">
                  <a:latin typeface="+mn-ea"/>
                </a:rPr>
                <a:t>liáng</a:t>
              </a:r>
              <a:r>
                <a:rPr lang="en-US" altLang="zh-CN" sz="2400" b="1" dirty="0" smtClean="0">
                  <a:latin typeface="+mn-ea"/>
                </a:rPr>
                <a:t>     </a:t>
              </a:r>
              <a:r>
                <a:rPr lang="en-US" altLang="zh-CN" sz="2400" b="1" dirty="0" err="1" smtClean="0">
                  <a:latin typeface="+mn-ea"/>
                </a:rPr>
                <a:t>jǐn</a:t>
              </a:r>
              <a:r>
                <a:rPr lang="en-US" altLang="zh-CN" sz="2400" b="1" dirty="0" smtClean="0">
                  <a:latin typeface="+mn-ea"/>
                </a:rPr>
                <a:t>      </a:t>
              </a:r>
              <a:r>
                <a:rPr lang="en-US" altLang="zh-CN" sz="2400" b="1" dirty="0" err="1" smtClean="0">
                  <a:latin typeface="+mn-ea"/>
                </a:rPr>
                <a:t>yáng</a:t>
              </a:r>
              <a:endParaRPr lang="zh-CN" altLang="en-US" sz="2400" b="1" dirty="0">
                <a:latin typeface="+mn-ea"/>
              </a:endParaRPr>
            </a:p>
            <a:p>
              <a:r>
                <a:rPr lang="en-US" altLang="zh-CN" sz="2400" b="1" dirty="0" smtClean="0">
                  <a:latin typeface="+mn-ea"/>
                </a:rPr>
                <a:t>              </a:t>
              </a:r>
              <a:endParaRPr lang="zh-CN" altLang="en-US" sz="2400" b="1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5759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52400" y="304800"/>
            <a:ext cx="2286000" cy="838200"/>
            <a:chOff x="4224" y="3648"/>
            <a:chExt cx="1440" cy="528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4224" y="3648"/>
              <a:ext cx="1440" cy="528"/>
              <a:chOff x="4224" y="3648"/>
              <a:chExt cx="1440" cy="528"/>
            </a:xfrm>
          </p:grpSpPr>
          <p:pic>
            <p:nvPicPr>
              <p:cNvPr id="6" name="Picture 11" descr="ham_next">
                <a:hlinkClick r:id="rId2" action="ppaction://hlinksldjump"/>
              </p:cNvPr>
              <p:cNvPicPr>
                <a:picLocks noChangeAspect="1" noChangeArrowheads="1" noCrop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72" y="3724"/>
                <a:ext cx="1392" cy="4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Rectangle 12"/>
              <p:cNvSpPr>
                <a:spLocks noChangeArrowheads="1"/>
              </p:cNvSpPr>
              <p:nvPr/>
            </p:nvSpPr>
            <p:spPr bwMode="auto">
              <a:xfrm>
                <a:off x="4224" y="3648"/>
                <a:ext cx="1008" cy="336"/>
              </a:xfrm>
              <a:prstGeom prst="rect">
                <a:avLst/>
              </a:prstGeom>
              <a:solidFill>
                <a:srgbClr val="00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5" name="Text Box 13"/>
            <p:cNvSpPr txBox="1">
              <a:spLocks noChangeArrowheads="1"/>
            </p:cNvSpPr>
            <p:nvPr/>
          </p:nvSpPr>
          <p:spPr bwMode="auto">
            <a:xfrm>
              <a:off x="4283" y="3670"/>
              <a:ext cx="101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2D2D8A">
                      <a:lumMod val="60000"/>
                      <a:lumOff val="40000"/>
                    </a:srgbClr>
                  </a:solidFill>
                  <a:latin typeface="Times New Roman" pitchFamily="18" charset="0"/>
                  <a:ea typeface="幼圆" pitchFamily="49" charset="-122"/>
                </a:rPr>
                <a:t>  比一比</a:t>
              </a:r>
              <a:endParaRPr kumimoji="1" lang="zh-CN" altLang="en-US" sz="2400" b="1" dirty="0">
                <a:solidFill>
                  <a:srgbClr val="2D2D8A">
                    <a:lumMod val="60000"/>
                    <a:lumOff val="40000"/>
                  </a:srgbClr>
                </a:solidFill>
                <a:latin typeface="Times New Roman" pitchFamily="18" charset="0"/>
                <a:ea typeface="幼圆" pitchFamily="49" charset="-122"/>
              </a:endParaRPr>
            </a:p>
          </p:txBody>
        </p:sp>
      </p:grpSp>
      <p:sp>
        <p:nvSpPr>
          <p:cNvPr id="25" name="Rectangle 14"/>
          <p:cNvSpPr>
            <a:spLocks noChangeArrowheads="1"/>
          </p:cNvSpPr>
          <p:nvPr/>
        </p:nvSpPr>
        <p:spPr bwMode="auto">
          <a:xfrm>
            <a:off x="751015" y="2683654"/>
            <a:ext cx="569387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b="1" dirty="0" smtClean="0"/>
              <a:t>   </a:t>
            </a:r>
            <a:endParaRPr lang="zh-CN" altLang="en-US" sz="3600" b="1" dirty="0"/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783424" y="1735941"/>
            <a:ext cx="8180445" cy="4358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/>
              <a:t>清凉 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留意 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炎热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 </a:t>
            </a:r>
            <a:r>
              <a:rPr lang="zh-CN" altLang="zh-CN" sz="3600" b="1" dirty="0"/>
              <a:t>钥匙 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趁机 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柿子 </a:t>
            </a:r>
            <a:endParaRPr lang="zh-CN" altLang="zh-CN" sz="3600" b="1" dirty="0"/>
          </a:p>
          <a:p>
            <a:pPr>
              <a:lnSpc>
                <a:spcPct val="150000"/>
              </a:lnSpc>
            </a:pPr>
            <a:r>
              <a:rPr lang="zh-CN" altLang="zh-CN" sz="3600" b="1" dirty="0"/>
              <a:t>菠萝 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喇叭 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衔</a:t>
            </a:r>
            <a:r>
              <a:rPr lang="zh-CN" altLang="zh-CN" sz="3600" b="1" dirty="0"/>
              <a:t>来 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衣裳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 </a:t>
            </a:r>
            <a:r>
              <a:rPr lang="zh-CN" altLang="zh-CN" sz="3600" b="1" dirty="0"/>
              <a:t>扇子 </a:t>
            </a:r>
            <a:r>
              <a:rPr lang="en-US" altLang="zh-CN" sz="3600" b="1" dirty="0" smtClean="0"/>
              <a:t>  </a:t>
            </a:r>
            <a:r>
              <a:rPr lang="zh-CN" altLang="en-US" sz="3600" b="1" dirty="0" smtClean="0"/>
              <a:t>一枚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zh-CN" altLang="zh-CN" sz="3600" b="1" dirty="0" smtClean="0"/>
              <a:t>邮票 </a:t>
            </a:r>
            <a:r>
              <a:rPr lang="en-US" altLang="zh-CN" sz="3600" b="1" dirty="0"/>
              <a:t> </a:t>
            </a:r>
            <a:r>
              <a:rPr lang="en-US" altLang="zh-CN" sz="3600" b="1" dirty="0" smtClean="0"/>
              <a:t> </a:t>
            </a:r>
            <a:r>
              <a:rPr lang="zh-CN" altLang="zh-CN" sz="3600" b="1" dirty="0" smtClean="0"/>
              <a:t>凉爽 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仙子 </a:t>
            </a:r>
            <a:r>
              <a:rPr lang="en-US" altLang="zh-CN" sz="3600" b="1" dirty="0" smtClean="0"/>
              <a:t>  </a:t>
            </a:r>
            <a:r>
              <a:rPr lang="zh-CN" altLang="en-US" sz="3600" b="1" dirty="0" smtClean="0"/>
              <a:t>香梨   </a:t>
            </a:r>
            <a:r>
              <a:rPr lang="zh-CN" altLang="zh-CN" sz="3600" b="1" dirty="0" smtClean="0"/>
              <a:t>菠萝 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粮食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 </a:t>
            </a:r>
            <a:endParaRPr lang="en-US" altLang="zh-CN" sz="3600" b="1" dirty="0" smtClean="0"/>
          </a:p>
          <a:p>
            <a:pPr>
              <a:lnSpc>
                <a:spcPct val="150000"/>
              </a:lnSpc>
            </a:pPr>
            <a:r>
              <a:rPr lang="zh-CN" altLang="zh-CN" sz="3600" b="1" dirty="0" smtClean="0"/>
              <a:t>加紧 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杨树 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气味 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香甜 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加紧 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丰收 </a:t>
            </a:r>
            <a:r>
              <a:rPr lang="en-US" altLang="zh-CN" sz="3600" b="1" dirty="0" smtClean="0"/>
              <a:t>   </a:t>
            </a:r>
            <a:endParaRPr lang="zh-CN" altLang="zh-CN" sz="3600" b="1" dirty="0"/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600" b="1" dirty="0" smtClean="0"/>
              <a:t>   </a:t>
            </a:r>
            <a:endParaRPr lang="zh-CN" altLang="en-US" sz="3600" b="1" dirty="0"/>
          </a:p>
        </p:txBody>
      </p:sp>
      <p:sp>
        <p:nvSpPr>
          <p:cNvPr id="2" name="矩形 1"/>
          <p:cNvSpPr/>
          <p:nvPr/>
        </p:nvSpPr>
        <p:spPr>
          <a:xfrm>
            <a:off x="2667100" y="1412776"/>
            <a:ext cx="3129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794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52400" y="304800"/>
            <a:ext cx="2286000" cy="838200"/>
            <a:chOff x="4224" y="3648"/>
            <a:chExt cx="1440" cy="528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4224" y="3648"/>
              <a:ext cx="1440" cy="528"/>
              <a:chOff x="4224" y="3648"/>
              <a:chExt cx="1440" cy="528"/>
            </a:xfrm>
          </p:grpSpPr>
          <p:pic>
            <p:nvPicPr>
              <p:cNvPr id="6" name="Picture 11" descr="ham_next">
                <a:hlinkClick r:id="rId2" action="ppaction://hlinksldjump"/>
              </p:cNvPr>
              <p:cNvPicPr>
                <a:picLocks noChangeAspect="1" noChangeArrowheads="1" noCrop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72" y="3724"/>
                <a:ext cx="1392" cy="4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Rectangle 12"/>
              <p:cNvSpPr>
                <a:spLocks noChangeArrowheads="1"/>
              </p:cNvSpPr>
              <p:nvPr/>
            </p:nvSpPr>
            <p:spPr bwMode="auto">
              <a:xfrm>
                <a:off x="4224" y="3648"/>
                <a:ext cx="1008" cy="336"/>
              </a:xfrm>
              <a:prstGeom prst="rect">
                <a:avLst/>
              </a:prstGeom>
              <a:solidFill>
                <a:srgbClr val="00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5" name="Text Box 13"/>
            <p:cNvSpPr txBox="1">
              <a:spLocks noChangeArrowheads="1"/>
            </p:cNvSpPr>
            <p:nvPr/>
          </p:nvSpPr>
          <p:spPr bwMode="auto">
            <a:xfrm>
              <a:off x="4283" y="3670"/>
              <a:ext cx="101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 dirty="0" smtClean="0">
                  <a:solidFill>
                    <a:srgbClr val="2D2D8A">
                      <a:lumMod val="60000"/>
                      <a:lumOff val="40000"/>
                    </a:srgbClr>
                  </a:solidFill>
                  <a:latin typeface="Times New Roman" pitchFamily="18" charset="0"/>
                  <a:ea typeface="幼圆" pitchFamily="49" charset="-122"/>
                </a:rPr>
                <a:t>  我会写</a:t>
              </a:r>
              <a:endParaRPr kumimoji="1" lang="zh-CN" altLang="en-US" sz="2400" b="1" dirty="0">
                <a:solidFill>
                  <a:srgbClr val="2D2D8A">
                    <a:lumMod val="60000"/>
                    <a:lumOff val="40000"/>
                  </a:srgbClr>
                </a:solidFill>
                <a:latin typeface="Times New Roman" pitchFamily="18" charset="0"/>
                <a:ea typeface="幼圆" pitchFamily="49" charset="-122"/>
              </a:endParaRPr>
            </a:p>
          </p:txBody>
        </p:sp>
      </p:grp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3598863" y="1412875"/>
            <a:ext cx="1944687" cy="1873250"/>
            <a:chOff x="720" y="1008"/>
            <a:chExt cx="864" cy="864"/>
          </a:xfrm>
        </p:grpSpPr>
        <p:sp>
          <p:nvSpPr>
            <p:cNvPr id="9" name="Rectangle 3"/>
            <p:cNvSpPr>
              <a:spLocks noChangeArrowheads="1"/>
            </p:cNvSpPr>
            <p:nvPr/>
          </p:nvSpPr>
          <p:spPr bwMode="auto">
            <a:xfrm>
              <a:off x="720" y="1008"/>
              <a:ext cx="864" cy="86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4"/>
            <p:cNvSpPr>
              <a:spLocks noChangeShapeType="1"/>
            </p:cNvSpPr>
            <p:nvPr/>
          </p:nvSpPr>
          <p:spPr bwMode="auto">
            <a:xfrm>
              <a:off x="720" y="1440"/>
              <a:ext cx="8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5"/>
            <p:cNvSpPr>
              <a:spLocks noChangeShapeType="1"/>
            </p:cNvSpPr>
            <p:nvPr/>
          </p:nvSpPr>
          <p:spPr bwMode="auto">
            <a:xfrm rot="-5400000">
              <a:off x="720" y="1439"/>
              <a:ext cx="86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Group 18"/>
          <p:cNvGrpSpPr>
            <a:grpSpLocks/>
          </p:cNvGrpSpPr>
          <p:nvPr/>
        </p:nvGrpSpPr>
        <p:grpSpPr bwMode="auto">
          <a:xfrm>
            <a:off x="1547813" y="4076700"/>
            <a:ext cx="1944687" cy="1873250"/>
            <a:chOff x="720" y="1008"/>
            <a:chExt cx="864" cy="864"/>
          </a:xfrm>
        </p:grpSpPr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720" y="1008"/>
              <a:ext cx="864" cy="86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20"/>
            <p:cNvSpPr>
              <a:spLocks noChangeShapeType="1"/>
            </p:cNvSpPr>
            <p:nvPr/>
          </p:nvSpPr>
          <p:spPr bwMode="auto">
            <a:xfrm>
              <a:off x="720" y="1440"/>
              <a:ext cx="8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21"/>
            <p:cNvSpPr>
              <a:spLocks noChangeShapeType="1"/>
            </p:cNvSpPr>
            <p:nvPr/>
          </p:nvSpPr>
          <p:spPr bwMode="auto">
            <a:xfrm rot="-5400000">
              <a:off x="720" y="1439"/>
              <a:ext cx="86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Group 22"/>
          <p:cNvGrpSpPr>
            <a:grpSpLocks/>
          </p:cNvGrpSpPr>
          <p:nvPr/>
        </p:nvGrpSpPr>
        <p:grpSpPr bwMode="auto">
          <a:xfrm>
            <a:off x="5292725" y="4076700"/>
            <a:ext cx="1944688" cy="1873250"/>
            <a:chOff x="720" y="1008"/>
            <a:chExt cx="864" cy="864"/>
          </a:xfrm>
        </p:grpSpPr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720" y="1008"/>
              <a:ext cx="864" cy="864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24"/>
            <p:cNvSpPr>
              <a:spLocks noChangeShapeType="1"/>
            </p:cNvSpPr>
            <p:nvPr/>
          </p:nvSpPr>
          <p:spPr bwMode="auto">
            <a:xfrm>
              <a:off x="720" y="1440"/>
              <a:ext cx="8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25"/>
            <p:cNvSpPr>
              <a:spLocks noChangeShapeType="1"/>
            </p:cNvSpPr>
            <p:nvPr/>
          </p:nvSpPr>
          <p:spPr bwMode="auto">
            <a:xfrm rot="-5400000">
              <a:off x="720" y="1439"/>
              <a:ext cx="864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3708400" y="1268413"/>
            <a:ext cx="1729961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zh-CN" altLang="en-US" sz="12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爽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1619250" y="4005263"/>
            <a:ext cx="1560513" cy="193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zh-CN" altLang="en-US" sz="12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粮</a:t>
            </a:r>
          </a:p>
        </p:txBody>
      </p: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5364163" y="3933825"/>
            <a:ext cx="1730375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zh-CN" altLang="en-US" sz="120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杨</a:t>
            </a:r>
          </a:p>
        </p:txBody>
      </p:sp>
    </p:spTree>
    <p:extLst>
      <p:ext uri="{BB962C8B-B14F-4D97-AF65-F5344CB8AC3E}">
        <p14:creationId xmlns:p14="http://schemas.microsoft.com/office/powerpoint/2010/main" val="252818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/>
      <p:bldP spid="21" grpId="0" autoUpdateAnimBg="0"/>
      <p:bldP spid="2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915816" y="784225"/>
            <a:ext cx="5230812" cy="558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t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</a:rPr>
              <a:t>秋天的雨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,</a:t>
            </a:r>
          </a:p>
          <a:p>
            <a:pPr fontAlgn="t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/>
              <a:t>是一把钥匙。</a:t>
            </a:r>
          </a:p>
          <a:p>
            <a:pPr fontAlgn="t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</a:rPr>
              <a:t>秋天的雨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,</a:t>
            </a:r>
          </a:p>
          <a:p>
            <a:pPr fontAlgn="t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/>
              <a:t>有一盒五彩缤纷的颜料。</a:t>
            </a:r>
          </a:p>
          <a:p>
            <a:pPr fontAlgn="t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</a:rPr>
              <a:t>秋天的雨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,</a:t>
            </a:r>
          </a:p>
          <a:p>
            <a:pPr fontAlgn="t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/>
              <a:t>藏着非常好闻的气味。</a:t>
            </a:r>
          </a:p>
          <a:p>
            <a:pPr fontAlgn="t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</a:rPr>
              <a:t>秋天的雨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,</a:t>
            </a:r>
          </a:p>
          <a:p>
            <a:pPr fontAlgn="t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/>
              <a:t>吹起了金色的小喇叭</a:t>
            </a:r>
            <a:r>
              <a:rPr lang="en-US" altLang="zh-CN" sz="3600" b="1" dirty="0" smtClean="0"/>
              <a:t>,</a:t>
            </a:r>
          </a:p>
          <a:p>
            <a:pPr fontAlgn="t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/>
              <a:t>它告诉大家</a:t>
            </a:r>
            <a:r>
              <a:rPr lang="en-US" altLang="zh-CN" sz="3600" b="1" dirty="0" smtClean="0"/>
              <a:t>,</a:t>
            </a:r>
          </a:p>
          <a:p>
            <a:pPr fontAlgn="t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/>
              <a:t>冬天快要来了。</a:t>
            </a: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152400" y="304800"/>
            <a:ext cx="2286000" cy="838200"/>
            <a:chOff x="4224" y="3648"/>
            <a:chExt cx="1440" cy="528"/>
          </a:xfrm>
        </p:grpSpPr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4224" y="3648"/>
              <a:ext cx="1440" cy="528"/>
              <a:chOff x="4224" y="3648"/>
              <a:chExt cx="1440" cy="528"/>
            </a:xfrm>
          </p:grpSpPr>
          <p:pic>
            <p:nvPicPr>
              <p:cNvPr id="6" name="Picture 11" descr="ham_next">
                <a:hlinkClick r:id="rId3" action="ppaction://hlinksldjump"/>
              </p:cNvPr>
              <p:cNvPicPr>
                <a:picLocks noChangeAspect="1" noChangeArrowheads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72" y="3724"/>
                <a:ext cx="1392" cy="4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" name="Rectangle 12"/>
              <p:cNvSpPr>
                <a:spLocks noChangeArrowheads="1"/>
              </p:cNvSpPr>
              <p:nvPr/>
            </p:nvSpPr>
            <p:spPr bwMode="auto">
              <a:xfrm>
                <a:off x="4224" y="3648"/>
                <a:ext cx="1008" cy="336"/>
              </a:xfrm>
              <a:prstGeom prst="rect">
                <a:avLst/>
              </a:prstGeom>
              <a:solidFill>
                <a:srgbClr val="00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" name="Text Box 13"/>
            <p:cNvSpPr txBox="1">
              <a:spLocks noChangeArrowheads="1"/>
            </p:cNvSpPr>
            <p:nvPr/>
          </p:nvSpPr>
          <p:spPr bwMode="auto">
            <a:xfrm>
              <a:off x="4283" y="3670"/>
              <a:ext cx="101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kumimoji="1" lang="zh-CN" altLang="en-US" sz="2400" b="1" dirty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Times New Roman" pitchFamily="18" charset="0"/>
                  <a:ea typeface="幼圆" pitchFamily="49" charset="-122"/>
                </a:rPr>
                <a:t>一首小诗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704026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1070621"/>
            <a:ext cx="2027762" cy="50839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7854"/>
                    </a14:imgEffect>
                    <a14:imgEffect>
                      <a14:artisticCrisscrossEtching/>
                    </a14:imgEffect>
                    <a14:imgEffect>
                      <a14:sharpenSoften amount="40000"/>
                    </a14:imgEffect>
                    <a14:imgEffect>
                      <a14:brightnessContrast bright="5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7919"/>
            <a:ext cx="1910227" cy="5249393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" name="圆角矩形 3"/>
          <p:cNvSpPr/>
          <p:nvPr/>
        </p:nvSpPr>
        <p:spPr>
          <a:xfrm>
            <a:off x="395536" y="257130"/>
            <a:ext cx="1369573" cy="692696"/>
          </a:xfrm>
          <a:prstGeom prst="roundRect">
            <a:avLst/>
          </a:prstGeom>
          <a:ln w="38100">
            <a:noFill/>
            <a:prstDash val="soli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E71E09"/>
                </a:solidFill>
              </a:rPr>
              <a:t>猜一猜</a:t>
            </a:r>
            <a:endParaRPr lang="zh-CN" altLang="en-US" sz="2400" b="1" dirty="0">
              <a:solidFill>
                <a:srgbClr val="E71E09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10227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读一读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04048" y="257130"/>
            <a:ext cx="1512168" cy="692696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品一品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60530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写一写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765109" y="1671233"/>
            <a:ext cx="5687211" cy="3882763"/>
          </a:xfrm>
          <a:prstGeom prst="rect">
            <a:avLst/>
          </a:prstGeom>
          <a:solidFill>
            <a:srgbClr val="00B0F0">
              <a:alpha val="7000"/>
            </a:srgbClr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457200" algn="l">
              <a:lnSpc>
                <a:spcPct val="150000"/>
              </a:lnSpc>
            </a:pPr>
            <a:r>
              <a:rPr lang="zh-CN" altLang="en-US" sz="3200" b="1" dirty="0" smtClean="0"/>
              <a:t>秋天的雨，是一把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钥匙</a:t>
            </a:r>
            <a:r>
              <a:rPr lang="zh-CN" altLang="en-US" sz="3200" b="1" dirty="0" smtClean="0"/>
              <a:t>。它带着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清凉</a:t>
            </a:r>
            <a:r>
              <a:rPr lang="zh-CN" altLang="en-US" sz="3200" b="1" dirty="0" smtClean="0"/>
              <a:t>和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温柔</a:t>
            </a:r>
            <a:r>
              <a:rPr lang="zh-CN" altLang="en-US" sz="3200" b="1" dirty="0" smtClean="0"/>
              <a:t>，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轻轻地</a:t>
            </a:r>
            <a:r>
              <a:rPr lang="zh-CN" altLang="en-US" sz="3200" b="1" dirty="0" smtClean="0"/>
              <a:t>，</a:t>
            </a:r>
            <a:r>
              <a:rPr lang="zh-CN" altLang="en-US" sz="3200" b="1" dirty="0" smtClean="0">
                <a:solidFill>
                  <a:srgbClr val="0070C0"/>
                </a:solidFill>
              </a:rPr>
              <a:t>轻轻地</a:t>
            </a:r>
            <a:r>
              <a:rPr lang="zh-CN" altLang="en-US" sz="3200" b="1" dirty="0" smtClean="0"/>
              <a:t>，趁你没留意，把秋天的大门打开了。</a:t>
            </a:r>
          </a:p>
        </p:txBody>
      </p:sp>
    </p:spTree>
    <p:extLst>
      <p:ext uri="{BB962C8B-B14F-4D97-AF65-F5344CB8AC3E}">
        <p14:creationId xmlns:p14="http://schemas.microsoft.com/office/powerpoint/2010/main" val="41978152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95536" y="257130"/>
            <a:ext cx="1369573" cy="692696"/>
          </a:xfrm>
          <a:prstGeom prst="roundRect">
            <a:avLst/>
          </a:prstGeom>
          <a:ln w="38100">
            <a:noFill/>
            <a:prstDash val="soli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E71E09"/>
                </a:solidFill>
              </a:rPr>
              <a:t>猜一猜</a:t>
            </a:r>
            <a:endParaRPr lang="zh-CN" altLang="en-US" sz="2400" b="1" dirty="0">
              <a:solidFill>
                <a:srgbClr val="E71E09"/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10227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读一读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04048" y="257130"/>
            <a:ext cx="1512168" cy="692696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品一品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460530" y="265522"/>
            <a:ext cx="1369573" cy="692696"/>
          </a:xfrm>
          <a:prstGeom prst="roundRect">
            <a:avLst/>
          </a:prstGeom>
          <a:ln w="38100"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</a:rPr>
              <a:t>写一写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86" y="1556792"/>
            <a:ext cx="5348149" cy="33843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739" y="1581545"/>
            <a:ext cx="2592288" cy="333486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60530" y="5157192"/>
            <a:ext cx="33483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>
                <a:latin typeface="华文仿宋" pitchFamily="2" charset="-122"/>
                <a:ea typeface="华文仿宋" pitchFamily="2" charset="-122"/>
              </a:rPr>
              <a:t>银杏树</a:t>
            </a:r>
          </a:p>
        </p:txBody>
      </p:sp>
    </p:spTree>
    <p:extLst>
      <p:ext uri="{BB962C8B-B14F-4D97-AF65-F5344CB8AC3E}">
        <p14:creationId xmlns:p14="http://schemas.microsoft.com/office/powerpoint/2010/main" val="39507057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552</TotalTime>
  <Words>284</Words>
  <Application>Microsoft Office PowerPoint</Application>
  <PresentationFormat>全屏显示(4:3)</PresentationFormat>
  <Paragraphs>99</Paragraphs>
  <Slides>16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Office 主题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</cp:lastModifiedBy>
  <cp:revision>120</cp:revision>
  <dcterms:created xsi:type="dcterms:W3CDTF">2015-10-13T10:57:07Z</dcterms:created>
  <dcterms:modified xsi:type="dcterms:W3CDTF">2015-10-18T01:28:38Z</dcterms:modified>
</cp:coreProperties>
</file>