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sldIdLst>
    <p:sldId id="256" r:id="rId2"/>
    <p:sldId id="257" r:id="rId3"/>
    <p:sldId id="258" r:id="rId4"/>
    <p:sldId id="260" r:id="rId5"/>
    <p:sldId id="264" r:id="rId6"/>
    <p:sldId id="275" r:id="rId7"/>
    <p:sldId id="261" r:id="rId8"/>
    <p:sldId id="276" r:id="rId9"/>
    <p:sldId id="263" r:id="rId10"/>
    <p:sldId id="265" r:id="rId11"/>
    <p:sldId id="277" r:id="rId12"/>
    <p:sldId id="278" r:id="rId13"/>
    <p:sldId id="279" r:id="rId14"/>
    <p:sldId id="280" r:id="rId15"/>
    <p:sldId id="281" r:id="rId16"/>
    <p:sldId id="267" r:id="rId17"/>
    <p:sldId id="262" r:id="rId18"/>
    <p:sldId id="266" r:id="rId19"/>
    <p:sldId id="282" r:id="rId20"/>
    <p:sldId id="283" r:id="rId21"/>
    <p:sldId id="284" r:id="rId22"/>
    <p:sldId id="268" r:id="rId23"/>
    <p:sldId id="269" r:id="rId24"/>
    <p:sldId id="270" r:id="rId25"/>
    <p:sldId id="271" r:id="rId26"/>
    <p:sldId id="272" r:id="rId27"/>
    <p:sldId id="273" r:id="rId28"/>
    <p:sldId id="285" r:id="rId29"/>
    <p:sldId id="274" r:id="rId30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20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(位于标题上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张图片(位于标题上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(带图片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482FB713-7FBB-5943-91FE-C7EAFCBA66B7}" type="datetimeFigureOut">
              <a:rPr kumimoji="1" lang="zh-CN" altLang="en-US" smtClean="0"/>
              <a:t>16-8-30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0BAEAB8-5C20-CA47-97D1-F448E5C45B1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Relationship Id="rId3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zh-CN" altLang="en-US" sz="18000" b="1" dirty="0" smtClean="0"/>
              <a:t>天地人</a:t>
            </a:r>
            <a:endParaRPr kumimoji="1" lang="zh-CN" altLang="en-US" sz="180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9274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内容占位符 3" descr="20151111205252-145761213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0" b="18250"/>
          <a:stretch>
            <a:fillRect/>
          </a:stretch>
        </p:blipFill>
        <p:spPr>
          <a:xfrm>
            <a:off x="712788" y="1371600"/>
            <a:ext cx="7716838" cy="5029200"/>
          </a:xfrm>
        </p:spPr>
      </p:pic>
    </p:spTree>
    <p:extLst>
      <p:ext uri="{BB962C8B-B14F-4D97-AF65-F5344CB8AC3E}">
        <p14:creationId xmlns:p14="http://schemas.microsoft.com/office/powerpoint/2010/main" val="3277454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500063"/>
            <a:ext cx="2160587" cy="2400300"/>
            <a:chOff x="2109" y="315"/>
            <a:chExt cx="1361" cy="1512"/>
          </a:xfrm>
        </p:grpSpPr>
        <p:grpSp>
          <p:nvGrpSpPr>
            <p:cNvPr id="16391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6393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黑体" charset="0"/>
                  <a:cs typeface="黑体" charset="0"/>
                </a:endParaRPr>
              </a:p>
            </p:txBody>
          </p:sp>
          <p:sp>
            <p:nvSpPr>
              <p:cNvPr id="16394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5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2" name="Text Box 11"/>
            <p:cNvSpPr txBox="1">
              <a:spLocks noChangeArrowheads="1"/>
            </p:cNvSpPr>
            <p:nvPr/>
          </p:nvSpPr>
          <p:spPr bwMode="auto">
            <a:xfrm>
              <a:off x="2196" y="315"/>
              <a:ext cx="1224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5000">
                  <a:latin typeface="楷体" charset="0"/>
                  <a:ea typeface="楷体" charset="0"/>
                  <a:cs typeface="楷体" charset="0"/>
                </a:rPr>
                <a:t>人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643313" y="3571875"/>
            <a:ext cx="2000250" cy="2357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pic>
        <p:nvPicPr>
          <p:cNvPr id="11" name="图片 10" descr="图片IMG_4348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3643313"/>
            <a:ext cx="185737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图片IMG_4348 (3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169988"/>
            <a:ext cx="2300288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11"/>
          <p:cNvSpPr>
            <a:spLocks noChangeArrowheads="1"/>
          </p:cNvSpPr>
          <p:nvPr/>
        </p:nvSpPr>
        <p:spPr bwMode="auto">
          <a:xfrm>
            <a:off x="539750" y="6237288"/>
            <a:ext cx="3921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59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85786" y="221455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2" name="椭圆 11"/>
          <p:cNvSpPr/>
          <p:nvPr/>
        </p:nvSpPr>
        <p:spPr>
          <a:xfrm>
            <a:off x="3571868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3" name="椭圆 12"/>
          <p:cNvSpPr/>
          <p:nvPr/>
        </p:nvSpPr>
        <p:spPr>
          <a:xfrm>
            <a:off x="6357950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28688" y="428625"/>
            <a:ext cx="43005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楷体" charset="0"/>
                <a:ea typeface="楷体" charset="0"/>
                <a:cs typeface="楷体" charset="0"/>
              </a:rPr>
              <a:t>《</a:t>
            </a:r>
            <a:r>
              <a:rPr lang="zh-CN" altLang="en-US" sz="2400" b="1">
                <a:solidFill>
                  <a:srgbClr val="002060"/>
                </a:solidFill>
                <a:latin typeface="楷体" charset="0"/>
                <a:ea typeface="楷体" charset="0"/>
                <a:cs typeface="楷体" charset="0"/>
              </a:rPr>
              <a:t>三字经</a:t>
            </a:r>
            <a:r>
              <a:rPr lang="en-US" altLang="zh-CN" sz="2400" b="1">
                <a:solidFill>
                  <a:srgbClr val="002060"/>
                </a:solidFill>
                <a:latin typeface="楷体" charset="0"/>
                <a:ea typeface="楷体" charset="0"/>
                <a:cs typeface="楷体" charset="0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  <a:latin typeface="楷体" charset="0"/>
                <a:ea typeface="楷体" charset="0"/>
                <a:cs typeface="楷体" charset="0"/>
              </a:rPr>
              <a:t>三才者，</a:t>
            </a:r>
            <a:r>
              <a:rPr lang="zh-CN" altLang="en-US" sz="4000" b="1">
                <a:solidFill>
                  <a:srgbClr val="FF0000"/>
                </a:solidFill>
                <a:latin typeface="楷体" charset="0"/>
                <a:ea typeface="楷体" charset="0"/>
                <a:cs typeface="楷体" charset="0"/>
              </a:rPr>
              <a:t>天地人</a:t>
            </a:r>
            <a:r>
              <a:rPr lang="zh-CN" altLang="en-US" sz="4000" b="1">
                <a:solidFill>
                  <a:srgbClr val="002060"/>
                </a:solidFill>
                <a:latin typeface="楷体" charset="0"/>
                <a:ea typeface="楷体" charset="0"/>
                <a:cs typeface="楷体" charset="0"/>
              </a:rPr>
              <a:t>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28688" y="4857750"/>
            <a:ext cx="7858125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Franklin Gothic Book" charset="0"/>
                <a:ea typeface="黑体" charset="0"/>
                <a:cs typeface="黑体" charset="0"/>
              </a:rPr>
              <a:t>   三才，就是天、地、人。</a:t>
            </a:r>
            <a:endParaRPr lang="en-US" altLang="zh-CN" sz="2400">
              <a:latin typeface="Franklin Gothic Book" charset="0"/>
              <a:ea typeface="黑体" charset="0"/>
              <a:cs typeface="黑体" charset="0"/>
            </a:endParaRPr>
          </a:p>
          <a:p>
            <a:r>
              <a:rPr lang="en-US" altLang="zh-CN" sz="2400">
                <a:latin typeface="Franklin Gothic Book" charset="0"/>
                <a:ea typeface="黑体" charset="0"/>
                <a:cs typeface="黑体" charset="0"/>
              </a:rPr>
              <a:t>   </a:t>
            </a:r>
            <a:r>
              <a:rPr lang="zh-CN" altLang="en-US" sz="2400">
                <a:latin typeface="Franklin Gothic Book" charset="0"/>
                <a:ea typeface="黑体" charset="0"/>
                <a:cs typeface="黑体" charset="0"/>
              </a:rPr>
              <a:t>天地人合一，有了这三个方面，世界才开始。</a:t>
            </a:r>
          </a:p>
        </p:txBody>
      </p:sp>
    </p:spTree>
    <p:extLst>
      <p:ext uri="{BB962C8B-B14F-4D97-AF65-F5344CB8AC3E}">
        <p14:creationId xmlns:p14="http://schemas.microsoft.com/office/powerpoint/2010/main" val="73622706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3" descr="20100819104304225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28813"/>
            <a:ext cx="6286500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3714744" y="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</p:txBody>
      </p:sp>
      <p:sp>
        <p:nvSpPr>
          <p:cNvPr id="8" name="椭圆 7"/>
          <p:cNvSpPr/>
          <p:nvPr/>
        </p:nvSpPr>
        <p:spPr>
          <a:xfrm>
            <a:off x="6715140" y="450057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</a:p>
        </p:txBody>
      </p:sp>
      <p:sp>
        <p:nvSpPr>
          <p:cNvPr id="9" name="椭圆 8"/>
          <p:cNvSpPr/>
          <p:nvPr/>
        </p:nvSpPr>
        <p:spPr>
          <a:xfrm>
            <a:off x="285720" y="257174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34541188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500188"/>
            <a:ext cx="6572250" cy="107791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你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是</a:t>
            </a:r>
            <a:r>
              <a:rPr lang="en-US" altLang="zh-CN" sz="3200">
                <a:latin typeface="黑体" charset="0"/>
                <a:ea typeface="黑体" charset="0"/>
                <a:cs typeface="黑体" charset="0"/>
              </a:rPr>
              <a:t>_____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我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是</a:t>
            </a:r>
            <a:r>
              <a:rPr lang="en-US" altLang="zh-CN" sz="3200">
                <a:latin typeface="黑体" charset="0"/>
                <a:ea typeface="黑体" charset="0"/>
                <a:cs typeface="黑体" charset="0"/>
              </a:rPr>
              <a:t>_____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他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是</a:t>
            </a:r>
            <a:r>
              <a:rPr lang="en-US" altLang="zh-CN" sz="3200">
                <a:latin typeface="黑体" charset="0"/>
                <a:ea typeface="黑体" charset="0"/>
                <a:cs typeface="黑体" charset="0"/>
              </a:rPr>
              <a:t>____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，</a:t>
            </a:r>
            <a:endParaRPr lang="en-US" altLang="zh-CN" sz="3200">
              <a:latin typeface="黑体" charset="0"/>
              <a:ea typeface="黑体" charset="0"/>
              <a:cs typeface="黑体" charset="0"/>
            </a:endParaRPr>
          </a:p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我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们都是</a:t>
            </a:r>
            <a:r>
              <a:rPr lang="en-US" altLang="zh-CN" sz="3200">
                <a:latin typeface="黑体" charset="0"/>
                <a:ea typeface="黑体" charset="0"/>
                <a:cs typeface="黑体" charset="0"/>
              </a:rPr>
              <a:t>______________________</a:t>
            </a:r>
            <a:r>
              <a:rPr lang="zh-CN" altLang="en-US" sz="3200">
                <a:latin typeface="黑体" charset="0"/>
                <a:ea typeface="黑体" charset="0"/>
                <a:cs typeface="黑体" charset="0"/>
              </a:rPr>
              <a:t>。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642938" y="642938"/>
            <a:ext cx="203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2060"/>
                </a:solidFill>
                <a:latin typeface="Franklin Gothic Book" charset="0"/>
                <a:ea typeface="黑体" charset="0"/>
                <a:cs typeface="黑体" charset="0"/>
              </a:rPr>
              <a:t>说一说：</a:t>
            </a:r>
          </a:p>
        </p:txBody>
      </p:sp>
      <p:pic>
        <p:nvPicPr>
          <p:cNvPr id="19460" name="图片 3" descr="Redocn_2013040913044274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86063"/>
            <a:ext cx="6572250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942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8000" b="1" dirty="0" smtClean="0">
                <a:solidFill>
                  <a:srgbClr val="000000"/>
                </a:solidFill>
              </a:rPr>
              <a:t>你我她</a:t>
            </a:r>
            <a:endParaRPr kumimoji="1" lang="zh-CN" altLang="en-US" sz="8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zh-CN" altLang="en-US" sz="3500" dirty="0" smtClean="0">
                <a:solidFill>
                  <a:srgbClr val="000000"/>
                </a:solidFill>
              </a:rPr>
              <a:t>你是妈妈，他是爸爸，我是乖巧的小娃娃。妈妈对我说；“孩子，孩子，你是妈妈的好娃娃。”爸爸对我说：“娃娃，娃娃，妈妈对你说的啥？”我对爸爸说：“爸爸，爸爸，妈妈说我是她的好娃娃。”</a:t>
            </a:r>
            <a:endParaRPr kumimoji="1" lang="zh-CN" altLang="en-US" sz="35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894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你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部件组合法识字：左右结构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组词识字：你们、你好</a:t>
            </a:r>
            <a:endParaRPr kumimoji="1" lang="zh-CN" altLang="en-US" sz="4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21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他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000" b="1" dirty="0">
                <a:solidFill>
                  <a:srgbClr val="000000"/>
                </a:solidFill>
              </a:rPr>
              <a:t>熟字加偏旁识字：左右结构</a:t>
            </a:r>
            <a:endParaRPr kumimoji="1" lang="en-US" altLang="zh-CN" sz="4000" b="1" dirty="0">
              <a:solidFill>
                <a:srgbClr val="000000"/>
              </a:solidFill>
            </a:endParaRPr>
          </a:p>
          <a:p>
            <a:r>
              <a:rPr kumimoji="1" lang="zh-CN" altLang="zh-CN" sz="4000" b="1" dirty="0">
                <a:solidFill>
                  <a:srgbClr val="000000"/>
                </a:solidFill>
              </a:rPr>
              <a:t>“</a:t>
            </a:r>
            <a:r>
              <a:rPr kumimoji="1" lang="zh-CN" altLang="en-US" sz="4000" b="1" dirty="0">
                <a:solidFill>
                  <a:srgbClr val="000000"/>
                </a:solidFill>
              </a:rPr>
              <a:t>加一加”的方法识字</a:t>
            </a:r>
            <a:r>
              <a:rPr kumimoji="1" lang="zh-CN" altLang="en-US" sz="4000" b="1" dirty="0" smtClean="0">
                <a:solidFill>
                  <a:srgbClr val="000000"/>
                </a:solidFill>
              </a:rPr>
              <a:t>：</a:t>
            </a:r>
            <a:endParaRPr kumimoji="1" lang="en-US" altLang="zh-CN" sz="4000" b="1" dirty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</a:t>
            </a:r>
            <a:r>
              <a:rPr kumimoji="1" lang="zh-CN" altLang="en-US" sz="4000" b="1" dirty="0">
                <a:solidFill>
                  <a:srgbClr val="000000"/>
                </a:solidFill>
              </a:rPr>
              <a:t>字</a:t>
            </a:r>
            <a:r>
              <a:rPr kumimoji="1" lang="zh-CN" altLang="en-US" sz="4000" b="1" dirty="0" smtClean="0">
                <a:solidFill>
                  <a:srgbClr val="000000"/>
                </a:solidFill>
              </a:rPr>
              <a:t>：他们、他乡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形近字比较识字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6128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我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联想识字：“找”字头上多一“撇”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组词识字：我们、我家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8792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ab5c708a67bc4036b60fb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0"/>
            <a:ext cx="8542337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03575" y="1484313"/>
            <a:ext cx="1296988" cy="1323975"/>
            <a:chOff x="0" y="0"/>
            <a:chExt cx="590" cy="562"/>
          </a:xfrm>
        </p:grpSpPr>
        <p:pic>
          <p:nvPicPr>
            <p:cNvPr id="21526" name="Picture 4" descr="2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7" name="Text Box 5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我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132138" y="3068638"/>
            <a:ext cx="1295400" cy="1323975"/>
            <a:chOff x="0" y="0"/>
            <a:chExt cx="590" cy="562"/>
          </a:xfrm>
        </p:grpSpPr>
        <p:pic>
          <p:nvPicPr>
            <p:cNvPr id="21524" name="Picture 10" descr="2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5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他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715125" y="2998788"/>
            <a:ext cx="1312863" cy="1252537"/>
            <a:chOff x="-8" y="1"/>
            <a:chExt cx="598" cy="562"/>
          </a:xfrm>
        </p:grpSpPr>
        <p:pic>
          <p:nvPicPr>
            <p:cNvPr id="21522" name="Picture 16" descr="2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" y="1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3" name="Text Box 17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地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4857750" y="2357438"/>
            <a:ext cx="1439863" cy="1223962"/>
            <a:chOff x="0" y="0"/>
            <a:chExt cx="590" cy="562"/>
          </a:xfrm>
        </p:grpSpPr>
        <p:pic>
          <p:nvPicPr>
            <p:cNvPr id="21520" name="Picture 19" descr="25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1" name="Text Box 20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人</a:t>
              </a:r>
            </a:p>
          </p:txBody>
        </p:sp>
      </p:grpSp>
      <p:sp>
        <p:nvSpPr>
          <p:cNvPr id="6166" name="WordArt 22"/>
          <p:cNvSpPr>
            <a:spLocks noChangeArrowheads="1" noChangeShapeType="1"/>
          </p:cNvSpPr>
          <p:nvPr/>
        </p:nvSpPr>
        <p:spPr bwMode="auto">
          <a:xfrm>
            <a:off x="539750" y="260350"/>
            <a:ext cx="2160588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757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  <a:cs typeface="+mn-cs"/>
              </a:rPr>
              <a:t>我会摘</a:t>
            </a:r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1641475" y="2143125"/>
            <a:ext cx="1344613" cy="1295400"/>
            <a:chOff x="11" y="254"/>
            <a:chExt cx="648" cy="562"/>
          </a:xfrm>
        </p:grpSpPr>
        <p:pic>
          <p:nvPicPr>
            <p:cNvPr id="21518" name="Picture 24" descr="2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" y="254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9" name="Text Box 25"/>
            <p:cNvSpPr txBox="1">
              <a:spLocks noChangeArrowheads="1"/>
            </p:cNvSpPr>
            <p:nvPr/>
          </p:nvSpPr>
          <p:spPr bwMode="auto">
            <a:xfrm>
              <a:off x="115" y="409"/>
              <a:ext cx="54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你</a:t>
              </a:r>
            </a:p>
          </p:txBody>
        </p:sp>
      </p:grp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6443663" y="1484313"/>
            <a:ext cx="1223962" cy="1223962"/>
            <a:chOff x="0" y="0"/>
            <a:chExt cx="590" cy="562"/>
          </a:xfrm>
        </p:grpSpPr>
        <p:pic>
          <p:nvPicPr>
            <p:cNvPr id="21516" name="Picture 27" descr="25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7" name="Text Box 28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latin typeface="Franklin Gothic Book" charset="0"/>
                  <a:ea typeface="黑体" charset="0"/>
                  <a:cs typeface="黑体" charset="0"/>
                </a:rPr>
                <a:t>天</a:t>
              </a:r>
            </a:p>
          </p:txBody>
        </p:sp>
      </p:grpSp>
      <p:sp>
        <p:nvSpPr>
          <p:cNvPr id="21514" name="Rectangle 22"/>
          <p:cNvSpPr>
            <a:spLocks noChangeArrowheads="1"/>
          </p:cNvSpPr>
          <p:nvPr/>
        </p:nvSpPr>
        <p:spPr bwMode="auto">
          <a:xfrm>
            <a:off x="539750" y="6237288"/>
            <a:ext cx="3921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21515" name="Rectangle 23"/>
          <p:cNvSpPr>
            <a:spLocks noChangeArrowheads="1"/>
          </p:cNvSpPr>
          <p:nvPr/>
        </p:nvSpPr>
        <p:spPr bwMode="auto">
          <a:xfrm>
            <a:off x="755650" y="6453188"/>
            <a:ext cx="3921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37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14524E-7 C 0.00312 0.00994 0.00659 0.0185 0.01111 0.02752 C 0.01354 0.0407 0.01146 0.03353 0.01909 0.04833 C 0.02257 0.05504 0.02361 0.06267 0.02708 0.06961 C 0.02916 0.08071 0.03003 0.09204 0.03177 0.10338 C 0.03107 0.14292 0.03298 0.1864 0.02552 0.22595 C 0.02604 0.26665 0.02222 0.31614 0.03021 0.35893 C 0.03246 0.38321 0.03646 0.40611 0.02864 0.43085 C 0.021 0.45467 0.00607 0.47294 3.33333E-6 0.49815 C 0.00034 0.49977 0.00225 0.51087 0.0033 0.51295 C 0.00555 0.51688 0.00937 0.51919 0.01111 0.52359 C 0.01527 0.53423 0.01319 0.52937 0.01753 0.53839 C 0.01649 0.55388 0.01666 0.56961 0.01441 0.58487 C 0.01389 0.58788 0.01076 0.58858 0.00955 0.59112 C 0.00729 0.59551 0.00659 0.60106 0.00486 0.60592 C 0.00833 0.62049 0.00642 0.61008 0.00642 0.6376 " pathEditMode="relative" rAng="0" ptsTypes="fffffffffffffff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00" y="3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6 -0.15402 C -0.0677 -0.09436 -0.05989 0.01734 -0.07135 0.09389 C -0.07239 0.11494 -0.07395 0.13529 -0.07499 0.15657 C -0.07395 0.19311 -0.06961 0.23682 -0.07499 0.27266 C -0.0769 0.28561 -0.0809 0.29301 -0.08385 0.30435 C -0.08524 0.31776 -0.08697 0.32146 -0.0901 0.33256 C -0.0894 0.34621 -0.09045 0.36355 -0.08506 0.37049 " pathEditMode="relative" rAng="0" ptsTypes="ffffff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00" y="2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151 -0.019503 C -0.113641 -0.010943 -0.115721 -0.009093 -0.111041 0.001547 C -0.108951 0.006397 -0.105651 0.009867 -0.103051 0.014257 C -0.099931 0.027447 -0.093501 0.039467 -0.088811 0.052187 C -0.087081 0.056817 -0.086901 0.062137 -0.085691 0.066987 C -0.086901 0.110007 -0.088121 0.150477 -0.098361 0.191417 C -0.097151 0.219397 -0.099231 0.237667 -0.082561 0.254777 C -0.079441 0.266107 -0.071451 0.274207 -0.066591 0.284147 C -0.061731 0.316987 -0.064681 0.351217 -0.071451 0.383367 C -0.070931 0.388217 -0.071451 0.393767 -0.069721 0.398167 C -0.067461 0.404177 -0.059471 0.411577 -0.055481 0.417357 C -0.053401 0.425457 -0.054271 0.427997 -0.058611 0.434017 C -0.061041 0.442797 -0.061901 0.447657 -0.061901 0.457137 " pathEditMode="relative" rAng="0" ptsTypes="ffffffffffff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00" y="2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5574 C 0.03611 0.0754 0.04375 0.09251 0.05052 0.11078 C 0.05416 0.12072 0.05486 0.13391 0.05694 0.14454 C 0.06232 0.17183 0.05312 0.13044 0.06319 0.16351 C 0.06528 0.17045 0.06805 0.18478 0.06805 0.18502 C 0.06753 0.20514 0.06632 0.22572 0.06632 0.24607 C 0.06632 0.25185 0.06632 0.25787 0.06805 0.26295 C 0.0691 0.26619 0.07239 0.26688 0.0743 0.26943 C 0.08351 0.28192 0.09601 0.29232 0.1092 0.29672 C 0.12101 0.30736 0.11649 0.30111 0.12361 0.31383 C 0.12673 0.33048 0.12673 0.3476 0.13628 0.36032 C 0.13489 0.36795 0.13246 0.37234 0.12986 0.37928 " pathEditMode="relative" rAng="0" ptsTypes="fffffffffffA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2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12373 C -0.0434 0.13714 -0.04201 0.14454 -0.03559 0.15518 C -0.03264 0.16628 -0.0309 0.16559 -0.02917 0.17923 C -0.02969 0.20282 -0.02951 0.22664 -0.03073 0.25023 C -0.0316 0.26642 -0.03542 0.28192 -0.03715 0.29787 C -0.03767 0.30204 -0.0408 0.30551 -0.04184 0.30967 C -0.04063 0.31915 -0.03628 0.33233 -0.04028 0.34135 C -0.0467 0.35638 -0.04931 0.34968 -0.05625 0.35939 C -0.05868 0.36286 -0.0625 0.37119 -0.0625 0.37142 C -0.06684 0.38784 -0.06458 0.39478 -0.0625 0.41258 C -0.06163 0.43617 -0.06233 0.46462 -0.05625 0.48798 C -0.05313 0.52035 -0.06615 0.56083 -0.0467 0.58511 " pathEditMode="relative" rAng="0" ptsTypes="fffffffffffA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16 0.081540 C 0.019646 0.097684 0.021036 0.106593 0.027466 0.119402 C 0.030416 0.132766 0.032146 0.131935 0.033886 0.148356 C 0.033366 0.176756 0.033536 0.205433 0.032326 0.233833 C 0.031456 0.253324 0.027636 0.271984 0.025896 0.291187 C 0.025376 0.296207 0.022256 0.300384 0.021216 0.305393 C 0.022426 0.316805 0.026766 0.332673 0.022776 0.343532 C 0.016356 0.361627 0.013746 0.353560 0.006806 0.365250 C 0.004376 0.369428 0.000556 0.379456 0.000556 0.379733 C -0.003784 0.399501 -0.001534 0.407856 0.000556 0.429286 C 0.001426 0.457686 0.000726 0.491936 0.006806 0.520059 C 0.009926 0.559030 -0.003094 0.607763 0.016356 0.636994 " pathEditMode="relative" rAng="0" ptsTypes="fffffffffffA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zh-CN" altLang="en-US" sz="7000" b="1" dirty="0" smtClean="0">
                <a:solidFill>
                  <a:schemeClr val="tx1"/>
                </a:solidFill>
              </a:rPr>
              <a:t>相反词语对对碰</a:t>
            </a:r>
            <a:endParaRPr kumimoji="1" lang="zh-CN" altLang="en-US" sz="70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5000" b="1" dirty="0" smtClean="0">
                <a:solidFill>
                  <a:srgbClr val="000000"/>
                </a:solidFill>
              </a:rPr>
              <a:t>我说左，你说右</a:t>
            </a:r>
            <a:endParaRPr kumimoji="1" lang="en-US" altLang="zh-CN" sz="5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5000" b="1" dirty="0" smtClean="0">
                <a:solidFill>
                  <a:srgbClr val="000000"/>
                </a:solidFill>
              </a:rPr>
              <a:t>高、大、胖、美、香、天</a:t>
            </a:r>
            <a:endParaRPr kumimoji="1" lang="zh-CN" altLang="en-US" sz="5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41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443288"/>
            <a:ext cx="471487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"/>
            <a:ext cx="3071812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XmJU6Y1HTa--FJJrgPJXp7-FN6G7xN62XLYt83krfaG-PPyq4BCDi5w34-I3Z15FCjM_FsO3sW809PHY7spB8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500063"/>
            <a:ext cx="4718050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6215063" y="5143500"/>
            <a:ext cx="1214437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72188" y="866775"/>
            <a:ext cx="1500187" cy="7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000" y="1143000"/>
            <a:ext cx="1500188" cy="771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6643688" y="142875"/>
            <a:ext cx="2071687" cy="704850"/>
            <a:chOff x="6643702" y="142852"/>
            <a:chExt cx="2071702" cy="704856"/>
          </a:xfrm>
        </p:grpSpPr>
        <p:sp>
          <p:nvSpPr>
            <p:cNvPr id="10" name="椭圆 9"/>
            <p:cNvSpPr/>
            <p:nvPr/>
          </p:nvSpPr>
          <p:spPr>
            <a:xfrm>
              <a:off x="6643702" y="142852"/>
              <a:ext cx="2071702" cy="704856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0" name="TextBox 10"/>
            <p:cNvSpPr txBox="1">
              <a:spLocks noChangeArrowheads="1"/>
            </p:cNvSpPr>
            <p:nvPr/>
          </p:nvSpPr>
          <p:spPr bwMode="auto">
            <a:xfrm>
              <a:off x="6786578" y="214290"/>
              <a:ext cx="182614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3200">
                  <a:latin typeface="Franklin Gothic Book" charset="0"/>
                  <a:ea typeface="黑体" charset="0"/>
                  <a:cs typeface="黑体" charset="0"/>
                </a:rPr>
                <a:t>彻</a:t>
              </a:r>
              <a:r>
                <a:rPr lang="zh-CN" altLang="en-US" sz="3200">
                  <a:solidFill>
                    <a:srgbClr val="FF0000"/>
                  </a:solidFill>
                  <a:latin typeface="Franklin Gothic Book" charset="0"/>
                  <a:ea typeface="黑体" charset="0"/>
                  <a:cs typeface="黑体" charset="0"/>
                </a:rPr>
                <a:t>天</a:t>
              </a:r>
              <a:r>
                <a:rPr lang="zh-CN" altLang="en-US" sz="3200">
                  <a:latin typeface="Franklin Gothic Book" charset="0"/>
                  <a:ea typeface="黑体" charset="0"/>
                  <a:cs typeface="黑体" charset="0"/>
                </a:rPr>
                <a:t>彻</a:t>
              </a:r>
              <a:r>
                <a:rPr lang="zh-CN" altLang="en-US" sz="3200">
                  <a:solidFill>
                    <a:srgbClr val="FF0000"/>
                  </a:solidFill>
                  <a:latin typeface="Franklin Gothic Book" charset="0"/>
                  <a:ea typeface="黑体" charset="0"/>
                  <a:cs typeface="黑体" charset="0"/>
                </a:rPr>
                <a:t>地</a:t>
              </a:r>
            </a:p>
          </p:txBody>
        </p:sp>
      </p:grpSp>
      <p:pic>
        <p:nvPicPr>
          <p:cNvPr id="12" name="图片 11" descr="QQ图片201608212108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00438"/>
            <a:ext cx="31432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椭圆 13"/>
          <p:cNvSpPr/>
          <p:nvPr/>
        </p:nvSpPr>
        <p:spPr>
          <a:xfrm>
            <a:off x="1571625" y="4643438"/>
            <a:ext cx="1143000" cy="7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96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IMG_43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28625"/>
            <a:ext cx="4232275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3" descr="IMG_435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42862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1000125" y="1643063"/>
            <a:ext cx="642938" cy="642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00688" y="1143000"/>
            <a:ext cx="571500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440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他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707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天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677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你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34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我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6789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人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15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0000" b="1" dirty="0" smtClean="0">
                <a:solidFill>
                  <a:srgbClr val="000000"/>
                </a:solidFill>
              </a:rPr>
              <a:t>地</a:t>
            </a:r>
            <a:endParaRPr kumimoji="1" lang="zh-CN" altLang="en-US" sz="20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906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-142875" y="773113"/>
            <a:ext cx="9458325" cy="2798762"/>
            <a:chOff x="0" y="0"/>
            <a:chExt cx="5568" cy="1786"/>
          </a:xfrm>
        </p:grpSpPr>
        <p:grpSp>
          <p:nvGrpSpPr>
            <p:cNvPr id="25617" name="Group 3"/>
            <p:cNvGrpSpPr>
              <a:grpSpLocks/>
            </p:cNvGrpSpPr>
            <p:nvPr/>
          </p:nvGrpSpPr>
          <p:grpSpPr bwMode="auto">
            <a:xfrm>
              <a:off x="0" y="0"/>
              <a:ext cx="5568" cy="1786"/>
              <a:chOff x="0" y="0"/>
              <a:chExt cx="5568" cy="1786"/>
            </a:xfrm>
          </p:grpSpPr>
          <p:grpSp>
            <p:nvGrpSpPr>
              <p:cNvPr id="25622" name="Group 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5568" cy="1786"/>
                <a:chOff x="0" y="0"/>
                <a:chExt cx="5568" cy="1786"/>
              </a:xfrm>
            </p:grpSpPr>
            <p:pic>
              <p:nvPicPr>
                <p:cNvPr id="25627" name="Picture 11" descr="768045_133721034142_2"/>
                <p:cNvPicPr>
                  <a:picLocks noChangeAspect="1" noChangeArrowheads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61" cy="17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28" name="Picture 12" descr="图片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7" y="905"/>
                  <a:ext cx="4321" cy="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5623" name="Text Box 18"/>
              <p:cNvSpPr txBox="1">
                <a:spLocks noChangeArrowheads="1"/>
              </p:cNvSpPr>
              <p:nvPr/>
            </p:nvSpPr>
            <p:spPr bwMode="auto">
              <a:xfrm>
                <a:off x="1383" y="932"/>
                <a:ext cx="837" cy="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4800" b="1">
                    <a:solidFill>
                      <a:srgbClr val="0000FF"/>
                    </a:solidFill>
                    <a:latin typeface="Franklin Gothic Book" charset="0"/>
                    <a:ea typeface="楷体_GB2312" charset="0"/>
                    <a:cs typeface="楷体_GB2312" charset="0"/>
                  </a:rPr>
                  <a:t>天地</a:t>
                </a:r>
              </a:p>
            </p:txBody>
          </p:sp>
          <p:sp>
            <p:nvSpPr>
              <p:cNvPr id="25624" name="Text Box 19"/>
              <p:cNvSpPr txBox="1">
                <a:spLocks noChangeArrowheads="1"/>
              </p:cNvSpPr>
              <p:nvPr/>
            </p:nvSpPr>
            <p:spPr bwMode="auto">
              <a:xfrm>
                <a:off x="2472" y="945"/>
                <a:ext cx="837" cy="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4800" b="1">
                    <a:solidFill>
                      <a:srgbClr val="0000FF"/>
                    </a:solidFill>
                    <a:latin typeface="Franklin Gothic Book" charset="0"/>
                    <a:ea typeface="楷体_GB2312" charset="0"/>
                    <a:cs typeface="楷体_GB2312" charset="0"/>
                  </a:rPr>
                  <a:t>你我</a:t>
                </a:r>
              </a:p>
            </p:txBody>
          </p:sp>
          <p:sp>
            <p:nvSpPr>
              <p:cNvPr id="25625" name="Text Box 20"/>
              <p:cNvSpPr txBox="1">
                <a:spLocks noChangeArrowheads="1"/>
              </p:cNvSpPr>
              <p:nvPr/>
            </p:nvSpPr>
            <p:spPr bwMode="auto">
              <a:xfrm>
                <a:off x="3515" y="932"/>
                <a:ext cx="837" cy="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4800" b="1">
                    <a:solidFill>
                      <a:srgbClr val="0000FF"/>
                    </a:solidFill>
                    <a:latin typeface="Franklin Gothic Book" charset="0"/>
                    <a:ea typeface="楷体_GB2312" charset="0"/>
                    <a:cs typeface="楷体_GB2312" charset="0"/>
                  </a:rPr>
                  <a:t>主人</a:t>
                </a:r>
              </a:p>
            </p:txBody>
          </p:sp>
          <p:sp>
            <p:nvSpPr>
              <p:cNvPr id="25626" name="Text Box 21"/>
              <p:cNvSpPr txBox="1">
                <a:spLocks noChangeArrowheads="1"/>
              </p:cNvSpPr>
              <p:nvPr/>
            </p:nvSpPr>
            <p:spPr bwMode="auto">
              <a:xfrm>
                <a:off x="4532" y="945"/>
                <a:ext cx="837" cy="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4800" b="1">
                    <a:solidFill>
                      <a:srgbClr val="0000FF"/>
                    </a:solidFill>
                    <a:latin typeface="Franklin Gothic Book" charset="0"/>
                    <a:ea typeface="楷体_GB2312" charset="0"/>
                    <a:cs typeface="楷体_GB2312" charset="0"/>
                  </a:rPr>
                  <a:t>他家</a:t>
                </a:r>
              </a:p>
            </p:txBody>
          </p:sp>
        </p:grpSp>
        <p:sp>
          <p:nvSpPr>
            <p:cNvPr id="25618" name="AutoShape 42"/>
            <p:cNvSpPr>
              <a:spLocks noChangeArrowheads="1"/>
            </p:cNvSpPr>
            <p:nvPr/>
          </p:nvSpPr>
          <p:spPr bwMode="auto">
            <a:xfrm rot="5400000">
              <a:off x="1769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sz="4800">
                <a:solidFill>
                  <a:srgbClr val="0000FF"/>
                </a:solidFill>
                <a:latin typeface="Franklin Gothic Book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619" name="AutoShape 46"/>
            <p:cNvSpPr>
              <a:spLocks noChangeArrowheads="1"/>
            </p:cNvSpPr>
            <p:nvPr/>
          </p:nvSpPr>
          <p:spPr bwMode="auto">
            <a:xfrm rot="5400000">
              <a:off x="2812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CC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sz="4800">
                <a:solidFill>
                  <a:srgbClr val="0000FF"/>
                </a:solidFill>
                <a:latin typeface="Franklin Gothic Book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620" name="AutoShape 51"/>
            <p:cNvSpPr>
              <a:spLocks noChangeArrowheads="1"/>
            </p:cNvSpPr>
            <p:nvPr/>
          </p:nvSpPr>
          <p:spPr bwMode="auto">
            <a:xfrm rot="5400000">
              <a:off x="3901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sz="4800">
                <a:solidFill>
                  <a:srgbClr val="0000FF"/>
                </a:solidFill>
                <a:latin typeface="Franklin Gothic Book" charset="0"/>
                <a:ea typeface="楷体_GB2312" charset="0"/>
                <a:cs typeface="楷体_GB2312" charset="0"/>
              </a:endParaRPr>
            </a:p>
          </p:txBody>
        </p:sp>
        <p:sp>
          <p:nvSpPr>
            <p:cNvPr id="25621" name="AutoShape 54"/>
            <p:cNvSpPr>
              <a:spLocks noChangeArrowheads="1"/>
            </p:cNvSpPr>
            <p:nvPr/>
          </p:nvSpPr>
          <p:spPr bwMode="auto">
            <a:xfrm rot="5400000">
              <a:off x="4944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sz="4800">
                <a:solidFill>
                  <a:srgbClr val="0000FF"/>
                </a:solidFill>
                <a:latin typeface="Franklin Gothic Book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214313" y="3571875"/>
            <a:ext cx="9386888" cy="2665413"/>
            <a:chOff x="0" y="0"/>
            <a:chExt cx="5670" cy="1860"/>
          </a:xfrm>
        </p:grpSpPr>
        <p:pic>
          <p:nvPicPr>
            <p:cNvPr id="25605" name="Picture 61" descr="768045_133721034142_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67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06" name="Group 17"/>
            <p:cNvGrpSpPr>
              <a:grpSpLocks/>
            </p:cNvGrpSpPr>
            <p:nvPr/>
          </p:nvGrpSpPr>
          <p:grpSpPr bwMode="auto">
            <a:xfrm>
              <a:off x="1349" y="907"/>
              <a:ext cx="4321" cy="951"/>
              <a:chOff x="0" y="0"/>
              <a:chExt cx="4321" cy="951"/>
            </a:xfrm>
          </p:grpSpPr>
          <p:grpSp>
            <p:nvGrpSpPr>
              <p:cNvPr id="25607" name="Group 18"/>
              <p:cNvGrpSpPr>
                <a:grpSpLocks/>
              </p:cNvGrpSpPr>
              <p:nvPr/>
            </p:nvGrpSpPr>
            <p:grpSpPr bwMode="auto">
              <a:xfrm>
                <a:off x="0" y="87"/>
                <a:ext cx="4321" cy="864"/>
                <a:chOff x="0" y="4"/>
                <a:chExt cx="4321" cy="864"/>
              </a:xfrm>
            </p:grpSpPr>
            <p:pic>
              <p:nvPicPr>
                <p:cNvPr id="25612" name="Picture 13" descr="图片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4"/>
                  <a:ext cx="4321" cy="8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1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36" y="121"/>
                  <a:ext cx="859" cy="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pPr eaLnBrk="1" hangingPunct="1"/>
                  <a:r>
                    <a:rPr lang="zh-CN" altLang="en-US" sz="2400" b="1">
                      <a:solidFill>
                        <a:srgbClr val="0000FF"/>
                      </a:solidFill>
                      <a:latin typeface="黑体" charset="0"/>
                      <a:ea typeface="黑体" charset="0"/>
                      <a:cs typeface="黑体" charset="0"/>
                    </a:rPr>
                    <a:t>天天开心</a:t>
                  </a:r>
                </a:p>
              </p:txBody>
            </p:sp>
            <p:sp>
              <p:nvSpPr>
                <p:cNvPr id="2561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215" y="121"/>
                  <a:ext cx="953" cy="3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pPr eaLnBrk="1" hangingPunct="1"/>
                  <a:r>
                    <a:rPr lang="zh-CN" altLang="en-US" sz="2400" b="1">
                      <a:solidFill>
                        <a:srgbClr val="0000FF"/>
                      </a:solidFill>
                      <a:latin typeface="黑体" charset="0"/>
                      <a:ea typeface="黑体" charset="0"/>
                      <a:cs typeface="黑体" charset="0"/>
                    </a:rPr>
                    <a:t>你好我好 </a:t>
                  </a:r>
                </a:p>
              </p:txBody>
            </p:sp>
            <p:sp>
              <p:nvSpPr>
                <p:cNvPr id="25615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146" y="121"/>
                  <a:ext cx="1092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pPr eaLnBrk="1" hangingPunct="1"/>
                  <a:r>
                    <a:rPr lang="zh-CN" altLang="en-US" sz="2800" b="1">
                      <a:solidFill>
                        <a:srgbClr val="FF0000"/>
                      </a:solidFill>
                      <a:latin typeface="黑体" charset="0"/>
                      <a:ea typeface="黑体" charset="0"/>
                      <a:cs typeface="黑体" charset="0"/>
                    </a:rPr>
                    <a:t> </a:t>
                  </a:r>
                  <a:r>
                    <a:rPr lang="zh-CN" altLang="en-US" sz="2800" b="1">
                      <a:solidFill>
                        <a:srgbClr val="0000FF"/>
                      </a:solidFill>
                      <a:latin typeface="黑体" charset="0"/>
                      <a:ea typeface="黑体" charset="0"/>
                      <a:cs typeface="黑体" charset="0"/>
                    </a:rPr>
                    <a:t>我的名字</a:t>
                  </a:r>
                </a:p>
              </p:txBody>
            </p:sp>
            <p:sp>
              <p:nvSpPr>
                <p:cNvPr id="25616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373" y="105"/>
                  <a:ext cx="766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pPr eaLnBrk="1" hangingPunct="1"/>
                  <a:r>
                    <a:rPr lang="zh-CN" altLang="en-US" sz="2800" b="1">
                      <a:solidFill>
                        <a:srgbClr val="FF0000"/>
                      </a:solidFill>
                      <a:latin typeface="黑体" charset="0"/>
                      <a:ea typeface="黑体" charset="0"/>
                      <a:cs typeface="黑体" charset="0"/>
                    </a:rPr>
                    <a:t> </a:t>
                  </a:r>
                  <a:r>
                    <a:rPr lang="zh-CN" altLang="en-US" sz="2800" b="1">
                      <a:solidFill>
                        <a:srgbClr val="0000FF"/>
                      </a:solidFill>
                      <a:latin typeface="黑体" charset="0"/>
                      <a:ea typeface="黑体" charset="0"/>
                      <a:cs typeface="黑体" charset="0"/>
                    </a:rPr>
                    <a:t>地方</a:t>
                  </a:r>
                  <a:r>
                    <a:rPr lang="zh-CN" altLang="en-US" sz="2800" b="1">
                      <a:solidFill>
                        <a:srgbClr val="FF0000"/>
                      </a:solidFill>
                      <a:latin typeface="黑体" charset="0"/>
                      <a:ea typeface="黑体" charset="0"/>
                      <a:cs typeface="黑体" charset="0"/>
                    </a:rPr>
                    <a:t> </a:t>
                  </a:r>
                </a:p>
              </p:txBody>
            </p:sp>
          </p:grpSp>
          <p:sp>
            <p:nvSpPr>
              <p:cNvPr id="25608" name="AutoShape 43"/>
              <p:cNvSpPr>
                <a:spLocks noChangeArrowheads="1"/>
              </p:cNvSpPr>
              <p:nvPr/>
            </p:nvSpPr>
            <p:spPr bwMode="auto">
              <a:xfrm rot="5400000">
                <a:off x="533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00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sz="4800">
                  <a:solidFill>
                    <a:srgbClr val="0000FF"/>
                  </a:solidFill>
                  <a:latin typeface="Franklin Gothic Book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25609" name="AutoShape 48"/>
              <p:cNvSpPr>
                <a:spLocks noChangeArrowheads="1"/>
              </p:cNvSpPr>
              <p:nvPr/>
            </p:nvSpPr>
            <p:spPr bwMode="auto">
              <a:xfrm rot="5400000">
                <a:off x="1576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CC33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sz="4800">
                  <a:solidFill>
                    <a:srgbClr val="0000FF"/>
                  </a:solidFill>
                  <a:latin typeface="Franklin Gothic Book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25610" name="AutoShape 52"/>
              <p:cNvSpPr>
                <a:spLocks noChangeArrowheads="1"/>
              </p:cNvSpPr>
              <p:nvPr/>
            </p:nvSpPr>
            <p:spPr bwMode="auto">
              <a:xfrm rot="5400000">
                <a:off x="2620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sz="4800">
                  <a:solidFill>
                    <a:srgbClr val="0000FF"/>
                  </a:solidFill>
                  <a:latin typeface="Franklin Gothic Book" charset="0"/>
                  <a:ea typeface="楷体_GB2312" charset="0"/>
                  <a:cs typeface="楷体_GB2312" charset="0"/>
                </a:endParaRPr>
              </a:p>
            </p:txBody>
          </p:sp>
          <p:sp>
            <p:nvSpPr>
              <p:cNvPr id="25611" name="AutoShape 55"/>
              <p:cNvSpPr>
                <a:spLocks noChangeArrowheads="1"/>
              </p:cNvSpPr>
              <p:nvPr/>
            </p:nvSpPr>
            <p:spPr bwMode="auto">
              <a:xfrm rot="5400000">
                <a:off x="3708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sz="4800">
                  <a:solidFill>
                    <a:srgbClr val="0000FF"/>
                  </a:solidFill>
                  <a:latin typeface="Franklin Gothic Book" charset="0"/>
                  <a:ea typeface="楷体_GB2312" charset="0"/>
                  <a:cs typeface="楷体_GB2312" charset="0"/>
                </a:endParaRPr>
              </a:p>
            </p:txBody>
          </p:sp>
        </p:grp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286000" y="428625"/>
            <a:ext cx="5205413" cy="9239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5400">
                <a:latin typeface="Franklin Gothic Book" charset="0"/>
                <a:ea typeface="黑体" charset="0"/>
                <a:cs typeface="黑体" charset="0"/>
              </a:rPr>
              <a:t>天 地 人 你 我 他</a:t>
            </a:r>
          </a:p>
        </p:txBody>
      </p:sp>
    </p:spTree>
    <p:extLst>
      <p:ext uri="{BB962C8B-B14F-4D97-AF65-F5344CB8AC3E}">
        <p14:creationId xmlns:p14="http://schemas.microsoft.com/office/powerpoint/2010/main" val="1704389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我是老师，你是我的学生，他也是我的学生。我们共同生活在天和地之间，一起做热爱学习、勤奋努力的人。</a:t>
            </a:r>
            <a:endParaRPr kumimoji="1" lang="zh-CN" altLang="en-US" sz="4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54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5000" dirty="0" smtClean="0">
                <a:solidFill>
                  <a:srgbClr val="000000"/>
                </a:solidFill>
              </a:rPr>
              <a:t>我们生活在天和地之间，我们是人。</a:t>
            </a:r>
            <a:endParaRPr kumimoji="1" lang="zh-CN" altLang="en-US" sz="5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31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天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联想识字：大字多一横就是天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字理识字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组词识字：天上、每天、天真</a:t>
            </a:r>
            <a:endParaRPr kumimoji="1" lang="zh-CN" altLang="en-US" sz="4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96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内容占位符 3" descr="timg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 b="2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2848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脚占位符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endParaRPr lang="en-US" altLang="zh-CN">
              <a:solidFill>
                <a:srgbClr val="636363"/>
              </a:solidFill>
              <a:latin typeface="Franklin Gothic Book" charset="0"/>
              <a:ea typeface="黑体" charset="0"/>
              <a:cs typeface="黑体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571500"/>
            <a:ext cx="2160587" cy="2400300"/>
            <a:chOff x="2109" y="360"/>
            <a:chExt cx="1361" cy="1512"/>
          </a:xfrm>
        </p:grpSpPr>
        <p:grpSp>
          <p:nvGrpSpPr>
            <p:cNvPr id="14343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4345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黑体" charset="0"/>
                  <a:cs typeface="黑体" charset="0"/>
                </a:endParaRPr>
              </a:p>
            </p:txBody>
          </p:sp>
          <p:sp>
            <p:nvSpPr>
              <p:cNvPr id="14346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7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4" name="Text Box 11"/>
            <p:cNvSpPr txBox="1">
              <a:spLocks noChangeArrowheads="1"/>
            </p:cNvSpPr>
            <p:nvPr/>
          </p:nvSpPr>
          <p:spPr bwMode="auto">
            <a:xfrm>
              <a:off x="2151" y="360"/>
              <a:ext cx="1224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5000">
                  <a:latin typeface="楷体" charset="0"/>
                  <a:ea typeface="楷体" charset="0"/>
                  <a:cs typeface="楷体" charset="0"/>
                </a:rPr>
                <a:t>天</a:t>
              </a:r>
            </a:p>
          </p:txBody>
        </p:sp>
      </p:grpSp>
      <p:pic>
        <p:nvPicPr>
          <p:cNvPr id="15" name="图片 14" descr="图片IMG_4346 (3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43313"/>
            <a:ext cx="1857375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图片IMG_4346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643313"/>
            <a:ext cx="1625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429000" y="3643313"/>
            <a:ext cx="1928813" cy="2428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天</a:t>
            </a:r>
          </a:p>
        </p:txBody>
      </p:sp>
    </p:spTree>
    <p:extLst>
      <p:ext uri="{BB962C8B-B14F-4D97-AF65-F5344CB8AC3E}">
        <p14:creationId xmlns:p14="http://schemas.microsoft.com/office/powerpoint/2010/main" val="350956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地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熟字加偏旁识字：左右结构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zh-CN" sz="4000" b="1" dirty="0" smtClean="0">
                <a:solidFill>
                  <a:srgbClr val="000000"/>
                </a:solidFill>
              </a:rPr>
              <a:t>“</a:t>
            </a:r>
            <a:r>
              <a:rPr kumimoji="1" lang="zh-CN" altLang="en-US" sz="4000" b="1" dirty="0" smtClean="0">
                <a:solidFill>
                  <a:srgbClr val="000000"/>
                </a:solidFill>
              </a:rPr>
              <a:t>加一加”的方法识字：左边“土”，右边“也”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组词识字：大地、土地、地面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拆分识字法</a:t>
            </a:r>
            <a:endParaRPr kumimoji="1" lang="zh-CN" altLang="en-US" sz="4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309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428625"/>
            <a:ext cx="2160587" cy="2424113"/>
            <a:chOff x="2109" y="270"/>
            <a:chExt cx="1361" cy="1527"/>
          </a:xfrm>
        </p:grpSpPr>
        <p:grpSp>
          <p:nvGrpSpPr>
            <p:cNvPr id="15366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5368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libri" charset="0"/>
                  <a:ea typeface="黑体" charset="0"/>
                  <a:cs typeface="黑体" charset="0"/>
                </a:endParaRPr>
              </a:p>
            </p:txBody>
          </p:sp>
          <p:sp>
            <p:nvSpPr>
              <p:cNvPr id="15369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Text Box 11"/>
            <p:cNvSpPr txBox="1">
              <a:spLocks noChangeArrowheads="1"/>
            </p:cNvSpPr>
            <p:nvPr/>
          </p:nvSpPr>
          <p:spPr bwMode="auto">
            <a:xfrm>
              <a:off x="2196" y="270"/>
              <a:ext cx="1224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5000">
                  <a:latin typeface="楷体" charset="0"/>
                  <a:ea typeface="楷体" charset="0"/>
                  <a:cs typeface="楷体" charset="0"/>
                </a:rPr>
                <a:t>地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6072188" y="3643313"/>
            <a:ext cx="2071687" cy="2357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地</a:t>
            </a:r>
          </a:p>
        </p:txBody>
      </p:sp>
      <p:pic>
        <p:nvPicPr>
          <p:cNvPr id="11" name="图片 10" descr="图片IMG_4347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714750"/>
            <a:ext cx="19288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图片IMG_4349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709988"/>
            <a:ext cx="2143125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661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sz="10000" b="1" dirty="0" smtClean="0">
                <a:solidFill>
                  <a:srgbClr val="000000"/>
                </a:solidFill>
              </a:rPr>
              <a:t>人</a:t>
            </a:r>
            <a:endParaRPr kumimoji="1" lang="zh-CN" altLang="en-US" sz="10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数笔画识字：独体字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字理识字</a:t>
            </a:r>
            <a:endParaRPr kumimoji="1" lang="en-US" altLang="zh-CN" sz="4000" b="1" dirty="0" smtClean="0">
              <a:solidFill>
                <a:srgbClr val="000000"/>
              </a:solidFill>
            </a:endParaRPr>
          </a:p>
          <a:p>
            <a:r>
              <a:rPr kumimoji="1" lang="zh-CN" altLang="en-US" sz="4000" b="1" dirty="0" smtClean="0">
                <a:solidFill>
                  <a:srgbClr val="000000"/>
                </a:solidFill>
              </a:rPr>
              <a:t>组词识字：人们、人类</a:t>
            </a:r>
            <a:endParaRPr kumimoji="1" lang="zh-CN" altLang="en-US" sz="4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86646"/>
      </p:ext>
    </p:extLst>
  </p:cSld>
  <p:clrMapOvr>
    <a:masterClrMapping/>
  </p:clrMapOvr>
</p:sld>
</file>

<file path=ppt/theme/theme1.xml><?xml version="1.0" encoding="utf-8"?>
<a:theme xmlns:a="http://schemas.openxmlformats.org/drawingml/2006/main" name="天空">
  <a:themeElements>
    <a:clrScheme name="天空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天空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天空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天空.thmx</Template>
  <TotalTime>33</TotalTime>
  <Words>312</Words>
  <Application>Microsoft Macintosh PowerPoint</Application>
  <PresentationFormat>全屏显示(4:3)</PresentationFormat>
  <Paragraphs>77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天空</vt:lpstr>
      <vt:lpstr>天地人</vt:lpstr>
      <vt:lpstr>相反词语对对碰</vt:lpstr>
      <vt:lpstr>PowerPoint 演示文稿</vt:lpstr>
      <vt:lpstr>天</vt:lpstr>
      <vt:lpstr>PowerPoint 演示文稿</vt:lpstr>
      <vt:lpstr>PowerPoint 演示文稿</vt:lpstr>
      <vt:lpstr>地</vt:lpstr>
      <vt:lpstr>PowerPoint 演示文稿</vt:lpstr>
      <vt:lpstr>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你我她</vt:lpstr>
      <vt:lpstr>你</vt:lpstr>
      <vt:lpstr>他</vt:lpstr>
      <vt:lpstr>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天地人</dc:title>
  <dc:creator>fiona shang</dc:creator>
  <cp:lastModifiedBy>fiona shang</cp:lastModifiedBy>
  <cp:revision>10</cp:revision>
  <dcterms:created xsi:type="dcterms:W3CDTF">2016-08-29T00:47:15Z</dcterms:created>
  <dcterms:modified xsi:type="dcterms:W3CDTF">2016-08-30T05:17:49Z</dcterms:modified>
</cp:coreProperties>
</file>