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89" r:id="rId2"/>
    <p:sldId id="256" r:id="rId3"/>
    <p:sldId id="257" r:id="rId4"/>
    <p:sldId id="264" r:id="rId5"/>
    <p:sldId id="263" r:id="rId6"/>
    <p:sldId id="258" r:id="rId7"/>
    <p:sldId id="259" r:id="rId8"/>
    <p:sldId id="260" r:id="rId9"/>
    <p:sldId id="261" r:id="rId10"/>
    <p:sldId id="26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A725"/>
    <a:srgbClr val="FF9933"/>
    <a:srgbClr val="DE32CA"/>
    <a:srgbClr val="DC24C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4" autoAdjust="0"/>
    <p:restoredTop sz="93789" autoAdjust="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B6B16-A223-4916-9A7C-5794F27D709B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1DF73-55C1-4F80-8387-C5146E3669C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792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81DF73-55C1-4F80-8387-C5146E3669C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F53F4-7396-4052-886F-C6E1DD14FD33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1A47D-6057-4B40-B413-B537D2A40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slide" Target="slide13.xml"/><Relationship Id="rId18" Type="http://schemas.openxmlformats.org/officeDocument/2006/relationships/slide" Target="slide5.xml"/><Relationship Id="rId3" Type="http://schemas.openxmlformats.org/officeDocument/2006/relationships/notesSlide" Target="../notesSlides/notesSlide1.xml"/><Relationship Id="rId21" Type="http://schemas.openxmlformats.org/officeDocument/2006/relationships/hyperlink" Target="Cheer.wav" TargetMode="External"/><Relationship Id="rId7" Type="http://schemas.openxmlformats.org/officeDocument/2006/relationships/slide" Target="slide25.xml"/><Relationship Id="rId12" Type="http://schemas.openxmlformats.org/officeDocument/2006/relationships/slide" Target="slide11.xml"/><Relationship Id="rId17" Type="http://schemas.openxmlformats.org/officeDocument/2006/relationships/slide" Target="slide7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9.xml"/><Relationship Id="rId20" Type="http://schemas.openxmlformats.org/officeDocument/2006/relationships/slide" Target="slide2.xml"/><Relationship Id="rId1" Type="http://schemas.openxmlformats.org/officeDocument/2006/relationships/audio" Target="../media/audio2.wav"/><Relationship Id="rId6" Type="http://schemas.openxmlformats.org/officeDocument/2006/relationships/slide" Target="slide23.xml"/><Relationship Id="rId11" Type="http://schemas.openxmlformats.org/officeDocument/2006/relationships/slide" Target="slide27.xml"/><Relationship Id="rId5" Type="http://schemas.openxmlformats.org/officeDocument/2006/relationships/slide" Target="slide21.xml"/><Relationship Id="rId15" Type="http://schemas.openxmlformats.org/officeDocument/2006/relationships/slide" Target="slide17.xml"/><Relationship Id="rId10" Type="http://schemas.openxmlformats.org/officeDocument/2006/relationships/slide" Target="slide29.xml"/><Relationship Id="rId19" Type="http://schemas.openxmlformats.org/officeDocument/2006/relationships/slide" Target="slide3.xml"/><Relationship Id="rId4" Type="http://schemas.openxmlformats.org/officeDocument/2006/relationships/slide" Target="slide19.xml"/><Relationship Id="rId9" Type="http://schemas.openxmlformats.org/officeDocument/2006/relationships/slide" Target="slide31.xml"/><Relationship Id="rId14" Type="http://schemas.openxmlformats.org/officeDocument/2006/relationships/slide" Target="slide15.xml"/><Relationship Id="rId2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5945;&#23398;games\Jeopardy\Jeopardy%20Timer.wav" TargetMode="Externa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428604"/>
            <a:ext cx="7882152" cy="54014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altLang="zh-CN" sz="115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mic Sans MS" pitchFamily="66" charset="0"/>
              </a:rPr>
              <a:t>This </a:t>
            </a:r>
          </a:p>
          <a:p>
            <a:pPr algn="ctr"/>
            <a:r>
              <a:rPr lang="en-US" altLang="zh-CN" sz="115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mic Sans MS" pitchFamily="66" charset="0"/>
              </a:rPr>
              <a:t>is Jeopardy!</a:t>
            </a:r>
            <a:endParaRPr lang="zh-CN" altLang="en-US" sz="115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This is Jeopardy.wav">
            <a:hlinkClick r:id="" action="ppaction://media"/>
          </p:cNvPr>
          <p:cNvPicPr>
            <a:picLocks noRot="1" noChangeAspect="1"/>
          </p:cNvPicPr>
          <p:nvPr>
            <a:wavAudioFile r:embed="rId1" name="This is Jeopardy.wav"/>
          </p:nvPr>
        </p:nvPicPr>
        <p:blipFill>
          <a:blip r:embed="rId3" cstate="print"/>
          <a:stretch>
            <a:fillRect/>
          </a:stretch>
        </p:blipFill>
        <p:spPr>
          <a:xfrm>
            <a:off x="8358214" y="6276972"/>
            <a:ext cx="581028" cy="581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357718" y="928670"/>
            <a:ext cx="4786282" cy="4365104"/>
          </a:xfrm>
          <a:prstGeom prst="rect">
            <a:avLst/>
          </a:prstGeom>
          <a:solidFill>
            <a:srgbClr val="00B0F0"/>
          </a:solidFill>
          <a:ln w="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Comic Sans MS" pitchFamily="66" charset="0"/>
              </a:rPr>
              <a:t>Waiter works in </a:t>
            </a:r>
            <a:r>
              <a:rPr lang="en-US" altLang="zh-CN" sz="7200" dirty="0" smtClean="0">
                <a:solidFill>
                  <a:srgbClr val="FFA725"/>
                </a:solidFill>
                <a:latin typeface="Comic Sans MS" pitchFamily="66" charset="0"/>
              </a:rPr>
              <a:t>restaurant</a:t>
            </a:r>
            <a:r>
              <a:rPr lang="en-US" altLang="zh-CN" sz="7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CN" altLang="en-US" sz="7200" dirty="0">
              <a:solidFill>
                <a:srgbClr val="990099"/>
              </a:solidFill>
              <a:latin typeface="Comic Sans MS" pitchFamily="66" charset="0"/>
            </a:endParaRPr>
          </a:p>
        </p:txBody>
      </p:sp>
      <p:pic>
        <p:nvPicPr>
          <p:cNvPr id="3" name="图片 2" descr="restaura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57166"/>
            <a:ext cx="3781732" cy="5348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0" y="4643446"/>
            <a:ext cx="8858280" cy="185738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600" b="1" dirty="0" smtClean="0">
                <a:latin typeface="Comic Sans MS" pitchFamily="66" charset="0"/>
              </a:rPr>
              <a:t>What does he </a:t>
            </a:r>
            <a:r>
              <a:rPr lang="en-US" altLang="zh-CN" sz="6600" b="1" dirty="0" smtClean="0">
                <a:solidFill>
                  <a:srgbClr val="FFA725"/>
                </a:solidFill>
                <a:latin typeface="Comic Sans MS" pitchFamily="66" charset="0"/>
              </a:rPr>
              <a:t>do</a:t>
            </a:r>
            <a:r>
              <a:rPr lang="en-US" altLang="zh-CN" sz="6600" b="1" dirty="0" smtClean="0">
                <a:latin typeface="Comic Sans MS" pitchFamily="66" charset="0"/>
              </a:rPr>
              <a:t>?</a:t>
            </a:r>
          </a:p>
          <a:p>
            <a:pPr algn="ctr"/>
            <a:endParaRPr lang="en-US" altLang="zh-CN" sz="4400" b="1" dirty="0" smtClean="0"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5" name="图片 4" descr="docto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357166"/>
            <a:ext cx="5000660" cy="3854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0" y="5000636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He is a </a:t>
            </a:r>
            <a:r>
              <a:rPr lang="en-US" altLang="zh-CN" sz="8000" dirty="0" smtClean="0">
                <a:solidFill>
                  <a:srgbClr val="FFA725"/>
                </a:solidFill>
                <a:latin typeface="Comic Sans MS" pitchFamily="66" charset="0"/>
              </a:rPr>
              <a:t>doctor</a:t>
            </a:r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图片 3" descr="doct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14290"/>
            <a:ext cx="5652156" cy="4641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14351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FFA725"/>
                </a:solidFill>
                <a:latin typeface="Comic Sans MS" pitchFamily="66" charset="0"/>
              </a:rPr>
              <a:t>Where</a:t>
            </a:r>
            <a:r>
              <a:rPr lang="en-US" altLang="zh-CN" sz="4800" dirty="0" smtClean="0">
                <a:solidFill>
                  <a:schemeClr val="bg1"/>
                </a:solidFill>
                <a:latin typeface="Comic Sans MS" pitchFamily="66" charset="0"/>
              </a:rPr>
              <a:t> does a doctor work?</a:t>
            </a:r>
            <a:endParaRPr lang="zh-CN" altLang="en-US" sz="4800" dirty="0">
              <a:solidFill>
                <a:srgbClr val="DE32CA"/>
              </a:solidFill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5" name="图片 4" descr="docto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142852"/>
            <a:ext cx="5152089" cy="4688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0" y="4000504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Comic Sans MS" pitchFamily="66" charset="0"/>
              </a:rPr>
              <a:t>Doctor works in </a:t>
            </a:r>
            <a:r>
              <a:rPr lang="en-US" altLang="zh-CN" sz="7200" dirty="0" smtClean="0">
                <a:solidFill>
                  <a:srgbClr val="FFA725"/>
                </a:solidFill>
                <a:latin typeface="Comic Sans MS" pitchFamily="66" charset="0"/>
              </a:rPr>
              <a:t>hospital</a:t>
            </a:r>
            <a:r>
              <a:rPr lang="en-US" altLang="zh-CN" sz="7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CN" altLang="en-US" sz="7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图片 3" descr="hospit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5" y="571480"/>
            <a:ext cx="4653729" cy="3286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857496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57760"/>
            <a:ext cx="892971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Comic Sans MS" pitchFamily="66" charset="0"/>
              </a:rPr>
              <a:t>       What does she </a:t>
            </a:r>
            <a:r>
              <a:rPr lang="en-US" altLang="zh-CN" sz="5400" dirty="0" smtClean="0">
                <a:solidFill>
                  <a:srgbClr val="FFA725"/>
                </a:solidFill>
                <a:latin typeface="Comic Sans MS" pitchFamily="66" charset="0"/>
              </a:rPr>
              <a:t>do</a:t>
            </a:r>
            <a:r>
              <a:rPr lang="en-US" altLang="zh-CN" sz="5400" dirty="0" smtClean="0">
                <a:solidFill>
                  <a:schemeClr val="bg1"/>
                </a:solidFill>
                <a:latin typeface="Comic Sans MS" pitchFamily="66" charset="0"/>
              </a:rPr>
              <a:t>?</a:t>
            </a:r>
            <a:endParaRPr lang="en-US" altLang="zh-CN" sz="5400" dirty="0" smtClean="0">
              <a:solidFill>
                <a:srgbClr val="990099"/>
              </a:solidFill>
              <a:latin typeface="Comic Sans MS" pitchFamily="66" charset="0"/>
            </a:endParaRPr>
          </a:p>
          <a:p>
            <a:pPr algn="ctr"/>
            <a:endParaRPr lang="en-US" altLang="zh-CN" sz="5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7" name="Picture 11" descr="shop assista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40546"/>
            <a:ext cx="3096344" cy="299724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499992" y="3068960"/>
            <a:ext cx="521497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Comic Sans MS" pitchFamily="66" charset="0"/>
              </a:rPr>
              <a:t>She is a </a:t>
            </a:r>
            <a:r>
              <a:rPr lang="en-US" altLang="zh-CN" sz="6600" dirty="0" smtClean="0">
                <a:solidFill>
                  <a:schemeClr val="accent6"/>
                </a:solidFill>
                <a:latin typeface="Comic Sans MS" pitchFamily="66" charset="0"/>
              </a:rPr>
              <a:t>shop assistant</a:t>
            </a:r>
            <a:r>
              <a:rPr lang="en-US" altLang="zh-CN" sz="66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CN" altLang="en-US" sz="6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" name="Picture 11" descr="shop assista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29" y="908924"/>
            <a:ext cx="3312368" cy="320635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034" y="4357694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rgbClr val="FFA725"/>
                </a:solidFill>
                <a:latin typeface="Comic Sans MS" pitchFamily="66" charset="0"/>
              </a:rPr>
              <a:t>Where</a:t>
            </a:r>
            <a:r>
              <a:rPr lang="en-US" altLang="zh-CN" sz="4800" dirty="0" smtClean="0">
                <a:solidFill>
                  <a:schemeClr val="bg1"/>
                </a:solidFill>
                <a:latin typeface="Comic Sans MS" pitchFamily="66" charset="0"/>
              </a:rPr>
              <a:t> does a shop assistant work?</a:t>
            </a:r>
            <a:endParaRPr lang="en-US" altLang="zh-CN" sz="48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endParaRPr lang="en-US" altLang="zh-CN" sz="4800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6" name="Picture 11" descr="shop assista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20688"/>
            <a:ext cx="3277220" cy="317233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285720" y="4357694"/>
            <a:ext cx="8572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Comic Sans MS" pitchFamily="66" charset="0"/>
              </a:rPr>
              <a:t>Shop assistant works in </a:t>
            </a:r>
            <a:r>
              <a:rPr lang="en-US" altLang="zh-CN" sz="6000" dirty="0" smtClean="0">
                <a:solidFill>
                  <a:srgbClr val="FFA725"/>
                </a:solidFill>
                <a:latin typeface="Comic Sans MS" pitchFamily="66" charset="0"/>
              </a:rPr>
              <a:t>supermarket</a:t>
            </a:r>
            <a:r>
              <a:rPr lang="en-US" altLang="zh-CN" sz="6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2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857496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/>
              <a:t> </a:t>
            </a:r>
            <a:endParaRPr lang="zh-CN" altLang="en-US" sz="8000" dirty="0"/>
          </a:p>
        </p:txBody>
      </p:sp>
      <p:sp>
        <p:nvSpPr>
          <p:cNvPr id="5" name="矩形 4"/>
          <p:cNvSpPr/>
          <p:nvPr/>
        </p:nvSpPr>
        <p:spPr>
          <a:xfrm>
            <a:off x="571472" y="4357694"/>
            <a:ext cx="7715304" cy="2071702"/>
          </a:xfrm>
          <a:prstGeom prst="rect">
            <a:avLst/>
          </a:prstGeom>
          <a:solidFill>
            <a:srgbClr val="DC24C6"/>
          </a:solidFill>
          <a:ln>
            <a:solidFill>
              <a:srgbClr val="DC24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mic Sans MS" pitchFamily="66" charset="0"/>
              </a:rPr>
              <a:t>What do they </a:t>
            </a:r>
            <a:r>
              <a:rPr lang="en-US" altLang="zh-CN" sz="6600" b="1" dirty="0" smtClean="0">
                <a:solidFill>
                  <a:srgbClr val="FFA725"/>
                </a:solidFill>
                <a:latin typeface="Comic Sans MS" pitchFamily="66" charset="0"/>
              </a:rPr>
              <a:t>do</a:t>
            </a:r>
            <a:r>
              <a:rPr lang="en-US" altLang="zh-CN" sz="66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mic Sans MS" pitchFamily="66" charset="0"/>
              </a:rPr>
              <a:t>?</a:t>
            </a:r>
            <a:endParaRPr lang="zh-CN" altLang="en-US" sz="6600" b="1" dirty="0">
              <a:solidFill>
                <a:schemeClr val="accent3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6" name="图片 5" descr="polic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357166"/>
            <a:ext cx="4329122" cy="404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643306" y="1500174"/>
            <a:ext cx="1714512" cy="1214446"/>
          </a:xfrm>
          <a:prstGeom prst="roundRect">
            <a:avLst/>
          </a:prstGeom>
          <a:solidFill>
            <a:srgbClr val="DC24C6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4" action="ppaction://hlinksldjump"/>
              </a:rPr>
              <a:t>10 points   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43306" y="2786058"/>
            <a:ext cx="1714512" cy="1214446"/>
          </a:xfrm>
          <a:prstGeom prst="roundRect">
            <a:avLst/>
          </a:prstGeom>
          <a:solidFill>
            <a:srgbClr val="DC24C6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5" action="ppaction://hlinksldjump"/>
              </a:rPr>
              <a:t>20 points 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43306" y="4071942"/>
            <a:ext cx="1714512" cy="1214446"/>
          </a:xfrm>
          <a:prstGeom prst="roundRect">
            <a:avLst/>
          </a:prstGeom>
          <a:solidFill>
            <a:srgbClr val="DC24C6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6" action="ppaction://hlinksldjump"/>
              </a:rPr>
              <a:t>30 points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643306" y="5357826"/>
            <a:ext cx="1714512" cy="1214446"/>
          </a:xfrm>
          <a:prstGeom prst="roundRect">
            <a:avLst/>
          </a:prstGeom>
          <a:solidFill>
            <a:srgbClr val="DC24C6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7" action="ppaction://hlinksldjump"/>
              </a:rPr>
              <a:t>40 points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429256" y="5357826"/>
            <a:ext cx="1714512" cy="1214446"/>
          </a:xfrm>
          <a:prstGeom prst="roundRect">
            <a:avLst/>
          </a:prstGeom>
          <a:solidFill>
            <a:srgbClr val="FFA725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8" action="ppaction://hlinksldjump"/>
              </a:rPr>
              <a:t>40 points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57818" y="4000504"/>
            <a:ext cx="1714512" cy="1214446"/>
          </a:xfrm>
          <a:prstGeom prst="roundRect">
            <a:avLst/>
          </a:prstGeom>
          <a:solidFill>
            <a:srgbClr val="FFA725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9" action="ppaction://hlinksldjump"/>
              </a:rPr>
              <a:t>30 points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429256" y="2786058"/>
            <a:ext cx="1714512" cy="1214446"/>
          </a:xfrm>
          <a:prstGeom prst="roundRect">
            <a:avLst/>
          </a:prstGeom>
          <a:solidFill>
            <a:srgbClr val="FFA725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10" action="ppaction://hlinksldjump"/>
              </a:rPr>
              <a:t>20 points 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429256" y="1500174"/>
            <a:ext cx="1714512" cy="1214446"/>
          </a:xfrm>
          <a:prstGeom prst="roundRect">
            <a:avLst/>
          </a:prstGeom>
          <a:solidFill>
            <a:srgbClr val="FFA725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11" action="ppaction://hlinksldjump"/>
              </a:rPr>
              <a:t>10 points   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857356" y="1500174"/>
            <a:ext cx="1714512" cy="1214446"/>
          </a:xfrm>
          <a:prstGeom prst="round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12" action="ppaction://hlinksldjump"/>
              </a:rPr>
              <a:t>10 points   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857356" y="2786058"/>
            <a:ext cx="1714512" cy="1214446"/>
          </a:xfrm>
          <a:prstGeom prst="round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13" action="ppaction://hlinksldjump"/>
              </a:rPr>
              <a:t>20 points 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857356" y="4071942"/>
            <a:ext cx="1714512" cy="1214446"/>
          </a:xfrm>
          <a:prstGeom prst="round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14" action="ppaction://hlinksldjump"/>
              </a:rPr>
              <a:t>30 points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857356" y="5357826"/>
            <a:ext cx="1714512" cy="1214446"/>
          </a:xfrm>
          <a:prstGeom prst="round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15" action="ppaction://hlinksldjump"/>
              </a:rPr>
              <a:t>40 points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1406" y="5357826"/>
            <a:ext cx="1714512" cy="1214446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16" action="ppaction://hlinksldjump"/>
              </a:rPr>
              <a:t>40 points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1406" y="4071942"/>
            <a:ext cx="1714512" cy="1214446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17" action="ppaction://hlinksldjump"/>
              </a:rPr>
              <a:t>30 points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1406" y="2786058"/>
            <a:ext cx="1714512" cy="1214446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18" action="ppaction://hlinksldjump"/>
              </a:rPr>
              <a:t>20 points 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07504" y="1412776"/>
            <a:ext cx="1714512" cy="1214446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  <a:hlinkClick r:id="rId19" action="ppaction://hlinksldjump"/>
              </a:rPr>
              <a:t>10 points   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25" name="同侧圆角矩形 24"/>
          <p:cNvSpPr/>
          <p:nvPr/>
        </p:nvSpPr>
        <p:spPr>
          <a:xfrm>
            <a:off x="71438" y="214290"/>
            <a:ext cx="1714480" cy="1214446"/>
          </a:xfrm>
          <a:prstGeom prst="round2Same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</a:rPr>
              <a:t>A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30" name="同侧圆角矩形 29"/>
          <p:cNvSpPr/>
          <p:nvPr/>
        </p:nvSpPr>
        <p:spPr>
          <a:xfrm>
            <a:off x="1857388" y="214290"/>
            <a:ext cx="1714480" cy="1214446"/>
          </a:xfrm>
          <a:prstGeom prst="round2Same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</a:rPr>
              <a:t>B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31" name="同侧圆角矩形 30"/>
          <p:cNvSpPr/>
          <p:nvPr/>
        </p:nvSpPr>
        <p:spPr>
          <a:xfrm>
            <a:off x="3643338" y="214290"/>
            <a:ext cx="1714480" cy="1214446"/>
          </a:xfrm>
          <a:prstGeom prst="round2SameRect">
            <a:avLst/>
          </a:prstGeom>
          <a:solidFill>
            <a:srgbClr val="DC24C6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</a:rPr>
              <a:t>C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32" name="同侧圆角矩形 31"/>
          <p:cNvSpPr/>
          <p:nvPr/>
        </p:nvSpPr>
        <p:spPr>
          <a:xfrm>
            <a:off x="5429256" y="214290"/>
            <a:ext cx="1714512" cy="1214446"/>
          </a:xfrm>
          <a:prstGeom prst="round2SameRect">
            <a:avLst/>
          </a:prstGeom>
          <a:solidFill>
            <a:srgbClr val="FFA725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</a:rPr>
              <a:t>D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27" name="圆角矩形 26">
            <a:hlinkClick r:id="rId20" action="ppaction://hlinksldjump"/>
          </p:cNvPr>
          <p:cNvSpPr/>
          <p:nvPr/>
        </p:nvSpPr>
        <p:spPr>
          <a:xfrm>
            <a:off x="7215206" y="214290"/>
            <a:ext cx="1714512" cy="6357982"/>
          </a:xfrm>
          <a:prstGeom prst="roundRect">
            <a:avLst/>
          </a:prstGeom>
          <a:solidFill>
            <a:srgbClr val="990099"/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29" name="圆角矩形 28">
            <a:hlinkClick r:id="rId21" action="ppaction://hlinkfile"/>
          </p:cNvPr>
          <p:cNvSpPr/>
          <p:nvPr/>
        </p:nvSpPr>
        <p:spPr>
          <a:xfrm>
            <a:off x="7334240" y="2081202"/>
            <a:ext cx="1428760" cy="357190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</a:rPr>
              <a:t>Team A</a:t>
            </a: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34" name="圆角矩形 33">
            <a:hlinkClick r:id="rId21" action="ppaction://hlinkfile"/>
          </p:cNvPr>
          <p:cNvSpPr/>
          <p:nvPr/>
        </p:nvSpPr>
        <p:spPr>
          <a:xfrm>
            <a:off x="7358082" y="4929198"/>
            <a:ext cx="1428760" cy="357190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omic Sans MS" pitchFamily="66" charset="0"/>
              </a:rPr>
              <a:t>Team B</a:t>
            </a:r>
            <a:endParaRPr lang="zh-CN" altLang="en-US" dirty="0">
              <a:latin typeface="Comic Sans MS" pitchFamily="66" charset="0"/>
            </a:endParaRPr>
          </a:p>
        </p:txBody>
      </p:sp>
      <p:pic>
        <p:nvPicPr>
          <p:cNvPr id="26" name="Cheer.wav">
            <a:hlinkClick r:id="" action="ppaction://media"/>
          </p:cNvPr>
          <p:cNvPicPr>
            <a:picLocks noRot="1" noChangeAspect="1"/>
          </p:cNvPicPr>
          <p:nvPr>
            <a:wavAudioFile r:embed="rId1" name="Cheer.wav"/>
          </p:nvPr>
        </p:nvPicPr>
        <p:blipFill>
          <a:blip r:embed="rId22" cstate="print"/>
          <a:stretch>
            <a:fillRect/>
          </a:stretch>
        </p:blipFill>
        <p:spPr>
          <a:xfrm>
            <a:off x="7358082" y="2132189"/>
            <a:ext cx="304800" cy="304800"/>
          </a:xfrm>
          <a:prstGeom prst="rect">
            <a:avLst/>
          </a:prstGeom>
        </p:spPr>
      </p:pic>
      <p:pic>
        <p:nvPicPr>
          <p:cNvPr id="33" name="Cheer.wav">
            <a:hlinkClick r:id="" action="ppaction://media"/>
          </p:cNvPr>
          <p:cNvPicPr>
            <a:picLocks noRot="1" noChangeAspect="1"/>
          </p:cNvPicPr>
          <p:nvPr>
            <a:wavAudioFile r:embed="rId1" name="Cheer.wav"/>
          </p:nvPr>
        </p:nvPicPr>
        <p:blipFill>
          <a:blip r:embed="rId22" cstate="print"/>
          <a:stretch>
            <a:fillRect/>
          </a:stretch>
        </p:blipFill>
        <p:spPr>
          <a:xfrm>
            <a:off x="7491342" y="4955393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69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2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286248" y="1357298"/>
            <a:ext cx="48577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They </a:t>
            </a:r>
          </a:p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are </a:t>
            </a:r>
            <a:r>
              <a:rPr lang="en-US" altLang="zh-CN" sz="8000" dirty="0" smtClean="0">
                <a:solidFill>
                  <a:srgbClr val="FFA725"/>
                </a:solidFill>
                <a:latin typeface="Comic Sans MS" pitchFamily="66" charset="0"/>
              </a:rPr>
              <a:t>policemen</a:t>
            </a:r>
            <a:endParaRPr lang="zh-CN" altLang="en-US" sz="8000" dirty="0">
              <a:solidFill>
                <a:srgbClr val="FFA725"/>
              </a:solidFill>
              <a:latin typeface="Comic Sans MS" pitchFamily="66" charset="0"/>
            </a:endParaRPr>
          </a:p>
        </p:txBody>
      </p:sp>
      <p:pic>
        <p:nvPicPr>
          <p:cNvPr id="4" name="图片 3" descr="polic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642918"/>
            <a:ext cx="3686180" cy="5043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2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214818"/>
            <a:ext cx="9144001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5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en-US" altLang="zh-CN" sz="5400" dirty="0" smtClean="0">
                <a:solidFill>
                  <a:srgbClr val="FFA725"/>
                </a:solidFill>
                <a:latin typeface="Comic Sans MS" pitchFamily="66" charset="0"/>
              </a:rPr>
              <a:t>Where</a:t>
            </a:r>
            <a:r>
              <a:rPr lang="en-US" altLang="zh-CN" sz="5400" dirty="0" smtClean="0">
                <a:solidFill>
                  <a:schemeClr val="bg1"/>
                </a:solidFill>
                <a:latin typeface="Comic Sans MS" pitchFamily="66" charset="0"/>
              </a:rPr>
              <a:t> do policemen work?</a:t>
            </a:r>
            <a:endParaRPr lang="en-US" altLang="zh-CN" sz="5400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algn="ctr"/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5" name="图片 4" descr="polic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142852"/>
            <a:ext cx="5186378" cy="4543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2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28596" y="4286256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Comic Sans MS" pitchFamily="66" charset="0"/>
              </a:rPr>
              <a:t>Policemen work in </a:t>
            </a:r>
            <a:r>
              <a:rPr lang="en-US" altLang="zh-CN" sz="6000" dirty="0" smtClean="0">
                <a:solidFill>
                  <a:srgbClr val="FFA725"/>
                </a:solidFill>
                <a:latin typeface="Comic Sans MS" pitchFamily="66" charset="0"/>
              </a:rPr>
              <a:t>police station</a:t>
            </a:r>
            <a:endParaRPr lang="zh-CN" altLang="en-US" sz="6600" dirty="0">
              <a:solidFill>
                <a:srgbClr val="FFA725"/>
              </a:solidFill>
              <a:latin typeface="Comic Sans MS" pitchFamily="66" charset="0"/>
            </a:endParaRPr>
          </a:p>
        </p:txBody>
      </p:sp>
      <p:pic>
        <p:nvPicPr>
          <p:cNvPr id="4" name="图片 3" descr="police stati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785794"/>
            <a:ext cx="5591026" cy="2963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2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28638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Comic Sans MS" pitchFamily="66" charset="0"/>
              </a:rPr>
              <a:t>What does he </a:t>
            </a:r>
            <a:r>
              <a:rPr lang="en-US" altLang="zh-CN" sz="5400" dirty="0" smtClean="0">
                <a:solidFill>
                  <a:srgbClr val="FFA725"/>
                </a:solidFill>
                <a:latin typeface="Comic Sans MS" pitchFamily="66" charset="0"/>
              </a:rPr>
              <a:t>do</a:t>
            </a:r>
            <a:r>
              <a:rPr lang="en-US" altLang="zh-CN" sz="5400" dirty="0" smtClean="0">
                <a:solidFill>
                  <a:schemeClr val="bg1"/>
                </a:solidFill>
                <a:latin typeface="Comic Sans MS" pitchFamily="66" charset="0"/>
              </a:rPr>
              <a:t>?</a:t>
            </a:r>
            <a:endParaRPr lang="zh-CN" altLang="en-US" sz="54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5" name="图片 4" descr="coo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500042"/>
            <a:ext cx="4849822" cy="4232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2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0" y="471488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He is a </a:t>
            </a:r>
            <a:r>
              <a:rPr lang="en-US" altLang="zh-CN" sz="8000" dirty="0" smtClean="0">
                <a:solidFill>
                  <a:srgbClr val="FFA725"/>
                </a:solidFill>
                <a:latin typeface="Comic Sans MS" pitchFamily="66" charset="0"/>
              </a:rPr>
              <a:t>cook</a:t>
            </a:r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0" y="0"/>
            <a:ext cx="9144000" cy="3071810"/>
          </a:xfrm>
          <a:prstGeom prst="rect">
            <a:avLst/>
          </a:prstGeom>
          <a:solidFill>
            <a:srgbClr val="DC24C6"/>
          </a:solidFill>
          <a:ln>
            <a:solidFill>
              <a:srgbClr val="DE32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coo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0" y="381000"/>
            <a:ext cx="4421194" cy="3858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2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3995678"/>
            <a:ext cx="8572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en-US" altLang="zh-CN" sz="4000" u="sng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742950" lvl="0" indent="-742950"/>
            <a:r>
              <a:rPr lang="en-US" altLang="zh-CN" sz="6000" u="sng" dirty="0" smtClean="0">
                <a:solidFill>
                  <a:srgbClr val="FFA725"/>
                </a:solidFill>
                <a:latin typeface="Comic Sans MS" pitchFamily="66" charset="0"/>
              </a:rPr>
              <a:t>Where</a:t>
            </a:r>
            <a:r>
              <a:rPr lang="en-US" altLang="zh-CN" sz="6000" u="sng" dirty="0" smtClean="0">
                <a:solidFill>
                  <a:schemeClr val="bg1"/>
                </a:solidFill>
                <a:latin typeface="Comic Sans MS" pitchFamily="66" charset="0"/>
              </a:rPr>
              <a:t> do cooks work?</a:t>
            </a:r>
            <a:endParaRPr lang="zh-CN" altLang="en-US" sz="6000" u="sng" dirty="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endParaRPr lang="zh-CN" altLang="en-US" sz="8000" dirty="0"/>
          </a:p>
        </p:txBody>
      </p:sp>
      <p:pic>
        <p:nvPicPr>
          <p:cNvPr id="4" name="图片 3" descr="co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381000"/>
            <a:ext cx="4349756" cy="3796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24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0" y="492919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Comic Sans MS" pitchFamily="66" charset="0"/>
              </a:rPr>
              <a:t>Cooks work in </a:t>
            </a:r>
            <a:r>
              <a:rPr lang="en-US" altLang="zh-CN" sz="5400" dirty="0" smtClean="0">
                <a:solidFill>
                  <a:srgbClr val="FFA725"/>
                </a:solidFill>
                <a:latin typeface="Comic Sans MS" pitchFamily="66" charset="0"/>
              </a:rPr>
              <a:t>restaurants</a:t>
            </a:r>
            <a:r>
              <a:rPr lang="en-US" altLang="zh-CN" sz="54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CN" altLang="en-US" sz="5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0" y="0"/>
            <a:ext cx="9144000" cy="2928934"/>
          </a:xfrm>
          <a:prstGeom prst="rect">
            <a:avLst/>
          </a:prstGeom>
          <a:solidFill>
            <a:srgbClr val="DC24C6"/>
          </a:solidFill>
          <a:ln>
            <a:solidFill>
              <a:srgbClr val="DE32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restaura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357166"/>
            <a:ext cx="4424674" cy="4431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7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57818" y="1857364"/>
            <a:ext cx="3214710" cy="3000396"/>
          </a:xfrm>
          <a:prstGeom prst="rect">
            <a:avLst/>
          </a:prstGeom>
          <a:solidFill>
            <a:srgbClr val="FFA725"/>
          </a:solidFill>
          <a:ln>
            <a:solidFill>
              <a:srgbClr val="FFA7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latin typeface="Comic Sans MS" pitchFamily="66" charset="0"/>
              </a:rPr>
              <a:t> </a:t>
            </a:r>
            <a:r>
              <a:rPr lang="en-US" altLang="zh-CN" sz="6600" b="1" dirty="0" smtClean="0">
                <a:solidFill>
                  <a:schemeClr val="bg1"/>
                </a:solidFill>
                <a:latin typeface="Comic Sans MS" pitchFamily="66" charset="0"/>
              </a:rPr>
              <a:t>What does she </a:t>
            </a:r>
            <a:r>
              <a:rPr lang="en-US" altLang="zh-CN" sz="6600" b="1" dirty="0" smtClean="0">
                <a:solidFill>
                  <a:srgbClr val="990099"/>
                </a:solidFill>
                <a:latin typeface="Comic Sans MS" pitchFamily="66" charset="0"/>
              </a:rPr>
              <a:t>do</a:t>
            </a:r>
            <a:r>
              <a:rPr lang="en-US" altLang="zh-CN" sz="6600" b="1" dirty="0" smtClean="0">
                <a:solidFill>
                  <a:schemeClr val="bg1"/>
                </a:solidFill>
                <a:latin typeface="Comic Sans MS" pitchFamily="66" charset="0"/>
              </a:rPr>
              <a:t>?</a:t>
            </a:r>
            <a:endParaRPr lang="zh-CN" altLang="en-US" sz="6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5" name="图片 4" descr="secreta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857232"/>
            <a:ext cx="4669165" cy="4940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7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0" y="478632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She is a </a:t>
            </a:r>
            <a:r>
              <a:rPr lang="en-US" altLang="zh-CN" sz="8000" dirty="0" smtClean="0">
                <a:solidFill>
                  <a:srgbClr val="990099"/>
                </a:solidFill>
                <a:latin typeface="Comic Sans MS" pitchFamily="66" charset="0"/>
              </a:rPr>
              <a:t>secretary</a:t>
            </a:r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图片 3" descr="secretar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142852"/>
            <a:ext cx="4714908" cy="4575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7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92919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990099"/>
                </a:solidFill>
                <a:latin typeface="Comic Sans MS" pitchFamily="66" charset="0"/>
              </a:rPr>
              <a:t>Where</a:t>
            </a:r>
            <a:r>
              <a:rPr lang="en-US" altLang="zh-CN" sz="5400" dirty="0" smtClean="0">
                <a:solidFill>
                  <a:schemeClr val="bg1"/>
                </a:solidFill>
                <a:latin typeface="Comic Sans MS" pitchFamily="66" charset="0"/>
              </a:rPr>
              <a:t> do secretaries work?</a:t>
            </a:r>
            <a:r>
              <a:rPr lang="en-US" altLang="zh-CN" sz="5400" dirty="0" smtClean="0">
                <a:solidFill>
                  <a:srgbClr val="990099"/>
                </a:solidFill>
                <a:latin typeface="Comic Sans MS" pitchFamily="66" charset="0"/>
              </a:rPr>
              <a:t>  </a:t>
            </a:r>
            <a:endParaRPr lang="zh-CN" altLang="en-US" sz="5400" dirty="0">
              <a:solidFill>
                <a:srgbClr val="990099"/>
              </a:solidFill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5" name="图片 4" descr="secreta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214290"/>
            <a:ext cx="4454851" cy="4714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2420888"/>
            <a:ext cx="7786742" cy="15001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latin typeface="Comic Sans MS" pitchFamily="66" charset="0"/>
              </a:rPr>
              <a:t>Read and translate the word: sunny</a:t>
            </a:r>
            <a:endParaRPr lang="zh-CN" altLang="en-US" sz="6000" b="1" dirty="0">
              <a:solidFill>
                <a:srgbClr val="990099"/>
              </a:solidFill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7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0" y="4000504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Secretaries work in </a:t>
            </a:r>
            <a:r>
              <a:rPr lang="en-US" altLang="zh-CN" sz="8000" dirty="0" smtClean="0">
                <a:solidFill>
                  <a:srgbClr val="990099"/>
                </a:solidFill>
                <a:latin typeface="Comic Sans MS" pitchFamily="66" charset="0"/>
              </a:rPr>
              <a:t>companies</a:t>
            </a:r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图片 3" descr="compan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357166"/>
            <a:ext cx="4976826" cy="373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7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1472" y="4357694"/>
            <a:ext cx="77867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Comic Sans MS" pitchFamily="66" charset="0"/>
              </a:rPr>
              <a:t>What does she </a:t>
            </a:r>
            <a:r>
              <a:rPr lang="en-US" altLang="zh-CN" sz="6000" dirty="0" smtClean="0">
                <a:solidFill>
                  <a:srgbClr val="990099"/>
                </a:solidFill>
                <a:latin typeface="Comic Sans MS" pitchFamily="66" charset="0"/>
              </a:rPr>
              <a:t>do</a:t>
            </a:r>
            <a:r>
              <a:rPr lang="en-US" altLang="zh-CN" sz="6000" dirty="0" smtClean="0">
                <a:solidFill>
                  <a:schemeClr val="bg1"/>
                </a:solidFill>
                <a:latin typeface="Comic Sans MS" pitchFamily="66" charset="0"/>
              </a:rPr>
              <a:t>?</a:t>
            </a:r>
            <a:endParaRPr lang="en-US" altLang="zh-CN" sz="6000" dirty="0" smtClean="0">
              <a:solidFill>
                <a:srgbClr val="990099"/>
              </a:solidFill>
              <a:latin typeface="Comic Sans MS" pitchFamily="66" charset="0"/>
            </a:endParaRPr>
          </a:p>
          <a:p>
            <a:pPr algn="ctr"/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5" name="图片 4" descr="nurs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428604"/>
            <a:ext cx="4071966" cy="3578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7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0" y="4929198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She is a </a:t>
            </a:r>
            <a:r>
              <a:rPr lang="en-US" altLang="zh-CN" sz="8000" dirty="0" smtClean="0">
                <a:solidFill>
                  <a:srgbClr val="990099"/>
                </a:solidFill>
                <a:latin typeface="Comic Sans MS" pitchFamily="66" charset="0"/>
              </a:rPr>
              <a:t>nurse</a:t>
            </a:r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图片 3" descr="nurs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285728"/>
            <a:ext cx="3364236" cy="4202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7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572008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990099"/>
                </a:solidFill>
                <a:latin typeface="Comic Sans MS" pitchFamily="66" charset="0"/>
              </a:rPr>
              <a:t>Where</a:t>
            </a:r>
            <a:r>
              <a:rPr lang="en-US" altLang="zh-CN" sz="6000" dirty="0" smtClean="0">
                <a:solidFill>
                  <a:schemeClr val="bg1"/>
                </a:solidFill>
                <a:latin typeface="Comic Sans MS" pitchFamily="66" charset="0"/>
              </a:rPr>
              <a:t> do nurses work?</a:t>
            </a:r>
          </a:p>
          <a:p>
            <a:pPr algn="ctr"/>
            <a:endParaRPr lang="en-US" altLang="zh-CN" sz="4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图片 3" descr="nurs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14290"/>
            <a:ext cx="3250387" cy="4060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7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0" y="5072074"/>
            <a:ext cx="914400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Comic Sans MS" pitchFamily="66" charset="0"/>
              </a:rPr>
              <a:t>Nurses work in </a:t>
            </a:r>
            <a:r>
              <a:rPr lang="en-US" altLang="zh-CN" sz="5400" dirty="0" smtClean="0">
                <a:solidFill>
                  <a:srgbClr val="990099"/>
                </a:solidFill>
                <a:latin typeface="Comic Sans MS" pitchFamily="66" charset="0"/>
              </a:rPr>
              <a:t>hospitals</a:t>
            </a:r>
            <a:r>
              <a:rPr lang="en-US" altLang="zh-CN" sz="54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  <a:p>
            <a:pPr algn="ctr"/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图片 3" descr="hospit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428604"/>
            <a:ext cx="4360265" cy="444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214282" y="485776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He is a </a:t>
            </a:r>
            <a:r>
              <a:rPr lang="en-US" altLang="zh-CN" sz="8000" dirty="0" smtClean="0">
                <a:solidFill>
                  <a:srgbClr val="FF9933"/>
                </a:solidFill>
                <a:latin typeface="Comic Sans MS" pitchFamily="66" charset="0"/>
              </a:rPr>
              <a:t>bus driver</a:t>
            </a:r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Picture 12" descr="司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44" y="980728"/>
            <a:ext cx="2586038" cy="3433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3571876"/>
            <a:ext cx="86439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rgbClr val="FF9933"/>
                </a:solidFill>
                <a:latin typeface="Comic Sans MS" pitchFamily="66" charset="0"/>
              </a:rPr>
              <a:t>Where</a:t>
            </a:r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 does a </a:t>
            </a:r>
            <a:r>
              <a:rPr lang="en-US" altLang="zh-CN" sz="8000" smtClean="0">
                <a:solidFill>
                  <a:schemeClr val="bg1"/>
                </a:solidFill>
                <a:latin typeface="Comic Sans MS" pitchFamily="66" charset="0"/>
              </a:rPr>
              <a:t>bus driver </a:t>
            </a:r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work?</a:t>
            </a:r>
            <a:endParaRPr lang="en-US" altLang="zh-CN" sz="8000" dirty="0" smtClean="0">
              <a:solidFill>
                <a:srgbClr val="990099"/>
              </a:solidFill>
              <a:latin typeface="Comic Sans MS" pitchFamily="66" charset="0"/>
            </a:endParaRPr>
          </a:p>
          <a:p>
            <a:pPr algn="ctr"/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5" name="Picture 12" descr="司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8114"/>
            <a:ext cx="2586038" cy="3433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0" y="3714752"/>
            <a:ext cx="9144000" cy="2857496"/>
          </a:xfrm>
          <a:prstGeom prst="rect">
            <a:avLst/>
          </a:prstGeom>
          <a:solidFill>
            <a:srgbClr val="00B0F0"/>
          </a:solidFill>
          <a:ln w="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latin typeface="Century Gothic" pitchFamily="34" charset="0"/>
              </a:rPr>
              <a:t>Bus driver works in </a:t>
            </a:r>
            <a:r>
              <a:rPr lang="en-US" altLang="zh-CN" sz="6600" b="1" dirty="0" smtClean="0">
                <a:solidFill>
                  <a:srgbClr val="FF9933"/>
                </a:solidFill>
                <a:latin typeface="Century Gothic" pitchFamily="34" charset="0"/>
              </a:rPr>
              <a:t>bus</a:t>
            </a:r>
            <a:r>
              <a:rPr lang="en-US" altLang="zh-CN" sz="6600" b="1" dirty="0" smtClean="0">
                <a:latin typeface="Century Gothic" pitchFamily="34" charset="0"/>
              </a:rPr>
              <a:t>.</a:t>
            </a:r>
            <a:endParaRPr lang="zh-CN" altLang="en-US" sz="6600" b="1" dirty="0">
              <a:latin typeface="Century Gothic" pitchFamily="34" charset="0"/>
            </a:endParaRPr>
          </a:p>
        </p:txBody>
      </p:sp>
      <p:pic>
        <p:nvPicPr>
          <p:cNvPr id="4" name="图片 3" descr="icon_clip_art_school_02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9" y="285729"/>
            <a:ext cx="3828986" cy="3828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43471" y="500042"/>
            <a:ext cx="4500529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Comic Sans MS" pitchFamily="66" charset="0"/>
              </a:rPr>
              <a:t>What does </a:t>
            </a:r>
          </a:p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Comic Sans MS" pitchFamily="66" charset="0"/>
              </a:rPr>
              <a:t>he </a:t>
            </a:r>
          </a:p>
          <a:p>
            <a:pPr algn="ctr"/>
            <a:r>
              <a:rPr lang="en-US" altLang="zh-CN" sz="7200" b="1" dirty="0" smtClean="0">
                <a:solidFill>
                  <a:srgbClr val="FFA725"/>
                </a:solidFill>
                <a:latin typeface="Comic Sans MS" pitchFamily="66" charset="0"/>
              </a:rPr>
              <a:t>do</a:t>
            </a:r>
            <a:r>
              <a:rPr lang="en-US" altLang="zh-CN" sz="7200" b="1" dirty="0" smtClean="0">
                <a:solidFill>
                  <a:schemeClr val="bg1"/>
                </a:solidFill>
                <a:latin typeface="Comic Sans MS" pitchFamily="66" charset="0"/>
              </a:rPr>
              <a:t>?</a:t>
            </a:r>
            <a:endParaRPr lang="zh-CN" altLang="en-US" sz="72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endParaRPr lang="en-US" altLang="zh-CN" sz="80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zh-CN" alt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072206"/>
            <a:ext cx="571504" cy="571504"/>
          </a:xfrm>
          <a:prstGeom prst="rect">
            <a:avLst/>
          </a:prstGeom>
        </p:spPr>
      </p:pic>
      <p:pic>
        <p:nvPicPr>
          <p:cNvPr id="4" name="图片 3" descr="wait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357166"/>
            <a:ext cx="3875630" cy="6000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" y="5143512"/>
            <a:ext cx="9143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He is a </a:t>
            </a:r>
            <a:r>
              <a:rPr lang="en-US" altLang="zh-CN" sz="8000" dirty="0" smtClean="0">
                <a:solidFill>
                  <a:srgbClr val="FFA725"/>
                </a:solidFill>
                <a:latin typeface="Comic Sans MS" pitchFamily="66" charset="0"/>
              </a:rPr>
              <a:t>waiter</a:t>
            </a:r>
            <a:r>
              <a:rPr lang="en-US" altLang="zh-CN" sz="8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</p:txBody>
      </p:sp>
      <p:pic>
        <p:nvPicPr>
          <p:cNvPr id="3" name="图片 2" descr="wait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142852"/>
            <a:ext cx="3143334" cy="4866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357694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FFA725"/>
                </a:solidFill>
                <a:latin typeface="Comic Sans MS" pitchFamily="66" charset="0"/>
              </a:rPr>
              <a:t>Where</a:t>
            </a:r>
            <a:r>
              <a:rPr lang="en-US" altLang="zh-CN" sz="6000" dirty="0" smtClean="0">
                <a:solidFill>
                  <a:schemeClr val="bg1"/>
                </a:solidFill>
                <a:latin typeface="Comic Sans MS" pitchFamily="66" charset="0"/>
              </a:rPr>
              <a:t> does a waiter work?</a:t>
            </a:r>
            <a:endParaRPr lang="zh-CN" altLang="en-US" sz="7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" name="Jeopardy Tim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404664"/>
            <a:ext cx="571504" cy="571504"/>
          </a:xfrm>
          <a:prstGeom prst="rect">
            <a:avLst/>
          </a:prstGeom>
        </p:spPr>
      </p:pic>
      <p:pic>
        <p:nvPicPr>
          <p:cNvPr id="4" name="图片 3" descr="wait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794" y="285728"/>
            <a:ext cx="2571829" cy="398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1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220</Words>
  <Application>Microsoft Office PowerPoint</Application>
  <PresentationFormat>全屏显示(4:3)</PresentationFormat>
  <Paragraphs>66</Paragraphs>
  <Slides>34</Slides>
  <Notes>1</Notes>
  <HiddenSlides>0</HiddenSlides>
  <MMClips>17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riverdeep</dc:creator>
  <cp:lastModifiedBy>SONY</cp:lastModifiedBy>
  <cp:revision>114</cp:revision>
  <dcterms:created xsi:type="dcterms:W3CDTF">2009-07-11T03:45:04Z</dcterms:created>
  <dcterms:modified xsi:type="dcterms:W3CDTF">2012-04-20T04:30:54Z</dcterms:modified>
</cp:coreProperties>
</file>