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9" r:id="rId3"/>
    <p:sldMasterId id="2147483673" r:id="rId4"/>
    <p:sldMasterId id="2147483678" r:id="rId5"/>
  </p:sldMasterIdLst>
  <p:notesMasterIdLst>
    <p:notesMasterId r:id="rId7"/>
  </p:notesMasterIdLst>
  <p:sldIdLst>
    <p:sldId id="257" r:id="rId6"/>
    <p:sldId id="475" r:id="rId8"/>
    <p:sldId id="474" r:id="rId9"/>
    <p:sldId id="479" r:id="rId10"/>
    <p:sldId id="476" r:id="rId11"/>
    <p:sldId id="477" r:id="rId12"/>
    <p:sldId id="478" r:id="rId13"/>
    <p:sldId id="482" r:id="rId14"/>
    <p:sldId id="483" r:id="rId15"/>
    <p:sldId id="484" r:id="rId16"/>
    <p:sldId id="486" r:id="rId17"/>
    <p:sldId id="487" r:id="rId18"/>
    <p:sldId id="488" r:id="rId19"/>
    <p:sldId id="489" r:id="rId20"/>
    <p:sldId id="490" r:id="rId21"/>
    <p:sldId id="491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6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560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560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png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png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7" Type="http://schemas.openxmlformats.org/officeDocument/2006/relationships/image" Target="../media/image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png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0" y="0"/>
            <a:ext cx="12192000" cy="4176184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7E0EC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099" name="Picture 39" descr="구름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4451" y="179917"/>
            <a:ext cx="910167" cy="3640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Picture 40" descr="구름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647767" y="503767"/>
            <a:ext cx="1390651" cy="5545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9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4252384"/>
            <a:ext cx="12293600" cy="2681817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1"/>
          <p:cNvSpPr/>
          <p:nvPr userDrawn="1"/>
        </p:nvSpPr>
        <p:spPr>
          <a:xfrm>
            <a:off x="0" y="0"/>
            <a:ext cx="12192000" cy="394546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B7E0EC"/>
              </a:gs>
            </a:gsLst>
            <a:lin ang="16200000"/>
            <a:tileRect/>
          </a:gradFill>
          <a:ln w="9525">
            <a:noFill/>
          </a:ln>
        </p:spPr>
        <p:txBody>
          <a:bodyPr anchor="ctr"/>
          <a:p>
            <a:pPr lvl="0" indent="0" algn="ctr" defTabSz="914400"/>
            <a:endParaRPr lang="zh-CN" altLang="en-US" sz="2400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5123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497917"/>
            <a:ext cx="12192000" cy="26818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Picture 39" descr="구름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4451" y="179917"/>
            <a:ext cx="910167" cy="3640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Picture 40" descr="구름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47767" y="503767"/>
            <a:ext cx="1390651" cy="55456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istrator\Desktop\宽屏语文绿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71776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7E0EC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171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497917"/>
            <a:ext cx="12192000" cy="26818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Picture 39" descr="구름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4451" y="239184"/>
            <a:ext cx="910167" cy="4847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Picture 40" descr="구름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47767" y="670984"/>
            <a:ext cx="1390651" cy="74083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4" name="组合 5"/>
          <p:cNvGrpSpPr/>
          <p:nvPr userDrawn="1"/>
        </p:nvGrpSpPr>
        <p:grpSpPr>
          <a:xfrm>
            <a:off x="3162300" y="2749551"/>
            <a:ext cx="5865284" cy="4025900"/>
            <a:chOff x="2371725" y="2061566"/>
            <a:chExt cx="4398963" cy="3019838"/>
          </a:xfrm>
        </p:grpSpPr>
        <p:sp>
          <p:nvSpPr>
            <p:cNvPr id="7175" name="Oval 17"/>
            <p:cNvSpPr/>
            <p:nvPr userDrawn="1"/>
          </p:nvSpPr>
          <p:spPr>
            <a:xfrm>
              <a:off x="2371725" y="4338821"/>
              <a:ext cx="4398963" cy="742583"/>
            </a:xfrm>
            <a:prstGeom prst="ellipse">
              <a:avLst/>
            </a:prstGeom>
            <a:gradFill rotWithShape="1">
              <a:gsLst>
                <a:gs pos="0">
                  <a:srgbClr val="0E320D"/>
                </a:gs>
                <a:gs pos="100000">
                  <a:srgbClr val="1F6B1B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p>
              <a:pPr lvl="0" indent="0"/>
              <a:endParaRPr lang="ko-KR" altLang="en-US" sz="2400" dirty="0">
                <a:latin typeface="Calibri" panose="020F0502020204030204" pitchFamily="34" charset="0"/>
                <a:ea typeface="Malgun Gothic" panose="020B0503020000020004" pitchFamily="34" charset="-127"/>
              </a:endParaRPr>
            </a:p>
          </p:txBody>
        </p:sp>
        <p:pic>
          <p:nvPicPr>
            <p:cNvPr id="7176" name="Picture 16" descr="꽃"/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3332510" y="2061566"/>
              <a:ext cx="2845692" cy="274598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177" name="矩形 3"/>
          <p:cNvSpPr/>
          <p:nvPr userDrawn="1"/>
        </p:nvSpPr>
        <p:spPr>
          <a:xfrm>
            <a:off x="7440084" y="6773333"/>
            <a:ext cx="224790" cy="3168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1465" dirty="0">
                <a:solidFill>
                  <a:srgbClr val="41414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endParaRPr lang="zh-CN" altLang="en-US" sz="1465" dirty="0">
              <a:solidFill>
                <a:srgbClr val="41414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178" name="TextBox 3"/>
          <p:cNvSpPr/>
          <p:nvPr userDrawn="1"/>
        </p:nvSpPr>
        <p:spPr>
          <a:xfrm>
            <a:off x="2783417" y="1341967"/>
            <a:ext cx="6625167" cy="6731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 defTabSz="914400"/>
            <a:r>
              <a:rPr lang="zh-CN" altLang="en-US" sz="3735" dirty="0">
                <a:solidFill>
                  <a:srgbClr val="01407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感受美好自然，培养语文素养！</a:t>
            </a:r>
            <a:endParaRPr lang="zh-CN" altLang="en-US" sz="3735" dirty="0">
              <a:solidFill>
                <a:srgbClr val="01407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179" name="TextBox 3"/>
          <p:cNvSpPr/>
          <p:nvPr userDrawn="1"/>
        </p:nvSpPr>
        <p:spPr>
          <a:xfrm>
            <a:off x="2444751" y="1962151"/>
            <a:ext cx="7198783" cy="6731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 algn="ctr" defTabSz="914400"/>
            <a:r>
              <a:rPr lang="en-US" altLang="zh-CN" sz="2135" dirty="0">
                <a:solidFill>
                  <a:srgbClr val="01407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GAN SHOU MEI HAO ZI RAN</a:t>
            </a:r>
            <a:r>
              <a:rPr lang="zh-CN" altLang="en-US" sz="2135" dirty="0">
                <a:solidFill>
                  <a:srgbClr val="01407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2135" dirty="0">
                <a:solidFill>
                  <a:srgbClr val="01407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PEI YANG YU WEN SU YANG</a:t>
            </a:r>
            <a:endParaRPr lang="zh-CN" altLang="en-US" sz="2135" dirty="0">
              <a:solidFill>
                <a:srgbClr val="01407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0" y="0"/>
            <a:ext cx="12192000" cy="21865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7E0EC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219" name="Picture 12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46567" y="5096933"/>
            <a:ext cx="12238567" cy="176106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618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618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6184"/>
          </a:xfrm>
          <a:prstGeom prst="rect">
            <a:avLst/>
          </a:prstGeom>
        </p:spPr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5715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91000" y="6675438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630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71" y="110420"/>
            <a:ext cx="960107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0" y="0"/>
            <a:ext cx="12192000" cy="4176184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7E0EC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6387" name="Picture 39" descr="구름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4451" y="179917"/>
            <a:ext cx="910167" cy="3640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Picture 40" descr="구름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647767" y="503767"/>
            <a:ext cx="1390651" cy="5545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9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4252384"/>
            <a:ext cx="12293599" cy="2681817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"/>
          <p:cNvSpPr/>
          <p:nvPr userDrawn="1"/>
        </p:nvSpPr>
        <p:spPr>
          <a:xfrm>
            <a:off x="0" y="0"/>
            <a:ext cx="12192000" cy="394546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B7E0EC"/>
              </a:gs>
            </a:gsLst>
            <a:lin ang="16200000"/>
            <a:tileRect/>
          </a:gradFill>
          <a:ln w="9525">
            <a:noFill/>
          </a:ln>
        </p:spPr>
        <p:txBody>
          <a:bodyPr anchor="ctr"/>
          <a:p>
            <a:pPr lvl="0" indent="0" algn="ctr" defTabSz="914400"/>
            <a:endParaRPr lang="zh-CN" altLang="en-US" sz="2400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7411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497917"/>
            <a:ext cx="12192000" cy="26818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Picture 39" descr="구름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4451" y="179917"/>
            <a:ext cx="910167" cy="3640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Picture 40" descr="구름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47767" y="503767"/>
            <a:ext cx="1390651" cy="55456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Administrator\Desktop\宽屏语文绿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71776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7E0EC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9459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497917"/>
            <a:ext cx="12192000" cy="26818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Picture 39" descr="구름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4451" y="239184"/>
            <a:ext cx="910167" cy="4847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Picture 40" descr="구름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47767" y="670984"/>
            <a:ext cx="1390651" cy="74083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462" name="组合 5"/>
          <p:cNvGrpSpPr/>
          <p:nvPr userDrawn="1"/>
        </p:nvGrpSpPr>
        <p:grpSpPr>
          <a:xfrm>
            <a:off x="3162300" y="2749551"/>
            <a:ext cx="5865284" cy="4025900"/>
            <a:chOff x="2371725" y="2061566"/>
            <a:chExt cx="4398963" cy="3019838"/>
          </a:xfrm>
        </p:grpSpPr>
        <p:sp>
          <p:nvSpPr>
            <p:cNvPr id="19463" name="Oval 17"/>
            <p:cNvSpPr/>
            <p:nvPr userDrawn="1"/>
          </p:nvSpPr>
          <p:spPr>
            <a:xfrm>
              <a:off x="2371725" y="4338821"/>
              <a:ext cx="4398963" cy="742583"/>
            </a:xfrm>
            <a:prstGeom prst="ellipse">
              <a:avLst/>
            </a:prstGeom>
            <a:gradFill rotWithShape="1">
              <a:gsLst>
                <a:gs pos="0">
                  <a:srgbClr val="0E320D"/>
                </a:gs>
                <a:gs pos="100000">
                  <a:srgbClr val="1F6B1B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p>
              <a:pPr lvl="0" indent="0"/>
              <a:endParaRPr lang="ko-KR" altLang="en-US" sz="2400" dirty="0">
                <a:latin typeface="Calibri" panose="020F0502020204030204" pitchFamily="34" charset="0"/>
                <a:ea typeface="Malgun Gothic" panose="020B0503020000020004" pitchFamily="34" charset="-127"/>
              </a:endParaRPr>
            </a:p>
          </p:txBody>
        </p:sp>
        <p:pic>
          <p:nvPicPr>
            <p:cNvPr id="19464" name="Picture 16" descr="꽃"/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3332510" y="2061566"/>
              <a:ext cx="2845692" cy="274598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9465" name="矩形 3"/>
          <p:cNvSpPr/>
          <p:nvPr userDrawn="1"/>
        </p:nvSpPr>
        <p:spPr>
          <a:xfrm>
            <a:off x="7440084" y="6773333"/>
            <a:ext cx="224790" cy="3168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1465" dirty="0">
                <a:solidFill>
                  <a:srgbClr val="41414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endParaRPr lang="zh-CN" altLang="en-US" sz="1465" dirty="0">
              <a:solidFill>
                <a:srgbClr val="41414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9466" name="TextBox 3"/>
          <p:cNvSpPr/>
          <p:nvPr userDrawn="1"/>
        </p:nvSpPr>
        <p:spPr>
          <a:xfrm>
            <a:off x="2783417" y="1341967"/>
            <a:ext cx="6625167" cy="6731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 defTabSz="914400"/>
            <a:r>
              <a:rPr lang="zh-CN" altLang="en-US" sz="3735" dirty="0">
                <a:solidFill>
                  <a:srgbClr val="01407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感受美好自然，培养语文素养！</a:t>
            </a:r>
            <a:endParaRPr lang="zh-CN" altLang="en-US" sz="3735" dirty="0">
              <a:solidFill>
                <a:srgbClr val="01407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9467" name="TextBox 3"/>
          <p:cNvSpPr/>
          <p:nvPr userDrawn="1"/>
        </p:nvSpPr>
        <p:spPr>
          <a:xfrm>
            <a:off x="2444751" y="1962151"/>
            <a:ext cx="7198783" cy="6731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 algn="ctr" defTabSz="914400"/>
            <a:r>
              <a:rPr lang="en-US" altLang="zh-CN" sz="2135" dirty="0">
                <a:solidFill>
                  <a:srgbClr val="01407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GAN SHOU MEI HAO ZI RAN</a:t>
            </a:r>
            <a:r>
              <a:rPr lang="zh-CN" altLang="en-US" sz="2135" dirty="0">
                <a:solidFill>
                  <a:srgbClr val="01407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2135" dirty="0">
                <a:solidFill>
                  <a:srgbClr val="01407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PEI YANG YU WEN SU YANG</a:t>
            </a:r>
            <a:endParaRPr lang="zh-CN" altLang="en-US" sz="2135" dirty="0">
              <a:solidFill>
                <a:srgbClr val="01407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7E0EC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483" name="Picture 39" descr="구름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4451" y="179917"/>
            <a:ext cx="910167" cy="3640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9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4252384"/>
            <a:ext cx="12293599" cy="2681817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图片 3" descr="小花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264651" y="4940300"/>
            <a:ext cx="1748367" cy="12869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图片 4" descr="小花2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245351" y="5554133"/>
            <a:ext cx="1250949" cy="75565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7" name="图片 28" descr="蝴蝶.png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 rot="-3308464" flipH="1">
            <a:off x="7294033" y="787400"/>
            <a:ext cx="1259417" cy="14710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8" name="Picture 763" descr="구름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99533" y="996951"/>
            <a:ext cx="1312333" cy="5249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9" name="Picture 39" descr="구름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3600451" y="436033"/>
            <a:ext cx="1727200" cy="69215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0" name="图片 3" descr="小花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852084" y="5289551"/>
            <a:ext cx="1748367" cy="12848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1" name="图片 4" descr="小花2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117851" y="5649384"/>
            <a:ext cx="1250949" cy="75564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Administrator\Desktop\宽屏语文绿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71776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7E0EC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2531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497917"/>
            <a:ext cx="12192000" cy="26818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2" name="Picture 39" descr="구름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4451" y="239184"/>
            <a:ext cx="910167" cy="4847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3" name="Picture 40" descr="구름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47767" y="670984"/>
            <a:ext cx="1390651" cy="74083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534" name="组合 5"/>
          <p:cNvGrpSpPr/>
          <p:nvPr userDrawn="1"/>
        </p:nvGrpSpPr>
        <p:grpSpPr>
          <a:xfrm>
            <a:off x="3162300" y="2749551"/>
            <a:ext cx="5865284" cy="4025900"/>
            <a:chOff x="2371725" y="2061566"/>
            <a:chExt cx="4398963" cy="3019838"/>
          </a:xfrm>
        </p:grpSpPr>
        <p:sp>
          <p:nvSpPr>
            <p:cNvPr id="22535" name="Oval 17"/>
            <p:cNvSpPr/>
            <p:nvPr userDrawn="1"/>
          </p:nvSpPr>
          <p:spPr>
            <a:xfrm>
              <a:off x="2371725" y="4338821"/>
              <a:ext cx="4398963" cy="742583"/>
            </a:xfrm>
            <a:prstGeom prst="ellipse">
              <a:avLst/>
            </a:prstGeom>
            <a:gradFill rotWithShape="1">
              <a:gsLst>
                <a:gs pos="0">
                  <a:srgbClr val="0E320D"/>
                </a:gs>
                <a:gs pos="100000">
                  <a:srgbClr val="1F6B1B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p>
              <a:pPr lvl="0" indent="0"/>
              <a:endParaRPr lang="ko-KR" altLang="en-US" sz="2400" dirty="0">
                <a:latin typeface="Arial" panose="020B0604020202020204" pitchFamily="34" charset="0"/>
                <a:ea typeface="Malgun Gothic" panose="020B0503020000020004" pitchFamily="34" charset="-127"/>
              </a:endParaRPr>
            </a:p>
          </p:txBody>
        </p:sp>
        <p:pic>
          <p:nvPicPr>
            <p:cNvPr id="22536" name="Picture 16" descr="꽃"/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3332510" y="2061566"/>
              <a:ext cx="2845692" cy="274598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2537" name="矩形 3"/>
          <p:cNvSpPr/>
          <p:nvPr userDrawn="1"/>
        </p:nvSpPr>
        <p:spPr>
          <a:xfrm>
            <a:off x="7440084" y="6773333"/>
            <a:ext cx="234950" cy="3168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1465" dirty="0">
                <a:solidFill>
                  <a:srgbClr val="41414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1465" dirty="0">
              <a:solidFill>
                <a:srgbClr val="41414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8" name="TextBox 3"/>
          <p:cNvSpPr/>
          <p:nvPr userDrawn="1"/>
        </p:nvSpPr>
        <p:spPr>
          <a:xfrm>
            <a:off x="2688167" y="1341967"/>
            <a:ext cx="7344833" cy="6731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 algn="dist"/>
            <a:r>
              <a:rPr lang="zh-CN" altLang="en-US" sz="3735" dirty="0">
                <a:solidFill>
                  <a:srgbClr val="01407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感受美好自然，培养语文素养！</a:t>
            </a:r>
            <a:endParaRPr lang="zh-CN" altLang="en-US" sz="3735" dirty="0">
              <a:solidFill>
                <a:srgbClr val="01407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9" name="TextBox 3"/>
          <p:cNvSpPr/>
          <p:nvPr userDrawn="1"/>
        </p:nvSpPr>
        <p:spPr>
          <a:xfrm>
            <a:off x="2256367" y="1962151"/>
            <a:ext cx="8163984" cy="6731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 algn="ctr"/>
            <a:r>
              <a:rPr lang="en-US" altLang="zh-CN" sz="2135" dirty="0">
                <a:solidFill>
                  <a:srgbClr val="01407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GAN SHOU MEI HAO ZI RAN</a:t>
            </a:r>
            <a:r>
              <a:rPr lang="zh-CN" altLang="en-US" sz="2135" dirty="0">
                <a:solidFill>
                  <a:srgbClr val="01407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2135" dirty="0">
                <a:solidFill>
                  <a:srgbClr val="01407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PEI YANG YU WEN SU YANG</a:t>
            </a:r>
            <a:endParaRPr lang="zh-CN" altLang="en-US" sz="2135" dirty="0">
              <a:solidFill>
                <a:srgbClr val="01407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4" Type="http://schemas.openxmlformats.org/officeDocument/2006/relationships/theme" Target="../theme/theme4.xml"/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</p:sldLayoutIdLst>
  <p:hf sldNum="0" hdr="0" ftr="0" dt="0"/>
  <p:txStyles>
    <p:titleStyle>
      <a:lvl1pPr algn="ctr" defTabSz="609600" rtl="0" eaLnBrk="0" fontAlgn="base" hangingPunct="0"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57200" indent="-457200" algn="l" defTabSz="609600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609600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609600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609600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609600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609600" rtl="0" eaLnBrk="1" latinLnBrk="0" hangingPunct="1">
        <a:spcBef>
          <a:spcPts val="130"/>
        </a:spcBef>
        <a:buFont typeface="Arial" panose="020B0604020202020204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609600" rtl="0" eaLnBrk="1" latinLnBrk="0" hangingPunct="1">
        <a:spcBef>
          <a:spcPts val="130"/>
        </a:spcBef>
        <a:buFont typeface="Arial" panose="020B0604020202020204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609600" rtl="0" eaLnBrk="1" latinLnBrk="0" hangingPunct="1">
        <a:spcBef>
          <a:spcPts val="130"/>
        </a:spcBef>
        <a:buFont typeface="Arial" panose="020B0604020202020204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609600" rtl="0" eaLnBrk="1" latinLnBrk="0" hangingPunct="1">
        <a:spcBef>
          <a:spcPts val="130"/>
        </a:spcBef>
        <a:buFont typeface="Arial" panose="020B0604020202020204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</p:sldLayoutIdLst>
  <p:hf sldNum="0" hdr="0" ftr="0" dt="0"/>
  <p:txStyles>
    <p:titleStyle>
      <a:lvl1pPr algn="ctr" defTabSz="609600" rtl="0" eaLnBrk="0" fontAlgn="base" hangingPunct="0"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57200" indent="-457200" algn="l" defTabSz="609600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609600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609600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609600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609600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609600" rtl="0" eaLnBrk="1" latinLnBrk="0" hangingPunct="1">
        <a:spcBef>
          <a:spcPts val="130"/>
        </a:spcBef>
        <a:buFont typeface="Arial" panose="020B0604020202020204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609600" rtl="0" eaLnBrk="1" latinLnBrk="0" hangingPunct="1">
        <a:spcBef>
          <a:spcPts val="130"/>
        </a:spcBef>
        <a:buFont typeface="Arial" panose="020B0604020202020204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609600" rtl="0" eaLnBrk="1" latinLnBrk="0" hangingPunct="1">
        <a:spcBef>
          <a:spcPts val="130"/>
        </a:spcBef>
        <a:buFont typeface="Arial" panose="020B0604020202020204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609600" rtl="0" eaLnBrk="1" latinLnBrk="0" hangingPunct="1">
        <a:spcBef>
          <a:spcPts val="130"/>
        </a:spcBef>
        <a:buFont typeface="Arial" panose="020B0604020202020204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</p:sldLayoutIdLst>
  <p:hf sldNum="0" hdr="0" ftr="0" dt="0"/>
  <p:txStyles>
    <p:titleStyle>
      <a:lvl1pPr algn="ctr" defTabSz="609600" rtl="0" eaLnBrk="0" fontAlgn="base" hangingPunct="0"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57200" indent="-457200" algn="l" defTabSz="609600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609600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609600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609600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609600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609600" rtl="0" eaLnBrk="1" latinLnBrk="0" hangingPunct="1">
        <a:spcBef>
          <a:spcPts val="130"/>
        </a:spcBef>
        <a:buFont typeface="Arial" panose="020B0604020202020204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609600" rtl="0" eaLnBrk="1" latinLnBrk="0" hangingPunct="1">
        <a:spcBef>
          <a:spcPts val="130"/>
        </a:spcBef>
        <a:buFont typeface="Arial" panose="020B0604020202020204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609600" rtl="0" eaLnBrk="1" latinLnBrk="0" hangingPunct="1">
        <a:spcBef>
          <a:spcPts val="130"/>
        </a:spcBef>
        <a:buFont typeface="Arial" panose="020B0604020202020204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609600" rtl="0" eaLnBrk="1" latinLnBrk="0" hangingPunct="1">
        <a:spcBef>
          <a:spcPts val="130"/>
        </a:spcBef>
        <a:buFont typeface="Arial" panose="020B0604020202020204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hyperlink" Target="&#35838;&#25991;&#26391;&#35835;&#8212;&#19981;&#25026;&#23601;&#35201;&#38382;/&#35838;&#25991;&#26391;&#35835;%20%20&#20154;&#25945;&#29256;-&#19977;&#19978;-3-&#19981;&#25026;&#23601;&#35201;&#38382;.mp4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7" name="圆角矩形 66"/>
          <p:cNvSpPr/>
          <p:nvPr/>
        </p:nvSpPr>
        <p:spPr bwMode="auto">
          <a:xfrm>
            <a:off x="1278467" y="1885951"/>
            <a:ext cx="9635067" cy="135467"/>
          </a:xfrm>
          <a:prstGeom prst="roundRect">
            <a:avLst/>
          </a:prstGeom>
          <a:gradFill>
            <a:gsLst>
              <a:gs pos="0">
                <a:srgbClr val="369434"/>
              </a:gs>
              <a:gs pos="100000">
                <a:srgbClr val="89C270"/>
              </a:gs>
            </a:gsLst>
          </a:gradFill>
          <a:ln>
            <a:solidFill>
              <a:srgbClr val="539F36"/>
            </a:solidFill>
          </a:ln>
          <a:effectLst>
            <a:outerShdw blurRad="40000" dist="23000" dir="540000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4579" name="Picture 39" descr="구름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94451" y="179917"/>
            <a:ext cx="910167" cy="3640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0" name="Picture 40" descr="구름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7767" y="503767"/>
            <a:ext cx="1390651" cy="55456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4581" name="组合 13338"/>
          <p:cNvGrpSpPr/>
          <p:nvPr/>
        </p:nvGrpSpPr>
        <p:grpSpPr>
          <a:xfrm>
            <a:off x="2910417" y="624417"/>
            <a:ext cx="8053916" cy="1449698"/>
            <a:chOff x="2303075" y="782374"/>
            <a:chExt cx="6040523" cy="1451392"/>
          </a:xfrm>
        </p:grpSpPr>
        <p:sp>
          <p:nvSpPr>
            <p:cNvPr id="62" name="Text Box 2"/>
            <p:cNvSpPr txBox="1">
              <a:spLocks noChangeArrowheads="1"/>
            </p:cNvSpPr>
            <p:nvPr/>
          </p:nvSpPr>
          <p:spPr bwMode="auto">
            <a:xfrm>
              <a:off x="3720731" y="997189"/>
              <a:ext cx="4622867" cy="120028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/>
              <a:lvl2pPr/>
              <a:lvl3pPr/>
              <a:lvl4pPr/>
              <a:lvl5pPr/>
              <a:lvl6pPr/>
              <a:lvl7pPr/>
              <a:lvl8pPr/>
              <a:lvl9pPr/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7200" b="1" i="0" u="none" strike="noStrike" kern="1200" cap="none" spc="0" normalizeH="0" baseline="0" noProof="0" dirty="0">
                  <a:ln>
                    <a:noFill/>
                  </a:ln>
                  <a:solidFill>
                    <a:srgbClr val="CC0000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黑体" panose="02010609060101010101" pitchFamily="49" charset="-122"/>
                </a:rPr>
                <a:t>不懂就要问</a:t>
              </a:r>
              <a:endPara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  <p:grpSp>
          <p:nvGrpSpPr>
            <p:cNvPr id="24583" name="组合 13337"/>
            <p:cNvGrpSpPr/>
            <p:nvPr/>
          </p:nvGrpSpPr>
          <p:grpSpPr>
            <a:xfrm>
              <a:off x="2303075" y="782374"/>
              <a:ext cx="1181117" cy="1451392"/>
              <a:chOff x="2457450" y="613749"/>
              <a:chExt cx="1181117" cy="1451392"/>
            </a:xfrm>
          </p:grpSpPr>
          <p:sp>
            <p:nvSpPr>
              <p:cNvPr id="24584" name="AutoShape 11"/>
              <p:cNvSpPr/>
              <p:nvPr/>
            </p:nvSpPr>
            <p:spPr>
              <a:xfrm>
                <a:off x="2457450" y="636801"/>
                <a:ext cx="1181117" cy="1428340"/>
              </a:xfrm>
              <a:prstGeom prst="diamond">
                <a:avLst/>
              </a:prstGeom>
              <a:solidFill>
                <a:srgbClr val="236B2A"/>
              </a:solidFill>
              <a:ln w="38100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  <a:effectLst>
                <a:outerShdw sy="50000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/>
              <a:p>
                <a:pPr algn="ctr" eaLnBrk="0" hangingPunct="0"/>
                <a:endParaRPr lang="en-US" altLang="ko-KR" sz="3735" b="1" dirty="0">
                  <a:solidFill>
                    <a:srgbClr val="FFFFFF"/>
                  </a:solidFill>
                  <a:latin typeface="Calibri" panose="020F0502020204030204" pitchFamily="34" charset="0"/>
                  <a:ea typeface="Gulim" panose="020B0600000101010101" pitchFamily="34" charset="-127"/>
                </a:endParaRPr>
              </a:p>
            </p:txBody>
          </p:sp>
          <p:sp>
            <p:nvSpPr>
              <p:cNvPr id="24585" name="文本框 13"/>
              <p:cNvSpPr txBox="1"/>
              <p:nvPr/>
            </p:nvSpPr>
            <p:spPr>
              <a:xfrm>
                <a:off x="2736742" y="613749"/>
                <a:ext cx="605322" cy="144694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8800" b="1" dirty="0">
                    <a:solidFill>
                      <a:schemeClr val="bg1"/>
                    </a:solidFill>
                    <a:latin typeface="方正大黑简体" panose="02010601030101010101" pitchFamily="65" charset="-122"/>
                    <a:ea typeface="方正大黑简体" panose="02010601030101010101" pitchFamily="65" charset="-122"/>
                  </a:rPr>
                  <a:t>3</a:t>
                </a:r>
                <a:endParaRPr lang="zh-CN" altLang="en-US" sz="8800" b="1" dirty="0">
                  <a:solidFill>
                    <a:schemeClr val="bg1"/>
                  </a:solidFill>
                  <a:latin typeface="方正大黑简体" panose="02010601030101010101" pitchFamily="65" charset="-122"/>
                  <a:ea typeface="方正大黑简体" panose="02010601030101010101" pitchFamily="65" charset="-122"/>
                </a:endParaRPr>
              </a:p>
            </p:txBody>
          </p:sp>
        </p:grpSp>
      </p:grpSp>
      <p:pic>
        <p:nvPicPr>
          <p:cNvPr id="12309" name="Picture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5400" y="2279649"/>
            <a:ext cx="4521200" cy="32131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46" descr="枫叶副本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9267" y="3179233"/>
            <a:ext cx="1411817" cy="13525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矩形 25"/>
          <p:cNvSpPr/>
          <p:nvPr/>
        </p:nvSpPr>
        <p:spPr bwMode="auto">
          <a:xfrm>
            <a:off x="4074583" y="3318567"/>
            <a:ext cx="4248149" cy="91249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dist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335" b="1" i="0" u="none" strike="noStrike" kern="1200" cap="none" spc="0" normalizeH="0" baseline="0" noProof="0" dirty="0">
                <a:ln w="17780" cmpd="sng">
                  <a:noFill/>
                  <a:prstDash val="solid"/>
                  <a:miter lim="800000"/>
                </a:ln>
                <a:solidFill>
                  <a:schemeClr val="tx1"/>
                </a:solidFill>
                <a:effectLst>
                  <a:glow rad="3048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第 一 课时</a:t>
            </a:r>
            <a:endParaRPr kumimoji="0" lang="zh-CN" altLang="en-US" sz="5335" b="1" i="0" u="none" strike="noStrike" kern="1200" cap="none" spc="0" normalizeH="0" baseline="0" noProof="0" dirty="0">
              <a:ln w="17780" cmpd="sng">
                <a:noFill/>
                <a:prstDash val="solid"/>
                <a:miter lim="800000"/>
              </a:ln>
              <a:solidFill>
                <a:schemeClr val="tx1"/>
              </a:solidFill>
              <a:effectLst>
                <a:glow rad="304800">
                  <a:schemeClr val="bg1">
                    <a:alpha val="60000"/>
                  </a:schemeClr>
                </a:glo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91135" y="53975"/>
            <a:ext cx="3526155" cy="829945"/>
          </a:xfrm>
          <a:prstGeom prst="rect">
            <a:avLst/>
          </a:prstGeom>
          <a:noFill/>
        </p:spPr>
        <p:txBody>
          <a:bodyPr wrap="square" rtlCol="0">
            <a:prstTxWarp prst="textDoubleWave1">
              <a:avLst/>
            </a:prstTxWarp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课文讲解</a:t>
            </a:r>
            <a:endParaRPr lang="zh-CN" altLang="en-US" sz="4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66190" y="1182370"/>
            <a:ext cx="49415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buFont typeface="Wingdings" panose="05000000000000000000" charset="0"/>
              <a:buChar char="Ø"/>
            </a:pPr>
            <a:r>
              <a:rPr lang="en-US" altLang="zh-CN" sz="36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“</a:t>
            </a:r>
            <a:r>
              <a:rPr lang="zh-CN" altLang="en-US" sz="36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壮着胆子</a:t>
            </a:r>
            <a:r>
              <a:rPr lang="en-US" altLang="zh-CN" sz="36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”</a:t>
            </a:r>
            <a:r>
              <a:rPr lang="zh-CN" altLang="en-US" sz="36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说明什么</a:t>
            </a:r>
            <a:endParaRPr lang="zh-CN" altLang="en-US" sz="3600" b="1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56335" y="1868170"/>
            <a:ext cx="10144125" cy="13735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5000"/>
              </a:lnSpc>
            </a:pPr>
            <a:r>
              <a:rPr lang="en-US" altLang="zh-CN" sz="3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effectLst/>
              </a:rPr>
              <a:t>         </a:t>
            </a:r>
            <a:r>
              <a:rPr lang="zh-CN" altLang="en-US" sz="3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effectLst/>
              </a:rPr>
              <a:t>为了弄清楚书中的道理，不糊里糊涂地新背，孙中山鼓足勇气、壮着胆子请教老师。表明他追求真理的欲望强烈</a:t>
            </a:r>
            <a:endParaRPr lang="zh-CN" altLang="en-US" sz="3000">
              <a:ln w="22225">
                <a:solidFill>
                  <a:schemeClr val="accent2"/>
                </a:solidFill>
                <a:prstDash val="solid"/>
              </a:ln>
              <a:solidFill>
                <a:schemeClr val="bg2">
                  <a:lumMod val="90000"/>
                </a:schemeClr>
              </a:solidFill>
              <a:effectLst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64590" y="3378200"/>
            <a:ext cx="10099040" cy="13735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fontAlgn="auto">
              <a:lnSpc>
                <a:spcPts val="5000"/>
              </a:lnSpc>
              <a:buFont typeface="Wingdings" panose="05000000000000000000" charset="0"/>
              <a:buChar char="Ø"/>
            </a:pPr>
            <a:r>
              <a:rPr lang="en-US" altLang="zh-CN" sz="36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“</a:t>
            </a:r>
            <a:r>
              <a:rPr lang="zh-CN" altLang="en-US" sz="36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先生，您刚才让我背的这段书是什么意思？请您给我讲讲吧！</a:t>
            </a:r>
            <a:r>
              <a:rPr lang="en-US" altLang="zh-CN" sz="36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”</a:t>
            </a:r>
            <a:r>
              <a:rPr lang="zh-CN" altLang="en-US" sz="36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这句话说明了什么</a:t>
            </a:r>
            <a:r>
              <a:rPr lang="en-US" altLang="zh-CN" sz="36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?</a:t>
            </a:r>
            <a:endParaRPr lang="en-US" altLang="zh-CN" sz="3600" b="1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74750" y="5022215"/>
            <a:ext cx="1054925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effectLst/>
              </a:rPr>
              <a:t>说明孙中山有礼貌、勇敢、态度诚恳；恳求期待先生给他讲解</a:t>
            </a:r>
            <a:endParaRPr lang="zh-CN" altLang="en-US" sz="3000">
              <a:ln w="22225">
                <a:solidFill>
                  <a:schemeClr val="accent2"/>
                </a:solidFill>
                <a:prstDash val="solid"/>
              </a:ln>
              <a:solidFill>
                <a:schemeClr val="bg2">
                  <a:lumMod val="9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91135" y="53975"/>
            <a:ext cx="3526155" cy="829945"/>
          </a:xfrm>
          <a:prstGeom prst="rect">
            <a:avLst/>
          </a:prstGeom>
          <a:noFill/>
        </p:spPr>
        <p:txBody>
          <a:bodyPr wrap="square" rtlCol="0">
            <a:prstTxWarp prst="textDoubleWave1">
              <a:avLst/>
            </a:prstTxWarp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课文讲解</a:t>
            </a:r>
            <a:endParaRPr lang="zh-CN" altLang="en-US" sz="4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0370" y="1229995"/>
            <a:ext cx="8853170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4500"/>
              </a:lnSpc>
            </a:pPr>
            <a:r>
              <a:rPr lang="zh-CN" altLang="en-US" sz="36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屠龙小队齐队第</a:t>
            </a:r>
            <a:r>
              <a:rPr lang="en-US" altLang="zh-CN" sz="36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3—6</a:t>
            </a:r>
            <a:r>
              <a:rPr lang="zh-CN" altLang="en-US" sz="36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自然段</a:t>
            </a:r>
            <a:endParaRPr lang="zh-CN" altLang="en-US" sz="3600" b="1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fontAlgn="auto">
              <a:lnSpc>
                <a:spcPts val="4500"/>
              </a:lnSpc>
            </a:pP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要求：读准字音，读通句子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fontAlgn="auto">
              <a:lnSpc>
                <a:spcPts val="4500"/>
              </a:lnSpc>
            </a:pP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思考：孙中山这一问，同学的反应怎样？老师前后的反应又是怎样的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?</a:t>
            </a:r>
            <a:endParaRPr lang="en-US" altLang="zh-CN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5780" y="3741420"/>
            <a:ext cx="8747760" cy="26562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5000"/>
              </a:lnSpc>
            </a:pPr>
            <a:r>
              <a:rPr lang="en-US" altLang="zh-CN" sz="320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    </a:t>
            </a:r>
            <a:r>
              <a:rPr lang="en-US" altLang="zh-CN" sz="320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  </a:t>
            </a:r>
            <a:r>
              <a:rPr lang="zh-CN" altLang="en-US" sz="3200" b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这一问，把正在摇头晃脑高声念书的再学们吓呆了，课堂里霎时变得鸦雀无声。</a:t>
            </a:r>
            <a:endParaRPr lang="zh-CN" altLang="en-US" sz="3200" b="1">
              <a:ln w="10160">
                <a:solidFill>
                  <a:schemeClr val="accent5"/>
                </a:solidFill>
                <a:prstDash val="solid"/>
              </a:ln>
              <a:solidFill>
                <a:schemeClr val="bg2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pPr fontAlgn="auto">
              <a:lnSpc>
                <a:spcPts val="5000"/>
              </a:lnSpc>
            </a:pPr>
            <a:r>
              <a:rPr lang="zh-CN" altLang="en-US" sz="3200" b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       同学们的害怕</a:t>
            </a:r>
            <a:endParaRPr lang="zh-CN" altLang="en-US" sz="3200" b="1">
              <a:ln w="10160">
                <a:solidFill>
                  <a:schemeClr val="accent5"/>
                </a:solidFill>
                <a:prstDash val="solid"/>
              </a:ln>
              <a:solidFill>
                <a:schemeClr val="bg2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pPr fontAlgn="auto">
              <a:lnSpc>
                <a:spcPts val="5000"/>
              </a:lnSpc>
            </a:pPr>
            <a:r>
              <a:rPr lang="zh-CN" altLang="en-US" sz="3200" b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、畏惧，显示出孙中山的勇敢</a:t>
            </a:r>
            <a:endParaRPr lang="zh-CN" altLang="en-US" sz="3200" b="1">
              <a:ln w="10160">
                <a:solidFill>
                  <a:schemeClr val="accent5"/>
                </a:solidFill>
                <a:prstDash val="solid"/>
              </a:ln>
              <a:solidFill>
                <a:schemeClr val="bg2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图片 4" descr="QQ浏览器截图201809051524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98965" y="1874520"/>
            <a:ext cx="2289810" cy="3895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91135" y="53975"/>
            <a:ext cx="3526155" cy="829945"/>
          </a:xfrm>
          <a:prstGeom prst="rect">
            <a:avLst/>
          </a:prstGeom>
          <a:noFill/>
        </p:spPr>
        <p:txBody>
          <a:bodyPr wrap="square" rtlCol="0">
            <a:prstTxWarp prst="textDoubleWave1">
              <a:avLst/>
            </a:prstTxWarp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课文讲解</a:t>
            </a:r>
            <a:endParaRPr lang="zh-CN" altLang="en-US" sz="4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" name="图片 1" descr="QQ浏览器截图201809061011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650" y="1685925"/>
            <a:ext cx="3019425" cy="4677410"/>
          </a:xfrm>
          <a:prstGeom prst="rect">
            <a:avLst/>
          </a:prstGeom>
        </p:spPr>
      </p:pic>
      <p:pic>
        <p:nvPicPr>
          <p:cNvPr id="4" name="图片 3" descr="QQ浏览器截图201809061011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1645" y="1962150"/>
            <a:ext cx="2722880" cy="4112260"/>
          </a:xfrm>
          <a:prstGeom prst="rect">
            <a:avLst/>
          </a:prstGeom>
        </p:spPr>
      </p:pic>
      <p:sp>
        <p:nvSpPr>
          <p:cNvPr id="9" name="左大括号 8"/>
          <p:cNvSpPr/>
          <p:nvPr/>
        </p:nvSpPr>
        <p:spPr>
          <a:xfrm>
            <a:off x="3536950" y="2724150"/>
            <a:ext cx="972820" cy="2306320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628515" y="2350135"/>
            <a:ext cx="49314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前：拿着戒尺  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厉声问</a:t>
            </a:r>
            <a:endParaRPr lang="zh-CN" altLang="en-US" sz="3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09770" y="4432300"/>
            <a:ext cx="472376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后：收起戒尺 </a:t>
            </a:r>
            <a:endParaRPr lang="zh-CN" altLang="en-US" sz="3200" b="1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zh-CN" altLang="en-US" sz="3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   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摆摆手让孙中山坐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下</a:t>
            </a:r>
            <a:endParaRPr lang="zh-CN" altLang="en-US" sz="3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12160" y="1038225"/>
            <a:ext cx="58166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老师前后的反应又是怎样的</a:t>
            </a:r>
            <a:r>
              <a:rPr lang="en-US" altLang="zh-CN" sz="36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?</a:t>
            </a:r>
            <a:endParaRPr lang="en-US" altLang="zh-CN" sz="36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91135" y="53975"/>
            <a:ext cx="3526155" cy="829945"/>
          </a:xfrm>
          <a:prstGeom prst="rect">
            <a:avLst/>
          </a:prstGeom>
          <a:noFill/>
        </p:spPr>
        <p:txBody>
          <a:bodyPr wrap="square" rtlCol="0">
            <a:prstTxWarp prst="textDoubleWave1">
              <a:avLst/>
            </a:prstTxWarp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课文讲解</a:t>
            </a:r>
            <a:endParaRPr lang="zh-CN" altLang="en-US" sz="4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7430" y="1623695"/>
            <a:ext cx="84963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面对先生的大声责问，孙中山是怎么做的？</a:t>
            </a:r>
            <a:endParaRPr lang="zh-CN" altLang="en-US" sz="3200" b="1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14120" y="2395855"/>
            <a:ext cx="9588500" cy="20148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5000"/>
              </a:lnSpc>
            </a:pP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     </a:t>
            </a:r>
            <a:r>
              <a:rPr lang="en-US" altLang="zh-CN" sz="3600" b="1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zh-CN" sz="3000" b="1">
                <a:solidFill>
                  <a:schemeClr val="accent4">
                    <a:lumMod val="60000"/>
                    <a:lumOff val="40000"/>
                  </a:schemeClr>
                </a:solidFill>
              </a:rPr>
              <a:t>“</a:t>
            </a:r>
            <a:r>
              <a:rPr lang="zh-CN" altLang="en-US" sz="3000" b="1">
                <a:solidFill>
                  <a:schemeClr val="accent4">
                    <a:lumMod val="60000"/>
                    <a:lumOff val="40000"/>
                  </a:schemeClr>
                </a:solidFill>
              </a:rPr>
              <a:t>会背了。</a:t>
            </a:r>
            <a:r>
              <a:rPr lang="en-US" altLang="zh-CN" sz="3000" b="1">
                <a:solidFill>
                  <a:schemeClr val="accent4">
                    <a:lumMod val="60000"/>
                    <a:lumOff val="40000"/>
                  </a:schemeClr>
                </a:solidFill>
              </a:rPr>
              <a:t>”</a:t>
            </a:r>
            <a:r>
              <a:rPr lang="zh-CN" altLang="en-US" sz="3000" b="1">
                <a:solidFill>
                  <a:schemeClr val="accent4">
                    <a:lumMod val="60000"/>
                    <a:lumOff val="40000"/>
                  </a:schemeClr>
                </a:solidFill>
              </a:rPr>
              <a:t>孙中山说着，就把那段书</a:t>
            </a:r>
            <a:r>
              <a:rPr lang="zh-CN" altLang="en-US" sz="3000" b="1">
                <a:solidFill>
                  <a:srgbClr val="FF0000"/>
                </a:solidFill>
              </a:rPr>
              <a:t>一字不漏</a:t>
            </a:r>
            <a:r>
              <a:rPr lang="zh-CN" altLang="en-US" sz="3000" b="1">
                <a:solidFill>
                  <a:schemeClr val="accent4">
                    <a:lumMod val="60000"/>
                    <a:lumOff val="40000"/>
                  </a:schemeClr>
                </a:solidFill>
              </a:rPr>
              <a:t>地背了出来。</a:t>
            </a:r>
            <a:endParaRPr lang="zh-CN" altLang="en-US" sz="3000" b="1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fontAlgn="auto">
              <a:lnSpc>
                <a:spcPts val="5000"/>
              </a:lnSpc>
            </a:pPr>
            <a:r>
              <a:rPr lang="zh-CN" altLang="en-US" sz="3000" b="1">
                <a:solidFill>
                  <a:schemeClr val="accent4">
                    <a:lumMod val="60000"/>
                    <a:lumOff val="40000"/>
                  </a:schemeClr>
                </a:solidFill>
              </a:rPr>
              <a:t>        说明了孙中山学习的努力和认真</a:t>
            </a:r>
            <a:endParaRPr lang="zh-CN" altLang="en-US" sz="3000" b="1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图片 4" descr="QQ浏览器截图201809061230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4120" y="4401820"/>
            <a:ext cx="4144010" cy="1751965"/>
          </a:xfrm>
          <a:prstGeom prst="rect">
            <a:avLst/>
          </a:prstGeom>
        </p:spPr>
      </p:pic>
      <p:pic>
        <p:nvPicPr>
          <p:cNvPr id="6" name="图片 5" descr="QQ浏览器截图201809061230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635" y="4445635"/>
            <a:ext cx="4711065" cy="176149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91135" y="53975"/>
            <a:ext cx="3526155" cy="829945"/>
          </a:xfrm>
          <a:prstGeom prst="rect">
            <a:avLst/>
          </a:prstGeom>
          <a:noFill/>
        </p:spPr>
        <p:txBody>
          <a:bodyPr wrap="square" rtlCol="0">
            <a:prstTxWarp prst="textDoubleWave1">
              <a:avLst/>
            </a:prstTxWarp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课文讲解</a:t>
            </a:r>
            <a:endParaRPr lang="zh-CN" altLang="en-US" sz="4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5455" y="1360170"/>
            <a:ext cx="8168640" cy="20148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5000"/>
              </a:lnSpc>
            </a:pPr>
            <a:r>
              <a:rPr lang="zh-CN" altLang="en-US" sz="36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齐读第</a:t>
            </a:r>
            <a:r>
              <a:rPr lang="en-US" altLang="zh-CN" sz="36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7-8</a:t>
            </a:r>
            <a:r>
              <a:rPr lang="zh-CN" altLang="en-US" sz="36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自然段</a:t>
            </a:r>
            <a:endParaRPr lang="zh-CN" altLang="en-US" b="1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fontAlgn="auto">
              <a:lnSpc>
                <a:spcPts val="5000"/>
              </a:lnSpc>
            </a:pP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思考：学习时遇到不懂的问题，孙中山是怎么做的？你认识孙中山是一个怎样的人？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0555" y="3593465"/>
            <a:ext cx="8003540" cy="10147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indent="0">
              <a:buFont typeface="Wingdings" panose="05000000000000000000" charset="0"/>
              <a:buNone/>
            </a:pPr>
            <a:r>
              <a:rPr lang="en-US" altLang="zh-CN" sz="3000" b="1"/>
              <a:t>        </a:t>
            </a:r>
            <a:r>
              <a:rPr lang="zh-CN" altLang="en-US" sz="3000" b="1"/>
              <a:t>孙中山笑了笑，说：</a:t>
            </a:r>
            <a:r>
              <a:rPr lang="en-US" altLang="zh-CN" sz="3000" b="1"/>
              <a:t>”</a:t>
            </a:r>
            <a:r>
              <a:rPr lang="zh-CN" altLang="en-US" sz="3000" b="1"/>
              <a:t>学问学问，不懂就要问。为了弄清楚道理，就是挨打也是值得</a:t>
            </a:r>
            <a:endParaRPr lang="zh-CN" altLang="en-US" sz="3000" b="1"/>
          </a:p>
        </p:txBody>
      </p:sp>
      <p:sp>
        <p:nvSpPr>
          <p:cNvPr id="5" name="文本框 4"/>
          <p:cNvSpPr txBox="1"/>
          <p:nvPr/>
        </p:nvSpPr>
        <p:spPr>
          <a:xfrm>
            <a:off x="631825" y="4966970"/>
            <a:ext cx="8002270" cy="101473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en-US" altLang="zh-CN" sz="3000"/>
              <a:t>         </a:t>
            </a:r>
            <a:r>
              <a:rPr lang="zh-CN" altLang="en-US" sz="3000"/>
              <a:t>孙中山是一个勤学好问、善于思考、执着求理的人。</a:t>
            </a:r>
            <a:endParaRPr lang="zh-CN" altLang="en-US" sz="3000"/>
          </a:p>
        </p:txBody>
      </p:sp>
      <p:pic>
        <p:nvPicPr>
          <p:cNvPr id="6" name="图片 5" descr="QQ浏览器截图201809061301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68105" y="1457960"/>
            <a:ext cx="2981960" cy="4347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60718" y="55880"/>
            <a:ext cx="2916555" cy="768350"/>
          </a:xfrm>
          <a:prstGeom prst="rect">
            <a:avLst/>
          </a:prstGeom>
          <a:noFill/>
        </p:spPr>
        <p:txBody>
          <a:bodyPr vert="horz" wrap="square" rIns="252095" rtlCol="0" anchor="ctr" anchorCtr="0">
            <a:spAutoFit/>
            <a:scene3d>
              <a:camera prst="orthographicFront">
                <a:rot lat="0" lon="1800000" rev="0"/>
              </a:camera>
              <a:lightRig rig="threePt" dir="t"/>
            </a:scene3d>
            <a:sp3d prstMaterial="softEdge"/>
          </a:bodyPr>
          <a:p>
            <a:r>
              <a:rPr lang="zh-CN" altLang="en-US" sz="44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课堂小练</a:t>
            </a:r>
            <a:endParaRPr lang="zh-CN" altLang="en-US" sz="4400" b="1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1060" y="1236980"/>
            <a:ext cx="10556875" cy="4861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auto">
              <a:lnSpc>
                <a:spcPts val="5000"/>
              </a:lnSpc>
            </a:pPr>
            <a:r>
              <a:rPr lang="zh-CN" altLang="en-US" sz="40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根据课文内容填空</a:t>
            </a:r>
            <a:endParaRPr lang="zh-CN" altLang="en-US" sz="4000" b="1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 fontAlgn="auto">
              <a:lnSpc>
                <a:spcPts val="1000"/>
              </a:lnSpc>
            </a:pPr>
            <a:endParaRPr lang="zh-CN" altLang="en-US" sz="4000" b="1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fontAlgn="auto">
              <a:lnSpc>
                <a:spcPts val="5200"/>
              </a:lnSpc>
            </a:pPr>
            <a:r>
              <a:rPr lang="zh-CN" altLang="en-US" sz="3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</a:t>
            </a:r>
            <a:r>
              <a:rPr lang="zh-CN" altLang="en-US" sz="36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课文主要讲了（            ）小时候在（          ）读书，那时候先生只念不进书里的（          ），孙中山为了弄懂书中讲的意思，（          ）胆子向先生询问，最终先生讲解了书中的道理。</a:t>
            </a:r>
            <a:endParaRPr lang="zh-CN" altLang="en-US" sz="36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ts val="5200"/>
              </a:lnSpc>
            </a:pPr>
            <a:r>
              <a:rPr lang="zh-CN" altLang="en-US" sz="36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学问学问，（                      ）。为了弄清楚道理，就是挨打也值得。</a:t>
            </a:r>
            <a:endParaRPr lang="zh-CN" altLang="en-US" sz="36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77105" y="2101215"/>
            <a:ext cx="17132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孙中山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76030" y="2106930"/>
            <a:ext cx="15176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私塾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96530" y="2752725"/>
            <a:ext cx="15176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意思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54140" y="3422015"/>
            <a:ext cx="15176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壮着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45635" y="4743450"/>
            <a:ext cx="26187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不懂就要问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QQ浏览器截图201809061317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60385" y="1774825"/>
            <a:ext cx="3063875" cy="41687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14985" y="79375"/>
            <a:ext cx="2936240" cy="7067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0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课后作业</a:t>
            </a:r>
            <a:endParaRPr lang="zh-CN" altLang="en-US" sz="4000" b="1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3045" y="2576195"/>
            <a:ext cx="7684770" cy="21431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8000"/>
              </a:lnSpc>
            </a:pPr>
            <a:r>
              <a:rPr lang="en-US" altLang="zh-CN" sz="4800" b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/>
              </a:rPr>
              <a:t>        </a:t>
            </a:r>
            <a:r>
              <a:rPr lang="zh-CN" altLang="en-US" sz="4800" b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/>
              </a:rPr>
              <a:t>当你遇到不懂的问题时，你会怎么办？</a:t>
            </a:r>
            <a:endParaRPr lang="zh-CN" altLang="en-US" sz="4800" b="1">
              <a:ln w="10160">
                <a:solidFill>
                  <a:schemeClr val="accent5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QQ浏览器截图201809051451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755" y="133350"/>
            <a:ext cx="2120265" cy="657225"/>
          </a:xfrm>
          <a:prstGeom prst="rect">
            <a:avLst/>
          </a:prstGeom>
        </p:spPr>
      </p:pic>
      <p:pic>
        <p:nvPicPr>
          <p:cNvPr id="3" name="图片 2" descr="QQ浏览器截图201809051451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9715" y="2526030"/>
            <a:ext cx="1526540" cy="24161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52805" y="2427605"/>
            <a:ext cx="7999730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6000"/>
              </a:lnSpc>
            </a:pPr>
            <a:r>
              <a:rPr lang="en-US" altLang="zh-CN" sz="3600"/>
              <a:t>        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今天，老师带你们走进书本，去认识一位大家耳熟能详的人</a:t>
            </a:r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——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孙中山先生，去了解孙中山小时候上学的故事。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矩形 1"/>
          <p:cNvSpPr/>
          <p:nvPr/>
        </p:nvSpPr>
        <p:spPr>
          <a:xfrm>
            <a:off x="6024563" y="1714500"/>
            <a:ext cx="3857625" cy="3969385"/>
          </a:xfrm>
          <a:prstGeom prst="rect">
            <a:avLst/>
          </a:prstGeom>
          <a:noFill/>
          <a:ln w="38100" cap="flat" cmpd="sng">
            <a:solidFill>
              <a:srgbClr val="00B0F0"/>
            </a:solidFill>
            <a:prstDash val="lgDashDot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孙中山是中国民主主义革命先行者，被后人称为国父。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1911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年辛亥革命后被十七省代表推举为中华民国临时大总统。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6" descr="C:\Users\lenovo03\AppData\Roaming\Tencent\Users\541737432\QQ\WinTemp\RichOle\7UY(K4O5LZ@6_Y8OEV]T~BY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24100" y="1785926"/>
            <a:ext cx="2786082" cy="376133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7" name="Picture 7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585" y="924657"/>
            <a:ext cx="6738563" cy="3487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云形标注 9"/>
          <p:cNvSpPr/>
          <p:nvPr/>
        </p:nvSpPr>
        <p:spPr>
          <a:xfrm>
            <a:off x="6621775" y="3554358"/>
            <a:ext cx="2721538" cy="1346028"/>
          </a:xfrm>
          <a:prstGeom prst="cloudCallout">
            <a:avLst>
              <a:gd name="adj1" fmla="val 44568"/>
              <a:gd name="adj2" fmla="val 6054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507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 flipH="1">
            <a:off x="7892575" y="6061273"/>
            <a:ext cx="12514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-44757" y="604396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6744068" y="3627383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　小喇叭朗读开始了，点一点音箱，一起听。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78770" y="1114902"/>
            <a:ext cx="24481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400" b="1" cap="all" dirty="0">
                <a:ln w="9000" cmpd="sng">
                  <a:solidFill>
                    <a:schemeClr val="accent2"/>
                  </a:solidFill>
                  <a:prstDash val="solid"/>
                </a:ln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2700000" scaled="0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  <a:endParaRPr lang="zh-CN" altLang="en-US" sz="4400" b="1" cap="all" dirty="0">
              <a:ln w="9000" cmpd="sng">
                <a:solidFill>
                  <a:schemeClr val="accent2"/>
                </a:solidFill>
                <a:prstDash val="solid"/>
              </a:ln>
              <a:gradFill flip="none" rotWithShape="1"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2700000" scaled="0"/>
                <a:tileRect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006" y="1338957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2835" y="5943508"/>
            <a:ext cx="684789" cy="867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6558" y="3382305"/>
            <a:ext cx="1226146" cy="1866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1918" y="4412496"/>
            <a:ext cx="1241284" cy="130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对角圆角矩形 14"/>
          <p:cNvSpPr/>
          <p:nvPr/>
        </p:nvSpPr>
        <p:spPr>
          <a:xfrm>
            <a:off x="407010" y="9460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4" name="Rectangle 16"/>
          <p:cNvSpPr/>
          <p:nvPr/>
        </p:nvSpPr>
        <p:spPr>
          <a:xfrm>
            <a:off x="652780" y="1544320"/>
            <a:ext cx="11363960" cy="41541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50000"/>
              </a:lnSpc>
            </a:pPr>
            <a:r>
              <a:rPr lang="en-US" altLang="zh-CN" sz="4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bèi   sònɡ     lì     quān   duàn   liàn     hú           </a:t>
            </a:r>
            <a:endParaRPr lang="en-US" altLang="zh-CN" sz="4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背   诵   例   圈   段   练   糊   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tú      dāi     jiè        lì        ái      chǔ</a:t>
            </a:r>
            <a:endParaRPr lang="en-US" altLang="zh-CN" sz="4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涂   呆   戒   厉   挨   楚   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5920" y="41275"/>
            <a:ext cx="38258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我会认</a:t>
            </a:r>
            <a:endParaRPr lang="zh-CN" altLang="en-US" sz="4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372745" y="103505"/>
            <a:ext cx="1800225" cy="655320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" name="图片 18" descr="QQ浏览器截图201809051503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4135" y="1080770"/>
            <a:ext cx="9500235" cy="5250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91135" y="53975"/>
            <a:ext cx="3526155" cy="829945"/>
          </a:xfrm>
          <a:prstGeom prst="rect">
            <a:avLst/>
          </a:prstGeom>
          <a:noFill/>
        </p:spPr>
        <p:txBody>
          <a:bodyPr wrap="square" rtlCol="0">
            <a:prstTxWarp prst="textDoubleWave1">
              <a:avLst/>
            </a:prstTxWarp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课文讲解</a:t>
            </a:r>
            <a:endParaRPr lang="zh-CN" altLang="en-US" sz="4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6925" y="1412240"/>
            <a:ext cx="8115935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4500"/>
              </a:lnSpc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齐读课文第</a:t>
            </a:r>
            <a:r>
              <a:rPr lang="en-US" altLang="zh-CN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自然段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fontAlgn="auto">
              <a:lnSpc>
                <a:spcPts val="4500"/>
              </a:lnSpc>
            </a:pP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要求：读准字音、读通句子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fontAlgn="auto">
              <a:lnSpc>
                <a:spcPts val="4500"/>
              </a:lnSpc>
            </a:pP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思考：古代的人在私塾里读书和我们现在在学校里读书有做么不同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?</a:t>
            </a:r>
            <a:endParaRPr lang="en-US" altLang="zh-CN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7560" y="4126865"/>
            <a:ext cx="789749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       </a:t>
            </a:r>
            <a:r>
              <a:rPr lang="zh-CN" altLang="en-US" sz="280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孙中山小时候在私塾读书。那时候上课，先生念，学生跟着念，咿咿呀呀，像唱歌一样。学生读熟了，先生就让他们一个一个背诵。至于书里的意思，先生从来不讲。</a:t>
            </a:r>
            <a:endParaRPr lang="zh-CN" altLang="en-US" sz="2800">
              <a:ln w="10160">
                <a:solidFill>
                  <a:schemeClr val="accent5"/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图片 4" descr="QQ浏览器截图201809051510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78265" y="1803400"/>
            <a:ext cx="2889250" cy="3471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91135" y="53975"/>
            <a:ext cx="3526155" cy="829945"/>
          </a:xfrm>
          <a:prstGeom prst="rect">
            <a:avLst/>
          </a:prstGeom>
          <a:noFill/>
        </p:spPr>
        <p:txBody>
          <a:bodyPr wrap="square" rtlCol="0">
            <a:prstTxWarp prst="textDoubleWave1">
              <a:avLst/>
            </a:prstTxWarp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课文讲解</a:t>
            </a:r>
            <a:endParaRPr lang="zh-CN" altLang="en-US" sz="4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3" name="图片 2" descr="QQ浏览器截图201809051518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602105"/>
            <a:ext cx="9728200" cy="410654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91135" y="53975"/>
            <a:ext cx="3526155" cy="829945"/>
          </a:xfrm>
          <a:prstGeom prst="rect">
            <a:avLst/>
          </a:prstGeom>
          <a:noFill/>
        </p:spPr>
        <p:txBody>
          <a:bodyPr wrap="square" rtlCol="0">
            <a:prstTxWarp prst="textDoubleWave1">
              <a:avLst/>
            </a:prstTxWarp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课文讲解</a:t>
            </a:r>
            <a:endParaRPr lang="zh-CN" altLang="en-US" sz="4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0410" y="1129665"/>
            <a:ext cx="7997190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4500"/>
              </a:lnSpc>
            </a:pPr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智商太低小队齐读第</a:t>
            </a:r>
            <a:r>
              <a:rPr lang="en-US" altLang="zh-CN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</a:t>
            </a:r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自然段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fontAlgn="auto">
              <a:lnSpc>
                <a:spcPts val="4500"/>
              </a:lnSpc>
            </a:pP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要求：读准字音，读通句子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fontAlgn="auto">
              <a:lnSpc>
                <a:spcPts val="4500"/>
              </a:lnSpc>
            </a:pPr>
            <a:r>
              <a:rPr lang="zh-CN" altLang="en-US" sz="2800" b="1" spc="8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</a:rPr>
              <a:t>思考：在私塾里，只背诵，不讲解，孙中山能懂书中的意思</a:t>
            </a:r>
            <a:r>
              <a:rPr lang="en-US" altLang="zh-CN" sz="2800" b="1" spc="8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</a:rPr>
              <a:t>?</a:t>
            </a:r>
            <a:r>
              <a:rPr lang="zh-CN" altLang="en-US" sz="2800" b="1" spc="8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</a:rPr>
              <a:t>他是怎么想的</a:t>
            </a:r>
            <a:r>
              <a:rPr lang="en-US" altLang="zh-CN" sz="2800" b="1" spc="8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</a:rPr>
              <a:t>?</a:t>
            </a:r>
            <a:r>
              <a:rPr lang="zh-CN" altLang="en-US" sz="2800" b="1" spc="8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</a:rPr>
              <a:t>又是怎么做的？</a:t>
            </a:r>
            <a:endParaRPr lang="zh-CN" altLang="en-US" sz="2800" b="1" spc="8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FillTx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9330" y="3662045"/>
            <a:ext cx="745871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280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1.</a:t>
            </a:r>
            <a:r>
              <a:rPr lang="zh-CN" altLang="en-US" sz="280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书里说的是做么意思 ，他一点儿也不懂</a:t>
            </a:r>
            <a:endParaRPr lang="zh-CN" altLang="en-US" sz="2800">
              <a:ln w="10160">
                <a:solidFill>
                  <a:schemeClr val="accent5"/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3140" y="4255135"/>
            <a:ext cx="746188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280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2.</a:t>
            </a:r>
            <a:r>
              <a:rPr lang="zh-CN" altLang="en-US" sz="280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孙中山想：这样糊里糊涂地背，有什么用呢？</a:t>
            </a:r>
            <a:endParaRPr lang="zh-CN" altLang="en-US" sz="2800">
              <a:ln w="10160">
                <a:solidFill>
                  <a:schemeClr val="accent5"/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7905" y="4817745"/>
            <a:ext cx="8274685" cy="12452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fontAlgn="auto">
              <a:lnSpc>
                <a:spcPts val="4500"/>
              </a:lnSpc>
            </a:pPr>
            <a:r>
              <a:rPr lang="en-US" altLang="zh-CN" sz="280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3.</a:t>
            </a:r>
            <a:r>
              <a:rPr lang="zh-CN" altLang="en-US" sz="280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于是，他壮着胆子站起来，问，</a:t>
            </a:r>
            <a:r>
              <a:rPr lang="en-US" altLang="zh-CN" sz="280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“</a:t>
            </a:r>
            <a:r>
              <a:rPr lang="zh-CN" altLang="en-US" sz="280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先生，您刚才让我背的这段书是什么意思？请您给我讲讲吧</a:t>
            </a:r>
            <a:endParaRPr lang="zh-CN" altLang="en-US" sz="2800">
              <a:ln w="10160">
                <a:solidFill>
                  <a:schemeClr val="accent5"/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" name="图片 6" descr="QQ浏览器截图201809051524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15095" y="1664970"/>
            <a:ext cx="2321560" cy="4105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1377</Words>
  <Application>WPS 演示</Application>
  <PresentationFormat>宽屏</PresentationFormat>
  <Paragraphs>113</Paragraphs>
  <Slides>16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16</vt:i4>
      </vt:variant>
    </vt:vector>
  </HeadingPairs>
  <TitlesOfParts>
    <vt:vector size="35" baseType="lpstr">
      <vt:lpstr>Arial</vt:lpstr>
      <vt:lpstr>宋体</vt:lpstr>
      <vt:lpstr>Wingdings</vt:lpstr>
      <vt:lpstr>黑体</vt:lpstr>
      <vt:lpstr>Calibri</vt:lpstr>
      <vt:lpstr>Arial</vt:lpstr>
      <vt:lpstr>Malgun Gothic</vt:lpstr>
      <vt:lpstr>微软雅黑</vt:lpstr>
      <vt:lpstr>Gulim</vt:lpstr>
      <vt:lpstr>方正大黑简体</vt:lpstr>
      <vt:lpstr>仿宋</vt:lpstr>
      <vt:lpstr>楷体</vt:lpstr>
      <vt:lpstr>方正姚体</vt:lpstr>
      <vt:lpstr>Wingdings</vt:lpstr>
      <vt:lpstr>Arial Unicode MS</vt:lpstr>
      <vt:lpstr>Office 主题</vt:lpstr>
      <vt:lpstr>1_Office 主题</vt:lpstr>
      <vt:lpstr>2_Office 主题</vt:lpstr>
      <vt:lpstr>3_Office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meng2</cp:lastModifiedBy>
  <cp:revision>15</cp:revision>
  <dcterms:created xsi:type="dcterms:W3CDTF">2018-03-01T02:03:00Z</dcterms:created>
  <dcterms:modified xsi:type="dcterms:W3CDTF">2018-09-06T05:22:28Z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