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73" r:id="rId4"/>
    <p:sldId id="282" r:id="rId5"/>
    <p:sldId id="278" r:id="rId6"/>
    <p:sldId id="265" r:id="rId7"/>
    <p:sldId id="284" r:id="rId8"/>
    <p:sldId id="281" r:id="rId9"/>
    <p:sldId id="285" r:id="rId10"/>
    <p:sldId id="279" r:id="rId11"/>
    <p:sldId id="286" r:id="rId12"/>
    <p:sldId id="287" r:id="rId13"/>
    <p:sldId id="269" r:id="rId14"/>
    <p:sldId id="259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1182" y="-96"/>
      </p:cViewPr>
      <p:guideLst>
        <p:guide orient="horz" pos="2186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图片 21507" descr="145_jpg"/>
          <p:cNvPicPr>
            <a:picLocks noChangeAspect="1"/>
          </p:cNvPicPr>
          <p:nvPr/>
        </p:nvPicPr>
        <p:blipFill>
          <a:blip r:embed="rId1"/>
          <a:srcRect l="20792" t="66432"/>
          <a:stretch>
            <a:fillRect/>
          </a:stretch>
        </p:blipFill>
        <p:spPr>
          <a:xfrm>
            <a:off x="0" y="1346200"/>
            <a:ext cx="9144000" cy="551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矩形 21508"/>
          <p:cNvSpPr/>
          <p:nvPr/>
        </p:nvSpPr>
        <p:spPr>
          <a:xfrm>
            <a:off x="0" y="0"/>
            <a:ext cx="52197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6600" dirty="0">
                <a:solidFill>
                  <a:srgbClr val="0033CC"/>
                </a:solidFill>
                <a:ea typeface="黑体" panose="02010609060101010101" pitchFamily="49" charset="-122"/>
              </a:rPr>
              <a:t>剪</a:t>
            </a:r>
            <a:r>
              <a:rPr lang="zh-CN" altLang="en-US" sz="6600">
                <a:solidFill>
                  <a:srgbClr val="0033CC"/>
                </a:solidFill>
                <a:ea typeface="黑体" panose="02010609060101010101" pitchFamily="49" charset="-122"/>
              </a:rPr>
              <a:t>枝的学问</a:t>
            </a:r>
            <a:endParaRPr lang="zh-CN" altLang="en-US" sz="6600">
              <a:solidFill>
                <a:srgbClr val="0033CC"/>
              </a:solidFill>
              <a:ea typeface="黑体" panose="02010609060101010101" pitchFamily="49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5364163" y="765175"/>
            <a:ext cx="2663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第二课时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179388" y="18891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又惊又喜</a:t>
            </a:r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1042988" y="981075"/>
            <a:ext cx="71294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此时，我“喜”的是什么呢？“惊”的又是什么呢？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684213" y="2420938"/>
            <a:ext cx="7561262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       </a:t>
            </a: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啊，只见一棵棵桃树上挂满了桃子。桃子成熟了，一个个光鲜红润，仿佛胖娃娃的脸蛋。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611188" y="4868863"/>
            <a:ext cx="7705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684213" y="3482023"/>
            <a:ext cx="76327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                                </a:t>
            </a:r>
            <a:r>
              <a:rPr lang="zh-CN" altLang="en-US" sz="36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我又惊又喜，不禁想起王大伯去年剪枝时说的那番话，还真有道理呢！</a:t>
            </a:r>
            <a:endParaRPr lang="zh-CN" altLang="en-US" sz="360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8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/>
      <p:bldP spid="33796" grpId="0"/>
      <p:bldP spid="3379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课文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4819" name="AutoShape 3"/>
          <p:cNvSpPr/>
          <p:nvPr/>
        </p:nvSpPr>
        <p:spPr>
          <a:xfrm>
            <a:off x="250825" y="0"/>
            <a:ext cx="4248150" cy="3384550"/>
          </a:xfrm>
          <a:prstGeom prst="wedgeRoundRectCallout">
            <a:avLst>
              <a:gd name="adj1" fmla="val 60352"/>
              <a:gd name="adj2" fmla="val 23407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</a:pPr>
            <a:r>
              <a:rPr lang="en-US" altLang="zh-CN" sz="320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你别看这根枝条长得粗壮，其实它只吸收营养，不结果实。这种枝条不剪掉，到了春天就会疯长起来，把许多养分夺走。”</a:t>
            </a:r>
            <a:endParaRPr lang="zh-CN" altLang="en-US" sz="28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6" name="文本框 15365"/>
          <p:cNvSpPr txBox="1"/>
          <p:nvPr/>
        </p:nvSpPr>
        <p:spPr>
          <a:xfrm>
            <a:off x="900113" y="1196975"/>
            <a:ext cx="7272337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想一想：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每年冬季，王大伯就要减少（                     ），保证来年增加（                ）。这个故事告诉我们一个（              ）的道理。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1331913" y="2565400"/>
            <a:ext cx="4465637" cy="347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t">
              <a:lnSpc>
                <a:spcPct val="70000"/>
              </a:lnSpc>
              <a:spcBef>
                <a:spcPct val="50000"/>
              </a:spcBef>
              <a:spcAft>
                <a:spcPct val="20000"/>
              </a:spcAft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只吸收营养，不结桃子的枝条</a:t>
            </a:r>
            <a:r>
              <a:rPr lang="zh-CN" altLang="en-US" dirty="0">
                <a:latin typeface="Arial" panose="020B0604020202020204" pitchFamily="34" charset="0"/>
              </a:rPr>
              <a:t>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8" name="矩形 15367"/>
          <p:cNvSpPr/>
          <p:nvPr/>
        </p:nvSpPr>
        <p:spPr>
          <a:xfrm>
            <a:off x="2843213" y="2997200"/>
            <a:ext cx="3311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更多更大的桃子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9" name="矩形 15368"/>
          <p:cNvSpPr/>
          <p:nvPr/>
        </p:nvSpPr>
        <p:spPr>
          <a:xfrm>
            <a:off x="4284663" y="3500438"/>
            <a:ext cx="3382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减少是为了增加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/>
      <p:bldP spid="153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8" name="Text Box 4"/>
          <p:cNvSpPr txBox="1"/>
          <p:nvPr/>
        </p:nvSpPr>
        <p:spPr>
          <a:xfrm>
            <a:off x="1403350" y="404813"/>
            <a:ext cx="6337300" cy="1223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处处留心生活，善于发现思考思考，</a:t>
            </a:r>
            <a:endParaRPr lang="zh-CN" altLang="en-US" sz="32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你一定能成为生活中有学问的人。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835150" y="2781300"/>
            <a:ext cx="5329238" cy="233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、商家薄利多销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、农民“间苗”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狼和鹿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狼吃掉一些鹿，森林、鹿群生长得更好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6" name="矩形 5125"/>
          <p:cNvSpPr/>
          <p:nvPr/>
        </p:nvSpPr>
        <p:spPr>
          <a:xfrm>
            <a:off x="1763713" y="1773238"/>
            <a:ext cx="5543550" cy="863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减少为了增加</a:t>
            </a:r>
            <a:endParaRPr lang="zh-CN" altLang="en-US" sz="40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1187450" y="5300663"/>
            <a:ext cx="70564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你还知道生活中哪些“减少是为了增加”的事例？写一写。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4" name="图片 19463" descr="2457331_080545873000_2"/>
          <p:cNvPicPr>
            <a:picLocks noChangeAspect="1"/>
          </p:cNvPicPr>
          <p:nvPr/>
        </p:nvPicPr>
        <p:blipFill>
          <a:blip r:embed="rId1"/>
          <a:srcRect r="1044" b="23555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框 19459"/>
          <p:cNvSpPr txBox="1"/>
          <p:nvPr/>
        </p:nvSpPr>
        <p:spPr>
          <a:xfrm>
            <a:off x="1476375" y="1341438"/>
            <a:ext cx="60483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我”一共几次进桃园？各在什么季节？看到了什么？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179388" y="188913"/>
            <a:ext cx="1944687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复习回顾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2522" name="Text Box 10"/>
          <p:cNvSpPr txBox="1"/>
          <p:nvPr/>
        </p:nvSpPr>
        <p:spPr>
          <a:xfrm>
            <a:off x="2700338" y="3500120"/>
            <a:ext cx="3743325" cy="2546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</a:t>
            </a: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剪枝 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1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</a:t>
            </a: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开花 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1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</a:t>
            </a: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结桃</a:t>
            </a:r>
            <a:r>
              <a:rPr lang="zh-CN" altLang="en-US" sz="3600" b="1" dirty="0">
                <a:latin typeface="Arial" panose="020B0604020202020204" pitchFamily="34" charset="0"/>
              </a:rPr>
              <a:t>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2" grpId="0"/>
      <p:bldP spid="1925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2457331_080545873000_2"/>
          <p:cNvPicPr>
            <a:picLocks noChangeAspect="1"/>
          </p:cNvPicPr>
          <p:nvPr/>
        </p:nvPicPr>
        <p:blipFill>
          <a:blip r:embed="rId1"/>
          <a:srcRect r="1044" b="23555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文本框 29700"/>
          <p:cNvSpPr txBox="1"/>
          <p:nvPr/>
        </p:nvSpPr>
        <p:spPr>
          <a:xfrm>
            <a:off x="840423" y="1647825"/>
            <a:ext cx="6985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en-US" altLang="zh-CN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我”三次进桃园，心情各有不同。快速浏览课文，圈画出文中表示</a:t>
            </a:r>
            <a:r>
              <a:rPr lang="en-US" altLang="zh-CN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我</a:t>
            </a:r>
            <a:r>
              <a:rPr lang="en-US" altLang="zh-CN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心情的词语。</a:t>
            </a:r>
            <a:r>
              <a:rPr lang="zh-CN" altLang="en-US" sz="36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</a:t>
            </a:r>
            <a:endParaRPr lang="zh-CN" altLang="en-US" sz="36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文本框 25603"/>
          <p:cNvSpPr txBox="1"/>
          <p:nvPr/>
        </p:nvSpPr>
        <p:spPr>
          <a:xfrm>
            <a:off x="539750" y="1484313"/>
            <a:ext cx="5329238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读课文，思考：“我”对什么“</a:t>
            </a: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满怀好奇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”，又是什么令“我”“</a:t>
            </a: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一脸疑惑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”，起初是“</a:t>
            </a: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将信将疑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”，可最终却“</a:t>
            </a: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又惊又喜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”，为什么？找出相关的语句画一画。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6300788" y="1268413"/>
            <a:ext cx="2486025" cy="4367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满怀好奇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一脸疑惑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将信将疑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又惊又喜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7" name="直接连接符 25606"/>
          <p:cNvSpPr/>
          <p:nvPr/>
        </p:nvSpPr>
        <p:spPr>
          <a:xfrm>
            <a:off x="7092950" y="1844675"/>
            <a:ext cx="0" cy="576263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608" name="直接连接符 25607"/>
          <p:cNvSpPr/>
          <p:nvPr/>
        </p:nvSpPr>
        <p:spPr>
          <a:xfrm>
            <a:off x="7092950" y="3213100"/>
            <a:ext cx="0" cy="576263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609" name="直接连接符 25608"/>
          <p:cNvSpPr/>
          <p:nvPr/>
        </p:nvSpPr>
        <p:spPr>
          <a:xfrm>
            <a:off x="7092950" y="4437063"/>
            <a:ext cx="0" cy="576262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9" name="文本框 11268"/>
          <p:cNvSpPr txBox="1"/>
          <p:nvPr/>
        </p:nvSpPr>
        <p:spPr>
          <a:xfrm>
            <a:off x="179388" y="18891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满怀好奇</a:t>
            </a:r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971550" y="1341438"/>
            <a:ext cx="71294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因为（       ），所以我满怀好奇地走进桃园。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900113" y="2997200"/>
            <a:ext cx="7488237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          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王大伯是远近闻名的种桃能手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他家树上结的桃子总是那么大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那么甜。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900113" y="2997200"/>
            <a:ext cx="7488237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          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王大伯是远近闻名的</a:t>
            </a:r>
            <a:r>
              <a:rPr lang="zh-CN" altLang="en-US" sz="48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种桃能手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他家树上结的桃子总是</a:t>
            </a:r>
            <a:r>
              <a:rPr lang="zh-CN" altLang="en-US" sz="48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那么大</a:t>
            </a:r>
            <a:r>
              <a:rPr lang="en-US" altLang="zh-CN" sz="480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8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那么甜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4" name="图片 11273" descr="u=606814816,2306344135&amp;fm=21&amp;gp=0"/>
          <p:cNvPicPr>
            <a:picLocks noChangeAspect="1"/>
          </p:cNvPicPr>
          <p:nvPr/>
        </p:nvPicPr>
        <p:blipFill>
          <a:blip r:embed="rId1"/>
          <a:srcRect r="18007" b="378"/>
          <a:stretch>
            <a:fillRect/>
          </a:stretch>
        </p:blipFill>
        <p:spPr>
          <a:xfrm>
            <a:off x="323850" y="836613"/>
            <a:ext cx="2376488" cy="2220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图片 11275" descr="u=1467534170,3544591979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765175"/>
            <a:ext cx="3024187" cy="2255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图片 11279" descr="u=3642468820,4169656220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765175"/>
            <a:ext cx="3024188" cy="227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/>
      <p:bldP spid="11271" grpId="0" bldLvl="0"/>
      <p:bldP spid="1127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179388" y="18891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一脸疑惑</a:t>
            </a:r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1007110" y="970280"/>
            <a:ext cx="71294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因为（       ），所以我一脸疑惑地问王大伯。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3" name="文本框 31752"/>
          <p:cNvSpPr txBox="1"/>
          <p:nvPr/>
        </p:nvSpPr>
        <p:spPr>
          <a:xfrm>
            <a:off x="684213" y="2420938"/>
            <a:ext cx="7561262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       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去年冬季的一天，我满怀好奇地走进桃园，只见王大伯和几位叔叔正忙着剪枝。“咔嚓、咔嚓”，随着剪刀挥舞，一根根枝条被剪了下来。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54" name="文本框 31753"/>
          <p:cNvSpPr txBox="1"/>
          <p:nvPr/>
        </p:nvSpPr>
        <p:spPr>
          <a:xfrm>
            <a:off x="611188" y="4868863"/>
            <a:ext cx="7705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31755" name="文本框 31754"/>
          <p:cNvSpPr txBox="1"/>
          <p:nvPr/>
        </p:nvSpPr>
        <p:spPr>
          <a:xfrm>
            <a:off x="684213" y="4076700"/>
            <a:ext cx="76327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 dirty="0">
                <a:latin typeface="Arial" panose="020B0604020202020204" pitchFamily="34" charset="0"/>
              </a:rPr>
              <a:t>                                                      </a:t>
            </a:r>
            <a:r>
              <a:rPr lang="zh-CN" altLang="en-US" sz="36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我着急地问：“王大伯，您怎么啦？干吗要把这些好好的枝条剪掉呢？”</a:t>
            </a:r>
            <a:endParaRPr lang="zh-CN" altLang="en-US" sz="360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55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/>
      <p:bldP spid="317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7" name="文本框 28676"/>
          <p:cNvSpPr txBox="1"/>
          <p:nvPr/>
        </p:nvSpPr>
        <p:spPr>
          <a:xfrm>
            <a:off x="684213" y="1844675"/>
            <a:ext cx="7561262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       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49" charset="-122"/>
              </a:rPr>
              <a:t>看我</a:t>
            </a:r>
            <a:r>
              <a:rPr lang="zh-CN" altLang="en-US" sz="3600" b="1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一脸疑惑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49" charset="-122"/>
              </a:rPr>
              <a:t>的样子，王大伯拿起一根剪下的枝条，笑了笑，对我说</a:t>
            </a:r>
            <a:r>
              <a:rPr lang="zh-CN" altLang="en-US" sz="3600" b="1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：“你别看这根枝条长得粗壮，其实它只吸收营养，不结果实。这种枝条不剪掉，到了春天就会疯长起来，把许多养分夺走。”</a:t>
            </a:r>
            <a:endParaRPr lang="zh-CN" altLang="en-US" sz="3600" b="1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8" name="矩形 28677"/>
          <p:cNvSpPr/>
          <p:nvPr/>
        </p:nvSpPr>
        <p:spPr>
          <a:xfrm>
            <a:off x="1116013" y="333375"/>
            <a:ext cx="7343775" cy="7921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剪掉了什么样的枝条？为什么剪掉它？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8" name="图片 32777" descr="s_731821a551d62b4e86387d94ca7785292033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4730750"/>
            <a:ext cx="2449512" cy="212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0" name="图片 32779" descr="10928727_887418"/>
          <p:cNvPicPr>
            <a:picLocks noChangeAspect="1"/>
          </p:cNvPicPr>
          <p:nvPr/>
        </p:nvPicPr>
        <p:blipFill>
          <a:blip r:embed="rId2"/>
          <a:srcRect l="18916" t="11362" r="15555"/>
          <a:stretch>
            <a:fillRect/>
          </a:stretch>
        </p:blipFill>
        <p:spPr>
          <a:xfrm>
            <a:off x="3059113" y="4849813"/>
            <a:ext cx="2232025" cy="2008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2" name="图片 32781" descr="20130106105033187"/>
          <p:cNvPicPr>
            <a:picLocks noChangeAspect="1"/>
          </p:cNvPicPr>
          <p:nvPr/>
        </p:nvPicPr>
        <p:blipFill>
          <a:blip r:embed="rId3"/>
          <a:srcRect l="30234" t="6044" r="13800" b="31467"/>
          <a:stretch>
            <a:fillRect/>
          </a:stretch>
        </p:blipFill>
        <p:spPr>
          <a:xfrm>
            <a:off x="0" y="4867275"/>
            <a:ext cx="2376488" cy="199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32769"/>
          <p:cNvSpPr txBox="1"/>
          <p:nvPr/>
        </p:nvSpPr>
        <p:spPr>
          <a:xfrm>
            <a:off x="179388" y="188913"/>
            <a:ext cx="2663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将信将疑</a:t>
            </a:r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610870" y="963930"/>
            <a:ext cx="74904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我相信的理由是（          ）；我怀疑的是（        ）。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684213" y="2420938"/>
            <a:ext cx="7561262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接着</a:t>
            </a:r>
            <a:r>
              <a:rPr lang="en-US" altLang="zh-CN" sz="3600" dirty="0">
                <a:latin typeface="Arial" panose="020B060402020202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王大伯抚摸着那些留下的枝条，充满信心地说：“来年就靠它们结桃子啰！”我将信将疑：剪去这些枝条，来年真的能长出更多更大的桃子吗？ </a:t>
            </a:r>
            <a:endParaRPr lang="zh-CN" altLang="en-US" sz="3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611188" y="4868863"/>
            <a:ext cx="7705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32775" name="圆角矩形标注 32774"/>
          <p:cNvSpPr/>
          <p:nvPr/>
        </p:nvSpPr>
        <p:spPr>
          <a:xfrm>
            <a:off x="4427538" y="4797425"/>
            <a:ext cx="2016125" cy="576263"/>
          </a:xfrm>
          <a:prstGeom prst="wedgeRoundRectCallout">
            <a:avLst>
              <a:gd name="adj1" fmla="val -5435"/>
              <a:gd name="adj2" fmla="val -143389"/>
              <a:gd name="adj3" fmla="val 16667"/>
            </a:avLst>
          </a:prstGeom>
          <a:noFill/>
          <a:ln w="2857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半信半疑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6" name="矩形 32775"/>
          <p:cNvSpPr/>
          <p:nvPr/>
        </p:nvSpPr>
        <p:spPr>
          <a:xfrm>
            <a:off x="4427538" y="3573463"/>
            <a:ext cx="1873250" cy="576262"/>
          </a:xfrm>
          <a:prstGeom prst="rect">
            <a:avLst/>
          </a:prstGeom>
          <a:noFill/>
          <a:ln w="2857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/>
      <p:bldP spid="327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文本框 26627"/>
          <p:cNvSpPr txBox="1"/>
          <p:nvPr/>
        </p:nvSpPr>
        <p:spPr>
          <a:xfrm>
            <a:off x="1042988" y="333375"/>
            <a:ext cx="76327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春天到了，桃花开了，王大伯的桃园红云片片。浓郁的花香引来了无数的蜜蜂，他们欢天喜地地在花间飞舞。我和小伙伴们在桃园里奔跑着，嬉戏着。看着满树的桃花，我盼望着这朵朵桃花能早日变成又大又甜的桃子。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1042988" y="333375"/>
            <a:ext cx="76327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latin typeface="Arial" panose="020B0604020202020204" pitchFamily="34" charset="0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春天到了，桃花开了，王大伯的桃园红云片片。浓郁的花香引来了无数的蜜蜂，他们</a:t>
            </a:r>
            <a:r>
              <a:rPr lang="zh-CN" altLang="en-US" sz="32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欢天喜地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地在花间飞舞。我和小伙伴们在桃园里奔跑着，嬉戏着。看着满树的桃花，我盼望着这朵朵桃花能早日变成又大又甜的桃子。</a:t>
            </a:r>
            <a:endParaRPr lang="zh-CN" altLang="en-US" sz="3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6637" name="图片 26636" descr="291780_192949567151_2"/>
          <p:cNvPicPr>
            <a:picLocks noChangeAspect="1"/>
          </p:cNvPicPr>
          <p:nvPr/>
        </p:nvPicPr>
        <p:blipFill>
          <a:blip r:embed="rId1">
            <a:clrChange>
              <a:clrFrom>
                <a:srgbClr val="F1F0EE"/>
              </a:clrFrom>
              <a:clrTo>
                <a:srgbClr val="F1F0EE">
                  <a:alpha val="0"/>
                </a:srgbClr>
              </a:clrTo>
            </a:clrChange>
          </a:blip>
          <a:srcRect l="3345" b="4803"/>
          <a:stretch>
            <a:fillRect/>
          </a:stretch>
        </p:blipFill>
        <p:spPr>
          <a:xfrm>
            <a:off x="3635375" y="4730750"/>
            <a:ext cx="3059113" cy="212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8" name="图片 26637" descr="291780_192949567151_2"/>
          <p:cNvPicPr>
            <a:picLocks noChangeAspect="1"/>
          </p:cNvPicPr>
          <p:nvPr/>
        </p:nvPicPr>
        <p:blipFill>
          <a:blip r:embed="rId2">
            <a:clrChange>
              <a:clrFrom>
                <a:srgbClr val="F1F0EE"/>
              </a:clrFrom>
              <a:clrTo>
                <a:srgbClr val="F1F0EE">
                  <a:alpha val="0"/>
                </a:srgbClr>
              </a:clrTo>
            </a:clrChange>
          </a:blip>
          <a:srcRect r="3345" b="4803"/>
          <a:stretch>
            <a:fillRect/>
          </a:stretch>
        </p:blipFill>
        <p:spPr>
          <a:xfrm>
            <a:off x="6659563" y="5232400"/>
            <a:ext cx="2484437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6" name="图片 26635" descr="291780_192949567151_2"/>
          <p:cNvPicPr>
            <a:picLocks noChangeAspect="1"/>
          </p:cNvPicPr>
          <p:nvPr/>
        </p:nvPicPr>
        <p:blipFill>
          <a:blip r:embed="rId2">
            <a:clrChange>
              <a:clrFrom>
                <a:srgbClr val="F1F0EE"/>
              </a:clrFrom>
              <a:clrTo>
                <a:srgbClr val="F1F0EE">
                  <a:alpha val="0"/>
                </a:srgbClr>
              </a:clrTo>
            </a:clrChange>
          </a:blip>
          <a:srcRect r="3345" b="4803"/>
          <a:stretch>
            <a:fillRect/>
          </a:stretch>
        </p:blipFill>
        <p:spPr>
          <a:xfrm>
            <a:off x="0" y="4479925"/>
            <a:ext cx="3635375" cy="237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矩形 26628"/>
          <p:cNvSpPr/>
          <p:nvPr/>
        </p:nvSpPr>
        <p:spPr>
          <a:xfrm>
            <a:off x="1403350" y="4005263"/>
            <a:ext cx="6553200" cy="8651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24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朗读段落，并思考：第二次进桃园，我是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一种什么心情</a:t>
            </a:r>
            <a:r>
              <a:rPr lang="zh-CN" altLang="en-US" dirty="0">
                <a:latin typeface="Arial" panose="020B0604020202020204" pitchFamily="34" charset="0"/>
              </a:rPr>
              <a:t> ？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32" name="圆角矩形标注 26631"/>
          <p:cNvSpPr/>
          <p:nvPr/>
        </p:nvSpPr>
        <p:spPr>
          <a:xfrm>
            <a:off x="4053205" y="3056255"/>
            <a:ext cx="3455670" cy="414020"/>
          </a:xfrm>
          <a:prstGeom prst="wedgeRoundRectCallout">
            <a:avLst>
              <a:gd name="adj1" fmla="val -91859"/>
              <a:gd name="adj2" fmla="val -309202"/>
              <a:gd name="adj3" fmla="val 16667"/>
            </a:avLst>
          </a:prstGeom>
          <a:noFill/>
          <a:ln w="28575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借蜜蜂表达人的心情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6640" name="图片 26639" descr="u=4045994414,3306618139&amp;fm=21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984" b="58788"/>
          <a:stretch>
            <a:fillRect/>
          </a:stretch>
        </p:blipFill>
        <p:spPr>
          <a:xfrm>
            <a:off x="8577263" y="4724400"/>
            <a:ext cx="5667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2" name="图片 26641" descr="u=4045994414,3306618139&amp;fm=21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r="58025" b="62196"/>
          <a:stretch>
            <a:fillRect/>
          </a:stretch>
        </p:blipFill>
        <p:spPr>
          <a:xfrm>
            <a:off x="179388" y="4783138"/>
            <a:ext cx="504825" cy="46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4" name="图片 26643" descr="u=4045994414,3306618139&amp;fm=21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409" r="58025"/>
          <a:stretch>
            <a:fillRect/>
          </a:stretch>
        </p:blipFill>
        <p:spPr>
          <a:xfrm>
            <a:off x="3635375" y="5516563"/>
            <a:ext cx="649288" cy="65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6" name="图片 26645" descr="u=4045994414,3306618139&amp;fm=21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1482" t="34319" r="26543" b="31288"/>
          <a:stretch>
            <a:fillRect/>
          </a:stretch>
        </p:blipFill>
        <p:spPr>
          <a:xfrm>
            <a:off x="684213" y="4581525"/>
            <a:ext cx="433387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7" name="图片 26646" descr="u=4045994414,3306618139&amp;fm=21&amp;gp=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984" b="58788"/>
          <a:stretch>
            <a:fillRect/>
          </a:stretch>
        </p:blipFill>
        <p:spPr>
          <a:xfrm>
            <a:off x="250825" y="1268413"/>
            <a:ext cx="620713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48" name="文本框 26647"/>
          <p:cNvSpPr txBox="1"/>
          <p:nvPr/>
        </p:nvSpPr>
        <p:spPr>
          <a:xfrm>
            <a:off x="179388" y="188913"/>
            <a:ext cx="18716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满怀期待</a:t>
            </a:r>
            <a:endParaRPr lang="zh-CN" altLang="en-US" sz="2400" b="1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6631" grpId="0"/>
      <p:bldP spid="26632" grpId="0" bldLvl="0" animBg="1"/>
      <p:bldP spid="26648" grpId="0"/>
    </p:bldLst>
  </p:timing>
</p:sld>
</file>

<file path=ppt/tags/tag1.xml><?xml version="1.0" encoding="utf-8"?>
<p:tagLst xmlns:p="http://schemas.openxmlformats.org/presentationml/2006/main">
  <p:tag name="KSO_WM_DOC_GUID" val="{060ccff9-4c97-4a07-8188-071c86626b5a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1418</Words>
  <Application>WPS 演示</Application>
  <PresentationFormat>在屏幕上显示</PresentationFormat>
  <Paragraphs>96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黑体</vt:lpstr>
      <vt:lpstr>楷体_GB2312</vt:lpstr>
      <vt:lpstr>楷体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sun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</dc:creator>
  <cp:lastModifiedBy>blousoul</cp:lastModifiedBy>
  <cp:revision>7</cp:revision>
  <dcterms:created xsi:type="dcterms:W3CDTF">2015-05-23T11:41:16Z</dcterms:created>
  <dcterms:modified xsi:type="dcterms:W3CDTF">2019-03-20T14:38:26Z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