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523" r:id="rId2"/>
    <p:sldId id="1580" r:id="rId3"/>
    <p:sldId id="1467" r:id="rId4"/>
    <p:sldId id="1080" r:id="rId5"/>
    <p:sldId id="1396" r:id="rId6"/>
    <p:sldId id="1579" r:id="rId7"/>
    <p:sldId id="1342" r:id="rId8"/>
    <p:sldId id="1530" r:id="rId9"/>
    <p:sldId id="1535" r:id="rId10"/>
    <p:sldId id="1532" r:id="rId11"/>
    <p:sldId id="1501" r:id="rId12"/>
    <p:sldId id="1575" r:id="rId13"/>
    <p:sldId id="1447" r:id="rId14"/>
    <p:sldId id="1576" r:id="rId15"/>
    <p:sldId id="1540" r:id="rId16"/>
    <p:sldId id="1539" r:id="rId17"/>
    <p:sldId id="1502" r:id="rId18"/>
    <p:sldId id="1543" r:id="rId19"/>
    <p:sldId id="1507" r:id="rId20"/>
    <p:sldId id="1577" r:id="rId21"/>
    <p:sldId id="1574" r:id="rId22"/>
    <p:sldId id="1506" r:id="rId23"/>
    <p:sldId id="1541" r:id="rId24"/>
    <p:sldId id="1517" r:id="rId25"/>
    <p:sldId id="1365" r:id="rId26"/>
    <p:sldId id="1533" r:id="rId27"/>
    <p:sldId id="1578" r:id="rId28"/>
    <p:sldId id="1358" r:id="rId29"/>
    <p:sldId id="1359" r:id="rId30"/>
    <p:sldId id="1528" r:id="rId31"/>
  </p:sldIdLst>
  <p:sldSz cx="9144000" cy="5143500" type="screen16x9"/>
  <p:notesSz cx="6858000" cy="9144000"/>
  <p:embeddedFontLst>
    <p:embeddedFont>
      <p:font typeface="微软雅黑" pitchFamily="34" charset="-122"/>
      <p:regular r:id="rId34"/>
      <p:bold r:id="rId35"/>
    </p:embeddedFont>
    <p:embeddedFont>
      <p:font typeface="楷体" pitchFamily="49" charset="-122"/>
      <p:regular r:id="rId36"/>
    </p:embeddedFont>
    <p:embeddedFont>
      <p:font typeface="黑体" pitchFamily="49" charset="-122"/>
      <p:regular r:id="rId37"/>
    </p:embeddedFont>
    <p:embeddedFont>
      <p:font typeface="幼圆" charset="-122"/>
      <p:regular r:id="rId38"/>
    </p:embeddedFont>
    <p:embeddedFont>
      <p:font typeface="Calibri" pitchFamily="34" charset="0"/>
      <p:regular r:id="rId39"/>
      <p:bold r:id="rId40"/>
      <p:italic r:id="rId41"/>
      <p:boldItalic r:id="rId42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00FF"/>
    <a:srgbClr val="FFFF00"/>
    <a:srgbClr val="9900CC"/>
    <a:srgbClr val="33CCFF"/>
    <a:srgbClr val="00FFFF"/>
    <a:srgbClr val="FF66FF"/>
    <a:srgbClr val="F074C7"/>
    <a:srgbClr val="2060BE"/>
    <a:srgbClr val="FF97FF"/>
    <a:srgbClr val="CAFAFE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043" autoAdjust="0"/>
    <p:restoredTop sz="89928" autoAdjust="0"/>
  </p:normalViewPr>
  <p:slideViewPr>
    <p:cSldViewPr>
      <p:cViewPr varScale="1">
        <p:scale>
          <a:sx n="79" d="100"/>
          <a:sy n="79" d="100"/>
        </p:scale>
        <p:origin x="-894" y="-90"/>
      </p:cViewPr>
      <p:guideLst>
        <p:guide orient="horz" pos="3162"/>
        <p:guide pos="5759"/>
      </p:guideLst>
    </p:cSldViewPr>
  </p:slideViewPr>
  <p:outlineViewPr>
    <p:cViewPr>
      <p:scale>
        <a:sx n="33" d="100"/>
        <a:sy n="33" d="100"/>
      </p:scale>
      <p:origin x="0" y="112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2814"/>
    </p:cViewPr>
  </p:sorterViewPr>
  <p:notesViewPr>
    <p:cSldViewPr>
      <p:cViewPr varScale="1">
        <p:scale>
          <a:sx n="65" d="100"/>
          <a:sy n="65" d="100"/>
        </p:scale>
        <p:origin x="-2502" y="-114"/>
      </p:cViewPr>
      <p:guideLst>
        <p:guide orient="horz" pos="3118"/>
        <p:guide pos="2247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6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1.fntdata"/><Relationship Id="rId42" Type="http://schemas.openxmlformats.org/officeDocument/2006/relationships/font" Target="fonts/font9.fntdata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font" Target="fonts/font5.fntdata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font" Target="fonts/font4.fntdata"/><Relationship Id="rId40" Type="http://schemas.openxmlformats.org/officeDocument/2006/relationships/font" Target="fonts/font7.fntdata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3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2.fntdata"/><Relationship Id="rId43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  <a:pPr/>
              <a:t>2019/8/22 Thursday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  <a:pPr/>
              <a:t>2019/8/22 Thursday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0" y="84271"/>
            <a:ext cx="2771775" cy="277277"/>
            <a:chOff x="-35495" y="67841"/>
            <a:chExt cx="2771775" cy="177771"/>
          </a:xfrm>
        </p:grpSpPr>
        <p:sp>
          <p:nvSpPr>
            <p:cNvPr id="5" name="矩形 4"/>
            <p:cNvSpPr/>
            <p:nvPr userDrawn="1"/>
          </p:nvSpPr>
          <p:spPr>
            <a:xfrm flipH="1">
              <a:off x="-35495" y="72587"/>
              <a:ext cx="2771775" cy="173025"/>
            </a:xfrm>
            <a:prstGeom prst="rect">
              <a:avLst/>
            </a:prstGeom>
            <a:gradFill flip="none" rotWithShape="1">
              <a:gsLst>
                <a:gs pos="40000">
                  <a:schemeClr val="accent5">
                    <a:lumMod val="60000"/>
                    <a:lumOff val="40000"/>
                  </a:schemeClr>
                </a:gs>
                <a:gs pos="97000">
                  <a:schemeClr val="bg1">
                    <a:alpha val="0"/>
                  </a:schemeClr>
                </a:gs>
                <a:gs pos="70000">
                  <a:schemeClr val="accent5">
                    <a:lumMod val="40000"/>
                    <a:lumOff val="60000"/>
                    <a:alpha val="76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" name="文本框 10"/>
            <p:cNvSpPr txBox="1"/>
            <p:nvPr userDrawn="1"/>
          </p:nvSpPr>
          <p:spPr>
            <a:xfrm>
              <a:off x="179770" y="67841"/>
              <a:ext cx="1861407" cy="1766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zh-CN" sz="1200" dirty="0" smtClean="0">
                  <a:latin typeface="Heiti SC Light" panose="02000000000000000000" pitchFamily="2" charset="-128"/>
                  <a:ea typeface="Heiti SC Light"/>
                </a:rPr>
                <a:t>14  </a:t>
              </a:r>
              <a:r>
                <a:rPr kumimoji="1" lang="zh-CN" altLang="zh-CN" sz="1200" dirty="0" smtClean="0">
                  <a:latin typeface="Heiti SC Light" panose="02000000000000000000" pitchFamily="2" charset="-128"/>
                  <a:ea typeface="Heiti SC Light"/>
                </a:rPr>
                <a:t>在柏林</a:t>
              </a:r>
            </a:p>
          </p:txBody>
        </p:sp>
      </p:grp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4443958"/>
            <a:ext cx="9144000" cy="6995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abe1eea3ca79fc28-c577ebdcb0f3dbcc-12a6c2400852961317d4f1d2e504167d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 flipH="1">
            <a:off x="755576" y="267494"/>
            <a:ext cx="2952328" cy="504056"/>
          </a:xfrm>
          <a:prstGeom prst="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zh-CN" altLang="en-US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部编版六年级语文上册</a:t>
            </a:r>
            <a:endParaRPr kumimoji="1" lang="zh-CN" altLang="en-US" sz="2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4" name="TextBox 48"/>
          <p:cNvSpPr txBox="1"/>
          <p:nvPr/>
        </p:nvSpPr>
        <p:spPr>
          <a:xfrm>
            <a:off x="1907704" y="2211710"/>
            <a:ext cx="4937125" cy="117602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7200" b="1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Kaiti SC" panose="02010600040101010101" pitchFamily="2" charset="-122"/>
                <a:ea typeface="Kaiti SC" panose="02010600040101010101" pitchFamily="2" charset="-122"/>
              </a:rPr>
              <a:t>14  </a:t>
            </a:r>
            <a:r>
              <a:rPr lang="zh-CN" altLang="en-US" sz="7200" b="1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Kaiti SC" panose="02010600040101010101" pitchFamily="2" charset="-122"/>
                <a:ea typeface="Kaiti SC" panose="02010600040101010101" pitchFamily="2" charset="-122"/>
              </a:rPr>
              <a:t>在柏林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91946" y="709578"/>
            <a:ext cx="7294880" cy="52197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 defTabSz="914400"/>
            <a:r>
              <a:rPr lang="zh-CN" altLang="en-US" sz="2800" b="1" dirty="0">
                <a:solidFill>
                  <a:srgbClr val="0000FF"/>
                </a:solidFill>
                <a:latin typeface="微软雅黑" panose="020B0503020204020204" charset="-122"/>
              </a:rPr>
              <a:t>老妇人的什么举动引起了两个小姑娘的嗤笑？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730885" y="1534795"/>
            <a:ext cx="7537450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显然她在独自沉思，旅客们听到她在数着“一、二、三”，声音盖过了车轮的咔嚓咔嚓声。停顿了一会，她又重复起来。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730885" y="3216275"/>
            <a:ext cx="736473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“一、二、三”，这个神志不清的老妇人又重复数着。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647700" y="1869440"/>
            <a:ext cx="5327015" cy="1124585"/>
          </a:xfrm>
          <a:prstGeom prst="rect">
            <a:avLst/>
          </a:prstGeom>
          <a:ln w="12700" cmpd="sng">
            <a:solidFill>
              <a:srgbClr val="00B0F0"/>
            </a:solidFill>
            <a:prstDash val="sysDot"/>
          </a:ln>
        </p:spPr>
        <p:txBody>
          <a:bodyPr wrap="square">
            <a:spAutoFit/>
          </a:bodyPr>
          <a:lstStyle/>
          <a:p>
            <a:pPr indent="0" defTabSz="914400">
              <a:lnSpc>
                <a:spcPct val="120000"/>
              </a:lnSpc>
              <a:buFont typeface="Wingdings" panose="05000000000000000000" pitchFamily="2" charset="2"/>
              <a:buNone/>
            </a:pP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两个天真的孩子根本不懂这个老妇人在干什么，所以才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笑。</a:t>
            </a:r>
            <a:endParaRPr lang="en-US" altLang="zh-CN" sz="2800" b="1" dirty="0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47497" y="576481"/>
            <a:ext cx="7848872" cy="9531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</a:t>
            </a:r>
            <a:r>
              <a:rPr lang="zh-CN" altLang="en-US" sz="28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两个小姑娘“不假思索地嗤笑”和“再次傻笑起来”说明了什么</a:t>
            </a:r>
            <a:r>
              <a:rPr lang="en-US" altLang="zh-CN" sz="28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?</a:t>
            </a:r>
            <a:r>
              <a:rPr lang="en-US" altLang="zh-CN" sz="2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endParaRPr lang="en-US" altLang="zh-CN" sz="2400" b="1" dirty="0" smtClean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201192" y="3589853"/>
            <a:ext cx="7294880" cy="521970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悲喜对照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,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指责小姑娘年幼无知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,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缺乏同情心。</a:t>
            </a:r>
          </a:p>
        </p:txBody>
      </p:sp>
      <p:sp>
        <p:nvSpPr>
          <p:cNvPr id="31" name="Freeform 24"/>
          <p:cNvSpPr/>
          <p:nvPr/>
        </p:nvSpPr>
        <p:spPr bwMode="gray">
          <a:xfrm rot="12248031">
            <a:off x="4678680" y="2463800"/>
            <a:ext cx="844550" cy="1205865"/>
          </a:xfrm>
          <a:custGeom>
            <a:avLst/>
            <a:gdLst>
              <a:gd name="T0" fmla="*/ 12 w 1824"/>
              <a:gd name="T1" fmla="*/ 2464 h 2648"/>
              <a:gd name="T2" fmla="*/ 56 w 1824"/>
              <a:gd name="T3" fmla="*/ 2120 h 2648"/>
              <a:gd name="T4" fmla="*/ 124 w 1824"/>
              <a:gd name="T5" fmla="*/ 1808 h 2648"/>
              <a:gd name="T6" fmla="*/ 212 w 1824"/>
              <a:gd name="T7" fmla="*/ 1524 h 2648"/>
              <a:gd name="T8" fmla="*/ 316 w 1824"/>
              <a:gd name="T9" fmla="*/ 1270 h 2648"/>
              <a:gd name="T10" fmla="*/ 430 w 1824"/>
              <a:gd name="T11" fmla="*/ 1044 h 2648"/>
              <a:gd name="T12" fmla="*/ 550 w 1824"/>
              <a:gd name="T13" fmla="*/ 846 h 2648"/>
              <a:gd name="T14" fmla="*/ 672 w 1824"/>
              <a:gd name="T15" fmla="*/ 674 h 2648"/>
              <a:gd name="T16" fmla="*/ 792 w 1824"/>
              <a:gd name="T17" fmla="*/ 528 h 2648"/>
              <a:gd name="T18" fmla="*/ 906 w 1824"/>
              <a:gd name="T19" fmla="*/ 408 h 2648"/>
              <a:gd name="T20" fmla="*/ 1010 w 1824"/>
              <a:gd name="T21" fmla="*/ 310 h 2648"/>
              <a:gd name="T22" fmla="*/ 1096 w 1824"/>
              <a:gd name="T23" fmla="*/ 236 h 2648"/>
              <a:gd name="T24" fmla="*/ 1164 w 1824"/>
              <a:gd name="T25" fmla="*/ 184 h 2648"/>
              <a:gd name="T26" fmla="*/ 1208 w 1824"/>
              <a:gd name="T27" fmla="*/ 154 h 2648"/>
              <a:gd name="T28" fmla="*/ 1224 w 1824"/>
              <a:gd name="T29" fmla="*/ 144 h 2648"/>
              <a:gd name="T30" fmla="*/ 1728 w 1824"/>
              <a:gd name="T31" fmla="*/ 56 h 2648"/>
              <a:gd name="T32" fmla="*/ 1568 w 1824"/>
              <a:gd name="T33" fmla="*/ 328 h 2648"/>
              <a:gd name="T34" fmla="*/ 1554 w 1824"/>
              <a:gd name="T35" fmla="*/ 332 h 2648"/>
              <a:gd name="T36" fmla="*/ 1514 w 1824"/>
              <a:gd name="T37" fmla="*/ 346 h 2648"/>
              <a:gd name="T38" fmla="*/ 1452 w 1824"/>
              <a:gd name="T39" fmla="*/ 370 h 2648"/>
              <a:gd name="T40" fmla="*/ 1370 w 1824"/>
              <a:gd name="T41" fmla="*/ 410 h 2648"/>
              <a:gd name="T42" fmla="*/ 1270 w 1824"/>
              <a:gd name="T43" fmla="*/ 466 h 2648"/>
              <a:gd name="T44" fmla="*/ 1158 w 1824"/>
              <a:gd name="T45" fmla="*/ 540 h 2648"/>
              <a:gd name="T46" fmla="*/ 1034 w 1824"/>
              <a:gd name="T47" fmla="*/ 636 h 2648"/>
              <a:gd name="T48" fmla="*/ 904 w 1824"/>
              <a:gd name="T49" fmla="*/ 756 h 2648"/>
              <a:gd name="T50" fmla="*/ 770 w 1824"/>
              <a:gd name="T51" fmla="*/ 900 h 2648"/>
              <a:gd name="T52" fmla="*/ 632 w 1824"/>
              <a:gd name="T53" fmla="*/ 1076 h 2648"/>
              <a:gd name="T54" fmla="*/ 498 w 1824"/>
              <a:gd name="T55" fmla="*/ 1280 h 2648"/>
              <a:gd name="T56" fmla="*/ 370 w 1824"/>
              <a:gd name="T57" fmla="*/ 1518 h 2648"/>
              <a:gd name="T58" fmla="*/ 248 w 1824"/>
              <a:gd name="T59" fmla="*/ 1792 h 2648"/>
              <a:gd name="T60" fmla="*/ 138 w 1824"/>
              <a:gd name="T61" fmla="*/ 2104 h 2648"/>
              <a:gd name="T62" fmla="*/ 42 w 1824"/>
              <a:gd name="T63" fmla="*/ 2456 h 2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824" h="2648">
                <a:moveTo>
                  <a:pt x="0" y="2648"/>
                </a:moveTo>
                <a:lnTo>
                  <a:pt x="12" y="2464"/>
                </a:lnTo>
                <a:lnTo>
                  <a:pt x="32" y="2288"/>
                </a:lnTo>
                <a:lnTo>
                  <a:pt x="56" y="2120"/>
                </a:lnTo>
                <a:lnTo>
                  <a:pt x="88" y="1960"/>
                </a:lnTo>
                <a:lnTo>
                  <a:pt x="124" y="1808"/>
                </a:lnTo>
                <a:lnTo>
                  <a:pt x="166" y="1662"/>
                </a:lnTo>
                <a:lnTo>
                  <a:pt x="212" y="1524"/>
                </a:lnTo>
                <a:lnTo>
                  <a:pt x="262" y="1394"/>
                </a:lnTo>
                <a:lnTo>
                  <a:pt x="316" y="1270"/>
                </a:lnTo>
                <a:lnTo>
                  <a:pt x="372" y="1154"/>
                </a:lnTo>
                <a:lnTo>
                  <a:pt x="430" y="1044"/>
                </a:lnTo>
                <a:lnTo>
                  <a:pt x="490" y="942"/>
                </a:lnTo>
                <a:lnTo>
                  <a:pt x="550" y="846"/>
                </a:lnTo>
                <a:lnTo>
                  <a:pt x="612" y="758"/>
                </a:lnTo>
                <a:lnTo>
                  <a:pt x="672" y="674"/>
                </a:lnTo>
                <a:lnTo>
                  <a:pt x="734" y="598"/>
                </a:lnTo>
                <a:lnTo>
                  <a:pt x="792" y="528"/>
                </a:lnTo>
                <a:lnTo>
                  <a:pt x="850" y="464"/>
                </a:lnTo>
                <a:lnTo>
                  <a:pt x="906" y="408"/>
                </a:lnTo>
                <a:lnTo>
                  <a:pt x="960" y="356"/>
                </a:lnTo>
                <a:lnTo>
                  <a:pt x="1010" y="310"/>
                </a:lnTo>
                <a:lnTo>
                  <a:pt x="1056" y="270"/>
                </a:lnTo>
                <a:lnTo>
                  <a:pt x="1096" y="236"/>
                </a:lnTo>
                <a:lnTo>
                  <a:pt x="1134" y="208"/>
                </a:lnTo>
                <a:lnTo>
                  <a:pt x="1164" y="184"/>
                </a:lnTo>
                <a:lnTo>
                  <a:pt x="1190" y="166"/>
                </a:lnTo>
                <a:lnTo>
                  <a:pt x="1208" y="154"/>
                </a:lnTo>
                <a:lnTo>
                  <a:pt x="1220" y="146"/>
                </a:lnTo>
                <a:lnTo>
                  <a:pt x="1224" y="144"/>
                </a:lnTo>
                <a:lnTo>
                  <a:pt x="848" y="0"/>
                </a:lnTo>
                <a:lnTo>
                  <a:pt x="1728" y="56"/>
                </a:lnTo>
                <a:lnTo>
                  <a:pt x="1824" y="480"/>
                </a:lnTo>
                <a:lnTo>
                  <a:pt x="1568" y="328"/>
                </a:lnTo>
                <a:lnTo>
                  <a:pt x="1564" y="328"/>
                </a:lnTo>
                <a:lnTo>
                  <a:pt x="1554" y="332"/>
                </a:lnTo>
                <a:lnTo>
                  <a:pt x="1538" y="338"/>
                </a:lnTo>
                <a:lnTo>
                  <a:pt x="1514" y="346"/>
                </a:lnTo>
                <a:lnTo>
                  <a:pt x="1486" y="356"/>
                </a:lnTo>
                <a:lnTo>
                  <a:pt x="1452" y="370"/>
                </a:lnTo>
                <a:lnTo>
                  <a:pt x="1412" y="388"/>
                </a:lnTo>
                <a:lnTo>
                  <a:pt x="1370" y="410"/>
                </a:lnTo>
                <a:lnTo>
                  <a:pt x="1322" y="436"/>
                </a:lnTo>
                <a:lnTo>
                  <a:pt x="1270" y="466"/>
                </a:lnTo>
                <a:lnTo>
                  <a:pt x="1216" y="500"/>
                </a:lnTo>
                <a:lnTo>
                  <a:pt x="1158" y="540"/>
                </a:lnTo>
                <a:lnTo>
                  <a:pt x="1098" y="584"/>
                </a:lnTo>
                <a:lnTo>
                  <a:pt x="1034" y="636"/>
                </a:lnTo>
                <a:lnTo>
                  <a:pt x="970" y="692"/>
                </a:lnTo>
                <a:lnTo>
                  <a:pt x="904" y="756"/>
                </a:lnTo>
                <a:lnTo>
                  <a:pt x="836" y="824"/>
                </a:lnTo>
                <a:lnTo>
                  <a:pt x="770" y="900"/>
                </a:lnTo>
                <a:lnTo>
                  <a:pt x="700" y="984"/>
                </a:lnTo>
                <a:lnTo>
                  <a:pt x="632" y="1076"/>
                </a:lnTo>
                <a:lnTo>
                  <a:pt x="566" y="1174"/>
                </a:lnTo>
                <a:lnTo>
                  <a:pt x="498" y="1280"/>
                </a:lnTo>
                <a:lnTo>
                  <a:pt x="434" y="1394"/>
                </a:lnTo>
                <a:lnTo>
                  <a:pt x="370" y="1518"/>
                </a:lnTo>
                <a:lnTo>
                  <a:pt x="308" y="1650"/>
                </a:lnTo>
                <a:lnTo>
                  <a:pt x="248" y="1792"/>
                </a:lnTo>
                <a:lnTo>
                  <a:pt x="192" y="1944"/>
                </a:lnTo>
                <a:lnTo>
                  <a:pt x="138" y="2104"/>
                </a:lnTo>
                <a:lnTo>
                  <a:pt x="88" y="2274"/>
                </a:lnTo>
                <a:lnTo>
                  <a:pt x="42" y="2456"/>
                </a:lnTo>
                <a:lnTo>
                  <a:pt x="0" y="2648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grayscl/>
          </a:blip>
          <a:stretch>
            <a:fillRect/>
          </a:stretch>
        </p:blipFill>
        <p:spPr>
          <a:xfrm>
            <a:off x="5974715" y="1525270"/>
            <a:ext cx="2860675" cy="1812925"/>
          </a:xfrm>
          <a:prstGeom prst="rect">
            <a:avLst/>
          </a:prstGeom>
          <a:effectLst>
            <a:softEdge rad="1270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/>
      <p:bldP spid="5" grpId="0" bldLvl="0" animBg="1"/>
      <p:bldP spid="31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69265" y="1880235"/>
            <a:ext cx="8206105" cy="18148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“当我告诉你们这位可怜的夫人就是我的妻子时，你们大概不会再笑了。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我们刚刚失去了三个儿子，他们是在战争中死去的。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现在轮到我上前线了。走之前，我总得把他们的母亲送进疯人院啊！”</a:t>
            </a:r>
          </a:p>
        </p:txBody>
      </p:sp>
      <p:sp>
        <p:nvSpPr>
          <p:cNvPr id="3" name="矩形 2"/>
          <p:cNvSpPr/>
          <p:nvPr/>
        </p:nvSpPr>
        <p:spPr>
          <a:xfrm>
            <a:off x="468394" y="457164"/>
            <a:ext cx="8383827" cy="12725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914400">
              <a:lnSpc>
                <a:spcPct val="120000"/>
              </a:lnSpc>
            </a:pPr>
            <a:r>
              <a:rPr lang="en-US" altLang="zh-CN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联系下文，想想老妇人多次重复“一、二、三</a:t>
            </a:r>
            <a:r>
              <a:rPr lang="en-US" altLang="zh-CN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”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的原因是什么？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499745" y="888365"/>
            <a:ext cx="8062595" cy="1272540"/>
          </a:xfrm>
          <a:prstGeom prst="rect">
            <a:avLst/>
          </a:prstGeom>
          <a:ln w="12700" cmpd="sng">
            <a:noFill/>
            <a:prstDash val="sysDot"/>
          </a:ln>
        </p:spPr>
        <p:txBody>
          <a:bodyPr wrap="square">
            <a:spAutoFit/>
          </a:bodyPr>
          <a:lstStyle/>
          <a:p>
            <a:pPr indent="612140" defTabSz="914400">
              <a:lnSpc>
                <a:spcPct val="12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三个儿子在战争中牺牲了，老人家受到了极大的刺激，精神失常了。</a:t>
            </a:r>
          </a:p>
        </p:txBody>
      </p:sp>
      <p:sp>
        <p:nvSpPr>
          <p:cNvPr id="5" name="椭圆 4"/>
          <p:cNvSpPr/>
          <p:nvPr/>
        </p:nvSpPr>
        <p:spPr>
          <a:xfrm>
            <a:off x="4211960" y="2211710"/>
            <a:ext cx="648072" cy="618748"/>
          </a:xfrm>
          <a:prstGeom prst="ellipse">
            <a:avLst/>
          </a:prstGeom>
          <a:grpFill/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1251793" y="3127866"/>
            <a:ext cx="70916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表现了作者对战争的罪恶的</a:t>
            </a:r>
            <a:r>
              <a:rPr lang="zh-CN" altLang="en-US" sz="32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强烈控诉。</a:t>
            </a:r>
          </a:p>
        </p:txBody>
      </p:sp>
      <p:sp>
        <p:nvSpPr>
          <p:cNvPr id="31" name="Freeform 24"/>
          <p:cNvSpPr/>
          <p:nvPr/>
        </p:nvSpPr>
        <p:spPr bwMode="gray">
          <a:xfrm rot="12248031">
            <a:off x="4308475" y="1917700"/>
            <a:ext cx="844550" cy="1205865"/>
          </a:xfrm>
          <a:custGeom>
            <a:avLst/>
            <a:gdLst>
              <a:gd name="T0" fmla="*/ 12 w 1824"/>
              <a:gd name="T1" fmla="*/ 2464 h 2648"/>
              <a:gd name="T2" fmla="*/ 56 w 1824"/>
              <a:gd name="T3" fmla="*/ 2120 h 2648"/>
              <a:gd name="T4" fmla="*/ 124 w 1824"/>
              <a:gd name="T5" fmla="*/ 1808 h 2648"/>
              <a:gd name="T6" fmla="*/ 212 w 1824"/>
              <a:gd name="T7" fmla="*/ 1524 h 2648"/>
              <a:gd name="T8" fmla="*/ 316 w 1824"/>
              <a:gd name="T9" fmla="*/ 1270 h 2648"/>
              <a:gd name="T10" fmla="*/ 430 w 1824"/>
              <a:gd name="T11" fmla="*/ 1044 h 2648"/>
              <a:gd name="T12" fmla="*/ 550 w 1824"/>
              <a:gd name="T13" fmla="*/ 846 h 2648"/>
              <a:gd name="T14" fmla="*/ 672 w 1824"/>
              <a:gd name="T15" fmla="*/ 674 h 2648"/>
              <a:gd name="T16" fmla="*/ 792 w 1824"/>
              <a:gd name="T17" fmla="*/ 528 h 2648"/>
              <a:gd name="T18" fmla="*/ 906 w 1824"/>
              <a:gd name="T19" fmla="*/ 408 h 2648"/>
              <a:gd name="T20" fmla="*/ 1010 w 1824"/>
              <a:gd name="T21" fmla="*/ 310 h 2648"/>
              <a:gd name="T22" fmla="*/ 1096 w 1824"/>
              <a:gd name="T23" fmla="*/ 236 h 2648"/>
              <a:gd name="T24" fmla="*/ 1164 w 1824"/>
              <a:gd name="T25" fmla="*/ 184 h 2648"/>
              <a:gd name="T26" fmla="*/ 1208 w 1824"/>
              <a:gd name="T27" fmla="*/ 154 h 2648"/>
              <a:gd name="T28" fmla="*/ 1224 w 1824"/>
              <a:gd name="T29" fmla="*/ 144 h 2648"/>
              <a:gd name="T30" fmla="*/ 1728 w 1824"/>
              <a:gd name="T31" fmla="*/ 56 h 2648"/>
              <a:gd name="T32" fmla="*/ 1568 w 1824"/>
              <a:gd name="T33" fmla="*/ 328 h 2648"/>
              <a:gd name="T34" fmla="*/ 1554 w 1824"/>
              <a:gd name="T35" fmla="*/ 332 h 2648"/>
              <a:gd name="T36" fmla="*/ 1514 w 1824"/>
              <a:gd name="T37" fmla="*/ 346 h 2648"/>
              <a:gd name="T38" fmla="*/ 1452 w 1824"/>
              <a:gd name="T39" fmla="*/ 370 h 2648"/>
              <a:gd name="T40" fmla="*/ 1370 w 1824"/>
              <a:gd name="T41" fmla="*/ 410 h 2648"/>
              <a:gd name="T42" fmla="*/ 1270 w 1824"/>
              <a:gd name="T43" fmla="*/ 466 h 2648"/>
              <a:gd name="T44" fmla="*/ 1158 w 1824"/>
              <a:gd name="T45" fmla="*/ 540 h 2648"/>
              <a:gd name="T46" fmla="*/ 1034 w 1824"/>
              <a:gd name="T47" fmla="*/ 636 h 2648"/>
              <a:gd name="T48" fmla="*/ 904 w 1824"/>
              <a:gd name="T49" fmla="*/ 756 h 2648"/>
              <a:gd name="T50" fmla="*/ 770 w 1824"/>
              <a:gd name="T51" fmla="*/ 900 h 2648"/>
              <a:gd name="T52" fmla="*/ 632 w 1824"/>
              <a:gd name="T53" fmla="*/ 1076 h 2648"/>
              <a:gd name="T54" fmla="*/ 498 w 1824"/>
              <a:gd name="T55" fmla="*/ 1280 h 2648"/>
              <a:gd name="T56" fmla="*/ 370 w 1824"/>
              <a:gd name="T57" fmla="*/ 1518 h 2648"/>
              <a:gd name="T58" fmla="*/ 248 w 1824"/>
              <a:gd name="T59" fmla="*/ 1792 h 2648"/>
              <a:gd name="T60" fmla="*/ 138 w 1824"/>
              <a:gd name="T61" fmla="*/ 2104 h 2648"/>
              <a:gd name="T62" fmla="*/ 42 w 1824"/>
              <a:gd name="T63" fmla="*/ 2456 h 2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824" h="2648">
                <a:moveTo>
                  <a:pt x="0" y="2648"/>
                </a:moveTo>
                <a:lnTo>
                  <a:pt x="12" y="2464"/>
                </a:lnTo>
                <a:lnTo>
                  <a:pt x="32" y="2288"/>
                </a:lnTo>
                <a:lnTo>
                  <a:pt x="56" y="2120"/>
                </a:lnTo>
                <a:lnTo>
                  <a:pt x="88" y="1960"/>
                </a:lnTo>
                <a:lnTo>
                  <a:pt x="124" y="1808"/>
                </a:lnTo>
                <a:lnTo>
                  <a:pt x="166" y="1662"/>
                </a:lnTo>
                <a:lnTo>
                  <a:pt x="212" y="1524"/>
                </a:lnTo>
                <a:lnTo>
                  <a:pt x="262" y="1394"/>
                </a:lnTo>
                <a:lnTo>
                  <a:pt x="316" y="1270"/>
                </a:lnTo>
                <a:lnTo>
                  <a:pt x="372" y="1154"/>
                </a:lnTo>
                <a:lnTo>
                  <a:pt x="430" y="1044"/>
                </a:lnTo>
                <a:lnTo>
                  <a:pt x="490" y="942"/>
                </a:lnTo>
                <a:lnTo>
                  <a:pt x="550" y="846"/>
                </a:lnTo>
                <a:lnTo>
                  <a:pt x="612" y="758"/>
                </a:lnTo>
                <a:lnTo>
                  <a:pt x="672" y="674"/>
                </a:lnTo>
                <a:lnTo>
                  <a:pt x="734" y="598"/>
                </a:lnTo>
                <a:lnTo>
                  <a:pt x="792" y="528"/>
                </a:lnTo>
                <a:lnTo>
                  <a:pt x="850" y="464"/>
                </a:lnTo>
                <a:lnTo>
                  <a:pt x="906" y="408"/>
                </a:lnTo>
                <a:lnTo>
                  <a:pt x="960" y="356"/>
                </a:lnTo>
                <a:lnTo>
                  <a:pt x="1010" y="310"/>
                </a:lnTo>
                <a:lnTo>
                  <a:pt x="1056" y="270"/>
                </a:lnTo>
                <a:lnTo>
                  <a:pt x="1096" y="236"/>
                </a:lnTo>
                <a:lnTo>
                  <a:pt x="1134" y="208"/>
                </a:lnTo>
                <a:lnTo>
                  <a:pt x="1164" y="184"/>
                </a:lnTo>
                <a:lnTo>
                  <a:pt x="1190" y="166"/>
                </a:lnTo>
                <a:lnTo>
                  <a:pt x="1208" y="154"/>
                </a:lnTo>
                <a:lnTo>
                  <a:pt x="1220" y="146"/>
                </a:lnTo>
                <a:lnTo>
                  <a:pt x="1224" y="144"/>
                </a:lnTo>
                <a:lnTo>
                  <a:pt x="848" y="0"/>
                </a:lnTo>
                <a:lnTo>
                  <a:pt x="1728" y="56"/>
                </a:lnTo>
                <a:lnTo>
                  <a:pt x="1824" y="480"/>
                </a:lnTo>
                <a:lnTo>
                  <a:pt x="1568" y="328"/>
                </a:lnTo>
                <a:lnTo>
                  <a:pt x="1564" y="328"/>
                </a:lnTo>
                <a:lnTo>
                  <a:pt x="1554" y="332"/>
                </a:lnTo>
                <a:lnTo>
                  <a:pt x="1538" y="338"/>
                </a:lnTo>
                <a:lnTo>
                  <a:pt x="1514" y="346"/>
                </a:lnTo>
                <a:lnTo>
                  <a:pt x="1486" y="356"/>
                </a:lnTo>
                <a:lnTo>
                  <a:pt x="1452" y="370"/>
                </a:lnTo>
                <a:lnTo>
                  <a:pt x="1412" y="388"/>
                </a:lnTo>
                <a:lnTo>
                  <a:pt x="1370" y="410"/>
                </a:lnTo>
                <a:lnTo>
                  <a:pt x="1322" y="436"/>
                </a:lnTo>
                <a:lnTo>
                  <a:pt x="1270" y="466"/>
                </a:lnTo>
                <a:lnTo>
                  <a:pt x="1216" y="500"/>
                </a:lnTo>
                <a:lnTo>
                  <a:pt x="1158" y="540"/>
                </a:lnTo>
                <a:lnTo>
                  <a:pt x="1098" y="584"/>
                </a:lnTo>
                <a:lnTo>
                  <a:pt x="1034" y="636"/>
                </a:lnTo>
                <a:lnTo>
                  <a:pt x="970" y="692"/>
                </a:lnTo>
                <a:lnTo>
                  <a:pt x="904" y="756"/>
                </a:lnTo>
                <a:lnTo>
                  <a:pt x="836" y="824"/>
                </a:lnTo>
                <a:lnTo>
                  <a:pt x="770" y="900"/>
                </a:lnTo>
                <a:lnTo>
                  <a:pt x="700" y="984"/>
                </a:lnTo>
                <a:lnTo>
                  <a:pt x="632" y="1076"/>
                </a:lnTo>
                <a:lnTo>
                  <a:pt x="566" y="1174"/>
                </a:lnTo>
                <a:lnTo>
                  <a:pt x="498" y="1280"/>
                </a:lnTo>
                <a:lnTo>
                  <a:pt x="434" y="1394"/>
                </a:lnTo>
                <a:lnTo>
                  <a:pt x="370" y="1518"/>
                </a:lnTo>
                <a:lnTo>
                  <a:pt x="308" y="1650"/>
                </a:lnTo>
                <a:lnTo>
                  <a:pt x="248" y="1792"/>
                </a:lnTo>
                <a:lnTo>
                  <a:pt x="192" y="1944"/>
                </a:lnTo>
                <a:lnTo>
                  <a:pt x="138" y="2104"/>
                </a:lnTo>
                <a:lnTo>
                  <a:pt x="88" y="2274"/>
                </a:lnTo>
                <a:lnTo>
                  <a:pt x="42" y="2456"/>
                </a:lnTo>
                <a:lnTo>
                  <a:pt x="0" y="2648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uiExpand="1" build="p" animBg="1"/>
      <p:bldP spid="4" grpId="0"/>
      <p:bldP spid="31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63550" y="644525"/>
            <a:ext cx="8164830" cy="11982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“走之前，我总得把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他们的母亲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送进疯人院啊”，“他们的母亲”如果改为“她”好不好？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63550" y="2141855"/>
            <a:ext cx="8065770" cy="20612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不好。“他们的母亲”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揭示了老妇人和阵亡儿子之间的关系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，用“他们的母亲”的称法更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直指人心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失去儿子的极端痛楚显露无遗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rcRect t="6317" b="6778"/>
          <a:stretch>
            <a:fillRect/>
          </a:stretch>
        </p:blipFill>
        <p:spPr>
          <a:xfrm>
            <a:off x="-13970" y="-8890"/>
            <a:ext cx="9149715" cy="51593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26770" y="1733550"/>
            <a:ext cx="7468235" cy="2158365"/>
          </a:xfrm>
          <a:prstGeom prst="rect">
            <a:avLst/>
          </a:prstGeom>
          <a:solidFill>
            <a:schemeClr val="bg1"/>
          </a:solidFill>
          <a:ln w="12700" cmpd="sng">
            <a:solidFill>
              <a:srgbClr val="00B0F0"/>
            </a:solidFill>
            <a:prstDash val="sysDot"/>
          </a:ln>
        </p:spPr>
        <p:txBody>
          <a:bodyPr wrap="square">
            <a:spAutoFit/>
          </a:bodyPr>
          <a:lstStyle/>
          <a:p>
            <a:pPr indent="0" defTabSz="914400">
              <a:lnSpc>
                <a:spcPct val="120000"/>
              </a:lnSpc>
              <a:buFont typeface="Wingdings" panose="05000000000000000000" pitchFamily="2" charset="2"/>
              <a:buNone/>
            </a:pPr>
            <a:r>
              <a:rPr lang="en-US" altLang="zh-CN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如果我是车厢中的一个，开始我看到老妇人在重复数数，我会不理解，也会发笑，当我听了老兵的话后，我深深震撼了：战争是残酷的，给人类造成极大伤害，珍爱和平吧！</a:t>
            </a:r>
            <a:endParaRPr lang="en-US" altLang="zh-CN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45949" y="761519"/>
            <a:ext cx="8446770" cy="645160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如果你是车厢中的一个人，你会怎么样？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878885" y="456586"/>
            <a:ext cx="5760640" cy="922020"/>
          </a:xfrm>
          <a:prstGeom prst="rect">
            <a:avLst/>
          </a:prstGeom>
          <a:ln w="12700" cmpd="sng">
            <a:noFill/>
            <a:prstDash val="sysDot"/>
          </a:ln>
        </p:spPr>
        <p:txBody>
          <a:bodyPr wrap="square">
            <a:spAutoFit/>
          </a:bodyPr>
          <a:lstStyle/>
          <a:p>
            <a:pPr indent="0" defTabSz="914400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zh-CN" altLang="en-US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车厢里一片寂静，静得可怕。</a:t>
            </a:r>
          </a:p>
        </p:txBody>
      </p:sp>
      <p:sp>
        <p:nvSpPr>
          <p:cNvPr id="3" name="矩形 2"/>
          <p:cNvSpPr/>
          <p:nvPr/>
        </p:nvSpPr>
        <p:spPr>
          <a:xfrm>
            <a:off x="878931" y="2222376"/>
            <a:ext cx="7445751" cy="1641475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 indent="647700" defTabSz="914400"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人们听了老兵的话语之后，心灵上产生了强烈的震撼，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渲染了人们极其沉重的心情与车厢内悲哀的气氛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，也激发读者去思考。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78766" y="1542410"/>
            <a:ext cx="6768752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怎样理解这句话？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/>
          <a:srcRect t="6317" b="6778"/>
          <a:stretch>
            <a:fillRect/>
          </a:stretch>
        </p:blipFill>
        <p:spPr>
          <a:xfrm>
            <a:off x="-13970" y="-8890"/>
            <a:ext cx="9149715" cy="515937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292100" y="956310"/>
            <a:ext cx="8536940" cy="583565"/>
          </a:xfrm>
          <a:prstGeom prst="rect">
            <a:avLst/>
          </a:prstGeom>
          <a:solidFill>
            <a:schemeClr val="bg1"/>
          </a:solidFill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defTabSz="914400"/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大家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为什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么都不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说话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？你觉得他们都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在想什么？</a:t>
            </a:r>
          </a:p>
        </p:txBody>
      </p:sp>
      <p:sp>
        <p:nvSpPr>
          <p:cNvPr id="9" name="矩形 8"/>
          <p:cNvSpPr/>
          <p:nvPr/>
        </p:nvSpPr>
        <p:spPr>
          <a:xfrm>
            <a:off x="1632585" y="2285365"/>
            <a:ext cx="5565140" cy="1272540"/>
          </a:xfrm>
          <a:prstGeom prst="rect">
            <a:avLst/>
          </a:prstGeom>
          <a:solidFill>
            <a:schemeClr val="bg1"/>
          </a:solidFill>
          <a:ln w="12700" cmpd="sng">
            <a:solidFill>
              <a:srgbClr val="00B0F0"/>
            </a:solidFill>
            <a:prstDash val="sysDot"/>
          </a:ln>
        </p:spPr>
        <p:txBody>
          <a:bodyPr wrap="square">
            <a:spAutoFit/>
          </a:bodyPr>
          <a:lstStyle/>
          <a:p>
            <a:pPr indent="647700" defTabSz="914400">
              <a:lnSpc>
                <a:spcPct val="120000"/>
              </a:lnSpc>
            </a:pPr>
            <a:r>
              <a:rPr lang="en-US" altLang="zh-CN" sz="3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3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大家</a:t>
            </a:r>
            <a:r>
              <a:rPr lang="zh-CN" altLang="en-US" sz="3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都在思考，思考战争的可怕，思考战争的罪恶。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uiExpand="1" build="p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775896" y="1985005"/>
            <a:ext cx="6768752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3200" b="1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这两</a:t>
            </a:r>
            <a:r>
              <a:rPr lang="zh-CN" sz="3200" b="1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处</a:t>
            </a:r>
            <a:r>
              <a:rPr sz="32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“静”</a:t>
            </a:r>
            <a:r>
              <a:rPr sz="3200" b="1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在内涵上有什么区别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？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586105" y="715010"/>
            <a:ext cx="804799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一个老头狠狠扫了她们一眼，随即车厢里平静了</a:t>
            </a:r>
            <a:r>
              <a:rPr 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688975" y="1278255"/>
            <a:ext cx="483044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车厢里一片寂静，静得可怕</a:t>
            </a:r>
            <a:r>
              <a:rPr 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</a:p>
        </p:txBody>
      </p:sp>
      <p:sp>
        <p:nvSpPr>
          <p:cNvPr id="8" name="椭圆 7"/>
          <p:cNvSpPr/>
          <p:nvPr/>
        </p:nvSpPr>
        <p:spPr>
          <a:xfrm>
            <a:off x="7420610" y="647700"/>
            <a:ext cx="463550" cy="627380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3567430" y="1225550"/>
            <a:ext cx="463550" cy="627380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936625" y="2784475"/>
            <a:ext cx="7495540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第一处“静”只是基于老人眼光的威慑力，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是外在的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。全文结尾处的“静”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是慑入人心的震惊和痛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，是内心的流血。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 animBg="1"/>
      <p:bldP spid="9" grpId="0" animBg="1"/>
      <p:bldP spid="1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755576" y="1635393"/>
            <a:ext cx="7704856" cy="2158365"/>
          </a:xfrm>
          <a:prstGeom prst="rect">
            <a:avLst/>
          </a:prstGeom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indent="647700" defTabSz="914400">
              <a:lnSpc>
                <a:spcPct val="120000"/>
              </a:lnSpc>
            </a:pP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文章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以小见大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，截取战争中一列火车的一个小画面。叙述老兵在痛失三个儿子以后，把老妇人送进病院，再上战场，体现了战争给人们带来的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灾难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，以及人们对战争的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痛恨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</a:p>
        </p:txBody>
      </p:sp>
      <p:sp>
        <p:nvSpPr>
          <p:cNvPr id="3" name="矩形 2"/>
          <p:cNvSpPr/>
          <p:nvPr/>
        </p:nvSpPr>
        <p:spPr>
          <a:xfrm>
            <a:off x="103505" y="534670"/>
            <a:ext cx="8989060" cy="829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914400">
              <a:lnSpc>
                <a:spcPct val="15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交流：这篇小说是怎样表现战争灾难这一主题的？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614045" y="1541145"/>
            <a:ext cx="7988300" cy="255333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战争是残酷的，但第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二次世界大战，不仅给其他国家的人民造成了深重的苦难，也给本国人民带来了难以弥合的战争创伤。处于战争中心的广大人民的生活是怎样的呢？我们一起走进今天的故事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——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347470" y="415925"/>
            <a:ext cx="273504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6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导 入 课 文</a:t>
            </a:r>
            <a:endParaRPr lang="zh-CN" altLang="en-US" sz="36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ECEBE9">
                  <a:alpha val="100000"/>
                </a:srgbClr>
              </a:clrFrom>
              <a:clrTo>
                <a:srgbClr val="ECEBE9">
                  <a:alpha val="100000"/>
                  <a:alpha val="0"/>
                </a:srgbClr>
              </a:clrTo>
            </a:clrChange>
            <a:lum bright="6000" contrast="6000"/>
          </a:blip>
          <a:srcRect l="2753" t="26889" r="3464" b="26238"/>
          <a:stretch>
            <a:fillRect/>
          </a:stretch>
        </p:blipFill>
        <p:spPr>
          <a:xfrm>
            <a:off x="3344545" y="2654935"/>
            <a:ext cx="5518785" cy="183896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523365" y="1085850"/>
            <a:ext cx="7046595" cy="1753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3600" b="1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文章叙述的是一列驶出柏林的列车上的事，而课文的题目取为《在柏林》有何深意呢？</a:t>
            </a: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37820" y="977265"/>
            <a:ext cx="1299210" cy="18618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511175" y="804545"/>
            <a:ext cx="8122285" cy="310769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txBody>
          <a:bodyPr wrap="square" rtlCol="0" anchor="t">
            <a:spAutoFit/>
          </a:bodyPr>
          <a:lstStyle/>
          <a:p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柏林是这场战争的策源地。作者将文章的背景置于这列由柏林开出的列车上，可以想见，遭受到残酷战争的不仅仅是列车上后备役老兵这一家，老妇人由痛心到绝望到疯狂的心路历程，后备役老兵抛家弃妻的无奈和难以言说的巨大痛苦……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这是战争中一个家庭的毁灭，更是千万个笼罩于战争阴影下家庭的缩影。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1265198" y="1585618"/>
            <a:ext cx="2567305" cy="82994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txBody>
          <a:bodyPr wrap="none">
            <a:spAutoFit/>
          </a:bodyPr>
          <a:lstStyle/>
          <a:p>
            <a:pPr marL="342900" lvl="0" indent="-342900" defTabSz="9144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都是小小说</a:t>
            </a:r>
          </a:p>
        </p:txBody>
      </p:sp>
      <p:sp>
        <p:nvSpPr>
          <p:cNvPr id="2" name="矩形 1"/>
          <p:cNvSpPr/>
          <p:nvPr/>
        </p:nvSpPr>
        <p:spPr>
          <a:xfrm>
            <a:off x="389890" y="450850"/>
            <a:ext cx="8614410" cy="829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914400"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对比</a:t>
            </a:r>
            <a:r>
              <a:rPr lang="en-US" altLang="zh-CN" sz="32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桥</a:t>
            </a:r>
            <a:r>
              <a:rPr lang="en-US" altLang="zh-CN" sz="32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32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和</a:t>
            </a:r>
            <a:r>
              <a:rPr lang="en-US" altLang="zh-CN" sz="32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在柏林</a:t>
            </a:r>
            <a:r>
              <a:rPr lang="en-US" altLang="zh-CN" sz="32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32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，它们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有哪些相同点？</a:t>
            </a:r>
          </a:p>
        </p:txBody>
      </p:sp>
      <p:sp>
        <p:nvSpPr>
          <p:cNvPr id="6" name="矩形 5"/>
          <p:cNvSpPr/>
          <p:nvPr/>
        </p:nvSpPr>
        <p:spPr>
          <a:xfrm>
            <a:off x="1265198" y="2415654"/>
            <a:ext cx="3792220" cy="82994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txBody>
          <a:bodyPr wrap="none">
            <a:spAutoFit/>
          </a:bodyPr>
          <a:lstStyle/>
          <a:p>
            <a:pPr marL="342900" lvl="0" indent="-342900" defTabSz="9144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都是最亲的人死去</a:t>
            </a:r>
          </a:p>
        </p:txBody>
      </p:sp>
      <p:sp>
        <p:nvSpPr>
          <p:cNvPr id="7" name="矩形 6"/>
          <p:cNvSpPr/>
          <p:nvPr/>
        </p:nvSpPr>
        <p:spPr>
          <a:xfrm>
            <a:off x="1264726" y="3245690"/>
            <a:ext cx="7058660" cy="82994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txBody>
          <a:bodyPr wrap="none">
            <a:spAutoFit/>
          </a:bodyPr>
          <a:lstStyle/>
          <a:p>
            <a:pPr marL="342900" lvl="0" indent="-342900" defTabSz="9144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都注意设计悬念，结局都是出人意料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6" grpId="0" bldLvl="0" animBg="1"/>
      <p:bldP spid="7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83920" y="1261745"/>
            <a:ext cx="6897370" cy="29660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文本框 6"/>
          <p:cNvSpPr txBox="1"/>
          <p:nvPr/>
        </p:nvSpPr>
        <p:spPr>
          <a:xfrm>
            <a:off x="1282707" y="1275606"/>
            <a:ext cx="6097606" cy="26765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家破人亡    妻离子散    战火硝烟</a:t>
            </a:r>
            <a:endParaRPr lang="en-US" altLang="zh-CN" sz="2800" b="1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尸横遍野    血流成河    颠沛流离</a:t>
            </a:r>
            <a:endParaRPr lang="en-US" altLang="zh-CN" sz="2800" b="1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枪林弹雨    草木皆兵    炮火连天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11"/>
          <p:cNvSpPr txBox="1"/>
          <p:nvPr/>
        </p:nvSpPr>
        <p:spPr>
          <a:xfrm>
            <a:off x="1282707" y="488657"/>
            <a:ext cx="5218119" cy="49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词语积累</a:t>
            </a:r>
            <a:r>
              <a:rPr lang="zh-CN" altLang="en-US" sz="26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zh-CN" altLang="en-US" sz="2600" b="1" dirty="0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写战争的词语</a:t>
            </a:r>
            <a:r>
              <a:rPr lang="zh-CN" altLang="en-US" sz="26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altLang="en-US" sz="26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83198" y="465178"/>
            <a:ext cx="447979" cy="5394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67544" y="483518"/>
            <a:ext cx="3092179" cy="619760"/>
            <a:chOff x="192083" y="479078"/>
            <a:chExt cx="2742982" cy="456293"/>
          </a:xfrm>
        </p:grpSpPr>
        <p:sp>
          <p:nvSpPr>
            <p:cNvPr id="3" name="文本框 14"/>
            <p:cNvSpPr txBox="1"/>
            <p:nvPr/>
          </p:nvSpPr>
          <p:spPr>
            <a:xfrm>
              <a:off x="715685" y="490403"/>
              <a:ext cx="2219380" cy="424871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3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结构梳理</a:t>
              </a:r>
            </a:p>
          </p:txBody>
        </p:sp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92083" y="479078"/>
              <a:ext cx="439930" cy="456293"/>
            </a:xfrm>
            <a:prstGeom prst="rect">
              <a:avLst/>
            </a:prstGeom>
          </p:spPr>
        </p:pic>
      </p:grpSp>
      <p:sp>
        <p:nvSpPr>
          <p:cNvPr id="30" name="矩形 29"/>
          <p:cNvSpPr/>
          <p:nvPr/>
        </p:nvSpPr>
        <p:spPr>
          <a:xfrm>
            <a:off x="3726255" y="1147185"/>
            <a:ext cx="2281709" cy="830997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latin typeface="+mn-ea"/>
              </a:rPr>
              <a:t>老妇人数数</a:t>
            </a:r>
          </a:p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latin typeface="+mn-ea"/>
              </a:rPr>
              <a:t>小姑娘嗤笑</a:t>
            </a:r>
          </a:p>
        </p:txBody>
      </p:sp>
      <p:sp>
        <p:nvSpPr>
          <p:cNvPr id="31" name="矩形 30"/>
          <p:cNvSpPr/>
          <p:nvPr/>
        </p:nvSpPr>
        <p:spPr>
          <a:xfrm>
            <a:off x="3726045" y="2275356"/>
            <a:ext cx="2281709" cy="829945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latin typeface="+mn-ea"/>
              </a:rPr>
              <a:t>老妇人数数</a:t>
            </a:r>
          </a:p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latin typeface="+mn-ea"/>
              </a:rPr>
              <a:t>小姑娘傻笑</a:t>
            </a:r>
          </a:p>
        </p:txBody>
      </p:sp>
      <p:sp>
        <p:nvSpPr>
          <p:cNvPr id="32" name="矩形 31"/>
          <p:cNvSpPr/>
          <p:nvPr/>
        </p:nvSpPr>
        <p:spPr>
          <a:xfrm>
            <a:off x="3794634" y="3362275"/>
            <a:ext cx="2313681" cy="829945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 smtClean="0">
                <a:latin typeface="+mn-ea"/>
              </a:rPr>
              <a:t>老兵说明缘由车厢一片寂静</a:t>
            </a:r>
            <a:endParaRPr lang="zh-CN" altLang="en-US" sz="2400" dirty="0">
              <a:latin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93186" y="1864370"/>
            <a:ext cx="770455" cy="156966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rgbClr val="FF0000"/>
                </a:solidFill>
              </a:rPr>
              <a:t>在柏林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cxnSp>
        <p:nvCxnSpPr>
          <p:cNvPr id="9" name="直接箭头连接符 8"/>
          <p:cNvCxnSpPr/>
          <p:nvPr/>
        </p:nvCxnSpPr>
        <p:spPr>
          <a:xfrm flipV="1">
            <a:off x="1793240" y="1636395"/>
            <a:ext cx="2059305" cy="1033145"/>
          </a:xfrm>
          <a:prstGeom prst="straightConnector1">
            <a:avLst/>
          </a:prstGeom>
          <a:ln>
            <a:tailEnd type="triangle" w="med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20" name="直接箭头连接符 19"/>
          <p:cNvCxnSpPr/>
          <p:nvPr/>
        </p:nvCxnSpPr>
        <p:spPr>
          <a:xfrm flipV="1">
            <a:off x="1793240" y="2689860"/>
            <a:ext cx="1932940" cy="1270"/>
          </a:xfrm>
          <a:prstGeom prst="straightConnector1">
            <a:avLst/>
          </a:prstGeom>
          <a:ln>
            <a:tailEnd type="triangle" w="med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24" name="直接箭头连接符 23"/>
          <p:cNvCxnSpPr>
            <a:endCxn id="32" idx="1"/>
          </p:cNvCxnSpPr>
          <p:nvPr/>
        </p:nvCxnSpPr>
        <p:spPr>
          <a:xfrm>
            <a:off x="1763395" y="2794635"/>
            <a:ext cx="1959610" cy="982980"/>
          </a:xfrm>
          <a:prstGeom prst="straightConnector1">
            <a:avLst/>
          </a:prstGeom>
          <a:ln>
            <a:tailEnd type="triangle" w="med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18" name="右大括号 17"/>
          <p:cNvSpPr/>
          <p:nvPr/>
        </p:nvSpPr>
        <p:spPr>
          <a:xfrm>
            <a:off x="6417310" y="1261110"/>
            <a:ext cx="400685" cy="2776220"/>
          </a:xfrm>
          <a:prstGeom prst="rightBrace">
            <a:avLst/>
          </a:prstGeom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7045188" y="1299988"/>
            <a:ext cx="1080120" cy="2338850"/>
          </a:xfrm>
          <a:prstGeom prst="ellipse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rgbClr val="FF0000"/>
                </a:solidFill>
              </a:rPr>
              <a:t>珍爱和平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8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1" grpId="0" bldLvl="0" animBg="1"/>
      <p:bldP spid="32" grpId="0" animBg="1"/>
      <p:bldP spid="5" grpId="0" animBg="1"/>
      <p:bldP spid="18" grpId="0" bldLvl="0" animBg="1"/>
      <p:bldP spid="19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45490" y="1352550"/>
            <a:ext cx="7653655" cy="2222500"/>
          </a:xfrm>
          <a:prstGeom prst="rect">
            <a:avLst/>
          </a:prstGeom>
          <a:solidFill>
            <a:schemeClr val="accent6">
              <a:lumMod val="40000"/>
              <a:lumOff val="60000"/>
              <a:alpha val="61000"/>
            </a:schemeClr>
          </a:solidFill>
        </p:spPr>
        <p:txBody>
          <a:bodyPr wrap="square" lIns="68580" tIns="34290" rIns="68580" bIns="34290" rtlCol="0">
            <a:spAutoFit/>
          </a:bodyPr>
          <a:lstStyle/>
          <a:p>
            <a:pPr lvl="0" indent="647700" defTabSz="914400">
              <a:lnSpc>
                <a:spcPct val="10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这篇（          ）叙述了在一列火车上，两个小姑娘嗤笑一位重复数数的（        ），后来老兵说出原因，引发人们深思的故事。反映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了战争给人民带来的伤害，以及作者对战争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的（       ）和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对和平的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       ）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Arial" panose="020B0604020202020204" pitchFamily="34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28334" y="425830"/>
            <a:ext cx="2605027" cy="577080"/>
            <a:chOff x="179512" y="445842"/>
            <a:chExt cx="2462464" cy="487529"/>
          </a:xfrm>
        </p:grpSpPr>
        <p:sp>
          <p:nvSpPr>
            <p:cNvPr id="4" name="文本框 14"/>
            <p:cNvSpPr txBox="1"/>
            <p:nvPr/>
          </p:nvSpPr>
          <p:spPr>
            <a:xfrm>
              <a:off x="605219" y="445842"/>
              <a:ext cx="2036757" cy="487529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3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主题概括</a:t>
              </a:r>
            </a:p>
          </p:txBody>
        </p: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79512" y="464083"/>
              <a:ext cx="386560" cy="456528"/>
            </a:xfrm>
            <a:prstGeom prst="rect">
              <a:avLst/>
            </a:prstGeom>
          </p:spPr>
        </p:pic>
      </p:grpSp>
      <p:sp>
        <p:nvSpPr>
          <p:cNvPr id="12" name="矩形 11"/>
          <p:cNvSpPr/>
          <p:nvPr/>
        </p:nvSpPr>
        <p:spPr>
          <a:xfrm>
            <a:off x="2582317" y="1352441"/>
            <a:ext cx="161290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2800" b="1" dirty="0">
                <a:solidFill>
                  <a:srgbClr val="CC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微型小说</a:t>
            </a:r>
          </a:p>
        </p:txBody>
      </p:sp>
      <p:sp>
        <p:nvSpPr>
          <p:cNvPr id="13" name="矩形 12"/>
          <p:cNvSpPr/>
          <p:nvPr/>
        </p:nvSpPr>
        <p:spPr>
          <a:xfrm>
            <a:off x="6335251" y="1778355"/>
            <a:ext cx="1255395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2800" b="1" dirty="0">
                <a:solidFill>
                  <a:srgbClr val="CC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老妇人</a:t>
            </a:r>
          </a:p>
        </p:txBody>
      </p:sp>
      <p:sp>
        <p:nvSpPr>
          <p:cNvPr id="15" name="矩形 14"/>
          <p:cNvSpPr/>
          <p:nvPr/>
        </p:nvSpPr>
        <p:spPr>
          <a:xfrm>
            <a:off x="1400319" y="3052817"/>
            <a:ext cx="89789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2800" b="1" dirty="0">
                <a:solidFill>
                  <a:srgbClr val="CC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厌恶</a:t>
            </a:r>
          </a:p>
        </p:txBody>
      </p:sp>
      <p:sp>
        <p:nvSpPr>
          <p:cNvPr id="11" name="矩形 10"/>
          <p:cNvSpPr/>
          <p:nvPr/>
        </p:nvSpPr>
        <p:spPr>
          <a:xfrm>
            <a:off x="5087492" y="3053175"/>
            <a:ext cx="89789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>
              <a:lnSpc>
                <a:spcPct val="100000"/>
              </a:lnSpc>
            </a:pPr>
            <a:r>
              <a:rPr lang="zh-CN" altLang="en-US" sz="2800" b="1" dirty="0">
                <a:solidFill>
                  <a:srgbClr val="CC33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渴望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2" grpId="0"/>
      <p:bldP spid="13" grpId="0"/>
      <p:bldP spid="15" grpId="0"/>
      <p:bldP spid="11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40" y="-8890"/>
            <a:ext cx="9137015" cy="5145405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134634" y="440501"/>
            <a:ext cx="2669276" cy="577177"/>
            <a:chOff x="179512" y="464187"/>
            <a:chExt cx="2376264" cy="494380"/>
          </a:xfrm>
        </p:grpSpPr>
        <p:sp>
          <p:nvSpPr>
            <p:cNvPr id="7" name="文本框 14"/>
            <p:cNvSpPr txBox="1"/>
            <p:nvPr/>
          </p:nvSpPr>
          <p:spPr>
            <a:xfrm>
              <a:off x="624428" y="464269"/>
              <a:ext cx="1931348" cy="49429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3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拓展延伸</a:t>
              </a:r>
            </a:p>
          </p:txBody>
        </p: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79512" y="464187"/>
              <a:ext cx="366860" cy="456338"/>
            </a:xfrm>
            <a:prstGeom prst="rect">
              <a:avLst/>
            </a:prstGeom>
          </p:spPr>
        </p:pic>
      </p:grpSp>
      <p:grpSp>
        <p:nvGrpSpPr>
          <p:cNvPr id="9" name="组合 8"/>
          <p:cNvGrpSpPr/>
          <p:nvPr/>
        </p:nvGrpSpPr>
        <p:grpSpPr>
          <a:xfrm>
            <a:off x="2526665" y="1059180"/>
            <a:ext cx="5553710" cy="3384550"/>
            <a:chOff x="3979" y="1668"/>
            <a:chExt cx="8746" cy="5330"/>
          </a:xfrm>
        </p:grpSpPr>
        <p:sp>
          <p:nvSpPr>
            <p:cNvPr id="5" name="圆角矩形 4"/>
            <p:cNvSpPr/>
            <p:nvPr/>
          </p:nvSpPr>
          <p:spPr>
            <a:xfrm>
              <a:off x="5159" y="1668"/>
              <a:ext cx="7144" cy="5330"/>
            </a:xfrm>
            <a:prstGeom prst="roundRect">
              <a:avLst/>
            </a:prstGeom>
            <a:solidFill>
              <a:schemeClr val="bg1">
                <a:alpha val="81000"/>
              </a:schemeClr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>
              <a:spLocks noChangeArrowheads="1"/>
            </p:cNvSpPr>
            <p:nvPr/>
          </p:nvSpPr>
          <p:spPr bwMode="auto">
            <a:xfrm>
              <a:off x="3979" y="1910"/>
              <a:ext cx="8747" cy="47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indent="612140" algn="ctr" defTabSz="914400" fontAlgn="base">
                <a:lnSpc>
                  <a:spcPct val="11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sz="3200" b="1" dirty="0">
                  <a:solidFill>
                    <a:prstClr val="black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春  望</a:t>
              </a:r>
              <a:endParaRPr sz="28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endParaRPr>
            </a:p>
            <a:p>
              <a:pPr indent="612140" algn="ctr" defTabSz="914400" fontAlgn="base">
                <a:lnSpc>
                  <a:spcPct val="11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2800" b="1" dirty="0">
                  <a:solidFill>
                    <a:prstClr val="black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[</a:t>
              </a:r>
              <a:r>
                <a:rPr lang="zh-CN" altLang="en-US" sz="2800" b="1" dirty="0">
                  <a:solidFill>
                    <a:prstClr val="black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唐</a:t>
              </a:r>
              <a:r>
                <a:rPr lang="en-US" sz="2800" b="1" dirty="0">
                  <a:solidFill>
                    <a:prstClr val="black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]</a:t>
              </a:r>
              <a:r>
                <a:rPr sz="2800" b="1" dirty="0">
                  <a:solidFill>
                    <a:prstClr val="black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杜甫</a:t>
              </a:r>
              <a:endParaRPr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indent="612140" algn="ctr" defTabSz="914400" fontAlgn="base">
                <a:lnSpc>
                  <a:spcPct val="11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sz="28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国破山河在，城春草木深。</a:t>
              </a:r>
            </a:p>
            <a:p>
              <a:pPr indent="612140" algn="ctr" defTabSz="914400" fontAlgn="base">
                <a:lnSpc>
                  <a:spcPct val="11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sz="28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感时花溅泪，恨别鸟惊心。</a:t>
              </a:r>
            </a:p>
            <a:p>
              <a:pPr indent="612140" algn="ctr" defTabSz="914400" fontAlgn="base">
                <a:lnSpc>
                  <a:spcPct val="11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sz="28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烽火连三月，家书抵万金。</a:t>
              </a:r>
            </a:p>
            <a:p>
              <a:pPr indent="612140" algn="ctr" defTabSz="914400" fontAlgn="base">
                <a:lnSpc>
                  <a:spcPct val="11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sz="28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白头搔更短，浑欲不胜簪。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15875"/>
            <a:ext cx="9144635" cy="515429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40665" y="819150"/>
            <a:ext cx="7999095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如果我们不结束战争，战争会结束我们。</a:t>
            </a:r>
          </a:p>
          <a:p>
            <a:pPr algn="r"/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（威尔斯）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12420" y="1960880"/>
            <a:ext cx="7999095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我从不主张战争，除非为了和平。</a:t>
            </a:r>
          </a:p>
          <a:p>
            <a:pPr algn="r"/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（格兰特）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527050" y="3185160"/>
            <a:ext cx="7999730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从来就不存在好的战争，也不存在坏的和平。（富兰克林）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52298" y="1707654"/>
            <a:ext cx="7683566" cy="265366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A.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歌颂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老兵一家为国献身的爱国主义精神。</a:t>
            </a:r>
          </a:p>
          <a:p>
            <a:pPr indent="457200">
              <a:lnSpc>
                <a:spcPct val="150000"/>
              </a:lnSpc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B.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反映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战争在人们心灵深处造成的巨大灾难。</a:t>
            </a:r>
          </a:p>
          <a:p>
            <a:pPr indent="457200">
              <a:lnSpc>
                <a:spcPct val="150000"/>
              </a:lnSpc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C.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揭露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战争的残酷，控诉侵略战争的罪恶。</a:t>
            </a:r>
          </a:p>
          <a:p>
            <a:pPr indent="457200">
              <a:lnSpc>
                <a:spcPct val="150000"/>
              </a:lnSpc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D.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暗示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对青年一代进行教育是非常必要的。</a:t>
            </a:r>
            <a:endParaRPr lang="en-US" altLang="zh-CN" sz="2800" b="1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08305" y="1052195"/>
            <a:ext cx="8280400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一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、对小说主题概括最恰当的一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项是（     ）</a:t>
            </a:r>
          </a:p>
        </p:txBody>
      </p:sp>
      <p:grpSp>
        <p:nvGrpSpPr>
          <p:cNvPr id="6" name="组合 4"/>
          <p:cNvGrpSpPr/>
          <p:nvPr/>
        </p:nvGrpSpPr>
        <p:grpSpPr>
          <a:xfrm>
            <a:off x="134634" y="379002"/>
            <a:ext cx="2722854" cy="594263"/>
            <a:chOff x="179512" y="411510"/>
            <a:chExt cx="2376264" cy="509015"/>
          </a:xfrm>
        </p:grpSpPr>
        <p:sp>
          <p:nvSpPr>
            <p:cNvPr id="7" name="文本框 14"/>
            <p:cNvSpPr txBox="1"/>
            <p:nvPr/>
          </p:nvSpPr>
          <p:spPr>
            <a:xfrm>
              <a:off x="624428" y="411510"/>
              <a:ext cx="1931348" cy="493325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3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课堂演练</a:t>
              </a:r>
            </a:p>
          </p:txBody>
        </p: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79512" y="464186"/>
              <a:ext cx="366860" cy="456339"/>
            </a:xfrm>
            <a:prstGeom prst="rect">
              <a:avLst/>
            </a:prstGeom>
          </p:spPr>
        </p:pic>
      </p:grpSp>
      <p:sp>
        <p:nvSpPr>
          <p:cNvPr id="9" name="矩形 8"/>
          <p:cNvSpPr/>
          <p:nvPr/>
        </p:nvSpPr>
        <p:spPr>
          <a:xfrm>
            <a:off x="7739866" y="1052002"/>
            <a:ext cx="45466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charset="-122"/>
              </a:rPr>
              <a:t>C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9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07770" y="1858010"/>
            <a:ext cx="5205095" cy="262826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 kern="10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A.</a:t>
            </a:r>
            <a:r>
              <a:rPr lang="zh-CN" altLang="en-US" sz="3200" b="1" kern="1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神态、语言、动作</a:t>
            </a:r>
            <a:endParaRPr lang="zh-CN" altLang="zh-CN" sz="3200" b="1" kern="1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kern="10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B.</a:t>
            </a:r>
            <a:r>
              <a:rPr lang="zh-CN" altLang="en-US" sz="3200" b="1" kern="10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总写、分写</a:t>
            </a:r>
            <a:endParaRPr lang="en-US" altLang="zh-CN" sz="3200" b="1" kern="100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kern="10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C.</a:t>
            </a:r>
            <a:r>
              <a:rPr lang="zh-CN" altLang="en-US" sz="3200" b="1" kern="10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概括、具体</a:t>
            </a:r>
            <a:endParaRPr lang="en-US" altLang="zh-CN" sz="3200" b="1" kern="100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kern="10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D.</a:t>
            </a:r>
            <a:r>
              <a:rPr lang="zh-CN" altLang="en-US" sz="3200" b="1" kern="10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颜色、外貌</a:t>
            </a:r>
            <a:endParaRPr lang="zh-CN" altLang="en-US" sz="3200" b="1" kern="100" dirty="0" smtClean="0"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23215" y="781685"/>
            <a:ext cx="8382635" cy="1076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二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、本文是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从（     ）方面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对老妇人进行描写的。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4314974" y="709201"/>
            <a:ext cx="792088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>
                <a:solidFill>
                  <a:srgbClr val="FF0000"/>
                </a:solidFill>
              </a:rPr>
              <a:t>A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14"/>
          <p:cNvSpPr txBox="1"/>
          <p:nvPr/>
        </p:nvSpPr>
        <p:spPr>
          <a:xfrm>
            <a:off x="601400" y="434996"/>
            <a:ext cx="214737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整体感知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4490" y="488835"/>
            <a:ext cx="366860" cy="456338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62946" y="1325561"/>
            <a:ext cx="87172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altLang="zh-CN" sz="32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自由朗读课文，思考</a:t>
            </a:r>
            <a:r>
              <a:rPr lang="zh-CN" altLang="en-US" sz="32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zh-CN" altLang="en-US" sz="32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微型小说的特点是什么？</a:t>
            </a:r>
          </a:p>
        </p:txBody>
      </p:sp>
      <p:grpSp>
        <p:nvGrpSpPr>
          <p:cNvPr id="19" name="组合 18"/>
          <p:cNvGrpSpPr/>
          <p:nvPr/>
        </p:nvGrpSpPr>
        <p:grpSpPr>
          <a:xfrm>
            <a:off x="2822389" y="2373097"/>
            <a:ext cx="2729865" cy="1269364"/>
            <a:chOff x="8688454" y="2056196"/>
            <a:chExt cx="1114694" cy="549411"/>
          </a:xfrm>
        </p:grpSpPr>
        <p:sp>
          <p:nvSpPr>
            <p:cNvPr id="20" name="云形 19"/>
            <p:cNvSpPr/>
            <p:nvPr/>
          </p:nvSpPr>
          <p:spPr>
            <a:xfrm>
              <a:off x="8688454" y="2056196"/>
              <a:ext cx="1114694" cy="549411"/>
            </a:xfrm>
            <a:prstGeom prst="cloud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8803320" y="2179326"/>
              <a:ext cx="928782" cy="3059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以小见大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95536" y="663615"/>
            <a:ext cx="8424936" cy="17145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三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、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从全文看，本文采用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了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（      ）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的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表现手法，通过一个家庭在战争中的遭遇反映了战争的残酷，表达了作者对战争的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控诉。</a:t>
            </a:r>
          </a:p>
        </p:txBody>
      </p:sp>
      <p:sp>
        <p:nvSpPr>
          <p:cNvPr id="5" name="矩形 4"/>
          <p:cNvSpPr/>
          <p:nvPr/>
        </p:nvSpPr>
        <p:spPr>
          <a:xfrm>
            <a:off x="1211580" y="2480945"/>
            <a:ext cx="6793865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>
              <a:lnSpc>
                <a:spcPct val="150000"/>
              </a:lnSpc>
              <a:buClr>
                <a:srgbClr val="0070C0"/>
              </a:buClr>
            </a:pPr>
            <a:r>
              <a:rPr lang="en-US" altLang="zh-CN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A.</a:t>
            </a:r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对比           </a:t>
            </a:r>
            <a:r>
              <a:rPr lang="en-US" altLang="zh-CN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B.</a:t>
            </a:r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以小见大</a:t>
            </a:r>
            <a:endParaRPr lang="en-US" altLang="zh-CN" sz="3200" b="1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defTabSz="914400">
              <a:lnSpc>
                <a:spcPct val="150000"/>
              </a:lnSpc>
              <a:buClr>
                <a:srgbClr val="0070C0"/>
              </a:buClr>
            </a:pPr>
            <a:r>
              <a:rPr lang="en-US" altLang="zh-CN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C.</a:t>
            </a:r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以物喻人       </a:t>
            </a:r>
            <a:r>
              <a:rPr lang="en-US" altLang="zh-CN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D.</a:t>
            </a:r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欲扬先抑</a:t>
            </a:r>
          </a:p>
        </p:txBody>
      </p:sp>
      <p:sp>
        <p:nvSpPr>
          <p:cNvPr id="7" name="矩形 6"/>
          <p:cNvSpPr/>
          <p:nvPr/>
        </p:nvSpPr>
        <p:spPr>
          <a:xfrm>
            <a:off x="6958702" y="-21953"/>
            <a:ext cx="432048" cy="1476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>
              <a:lnSpc>
                <a:spcPct val="250000"/>
              </a:lnSpc>
              <a:buClr>
                <a:srgbClr val="0070C0"/>
              </a:buClr>
            </a:pPr>
            <a:r>
              <a:rPr lang="en-US" altLang="zh-CN" sz="3600" dirty="0" smtClean="0">
                <a:solidFill>
                  <a:srgbClr val="FF0000"/>
                </a:solidFill>
                <a:latin typeface="微软雅黑" panose="020B0503020204020204" charset="-122"/>
              </a:rPr>
              <a:t>B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6"/>
          <p:cNvSpPr txBox="1"/>
          <p:nvPr/>
        </p:nvSpPr>
        <p:spPr>
          <a:xfrm>
            <a:off x="607060" y="1463675"/>
            <a:ext cx="7930515" cy="26752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647700">
              <a:lnSpc>
                <a:spcPct val="120000"/>
              </a:lnSpc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一个在战争中（             ）的老兵，在重返战场之前，将他神志不清的妻子送往（           ）。在车厢里，老妇人奇怪的举动，引起了姑娘的嘲笑。老兵说出原因后，车厢里一片（        ）。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214689" y="2539963"/>
            <a:ext cx="16273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精神病院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07060" y="655320"/>
            <a:ext cx="721233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这篇微型小说主要写了什么？简要复述。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047480" y="1542831"/>
            <a:ext cx="24273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失去三个儿子</a:t>
            </a:r>
          </a:p>
        </p:txBody>
      </p:sp>
      <p:sp>
        <p:nvSpPr>
          <p:cNvPr id="4" name="矩形 3"/>
          <p:cNvSpPr/>
          <p:nvPr/>
        </p:nvSpPr>
        <p:spPr>
          <a:xfrm>
            <a:off x="1701284" y="3586336"/>
            <a:ext cx="89789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寂静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3" grpId="0"/>
      <p:bldP spid="8" grpId="0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2927350" y="1779270"/>
            <a:ext cx="4968875" cy="575945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14"/>
          <p:cNvSpPr txBox="1"/>
          <p:nvPr/>
        </p:nvSpPr>
        <p:spPr>
          <a:xfrm>
            <a:off x="691918" y="480278"/>
            <a:ext cx="1931348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互动课堂</a:t>
            </a: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1520" y="548521"/>
            <a:ext cx="366861" cy="45633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ECEBE9">
                  <a:alpha val="100000"/>
                </a:srgbClr>
              </a:clrFrom>
              <a:clrTo>
                <a:srgbClr val="ECEBE9">
                  <a:alpha val="100000"/>
                  <a:alpha val="0"/>
                </a:srgbClr>
              </a:clrTo>
            </a:clrChange>
            <a:lum bright="6000" contrast="6000"/>
          </a:blip>
          <a:srcRect l="2753" t="26889" r="3464" b="26238"/>
          <a:stretch>
            <a:fillRect/>
          </a:stretch>
        </p:blipFill>
        <p:spPr>
          <a:xfrm>
            <a:off x="3067050" y="2644775"/>
            <a:ext cx="5518785" cy="183896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32435" y="1203960"/>
            <a:ext cx="8197850" cy="1173480"/>
          </a:xfrm>
          <a:prstGeom prst="rect">
            <a:avLst/>
          </a:prstGeom>
          <a:ln w="12700" cmpd="sng">
            <a:noFill/>
            <a:prstDash val="sysDot"/>
          </a:ln>
        </p:spPr>
        <p:txBody>
          <a:bodyPr wrap="square">
            <a:spAutoFit/>
          </a:bodyPr>
          <a:lstStyle/>
          <a:p>
            <a:pPr defTabSz="914400">
              <a:lnSpc>
                <a:spcPct val="110000"/>
              </a:lnSpc>
            </a:pPr>
            <a:r>
              <a:rPr lang="en-US" altLang="zh-CN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一列火车缓慢地驶出柏林，车厢里尽是妇女和孩子，几乎看不到一个健壮的男子。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5" grpId="0" uiExpand="1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6350" y="-3810"/>
            <a:ext cx="9155430" cy="518668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68680" y="485140"/>
            <a:ext cx="740537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b="1" u="sng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柏林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，位于德国东北部，是德国的首都。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矩形 30"/>
          <p:cNvSpPr/>
          <p:nvPr/>
        </p:nvSpPr>
        <p:spPr>
          <a:xfrm>
            <a:off x="395536" y="771679"/>
            <a:ext cx="8568952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车厢里“几乎看不到一个健壮的男子”说明了什么</a:t>
            </a:r>
            <a:r>
              <a:rPr lang="en-US" altLang="zh-CN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?</a:t>
            </a:r>
          </a:p>
        </p:txBody>
      </p:sp>
      <p:sp>
        <p:nvSpPr>
          <p:cNvPr id="3" name="矩形 2"/>
          <p:cNvSpPr/>
          <p:nvPr/>
        </p:nvSpPr>
        <p:spPr>
          <a:xfrm>
            <a:off x="610235" y="1615440"/>
            <a:ext cx="7924165" cy="21583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647700"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战争使很多健壮的年轻人失去了生命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，现在连年老的也要上战场了，这是为“现在轮到我自己上前线了”作铺垫。这让人感到辛酸：战争给人带来的是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痛苦和无奈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，战争是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残酷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81088" y="1696786"/>
            <a:ext cx="7078345" cy="56070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prstClr val="black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句中“</a:t>
            </a:r>
            <a:r>
              <a:rPr lang="zh-CN" altLang="en-US" sz="3200" b="1" dirty="0" smtClean="0">
                <a:solidFill>
                  <a:srgbClr val="0000FF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几乎</a:t>
            </a:r>
            <a:r>
              <a:rPr lang="zh-CN" altLang="en-US" sz="3200" b="1" dirty="0" smtClean="0">
                <a:solidFill>
                  <a:prstClr val="black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”一词能去掉吗？</a:t>
            </a:r>
            <a:r>
              <a:rPr lang="zh-CN" altLang="en-US" sz="3200" b="1" dirty="0">
                <a:solidFill>
                  <a:prstClr val="black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为什么？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68910" y="638175"/>
            <a:ext cx="8665845" cy="68389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车厢里尽是妇女和孩子，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几乎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看不到一个健壮的男子。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9072" y="2633975"/>
            <a:ext cx="7984830" cy="15125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539750">
              <a:lnSpc>
                <a:spcPct val="11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不能去掉，“几乎”一词意思是“差不多”，车厢里的健壮的男子极少极少，</a:t>
            </a:r>
            <a:r>
              <a:rPr lang="zh-CN" altLang="en-US" sz="2800" b="1" dirty="0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去掉就变成“一个也没有”，与原文情况不符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圆角矩形 13"/>
          <p:cNvSpPr/>
          <p:nvPr/>
        </p:nvSpPr>
        <p:spPr>
          <a:xfrm>
            <a:off x="775970" y="2959100"/>
            <a:ext cx="4391660" cy="123063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>
              <a:lnSpc>
                <a:spcPct val="150000"/>
              </a:lnSpc>
              <a:defRPr/>
            </a:pPr>
            <a:r>
              <a:rPr lang="zh-CN" altLang="en-US" sz="2800" kern="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老  兵：头发灰白 </a:t>
            </a:r>
            <a:endParaRPr lang="en-US" altLang="zh-CN" sz="2800" kern="0" dirty="0" smtClean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800" kern="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老</a:t>
            </a:r>
            <a:r>
              <a:rPr lang="zh-CN" altLang="en-US" sz="2800" kern="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妇人：身体虚弱而</a:t>
            </a:r>
            <a:r>
              <a:rPr lang="zh-CN" altLang="en-US" sz="2800" kern="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多</a:t>
            </a:r>
            <a:r>
              <a:rPr lang="zh-CN" altLang="en-US" sz="2800" kern="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病</a:t>
            </a:r>
          </a:p>
        </p:txBody>
      </p:sp>
      <p:sp>
        <p:nvSpPr>
          <p:cNvPr id="31" name="矩形 30"/>
          <p:cNvSpPr/>
          <p:nvPr/>
        </p:nvSpPr>
        <p:spPr>
          <a:xfrm>
            <a:off x="775970" y="381000"/>
            <a:ext cx="6964680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老妇人和老兵的外貌是什么样的？</a:t>
            </a:r>
          </a:p>
        </p:txBody>
      </p:sp>
      <p:sp>
        <p:nvSpPr>
          <p:cNvPr id="2" name="矩形 1"/>
          <p:cNvSpPr/>
          <p:nvPr/>
        </p:nvSpPr>
        <p:spPr>
          <a:xfrm>
            <a:off x="5430520" y="2880360"/>
            <a:ext cx="3169285" cy="130873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lvl="0">
              <a:lnSpc>
                <a:spcPct val="110000"/>
              </a:lnSpc>
              <a:defRPr/>
            </a:pPr>
            <a:r>
              <a:rPr lang="en-US" altLang="zh-CN" sz="2400" b="1" kern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400" b="1" kern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揭示了残酷的战争对人们身体、</a:t>
            </a:r>
            <a:r>
              <a:rPr lang="zh-CN" altLang="en-US" sz="2400" b="1" kern="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心灵造成巨大</a:t>
            </a:r>
            <a:r>
              <a:rPr lang="zh-CN" altLang="en-US" sz="2400" b="1" kern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伤害。</a:t>
            </a:r>
          </a:p>
        </p:txBody>
      </p:sp>
      <p:sp>
        <p:nvSpPr>
          <p:cNvPr id="5" name="矩形 4"/>
          <p:cNvSpPr/>
          <p:nvPr/>
        </p:nvSpPr>
        <p:spPr>
          <a:xfrm>
            <a:off x="401955" y="1052195"/>
            <a:ext cx="8197850" cy="1714500"/>
          </a:xfrm>
          <a:prstGeom prst="rect">
            <a:avLst/>
          </a:prstGeom>
          <a:ln w="12700" cmpd="sng">
            <a:noFill/>
            <a:prstDash val="sysDot"/>
          </a:ln>
        </p:spPr>
        <p:txBody>
          <a:bodyPr wrap="square">
            <a:spAutoFit/>
          </a:bodyPr>
          <a:lstStyle/>
          <a:p>
            <a:pPr defTabSz="914400">
              <a:lnSpc>
                <a:spcPct val="110000"/>
              </a:lnSpc>
            </a:pPr>
            <a:r>
              <a:rPr lang="en-US" altLang="zh-CN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在一节车厢里，坐着一位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头发灰白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的战时后备役老兵，坐在他身旁的是个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身体虚弱而多病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的老妇人。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31" grpId="0"/>
      <p:bldP spid="2" grpId="0" bldLvl="0" animBg="1"/>
      <p:bldP spid="5" grpId="0" uiExpand="1" build="p" animBg="1"/>
    </p:bldLst>
  </p:timing>
</p:sld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2147</Words>
  <Application>Microsoft Office PowerPoint</Application>
  <PresentationFormat>全屏显示(16:9)</PresentationFormat>
  <Paragraphs>104</Paragraphs>
  <Slides>30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42" baseType="lpstr">
      <vt:lpstr>Arial</vt:lpstr>
      <vt:lpstr>宋体</vt:lpstr>
      <vt:lpstr>Times New Roman</vt:lpstr>
      <vt:lpstr>微软雅黑</vt:lpstr>
      <vt:lpstr>Kaiti SC</vt:lpstr>
      <vt:lpstr>楷体</vt:lpstr>
      <vt:lpstr>黑体</vt:lpstr>
      <vt:lpstr>幼圆</vt:lpstr>
      <vt:lpstr>Wingdings</vt:lpstr>
      <vt:lpstr>Calibri</vt:lpstr>
      <vt:lpstr>Heiti SC Light</vt:lpstr>
      <vt:lpstr>1_Office 主题​​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/>
  <cp:revision>180</cp:revision>
  <dcterms:created xsi:type="dcterms:W3CDTF">2017-03-17T02:28:00Z</dcterms:created>
  <dcterms:modified xsi:type="dcterms:W3CDTF">2019-08-22T02:23:48Z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2052-11.1.0.8696</vt:lpwstr>
  </property>
</Properties>
</file>