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256" r:id="rId3"/>
    <p:sldId id="257" r:id="rId4"/>
    <p:sldId id="362" r:id="rId5"/>
    <p:sldId id="401" r:id="rId6"/>
    <p:sldId id="402" r:id="rId7"/>
    <p:sldId id="403" r:id="rId8"/>
    <p:sldId id="404" r:id="rId9"/>
    <p:sldId id="405" r:id="rId10"/>
    <p:sldId id="406" r:id="rId11"/>
    <p:sldId id="407" r:id="rId12"/>
    <p:sldId id="408" r:id="rId13"/>
    <p:sldId id="409" r:id="rId14"/>
    <p:sldId id="410" r:id="rId15"/>
    <p:sldId id="411" r:id="rId16"/>
    <p:sldId id="412" r:id="rId17"/>
    <p:sldId id="413" r:id="rId18"/>
    <p:sldId id="414" r:id="rId19"/>
    <p:sldId id="415" r:id="rId20"/>
    <p:sldId id="416" r:id="rId21"/>
    <p:sldId id="418" r:id="rId22"/>
    <p:sldId id="417" r:id="rId23"/>
    <p:sldId id="419" r:id="rId24"/>
    <p:sldId id="420" r:id="rId25"/>
    <p:sldId id="421" r:id="rId26"/>
    <p:sldId id="422" r:id="rId27"/>
    <p:sldId id="423" r:id="rId28"/>
    <p:sldId id="424" r:id="rId29"/>
    <p:sldId id="258" r:id="rId30"/>
  </p:sldIdLst>
  <p:sldSz cx="12192000" cy="6858000"/>
  <p:notesSz cx="7103745" cy="10234295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0C04D"/>
    <a:srgbClr val="DDB428"/>
    <a:srgbClr val="7A6B42"/>
    <a:srgbClr val="182E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/>
    <p:restoredTop sz="94660"/>
  </p:normalViewPr>
  <p:slideViewPr>
    <p:cSldViewPr snapToGrid="0" showGuides="1">
      <p:cViewPr varScale="1">
        <p:scale>
          <a:sx n="67" d="100"/>
          <a:sy n="67" d="100"/>
        </p:scale>
        <p:origin x="-605" y="-91"/>
      </p:cViewPr>
      <p:guideLst>
        <p:guide orient="horz" pos="222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565" cy="51352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171" y="0"/>
            <a:ext cx="3078565" cy="51352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711" y="1279366"/>
            <a:ext cx="6140958" cy="3454289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438" y="4925560"/>
            <a:ext cx="5683504" cy="403000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407"/>
            <a:ext cx="3078565" cy="51352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171" y="9721407"/>
            <a:ext cx="3078565" cy="51352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655445" y="1841950"/>
            <a:ext cx="8879205" cy="1404620"/>
          </a:xfrm>
          <a:prstGeom prst="rect">
            <a:avLst/>
          </a:prstGeom>
          <a:solidFill>
            <a:srgbClr val="FFFFFF">
              <a:alpha val="52941"/>
            </a:srgbClr>
          </a:solidFill>
        </p:spPr>
        <p:txBody>
          <a:bodyPr wrap="square" lIns="51435" tIns="25717" rIns="51435" bIns="25717" rtlCol="0">
            <a:spAutoFit/>
          </a:bodyPr>
          <a:lstStyle/>
          <a:p>
            <a:pPr algn="ctr"/>
            <a:r>
              <a:rPr lang="zh-CN" altLang="en-US" sz="88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陀螺</a:t>
            </a:r>
            <a:endParaRPr lang="zh-CN" altLang="en-US" sz="8800" b="1" dirty="0" smtClean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 flipV="1">
            <a:off x="1319213" y="671513"/>
            <a:ext cx="9402763" cy="76200"/>
          </a:xfrm>
          <a:prstGeom prst="rect">
            <a:avLst/>
          </a:prstGeom>
          <a:solidFill>
            <a:srgbClr val="DDB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1" name="图片 11" descr="未标题-1"/>
          <p:cNvPicPr>
            <a:picLocks noChangeAspect="1"/>
          </p:cNvPicPr>
          <p:nvPr/>
        </p:nvPicPr>
        <p:blipFill>
          <a:blip r:embed="rId2"/>
          <a:srcRect l="9535" t="-230" b="92458"/>
          <a:stretch>
            <a:fillRect/>
          </a:stretch>
        </p:blipFill>
        <p:spPr>
          <a:xfrm>
            <a:off x="10802938" y="469900"/>
            <a:ext cx="2252662" cy="407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1" descr="形状-5-拷贝-2_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9213" y="298450"/>
            <a:ext cx="917575" cy="250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TextBox 6"/>
          <p:cNvSpPr txBox="1">
            <a:spLocks noChangeArrowheads="1"/>
          </p:cNvSpPr>
          <p:nvPr/>
        </p:nvSpPr>
        <p:spPr bwMode="auto">
          <a:xfrm>
            <a:off x="2830830" y="2372360"/>
            <a:ext cx="778192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默读课文，讨论、交流：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说说课文围绕陀螺写了哪几件事？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68943" y="4043998"/>
            <a:ext cx="7504112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做陀螺   得陀螺   斗陀螺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（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   （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5-7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  （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7-13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16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4">
                                            <p:txEl>
                                              <p:charRg st="16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 flipV="1">
            <a:off x="1319213" y="671513"/>
            <a:ext cx="9402763" cy="76200"/>
          </a:xfrm>
          <a:prstGeom prst="rect">
            <a:avLst/>
          </a:prstGeom>
          <a:solidFill>
            <a:srgbClr val="DDB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1" name="图片 11" descr="未标题-1"/>
          <p:cNvPicPr>
            <a:picLocks noChangeAspect="1"/>
          </p:cNvPicPr>
          <p:nvPr/>
        </p:nvPicPr>
        <p:blipFill>
          <a:blip r:embed="rId2"/>
          <a:srcRect l="9535" t="-230" b="92458"/>
          <a:stretch>
            <a:fillRect/>
          </a:stretch>
        </p:blipFill>
        <p:spPr>
          <a:xfrm>
            <a:off x="10802938" y="469900"/>
            <a:ext cx="2252662" cy="407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1" descr="形状-5-拷贝-2_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9213" y="298450"/>
            <a:ext cx="917575" cy="250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TextBox 6"/>
          <p:cNvSpPr txBox="1">
            <a:spLocks noChangeArrowheads="1"/>
          </p:cNvSpPr>
          <p:nvPr/>
        </p:nvSpPr>
        <p:spPr bwMode="auto">
          <a:xfrm>
            <a:off x="3275013" y="2662873"/>
            <a:ext cx="7527925" cy="287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  默读课文第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1-3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自然段，说一说在“我”的家乡陀螺叫作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________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，制作陀螺需要用到哪些材料？陀螺是怎样玩的？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7412" name="矩形 1"/>
          <p:cNvSpPr/>
          <p:nvPr/>
        </p:nvSpPr>
        <p:spPr>
          <a:xfrm>
            <a:off x="8431213" y="3389948"/>
            <a:ext cx="1800225" cy="66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冰尜儿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5" name="文本框 13"/>
          <p:cNvSpPr txBox="1"/>
          <p:nvPr/>
        </p:nvSpPr>
        <p:spPr>
          <a:xfrm>
            <a:off x="1198880" y="1090930"/>
            <a:ext cx="28797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理解课文</a:t>
            </a:r>
            <a:endParaRPr lang="zh-CN" altLang="en-US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 flipV="1">
            <a:off x="1319213" y="671513"/>
            <a:ext cx="9402763" cy="76200"/>
          </a:xfrm>
          <a:prstGeom prst="rect">
            <a:avLst/>
          </a:prstGeom>
          <a:solidFill>
            <a:srgbClr val="DDB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1" name="图片 11" descr="未标题-1"/>
          <p:cNvPicPr>
            <a:picLocks noChangeAspect="1"/>
          </p:cNvPicPr>
          <p:nvPr/>
        </p:nvPicPr>
        <p:blipFill>
          <a:blip r:embed="rId2"/>
          <a:srcRect l="9535" t="-230" b="92458"/>
          <a:stretch>
            <a:fillRect/>
          </a:stretch>
        </p:blipFill>
        <p:spPr>
          <a:xfrm>
            <a:off x="10802938" y="469900"/>
            <a:ext cx="2252662" cy="407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1" descr="形状-5-拷贝-2_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9213" y="298450"/>
            <a:ext cx="917575" cy="250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2657793" y="2311083"/>
            <a:ext cx="8064500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做冰尜儿用的是木头，柳木、榆木、松木、枣木、梨木都可以。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57793" y="3638233"/>
            <a:ext cx="8064500" cy="1922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好的冰尜儿尖部嵌一颗滚珠，转起来能增加许多妩媚。顶不济的，也要钉上一枚铁钉，否则转不了多少圈，尖部就会开裂。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57793" y="1752283"/>
            <a:ext cx="18002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材料：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6110605" y="2917508"/>
            <a:ext cx="4529138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226118" y="3530283"/>
            <a:ext cx="3313113" cy="22225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266305" y="4247833"/>
            <a:ext cx="935038" cy="793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0174605" y="4862195"/>
            <a:ext cx="396875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3205480" y="5500370"/>
            <a:ext cx="439738" cy="3175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3981768" y="1788795"/>
            <a:ext cx="180022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木头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969318" y="1788795"/>
            <a:ext cx="287972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滚珠或铁钉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332605" y="4276408"/>
            <a:ext cx="14700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妩媚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102293" y="5613083"/>
            <a:ext cx="77771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拟人化，写出了冰尜儿旋转时的动态美。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8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 flipV="1">
            <a:off x="1319213" y="671513"/>
            <a:ext cx="9402763" cy="76200"/>
          </a:xfrm>
          <a:prstGeom prst="rect">
            <a:avLst/>
          </a:prstGeom>
          <a:solidFill>
            <a:srgbClr val="DDB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1" name="图片 11" descr="未标题-1"/>
          <p:cNvPicPr>
            <a:picLocks noChangeAspect="1"/>
          </p:cNvPicPr>
          <p:nvPr/>
        </p:nvPicPr>
        <p:blipFill>
          <a:blip r:embed="rId2"/>
          <a:srcRect l="9535" t="-230" b="92458"/>
          <a:stretch>
            <a:fillRect/>
          </a:stretch>
        </p:blipFill>
        <p:spPr>
          <a:xfrm>
            <a:off x="10802938" y="469900"/>
            <a:ext cx="2252662" cy="407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1" descr="形状-5-拷贝-2_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9213" y="298450"/>
            <a:ext cx="917575" cy="250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2625090" y="1492885"/>
            <a:ext cx="20177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怎样玩：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25090" y="2046923"/>
            <a:ext cx="8534400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他们往往各站一角，奋力抽转自己的冰尜儿，让它朝对方撞去。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757353" y="2599373"/>
            <a:ext cx="425450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3163253" y="3178810"/>
            <a:ext cx="3313113" cy="22225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2699703" y="5028248"/>
            <a:ext cx="8459787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运用</a:t>
            </a:r>
            <a:r>
              <a:rPr lang="zh-CN" altLang="en-US" sz="3200" b="1" dirty="0">
                <a:solidFill>
                  <a:srgbClr val="FF00FF"/>
                </a:solidFill>
                <a:latin typeface="宋体" panose="02010600030101010101" pitchFamily="2" charset="-122"/>
              </a:rPr>
              <a:t>拟人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的修辞手法，写出了两只旋转的陀螺奋勇相斗的情景。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99703" y="3270885"/>
            <a:ext cx="8350250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两只旋转的陀螺奋勇搏斗，旋风般撞向对手，刚一接触，又各自闪向一边，然后重整旗鼓再战──直到其中一方被撞翻才告一段落。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 flipV="1">
            <a:off x="1319213" y="671513"/>
            <a:ext cx="9402763" cy="76200"/>
          </a:xfrm>
          <a:prstGeom prst="rect">
            <a:avLst/>
          </a:prstGeom>
          <a:solidFill>
            <a:srgbClr val="DDB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1" name="图片 11" descr="未标题-1"/>
          <p:cNvPicPr>
            <a:picLocks noChangeAspect="1"/>
          </p:cNvPicPr>
          <p:nvPr/>
        </p:nvPicPr>
        <p:blipFill>
          <a:blip r:embed="rId2"/>
          <a:srcRect l="9535" t="-230" b="92458"/>
          <a:stretch>
            <a:fillRect/>
          </a:stretch>
        </p:blipFill>
        <p:spPr>
          <a:xfrm>
            <a:off x="10802938" y="469900"/>
            <a:ext cx="2252662" cy="407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1" descr="形状-5-拷贝-2_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9213" y="298450"/>
            <a:ext cx="917575" cy="250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2740343" y="2540953"/>
            <a:ext cx="7705725" cy="128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  默读课文第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4-13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自然段，找出表现“我”心情变化的句子，仔细体会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 flipV="1">
            <a:off x="1319213" y="671513"/>
            <a:ext cx="9402763" cy="76200"/>
          </a:xfrm>
          <a:prstGeom prst="rect">
            <a:avLst/>
          </a:prstGeom>
          <a:solidFill>
            <a:srgbClr val="DDB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1" name="图片 11" descr="未标题-1"/>
          <p:cNvPicPr>
            <a:picLocks noChangeAspect="1"/>
          </p:cNvPicPr>
          <p:nvPr/>
        </p:nvPicPr>
        <p:blipFill>
          <a:blip r:embed="rId2"/>
          <a:srcRect l="9535" t="-230" b="92458"/>
          <a:stretch>
            <a:fillRect/>
          </a:stretch>
        </p:blipFill>
        <p:spPr>
          <a:xfrm>
            <a:off x="10802938" y="469900"/>
            <a:ext cx="2252662" cy="407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1" descr="形状-5-拷贝-2_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9213" y="298450"/>
            <a:ext cx="917575" cy="250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: 圆角 12"/>
          <p:cNvSpPr/>
          <p:nvPr/>
        </p:nvSpPr>
        <p:spPr>
          <a:xfrm>
            <a:off x="2879090" y="3068955"/>
            <a:ext cx="1598613" cy="57626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83790" y="1849755"/>
            <a:ext cx="8135938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然而一个孩子无论如何是削不出高质量的陀螺的，因此，曾有很长一段时间我的世界堆满乌云，快乐像过冬的燕子一般，飞到一个谁也看不到的地方去了。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83790" y="4235768"/>
            <a:ext cx="8135938" cy="1281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FF00FF"/>
                </a:solidFill>
                <a:latin typeface="宋体" panose="02010600030101010101" pitchFamily="2" charset="-122"/>
              </a:rPr>
              <a:t>比喻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：既表现了“我”的心情十分低落，又暗示了快乐最终还是会回来。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914265" y="3603943"/>
            <a:ext cx="417195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 flipV="1">
            <a:off x="1319213" y="671513"/>
            <a:ext cx="9402763" cy="76200"/>
          </a:xfrm>
          <a:prstGeom prst="rect">
            <a:avLst/>
          </a:prstGeom>
          <a:solidFill>
            <a:srgbClr val="DDB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1" name="图片 11" descr="未标题-1"/>
          <p:cNvPicPr>
            <a:picLocks noChangeAspect="1"/>
          </p:cNvPicPr>
          <p:nvPr/>
        </p:nvPicPr>
        <p:blipFill>
          <a:blip r:embed="rId2"/>
          <a:srcRect l="9535" t="-230" b="92458"/>
          <a:stretch>
            <a:fillRect/>
          </a:stretch>
        </p:blipFill>
        <p:spPr>
          <a:xfrm>
            <a:off x="10802938" y="469900"/>
            <a:ext cx="2252662" cy="407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1" descr="形状-5-拷贝-2_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9213" y="298450"/>
            <a:ext cx="917575" cy="250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166110" y="2278698"/>
            <a:ext cx="7766050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这消息曾使我一整天处于恍惚的状态，老想象着那只陀螺英武的风姿。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32785" y="3934460"/>
            <a:ext cx="7699375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体现了“我”对即将得到新的陀螺的憧憬和期待。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6544310" y="2854960"/>
            <a:ext cx="4171950" cy="0"/>
          </a:xfrm>
          <a:prstGeom prst="line">
            <a:avLst/>
          </a:prstGeom>
          <a:noFill/>
          <a:ln w="38100" cap="flat" cmpd="sng" algn="ctr">
            <a:solidFill>
              <a:srgbClr val="F79646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rgbClr val="F79646"/>
          </a:lnRef>
          <a:fillRef idx="0">
            <a:srgbClr val="F79646"/>
          </a:fillRef>
          <a:effectRef idx="2">
            <a:srgbClr val="F79646"/>
          </a:effectRef>
          <a:fontRef idx="minor">
            <a:sysClr val="windowText" lastClr="000000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 flipV="1">
            <a:off x="1319213" y="671513"/>
            <a:ext cx="9402763" cy="76200"/>
          </a:xfrm>
          <a:prstGeom prst="rect">
            <a:avLst/>
          </a:prstGeom>
          <a:solidFill>
            <a:srgbClr val="DDB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1" name="图片 11" descr="未标题-1"/>
          <p:cNvPicPr>
            <a:picLocks noChangeAspect="1"/>
          </p:cNvPicPr>
          <p:nvPr/>
        </p:nvPicPr>
        <p:blipFill>
          <a:blip r:embed="rId2"/>
          <a:srcRect l="9535" t="-230" b="92458"/>
          <a:stretch>
            <a:fillRect/>
          </a:stretch>
        </p:blipFill>
        <p:spPr>
          <a:xfrm>
            <a:off x="10802938" y="469900"/>
            <a:ext cx="2252662" cy="407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1" descr="形状-5-拷贝-2_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9213" y="298450"/>
            <a:ext cx="917575" cy="250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4" name="矩形 1"/>
          <p:cNvSpPr/>
          <p:nvPr/>
        </p:nvSpPr>
        <p:spPr>
          <a:xfrm>
            <a:off x="2875915" y="1959293"/>
            <a:ext cx="8064500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尤其当我看到这枚“鸭蛋”的下端已嵌上一粒大滚珠时，更是手舞足蹈，恨不得马上在马路上一显身手！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91890" y="1925955"/>
            <a:ext cx="14700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尤其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814878" y="1925955"/>
            <a:ext cx="7207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42990" y="2511743"/>
            <a:ext cx="12239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更是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95728" y="2511743"/>
            <a:ext cx="17287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恨不得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75915" y="3903980"/>
            <a:ext cx="8064500" cy="1281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这几个词语充分表现出了“我”迫不及待地想带着新陀螺去大显身手的激动心情。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 flipV="1">
            <a:off x="1319213" y="671513"/>
            <a:ext cx="9402763" cy="76200"/>
          </a:xfrm>
          <a:prstGeom prst="rect">
            <a:avLst/>
          </a:prstGeom>
          <a:solidFill>
            <a:srgbClr val="DDB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1" name="图片 11" descr="未标题-1"/>
          <p:cNvPicPr>
            <a:picLocks noChangeAspect="1"/>
          </p:cNvPicPr>
          <p:nvPr/>
        </p:nvPicPr>
        <p:blipFill>
          <a:blip r:embed="rId2"/>
          <a:srcRect l="9535" t="-230" b="92458"/>
          <a:stretch>
            <a:fillRect/>
          </a:stretch>
        </p:blipFill>
        <p:spPr>
          <a:xfrm>
            <a:off x="10802938" y="469900"/>
            <a:ext cx="2252662" cy="407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1" descr="形状-5-拷贝-2_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9213" y="298450"/>
            <a:ext cx="917575" cy="250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2658110" y="2060893"/>
            <a:ext cx="8064500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尤其当我看到这枚“鸭蛋”的下端已嵌上一粒大滚珠时，更是手舞足蹈，恨不得马上在马路上一显身手！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74085" y="2027555"/>
            <a:ext cx="14700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尤其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97073" y="2027555"/>
            <a:ext cx="7207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25185" y="2613343"/>
            <a:ext cx="12239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更是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777923" y="2613343"/>
            <a:ext cx="17287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恨不得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58110" y="4005580"/>
            <a:ext cx="8064500" cy="1281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这几个词语充分表现出了“我”迫不及待地想带着新陀螺去大显身手的激动心情。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 flipV="1">
            <a:off x="1319213" y="671513"/>
            <a:ext cx="9402763" cy="76200"/>
          </a:xfrm>
          <a:prstGeom prst="rect">
            <a:avLst/>
          </a:prstGeom>
          <a:solidFill>
            <a:srgbClr val="DDB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1" name="图片 11" descr="未标题-1"/>
          <p:cNvPicPr>
            <a:picLocks noChangeAspect="1"/>
          </p:cNvPicPr>
          <p:nvPr/>
        </p:nvPicPr>
        <p:blipFill>
          <a:blip r:embed="rId2"/>
          <a:srcRect l="9535" t="-230" b="92458"/>
          <a:stretch>
            <a:fillRect/>
          </a:stretch>
        </p:blipFill>
        <p:spPr>
          <a:xfrm>
            <a:off x="10802938" y="469900"/>
            <a:ext cx="2252662" cy="407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1" descr="形状-5-拷贝-2_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9213" y="298450"/>
            <a:ext cx="917575" cy="250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236788" y="1572895"/>
            <a:ext cx="8424862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的陀螺刚一露面，就招来了一顿嘲笑。的确，在各色帅气的陀螺面前，它长得不伦不类，该平的地方不平，该尖的地方不尖，看不出一丝一毫与同伴相斗的能力。这使我士气大减，只是在一旁抽打，不敢向任何人挑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9255125" y="2152333"/>
            <a:ext cx="836613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9275763" y="3925570"/>
            <a:ext cx="1223963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273300" y="4541520"/>
            <a:ext cx="503238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>
            <a:off x="6450013" y="4501833"/>
            <a:ext cx="3311525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2236788" y="4557395"/>
            <a:ext cx="8424862" cy="1281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“我”有些沮丧。因为“我”的陀螺与别人帅气的陀螺相比，显得不伦不类。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 flipV="1">
            <a:off x="1319213" y="671513"/>
            <a:ext cx="9402763" cy="76200"/>
          </a:xfrm>
          <a:prstGeom prst="rect">
            <a:avLst/>
          </a:prstGeom>
          <a:solidFill>
            <a:srgbClr val="DDB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1" name="图片 11" descr="未标题-1"/>
          <p:cNvPicPr>
            <a:picLocks noChangeAspect="1"/>
          </p:cNvPicPr>
          <p:nvPr/>
        </p:nvPicPr>
        <p:blipFill>
          <a:blip r:embed="rId2"/>
          <a:srcRect l="9535" t="-230" b="92458"/>
          <a:stretch>
            <a:fillRect/>
          </a:stretch>
        </p:blipFill>
        <p:spPr>
          <a:xfrm>
            <a:off x="10802938" y="469900"/>
            <a:ext cx="2252662" cy="407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1" descr="形状-5-拷贝-2_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9213" y="298450"/>
            <a:ext cx="917575" cy="250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988" y="2364520"/>
            <a:ext cx="4894739" cy="25896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5"/>
          <p:cNvSpPr txBox="1"/>
          <p:nvPr/>
        </p:nvSpPr>
        <p:spPr>
          <a:xfrm>
            <a:off x="2727008" y="2580005"/>
            <a:ext cx="2879725" cy="21685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marL="457200" indent="-457200" eaLnBrk="1" hangingPunct="1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你知道这两个小朋友在玩什么吗？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 flipV="1">
            <a:off x="1319213" y="671513"/>
            <a:ext cx="9402763" cy="76200"/>
          </a:xfrm>
          <a:prstGeom prst="rect">
            <a:avLst/>
          </a:prstGeom>
          <a:solidFill>
            <a:srgbClr val="DDB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1" name="图片 11" descr="未标题-1"/>
          <p:cNvPicPr>
            <a:picLocks noChangeAspect="1"/>
          </p:cNvPicPr>
          <p:nvPr/>
        </p:nvPicPr>
        <p:blipFill>
          <a:blip r:embed="rId2"/>
          <a:srcRect l="9535" t="-230" b="92458"/>
          <a:stretch>
            <a:fillRect/>
          </a:stretch>
        </p:blipFill>
        <p:spPr>
          <a:xfrm>
            <a:off x="10802938" y="469900"/>
            <a:ext cx="2252662" cy="407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1" descr="形状-5-拷贝-2_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9213" y="298450"/>
            <a:ext cx="917575" cy="250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2" name="矩形 1"/>
          <p:cNvSpPr/>
          <p:nvPr/>
        </p:nvSpPr>
        <p:spPr>
          <a:xfrm>
            <a:off x="2340928" y="2156143"/>
            <a:ext cx="7705725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这真是个辉煌的时刻！我尝到了胜利的滋味，品到了幸运的甜头。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871903" y="2121218"/>
            <a:ext cx="12827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胜利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40928" y="2703830"/>
            <a:ext cx="14700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的滋味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92078" y="2710180"/>
            <a:ext cx="2730500" cy="642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幸运的甜头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40928" y="3784918"/>
            <a:ext cx="7740650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此时的“我”非常快乐，“辉煌”一词体现了我“自豪”的心理。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88853" y="2124393"/>
            <a:ext cx="1220787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辉煌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 flipV="1">
            <a:off x="1319213" y="671513"/>
            <a:ext cx="9402763" cy="76200"/>
          </a:xfrm>
          <a:prstGeom prst="rect">
            <a:avLst/>
          </a:prstGeom>
          <a:solidFill>
            <a:srgbClr val="DDB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1" name="图片 11" descr="未标题-1"/>
          <p:cNvPicPr>
            <a:picLocks noChangeAspect="1"/>
          </p:cNvPicPr>
          <p:nvPr/>
        </p:nvPicPr>
        <p:blipFill>
          <a:blip r:embed="rId2"/>
          <a:srcRect l="9535" t="-230" b="92458"/>
          <a:stretch>
            <a:fillRect/>
          </a:stretch>
        </p:blipFill>
        <p:spPr>
          <a:xfrm>
            <a:off x="10802938" y="469900"/>
            <a:ext cx="2252662" cy="407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1" descr="形状-5-拷贝-2_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9213" y="298450"/>
            <a:ext cx="917575" cy="250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1"/>
          <p:cNvSpPr/>
          <p:nvPr/>
        </p:nvSpPr>
        <p:spPr>
          <a:xfrm>
            <a:off x="2372678" y="3237548"/>
            <a:ext cx="8064500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运用了拟人的修辞手法，赋予陀螺以人的动作和情感，把陀螺写“活”了，好像陀螺也有了思想和意识，将小陀螺和大陀螺交战的场景形象生动地呈现了出来。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TextBox 6"/>
          <p:cNvSpPr txBox="1">
            <a:spLocks noChangeArrowheads="1"/>
          </p:cNvSpPr>
          <p:nvPr/>
        </p:nvSpPr>
        <p:spPr bwMode="auto">
          <a:xfrm>
            <a:off x="2372678" y="1524635"/>
            <a:ext cx="8064500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  仔细阅读第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9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、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10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自然段，说说在描写斗陀螺时运用了什么修辞手法？这样写有什么好处？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 flipV="1">
            <a:off x="1319213" y="671513"/>
            <a:ext cx="9402763" cy="76200"/>
          </a:xfrm>
          <a:prstGeom prst="rect">
            <a:avLst/>
          </a:prstGeom>
          <a:solidFill>
            <a:srgbClr val="DDB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1" name="图片 11" descr="未标题-1"/>
          <p:cNvPicPr>
            <a:picLocks noChangeAspect="1"/>
          </p:cNvPicPr>
          <p:nvPr/>
        </p:nvPicPr>
        <p:blipFill>
          <a:blip r:embed="rId2"/>
          <a:srcRect l="9535" t="-230" b="92458"/>
          <a:stretch>
            <a:fillRect/>
          </a:stretch>
        </p:blipFill>
        <p:spPr>
          <a:xfrm>
            <a:off x="10802938" y="469900"/>
            <a:ext cx="2252662" cy="407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1" descr="形状-5-拷贝-2_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9903" y="1205230"/>
            <a:ext cx="917575" cy="250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0" name="TextBox 6"/>
          <p:cNvSpPr txBox="1"/>
          <p:nvPr/>
        </p:nvSpPr>
        <p:spPr>
          <a:xfrm>
            <a:off x="2347278" y="1216343"/>
            <a:ext cx="7248525" cy="11096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再读课文，从文中找出相关语句，将下列表格补充完整。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263140" y="2405380"/>
          <a:ext cx="8172450" cy="3700145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856391"/>
                <a:gridCol w="5316059"/>
              </a:tblGrid>
              <a:tr h="586846">
                <a:tc>
                  <a:txBody>
                    <a:bodyPr/>
                    <a:p>
                      <a:pPr algn="ctr"/>
                      <a:endParaRPr lang="zh-CN" altLang="en-US" sz="1800" dirty="0"/>
                    </a:p>
                  </a:txBody>
                  <a:tcPr marT="45707" marB="45707" anchor="ctr"/>
                </a:tc>
                <a:tc>
                  <a:txBody>
                    <a:bodyPr/>
                    <a:p>
                      <a:pPr algn="ctr"/>
                      <a:endParaRPr lang="zh-CN" altLang="en-US" sz="1800" dirty="0"/>
                    </a:p>
                  </a:txBody>
                  <a:tcPr marT="45707" marB="45707" anchor="ctr"/>
                </a:tc>
              </a:tr>
              <a:tr h="765810">
                <a:tc>
                  <a:txBody>
                    <a:bodyPr/>
                    <a:p>
                      <a:pPr algn="ctr"/>
                      <a:endParaRPr lang="zh-CN" altLang="en-US" sz="1800" dirty="0"/>
                    </a:p>
                  </a:txBody>
                  <a:tcPr marT="45707" marB="45707" anchor="ctr"/>
                </a:tc>
                <a:tc>
                  <a:txBody>
                    <a:bodyPr/>
                    <a:p>
                      <a:pPr algn="ctr"/>
                      <a:endParaRPr lang="zh-CN" altLang="en-US" sz="1800" dirty="0"/>
                    </a:p>
                  </a:txBody>
                  <a:tcPr marT="45707" marB="45707" anchor="ctr"/>
                </a:tc>
              </a:tr>
              <a:tr h="586846">
                <a:tc>
                  <a:txBody>
                    <a:bodyPr/>
                    <a:p>
                      <a:pPr algn="ctr"/>
                      <a:endParaRPr lang="zh-CN" altLang="en-US" sz="1800"/>
                    </a:p>
                  </a:txBody>
                  <a:tcPr marT="45707" marB="45707" anchor="ctr"/>
                </a:tc>
                <a:tc>
                  <a:txBody>
                    <a:bodyPr/>
                    <a:p>
                      <a:pPr algn="ctr"/>
                      <a:endParaRPr lang="zh-CN" altLang="en-US" sz="1800"/>
                    </a:p>
                  </a:txBody>
                  <a:tcPr marT="45707" marB="45707" anchor="ctr"/>
                </a:tc>
              </a:tr>
              <a:tr h="586846">
                <a:tc>
                  <a:txBody>
                    <a:bodyPr/>
                    <a:p>
                      <a:pPr algn="ctr"/>
                      <a:endParaRPr lang="zh-CN" altLang="en-US" sz="1800"/>
                    </a:p>
                  </a:txBody>
                  <a:tcPr marT="45707" marB="45707" anchor="ctr"/>
                </a:tc>
                <a:tc>
                  <a:txBody>
                    <a:bodyPr/>
                    <a:p>
                      <a:pPr algn="ctr"/>
                      <a:endParaRPr lang="zh-CN" altLang="en-US" sz="1800"/>
                    </a:p>
                  </a:txBody>
                  <a:tcPr marT="45707" marB="45707" anchor="ctr"/>
                </a:tc>
              </a:tr>
              <a:tr h="586846">
                <a:tc>
                  <a:txBody>
                    <a:bodyPr/>
                    <a:p>
                      <a:pPr algn="ctr"/>
                      <a:endParaRPr lang="zh-CN" altLang="en-US" sz="1800"/>
                    </a:p>
                  </a:txBody>
                  <a:tcPr marT="45707" marB="45707" anchor="ctr"/>
                </a:tc>
                <a:tc>
                  <a:txBody>
                    <a:bodyPr/>
                    <a:p>
                      <a:pPr algn="ctr"/>
                      <a:endParaRPr lang="zh-CN" altLang="en-US" sz="1800"/>
                    </a:p>
                  </a:txBody>
                  <a:tcPr marT="45707" marB="45707" anchor="ctr"/>
                </a:tc>
              </a:tr>
              <a:tr h="586740">
                <a:tc>
                  <a:txBody>
                    <a:bodyPr/>
                    <a:p>
                      <a:pPr algn="ctr"/>
                      <a:endParaRPr lang="zh-CN" altLang="en-US" sz="1800"/>
                    </a:p>
                  </a:txBody>
                  <a:tcPr marT="45707" marB="45707" anchor="ctr"/>
                </a:tc>
                <a:tc>
                  <a:txBody>
                    <a:bodyPr/>
                    <a:p>
                      <a:pPr algn="ctr"/>
                      <a:endParaRPr lang="zh-CN" altLang="en-US" sz="1800" dirty="0"/>
                    </a:p>
                  </a:txBody>
                  <a:tcPr marT="45707" marB="45707" anchor="ctr"/>
                </a:tc>
              </a:tr>
            </a:tbl>
          </a:graphicData>
        </a:graphic>
      </p:graphicFrame>
      <p:sp>
        <p:nvSpPr>
          <p:cNvPr id="27674" name="TextBox 6"/>
          <p:cNvSpPr txBox="1"/>
          <p:nvPr/>
        </p:nvSpPr>
        <p:spPr>
          <a:xfrm>
            <a:off x="1890078" y="2405380"/>
            <a:ext cx="3281362" cy="568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1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“我”的心理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7675" name="TextBox 6"/>
          <p:cNvSpPr txBox="1"/>
          <p:nvPr/>
        </p:nvSpPr>
        <p:spPr>
          <a:xfrm>
            <a:off x="5347653" y="2399030"/>
            <a:ext cx="3887787" cy="568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产生这一心理的原因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7676" name="TextBox 6"/>
          <p:cNvSpPr txBox="1"/>
          <p:nvPr/>
        </p:nvSpPr>
        <p:spPr>
          <a:xfrm>
            <a:off x="2172653" y="2983230"/>
            <a:ext cx="3043237" cy="633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1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热衷于削制陀螺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7677" name="TextBox 6"/>
          <p:cNvSpPr txBox="1"/>
          <p:nvPr/>
        </p:nvSpPr>
        <p:spPr>
          <a:xfrm>
            <a:off x="2148840" y="3619818"/>
            <a:ext cx="2732088" cy="633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1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失落、懊恼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7678" name="TextBox 6"/>
          <p:cNvSpPr txBox="1"/>
          <p:nvPr/>
        </p:nvSpPr>
        <p:spPr>
          <a:xfrm>
            <a:off x="2166303" y="4170680"/>
            <a:ext cx="2730500" cy="568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1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极其高兴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7679" name="TextBox 6"/>
          <p:cNvSpPr txBox="1"/>
          <p:nvPr/>
        </p:nvSpPr>
        <p:spPr>
          <a:xfrm>
            <a:off x="2263140" y="4762818"/>
            <a:ext cx="2730500" cy="568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1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士气大减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7680" name="TextBox 6"/>
          <p:cNvSpPr txBox="1"/>
          <p:nvPr/>
        </p:nvSpPr>
        <p:spPr>
          <a:xfrm>
            <a:off x="2228215" y="5331143"/>
            <a:ext cx="2730500" cy="568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1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欢乐、自豪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 flipV="1">
            <a:off x="1319213" y="671513"/>
            <a:ext cx="9402763" cy="76200"/>
          </a:xfrm>
          <a:prstGeom prst="rect">
            <a:avLst/>
          </a:prstGeom>
          <a:solidFill>
            <a:srgbClr val="DDB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1" name="图片 11" descr="未标题-1"/>
          <p:cNvPicPr>
            <a:picLocks noChangeAspect="1"/>
          </p:cNvPicPr>
          <p:nvPr/>
        </p:nvPicPr>
        <p:blipFill>
          <a:blip r:embed="rId2"/>
          <a:srcRect l="9535" t="-230" b="92458"/>
          <a:stretch>
            <a:fillRect/>
          </a:stretch>
        </p:blipFill>
        <p:spPr>
          <a:xfrm>
            <a:off x="10802938" y="469900"/>
            <a:ext cx="2252662" cy="407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1" descr="形状-5-拷贝-2_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9213" y="298450"/>
            <a:ext cx="917575" cy="25082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271713" y="1935480"/>
          <a:ext cx="8270875" cy="3887788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890792"/>
                <a:gridCol w="5380083"/>
              </a:tblGrid>
              <a:tr h="806900">
                <a:tc>
                  <a:txBody>
                    <a:bodyPr/>
                    <a:p>
                      <a:pPr algn="ctr"/>
                      <a:endParaRPr lang="zh-CN" altLang="en-US" sz="1800" dirty="0"/>
                    </a:p>
                  </a:txBody>
                  <a:tcPr marL="91445" marR="91445" marT="45713" marB="45713" anchor="ctr"/>
                </a:tc>
                <a:tc>
                  <a:txBody>
                    <a:bodyPr/>
                    <a:p>
                      <a:pPr algn="ctr"/>
                      <a:endParaRPr lang="zh-CN" altLang="en-US" sz="1800" dirty="0"/>
                    </a:p>
                  </a:txBody>
                  <a:tcPr marL="91445" marR="91445" marT="45713" marB="45713" anchor="ctr"/>
                </a:tc>
              </a:tr>
              <a:tr h="1760507">
                <a:tc>
                  <a:txBody>
                    <a:bodyPr/>
                    <a:p>
                      <a:pPr algn="ctr"/>
                      <a:endParaRPr lang="zh-CN" altLang="en-US" sz="1800" dirty="0"/>
                    </a:p>
                  </a:txBody>
                  <a:tcPr marL="91445" marR="91445" marT="45713" marB="45713" anchor="ctr"/>
                </a:tc>
                <a:tc>
                  <a:txBody>
                    <a:bodyPr/>
                    <a:p>
                      <a:pPr algn="ctr"/>
                      <a:endParaRPr lang="zh-CN" altLang="en-US" sz="1800" dirty="0"/>
                    </a:p>
                  </a:txBody>
                  <a:tcPr marL="91445" marR="91445" marT="45713" marB="45713" anchor="ctr"/>
                </a:tc>
              </a:tr>
              <a:tr h="1320381">
                <a:tc>
                  <a:txBody>
                    <a:bodyPr/>
                    <a:p>
                      <a:pPr algn="ctr"/>
                      <a:endParaRPr lang="zh-CN" altLang="en-US" sz="1800"/>
                    </a:p>
                  </a:txBody>
                  <a:tcPr marL="91445" marR="91445" marT="45713" marB="45713" anchor="ctr"/>
                </a:tc>
                <a:tc>
                  <a:txBody>
                    <a:bodyPr/>
                    <a:p>
                      <a:pPr algn="ctr"/>
                      <a:endParaRPr lang="zh-CN" altLang="en-US" sz="1800" dirty="0"/>
                    </a:p>
                  </a:txBody>
                  <a:tcPr marL="91445" marR="91445" marT="45713" marB="45713" anchor="ctr"/>
                </a:tc>
              </a:tr>
            </a:tbl>
          </a:graphicData>
        </a:graphic>
      </p:graphicFrame>
      <p:sp>
        <p:nvSpPr>
          <p:cNvPr id="28688" name="TextBox 6"/>
          <p:cNvSpPr txBox="1"/>
          <p:nvPr/>
        </p:nvSpPr>
        <p:spPr>
          <a:xfrm>
            <a:off x="2068513" y="2118043"/>
            <a:ext cx="3281362" cy="568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1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“我”的心理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8689" name="TextBox 6"/>
          <p:cNvSpPr txBox="1"/>
          <p:nvPr/>
        </p:nvSpPr>
        <p:spPr>
          <a:xfrm>
            <a:off x="6013450" y="2178368"/>
            <a:ext cx="3889375" cy="568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产生这一心理的原因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8690" name="TextBox 6"/>
          <p:cNvSpPr txBox="1"/>
          <p:nvPr/>
        </p:nvSpPr>
        <p:spPr>
          <a:xfrm>
            <a:off x="2189163" y="3432493"/>
            <a:ext cx="3062287" cy="633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1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热衷于削制陀螺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8691" name="TextBox 6"/>
          <p:cNvSpPr txBox="1"/>
          <p:nvPr/>
        </p:nvSpPr>
        <p:spPr>
          <a:xfrm>
            <a:off x="2354263" y="4870768"/>
            <a:ext cx="2732087" cy="633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1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失落、懊恼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TextBox 6"/>
          <p:cNvSpPr txBox="1"/>
          <p:nvPr/>
        </p:nvSpPr>
        <p:spPr>
          <a:xfrm>
            <a:off x="5259388" y="2856230"/>
            <a:ext cx="5111750" cy="16525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“我”从小就不甘人后，更不愿自己的陀螺像金兵见到岳家军，一战即败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5259388" y="4599305"/>
            <a:ext cx="5283200" cy="1176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无论如何也削不出高质量的陀螺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 flipV="1">
            <a:off x="1319213" y="671513"/>
            <a:ext cx="9402763" cy="76200"/>
          </a:xfrm>
          <a:prstGeom prst="rect">
            <a:avLst/>
          </a:prstGeom>
          <a:solidFill>
            <a:srgbClr val="DDB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1" name="图片 11" descr="未标题-1"/>
          <p:cNvPicPr>
            <a:picLocks noChangeAspect="1"/>
          </p:cNvPicPr>
          <p:nvPr/>
        </p:nvPicPr>
        <p:blipFill>
          <a:blip r:embed="rId2"/>
          <a:srcRect l="9535" t="-230" b="92458"/>
          <a:stretch>
            <a:fillRect/>
          </a:stretch>
        </p:blipFill>
        <p:spPr>
          <a:xfrm>
            <a:off x="10802938" y="469900"/>
            <a:ext cx="2252662" cy="407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1" descr="形状-5-拷贝-2_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9213" y="298450"/>
            <a:ext cx="917575" cy="25082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961323" y="1644333"/>
          <a:ext cx="8353425" cy="4103688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919644"/>
                <a:gridCol w="5433781"/>
              </a:tblGrid>
              <a:tr h="1223907"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45" marR="91445" marT="45711" marB="45711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45" marR="91445" marT="45711" marB="45711" anchor="ctr"/>
                </a:tc>
              </a:tr>
              <a:tr h="1151912"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45" marR="91445" marT="45711" marB="45711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45" marR="91445" marT="45711" marB="45711" anchor="ctr"/>
                </a:tc>
              </a:tr>
              <a:tr h="1727868"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 marL="91445" marR="91445" marT="45711" marB="45711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45" marR="91445" marT="45711" marB="45711" anchor="ctr"/>
                </a:tc>
              </a:tr>
            </a:tbl>
          </a:graphicData>
        </a:graphic>
      </p:graphicFrame>
      <p:sp>
        <p:nvSpPr>
          <p:cNvPr id="4" name="TextBox 6"/>
          <p:cNvSpPr txBox="1"/>
          <p:nvPr/>
        </p:nvSpPr>
        <p:spPr>
          <a:xfrm>
            <a:off x="3108960" y="1987233"/>
            <a:ext cx="2730500" cy="566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1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极其高兴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3108960" y="3128645"/>
            <a:ext cx="2547938" cy="5667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1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士气大减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016885" y="4511358"/>
            <a:ext cx="2732088" cy="568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1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欢乐、自豪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85510" y="1715770"/>
            <a:ext cx="4968875" cy="1109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叔叔在“我”生日时送了“我”一只陀螺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TextBox 6"/>
          <p:cNvSpPr txBox="1"/>
          <p:nvPr/>
        </p:nvSpPr>
        <p:spPr>
          <a:xfrm>
            <a:off x="5971223" y="2961958"/>
            <a:ext cx="532765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陀螺长得不伦不类，看不出一丝一毫与同伴相斗的能力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6077585" y="4084320"/>
            <a:ext cx="5114925" cy="1651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“我”无意中获得了“荣誉”，尝到了胜利的滋味，也品到了幸运的甜头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 flipV="1">
            <a:off x="1319213" y="671513"/>
            <a:ext cx="9402763" cy="76200"/>
          </a:xfrm>
          <a:prstGeom prst="rect">
            <a:avLst/>
          </a:prstGeom>
          <a:solidFill>
            <a:srgbClr val="DDB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1" name="图片 11" descr="未标题-1"/>
          <p:cNvPicPr>
            <a:picLocks noChangeAspect="1"/>
          </p:cNvPicPr>
          <p:nvPr/>
        </p:nvPicPr>
        <p:blipFill>
          <a:blip r:embed="rId2"/>
          <a:srcRect l="9535" t="-230" b="92458"/>
          <a:stretch>
            <a:fillRect/>
          </a:stretch>
        </p:blipFill>
        <p:spPr>
          <a:xfrm>
            <a:off x="10802938" y="469900"/>
            <a:ext cx="2252662" cy="407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1" descr="形状-5-拷贝-2_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9213" y="298450"/>
            <a:ext cx="917575" cy="250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TextBox 6"/>
          <p:cNvSpPr txBox="1">
            <a:spLocks noChangeArrowheads="1"/>
          </p:cNvSpPr>
          <p:nvPr/>
        </p:nvSpPr>
        <p:spPr bwMode="auto">
          <a:xfrm>
            <a:off x="1955800" y="1542098"/>
            <a:ext cx="799306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作者从斗陀螺这件事中获得了怎样的感悟？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55800" y="2140585"/>
            <a:ext cx="8280400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作者明白了“人不可貌相，海水不可斗量” 的道理。这句话的意思是说人的才能、品质、行为等是不可能单单从外貌上就能看出来的，海水也是不可能用斗就可以测量出来的。这警示我们在生活中看待事物或问题不能从表面出发，而要看其内在本质。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 flipV="1">
            <a:off x="1319213" y="671513"/>
            <a:ext cx="9402763" cy="76200"/>
          </a:xfrm>
          <a:prstGeom prst="rect">
            <a:avLst/>
          </a:prstGeom>
          <a:solidFill>
            <a:srgbClr val="DDB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1" name="图片 11" descr="未标题-1"/>
          <p:cNvPicPr>
            <a:picLocks noChangeAspect="1"/>
          </p:cNvPicPr>
          <p:nvPr/>
        </p:nvPicPr>
        <p:blipFill>
          <a:blip r:embed="rId2"/>
          <a:srcRect l="9535" t="-230" b="92458"/>
          <a:stretch>
            <a:fillRect/>
          </a:stretch>
        </p:blipFill>
        <p:spPr>
          <a:xfrm>
            <a:off x="10802938" y="469900"/>
            <a:ext cx="2252662" cy="407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1" descr="形状-5-拷贝-2_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9213" y="298450"/>
            <a:ext cx="917575" cy="250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4" name="矩形 12"/>
          <p:cNvSpPr/>
          <p:nvPr/>
        </p:nvSpPr>
        <p:spPr>
          <a:xfrm>
            <a:off x="2586673" y="2236470"/>
            <a:ext cx="7848600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文章以陀螺为线索，主要讲述了“我”的一只其貌不扬的小陀螺战胜大陀螺的故事，并从中揭示了一个深刻的道理：人不可貌相，海水不可斗量。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5" name="文本框 13"/>
          <p:cNvSpPr txBox="1"/>
          <p:nvPr/>
        </p:nvSpPr>
        <p:spPr>
          <a:xfrm>
            <a:off x="1863090" y="1262380"/>
            <a:ext cx="28797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理解课文</a:t>
            </a:r>
            <a:endParaRPr lang="zh-CN" altLang="en-US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 flipV="1">
            <a:off x="1319213" y="671513"/>
            <a:ext cx="9402763" cy="76200"/>
          </a:xfrm>
          <a:prstGeom prst="rect">
            <a:avLst/>
          </a:prstGeom>
          <a:solidFill>
            <a:srgbClr val="DDB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1" name="图片 11" descr="未标题-1"/>
          <p:cNvPicPr>
            <a:picLocks noChangeAspect="1"/>
          </p:cNvPicPr>
          <p:nvPr/>
        </p:nvPicPr>
        <p:blipFill>
          <a:blip r:embed="rId2"/>
          <a:srcRect l="9535" t="-230" b="92458"/>
          <a:stretch>
            <a:fillRect/>
          </a:stretch>
        </p:blipFill>
        <p:spPr>
          <a:xfrm>
            <a:off x="10802938" y="469900"/>
            <a:ext cx="2252662" cy="407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1" descr="形状-5-拷贝-2_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9213" y="298450"/>
            <a:ext cx="917575" cy="250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4" name="内容占位符 2"/>
          <p:cNvSpPr txBox="1"/>
          <p:nvPr/>
        </p:nvSpPr>
        <p:spPr>
          <a:xfrm>
            <a:off x="2159953" y="2418715"/>
            <a:ext cx="8066087" cy="28082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p>
            <a:pPr marL="514350" indent="-514350" eaLnBrk="1" hangingPunct="1">
              <a:lnSpc>
                <a:spcPct val="130000"/>
              </a:lnSpc>
              <a:spcBef>
                <a:spcPts val="1200"/>
              </a:spcBef>
              <a:buFont typeface="Calibri" panose="020F0502020204030204" pitchFamily="34" charset="0"/>
              <a:buAutoNum type="arabicPeriod"/>
            </a:pPr>
            <a:r>
              <a:rPr lang="zh-CN" altLang="en-US" sz="3200" b="1" dirty="0">
                <a:latin typeface="宋体" panose="02010600030101010101" pitchFamily="2" charset="-122"/>
              </a:rPr>
              <a:t>会认会写本课生字。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marL="514350" indent="-514350" eaLnBrk="1" hangingPunct="1">
              <a:lnSpc>
                <a:spcPct val="130000"/>
              </a:lnSpc>
              <a:spcBef>
                <a:spcPts val="1200"/>
              </a:spcBef>
              <a:buFont typeface="Calibri" panose="020F0502020204030204" pitchFamily="34" charset="0"/>
              <a:buAutoNum type="arabicPeriod"/>
            </a:pPr>
            <a:r>
              <a:rPr lang="zh-CN" altLang="en-US" sz="3200" b="1" dirty="0">
                <a:latin typeface="宋体" panose="02010600030101010101" pitchFamily="2" charset="-122"/>
              </a:rPr>
              <a:t>你有喜欢的玩具吗？能仿照这篇课文说一说你喜欢的玩具是什么样的，玩的过程中有哪些趣事吗？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" name="文本框 13"/>
          <p:cNvSpPr txBox="1"/>
          <p:nvPr/>
        </p:nvSpPr>
        <p:spPr>
          <a:xfrm>
            <a:off x="1019810" y="1161415"/>
            <a:ext cx="28797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布置作业</a:t>
            </a:r>
            <a:endParaRPr lang="zh-CN" altLang="en-US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2E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1"/>
          <p:cNvGrpSpPr/>
          <p:nvPr/>
        </p:nvGrpSpPr>
        <p:grpSpPr>
          <a:xfrm>
            <a:off x="-133667" y="105728"/>
            <a:ext cx="12444412" cy="6861175"/>
            <a:chOff x="-265113" y="-1588"/>
            <a:chExt cx="12444413" cy="6861176"/>
          </a:xfrm>
        </p:grpSpPr>
        <p:pic>
          <p:nvPicPr>
            <p:cNvPr id="3075" name="图片 3" descr="未标题-1"/>
            <p:cNvPicPr>
              <a:picLocks noChangeAspect="1"/>
            </p:cNvPicPr>
            <p:nvPr/>
          </p:nvPicPr>
          <p:blipFill>
            <a:blip r:embed="rId1"/>
            <a:srcRect r="63457"/>
            <a:stretch>
              <a:fillRect/>
            </a:stretch>
          </p:blipFill>
          <p:spPr>
            <a:xfrm rot="5400000">
              <a:off x="263525" y="996950"/>
              <a:ext cx="3559175" cy="461645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任意多边形 4"/>
            <p:cNvSpPr/>
            <p:nvPr/>
          </p:nvSpPr>
          <p:spPr>
            <a:xfrm>
              <a:off x="3560763" y="-1588"/>
              <a:ext cx="8618537" cy="6861176"/>
            </a:xfrm>
            <a:custGeom>
              <a:avLst/>
              <a:gdLst>
                <a:gd name="connsiteX0" fmla="*/ 3373 w 13571"/>
                <a:gd name="connsiteY0" fmla="*/ 0 h 10805"/>
                <a:gd name="connsiteX1" fmla="*/ 13571 w 13571"/>
                <a:gd name="connsiteY1" fmla="*/ 0 h 10805"/>
                <a:gd name="connsiteX2" fmla="*/ 13571 w 13571"/>
                <a:gd name="connsiteY2" fmla="*/ 10805 h 10805"/>
                <a:gd name="connsiteX3" fmla="*/ 3373 w 13571"/>
                <a:gd name="connsiteY3" fmla="*/ 10805 h 10805"/>
                <a:gd name="connsiteX4" fmla="*/ 0 w 13571"/>
                <a:gd name="connsiteY4" fmla="*/ 5155 h 10805"/>
                <a:gd name="connsiteX5" fmla="*/ 3373 w 13571"/>
                <a:gd name="connsiteY5" fmla="*/ 0 h 10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71" h="10805">
                  <a:moveTo>
                    <a:pt x="3373" y="0"/>
                  </a:moveTo>
                  <a:lnTo>
                    <a:pt x="13571" y="0"/>
                  </a:lnTo>
                  <a:lnTo>
                    <a:pt x="13571" y="10805"/>
                  </a:lnTo>
                  <a:lnTo>
                    <a:pt x="3373" y="10805"/>
                  </a:lnTo>
                  <a:lnTo>
                    <a:pt x="0" y="5155"/>
                  </a:lnTo>
                  <a:lnTo>
                    <a:pt x="3373" y="0"/>
                  </a:lnTo>
                  <a:close/>
                </a:path>
              </a:pathLst>
            </a:custGeom>
            <a:pattFill prst="lgGrid">
              <a:fgClr>
                <a:schemeClr val="accent1">
                  <a:lumMod val="20000"/>
                  <a:lumOff val="80000"/>
                </a:schemeClr>
              </a:fgClr>
              <a:bgClr>
                <a:schemeClr val="bg1"/>
              </a:bgClr>
            </a:pattFill>
            <a:ln w="28575" cmpd="dbl">
              <a:noFill/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3077" name="图片 1" descr="形状-5-拷贝-2_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37850" y="165100"/>
              <a:ext cx="979488" cy="26828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文本框 1"/>
          <p:cNvSpPr txBox="1"/>
          <p:nvPr/>
        </p:nvSpPr>
        <p:spPr>
          <a:xfrm>
            <a:off x="6385560" y="2523490"/>
            <a:ext cx="485965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solidFill>
                  <a:srgbClr val="FF0000"/>
                </a:solidFill>
              </a:rPr>
              <a:t>谢谢观看！</a:t>
            </a:r>
            <a:r>
              <a:rPr lang="zh-CN" altLang="en-US" sz="6600">
                <a:solidFill>
                  <a:srgbClr val="00B050"/>
                </a:solidFill>
              </a:rPr>
              <a:t>再见！</a:t>
            </a:r>
            <a:r>
              <a:rPr lang="en-US" altLang="zh-CN"/>
              <a:t>··············································································</a:t>
            </a:r>
            <a:endParaRPr lang="en-US" altLang="zh-CN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 flipV="1">
            <a:off x="1319213" y="671513"/>
            <a:ext cx="9402763" cy="76200"/>
          </a:xfrm>
          <a:prstGeom prst="rect">
            <a:avLst/>
          </a:prstGeom>
          <a:solidFill>
            <a:srgbClr val="DDB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1" name="图片 11" descr="未标题-1"/>
          <p:cNvPicPr>
            <a:picLocks noChangeAspect="1"/>
          </p:cNvPicPr>
          <p:nvPr/>
        </p:nvPicPr>
        <p:blipFill>
          <a:blip r:embed="rId2"/>
          <a:srcRect l="9535" t="-230" b="92458"/>
          <a:stretch>
            <a:fillRect/>
          </a:stretch>
        </p:blipFill>
        <p:spPr>
          <a:xfrm>
            <a:off x="10802938" y="469900"/>
            <a:ext cx="2252662" cy="407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1" descr="形状-5-拷贝-2_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9213" y="298450"/>
            <a:ext cx="917575" cy="250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4" name="文本框 5"/>
          <p:cNvSpPr txBox="1"/>
          <p:nvPr/>
        </p:nvSpPr>
        <p:spPr>
          <a:xfrm>
            <a:off x="2731135" y="3100705"/>
            <a:ext cx="7991475" cy="23241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marL="457200" indent="-457200" eaLnBrk="1" hangingPunct="1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朗读课文，疏通生字词。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在体会比较深的地方做批注。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说说课文围绕陀螺写了哪几件事？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8195" name="文本框 13"/>
          <p:cNvSpPr txBox="1"/>
          <p:nvPr/>
        </p:nvSpPr>
        <p:spPr>
          <a:xfrm>
            <a:off x="2080260" y="2072005"/>
            <a:ext cx="28797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 flipV="1">
            <a:off x="1319213" y="671513"/>
            <a:ext cx="9402763" cy="76200"/>
          </a:xfrm>
          <a:prstGeom prst="rect">
            <a:avLst/>
          </a:prstGeom>
          <a:solidFill>
            <a:srgbClr val="DDB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1" name="图片 11" descr="未标题-1"/>
          <p:cNvPicPr>
            <a:picLocks noChangeAspect="1"/>
          </p:cNvPicPr>
          <p:nvPr/>
        </p:nvPicPr>
        <p:blipFill>
          <a:blip r:embed="rId2"/>
          <a:srcRect l="9535" t="-230" b="92458"/>
          <a:stretch>
            <a:fillRect/>
          </a:stretch>
        </p:blipFill>
        <p:spPr>
          <a:xfrm>
            <a:off x="10802938" y="469900"/>
            <a:ext cx="2252662" cy="407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1" descr="形状-5-拷贝-2_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9213" y="298450"/>
            <a:ext cx="917575" cy="250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矩形 3"/>
          <p:cNvSpPr/>
          <p:nvPr/>
        </p:nvSpPr>
        <p:spPr>
          <a:xfrm>
            <a:off x="2601913" y="2412048"/>
            <a:ext cx="7816850" cy="3563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榆木  嵌入  妩媚  铁钉</a:t>
            </a:r>
            <a:r>
              <a:rPr lang="en-US" altLang="zh-CN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绰号</a:t>
            </a:r>
            <a:endParaRPr lang="en-US" altLang="zh-CN" sz="4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角锥</a:t>
            </a:r>
            <a:r>
              <a:rPr lang="en-US" altLang="zh-CN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鼻涕</a:t>
            </a:r>
            <a:r>
              <a:rPr lang="en-US" altLang="zh-CN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开裆  金兵</a:t>
            </a:r>
            <a:r>
              <a:rPr lang="en-US" altLang="zh-CN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恍惚</a:t>
            </a:r>
            <a:endParaRPr lang="en-US" altLang="zh-CN" sz="4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帅气</a:t>
            </a:r>
            <a:r>
              <a:rPr lang="en-US" altLang="zh-CN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挑衅  扭身  辉煌  荣誉</a:t>
            </a:r>
            <a:endParaRPr lang="en-US" altLang="zh-CN" sz="4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3"/>
          <p:cNvSpPr/>
          <p:nvPr/>
        </p:nvSpPr>
        <p:spPr>
          <a:xfrm>
            <a:off x="2601913" y="2399348"/>
            <a:ext cx="7816850" cy="3565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榆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木  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嵌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入  铁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钉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绰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锥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鼻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涕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开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裆</a:t>
            </a:r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金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兵</a:t>
            </a:r>
            <a:r>
              <a:rPr lang="en-US" altLang="zh-CN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恍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惚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帅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气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挑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衅</a:t>
            </a:r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扭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身 </a:t>
            </a:r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辉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煌</a:t>
            </a:r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荣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誉</a:t>
            </a:r>
            <a:endParaRPr lang="en-US" altLang="zh-CN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5" name="文本框 13"/>
          <p:cNvSpPr txBox="1"/>
          <p:nvPr/>
        </p:nvSpPr>
        <p:spPr>
          <a:xfrm>
            <a:off x="2237105" y="1330960"/>
            <a:ext cx="28797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我会认</a:t>
            </a:r>
            <a:endParaRPr lang="zh-CN" altLang="en-US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 flipV="1">
            <a:off x="1319213" y="671513"/>
            <a:ext cx="9402763" cy="76200"/>
          </a:xfrm>
          <a:prstGeom prst="rect">
            <a:avLst/>
          </a:prstGeom>
          <a:solidFill>
            <a:srgbClr val="DDB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1" name="图片 11" descr="未标题-1"/>
          <p:cNvPicPr>
            <a:picLocks noChangeAspect="1"/>
          </p:cNvPicPr>
          <p:nvPr/>
        </p:nvPicPr>
        <p:blipFill>
          <a:blip r:embed="rId2"/>
          <a:srcRect l="9535" t="-230" b="92458"/>
          <a:stretch>
            <a:fillRect/>
          </a:stretch>
        </p:blipFill>
        <p:spPr>
          <a:xfrm>
            <a:off x="10802938" y="469900"/>
            <a:ext cx="2252662" cy="407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1" descr="形状-5-拷贝-2_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9213" y="298450"/>
            <a:ext cx="917575" cy="250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文本框 13"/>
          <p:cNvSpPr txBox="1"/>
          <p:nvPr/>
        </p:nvSpPr>
        <p:spPr>
          <a:xfrm>
            <a:off x="1799590" y="1150620"/>
            <a:ext cx="28797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我会认</a:t>
            </a:r>
            <a:endParaRPr lang="zh-CN" altLang="en-US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2" name="矩形 3"/>
          <p:cNvSpPr/>
          <p:nvPr/>
        </p:nvSpPr>
        <p:spPr>
          <a:xfrm>
            <a:off x="3222943" y="2055813"/>
            <a:ext cx="7815262" cy="305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7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由衷  自豪</a:t>
            </a:r>
            <a:r>
              <a:rPr lang="en-US" altLang="zh-CN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冰尜儿   岳家军</a:t>
            </a:r>
            <a:endParaRPr lang="en-US" altLang="zh-CN" sz="4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7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恨不得   丑小鸭   否则  旋转</a:t>
            </a:r>
            <a:endParaRPr lang="en-US" altLang="zh-CN" sz="4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7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战败</a:t>
            </a:r>
            <a:r>
              <a:rPr lang="en-US" altLang="zh-CN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仍然  尤其  预料  品尝</a:t>
            </a:r>
            <a:endParaRPr lang="en-US" altLang="zh-CN" sz="4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3" name="矩形 3"/>
          <p:cNvSpPr/>
          <p:nvPr/>
        </p:nvSpPr>
        <p:spPr>
          <a:xfrm>
            <a:off x="2986405" y="2200275"/>
            <a:ext cx="7816850" cy="305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7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由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衷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自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豪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冰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尜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儿   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岳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家军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7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恨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不得   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丑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小鸭   否则  旋转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7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战败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仍然  尤其  预料  品尝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 flipV="1">
            <a:off x="1319213" y="671513"/>
            <a:ext cx="9402763" cy="76200"/>
          </a:xfrm>
          <a:prstGeom prst="rect">
            <a:avLst/>
          </a:prstGeom>
          <a:solidFill>
            <a:srgbClr val="DDB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1" name="图片 11" descr="未标题-1"/>
          <p:cNvPicPr>
            <a:picLocks noChangeAspect="1"/>
          </p:cNvPicPr>
          <p:nvPr/>
        </p:nvPicPr>
        <p:blipFill>
          <a:blip r:embed="rId2"/>
          <a:srcRect l="9535" t="-230" b="92458"/>
          <a:stretch>
            <a:fillRect/>
          </a:stretch>
        </p:blipFill>
        <p:spPr>
          <a:xfrm>
            <a:off x="10802938" y="469900"/>
            <a:ext cx="2252662" cy="407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1" descr="形状-5-拷贝-2_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9213" y="298450"/>
            <a:ext cx="917575" cy="250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6" name="文本框 2"/>
          <p:cNvSpPr txBox="1"/>
          <p:nvPr/>
        </p:nvSpPr>
        <p:spPr>
          <a:xfrm>
            <a:off x="3160713" y="2646680"/>
            <a:ext cx="803275" cy="830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钉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3981450" y="2573655"/>
            <a:ext cx="187325" cy="1062038"/>
          </a:xfrm>
          <a:prstGeom prst="leftBrace">
            <a:avLst>
              <a:gd name="adj1" fmla="val 26967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文本框 16"/>
          <p:cNvSpPr txBox="1"/>
          <p:nvPr/>
        </p:nvSpPr>
        <p:spPr>
          <a:xfrm>
            <a:off x="4137025" y="2287905"/>
            <a:ext cx="391795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600" b="1" dirty="0">
                <a:latin typeface="宋体" panose="02010600030101010101" pitchFamily="2" charset="-122"/>
              </a:rPr>
              <a:t>dīnɡ</a:t>
            </a:r>
            <a:r>
              <a:rPr lang="zh-CN" altLang="en-US" sz="3600" b="1" dirty="0">
                <a:latin typeface="宋体" panose="02010600030101010101" pitchFamily="2" charset="-122"/>
              </a:rPr>
              <a:t>（     ）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5" name="文本框 17"/>
          <p:cNvSpPr txBox="1"/>
          <p:nvPr/>
        </p:nvSpPr>
        <p:spPr>
          <a:xfrm>
            <a:off x="4137025" y="3094355"/>
            <a:ext cx="3697288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600" b="1" dirty="0">
                <a:latin typeface="宋体" panose="02010600030101010101" pitchFamily="2" charset="-122"/>
              </a:rPr>
              <a:t>dìnɡ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19"/>
          <p:cNvSpPr txBox="1"/>
          <p:nvPr/>
        </p:nvSpPr>
        <p:spPr>
          <a:xfrm>
            <a:off x="5634038" y="2275205"/>
            <a:ext cx="111125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铁钉</a:t>
            </a:r>
            <a:endParaRPr lang="en-US" altLang="zh-CN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20"/>
          <p:cNvSpPr txBox="1"/>
          <p:nvPr/>
        </p:nvSpPr>
        <p:spPr>
          <a:xfrm>
            <a:off x="5610225" y="3095943"/>
            <a:ext cx="157480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钉木桩</a:t>
            </a:r>
            <a:endParaRPr lang="en-US" altLang="zh-CN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2" name="文本框 2"/>
          <p:cNvSpPr txBox="1"/>
          <p:nvPr/>
        </p:nvSpPr>
        <p:spPr>
          <a:xfrm>
            <a:off x="3160713" y="4413568"/>
            <a:ext cx="803275" cy="830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旋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3981450" y="4340543"/>
            <a:ext cx="187325" cy="1062038"/>
          </a:xfrm>
          <a:prstGeom prst="leftBrace">
            <a:avLst>
              <a:gd name="adj1" fmla="val 26967"/>
              <a:gd name="adj2" fmla="val 50000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" name="文本框 16"/>
          <p:cNvSpPr txBox="1"/>
          <p:nvPr/>
        </p:nvSpPr>
        <p:spPr>
          <a:xfrm>
            <a:off x="4137025" y="4053205"/>
            <a:ext cx="391795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600" b="1" dirty="0">
                <a:latin typeface="宋体" panose="02010600030101010101" pitchFamily="2" charset="-122"/>
              </a:rPr>
              <a:t>xuán</a:t>
            </a:r>
            <a:r>
              <a:rPr lang="zh-CN" altLang="en-US" sz="3600" b="1" dirty="0">
                <a:latin typeface="宋体" panose="02010600030101010101" pitchFamily="2" charset="-122"/>
              </a:rPr>
              <a:t>（     ）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14" name="文本框 19"/>
          <p:cNvSpPr txBox="1"/>
          <p:nvPr/>
        </p:nvSpPr>
        <p:spPr>
          <a:xfrm>
            <a:off x="5622925" y="4037330"/>
            <a:ext cx="111125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螺旋</a:t>
            </a:r>
            <a:endParaRPr lang="en-US" altLang="zh-CN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7"/>
          <p:cNvSpPr txBox="1"/>
          <p:nvPr/>
        </p:nvSpPr>
        <p:spPr>
          <a:xfrm>
            <a:off x="4116705" y="4756785"/>
            <a:ext cx="4560888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600" b="1" dirty="0">
                <a:latin typeface="宋体" panose="02010600030101010101" pitchFamily="2" charset="-122"/>
              </a:rPr>
              <a:t>xuàn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20"/>
          <p:cNvSpPr txBox="1"/>
          <p:nvPr/>
        </p:nvSpPr>
        <p:spPr>
          <a:xfrm>
            <a:off x="5580380" y="4758373"/>
            <a:ext cx="111125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旋风</a:t>
            </a:r>
            <a:endParaRPr lang="en-US" altLang="zh-CN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5" name="文本框 13"/>
          <p:cNvSpPr txBox="1"/>
          <p:nvPr/>
        </p:nvSpPr>
        <p:spPr>
          <a:xfrm>
            <a:off x="1454150" y="981075"/>
            <a:ext cx="28797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多音字</a:t>
            </a:r>
            <a:endParaRPr lang="zh-CN" altLang="en-US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6" grpId="0"/>
      <p:bldP spid="7" grpId="0"/>
      <p:bldP spid="2" grpId="0" bldLvl="0" animBg="1"/>
      <p:bldP spid="12" grpId="0"/>
      <p:bldP spid="14" grpId="0"/>
      <p:bldP spid="13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 flipV="1">
            <a:off x="1319213" y="671513"/>
            <a:ext cx="9402763" cy="76200"/>
          </a:xfrm>
          <a:prstGeom prst="rect">
            <a:avLst/>
          </a:prstGeom>
          <a:solidFill>
            <a:srgbClr val="DDB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1" name="图片 11" descr="未标题-1"/>
          <p:cNvPicPr>
            <a:picLocks noChangeAspect="1"/>
          </p:cNvPicPr>
          <p:nvPr/>
        </p:nvPicPr>
        <p:blipFill>
          <a:blip r:embed="rId2"/>
          <a:srcRect l="9535" t="-230" b="92458"/>
          <a:stretch>
            <a:fillRect/>
          </a:stretch>
        </p:blipFill>
        <p:spPr>
          <a:xfrm>
            <a:off x="10802938" y="469900"/>
            <a:ext cx="2252662" cy="407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1" descr="形状-5-拷贝-2_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9213" y="298450"/>
            <a:ext cx="917575" cy="250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5062194" y="1266855"/>
            <a:ext cx="1882247" cy="769441"/>
          </a:xfrm>
          <a:prstGeom prst="rect">
            <a:avLst/>
          </a:prstGeom>
          <a:noFill/>
        </p:spPr>
        <p:txBody>
          <a:bodyPr wrap="none">
            <a:spAutoFit/>
          </a:bodyPr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玩陀螺</a:t>
            </a:r>
            <a:endParaRPr kumimoji="0" lang="zh-CN" altLang="en-US" sz="4400" b="1" i="0" u="none" strike="noStrike" kern="1200" cap="none" spc="0" normalizeH="0" baseline="0" noProof="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3314383" y="2139633"/>
            <a:ext cx="1443037" cy="1522412"/>
            <a:chOff x="265057" y="1279155"/>
            <a:chExt cx="1442546" cy="1523753"/>
          </a:xfrm>
        </p:grpSpPr>
        <p:pic>
          <p:nvPicPr>
            <p:cNvPr id="12320" name="图片 4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5057" y="1279155"/>
              <a:ext cx="1442546" cy="15237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21" name="矩形 6"/>
            <p:cNvSpPr/>
            <p:nvPr/>
          </p:nvSpPr>
          <p:spPr>
            <a:xfrm>
              <a:off x="611825" y="1660714"/>
              <a:ext cx="720081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0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钉</a:t>
              </a:r>
              <a:endParaRPr lang="en-US" altLang="zh-CN" sz="40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711383" y="2139633"/>
            <a:ext cx="1443037" cy="1522412"/>
            <a:chOff x="265057" y="1279155"/>
            <a:chExt cx="1442546" cy="1523753"/>
          </a:xfrm>
        </p:grpSpPr>
        <p:pic>
          <p:nvPicPr>
            <p:cNvPr id="12318" name="图片 5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5057" y="1279155"/>
              <a:ext cx="1442546" cy="15237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19" name="矩形 6"/>
            <p:cNvSpPr/>
            <p:nvPr/>
          </p:nvSpPr>
          <p:spPr>
            <a:xfrm>
              <a:off x="611825" y="1660714"/>
              <a:ext cx="720081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0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旋</a:t>
              </a:r>
              <a:endParaRPr lang="en-US" altLang="zh-CN" sz="40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108383" y="2139633"/>
            <a:ext cx="1443037" cy="1522412"/>
            <a:chOff x="265057" y="1279155"/>
            <a:chExt cx="1442546" cy="1523753"/>
          </a:xfrm>
        </p:grpSpPr>
        <p:pic>
          <p:nvPicPr>
            <p:cNvPr id="12316" name="图片 5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5057" y="1279155"/>
              <a:ext cx="1442546" cy="15237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17" name="矩形 6"/>
            <p:cNvSpPr/>
            <p:nvPr/>
          </p:nvSpPr>
          <p:spPr>
            <a:xfrm>
              <a:off x="611825" y="1660714"/>
              <a:ext cx="720081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0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兵</a:t>
              </a:r>
              <a:endParaRPr lang="en-US" altLang="zh-CN" sz="40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505383" y="2139633"/>
            <a:ext cx="1443037" cy="1522412"/>
            <a:chOff x="265057" y="1279155"/>
            <a:chExt cx="1442546" cy="1523753"/>
          </a:xfrm>
        </p:grpSpPr>
        <p:pic>
          <p:nvPicPr>
            <p:cNvPr id="12314" name="图片 5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5057" y="1279155"/>
              <a:ext cx="1442546" cy="15237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15" name="矩形 6"/>
            <p:cNvSpPr/>
            <p:nvPr/>
          </p:nvSpPr>
          <p:spPr>
            <a:xfrm>
              <a:off x="611825" y="1660714"/>
              <a:ext cx="720081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0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恨</a:t>
              </a:r>
              <a:endParaRPr lang="en-US" altLang="zh-CN" sz="40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817370" y="3858895"/>
            <a:ext cx="1443038" cy="1524000"/>
            <a:chOff x="265057" y="1279155"/>
            <a:chExt cx="1442546" cy="1523753"/>
          </a:xfrm>
        </p:grpSpPr>
        <p:pic>
          <p:nvPicPr>
            <p:cNvPr id="12312" name="图片 5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5057" y="1279155"/>
              <a:ext cx="1442546" cy="15237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13" name="矩形 6"/>
            <p:cNvSpPr/>
            <p:nvPr/>
          </p:nvSpPr>
          <p:spPr>
            <a:xfrm>
              <a:off x="611825" y="1660714"/>
              <a:ext cx="720081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0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帅</a:t>
              </a:r>
              <a:endParaRPr lang="en-US" altLang="zh-CN" sz="40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3214370" y="3858895"/>
            <a:ext cx="1443038" cy="1524000"/>
            <a:chOff x="265057" y="1279155"/>
            <a:chExt cx="1442546" cy="1523753"/>
          </a:xfrm>
        </p:grpSpPr>
        <p:pic>
          <p:nvPicPr>
            <p:cNvPr id="12310" name="图片 6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5057" y="1279155"/>
              <a:ext cx="1442546" cy="15237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11" name="矩形 6"/>
            <p:cNvSpPr/>
            <p:nvPr/>
          </p:nvSpPr>
          <p:spPr>
            <a:xfrm>
              <a:off x="611825" y="1660714"/>
              <a:ext cx="720081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0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彻</a:t>
              </a:r>
              <a:endParaRPr lang="en-US" altLang="zh-CN" sz="40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4611370" y="3858895"/>
            <a:ext cx="1443038" cy="1524000"/>
            <a:chOff x="265057" y="1279155"/>
            <a:chExt cx="1442546" cy="1523753"/>
          </a:xfrm>
        </p:grpSpPr>
        <p:pic>
          <p:nvPicPr>
            <p:cNvPr id="12308" name="图片 6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5057" y="1279155"/>
              <a:ext cx="1442546" cy="15237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09" name="矩形 6"/>
            <p:cNvSpPr/>
            <p:nvPr/>
          </p:nvSpPr>
          <p:spPr>
            <a:xfrm>
              <a:off x="611825" y="1660714"/>
              <a:ext cx="720081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0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溃</a:t>
              </a:r>
              <a:endParaRPr lang="en-US" altLang="zh-CN" sz="40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008370" y="3858895"/>
            <a:ext cx="1443038" cy="1524000"/>
            <a:chOff x="265057" y="1279155"/>
            <a:chExt cx="1442546" cy="1523753"/>
          </a:xfrm>
        </p:grpSpPr>
        <p:pic>
          <p:nvPicPr>
            <p:cNvPr id="12306" name="图片 6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5057" y="1279155"/>
              <a:ext cx="1442546" cy="15237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07" name="矩形 6"/>
            <p:cNvSpPr/>
            <p:nvPr/>
          </p:nvSpPr>
          <p:spPr>
            <a:xfrm>
              <a:off x="611825" y="1660714"/>
              <a:ext cx="720081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0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誉</a:t>
              </a:r>
              <a:endParaRPr lang="en-US" altLang="zh-CN" sz="40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7405370" y="3858895"/>
            <a:ext cx="1443038" cy="1524000"/>
            <a:chOff x="265057" y="1279155"/>
            <a:chExt cx="1442546" cy="1523753"/>
          </a:xfrm>
        </p:grpSpPr>
        <p:pic>
          <p:nvPicPr>
            <p:cNvPr id="12304" name="图片 7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5057" y="1279155"/>
              <a:ext cx="1442546" cy="15237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05" name="矩形 6"/>
            <p:cNvSpPr/>
            <p:nvPr/>
          </p:nvSpPr>
          <p:spPr>
            <a:xfrm>
              <a:off x="611825" y="1660714"/>
              <a:ext cx="720081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0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丑</a:t>
              </a:r>
              <a:endParaRPr lang="en-US" altLang="zh-CN" sz="40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8802370" y="3858895"/>
            <a:ext cx="1443038" cy="1524000"/>
            <a:chOff x="265057" y="1279155"/>
            <a:chExt cx="1442546" cy="1523753"/>
          </a:xfrm>
        </p:grpSpPr>
        <p:pic>
          <p:nvPicPr>
            <p:cNvPr id="12302" name="图片 7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5057" y="1279155"/>
              <a:ext cx="1442546" cy="15237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03" name="矩形 6"/>
            <p:cNvSpPr/>
            <p:nvPr/>
          </p:nvSpPr>
          <p:spPr>
            <a:xfrm>
              <a:off x="611825" y="1660714"/>
              <a:ext cx="720081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40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豪</a:t>
              </a:r>
              <a:endParaRPr lang="en-US" altLang="zh-CN" sz="40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3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.00000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.00000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xit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.00000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.00000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xit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3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.00000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.00000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5" presetClass="exit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3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.00000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.00000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5" presetClass="exit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3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.00000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.00000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5" presetClass="exit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3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.00000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.00000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5" presetClass="exit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3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.00000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.00000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5" presetClass="exit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3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.00000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.00000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5" presetClass="exit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3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.00000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.00000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5" presetClass="exit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3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.00000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.00000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 flipV="1">
            <a:off x="1319213" y="671513"/>
            <a:ext cx="9402763" cy="76200"/>
          </a:xfrm>
          <a:prstGeom prst="rect">
            <a:avLst/>
          </a:prstGeom>
          <a:solidFill>
            <a:srgbClr val="DDB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1" name="图片 11" descr="未标题-1"/>
          <p:cNvPicPr>
            <a:picLocks noChangeAspect="1"/>
          </p:cNvPicPr>
          <p:nvPr/>
        </p:nvPicPr>
        <p:blipFill>
          <a:blip r:embed="rId2"/>
          <a:srcRect l="9535" t="-230" b="92458"/>
          <a:stretch>
            <a:fillRect/>
          </a:stretch>
        </p:blipFill>
        <p:spPr>
          <a:xfrm>
            <a:off x="10802938" y="469900"/>
            <a:ext cx="2252662" cy="407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1" descr="形状-5-拷贝-2_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9213" y="298450"/>
            <a:ext cx="917575" cy="2508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2275840" y="2838450"/>
            <a:ext cx="1112838" cy="1133475"/>
            <a:chOff x="2437" y="2032"/>
            <a:chExt cx="1244" cy="1264"/>
          </a:xfrm>
        </p:grpSpPr>
        <p:sp>
          <p:nvSpPr>
            <p:cNvPr id="1338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cxnSp>
          <p:nvCxnSpPr>
            <p:cNvPr id="1338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338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3" name="组合 7"/>
          <p:cNvGrpSpPr/>
          <p:nvPr/>
        </p:nvGrpSpPr>
        <p:grpSpPr>
          <a:xfrm>
            <a:off x="4617403" y="2838450"/>
            <a:ext cx="1112837" cy="1133475"/>
            <a:chOff x="2437" y="2032"/>
            <a:chExt cx="1244" cy="1264"/>
          </a:xfrm>
        </p:grpSpPr>
        <p:sp>
          <p:nvSpPr>
            <p:cNvPr id="1338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cxnSp>
          <p:nvCxnSpPr>
            <p:cNvPr id="1338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338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8" name="组合 7"/>
          <p:cNvGrpSpPr/>
          <p:nvPr/>
        </p:nvGrpSpPr>
        <p:grpSpPr>
          <a:xfrm>
            <a:off x="3445828" y="2838450"/>
            <a:ext cx="1114425" cy="1133475"/>
            <a:chOff x="2437" y="2032"/>
            <a:chExt cx="1244" cy="1264"/>
          </a:xfrm>
        </p:grpSpPr>
        <p:cxnSp>
          <p:nvCxnSpPr>
            <p:cNvPr id="1338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338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sp>
          <p:nvSpPr>
            <p:cNvPr id="1338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2" name="组合 7"/>
          <p:cNvGrpSpPr/>
          <p:nvPr/>
        </p:nvGrpSpPr>
        <p:grpSpPr>
          <a:xfrm>
            <a:off x="5787390" y="2838450"/>
            <a:ext cx="1112838" cy="1133475"/>
            <a:chOff x="2437" y="2032"/>
            <a:chExt cx="1244" cy="1264"/>
          </a:xfrm>
        </p:grpSpPr>
        <p:sp>
          <p:nvSpPr>
            <p:cNvPr id="1337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cxnSp>
          <p:nvCxnSpPr>
            <p:cNvPr id="1337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338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7" name="组合 7"/>
          <p:cNvGrpSpPr/>
          <p:nvPr/>
        </p:nvGrpSpPr>
        <p:grpSpPr>
          <a:xfrm>
            <a:off x="6957378" y="2838450"/>
            <a:ext cx="1114425" cy="1141413"/>
            <a:chOff x="2437" y="2023"/>
            <a:chExt cx="1245" cy="1274"/>
          </a:xfrm>
        </p:grpSpPr>
        <p:sp>
          <p:nvSpPr>
            <p:cNvPr id="13375" name="矩形 1"/>
            <p:cNvSpPr/>
            <p:nvPr/>
          </p:nvSpPr>
          <p:spPr>
            <a:xfrm>
              <a:off x="2437" y="2023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cxnSp>
          <p:nvCxnSpPr>
            <p:cNvPr id="1337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337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53" name="组合 7"/>
          <p:cNvGrpSpPr/>
          <p:nvPr/>
        </p:nvGrpSpPr>
        <p:grpSpPr>
          <a:xfrm>
            <a:off x="8128953" y="2838450"/>
            <a:ext cx="1112837" cy="1133475"/>
            <a:chOff x="2437" y="2032"/>
            <a:chExt cx="1244" cy="1264"/>
          </a:xfrm>
        </p:grpSpPr>
        <p:sp>
          <p:nvSpPr>
            <p:cNvPr id="133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cxnSp>
          <p:nvCxnSpPr>
            <p:cNvPr id="133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33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58" name="组合 7"/>
          <p:cNvGrpSpPr/>
          <p:nvPr/>
        </p:nvGrpSpPr>
        <p:grpSpPr>
          <a:xfrm>
            <a:off x="9298940" y="2838450"/>
            <a:ext cx="1112838" cy="1141413"/>
            <a:chOff x="2437" y="2023"/>
            <a:chExt cx="1245" cy="1274"/>
          </a:xfrm>
        </p:grpSpPr>
        <p:sp>
          <p:nvSpPr>
            <p:cNvPr id="13369" name="矩形 1"/>
            <p:cNvSpPr/>
            <p:nvPr/>
          </p:nvSpPr>
          <p:spPr>
            <a:xfrm>
              <a:off x="2437" y="2023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cxnSp>
          <p:nvCxnSpPr>
            <p:cNvPr id="1337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337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3" name="组合 82"/>
          <p:cNvGrpSpPr/>
          <p:nvPr/>
        </p:nvGrpSpPr>
        <p:grpSpPr>
          <a:xfrm>
            <a:off x="2272665" y="4146550"/>
            <a:ext cx="1114425" cy="1133475"/>
            <a:chOff x="2437" y="2032"/>
            <a:chExt cx="1244" cy="1264"/>
          </a:xfrm>
        </p:grpSpPr>
        <p:sp>
          <p:nvSpPr>
            <p:cNvPr id="1336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cxnSp>
          <p:nvCxnSpPr>
            <p:cNvPr id="1336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336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8" name="组合 7"/>
          <p:cNvGrpSpPr/>
          <p:nvPr/>
        </p:nvGrpSpPr>
        <p:grpSpPr>
          <a:xfrm>
            <a:off x="4612640" y="4151313"/>
            <a:ext cx="1114425" cy="1131887"/>
            <a:chOff x="2437" y="2032"/>
            <a:chExt cx="1244" cy="1264"/>
          </a:xfrm>
        </p:grpSpPr>
        <p:sp>
          <p:nvSpPr>
            <p:cNvPr id="1336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cxnSp>
          <p:nvCxnSpPr>
            <p:cNvPr id="1336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336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3" name="组合 7"/>
          <p:cNvGrpSpPr/>
          <p:nvPr/>
        </p:nvGrpSpPr>
        <p:grpSpPr>
          <a:xfrm>
            <a:off x="3444240" y="4151313"/>
            <a:ext cx="1114425" cy="1131887"/>
            <a:chOff x="2437" y="2032"/>
            <a:chExt cx="1244" cy="1264"/>
          </a:xfrm>
        </p:grpSpPr>
        <p:cxnSp>
          <p:nvCxnSpPr>
            <p:cNvPr id="1336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336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sp>
          <p:nvSpPr>
            <p:cNvPr id="1336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97" name="组合 7"/>
          <p:cNvGrpSpPr/>
          <p:nvPr/>
        </p:nvGrpSpPr>
        <p:grpSpPr>
          <a:xfrm>
            <a:off x="5782628" y="4151313"/>
            <a:ext cx="1112837" cy="1131887"/>
            <a:chOff x="2437" y="2032"/>
            <a:chExt cx="1244" cy="1264"/>
          </a:xfrm>
        </p:grpSpPr>
        <p:sp>
          <p:nvSpPr>
            <p:cNvPr id="1335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cxnSp>
          <p:nvCxnSpPr>
            <p:cNvPr id="1335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335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2" name="组合 7"/>
          <p:cNvGrpSpPr/>
          <p:nvPr/>
        </p:nvGrpSpPr>
        <p:grpSpPr>
          <a:xfrm>
            <a:off x="6951028" y="4157663"/>
            <a:ext cx="1114425" cy="1139825"/>
            <a:chOff x="2437" y="2023"/>
            <a:chExt cx="1245" cy="1274"/>
          </a:xfrm>
        </p:grpSpPr>
        <p:sp>
          <p:nvSpPr>
            <p:cNvPr id="13354" name="矩形 1"/>
            <p:cNvSpPr/>
            <p:nvPr/>
          </p:nvSpPr>
          <p:spPr>
            <a:xfrm>
              <a:off x="2437" y="2023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cxnSp>
          <p:nvCxnSpPr>
            <p:cNvPr id="1335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335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8" name="组合 7"/>
          <p:cNvGrpSpPr/>
          <p:nvPr/>
        </p:nvGrpSpPr>
        <p:grpSpPr>
          <a:xfrm>
            <a:off x="8119428" y="4151313"/>
            <a:ext cx="1114425" cy="1131887"/>
            <a:chOff x="2437" y="2032"/>
            <a:chExt cx="1244" cy="1264"/>
          </a:xfrm>
        </p:grpSpPr>
        <p:sp>
          <p:nvSpPr>
            <p:cNvPr id="1335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cxnSp>
          <p:nvCxnSpPr>
            <p:cNvPr id="1335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335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13" name="组合 7"/>
          <p:cNvGrpSpPr/>
          <p:nvPr/>
        </p:nvGrpSpPr>
        <p:grpSpPr>
          <a:xfrm>
            <a:off x="9310053" y="4157663"/>
            <a:ext cx="1112837" cy="1139825"/>
            <a:chOff x="2437" y="2023"/>
            <a:chExt cx="1245" cy="1274"/>
          </a:xfrm>
        </p:grpSpPr>
        <p:sp>
          <p:nvSpPr>
            <p:cNvPr id="13348" name="矩形 1"/>
            <p:cNvSpPr/>
            <p:nvPr/>
          </p:nvSpPr>
          <p:spPr>
            <a:xfrm>
              <a:off x="2437" y="2023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cxnSp>
          <p:nvCxnSpPr>
            <p:cNvPr id="1334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335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" name="文本框 64"/>
          <p:cNvSpPr txBox="1"/>
          <p:nvPr/>
        </p:nvSpPr>
        <p:spPr>
          <a:xfrm>
            <a:off x="2271078" y="2846388"/>
            <a:ext cx="10795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否</a:t>
            </a:r>
            <a:endParaRPr lang="zh-CN" altLang="en-US" sz="6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92"/>
          <p:cNvSpPr txBox="1"/>
          <p:nvPr/>
        </p:nvSpPr>
        <p:spPr>
          <a:xfrm>
            <a:off x="4630103" y="2851150"/>
            <a:ext cx="10795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况</a:t>
            </a:r>
            <a:endParaRPr lang="zh-CN" altLang="en-US" sz="6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64"/>
          <p:cNvSpPr txBox="1"/>
          <p:nvPr/>
        </p:nvSpPr>
        <p:spPr>
          <a:xfrm>
            <a:off x="5790565" y="2851150"/>
            <a:ext cx="10795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兵</a:t>
            </a:r>
            <a:endParaRPr lang="zh-CN" altLang="en-US" sz="6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86"/>
          <p:cNvSpPr txBox="1"/>
          <p:nvPr/>
        </p:nvSpPr>
        <p:spPr>
          <a:xfrm>
            <a:off x="6971665" y="2843213"/>
            <a:ext cx="10795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败</a:t>
            </a:r>
            <a:endParaRPr lang="zh-CN" altLang="en-US" sz="6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86"/>
          <p:cNvSpPr txBox="1"/>
          <p:nvPr/>
        </p:nvSpPr>
        <p:spPr>
          <a:xfrm>
            <a:off x="3445828" y="2835275"/>
            <a:ext cx="1081087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</a:t>
            </a:r>
            <a:endParaRPr lang="zh-CN" altLang="en-US" sz="6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文本框 64"/>
          <p:cNvSpPr txBox="1"/>
          <p:nvPr/>
        </p:nvSpPr>
        <p:spPr>
          <a:xfrm>
            <a:off x="8160703" y="2855913"/>
            <a:ext cx="10795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仍</a:t>
            </a:r>
            <a:endParaRPr lang="zh-CN" altLang="en-US" sz="6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文本框 86"/>
          <p:cNvSpPr txBox="1"/>
          <p:nvPr/>
        </p:nvSpPr>
        <p:spPr>
          <a:xfrm>
            <a:off x="9316403" y="2851150"/>
            <a:ext cx="10795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尤</a:t>
            </a:r>
            <a:endParaRPr lang="zh-CN" altLang="en-US" sz="6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文本框 64"/>
          <p:cNvSpPr txBox="1"/>
          <p:nvPr/>
        </p:nvSpPr>
        <p:spPr>
          <a:xfrm>
            <a:off x="2298065" y="4157663"/>
            <a:ext cx="10795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恨</a:t>
            </a:r>
            <a:endParaRPr lang="zh-CN" altLang="en-US" sz="6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文本框 92"/>
          <p:cNvSpPr txBox="1"/>
          <p:nvPr/>
        </p:nvSpPr>
        <p:spPr>
          <a:xfrm>
            <a:off x="4628515" y="4171950"/>
            <a:ext cx="1081088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预</a:t>
            </a:r>
            <a:endParaRPr lang="zh-CN" altLang="en-US" sz="6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文本框 64"/>
          <p:cNvSpPr txBox="1"/>
          <p:nvPr/>
        </p:nvSpPr>
        <p:spPr>
          <a:xfrm>
            <a:off x="5793740" y="4164013"/>
            <a:ext cx="10795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溃</a:t>
            </a:r>
            <a:endParaRPr lang="zh-CN" altLang="en-US" sz="6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6" name="文本框 86"/>
          <p:cNvSpPr txBox="1"/>
          <p:nvPr/>
        </p:nvSpPr>
        <p:spPr>
          <a:xfrm>
            <a:off x="6981190" y="4170363"/>
            <a:ext cx="10795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品</a:t>
            </a:r>
            <a:endParaRPr lang="zh-CN" altLang="en-US" sz="6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7" name="文本框 86"/>
          <p:cNvSpPr txBox="1"/>
          <p:nvPr/>
        </p:nvSpPr>
        <p:spPr>
          <a:xfrm>
            <a:off x="3466465" y="4171950"/>
            <a:ext cx="1081088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帅</a:t>
            </a:r>
            <a:endParaRPr lang="zh-CN" altLang="en-US" sz="6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" name="文本框 64"/>
          <p:cNvSpPr txBox="1"/>
          <p:nvPr/>
        </p:nvSpPr>
        <p:spPr>
          <a:xfrm>
            <a:off x="8167053" y="4159250"/>
            <a:ext cx="10795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丑</a:t>
            </a:r>
            <a:endParaRPr lang="zh-CN" altLang="en-US" sz="6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7" name="文本框 86"/>
          <p:cNvSpPr txBox="1"/>
          <p:nvPr/>
        </p:nvSpPr>
        <p:spPr>
          <a:xfrm>
            <a:off x="9329103" y="4170363"/>
            <a:ext cx="10795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豪</a:t>
            </a:r>
            <a:endParaRPr lang="zh-CN" altLang="en-US" sz="6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5" name="文本框 13"/>
          <p:cNvSpPr txBox="1"/>
          <p:nvPr/>
        </p:nvSpPr>
        <p:spPr>
          <a:xfrm>
            <a:off x="1454150" y="981075"/>
            <a:ext cx="28797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我会写</a:t>
            </a:r>
            <a:endParaRPr lang="zh-CN" altLang="en-US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  <p:bldP spid="26" grpId="0"/>
      <p:bldP spid="31" grpId="0"/>
      <p:bldP spid="32" grpId="0"/>
      <p:bldP spid="57" grpId="0"/>
      <p:bldP spid="62" grpId="0"/>
      <p:bldP spid="87" grpId="0"/>
      <p:bldP spid="92" grpId="0"/>
      <p:bldP spid="101" grpId="0"/>
      <p:bldP spid="106" grpId="0"/>
      <p:bldP spid="107" grpId="0"/>
      <p:bldP spid="112" grpId="0"/>
      <p:bldP spid="1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 flipV="1">
            <a:off x="1319213" y="671513"/>
            <a:ext cx="9402763" cy="76200"/>
          </a:xfrm>
          <a:prstGeom prst="rect">
            <a:avLst/>
          </a:prstGeom>
          <a:solidFill>
            <a:srgbClr val="DDB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1" name="图片 11" descr="未标题-1"/>
          <p:cNvPicPr>
            <a:picLocks noChangeAspect="1"/>
          </p:cNvPicPr>
          <p:nvPr/>
        </p:nvPicPr>
        <p:blipFill>
          <a:blip r:embed="rId2"/>
          <a:srcRect l="9535" t="-230" b="92458"/>
          <a:stretch>
            <a:fillRect/>
          </a:stretch>
        </p:blipFill>
        <p:spPr>
          <a:xfrm>
            <a:off x="10802938" y="469900"/>
            <a:ext cx="2252662" cy="407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1" descr="形状-5-拷贝-2_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9213" y="298450"/>
            <a:ext cx="917575" cy="250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8" name="矩形 5"/>
          <p:cNvSpPr/>
          <p:nvPr/>
        </p:nvSpPr>
        <p:spPr>
          <a:xfrm>
            <a:off x="1982153" y="2278063"/>
            <a:ext cx="8640762" cy="3843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看到名称，就联想到它的意义。（        ）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指失败之后，重新集合力量再干。（        ）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不像这一类，也不像那一类，形容不成样子或不规范。（        ）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（军队）被打垮。（     ）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567103" y="2322513"/>
            <a:ext cx="18256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顾名思义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58453" y="3594100"/>
            <a:ext cx="1827212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重整旗鼓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06328" y="4860925"/>
            <a:ext cx="182721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不伦不类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69990" y="5491163"/>
            <a:ext cx="10096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溃败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5" name="文本框 13"/>
          <p:cNvSpPr txBox="1"/>
          <p:nvPr/>
        </p:nvSpPr>
        <p:spPr>
          <a:xfrm>
            <a:off x="1198880" y="1090930"/>
            <a:ext cx="28797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理解词语</a:t>
            </a:r>
            <a:endParaRPr lang="zh-CN" altLang="en-US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2170</Words>
  <Application>WPS 演示</Application>
  <PresentationFormat>自定义</PresentationFormat>
  <Paragraphs>260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9" baseType="lpstr">
      <vt:lpstr>Arial</vt:lpstr>
      <vt:lpstr>宋体</vt:lpstr>
      <vt:lpstr>Wingdings</vt:lpstr>
      <vt:lpstr>Calibri</vt:lpstr>
      <vt:lpstr>Calibri Light</vt:lpstr>
      <vt:lpstr>楷体</vt:lpstr>
      <vt:lpstr>黑体</vt:lpstr>
      <vt:lpstr>微软雅黑</vt:lpstr>
      <vt:lpstr>Arial Unicode MS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大爱无痕</cp:lastModifiedBy>
  <cp:revision>28</cp:revision>
  <dcterms:created xsi:type="dcterms:W3CDTF">2017-04-14T06:32:00Z</dcterms:created>
  <dcterms:modified xsi:type="dcterms:W3CDTF">2019-09-20T02:34:47Z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2052-11.3.0.8586</vt:lpwstr>
  </property>
</Properties>
</file>