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88" r:id="rId2"/>
    <p:sldId id="292" r:id="rId3"/>
    <p:sldId id="274" r:id="rId4"/>
    <p:sldId id="276" r:id="rId5"/>
    <p:sldId id="257" r:id="rId6"/>
    <p:sldId id="280" r:id="rId7"/>
    <p:sldId id="259" r:id="rId8"/>
    <p:sldId id="271" r:id="rId9"/>
    <p:sldId id="262" r:id="rId10"/>
    <p:sldId id="314" r:id="rId11"/>
    <p:sldId id="266" r:id="rId12"/>
    <p:sldId id="315" r:id="rId13"/>
    <p:sldId id="265" r:id="rId14"/>
    <p:sldId id="267" r:id="rId15"/>
    <p:sldId id="281" r:id="rId16"/>
    <p:sldId id="268" r:id="rId17"/>
    <p:sldId id="284" r:id="rId18"/>
    <p:sldId id="285" r:id="rId19"/>
    <p:sldId id="286" r:id="rId20"/>
    <p:sldId id="287" r:id="rId21"/>
    <p:sldId id="283" r:id="rId22"/>
    <p:sldId id="290" r:id="rId23"/>
    <p:sldId id="293" r:id="rId24"/>
    <p:sldId id="291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2F3DB"/>
    <a:srgbClr val="800080"/>
    <a:srgbClr val="CC00CC"/>
    <a:srgbClr val="660066"/>
    <a:srgbClr val="CC00FF"/>
    <a:srgbClr val="FF7C80"/>
    <a:srgbClr val="EDF0DE"/>
    <a:srgbClr val="00FF00"/>
    <a:srgbClr val="FF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6" autoAdjust="0"/>
    <p:restoredTop sz="94737" autoAdjust="0"/>
  </p:normalViewPr>
  <p:slideViewPr>
    <p:cSldViewPr>
      <p:cViewPr>
        <p:scale>
          <a:sx n="69" d="100"/>
          <a:sy n="69" d="100"/>
        </p:scale>
        <p:origin x="-1416" y="-78"/>
      </p:cViewPr>
      <p:guideLst>
        <p:guide orient="horz" pos="2224"/>
        <p:guide pos="28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8B636B-07E7-4F7F-A843-79FB9B8C35D3}" type="datetimeFigureOut">
              <a:rPr lang="zh-CN" altLang="en-US" smtClean="0"/>
              <a:pPr/>
              <a:t>2016/11/26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13345A-FAAF-4EAC-834E-4ECE9181810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3345A-FAAF-4EAC-834E-4ECE9181810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3345A-FAAF-4EAC-834E-4ECE91818104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点巧克力</a:t>
            </a:r>
            <a:r>
              <a:rPr lang="en-US" altLang="zh-CN" dirty="0" smtClean="0"/>
              <a:t>1/8</a:t>
            </a:r>
            <a:r>
              <a:rPr lang="en-US" altLang="zh-CN" baseline="0" dirty="0" smtClean="0"/>
              <a:t>   </a:t>
            </a:r>
            <a:r>
              <a:rPr lang="zh-CN" altLang="en-US" dirty="0" smtClean="0"/>
              <a:t>最后点消失</a:t>
            </a:r>
            <a:endParaRPr lang="en-US" altLang="zh-CN" dirty="0" smtClean="0"/>
          </a:p>
          <a:p>
            <a:r>
              <a:rPr lang="zh-CN" altLang="en-US" dirty="0" smtClean="0"/>
              <a:t>第一：十字交叉</a:t>
            </a:r>
            <a:r>
              <a:rPr lang="en-US" altLang="zh-CN" dirty="0" smtClean="0"/>
              <a:t>1/4</a:t>
            </a:r>
          </a:p>
          <a:p>
            <a:r>
              <a:rPr lang="zh-CN" altLang="en-US" dirty="0" smtClean="0"/>
              <a:t>第二：竖</a:t>
            </a:r>
            <a:r>
              <a:rPr lang="en-US" altLang="zh-CN" dirty="0" smtClean="0"/>
              <a:t>1/4</a:t>
            </a:r>
          </a:p>
          <a:p>
            <a:r>
              <a:rPr lang="zh-CN" altLang="en-US" dirty="0" smtClean="0"/>
              <a:t>第三：横</a:t>
            </a:r>
            <a:r>
              <a:rPr lang="en-US" altLang="zh-CN" dirty="0" smtClean="0"/>
              <a:t>1/2</a:t>
            </a:r>
          </a:p>
          <a:p>
            <a:r>
              <a:rPr lang="zh-CN" altLang="en-US" dirty="0" smtClean="0"/>
              <a:t>第四：竖</a:t>
            </a:r>
            <a:r>
              <a:rPr lang="en-US" altLang="zh-CN" dirty="0" smtClean="0"/>
              <a:t>1/2</a:t>
            </a:r>
          </a:p>
          <a:p>
            <a:r>
              <a:rPr lang="zh-CN" altLang="en-US" dirty="0" smtClean="0"/>
              <a:t>第五：拔高题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3345A-FAAF-4EAC-834E-4ECE91818104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点返回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3345A-FAAF-4EAC-834E-4ECE91818104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点返回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3345A-FAAF-4EAC-834E-4ECE91818104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点返回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3345A-FAAF-4EAC-834E-4ECE91818104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点</a:t>
            </a:r>
            <a:r>
              <a:rPr lang="zh-CN" altLang="en-US" smtClean="0"/>
              <a:t>返回，不讲拔高题一定要点返回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3345A-FAAF-4EAC-834E-4ECE91818104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48835-50C5-46A4-8066-D73A15564C92}" type="datetimeFigureOut">
              <a:rPr lang="zh-CN" altLang="en-US" smtClean="0"/>
              <a:pPr/>
              <a:t>2016/11/26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70BC8-6345-448A-BA5F-F749D6FA7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48835-50C5-46A4-8066-D73A15564C92}" type="datetimeFigureOut">
              <a:rPr lang="zh-CN" altLang="en-US" smtClean="0"/>
              <a:pPr/>
              <a:t>2016/11/26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70BC8-6345-448A-BA5F-F749D6FA7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48835-50C5-46A4-8066-D73A15564C92}" type="datetimeFigureOut">
              <a:rPr lang="zh-CN" altLang="en-US" smtClean="0"/>
              <a:pPr/>
              <a:t>2016/11/26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70BC8-6345-448A-BA5F-F749D6FA7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48835-50C5-46A4-8066-D73A15564C92}" type="datetimeFigureOut">
              <a:rPr lang="zh-CN" altLang="en-US" smtClean="0"/>
              <a:pPr/>
              <a:t>2016/11/26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70BC8-6345-448A-BA5F-F749D6FA7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48835-50C5-46A4-8066-D73A15564C92}" type="datetimeFigureOut">
              <a:rPr lang="zh-CN" altLang="en-US" smtClean="0"/>
              <a:pPr/>
              <a:t>2016/11/26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70BC8-6345-448A-BA5F-F749D6FA7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48835-50C5-46A4-8066-D73A15564C92}" type="datetimeFigureOut">
              <a:rPr lang="zh-CN" altLang="en-US" smtClean="0"/>
              <a:pPr/>
              <a:t>2016/11/26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70BC8-6345-448A-BA5F-F749D6FA7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48835-50C5-46A4-8066-D73A15564C92}" type="datetimeFigureOut">
              <a:rPr lang="zh-CN" altLang="en-US" smtClean="0"/>
              <a:pPr/>
              <a:t>2016/11/26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70BC8-6345-448A-BA5F-F749D6FA7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48835-50C5-46A4-8066-D73A15564C92}" type="datetimeFigureOut">
              <a:rPr lang="zh-CN" altLang="en-US" smtClean="0"/>
              <a:pPr/>
              <a:t>2016/11/26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70BC8-6345-448A-BA5F-F749D6FA7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48835-50C5-46A4-8066-D73A15564C92}" type="datetimeFigureOut">
              <a:rPr lang="zh-CN" altLang="en-US" smtClean="0"/>
              <a:pPr/>
              <a:t>2016/11/26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70BC8-6345-448A-BA5F-F749D6FA7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48835-50C5-46A4-8066-D73A15564C92}" type="datetimeFigureOut">
              <a:rPr lang="zh-CN" altLang="en-US" smtClean="0"/>
              <a:pPr/>
              <a:t>2016/11/26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70BC8-6345-448A-BA5F-F749D6FA7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48835-50C5-46A4-8066-D73A15564C92}" type="datetimeFigureOut">
              <a:rPr lang="zh-CN" altLang="en-US" smtClean="0"/>
              <a:pPr/>
              <a:t>2016/11/26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70BC8-6345-448A-BA5F-F749D6FA7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948835-50C5-46A4-8066-D73A15564C92}" type="datetimeFigureOut">
              <a:rPr lang="zh-CN" altLang="en-US" smtClean="0"/>
              <a:pPr/>
              <a:t>2016/11/26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70BC8-6345-448A-BA5F-F749D6FA7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4.png"/><Relationship Id="rId7" Type="http://schemas.openxmlformats.org/officeDocument/2006/relationships/slide" Target="slide1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slide" Target="slide21.xml"/><Relationship Id="rId5" Type="http://schemas.openxmlformats.org/officeDocument/2006/relationships/slide" Target="slide17.xml"/><Relationship Id="rId10" Type="http://schemas.openxmlformats.org/officeDocument/2006/relationships/slide" Target="slide20.xml"/><Relationship Id="rId4" Type="http://schemas.openxmlformats.org/officeDocument/2006/relationships/image" Target="../media/image19.png"/><Relationship Id="rId9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slide" Target="slide1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slide" Target="slide1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slide" Target="slide1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slide" Target="slide1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jpeg"/><Relationship Id="rId7" Type="http://schemas.microsoft.com/office/2007/relationships/media" Target="file:///C:\Users\Administrator\Desktop\&#32431;&#38899;&#20048;%20-%20CCTV&#35831;&#24744;&#27427;&#36175;&#20043;&#31119;&#24314;&#40499;&#40495;&#28330;&#39118;&#20809;&#32972;&#26223;&#20048;.mp3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istrator\Desktop\&#32431;&#38899;&#20048;%20-%20CCTV&#35831;&#24744;&#27427;&#36175;&#20043;&#31119;&#24314;&#40499;&#40495;&#28330;&#39118;&#20809;&#32972;&#26223;&#20048;.mp3" TargetMode="External"/><Relationship Id="rId9" Type="http://schemas.openxmlformats.org/officeDocument/2006/relationships/image" Target="../media/image24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5.jpeg"/><Relationship Id="rId7" Type="http://schemas.microsoft.com/office/2007/relationships/media" Target="file:///C:\Users\Administrator\Desktop\&#32431;&#38899;&#20048;%20-%20CCTV&#35831;&#24744;&#27427;&#36175;&#20043;&#31119;&#24314;&#40499;&#40495;&#28330;&#39118;&#20809;&#32972;&#26223;&#20048;.mp3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istrator\Desktop\&#32431;&#38899;&#20048;%20-%20CCTV&#35831;&#24744;&#27427;&#36175;&#20043;&#31119;&#24314;&#40499;&#40495;&#28330;&#39118;&#20809;&#32972;&#26223;&#20048;.mp3" TargetMode="Externa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5656" y="476672"/>
            <a:ext cx="63594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C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人教版实验教材三年级上册</a:t>
            </a:r>
            <a:endParaRPr lang="zh-CN" altLang="en-US" sz="4000" b="1" dirty="0">
              <a:solidFill>
                <a:srgbClr val="CC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1640" y="2372687"/>
            <a:ext cx="66967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Button">
              <a:avLst/>
            </a:prstTxWarp>
            <a:spAutoFit/>
          </a:bodyPr>
          <a:lstStyle/>
          <a:p>
            <a:pPr algn="ctr"/>
            <a:r>
              <a:rPr lang="zh-CN" altLang="en-US" sz="7200" b="1" dirty="0" smtClean="0">
                <a:ln w="12700">
                  <a:solidFill>
                    <a:srgbClr val="660066"/>
                  </a:solidFill>
                  <a:prstDash val="solid"/>
                </a:ln>
                <a:solidFill>
                  <a:srgbClr val="660066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分数的初步认识</a:t>
            </a:r>
            <a:endParaRPr lang="zh-CN" altLang="en-US" sz="7200" b="1" cap="none" spc="0" dirty="0">
              <a:ln w="12700">
                <a:solidFill>
                  <a:srgbClr val="660066"/>
                </a:solidFill>
                <a:prstDash val="solid"/>
              </a:ln>
              <a:solidFill>
                <a:srgbClr val="660066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15816" y="3277433"/>
            <a:ext cx="3275256" cy="1015663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几分之一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73588" y="5301208"/>
            <a:ext cx="26629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宝山小学      </a:t>
            </a:r>
            <a:endParaRPr lang="zh-CN" altLang="en-US" sz="36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1341755" y="1657985"/>
            <a:ext cx="5974715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大声发言</a:t>
            </a:r>
          </a:p>
          <a:p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       小声讨论</a:t>
            </a:r>
          </a:p>
          <a:p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              无声倾听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 animBg="1"/>
      <p:bldP spid="6" grpId="1" animBg="1"/>
      <p:bldP spid="7" grpId="0"/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797054" y="4649270"/>
            <a:ext cx="452994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248272" y="4649668"/>
            <a:ext cx="452994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705472" y="4653136"/>
            <a:ext cx="452994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2151160" y="4649890"/>
            <a:ext cx="452994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2606838" y="4649922"/>
            <a:ext cx="452994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饼形 53"/>
          <p:cNvSpPr/>
          <p:nvPr/>
        </p:nvSpPr>
        <p:spPr>
          <a:xfrm>
            <a:off x="1187624" y="2794411"/>
            <a:ext cx="1584176" cy="1584176"/>
          </a:xfrm>
          <a:prstGeom prst="pie">
            <a:avLst>
              <a:gd name="adj1" fmla="val 8960248"/>
              <a:gd name="adj2" fmla="val 15979461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9459" name="Picture 3" descr="C:\Users\Administrator\AppData\Roaming\Tencent\Users\531469784\QQ\WinTemp\RichOle\{W_$CKM0WL5E[2JQ9@A$`JG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/>
          </a:blip>
          <a:srcRect l="50999" b="49798"/>
          <a:stretch>
            <a:fillRect/>
          </a:stretch>
        </p:blipFill>
        <p:spPr bwMode="auto">
          <a:xfrm>
            <a:off x="2003748" y="979884"/>
            <a:ext cx="768052" cy="799378"/>
          </a:xfrm>
          <a:prstGeom prst="rect">
            <a:avLst/>
          </a:prstGeom>
          <a:noFill/>
        </p:spPr>
      </p:pic>
      <p:pic>
        <p:nvPicPr>
          <p:cNvPr id="6" name="Picture 3" descr="C:\Users\Administrator\AppData\Roaming\Tencent\Users\531469784\QQ\WinTemp\RichOle\{W_$CKM0WL5E[2JQ9@A$`JG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/>
          </a:blip>
          <a:srcRect r="49001" b="49798"/>
          <a:stretch>
            <a:fillRect/>
          </a:stretch>
        </p:blipFill>
        <p:spPr bwMode="auto">
          <a:xfrm>
            <a:off x="1139652" y="979884"/>
            <a:ext cx="799378" cy="799378"/>
          </a:xfrm>
          <a:prstGeom prst="rect">
            <a:avLst/>
          </a:prstGeom>
          <a:noFill/>
        </p:spPr>
      </p:pic>
      <p:pic>
        <p:nvPicPr>
          <p:cNvPr id="7" name="Picture 3" descr="C:\Users\Administrator\AppData\Roaming\Tencent\Users\531469784\QQ\WinTemp\RichOle\{W_$CKM0WL5E[2JQ9@A$`JG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/>
          </a:blip>
          <a:srcRect l="50999" t="50202"/>
          <a:stretch>
            <a:fillRect/>
          </a:stretch>
        </p:blipFill>
        <p:spPr bwMode="auto">
          <a:xfrm>
            <a:off x="2003748" y="1843980"/>
            <a:ext cx="768052" cy="792932"/>
          </a:xfrm>
          <a:prstGeom prst="rect">
            <a:avLst/>
          </a:prstGeom>
          <a:noFill/>
        </p:spPr>
      </p:pic>
      <p:pic>
        <p:nvPicPr>
          <p:cNvPr id="8" name="Picture 3" descr="C:\Users\Administrator\AppData\Roaming\Tencent\Users\531469784\QQ\WinTemp\RichOle\{W_$CKM0WL5E[2JQ9@A$`JG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/>
          </a:blip>
          <a:srcRect t="50202" r="49001"/>
          <a:stretch>
            <a:fillRect/>
          </a:stretch>
        </p:blipFill>
        <p:spPr bwMode="auto">
          <a:xfrm>
            <a:off x="1139652" y="1843980"/>
            <a:ext cx="799378" cy="792931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131840" y="1394341"/>
            <a:ext cx="55034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/>
              <a:t>         把一块月饼平均分成了       份，每份</a:t>
            </a:r>
            <a:endParaRPr lang="en-US" altLang="zh-CN" sz="2200" b="1" dirty="0" smtClean="0"/>
          </a:p>
          <a:p>
            <a:r>
              <a:rPr lang="zh-CN" altLang="en-US" sz="2200" b="1" dirty="0" smtClean="0"/>
              <a:t>是它的（      ）分之（      ）写作（       ）。  </a:t>
            </a:r>
            <a:endParaRPr lang="zh-CN" altLang="en-US" sz="2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680114" y="1343089"/>
            <a:ext cx="337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</a:rPr>
              <a:t>4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7380312" y="1948770"/>
            <a:ext cx="28803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380312" y="1876762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4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80312" y="1620668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1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9461" name="AutoShape 5" descr="http://redirect02.sogou.com/proxy?url=aHR0cDovL2QuaGlwaG90b3MuYmFpZHUuY29tL3poaWRhby93aCUzRDQ1MCUyQzYwMC9zaWduPTViOGFhZGNlMzBhZGNiZWYwMTYxNzYwMjk5OWYwMmViLzhiMTM2MzI3NjJkMGY3MDMxYWE3MDFkNjA5ZmE1MTNkMjY5N2M1YTcuanBn&amp;md5=43173924c8335a9f4172ce687ffe857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6" name="图片 35" descr="proxy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79005">
            <a:off x="1050913" y="2673873"/>
            <a:ext cx="1838862" cy="179691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3196690" y="2949868"/>
            <a:ext cx="56957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/>
              <a:t>         把一个圆平均分成</a:t>
            </a:r>
            <a:r>
              <a:rPr lang="en-US" altLang="zh-CN" sz="2200" b="1" dirty="0" smtClean="0"/>
              <a:t>3</a:t>
            </a:r>
            <a:r>
              <a:rPr lang="zh-CN" altLang="en-US" sz="2200" b="1" dirty="0" smtClean="0"/>
              <a:t>份，每份是</a:t>
            </a:r>
            <a:endParaRPr lang="en-US" altLang="zh-CN" sz="2200" b="1" dirty="0" smtClean="0"/>
          </a:p>
          <a:p>
            <a:r>
              <a:rPr lang="zh-CN" altLang="en-US" sz="2200" b="1" dirty="0" smtClean="0"/>
              <a:t>它的（      ）分之（      ），写作（            ）。</a:t>
            </a:r>
            <a:endParaRPr lang="zh-CN" altLang="en-US" sz="2200" b="1" dirty="0"/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783200" y="4634521"/>
          <a:ext cx="2267745" cy="109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549"/>
                <a:gridCol w="453549"/>
                <a:gridCol w="453549"/>
                <a:gridCol w="453549"/>
                <a:gridCol w="453549"/>
              </a:tblGrid>
              <a:tr h="109092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3347864" y="4822835"/>
            <a:ext cx="4752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/>
              <a:t>         把一张长方形纸平均分成</a:t>
            </a:r>
            <a:r>
              <a:rPr lang="en-US" altLang="zh-CN" sz="2200" b="1" dirty="0" smtClean="0"/>
              <a:t>5</a:t>
            </a:r>
            <a:r>
              <a:rPr lang="zh-CN" altLang="en-US" sz="2200" b="1" dirty="0" smtClean="0"/>
              <a:t>份。</a:t>
            </a:r>
            <a:endParaRPr lang="en-US" altLang="zh-CN" sz="2200" b="1" dirty="0" smtClean="0"/>
          </a:p>
          <a:p>
            <a:r>
              <a:rPr lang="zh-CN" altLang="en-US" sz="2200" b="1" dirty="0" smtClean="0"/>
              <a:t>指出它的五分之一，并涂上颜色。</a:t>
            </a:r>
            <a:endParaRPr lang="zh-CN" altLang="en-US" sz="22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4283968" y="1693251"/>
            <a:ext cx="4940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四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796136" y="1732746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一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115616" y="26064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独立完成下列题目。</a:t>
            </a:r>
            <a:endParaRPr lang="zh-CN" altLang="en-US" sz="2800" dirty="0"/>
          </a:p>
        </p:txBody>
      </p:sp>
      <p:sp>
        <p:nvSpPr>
          <p:cNvPr id="55" name="TextBox 54"/>
          <p:cNvSpPr txBox="1"/>
          <p:nvPr/>
        </p:nvSpPr>
        <p:spPr>
          <a:xfrm>
            <a:off x="4005946" y="3257644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三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508104" y="3257644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一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529715" y="3445520"/>
            <a:ext cx="340158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3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524581" y="3142739"/>
            <a:ext cx="340158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1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7568826" y="3530542"/>
            <a:ext cx="28803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对象 15">
            <a:hlinkClick r:id="" action="ppaction://ole?verb=0"/>
          </p:cNvPr>
          <p:cNvGraphicFramePr>
            <a:graphicFrameLocks/>
          </p:cNvGraphicFramePr>
          <p:nvPr/>
        </p:nvGraphicFramePr>
        <p:xfrm>
          <a:off x="2627784" y="5941695"/>
          <a:ext cx="296545" cy="766445"/>
        </p:xfrm>
        <a:graphic>
          <a:graphicData uri="http://schemas.openxmlformats.org/presentationml/2006/ole">
            <p:oleObj spid="_x0000_s2051" r:id="rId6" imgW="152280" imgH="393480" progId="">
              <p:embed/>
            </p:oleObj>
          </a:graphicData>
        </a:graphic>
      </p:graphicFrame>
      <p:graphicFrame>
        <p:nvGraphicFramePr>
          <p:cNvPr id="17" name="对象 16">
            <a:hlinkClick r:id="" action="ppaction://ole?verb=0"/>
          </p:cNvPr>
          <p:cNvGraphicFramePr>
            <a:graphicFrameLocks/>
          </p:cNvGraphicFramePr>
          <p:nvPr/>
        </p:nvGraphicFramePr>
        <p:xfrm>
          <a:off x="3103717" y="5899785"/>
          <a:ext cx="306070" cy="789940"/>
        </p:xfrm>
        <a:graphic>
          <a:graphicData uri="http://schemas.openxmlformats.org/presentationml/2006/ole">
            <p:oleObj spid="_x0000_s2052" r:id="rId7" imgW="152280" imgH="393480" progId="">
              <p:embed/>
            </p:oleObj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6383655" y="5996940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分数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51720" y="6021288"/>
            <a:ext cx="57245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/>
              <a:t>像    ， </a:t>
            </a:r>
            <a:r>
              <a:rPr lang="en-US" altLang="zh-CN" sz="3200" b="1" dirty="0"/>
              <a:t>……</a:t>
            </a:r>
            <a:r>
              <a:rPr lang="zh-CN" altLang="en-US" sz="3200" b="1" dirty="0"/>
              <a:t>这样的数都是</a:t>
            </a:r>
            <a:r>
              <a:rPr lang="zh-CN" altLang="en-US" sz="3200" b="1" dirty="0">
                <a:solidFill>
                  <a:srgbClr val="C00000"/>
                </a:solidFill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</a:rPr>
              <a:t>       </a:t>
            </a:r>
            <a:r>
              <a:rPr lang="zh-CN" altLang="en-US" sz="3200" b="1" dirty="0">
                <a:solidFill>
                  <a:srgbClr val="C00000"/>
                </a:solidFill>
              </a:rPr>
              <a:t> </a:t>
            </a:r>
            <a:r>
              <a:rPr lang="zh-CN" altLang="en-US" sz="3200" b="1" dirty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bldLvl="0" animBg="1"/>
      <p:bldP spid="60" grpId="1" bldLvl="0" animBg="1"/>
      <p:bldP spid="62" grpId="0" bldLvl="0" animBg="1"/>
      <p:bldP spid="62" grpId="1" bldLvl="0" animBg="1"/>
      <p:bldP spid="63" grpId="0" bldLvl="0" animBg="1"/>
      <p:bldP spid="63" grpId="1" bldLvl="0" animBg="1"/>
      <p:bldP spid="64" grpId="0" bldLvl="0" animBg="1"/>
      <p:bldP spid="64" grpId="1" bldLvl="0" animBg="1"/>
      <p:bldP spid="65" grpId="0" bldLvl="0" animBg="1"/>
      <p:bldP spid="21" grpId="0"/>
      <p:bldP spid="22" grpId="0"/>
      <p:bldP spid="42" grpId="0"/>
      <p:bldP spid="44" grpId="0"/>
      <p:bldP spid="55" grpId="0"/>
      <p:bldP spid="56" grpId="0"/>
      <p:bldP spid="58" grpId="1"/>
      <p:bldP spid="18" grpId="0"/>
      <p:bldP spid="18" grpId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1560" y="1342509"/>
            <a:ext cx="80648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请你快速阅读</a:t>
            </a:r>
            <a:r>
              <a:rPr lang="en-US" altLang="zh-CN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90</a:t>
            </a:r>
            <a:r>
              <a:rPr lang="zh-CN" alt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页下半部分内容，说说分数各部分的名称。</a:t>
            </a:r>
            <a:endParaRPr lang="zh-CN" altLang="en-US" sz="4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403648" y="2998693"/>
            <a:ext cx="6905972" cy="2160240"/>
          </a:xfrm>
          <a:prstGeom prst="roundRect">
            <a:avLst/>
          </a:prstGeom>
          <a:solidFill>
            <a:srgbClr val="FFFF66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646934" y="3214717"/>
            <a:ext cx="6928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00FF00"/>
                </a:solidFill>
              </a:rPr>
              <a:t>1 </a:t>
            </a:r>
            <a:endParaRPr lang="zh-CN" altLang="en-US" sz="5400" b="1" dirty="0">
              <a:solidFill>
                <a:srgbClr val="00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44253" y="4238258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accent4">
                    <a:lumMod val="75000"/>
                  </a:schemeClr>
                </a:solidFill>
              </a:rPr>
              <a:t>3</a:t>
            </a:r>
            <a:endParaRPr lang="zh-CN" altLang="en-US" sz="5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619672" y="4199985"/>
            <a:ext cx="66064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411760" y="3661624"/>
            <a:ext cx="1008112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407766" y="4194825"/>
            <a:ext cx="1008112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422054" y="4727456"/>
            <a:ext cx="1008112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494589" y="335059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n>
                  <a:solidFill>
                    <a:srgbClr val="00FF00"/>
                  </a:solidFill>
                </a:ln>
              </a:rPr>
              <a:t>分子</a:t>
            </a:r>
            <a:endParaRPr lang="zh-CN" altLang="en-US" sz="3200" b="1" dirty="0">
              <a:ln>
                <a:solidFill>
                  <a:srgbClr val="00FF00"/>
                </a:solidFill>
              </a:ln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19872" y="386336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n>
                  <a:solidFill>
                    <a:srgbClr val="FF0000"/>
                  </a:solidFill>
                </a:ln>
              </a:rPr>
              <a:t>分数线</a:t>
            </a:r>
            <a:endParaRPr lang="zh-CN" altLang="en-US" sz="3200" b="1" dirty="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19872" y="443942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</a:rPr>
              <a:t>分母</a:t>
            </a:r>
            <a:endParaRPr lang="zh-CN" altLang="en-US" sz="3200" b="1" dirty="0">
              <a:ln>
                <a:solidFill>
                  <a:schemeClr val="accent4">
                    <a:lumMod val="75000"/>
                  </a:schemeClr>
                </a:solidFill>
              </a:ln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860032" y="3863360"/>
            <a:ext cx="3240360" cy="648072"/>
          </a:xfrm>
          <a:prstGeom prst="round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</a:rPr>
              <a:t>读作：</a:t>
            </a:r>
            <a:r>
              <a:rPr lang="zh-CN" altLang="en-US" sz="3200" b="1" dirty="0" smtClean="0">
                <a:ln>
                  <a:solidFill>
                    <a:srgbClr val="FF0000"/>
                  </a:solidFill>
                </a:ln>
                <a:solidFill>
                  <a:schemeClr val="tx1"/>
                </a:solidFill>
              </a:rPr>
              <a:t>三分之一</a:t>
            </a:r>
            <a:endParaRPr lang="zh-CN" altLang="en-US" sz="3200" b="1" dirty="0">
              <a:ln>
                <a:solidFill>
                  <a:srgbClr val="FF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51720" y="5590981"/>
            <a:ext cx="5280613" cy="646331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读法：先读分母再读分子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1" grpId="1"/>
      <p:bldP spid="23" grpId="0" animBg="1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47"/>
          <p:cNvSpPr txBox="1"/>
          <p:nvPr/>
        </p:nvSpPr>
        <p:spPr>
          <a:xfrm>
            <a:off x="1814195" y="1176020"/>
            <a:ext cx="541655" cy="118872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7200" b="1" dirty="0">
                <a:latin typeface="Arial" panose="020B0604020202020204" pitchFamily="34" charset="0"/>
                <a:ea typeface="楷体_GB2312" pitchFamily="49" charset="-122"/>
              </a:rPr>
              <a:t>1</a:t>
            </a:r>
          </a:p>
        </p:txBody>
      </p:sp>
      <p:sp>
        <p:nvSpPr>
          <p:cNvPr id="25" name="Text Box 48"/>
          <p:cNvSpPr txBox="1"/>
          <p:nvPr/>
        </p:nvSpPr>
        <p:spPr>
          <a:xfrm>
            <a:off x="1813878" y="2306955"/>
            <a:ext cx="541337" cy="118872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_GB2312" pitchFamily="49" charset="-122"/>
              </a:rPr>
              <a:t>3</a:t>
            </a:r>
          </a:p>
        </p:txBody>
      </p:sp>
      <p:sp>
        <p:nvSpPr>
          <p:cNvPr id="4" name="Line 49"/>
          <p:cNvSpPr/>
          <p:nvPr/>
        </p:nvSpPr>
        <p:spPr>
          <a:xfrm flipV="1">
            <a:off x="1825625" y="2306955"/>
            <a:ext cx="745490" cy="63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" name="文本框 19"/>
          <p:cNvSpPr txBox="1"/>
          <p:nvPr/>
        </p:nvSpPr>
        <p:spPr>
          <a:xfrm>
            <a:off x="4716016" y="263691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（平</a:t>
            </a:r>
            <a:r>
              <a:rPr lang="zh-CN" altLang="en-US" sz="2800" dirty="0"/>
              <a:t>均分的份</a:t>
            </a:r>
            <a:r>
              <a:rPr lang="zh-CN" altLang="en-US" sz="2800" dirty="0" smtClean="0"/>
              <a:t>数）</a:t>
            </a:r>
            <a:endParaRPr lang="zh-CN" altLang="en-US" sz="2800" dirty="0"/>
          </a:p>
        </p:txBody>
      </p:sp>
      <p:sp>
        <p:nvSpPr>
          <p:cNvPr id="22" name="文本框 21"/>
          <p:cNvSpPr txBox="1"/>
          <p:nvPr/>
        </p:nvSpPr>
        <p:spPr>
          <a:xfrm>
            <a:off x="4716016" y="1556792"/>
            <a:ext cx="3752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 smtClean="0">
                <a:sym typeface="+mn-ea"/>
              </a:rPr>
              <a:t>（取</a:t>
            </a:r>
            <a:r>
              <a:rPr lang="zh-CN" altLang="en-US" sz="2800" dirty="0">
                <a:sym typeface="+mn-ea"/>
              </a:rPr>
              <a:t>其中的一</a:t>
            </a:r>
            <a:r>
              <a:rPr lang="zh-CN" altLang="en-US" sz="2800" dirty="0" smtClean="0">
                <a:sym typeface="+mn-ea"/>
              </a:rPr>
              <a:t>份）</a:t>
            </a:r>
            <a:endParaRPr lang="zh-CN" altLang="en-US" sz="2800" dirty="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2425" y="3905250"/>
            <a:ext cx="7885430" cy="1316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/>
              <a:t>         </a:t>
            </a:r>
            <a:r>
              <a:rPr lang="zh-CN" altLang="en-US" sz="4000" b="1" dirty="0"/>
              <a:t>把一个整体平均分成几份，取其中的一份，就是它的几分之一。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2638078" y="2924944"/>
            <a:ext cx="1008112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635896" y="26369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ysClr val="windowText" lastClr="000000"/>
                </a:solidFill>
              </a:rPr>
              <a:t>分母</a:t>
            </a:r>
            <a:endParaRPr lang="zh-CN" altLang="en-US" sz="3200" b="1" dirty="0">
              <a:solidFill>
                <a:sysClr val="windowText" lastClr="000000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553067" y="1795815"/>
            <a:ext cx="1008112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635896" y="148478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ysClr val="windowText" lastClr="000000"/>
                </a:solidFill>
              </a:rPr>
              <a:t>分子</a:t>
            </a:r>
            <a:endParaRPr lang="zh-CN" altLang="en-US" sz="3200" b="1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530A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530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5" grpId="1"/>
      <p:bldP spid="25" grpId="2"/>
      <p:bldP spid="25" grpId="3"/>
      <p:bldP spid="25" grpId="4"/>
      <p:bldP spid="25" grpId="5"/>
      <p:bldP spid="25" grpId="6"/>
      <p:bldP spid="20" grpId="0"/>
      <p:bldP spid="2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66470" y="316022"/>
            <a:ext cx="25006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b="1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</a:rPr>
              <a:t>   小组合作：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51076" y="358413"/>
            <a:ext cx="467423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</a:rPr>
              <a:t>折一折，画一画，说一说</a:t>
            </a:r>
          </a:p>
        </p:txBody>
      </p:sp>
      <p:sp>
        <p:nvSpPr>
          <p:cNvPr id="2" name="TextBox 4"/>
          <p:cNvSpPr txBox="1"/>
          <p:nvPr/>
        </p:nvSpPr>
        <p:spPr>
          <a:xfrm>
            <a:off x="325046" y="1416065"/>
            <a:ext cx="7488832" cy="3082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    </a:t>
            </a:r>
            <a:r>
              <a:rPr lang="zh-CN" altLang="en-US" sz="2800" b="1" dirty="0" smtClean="0"/>
              <a:t>     </a:t>
            </a:r>
            <a:r>
              <a:rPr lang="en-US" altLang="zh-CN" sz="2800" b="1" dirty="0" smtClean="0"/>
              <a:t>1.</a:t>
            </a:r>
            <a:r>
              <a:rPr lang="zh-CN" altLang="en-US" sz="2800" b="1" dirty="0" smtClean="0"/>
              <a:t>拿出准备好的图形，折一折，你能折出 </a:t>
            </a:r>
          </a:p>
          <a:p>
            <a:r>
              <a:rPr lang="zh-CN" altLang="en-US" sz="2800" b="1" dirty="0" smtClean="0"/>
              <a:t>           它的几分之一；</a:t>
            </a:r>
          </a:p>
          <a:p>
            <a:r>
              <a:rPr lang="en-US" altLang="zh-CN" sz="2800" b="1" dirty="0" smtClean="0"/>
              <a:t>        </a:t>
            </a:r>
          </a:p>
          <a:p>
            <a:r>
              <a:rPr lang="en-US" altLang="zh-CN" sz="2800" b="1" dirty="0" smtClean="0"/>
              <a:t>        2.</a:t>
            </a:r>
            <a:r>
              <a:rPr lang="zh-CN" altLang="en-US" sz="2800" b="1" dirty="0" smtClean="0"/>
              <a:t>小组讨论，你是怎么折的，并用斜线表  </a:t>
            </a:r>
          </a:p>
          <a:p>
            <a:r>
              <a:rPr lang="zh-CN" altLang="en-US" sz="2800" b="1" dirty="0" smtClean="0"/>
              <a:t>           示出几分之一；</a:t>
            </a:r>
          </a:p>
          <a:p>
            <a:endParaRPr lang="zh-CN" altLang="en-US" sz="2800" b="1" dirty="0" smtClean="0"/>
          </a:p>
          <a:p>
            <a:r>
              <a:rPr lang="zh-CN" altLang="en-US" sz="2800" b="1" dirty="0" smtClean="0"/>
              <a:t>        </a:t>
            </a:r>
            <a:r>
              <a:rPr lang="en-US" altLang="zh-CN" sz="2800" b="1" dirty="0" smtClean="0"/>
              <a:t>3.</a:t>
            </a:r>
            <a:r>
              <a:rPr lang="zh-CN" altLang="en-US" sz="2800" b="1" dirty="0" smtClean="0"/>
              <a:t>互相说一说这个几分之一的含义。</a:t>
            </a:r>
            <a:endParaRPr lang="zh-CN" altLang="en-US" sz="2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540385" y="5077460"/>
            <a:ext cx="8028305" cy="1191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         </a:t>
            </a:r>
            <a:r>
              <a:rPr lang="zh-CN" altLang="en-US" sz="2400" b="1">
                <a:solidFill>
                  <a:srgbClr val="FF0000"/>
                </a:solidFill>
              </a:rPr>
              <a:t>我用这个（）形折出了它的（）分之一，我是这样折的：先（）对折再（）对折······，请大家评价一下我画的对吗？这个（）分之一表示······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81000" y="4530725"/>
            <a:ext cx="171323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交流模式：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/>
          <p:nvPr/>
        </p:nvSpPr>
        <p:spPr>
          <a:xfrm>
            <a:off x="1259632" y="3083247"/>
            <a:ext cx="504092" cy="773723"/>
          </a:xfrm>
          <a:custGeom>
            <a:avLst/>
            <a:gdLst>
              <a:gd name="connsiteX0" fmla="*/ 504092 w 504092"/>
              <a:gd name="connsiteY0" fmla="*/ 0 h 773723"/>
              <a:gd name="connsiteX1" fmla="*/ 504092 w 504092"/>
              <a:gd name="connsiteY1" fmla="*/ 773723 h 773723"/>
              <a:gd name="connsiteX2" fmla="*/ 0 w 504092"/>
              <a:gd name="connsiteY2" fmla="*/ 773723 h 773723"/>
              <a:gd name="connsiteX3" fmla="*/ 0 w 504092"/>
              <a:gd name="connsiteY3" fmla="*/ 398585 h 773723"/>
              <a:gd name="connsiteX4" fmla="*/ 504092 w 504092"/>
              <a:gd name="connsiteY4" fmla="*/ 0 h 773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092" h="773723">
                <a:moveTo>
                  <a:pt x="504092" y="0"/>
                </a:moveTo>
                <a:lnTo>
                  <a:pt x="504092" y="773723"/>
                </a:lnTo>
                <a:lnTo>
                  <a:pt x="0" y="773723"/>
                </a:lnTo>
                <a:lnTo>
                  <a:pt x="0" y="398585"/>
                </a:lnTo>
                <a:lnTo>
                  <a:pt x="504092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9" name="任意多边形 68"/>
          <p:cNvSpPr/>
          <p:nvPr/>
        </p:nvSpPr>
        <p:spPr>
          <a:xfrm>
            <a:off x="6572250" y="3232969"/>
            <a:ext cx="1171575" cy="214312"/>
          </a:xfrm>
          <a:custGeom>
            <a:avLst/>
            <a:gdLst>
              <a:gd name="connsiteX0" fmla="*/ 57150 w 1171575"/>
              <a:gd name="connsiteY0" fmla="*/ 0 h 214312"/>
              <a:gd name="connsiteX1" fmla="*/ 1128713 w 1171575"/>
              <a:gd name="connsiteY1" fmla="*/ 14287 h 214312"/>
              <a:gd name="connsiteX2" fmla="*/ 1171575 w 1171575"/>
              <a:gd name="connsiteY2" fmla="*/ 114300 h 214312"/>
              <a:gd name="connsiteX3" fmla="*/ 1143000 w 1171575"/>
              <a:gd name="connsiteY3" fmla="*/ 200025 h 214312"/>
              <a:gd name="connsiteX4" fmla="*/ 0 w 1171575"/>
              <a:gd name="connsiteY4" fmla="*/ 214312 h 214312"/>
              <a:gd name="connsiteX5" fmla="*/ 28575 w 1171575"/>
              <a:gd name="connsiteY5" fmla="*/ 114300 h 214312"/>
              <a:gd name="connsiteX6" fmla="*/ 57150 w 1171575"/>
              <a:gd name="connsiteY6" fmla="*/ 0 h 214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1575" h="214312">
                <a:moveTo>
                  <a:pt x="57150" y="0"/>
                </a:moveTo>
                <a:lnTo>
                  <a:pt x="1128713" y="14287"/>
                </a:lnTo>
                <a:lnTo>
                  <a:pt x="1171575" y="114300"/>
                </a:lnTo>
                <a:lnTo>
                  <a:pt x="1143000" y="200025"/>
                </a:lnTo>
                <a:lnTo>
                  <a:pt x="0" y="214312"/>
                </a:lnTo>
                <a:lnTo>
                  <a:pt x="28575" y="114300"/>
                </a:lnTo>
                <a:lnTo>
                  <a:pt x="5715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-27384"/>
            <a:ext cx="2880320" cy="769441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自主检测</a:t>
            </a:r>
            <a:endParaRPr lang="zh-CN" altLang="en-US" sz="44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2060848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7030A0"/>
                </a:solidFill>
              </a:rPr>
              <a:t>1</a:t>
            </a:r>
            <a:r>
              <a:rPr lang="zh-CN" altLang="en-US" sz="2400" b="1" dirty="0" smtClean="0">
                <a:solidFill>
                  <a:srgbClr val="7030A0"/>
                </a:solidFill>
              </a:rPr>
              <a:t>、下面图形的阴影部分能用分数表示吗？如果能请用分数表示出来，如果不能请打“      ”</a:t>
            </a:r>
            <a:endParaRPr lang="zh-CN" altLang="en-US" sz="2400" b="1" dirty="0">
              <a:solidFill>
                <a:srgbClr val="7030A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5796136" y="2564904"/>
            <a:ext cx="216024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796136" y="2564904"/>
            <a:ext cx="216024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>
            <a:off x="755576" y="3068960"/>
            <a:ext cx="2016224" cy="792088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cxnSp>
        <p:nvCxnSpPr>
          <p:cNvPr id="16" name="直接连接符 15"/>
          <p:cNvCxnSpPr>
            <a:stCxn id="14" idx="1"/>
          </p:cNvCxnSpPr>
          <p:nvPr/>
        </p:nvCxnSpPr>
        <p:spPr>
          <a:xfrm>
            <a:off x="1259632" y="3465004"/>
            <a:ext cx="0" cy="3960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4" idx="5"/>
          </p:cNvCxnSpPr>
          <p:nvPr/>
        </p:nvCxnSpPr>
        <p:spPr>
          <a:xfrm>
            <a:off x="2267744" y="3465004"/>
            <a:ext cx="0" cy="3960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3131840" y="3284984"/>
          <a:ext cx="1368152" cy="504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038"/>
                <a:gridCol w="342038"/>
                <a:gridCol w="342038"/>
                <a:gridCol w="342038"/>
              </a:tblGrid>
              <a:tr h="504056"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noFill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noFill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noFill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noFill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4" name="矩形 33"/>
          <p:cNvSpPr/>
          <p:nvPr/>
        </p:nvSpPr>
        <p:spPr>
          <a:xfrm>
            <a:off x="4139952" y="3284984"/>
            <a:ext cx="350316" cy="50405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932040" y="2924944"/>
            <a:ext cx="1152128" cy="10081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cxnSp>
        <p:nvCxnSpPr>
          <p:cNvPr id="37" name="直接连接符 36"/>
          <p:cNvCxnSpPr>
            <a:stCxn id="35" idx="0"/>
            <a:endCxn id="35" idx="4"/>
          </p:cNvCxnSpPr>
          <p:nvPr/>
        </p:nvCxnSpPr>
        <p:spPr>
          <a:xfrm>
            <a:off x="5508104" y="2924944"/>
            <a:ext cx="0" cy="10081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35" idx="1"/>
            <a:endCxn id="35" idx="5"/>
          </p:cNvCxnSpPr>
          <p:nvPr/>
        </p:nvCxnSpPr>
        <p:spPr>
          <a:xfrm>
            <a:off x="5100765" y="3072578"/>
            <a:ext cx="814678" cy="7128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35" idx="7"/>
            <a:endCxn id="35" idx="3"/>
          </p:cNvCxnSpPr>
          <p:nvPr/>
        </p:nvCxnSpPr>
        <p:spPr>
          <a:xfrm flipH="1">
            <a:off x="5100765" y="3072578"/>
            <a:ext cx="814678" cy="7128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stCxn id="35" idx="2"/>
            <a:endCxn id="35" idx="6"/>
          </p:cNvCxnSpPr>
          <p:nvPr/>
        </p:nvCxnSpPr>
        <p:spPr>
          <a:xfrm>
            <a:off x="4932040" y="3429000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饼形 44"/>
          <p:cNvSpPr/>
          <p:nvPr/>
        </p:nvSpPr>
        <p:spPr>
          <a:xfrm>
            <a:off x="4932040" y="2924944"/>
            <a:ext cx="1152128" cy="1008112"/>
          </a:xfrm>
          <a:prstGeom prst="pie">
            <a:avLst>
              <a:gd name="adj1" fmla="val 13200260"/>
              <a:gd name="adj2" fmla="val 16200000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52" name="直接连接符 51"/>
          <p:cNvCxnSpPr>
            <a:stCxn id="50" idx="1"/>
            <a:endCxn id="50" idx="7"/>
          </p:cNvCxnSpPr>
          <p:nvPr/>
        </p:nvCxnSpPr>
        <p:spPr>
          <a:xfrm>
            <a:off x="6756949" y="3072578"/>
            <a:ext cx="8146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>
            <a:stCxn id="50" idx="2"/>
            <a:endCxn id="50" idx="6"/>
          </p:cNvCxnSpPr>
          <p:nvPr/>
        </p:nvCxnSpPr>
        <p:spPr>
          <a:xfrm>
            <a:off x="6588224" y="3429000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>
            <a:stCxn id="50" idx="3"/>
            <a:endCxn id="50" idx="5"/>
          </p:cNvCxnSpPr>
          <p:nvPr/>
        </p:nvCxnSpPr>
        <p:spPr>
          <a:xfrm>
            <a:off x="6756949" y="3785422"/>
            <a:ext cx="8146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6643688" y="3242121"/>
            <a:ext cx="10287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6629400" y="3604443"/>
            <a:ext cx="106230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/>
          <p:cNvSpPr/>
          <p:nvPr/>
        </p:nvSpPr>
        <p:spPr>
          <a:xfrm>
            <a:off x="6588224" y="2924944"/>
            <a:ext cx="1152128" cy="10081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71600" y="4119463"/>
            <a:ext cx="1627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（            ）</a:t>
            </a:r>
            <a:endParaRPr lang="zh-CN" altLang="en-US" sz="24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2944631" y="4119463"/>
            <a:ext cx="1627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（            ）</a:t>
            </a:r>
            <a:endParaRPr lang="zh-CN" altLang="en-US" sz="2400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4644008" y="4119463"/>
            <a:ext cx="1627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（            ）</a:t>
            </a:r>
            <a:endParaRPr lang="zh-CN" altLang="en-US" sz="24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6401015" y="4119463"/>
            <a:ext cx="1627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（            ）</a:t>
            </a:r>
            <a:endParaRPr lang="zh-CN" altLang="en-US" sz="2400" b="1" dirty="0"/>
          </a:p>
        </p:txBody>
      </p:sp>
      <p:cxnSp>
        <p:nvCxnSpPr>
          <p:cNvPr id="76" name="直接连接符 75"/>
          <p:cNvCxnSpPr/>
          <p:nvPr/>
        </p:nvCxnSpPr>
        <p:spPr>
          <a:xfrm flipV="1">
            <a:off x="1691680" y="4221088"/>
            <a:ext cx="216024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1691680" y="4221088"/>
            <a:ext cx="216024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3635896" y="4253026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4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635896" y="3996932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1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3670747" y="4339832"/>
            <a:ext cx="28803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5220072" y="4293096"/>
            <a:ext cx="28803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5210348" y="4210820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8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220072" y="3933056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1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cxnSp>
        <p:nvCxnSpPr>
          <p:cNvPr id="84" name="直接连接符 83"/>
          <p:cNvCxnSpPr/>
          <p:nvPr/>
        </p:nvCxnSpPr>
        <p:spPr>
          <a:xfrm flipV="1">
            <a:off x="7092280" y="4221088"/>
            <a:ext cx="216024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7092280" y="4221088"/>
            <a:ext cx="216024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2" grpId="0"/>
      <p:bldP spid="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59632" y="1700808"/>
            <a:ext cx="21707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r>
              <a:rPr lang="zh-CN" altLang="en-US" sz="2800" b="1" dirty="0" smtClean="0">
                <a:solidFill>
                  <a:schemeClr val="accent2">
                    <a:lumMod val="50000"/>
                  </a:schemeClr>
                </a:solidFill>
              </a:rPr>
              <a:t>、我会填。</a:t>
            </a:r>
            <a:endParaRPr lang="zh-CN" alt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2420888"/>
            <a:ext cx="80648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/>
              <a:t>①我国人口占世界人口的       左右，     读作：（                     ）。</a:t>
            </a:r>
            <a:endParaRPr lang="en-US" altLang="zh-CN" sz="2200" b="1" dirty="0" smtClean="0"/>
          </a:p>
          <a:p>
            <a:r>
              <a:rPr lang="en-US" altLang="zh-CN" sz="2200" b="1" dirty="0" smtClean="0"/>
              <a:t>   </a:t>
            </a:r>
          </a:p>
          <a:p>
            <a:endParaRPr lang="en-US" altLang="zh-CN" sz="2200" b="1" dirty="0" smtClean="0"/>
          </a:p>
          <a:p>
            <a:r>
              <a:rPr lang="zh-CN" altLang="en-US" sz="2200" b="1" dirty="0" smtClean="0"/>
              <a:t>②我国的淡水资源占世界淡水资源的三十分之一，写作</a:t>
            </a:r>
            <a:r>
              <a:rPr lang="zh-CN" altLang="en-US" sz="2200" b="1" dirty="0" smtClean="0">
                <a:sym typeface="Wingdings" panose="05000000000000000000" pitchFamily="2" charset="2"/>
              </a:rPr>
              <a:t>（         ）</a:t>
            </a:r>
            <a:endParaRPr lang="zh-CN" altLang="en-US" sz="2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884626" y="2532966"/>
            <a:ext cx="327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b="1" dirty="0" smtClean="0"/>
              <a:t>4</a:t>
            </a:r>
            <a:endParaRPr lang="zh-CN" altLang="en-US" sz="2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884626" y="2276872"/>
            <a:ext cx="327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b="1" dirty="0" smtClean="0"/>
              <a:t>1</a:t>
            </a:r>
            <a:endParaRPr lang="zh-CN" altLang="en-US" sz="2200" b="1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3919477" y="2619772"/>
            <a:ext cx="2880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108762" y="2532966"/>
            <a:ext cx="327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b="1" dirty="0" smtClean="0"/>
              <a:t>4</a:t>
            </a:r>
            <a:endParaRPr lang="zh-CN" altLang="en-US" sz="2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108762" y="2276872"/>
            <a:ext cx="327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b="1" dirty="0" smtClean="0"/>
              <a:t>1</a:t>
            </a:r>
            <a:endParaRPr lang="zh-CN" altLang="en-US" sz="2200" b="1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5143613" y="2619772"/>
            <a:ext cx="2880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516216" y="2420888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四分之一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72064" y="3604954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30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944072" y="3316922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1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7944072" y="3659822"/>
            <a:ext cx="32518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59632" y="1268760"/>
            <a:ext cx="61382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、下面的巧克力让你想到几分之一？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2564904"/>
            <a:ext cx="3590799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8"/>
          <p:cNvSpPr/>
          <p:nvPr/>
        </p:nvSpPr>
        <p:spPr>
          <a:xfrm>
            <a:off x="2483768" y="2564904"/>
            <a:ext cx="936104" cy="792088"/>
          </a:xfrm>
          <a:prstGeom prst="rect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07785" y="4994926"/>
            <a:ext cx="444352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8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11624" y="4365104"/>
            <a:ext cx="444352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1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911624" y="5013176"/>
            <a:ext cx="4320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2" name="Picture 4" descr="http://p2.so.qhmsg.com/bdr/_240_/t013071eb7512bba31c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733257"/>
            <a:ext cx="1547663" cy="1124744"/>
          </a:xfrm>
          <a:prstGeom prst="rect">
            <a:avLst/>
          </a:prstGeom>
          <a:noFill/>
        </p:spPr>
      </p:pic>
      <p:pic>
        <p:nvPicPr>
          <p:cNvPr id="50" name="图片 49" descr="t013c8c95d490976939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696" y="5966792"/>
            <a:ext cx="927100" cy="990600"/>
          </a:xfrm>
          <a:prstGeom prst="rect">
            <a:avLst/>
          </a:prstGeom>
        </p:spPr>
      </p:pic>
      <p:pic>
        <p:nvPicPr>
          <p:cNvPr id="53" name="Picture 4" descr="http://p2.so.qhmsg.com/bdr/_240_/t013071eb7512bba31c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5733256"/>
            <a:ext cx="1547663" cy="1124744"/>
          </a:xfrm>
          <a:prstGeom prst="rect">
            <a:avLst/>
          </a:prstGeom>
          <a:noFill/>
        </p:spPr>
      </p:pic>
      <p:pic>
        <p:nvPicPr>
          <p:cNvPr id="54" name="图片 53" descr="t013c8c95d490976939.jpg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5060" y="5966792"/>
            <a:ext cx="927100" cy="990600"/>
          </a:xfrm>
          <a:prstGeom prst="rect">
            <a:avLst/>
          </a:prstGeom>
        </p:spPr>
      </p:pic>
      <p:pic>
        <p:nvPicPr>
          <p:cNvPr id="55" name="Picture 4" descr="http://p2.so.qhmsg.com/bdr/_240_/t013071eb7512bba31c.jp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48673" y="5733256"/>
            <a:ext cx="1547663" cy="1124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0"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7" grpId="0"/>
      <p:bldP spid="27" grpId="1"/>
      <p:bldP spid="28" grpId="0"/>
      <p:bldP spid="2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2564904"/>
            <a:ext cx="3590799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259632" y="1268760"/>
            <a:ext cx="61382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、下面的巧克力让你想到几分之一？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195736" y="3356992"/>
            <a:ext cx="4248472" cy="0"/>
          </a:xfrm>
          <a:prstGeom prst="line">
            <a:avLst/>
          </a:prstGeom>
          <a:ln w="381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283968" y="2420888"/>
            <a:ext cx="0" cy="1944216"/>
          </a:xfrm>
          <a:prstGeom prst="line">
            <a:avLst/>
          </a:prstGeom>
          <a:ln w="381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483768" y="2564904"/>
            <a:ext cx="1800200" cy="7920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883915" y="4953362"/>
            <a:ext cx="444352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4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11624" y="4365104"/>
            <a:ext cx="444352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1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911624" y="5013176"/>
            <a:ext cx="4320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4" descr="http://p2.so.qhmsg.com/bdr/_240_/t013071eb7512bba31c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5733256"/>
            <a:ext cx="1547663" cy="1124744"/>
          </a:xfrm>
          <a:prstGeom prst="rect">
            <a:avLst/>
          </a:prstGeom>
          <a:noFill/>
        </p:spPr>
      </p:pic>
      <p:pic>
        <p:nvPicPr>
          <p:cNvPr id="18" name="Picture 4" descr="http://p2.so.qhmsg.com/bdr/_240_/t013071eb7512bba31c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12369" y="5805264"/>
            <a:ext cx="1547663" cy="1124744"/>
          </a:xfrm>
          <a:prstGeom prst="rect">
            <a:avLst/>
          </a:prstGeom>
          <a:noFill/>
        </p:spPr>
      </p:pic>
      <p:pic>
        <p:nvPicPr>
          <p:cNvPr id="19" name="图片 18" descr="t013c8c95d490976939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064" y="5949280"/>
            <a:ext cx="927100" cy="990600"/>
          </a:xfrm>
          <a:prstGeom prst="rect">
            <a:avLst/>
          </a:prstGeom>
        </p:spPr>
      </p:pic>
      <p:pic>
        <p:nvPicPr>
          <p:cNvPr id="22" name="图片 21" descr="t013c8c95d490976939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5776" y="5867400"/>
            <a:ext cx="927100" cy="990600"/>
          </a:xfrm>
          <a:prstGeom prst="rect">
            <a:avLst/>
          </a:prstGeom>
        </p:spPr>
      </p:pic>
      <p:sp>
        <p:nvSpPr>
          <p:cNvPr id="20" name="左箭头 19">
            <a:hlinkClick r:id="rId7" action="ppaction://hlinksldjump"/>
          </p:cNvPr>
          <p:cNvSpPr/>
          <p:nvPr/>
        </p:nvSpPr>
        <p:spPr>
          <a:xfrm>
            <a:off x="179512" y="6137920"/>
            <a:ext cx="1008112" cy="7200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93369" y="2591513"/>
            <a:ext cx="3590799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259632" y="1268760"/>
            <a:ext cx="61382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、下面的巧克力让你想到几分之一？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293569" y="2375489"/>
            <a:ext cx="0" cy="1944216"/>
          </a:xfrm>
          <a:prstGeom prst="line">
            <a:avLst/>
          </a:prstGeom>
          <a:ln w="381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157665" y="2375489"/>
            <a:ext cx="0" cy="1944216"/>
          </a:xfrm>
          <a:prstGeom prst="line">
            <a:avLst/>
          </a:prstGeom>
          <a:ln w="381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401051" y="2420888"/>
            <a:ext cx="0" cy="1944216"/>
          </a:xfrm>
          <a:prstGeom prst="line">
            <a:avLst/>
          </a:prstGeom>
          <a:ln w="381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493369" y="2591513"/>
            <a:ext cx="936104" cy="15841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3763769" y="4823200"/>
            <a:ext cx="444352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4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67608" y="4377298"/>
            <a:ext cx="444352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1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767608" y="5025370"/>
            <a:ext cx="4320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4" descr="http://p2.so.qhmsg.com/bdr/_240_/t013071eb7512bba31c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088" y="5733257"/>
            <a:ext cx="1547663" cy="1124744"/>
          </a:xfrm>
          <a:prstGeom prst="rect">
            <a:avLst/>
          </a:prstGeom>
          <a:noFill/>
        </p:spPr>
      </p:pic>
      <p:pic>
        <p:nvPicPr>
          <p:cNvPr id="17" name="Picture 4" descr="http://p2.so.qhmsg.com/bdr/_240_/t013071eb7512bba31c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12369" y="5733256"/>
            <a:ext cx="1547663" cy="1124744"/>
          </a:xfrm>
          <a:prstGeom prst="rect">
            <a:avLst/>
          </a:prstGeom>
          <a:noFill/>
        </p:spPr>
      </p:pic>
      <p:pic>
        <p:nvPicPr>
          <p:cNvPr id="18" name="图片 17" descr="t013c8c95d490976939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064" y="5966792"/>
            <a:ext cx="927100" cy="990600"/>
          </a:xfrm>
          <a:prstGeom prst="rect">
            <a:avLst/>
          </a:prstGeom>
        </p:spPr>
      </p:pic>
      <p:pic>
        <p:nvPicPr>
          <p:cNvPr id="19" name="图片 18" descr="t013c8c95d490976939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2772" y="5966792"/>
            <a:ext cx="927100" cy="990600"/>
          </a:xfrm>
          <a:prstGeom prst="rect">
            <a:avLst/>
          </a:prstGeom>
        </p:spPr>
      </p:pic>
      <p:sp>
        <p:nvSpPr>
          <p:cNvPr id="20" name="左箭头 19">
            <a:hlinkClick r:id="rId7" action="ppaction://hlinksldjump"/>
          </p:cNvPr>
          <p:cNvSpPr/>
          <p:nvPr/>
        </p:nvSpPr>
        <p:spPr>
          <a:xfrm>
            <a:off x="179512" y="6137920"/>
            <a:ext cx="1008112" cy="7200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1361" y="2564904"/>
            <a:ext cx="3590799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259632" y="1268760"/>
            <a:ext cx="61382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、下面的巧克力让你想到几分之一？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123728" y="3356992"/>
            <a:ext cx="4248472" cy="0"/>
          </a:xfrm>
          <a:prstGeom prst="line">
            <a:avLst/>
          </a:prstGeom>
          <a:ln w="381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766326" y="4839225"/>
            <a:ext cx="444352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2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67608" y="4221088"/>
            <a:ext cx="444352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1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767608" y="4869160"/>
            <a:ext cx="4320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http://p2.so.qhmsg.com/bdr/_240_/t013071eb7512bba31c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6105" y="5733257"/>
            <a:ext cx="1547663" cy="1124744"/>
          </a:xfrm>
          <a:prstGeom prst="rect">
            <a:avLst/>
          </a:prstGeom>
          <a:noFill/>
        </p:spPr>
      </p:pic>
      <p:pic>
        <p:nvPicPr>
          <p:cNvPr id="14" name="Picture 4" descr="http://p2.so.qhmsg.com/bdr/_240_/t013071eb7512bba31c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84377" y="5733256"/>
            <a:ext cx="1547663" cy="1124744"/>
          </a:xfrm>
          <a:prstGeom prst="rect">
            <a:avLst/>
          </a:prstGeom>
          <a:noFill/>
        </p:spPr>
      </p:pic>
      <p:pic>
        <p:nvPicPr>
          <p:cNvPr id="15" name="图片 14" descr="t013c8c95d490976939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064" y="5966792"/>
            <a:ext cx="927100" cy="990600"/>
          </a:xfrm>
          <a:prstGeom prst="rect">
            <a:avLst/>
          </a:prstGeom>
        </p:spPr>
      </p:pic>
      <p:pic>
        <p:nvPicPr>
          <p:cNvPr id="16" name="图片 15" descr="t013c8c95d490976939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2772" y="5966792"/>
            <a:ext cx="927100" cy="9906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411760" y="2564904"/>
            <a:ext cx="3600400" cy="7920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左箭头 17">
            <a:hlinkClick r:id="rId7" action="ppaction://hlinksldjump"/>
          </p:cNvPr>
          <p:cNvSpPr/>
          <p:nvPr/>
        </p:nvSpPr>
        <p:spPr>
          <a:xfrm>
            <a:off x="179512" y="6137920"/>
            <a:ext cx="1008112" cy="7200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1361" y="2492896"/>
            <a:ext cx="3590799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59632" y="1268760"/>
            <a:ext cx="61382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、下面的巧克力让你想到几分之一？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66326" y="4794926"/>
            <a:ext cx="444352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2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67608" y="4221088"/>
            <a:ext cx="444352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1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767608" y="4869160"/>
            <a:ext cx="4320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http://p2.so.qhmsg.com/bdr/_240_/t013071eb7512bba31c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8113" y="5733257"/>
            <a:ext cx="1547663" cy="1124744"/>
          </a:xfrm>
          <a:prstGeom prst="rect">
            <a:avLst/>
          </a:prstGeom>
          <a:noFill/>
        </p:spPr>
      </p:pic>
      <p:pic>
        <p:nvPicPr>
          <p:cNvPr id="14" name="Picture 4" descr="http://p2.so.qhmsg.com/bdr/_240_/t013071eb7512bba31c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12369" y="5733256"/>
            <a:ext cx="1547663" cy="1124744"/>
          </a:xfrm>
          <a:prstGeom prst="rect">
            <a:avLst/>
          </a:prstGeom>
          <a:noFill/>
        </p:spPr>
      </p:pic>
      <p:pic>
        <p:nvPicPr>
          <p:cNvPr id="15" name="图片 14" descr="t013c8c95d490976939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064" y="5966792"/>
            <a:ext cx="927100" cy="990600"/>
          </a:xfrm>
          <a:prstGeom prst="rect">
            <a:avLst/>
          </a:prstGeom>
        </p:spPr>
      </p:pic>
      <p:pic>
        <p:nvPicPr>
          <p:cNvPr id="16" name="图片 15" descr="t013c8c95d490976939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8268" y="5966792"/>
            <a:ext cx="927100" cy="9906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4211960" y="2204864"/>
            <a:ext cx="0" cy="2160240"/>
          </a:xfrm>
          <a:prstGeom prst="line">
            <a:avLst/>
          </a:prstGeom>
          <a:ln w="381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2411760" y="2492896"/>
            <a:ext cx="1800200" cy="15841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左箭头 17">
            <a:hlinkClick r:id="rId7" action="ppaction://hlinksldjump"/>
          </p:cNvPr>
          <p:cNvSpPr/>
          <p:nvPr/>
        </p:nvSpPr>
        <p:spPr>
          <a:xfrm>
            <a:off x="179512" y="6137920"/>
            <a:ext cx="1008112" cy="7200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1772816"/>
            <a:ext cx="57775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、想一想阴影部分表示几分之一？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707904" y="2564904"/>
            <a:ext cx="1008112" cy="100811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4716016" y="2564904"/>
            <a:ext cx="1008112" cy="100811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2699792" y="3573016"/>
            <a:ext cx="1008112" cy="100811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4716016" y="3573016"/>
            <a:ext cx="1008112" cy="100811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直角三角形 45"/>
          <p:cNvSpPr/>
          <p:nvPr/>
        </p:nvSpPr>
        <p:spPr>
          <a:xfrm rot="16200000">
            <a:off x="4716016" y="3573016"/>
            <a:ext cx="1008112" cy="100811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2699792" y="2564904"/>
            <a:ext cx="1008112" cy="100811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3707904" y="3573016"/>
            <a:ext cx="1008112" cy="100811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/>
          <p:cNvSpPr/>
          <p:nvPr/>
        </p:nvSpPr>
        <p:spPr>
          <a:xfrm rot="27000000">
            <a:off x="2704833" y="2559863"/>
            <a:ext cx="1008112" cy="1018193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-0.22031 -0.1483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" y="-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2a5eb4d471dfcd12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3356992"/>
            <a:ext cx="2946251" cy="3168352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 rot="408821">
            <a:off x="2307711" y="1324288"/>
            <a:ext cx="4884331" cy="2250655"/>
          </a:xfrm>
          <a:prstGeom prst="cloudCallout">
            <a:avLst>
              <a:gd name="adj1" fmla="val -38888"/>
              <a:gd name="adj2" fmla="val 6968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010570" y="1700808"/>
            <a:ext cx="41044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</a:rPr>
              <a:t>         通过今天的学习，你觉得哪位同学表现最好？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059832" y="188640"/>
            <a:ext cx="2627784" cy="764704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ln w="28575"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2F3DB"/>
                </a:solidFill>
              </a:rPr>
              <a:t>自我评价</a:t>
            </a:r>
            <a:endParaRPr lang="zh-CN" altLang="en-US" sz="4400" b="1" dirty="0">
              <a:ln w="28575">
                <a:solidFill>
                  <a:schemeClr val="accent2">
                    <a:lumMod val="75000"/>
                  </a:schemeClr>
                </a:solidFill>
              </a:ln>
              <a:solidFill>
                <a:srgbClr val="F2F3DB"/>
              </a:solidFill>
            </a:endParaRPr>
          </a:p>
        </p:txBody>
      </p:sp>
      <p:sp>
        <p:nvSpPr>
          <p:cNvPr id="9" name="云形标注 8"/>
          <p:cNvSpPr/>
          <p:nvPr/>
        </p:nvSpPr>
        <p:spPr>
          <a:xfrm rot="408821">
            <a:off x="2262736" y="1328599"/>
            <a:ext cx="4884331" cy="2250655"/>
          </a:xfrm>
          <a:prstGeom prst="cloudCallout">
            <a:avLst>
              <a:gd name="adj1" fmla="val -37694"/>
              <a:gd name="adj2" fmla="val 7061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99792" y="1970837"/>
            <a:ext cx="41764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</a:rPr>
              <a:t>         通过今天的学习，你又有什么收获？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9" grpId="0" animBg="1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纯音乐 - CCTV请您欣赏之福建鸳鸯溪风光背景乐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7847856" y="5921896"/>
            <a:ext cx="1296144" cy="936104"/>
          </a:xfrm>
          <a:prstGeom prst="rect">
            <a:avLst/>
          </a:prstGeom>
        </p:spPr>
      </p:pic>
      <p:pic>
        <p:nvPicPr>
          <p:cNvPr id="28674" name="Picture 2" descr="http://p1.so.qhmsg.com/bdr/_240_/t01d4a526bf5e873166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63688" y="1052736"/>
            <a:ext cx="5976664" cy="3456384"/>
          </a:xfrm>
          <a:prstGeom prst="rect">
            <a:avLst/>
          </a:prstGeom>
          <a:noFill/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5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ic2.ooopic.com/10/98/11/30b1OOOPICe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19672" y="295161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</a:rPr>
              <a:t>中国的国土面积占世界的</a:t>
            </a:r>
            <a:endParaRPr lang="zh-CN" altLang="en-US" sz="3200" b="1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00192" y="517670"/>
            <a:ext cx="444352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2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01742" y="-27384"/>
            <a:ext cx="444352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1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301474" y="591904"/>
            <a:ext cx="4320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 descr="t01cc4c65dfb70c602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51520" y="476672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2060"/>
                </a:solidFill>
              </a:rPr>
              <a:t>我国森林面积占国土面积的      。</a:t>
            </a:r>
            <a:endParaRPr lang="en-US" altLang="zh-CN" sz="3200" b="1" dirty="0" smtClean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59243" y="686440"/>
            <a:ext cx="4545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2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51784" y="190381"/>
            <a:ext cx="418704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1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351784" y="764704"/>
            <a:ext cx="4320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 descr="t016abefb1aa1cdf8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51520" y="1196752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中国高铁运营里程</a:t>
            </a:r>
            <a:r>
              <a:rPr lang="en-US" altLang="zh-CN" sz="3200" b="1" dirty="0" smtClean="0"/>
              <a:t>1.6</a:t>
            </a:r>
            <a:r>
              <a:rPr lang="zh-CN" altLang="en-US" sz="3200" b="1" dirty="0" smtClean="0"/>
              <a:t>万公里占世界的</a:t>
            </a:r>
            <a:r>
              <a:rPr lang="en-US" altLang="zh-CN" sz="3200" b="1" dirty="0" smtClean="0"/>
              <a:t>    </a:t>
            </a:r>
            <a:r>
              <a:rPr lang="zh-CN" altLang="en-US" sz="3200" b="1" dirty="0" smtClean="0"/>
              <a:t>以上。</a:t>
            </a:r>
            <a:endParaRPr lang="zh-CN" altLang="en-US" sz="32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6946982" y="1412776"/>
            <a:ext cx="393056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48264" y="972017"/>
            <a:ext cx="393056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1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6978710" y="1498639"/>
            <a:ext cx="3600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 descr="t01c10970063d906ef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0" y="169476"/>
            <a:ext cx="2339102" cy="523220"/>
          </a:xfrm>
          <a:prstGeom prst="rect">
            <a:avLst/>
          </a:prstGeom>
          <a:solidFill>
            <a:srgbClr val="EDF0DE"/>
          </a:solidFill>
          <a:effectLst>
            <a:softEdge rad="635000"/>
          </a:effectLst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7030A0"/>
                </a:solidFill>
              </a:rPr>
              <a:t>开采石油基地</a:t>
            </a:r>
            <a:endParaRPr lang="zh-CN" altLang="en-US" sz="2800" b="1" dirty="0">
              <a:solidFill>
                <a:srgbClr val="7030A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1560" y="692696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         中国石油资源量为</a:t>
            </a:r>
            <a:r>
              <a:rPr lang="en-US" altLang="zh-CN" sz="3200" dirty="0" smtClean="0"/>
              <a:t>800</a:t>
            </a:r>
            <a:r>
              <a:rPr lang="zh-CN" altLang="en-US" sz="3200" dirty="0" smtClean="0"/>
              <a:t>亿吨左右，得到证实的储量极为有限。已探明石油储量约占资源量的    。</a:t>
            </a:r>
            <a:endParaRPr lang="zh-CN" altLang="en-US" sz="3200" dirty="0"/>
          </a:p>
        </p:txBody>
      </p:sp>
      <p:sp>
        <p:nvSpPr>
          <p:cNvPr id="27" name="TextBox 26"/>
          <p:cNvSpPr txBox="1"/>
          <p:nvPr/>
        </p:nvSpPr>
        <p:spPr>
          <a:xfrm>
            <a:off x="2691074" y="1939815"/>
            <a:ext cx="340158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2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13646" y="1554884"/>
            <a:ext cx="340158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1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2702527" y="1988841"/>
            <a:ext cx="3600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纯音乐 - CCTV请您欣赏之福建鸳鸯溪风光背景乐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7847856" y="5921896"/>
            <a:ext cx="1296144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504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3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6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6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12" grpId="0"/>
      <p:bldP spid="13" grpId="0"/>
      <p:bldP spid="14" grpId="0"/>
      <p:bldP spid="17" grpId="0"/>
      <p:bldP spid="18" grpId="0"/>
      <p:bldP spid="19" grpId="0"/>
      <p:bldP spid="25" grpId="0" animBg="1"/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33793" name="Picture 1" descr="C:\Users\Administrator\AppData\Roaming\Tencent\Users\531469784\QQ\WinTemp\RichOle\VNUD9UD}RPYPCXLC@GP{KK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805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801" name="Picture 9" descr="http://pic.baike.soso.com/p/20111122/20111122145740-182755427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5" y="5229201"/>
            <a:ext cx="1772951" cy="1152128"/>
          </a:xfrm>
          <a:prstGeom prst="rect">
            <a:avLst/>
          </a:prstGeom>
          <a:noFill/>
        </p:spPr>
      </p:pic>
      <p:pic>
        <p:nvPicPr>
          <p:cNvPr id="12" name="Picture 9" descr="http://pic.baike.soso.com/p/20111122/20111122145740-182755427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5013176"/>
            <a:ext cx="1772951" cy="1152128"/>
          </a:xfrm>
          <a:prstGeom prst="rect">
            <a:avLst/>
          </a:prstGeom>
          <a:noFill/>
        </p:spPr>
      </p:pic>
      <p:pic>
        <p:nvPicPr>
          <p:cNvPr id="14" name="Picture 9" descr="http://pic.baike.soso.com/p/20111122/20111122145740-182755427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5705872"/>
            <a:ext cx="1772951" cy="1152128"/>
          </a:xfrm>
          <a:prstGeom prst="rect">
            <a:avLst/>
          </a:prstGeom>
          <a:noFill/>
        </p:spPr>
      </p:pic>
      <p:pic>
        <p:nvPicPr>
          <p:cNvPr id="13" name="Picture 9" descr="http://pic.baike.soso.com/p/20111122/20111122145740-182755427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5705872"/>
            <a:ext cx="1772951" cy="1152128"/>
          </a:xfrm>
          <a:prstGeom prst="rect">
            <a:avLst/>
          </a:prstGeom>
          <a:noFill/>
        </p:spPr>
      </p:pic>
      <p:pic>
        <p:nvPicPr>
          <p:cNvPr id="18" name="Picture 15" descr="http://img1.cncmrn.com/i/2010/08/24/20100824150159413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4725144"/>
            <a:ext cx="1175778" cy="1410519"/>
          </a:xfrm>
          <a:prstGeom prst="rect">
            <a:avLst/>
          </a:prstGeom>
          <a:noFill/>
        </p:spPr>
      </p:pic>
      <p:pic>
        <p:nvPicPr>
          <p:cNvPr id="33809" name="Picture 17" descr="http://p4.so.qhmsg.com/bdr/_240_/t0111e556040802ca94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5157192"/>
            <a:ext cx="1800200" cy="1093449"/>
          </a:xfrm>
          <a:prstGeom prst="rect">
            <a:avLst/>
          </a:prstGeom>
          <a:noFill/>
        </p:spPr>
      </p:pic>
      <p:pic>
        <p:nvPicPr>
          <p:cNvPr id="33807" name="Picture 15" descr="http://img1.cncmrn.com/i/2010/08/24/20100824150159413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4869160"/>
            <a:ext cx="1175778" cy="1410519"/>
          </a:xfrm>
          <a:prstGeom prst="rect">
            <a:avLst/>
          </a:prstGeom>
          <a:noFill/>
        </p:spPr>
      </p:pic>
      <p:sp>
        <p:nvSpPr>
          <p:cNvPr id="15" name="云形标注 14"/>
          <p:cNvSpPr/>
          <p:nvPr/>
        </p:nvSpPr>
        <p:spPr>
          <a:xfrm>
            <a:off x="3635896" y="260648"/>
            <a:ext cx="3096344" cy="1584176"/>
          </a:xfrm>
          <a:prstGeom prst="cloudCallout">
            <a:avLst>
              <a:gd name="adj1" fmla="val 33737"/>
              <a:gd name="adj2" fmla="val 82648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         这么多的水果，我们该怎么分呢？</a:t>
            </a:r>
            <a:endParaRPr lang="zh-CN" altLang="en-US" sz="24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1" descr="D:\Documents\Tencent Files\531469784\Image\C2C\]IS4{HCU4G)A$~Z3)VC]B%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5" name="矩形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pic>
        <p:nvPicPr>
          <p:cNvPr id="19" name="Picture 9" descr="http://pic.baike.soso.com/p/20111122/20111122145740-182755427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4538761"/>
            <a:ext cx="1772951" cy="1152128"/>
          </a:xfrm>
          <a:prstGeom prst="rect">
            <a:avLst/>
          </a:prstGeom>
          <a:noFill/>
        </p:spPr>
      </p:pic>
      <p:sp>
        <p:nvSpPr>
          <p:cNvPr id="13318" name="AutoShape 6" descr="http://img3.imgtn.bdimg.com/it/u=182817859,3706211282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51520" y="260648"/>
            <a:ext cx="1872208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自我准备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692696"/>
            <a:ext cx="18478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986018"/>
            <a:ext cx="1656184" cy="2472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 descr="http://pic.baike.soso.com/p/20111122/20111122145740-182755427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4682777"/>
            <a:ext cx="1772951" cy="1152128"/>
          </a:xfrm>
          <a:prstGeom prst="rect">
            <a:avLst/>
          </a:prstGeom>
          <a:noFill/>
        </p:spPr>
      </p:pic>
      <p:pic>
        <p:nvPicPr>
          <p:cNvPr id="22" name="Picture 17" descr="http://p4.so.qhmsg.com/bdr/_240_/t0111e556040802ca94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4898801"/>
            <a:ext cx="1800200" cy="1093449"/>
          </a:xfrm>
          <a:prstGeom prst="rect">
            <a:avLst/>
          </a:prstGeom>
          <a:noFill/>
        </p:spPr>
      </p:pic>
      <p:pic>
        <p:nvPicPr>
          <p:cNvPr id="23" name="Picture 15" descr="http://img1.cncmrn.com/i/2010/08/24/20100824150159413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4466753"/>
            <a:ext cx="1175778" cy="1410519"/>
          </a:xfrm>
          <a:prstGeom prst="rect">
            <a:avLst/>
          </a:prstGeom>
          <a:noFill/>
        </p:spPr>
      </p:pic>
      <p:pic>
        <p:nvPicPr>
          <p:cNvPr id="15" name="Picture 9" descr="http://pic.baike.soso.com/p/20111122/20111122145740-182755427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94993" y="5517232"/>
            <a:ext cx="1772951" cy="1152128"/>
          </a:xfrm>
          <a:prstGeom prst="rect">
            <a:avLst/>
          </a:prstGeom>
          <a:noFill/>
        </p:spPr>
      </p:pic>
      <p:pic>
        <p:nvPicPr>
          <p:cNvPr id="20" name="Picture 9" descr="http://pic.baike.soso.com/p/20111122/20111122145740-182755427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5330849"/>
            <a:ext cx="1772951" cy="1152128"/>
          </a:xfrm>
          <a:prstGeom prst="rect">
            <a:avLst/>
          </a:prstGeom>
          <a:noFill/>
        </p:spPr>
      </p:pic>
      <p:pic>
        <p:nvPicPr>
          <p:cNvPr id="21" name="Picture 15" descr="http://img1.cncmrn.com/i/2010/08/24/20100824150159413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5114825"/>
            <a:ext cx="1175778" cy="14105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82 0.07329 L -0.1125 -0.1364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" y="-1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15607E-6 L -0.18351 -0.25156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-12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966 -0.19908 " pathEditMode="relative" ptsTypes="AA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966 -0.19908 " pathEditMode="relative" ptsTypes="AA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50289E-6 L -0.22066 -0.28324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" y="-14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39 0.02289 L 0.13263 -0.24971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-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" name="Picture 1" descr="D:\Documents\Tencent Files\531469784\Image\C2C\]IS4{HCU4G)A$~Z3)VC]B%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" name="矩形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836712"/>
            <a:ext cx="223224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986018"/>
            <a:ext cx="2016224" cy="2803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http://p3.so.qhmsg.com/bdr/_240_/t01fe2dcda560c604c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908720"/>
            <a:ext cx="2304256" cy="2952328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3203849" y="548680"/>
            <a:ext cx="1584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为什么俺只有这么一点？这不公平！</a:t>
            </a:r>
            <a:endParaRPr lang="zh-CN" altLang="en-US" sz="2000" dirty="0"/>
          </a:p>
        </p:txBody>
      </p:sp>
      <p:pic>
        <p:nvPicPr>
          <p:cNvPr id="15" name="Picture 17" descr="http://p4.so.qhmsg.com/bdr/_240_/t0111e556040802ca94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176" t="19665"/>
          <a:stretch>
            <a:fillRect/>
          </a:stretch>
        </p:blipFill>
        <p:spPr bwMode="auto">
          <a:xfrm>
            <a:off x="4211960" y="3242014"/>
            <a:ext cx="2347799" cy="2059194"/>
          </a:xfrm>
          <a:prstGeom prst="rect">
            <a:avLst/>
          </a:prstGeom>
          <a:noFill/>
        </p:spPr>
      </p:pic>
      <p:pic>
        <p:nvPicPr>
          <p:cNvPr id="4" name="Picture 2" descr="http://p1.so.qhmsg.com/bdr/_240_/t01c6476538afe0f3a6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584" y="908720"/>
            <a:ext cx="2376264" cy="2952328"/>
          </a:xfrm>
          <a:prstGeom prst="rect">
            <a:avLst/>
          </a:prstGeom>
          <a:noFill/>
        </p:spPr>
      </p:pic>
      <p:sp>
        <p:nvSpPr>
          <p:cNvPr id="26" name="椭圆形标注 25"/>
          <p:cNvSpPr/>
          <p:nvPr/>
        </p:nvSpPr>
        <p:spPr>
          <a:xfrm>
            <a:off x="2699792" y="332656"/>
            <a:ext cx="2448272" cy="1484784"/>
          </a:xfrm>
          <a:prstGeom prst="wedgeEllipseCallout">
            <a:avLst>
              <a:gd name="adj1" fmla="val -37244"/>
              <a:gd name="adj2" fmla="val 5037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3415610" y="548680"/>
            <a:ext cx="25965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</a:rPr>
              <a:t>必须重分！必须重分！</a:t>
            </a:r>
          </a:p>
          <a:p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21" name="椭圆形标注 20"/>
          <p:cNvSpPr/>
          <p:nvPr/>
        </p:nvSpPr>
        <p:spPr>
          <a:xfrm>
            <a:off x="2987824" y="404664"/>
            <a:ext cx="2520280" cy="1296144"/>
          </a:xfrm>
          <a:prstGeom prst="wedgeEllipseCallout">
            <a:avLst>
              <a:gd name="adj1" fmla="val -53816"/>
              <a:gd name="adj2" fmla="val 5501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17" descr="http://p4.so.qhmsg.com/bdr/_240_/t0111e556040802ca94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665" r="60824"/>
          <a:stretch>
            <a:fillRect/>
          </a:stretch>
        </p:blipFill>
        <p:spPr bwMode="auto">
          <a:xfrm>
            <a:off x="2699792" y="3242014"/>
            <a:ext cx="1512168" cy="20591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7407E-6 L -0.14948 -4.07407E-6 " pathEditMode="relative" ptsTypes="AA">
                                      <p:cBhvr>
                                        <p:cTn id="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20469 -4.07407E-6 " pathEditMode="relative" ptsTypes="AA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6" grpId="0" animBg="1"/>
      <p:bldP spid="26" grpId="1" animBg="1"/>
      <p:bldP spid="27" grpId="0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" descr="D:\Documents\Tencent Files\531469784\Image\C2C\]IS4{HCU4G)A$~Z3)VC]B%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" name="矩形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1268760"/>
            <a:ext cx="1656184" cy="2472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980728"/>
            <a:ext cx="18478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7" descr="http://p4.so.qhmsg.com/bdr/_240_/t0111e556040802ca94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834" r="48889"/>
          <a:stretch>
            <a:fillRect/>
          </a:stretch>
        </p:blipFill>
        <p:spPr bwMode="auto">
          <a:xfrm>
            <a:off x="2915816" y="3933056"/>
            <a:ext cx="1656184" cy="1800200"/>
          </a:xfrm>
          <a:prstGeom prst="rect">
            <a:avLst/>
          </a:prstGeom>
          <a:noFill/>
        </p:spPr>
      </p:pic>
      <p:pic>
        <p:nvPicPr>
          <p:cNvPr id="17" name="Picture 17" descr="http://p4.so.qhmsg.com/bdr/_240_/t0111e556040802ca94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111" t="19834"/>
          <a:stretch>
            <a:fillRect/>
          </a:stretch>
        </p:blipFill>
        <p:spPr bwMode="auto">
          <a:xfrm>
            <a:off x="4572000" y="3933056"/>
            <a:ext cx="1584176" cy="180020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3356299" y="696237"/>
            <a:ext cx="2295821" cy="9325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60" b="1" cap="none" spc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</a:rPr>
              <a:t>平均分</a:t>
            </a:r>
            <a:endParaRPr lang="zh-CN" altLang="en-US" sz="5460" b="1" cap="none" spc="0" dirty="0">
              <a:ln w="12700">
                <a:solidFill>
                  <a:srgbClr val="FF0000"/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-2.59259E-6 L -0.18906 -2.59259E-6 " pathEditMode="relative" ptsTypes="AA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L 0.20469 7.40741E-7 " pathEditMode="relative" ptsTypes="AA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5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65937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9552" y="1772816"/>
            <a:ext cx="756084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1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、初步认识几分之一， </a:t>
            </a:r>
            <a:r>
              <a:rPr lang="en-US" altLang="en-US" sz="2800" b="1" dirty="0" err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知道分数各部分</a:t>
            </a:r>
            <a:endParaRPr lang="en-US" altLang="en-US" sz="28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lang="en-US" altLang="en-US" sz="2800" b="1" dirty="0" err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名称</a:t>
            </a:r>
            <a:r>
              <a:rPr lang="en-US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</a:p>
          <a:p>
            <a:endParaRPr lang="en-US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会读、写几分之一。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en-US" altLang="en-US" sz="28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会用折纸、涂色等方式</a:t>
            </a:r>
            <a:r>
              <a:rPr lang="en-US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表示几分之一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2699792" y="476672"/>
            <a:ext cx="2880320" cy="720080"/>
          </a:xfrm>
          <a:prstGeom prst="roundRect">
            <a:avLst/>
          </a:prstGeom>
          <a:solidFill>
            <a:srgbClr val="FFC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ln>
                  <a:solidFill>
                    <a:srgbClr val="00FF00"/>
                  </a:solidFill>
                </a:ln>
                <a:solidFill>
                  <a:srgbClr val="00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4400" b="1" dirty="0">
              <a:ln>
                <a:solidFill>
                  <a:srgbClr val="00FF00"/>
                </a:solidFill>
              </a:ln>
              <a:solidFill>
                <a:srgbClr val="00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17" descr="http://p4.so.qhmsg.com/bdr/_240_/t0111e556040802ca94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834" r="48889"/>
          <a:stretch>
            <a:fillRect/>
          </a:stretch>
        </p:blipFill>
        <p:spPr bwMode="auto">
          <a:xfrm>
            <a:off x="3347864" y="1736992"/>
            <a:ext cx="1656184" cy="1800200"/>
          </a:xfrm>
          <a:prstGeom prst="rect">
            <a:avLst/>
          </a:prstGeom>
          <a:noFill/>
        </p:spPr>
      </p:pic>
      <p:pic>
        <p:nvPicPr>
          <p:cNvPr id="32" name="Picture 17" descr="http://p4.so.qhmsg.com/bdr/_240_/t0111e556040802ca94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111" t="19834"/>
          <a:stretch>
            <a:fillRect/>
          </a:stretch>
        </p:blipFill>
        <p:spPr bwMode="auto">
          <a:xfrm>
            <a:off x="5004048" y="1736992"/>
            <a:ext cx="1584176" cy="18002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74919" y="1304944"/>
            <a:ext cx="84175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、自学课本第</a:t>
            </a:r>
            <a:r>
              <a:rPr lang="en-US" altLang="zh-CN" sz="2400" b="1" dirty="0" smtClean="0"/>
              <a:t>90</a:t>
            </a:r>
            <a:r>
              <a:rPr lang="zh-CN" altLang="en-US" sz="2400" b="1" dirty="0" smtClean="0"/>
              <a:t>页，阅读小精灵说的这句话，完成下列题目。</a:t>
            </a:r>
            <a:endParaRPr lang="zh-CN" altLang="en-US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-223838" y="3536950"/>
            <a:ext cx="9404350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360"/>
              </a:lnSpc>
            </a:pPr>
            <a:r>
              <a:rPr lang="zh-CN" altLang="en-US" sz="2800" b="1" dirty="0" smtClean="0"/>
              <a:t>    ①把一个苹果平均分成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份，每份是这个苹果的（       ），</a:t>
            </a:r>
          </a:p>
          <a:p>
            <a:pPr>
              <a:lnSpc>
                <a:spcPts val="3360"/>
              </a:lnSpc>
            </a:pPr>
            <a:endParaRPr lang="zh-CN" altLang="en-US" sz="2800" b="1" dirty="0" smtClean="0"/>
          </a:p>
          <a:p>
            <a:pPr>
              <a:lnSpc>
                <a:spcPts val="3360"/>
              </a:lnSpc>
            </a:pPr>
            <a:r>
              <a:rPr lang="zh-CN" altLang="en-US" sz="2800" b="1" dirty="0" smtClean="0"/>
              <a:t>         也就是它的（                  ）</a:t>
            </a:r>
            <a:r>
              <a:rPr lang="en-US" altLang="zh-CN" sz="2800" b="1" dirty="0" smtClean="0"/>
              <a:t>,</a:t>
            </a:r>
            <a:r>
              <a:rPr lang="zh-CN" altLang="en-US" sz="2800" b="1" dirty="0" smtClean="0"/>
              <a:t>写作（      ）。</a:t>
            </a:r>
            <a:endParaRPr lang="zh-CN" altLang="en-US" sz="2800" b="1" dirty="0"/>
          </a:p>
        </p:txBody>
      </p:sp>
      <p:sp>
        <p:nvSpPr>
          <p:cNvPr id="26" name="椭圆 25"/>
          <p:cNvSpPr/>
          <p:nvPr/>
        </p:nvSpPr>
        <p:spPr>
          <a:xfrm>
            <a:off x="2339752" y="3464931"/>
            <a:ext cx="1080120" cy="64807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7668344" y="354914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一半</a:t>
            </a:r>
            <a:endParaRPr lang="zh-CN" altLang="en-US" sz="28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2655853" y="43713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二分之一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563888" y="2601088"/>
            <a:ext cx="2880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563888" y="26010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2</a:t>
            </a:r>
            <a:endParaRPr lang="zh-CN" altLang="en-US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563888" y="224104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1</a:t>
            </a:r>
            <a:endParaRPr lang="zh-CN" altLang="en-US" b="1" dirty="0"/>
          </a:p>
        </p:txBody>
      </p:sp>
      <p:cxnSp>
        <p:nvCxnSpPr>
          <p:cNvPr id="34" name="直接连接符 33"/>
          <p:cNvCxnSpPr/>
          <p:nvPr/>
        </p:nvCxnSpPr>
        <p:spPr>
          <a:xfrm>
            <a:off x="5220072" y="2618328"/>
            <a:ext cx="2880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220072" y="2618328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2</a:t>
            </a:r>
            <a:endParaRPr lang="zh-CN" altLang="en-US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5220072" y="224104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1</a:t>
            </a:r>
            <a:endParaRPr lang="zh-CN" altLang="en-US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5782229" y="4571836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</a:rPr>
              <a:t>2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782229" y="419455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</a:rPr>
              <a:t>1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cxnSp>
        <p:nvCxnSpPr>
          <p:cNvPr id="40" name="直接连接符 39"/>
          <p:cNvCxnSpPr>
            <a:stCxn id="38" idx="2"/>
            <a:endCxn id="38" idx="2"/>
          </p:cNvCxnSpPr>
          <p:nvPr/>
        </p:nvCxnSpPr>
        <p:spPr>
          <a:xfrm>
            <a:off x="5861952" y="456452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5782229" y="4571836"/>
            <a:ext cx="28803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79512" y="5498068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②你还会用     表示其他物体的一半吗？请举例说一说。</a:t>
            </a:r>
            <a:endParaRPr lang="zh-CN" altLang="en-US" sz="28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2124487" y="5507181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2</a:t>
            </a:r>
            <a:endParaRPr lang="zh-CN" altLang="en-US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2110833" y="512060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1</a:t>
            </a:r>
            <a:endParaRPr lang="zh-CN" altLang="en-US" b="1" dirty="0"/>
          </a:p>
        </p:txBody>
      </p:sp>
      <p:cxnSp>
        <p:nvCxnSpPr>
          <p:cNvPr id="47" name="直接连接符 46"/>
          <p:cNvCxnSpPr/>
          <p:nvPr/>
        </p:nvCxnSpPr>
        <p:spPr>
          <a:xfrm>
            <a:off x="2124487" y="5497889"/>
            <a:ext cx="2880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4858767" y="4012420"/>
            <a:ext cx="57606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275856" y="0"/>
            <a:ext cx="2232248" cy="707886"/>
          </a:xfrm>
          <a:prstGeom prst="rect">
            <a:avLst/>
          </a:prstGeom>
          <a:solidFill>
            <a:srgbClr val="FFFF66"/>
          </a:solidFill>
          <a:ln>
            <a:solidFill>
              <a:srgbClr val="FFFF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自主学习</a:t>
            </a:r>
            <a:endParaRPr lang="zh-CN" altLang="en-US" sz="40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62428E-7 L -0.10243 -4.62428E-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/>
      <p:bldP spid="28" grpId="0"/>
      <p:bldP spid="33" grpId="0"/>
      <p:bldP spid="35" grpId="0"/>
      <p:bldP spid="36" grpId="0"/>
      <p:bldP spid="37" grpId="0"/>
      <p:bldP spid="38" grpId="0"/>
      <p:bldP spid="44" grpId="0"/>
      <p:bldP spid="45" grpId="0"/>
      <p:bldP spid="4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1021</Words>
  <Application>Microsoft Office PowerPoint</Application>
  <PresentationFormat>全屏显示(4:3)</PresentationFormat>
  <Paragraphs>151</Paragraphs>
  <Slides>24</Slides>
  <Notes>8</Notes>
  <HiddenSlides>5</HiddenSlides>
  <MMClips>2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309</cp:revision>
  <dcterms:created xsi:type="dcterms:W3CDTF">2016-11-12T05:09:00Z</dcterms:created>
  <dcterms:modified xsi:type="dcterms:W3CDTF">2016-11-26T08:47:56Z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